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8" r:id="rId3"/>
    <p:sldId id="257" r:id="rId4"/>
    <p:sldId id="259" r:id="rId5"/>
    <p:sldId id="261" r:id="rId6"/>
    <p:sldId id="260"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19923-3B24-4502-971E-71D0E0C836EA}" v="22" dt="2025-04-29T14:24:58.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277" autoAdjust="0"/>
  </p:normalViewPr>
  <p:slideViewPr>
    <p:cSldViewPr snapToGrid="0">
      <p:cViewPr varScale="1">
        <p:scale>
          <a:sx n="48" d="100"/>
          <a:sy n="48" d="100"/>
        </p:scale>
        <p:origin x="2030"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egrum" userId="fc2162adfb15cf31" providerId="LiveId" clId="{3C219923-3B24-4502-971E-71D0E0C836EA}"/>
    <pc:docChg chg="undo custSel addSld modSld">
      <pc:chgData name="Sarah Pegrum" userId="fc2162adfb15cf31" providerId="LiveId" clId="{3C219923-3B24-4502-971E-71D0E0C836EA}" dt="2025-05-02T15:37:49.508" v="1711" actId="6549"/>
      <pc:docMkLst>
        <pc:docMk/>
      </pc:docMkLst>
      <pc:sldChg chg="addSp delSp modSp mod">
        <pc:chgData name="Sarah Pegrum" userId="fc2162adfb15cf31" providerId="LiveId" clId="{3C219923-3B24-4502-971E-71D0E0C836EA}" dt="2025-04-29T14:25:46.237" v="1644" actId="14100"/>
        <pc:sldMkLst>
          <pc:docMk/>
          <pc:sldMk cId="4233981614" sldId="256"/>
        </pc:sldMkLst>
        <pc:spChg chg="mod">
          <ac:chgData name="Sarah Pegrum" userId="fc2162adfb15cf31" providerId="LiveId" clId="{3C219923-3B24-4502-971E-71D0E0C836EA}" dt="2025-04-19T18:38:25.097" v="126" actId="1076"/>
          <ac:spMkLst>
            <pc:docMk/>
            <pc:sldMk cId="4233981614" sldId="256"/>
            <ac:spMk id="2" creationId="{EA4FCBE8-9382-4200-90B4-EFA00D5DA4E2}"/>
          </ac:spMkLst>
        </pc:spChg>
        <pc:spChg chg="mod">
          <ac:chgData name="Sarah Pegrum" userId="fc2162adfb15cf31" providerId="LiveId" clId="{3C219923-3B24-4502-971E-71D0E0C836EA}" dt="2025-04-19T18:37:09.455" v="30" actId="1076"/>
          <ac:spMkLst>
            <pc:docMk/>
            <pc:sldMk cId="4233981614" sldId="256"/>
            <ac:spMk id="3" creationId="{EADCA678-970C-97DC-2E20-77E5E26337CA}"/>
          </ac:spMkLst>
        </pc:spChg>
        <pc:spChg chg="add mod">
          <ac:chgData name="Sarah Pegrum" userId="fc2162adfb15cf31" providerId="LiveId" clId="{3C219923-3B24-4502-971E-71D0E0C836EA}" dt="2025-04-29T14:25:46.237" v="1644" actId="14100"/>
          <ac:spMkLst>
            <pc:docMk/>
            <pc:sldMk cId="4233981614" sldId="256"/>
            <ac:spMk id="8" creationId="{C5C50988-EFA2-01AC-D3B7-4D3F9F155F88}"/>
          </ac:spMkLst>
        </pc:spChg>
        <pc:picChg chg="add mod modCrop">
          <ac:chgData name="Sarah Pegrum" userId="fc2162adfb15cf31" providerId="LiveId" clId="{3C219923-3B24-4502-971E-71D0E0C836EA}" dt="2025-04-19T18:36:28.162" v="24" actId="14100"/>
          <ac:picMkLst>
            <pc:docMk/>
            <pc:sldMk cId="4233981614" sldId="256"/>
            <ac:picMk id="5" creationId="{E4E2C9D3-BFE5-1C7B-BBFD-BD9B5C7FD758}"/>
          </ac:picMkLst>
        </pc:picChg>
      </pc:sldChg>
      <pc:sldChg chg="addSp delSp modSp mod modNotesTx">
        <pc:chgData name="Sarah Pegrum" userId="fc2162adfb15cf31" providerId="LiveId" clId="{3C219923-3B24-4502-971E-71D0E0C836EA}" dt="2025-05-02T15:37:15.667" v="1708" actId="6549"/>
        <pc:sldMkLst>
          <pc:docMk/>
          <pc:sldMk cId="1714043877" sldId="257"/>
        </pc:sldMkLst>
        <pc:spChg chg="mod">
          <ac:chgData name="Sarah Pegrum" userId="fc2162adfb15cf31" providerId="LiveId" clId="{3C219923-3B24-4502-971E-71D0E0C836EA}" dt="2025-04-19T18:45:49.212" v="224" actId="1076"/>
          <ac:spMkLst>
            <pc:docMk/>
            <pc:sldMk cId="1714043877" sldId="257"/>
            <ac:spMk id="2" creationId="{AD4C95DB-2347-9805-740F-805D623357BB}"/>
          </ac:spMkLst>
        </pc:spChg>
        <pc:spChg chg="mod">
          <ac:chgData name="Sarah Pegrum" userId="fc2162adfb15cf31" providerId="LiveId" clId="{3C219923-3B24-4502-971E-71D0E0C836EA}" dt="2025-04-19T18:44:39.631" v="214" actId="6549"/>
          <ac:spMkLst>
            <pc:docMk/>
            <pc:sldMk cId="1714043877" sldId="257"/>
            <ac:spMk id="3" creationId="{911CCBD6-B4C8-26B1-F85C-511D0A855C1C}"/>
          </ac:spMkLst>
        </pc:spChg>
        <pc:picChg chg="add mod ord">
          <ac:chgData name="Sarah Pegrum" userId="fc2162adfb15cf31" providerId="LiveId" clId="{3C219923-3B24-4502-971E-71D0E0C836EA}" dt="2025-04-19T18:45:39.222" v="223" actId="171"/>
          <ac:picMkLst>
            <pc:docMk/>
            <pc:sldMk cId="1714043877" sldId="257"/>
            <ac:picMk id="7" creationId="{1536238E-EDA6-5030-E24C-2DEAFC8952D2}"/>
          </ac:picMkLst>
        </pc:picChg>
      </pc:sldChg>
      <pc:sldChg chg="addSp modSp mod modNotesTx">
        <pc:chgData name="Sarah Pegrum" userId="fc2162adfb15cf31" providerId="LiveId" clId="{3C219923-3B24-4502-971E-71D0E0C836EA}" dt="2025-05-02T15:36:41.683" v="1706" actId="20577"/>
        <pc:sldMkLst>
          <pc:docMk/>
          <pc:sldMk cId="686201292" sldId="258"/>
        </pc:sldMkLst>
        <pc:spChg chg="mod">
          <ac:chgData name="Sarah Pegrum" userId="fc2162adfb15cf31" providerId="LiveId" clId="{3C219923-3B24-4502-971E-71D0E0C836EA}" dt="2025-04-19T18:40:19.535" v="132" actId="122"/>
          <ac:spMkLst>
            <pc:docMk/>
            <pc:sldMk cId="686201292" sldId="258"/>
            <ac:spMk id="2" creationId="{065C7092-D358-1223-B7FB-863CF8C2BD51}"/>
          </ac:spMkLst>
        </pc:spChg>
        <pc:spChg chg="mod">
          <ac:chgData name="Sarah Pegrum" userId="fc2162adfb15cf31" providerId="LiveId" clId="{3C219923-3B24-4502-971E-71D0E0C836EA}" dt="2025-04-19T18:41:56.390" v="144" actId="1076"/>
          <ac:spMkLst>
            <pc:docMk/>
            <pc:sldMk cId="686201292" sldId="258"/>
            <ac:spMk id="3" creationId="{821CA644-CEF9-AB0F-212F-9FE45F6554E9}"/>
          </ac:spMkLst>
        </pc:spChg>
        <pc:picChg chg="add mod modCrop">
          <ac:chgData name="Sarah Pegrum" userId="fc2162adfb15cf31" providerId="LiveId" clId="{3C219923-3B24-4502-971E-71D0E0C836EA}" dt="2025-04-19T18:41:38.138" v="143" actId="1076"/>
          <ac:picMkLst>
            <pc:docMk/>
            <pc:sldMk cId="686201292" sldId="258"/>
            <ac:picMk id="5" creationId="{D4B8D780-B57A-4BB6-C82A-7E6B96A653F7}"/>
          </ac:picMkLst>
        </pc:picChg>
      </pc:sldChg>
      <pc:sldChg chg="addSp modSp mod">
        <pc:chgData name="Sarah Pegrum" userId="fc2162adfb15cf31" providerId="LiveId" clId="{3C219923-3B24-4502-971E-71D0E0C836EA}" dt="2025-04-21T17:19:58.523" v="243" actId="122"/>
        <pc:sldMkLst>
          <pc:docMk/>
          <pc:sldMk cId="2992907090" sldId="259"/>
        </pc:sldMkLst>
        <pc:spChg chg="mod">
          <ac:chgData name="Sarah Pegrum" userId="fc2162adfb15cf31" providerId="LiveId" clId="{3C219923-3B24-4502-971E-71D0E0C836EA}" dt="2025-04-21T17:19:58.523" v="243" actId="122"/>
          <ac:spMkLst>
            <pc:docMk/>
            <pc:sldMk cId="2992907090" sldId="259"/>
            <ac:spMk id="2" creationId="{2370A20F-1E06-57C1-1688-9D441B68C94D}"/>
          </ac:spMkLst>
        </pc:spChg>
        <pc:spChg chg="mod">
          <ac:chgData name="Sarah Pegrum" userId="fc2162adfb15cf31" providerId="LiveId" clId="{3C219923-3B24-4502-971E-71D0E0C836EA}" dt="2025-04-21T17:19:46.432" v="240" actId="5793"/>
          <ac:spMkLst>
            <pc:docMk/>
            <pc:sldMk cId="2992907090" sldId="259"/>
            <ac:spMk id="3" creationId="{C7817E69-75CD-E8DE-7B99-759C8F95A6A7}"/>
          </ac:spMkLst>
        </pc:spChg>
        <pc:picChg chg="add mod">
          <ac:chgData name="Sarah Pegrum" userId="fc2162adfb15cf31" providerId="LiveId" clId="{3C219923-3B24-4502-971E-71D0E0C836EA}" dt="2025-04-21T17:19:32.031" v="236" actId="1076"/>
          <ac:picMkLst>
            <pc:docMk/>
            <pc:sldMk cId="2992907090" sldId="259"/>
            <ac:picMk id="5" creationId="{49D32074-9E33-E1F7-9367-3B7967D1A0B4}"/>
          </ac:picMkLst>
        </pc:picChg>
      </pc:sldChg>
      <pc:sldChg chg="addSp delSp modSp mod setBg modNotesTx">
        <pc:chgData name="Sarah Pegrum" userId="fc2162adfb15cf31" providerId="LiveId" clId="{3C219923-3B24-4502-971E-71D0E0C836EA}" dt="2025-05-02T15:37:38.888" v="1709" actId="20577"/>
        <pc:sldMkLst>
          <pc:docMk/>
          <pc:sldMk cId="991344536" sldId="260"/>
        </pc:sldMkLst>
        <pc:spChg chg="mod ord">
          <ac:chgData name="Sarah Pegrum" userId="fc2162adfb15cf31" providerId="LiveId" clId="{3C219923-3B24-4502-971E-71D0E0C836EA}" dt="2025-04-21T17:29:11.530" v="286" actId="26606"/>
          <ac:spMkLst>
            <pc:docMk/>
            <pc:sldMk cId="991344536" sldId="260"/>
            <ac:spMk id="2" creationId="{94DE4BE2-9F2D-29CE-08F2-767BA9E46EA7}"/>
          </ac:spMkLst>
        </pc:spChg>
        <pc:spChg chg="add">
          <ac:chgData name="Sarah Pegrum" userId="fc2162adfb15cf31" providerId="LiveId" clId="{3C219923-3B24-4502-971E-71D0E0C836EA}" dt="2025-04-21T17:29:11.530" v="286" actId="26606"/>
          <ac:spMkLst>
            <pc:docMk/>
            <pc:sldMk cId="991344536" sldId="260"/>
            <ac:spMk id="10" creationId="{71B2258F-86CA-4D4D-8270-BC05FCDEBFB3}"/>
          </ac:spMkLst>
        </pc:spChg>
        <pc:picChg chg="add del mod">
          <ac:chgData name="Sarah Pegrum" userId="fc2162adfb15cf31" providerId="LiveId" clId="{3C219923-3B24-4502-971E-71D0E0C836EA}" dt="2025-04-21T17:29:11.530" v="286" actId="26606"/>
          <ac:picMkLst>
            <pc:docMk/>
            <pc:sldMk cId="991344536" sldId="260"/>
            <ac:picMk id="5" creationId="{A514DC6E-AA8D-3E7A-7CED-A36035CD1075}"/>
          </ac:picMkLst>
        </pc:picChg>
      </pc:sldChg>
      <pc:sldChg chg="addSp modSp mod setBg modAnim modNotesTx">
        <pc:chgData name="Sarah Pegrum" userId="fc2162adfb15cf31" providerId="LiveId" clId="{3C219923-3B24-4502-971E-71D0E0C836EA}" dt="2025-04-29T14:34:57.377" v="1705" actId="20577"/>
        <pc:sldMkLst>
          <pc:docMk/>
          <pc:sldMk cId="2812198295" sldId="261"/>
        </pc:sldMkLst>
        <pc:spChg chg="mod">
          <ac:chgData name="Sarah Pegrum" userId="fc2162adfb15cf31" providerId="LiveId" clId="{3C219923-3B24-4502-971E-71D0E0C836EA}" dt="2025-04-21T17:22:47.843" v="258" actId="1076"/>
          <ac:spMkLst>
            <pc:docMk/>
            <pc:sldMk cId="2812198295" sldId="261"/>
            <ac:spMk id="2" creationId="{9419C6CA-2914-A735-AF30-A99064FF878A}"/>
          </ac:spMkLst>
        </pc:spChg>
        <pc:spChg chg="mod ord">
          <ac:chgData name="Sarah Pegrum" userId="fc2162adfb15cf31" providerId="LiveId" clId="{3C219923-3B24-4502-971E-71D0E0C836EA}" dt="2025-04-21T17:22:58.786" v="260" actId="6549"/>
          <ac:spMkLst>
            <pc:docMk/>
            <pc:sldMk cId="2812198295" sldId="261"/>
            <ac:spMk id="3" creationId="{849D427D-F90F-129E-2A57-FAAA5C5189AF}"/>
          </ac:spMkLst>
        </pc:spChg>
        <pc:spChg chg="add">
          <ac:chgData name="Sarah Pegrum" userId="fc2162adfb15cf31" providerId="LiveId" clId="{3C219923-3B24-4502-971E-71D0E0C836EA}" dt="2025-04-21T17:21:47.855" v="251" actId="26606"/>
          <ac:spMkLst>
            <pc:docMk/>
            <pc:sldMk cId="2812198295" sldId="261"/>
            <ac:spMk id="10" creationId="{2C61293E-6EBE-43EF-A52C-9BEBFD7679D4}"/>
          </ac:spMkLst>
        </pc:spChg>
        <pc:spChg chg="add">
          <ac:chgData name="Sarah Pegrum" userId="fc2162adfb15cf31" providerId="LiveId" clId="{3C219923-3B24-4502-971E-71D0E0C836EA}" dt="2025-04-21T17:21:47.855" v="251" actId="26606"/>
          <ac:spMkLst>
            <pc:docMk/>
            <pc:sldMk cId="2812198295" sldId="261"/>
            <ac:spMk id="12" creationId="{21540236-BFD5-4A9D-8840-4703E7F76825}"/>
          </ac:spMkLst>
        </pc:spChg>
        <pc:picChg chg="add mod">
          <ac:chgData name="Sarah Pegrum" userId="fc2162adfb15cf31" providerId="LiveId" clId="{3C219923-3B24-4502-971E-71D0E0C836EA}" dt="2025-04-21T17:21:47.855" v="251" actId="26606"/>
          <ac:picMkLst>
            <pc:docMk/>
            <pc:sldMk cId="2812198295" sldId="261"/>
            <ac:picMk id="5" creationId="{A646A827-577C-A8D6-DC3E-2E3CE6DC2F52}"/>
          </ac:picMkLst>
        </pc:picChg>
      </pc:sldChg>
      <pc:sldChg chg="modSp mod modAnim modNotesTx">
        <pc:chgData name="Sarah Pegrum" userId="fc2162adfb15cf31" providerId="LiveId" clId="{3C219923-3B24-4502-971E-71D0E0C836EA}" dt="2025-05-02T15:37:49.508" v="1711" actId="6549"/>
        <pc:sldMkLst>
          <pc:docMk/>
          <pc:sldMk cId="1430763063" sldId="262"/>
        </pc:sldMkLst>
        <pc:spChg chg="mod">
          <ac:chgData name="Sarah Pegrum" userId="fc2162adfb15cf31" providerId="LiveId" clId="{3C219923-3B24-4502-971E-71D0E0C836EA}" dt="2025-04-29T14:23:34.970" v="1610" actId="122"/>
          <ac:spMkLst>
            <pc:docMk/>
            <pc:sldMk cId="1430763063" sldId="262"/>
            <ac:spMk id="2" creationId="{A71C42AB-DB93-4802-C196-4CC1D34516DD}"/>
          </ac:spMkLst>
        </pc:spChg>
        <pc:spChg chg="mod">
          <ac:chgData name="Sarah Pegrum" userId="fc2162adfb15cf31" providerId="LiveId" clId="{3C219923-3B24-4502-971E-71D0E0C836EA}" dt="2025-04-29T14:23:46.187" v="1611" actId="255"/>
          <ac:spMkLst>
            <pc:docMk/>
            <pc:sldMk cId="1430763063" sldId="262"/>
            <ac:spMk id="3" creationId="{0D27D7A8-01EF-76E6-E7DB-E12B30910419}"/>
          </ac:spMkLst>
        </pc:spChg>
      </pc:sldChg>
      <pc:sldChg chg="addSp modSp new mod setBg">
        <pc:chgData name="Sarah Pegrum" userId="fc2162adfb15cf31" providerId="LiveId" clId="{3C219923-3B24-4502-971E-71D0E0C836EA}" dt="2025-04-21T17:36:40.672" v="371" actId="20577"/>
        <pc:sldMkLst>
          <pc:docMk/>
          <pc:sldMk cId="2591990073" sldId="263"/>
        </pc:sldMkLst>
        <pc:spChg chg="mod">
          <ac:chgData name="Sarah Pegrum" userId="fc2162adfb15cf31" providerId="LiveId" clId="{3C219923-3B24-4502-971E-71D0E0C836EA}" dt="2025-04-21T17:35:55.264" v="365" actId="26606"/>
          <ac:spMkLst>
            <pc:docMk/>
            <pc:sldMk cId="2591990073" sldId="263"/>
            <ac:spMk id="2" creationId="{8A1417D4-5BDC-15DA-2690-CCB5D9B98113}"/>
          </ac:spMkLst>
        </pc:spChg>
        <pc:spChg chg="mod">
          <ac:chgData name="Sarah Pegrum" userId="fc2162adfb15cf31" providerId="LiveId" clId="{3C219923-3B24-4502-971E-71D0E0C836EA}" dt="2025-04-21T17:36:40.672" v="371" actId="20577"/>
          <ac:spMkLst>
            <pc:docMk/>
            <pc:sldMk cId="2591990073" sldId="263"/>
            <ac:spMk id="3" creationId="{9AB3E7E8-B056-8C22-38BF-0645068C603A}"/>
          </ac:spMkLst>
        </pc:spChg>
        <pc:spChg chg="add">
          <ac:chgData name="Sarah Pegrum" userId="fc2162adfb15cf31" providerId="LiveId" clId="{3C219923-3B24-4502-971E-71D0E0C836EA}" dt="2025-04-21T17:35:55.264" v="365" actId="26606"/>
          <ac:spMkLst>
            <pc:docMk/>
            <pc:sldMk cId="2591990073" sldId="263"/>
            <ac:spMk id="10" creationId="{F13C74B1-5B17-4795-BED0-7140497B445A}"/>
          </ac:spMkLst>
        </pc:spChg>
        <pc:spChg chg="add">
          <ac:chgData name="Sarah Pegrum" userId="fc2162adfb15cf31" providerId="LiveId" clId="{3C219923-3B24-4502-971E-71D0E0C836EA}" dt="2025-04-21T17:35:55.264" v="365" actId="26606"/>
          <ac:spMkLst>
            <pc:docMk/>
            <pc:sldMk cId="2591990073" sldId="263"/>
            <ac:spMk id="12" creationId="{D4974D33-8DC5-464E-8C6D-BE58F0669C17}"/>
          </ac:spMkLst>
        </pc:spChg>
        <pc:picChg chg="add mod">
          <ac:chgData name="Sarah Pegrum" userId="fc2162adfb15cf31" providerId="LiveId" clId="{3C219923-3B24-4502-971E-71D0E0C836EA}" dt="2025-04-21T17:35:55.264" v="365" actId="26606"/>
          <ac:picMkLst>
            <pc:docMk/>
            <pc:sldMk cId="2591990073" sldId="263"/>
            <ac:picMk id="5" creationId="{484C330D-34F2-43C8-4522-5CA7839E5B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8280E-193B-43EB-B21D-5A995EDFDA85}"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61DB0-7FBF-4DA7-BB55-0A281EF51FF0}" type="slidenum">
              <a:rPr lang="en-US" smtClean="0"/>
              <a:t>‹#›</a:t>
            </a:fld>
            <a:endParaRPr lang="en-US"/>
          </a:p>
        </p:txBody>
      </p:sp>
    </p:spTree>
    <p:extLst>
      <p:ext uri="{BB962C8B-B14F-4D97-AF65-F5344CB8AC3E}">
        <p14:creationId xmlns:p14="http://schemas.microsoft.com/office/powerpoint/2010/main" val="14458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1</a:t>
            </a:fld>
            <a:endParaRPr lang="en-US"/>
          </a:p>
        </p:txBody>
      </p:sp>
    </p:spTree>
    <p:extLst>
      <p:ext uri="{BB962C8B-B14F-4D97-AF65-F5344CB8AC3E}">
        <p14:creationId xmlns:p14="http://schemas.microsoft.com/office/powerpoint/2010/main" val="365356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2</a:t>
            </a:fld>
            <a:endParaRPr lang="en-US"/>
          </a:p>
        </p:txBody>
      </p:sp>
    </p:spTree>
    <p:extLst>
      <p:ext uri="{BB962C8B-B14F-4D97-AF65-F5344CB8AC3E}">
        <p14:creationId xmlns:p14="http://schemas.microsoft.com/office/powerpoint/2010/main" val="217067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into a comfortable position. Close your eyes. Imagine you are watching a screen. Now, bring to mind a time when you were receiving supervision or training, and it wasn’t overly helpful. If you can, bring to mind a specific supervision session or training that encapsulates ‘not helpful’. Imagine it is playing on a screen, and you are watching it. The camera right now is focused on the supervisor or trainer. What are they saying or doing that made you identify this as less helpful? Now the camera pans to you, and you are on screen. This camera is a special camera, and it is also able to capture your thoughts and feelings. What are the thoughts and feelings you are having? What are you saying and doing? The screen fades, and you are now left sitting. Breathing. Pause. Notice and try to identify any values that were threatened or there was a disconnection from in that clip. Place those values on the screen.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bring to mind a time when you were receiving supervision or training that was helpful. If you can think of a specific session or training, imagine it playing on the screen, and you are watching it. The camera right now is focused on the supervisor or trainer. What are they saying or doing that made you identify this as help. Now the camera pans to you, and you are on screen. This camera is a special camera, and it is also able to capture your thoughts and feelings. What are the thoughts and feelings your are having? What are you saying and doing? The screen fades, and you are now left sitting. Breathing. Pause. Notice and try to identify any values that you felt closer to in that clip. Place those values on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 go of the image. Move your attention to the breathe and when you feel ready open your eyes.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3</a:t>
            </a:fld>
            <a:endParaRPr lang="en-US"/>
          </a:p>
        </p:txBody>
      </p:sp>
    </p:spTree>
    <p:extLst>
      <p:ext uri="{BB962C8B-B14F-4D97-AF65-F5344CB8AC3E}">
        <p14:creationId xmlns:p14="http://schemas.microsoft.com/office/powerpoint/2010/main" val="80737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4</a:t>
            </a:fld>
            <a:endParaRPr lang="en-US"/>
          </a:p>
        </p:txBody>
      </p:sp>
    </p:spTree>
    <p:extLst>
      <p:ext uri="{BB962C8B-B14F-4D97-AF65-F5344CB8AC3E}">
        <p14:creationId xmlns:p14="http://schemas.microsoft.com/office/powerpoint/2010/main" val="381833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information from that last exercise in mind, take a moment to think and write down on a piece of paper or even just doing a mental note- but not share- yet-  what would be your core values as supervisor?  How would you demonstrate them?</a:t>
            </a:r>
          </a:p>
          <a:p>
            <a:endParaRPr lang="en-US" dirty="0"/>
          </a:p>
          <a:p>
            <a:r>
              <a:rPr lang="en-US" dirty="0"/>
              <a:t>Before we share our values and demonstration of them, I’m going to do another quick exercise. Close your eyes again. Bring attention to the breath. Bring to mind a supervision session when you felt close to those values. If you’re a new supervisor &amp; have not supervised someone yet, bring to mind what you think it would look like. Imagine you can see into the future, and you are watching yourself rock it as a supervisor. Notice how you are in that supervision- how you may be sitting, what you may be doing/not doing, saying/not saying- zoom in a little more, into your internal experiences- what is happening internally? Notice. Then gently bring your attention back to the breath, letting the image fade. When ready, open your eyes and return your attention back to the room.</a:t>
            </a:r>
          </a:p>
          <a:p>
            <a:endParaRPr lang="en-US" dirty="0"/>
          </a:p>
          <a:p>
            <a:r>
              <a:rPr lang="en-US" dirty="0"/>
              <a:t>Now, let’s come back together and share- what values you hold as a supervisor, how they may been demonstrated in action, and also this other piece, what is the felt sense that comes when you are connected with them. </a:t>
            </a:r>
          </a:p>
          <a:p>
            <a:endParaRPr lang="en-US" dirty="0"/>
          </a:p>
          <a:p>
            <a:r>
              <a:rPr lang="en-US" dirty="0"/>
              <a:t>Tracking </a:t>
            </a:r>
          </a:p>
          <a:p>
            <a:endParaRPr lang="en-US" dirty="0"/>
          </a:p>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5</a:t>
            </a:fld>
            <a:endParaRPr lang="en-US"/>
          </a:p>
        </p:txBody>
      </p:sp>
    </p:spTree>
    <p:extLst>
      <p:ext uri="{BB962C8B-B14F-4D97-AF65-F5344CB8AC3E}">
        <p14:creationId xmlns:p14="http://schemas.microsoft.com/office/powerpoint/2010/main" val="89758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6</a:t>
            </a:fld>
            <a:endParaRPr lang="en-US"/>
          </a:p>
        </p:txBody>
      </p:sp>
    </p:spTree>
    <p:extLst>
      <p:ext uri="{BB962C8B-B14F-4D97-AF65-F5344CB8AC3E}">
        <p14:creationId xmlns:p14="http://schemas.microsoft.com/office/powerpoint/2010/main" val="110416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your eyes. Bring attention to your breathe. Bring to mind your supervisee. An image of them about to go into supervision. You have been in that position before in your own learning journey, so are familiar with that experience. Bring them to mind. They may be a student, or a resident. Imagine what they might be experiencing. What they might be bringing into the space. Hopes. Struggles. Vulnerabilities. Fears. As you observe what they may be about to bring into the room, ask yourself how would you like to show up to that? What would you want to bring to their learning journey? Gently let that image fade, and bring your attention back to your breathe, and then back to the room. </a:t>
            </a:r>
          </a:p>
        </p:txBody>
      </p:sp>
      <p:sp>
        <p:nvSpPr>
          <p:cNvPr id="4" name="Slide Number Placeholder 3"/>
          <p:cNvSpPr>
            <a:spLocks noGrp="1"/>
          </p:cNvSpPr>
          <p:nvPr>
            <p:ph type="sldNum" sz="quarter" idx="5"/>
          </p:nvPr>
        </p:nvSpPr>
        <p:spPr/>
        <p:txBody>
          <a:bodyPr/>
          <a:lstStyle/>
          <a:p>
            <a:fld id="{9BF61DB0-7FBF-4DA7-BB55-0A281EF51FF0}" type="slidenum">
              <a:rPr lang="en-US" smtClean="0"/>
              <a:t>7</a:t>
            </a:fld>
            <a:endParaRPr lang="en-US"/>
          </a:p>
        </p:txBody>
      </p:sp>
    </p:spTree>
    <p:extLst>
      <p:ext uri="{BB962C8B-B14F-4D97-AF65-F5344CB8AC3E}">
        <p14:creationId xmlns:p14="http://schemas.microsoft.com/office/powerpoint/2010/main" val="93970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8</a:t>
            </a:fld>
            <a:endParaRPr lang="en-US"/>
          </a:p>
        </p:txBody>
      </p:sp>
    </p:spTree>
    <p:extLst>
      <p:ext uri="{BB962C8B-B14F-4D97-AF65-F5344CB8AC3E}">
        <p14:creationId xmlns:p14="http://schemas.microsoft.com/office/powerpoint/2010/main" val="383775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296049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368808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82312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98358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03ECA4-2D71-465C-9D4F-8ADB2C264F51}"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270689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03ECA4-2D71-465C-9D4F-8ADB2C264F51}"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45379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03ECA4-2D71-465C-9D4F-8ADB2C264F51}"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24987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03ECA4-2D71-465C-9D4F-8ADB2C264F51}"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56747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3ECA4-2D71-465C-9D4F-8ADB2C264F51}"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95611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3ECA4-2D71-465C-9D4F-8ADB2C264F51}"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47316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3ECA4-2D71-465C-9D4F-8ADB2C264F51}"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354359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C03ECA4-2D71-465C-9D4F-8ADB2C264F51}" type="datetimeFigureOut">
              <a:rPr lang="en-US" smtClean="0"/>
              <a:t>4/19/2025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DC7D269F-70AA-4AD6-8D28-18A042AC4BEC}" type="slidenum">
              <a:rPr lang="en-US" smtClean="0"/>
              <a:t>‹#›</a:t>
            </a:fld>
            <a:endParaRPr lang="en-US"/>
          </a:p>
        </p:txBody>
      </p:sp>
    </p:spTree>
    <p:extLst>
      <p:ext uri="{BB962C8B-B14F-4D97-AF65-F5344CB8AC3E}">
        <p14:creationId xmlns:p14="http://schemas.microsoft.com/office/powerpoint/2010/main" val="13792332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CBE8-9382-4200-90B4-EFA00D5DA4E2}"/>
              </a:ext>
            </a:extLst>
          </p:cNvPr>
          <p:cNvSpPr>
            <a:spLocks noGrp="1"/>
          </p:cNvSpPr>
          <p:nvPr>
            <p:ph type="ctrTitle"/>
          </p:nvPr>
        </p:nvSpPr>
        <p:spPr>
          <a:xfrm>
            <a:off x="6216314" y="2231623"/>
            <a:ext cx="5630779" cy="2387600"/>
          </a:xfrm>
        </p:spPr>
        <p:txBody>
          <a:bodyPr>
            <a:normAutofit fontScale="90000"/>
          </a:bodyPr>
          <a:lstStyle/>
          <a:p>
            <a:r>
              <a:rPr lang="en-US" dirty="0"/>
              <a:t>Connecting with Your Values as a Supervisor</a:t>
            </a:r>
          </a:p>
        </p:txBody>
      </p:sp>
      <p:sp>
        <p:nvSpPr>
          <p:cNvPr id="3" name="Subtitle 2">
            <a:extLst>
              <a:ext uri="{FF2B5EF4-FFF2-40B4-BE49-F238E27FC236}">
                <a16:creationId xmlns:a16="http://schemas.microsoft.com/office/drawing/2014/main" id="{EADCA678-970C-97DC-2E20-77E5E26337CA}"/>
              </a:ext>
            </a:extLst>
          </p:cNvPr>
          <p:cNvSpPr>
            <a:spLocks noGrp="1"/>
          </p:cNvSpPr>
          <p:nvPr>
            <p:ph type="subTitle" idx="1"/>
          </p:nvPr>
        </p:nvSpPr>
        <p:spPr>
          <a:xfrm>
            <a:off x="6096000" y="5562600"/>
            <a:ext cx="5630779" cy="1655762"/>
          </a:xfrm>
        </p:spPr>
        <p:txBody>
          <a:bodyPr/>
          <a:lstStyle/>
          <a:p>
            <a:r>
              <a:rPr lang="en-US" dirty="0"/>
              <a:t>Dr. Sarah Pegrum</a:t>
            </a:r>
          </a:p>
        </p:txBody>
      </p:sp>
      <p:pic>
        <p:nvPicPr>
          <p:cNvPr id="5" name="Picture 4" descr="A person's feet on a tile floor with words on it&#10;&#10;AI-generated content may be incorrect.">
            <a:extLst>
              <a:ext uri="{FF2B5EF4-FFF2-40B4-BE49-F238E27FC236}">
                <a16:creationId xmlns:a16="http://schemas.microsoft.com/office/drawing/2014/main" id="{E4E2C9D3-BFE5-1C7B-BBFD-BD9B5C7FD758}"/>
              </a:ext>
            </a:extLst>
          </p:cNvPr>
          <p:cNvPicPr>
            <a:picLocks noChangeAspect="1"/>
          </p:cNvPicPr>
          <p:nvPr/>
        </p:nvPicPr>
        <p:blipFill>
          <a:blip r:embed="rId3">
            <a:extLst>
              <a:ext uri="{28A0092B-C50C-407E-A947-70E740481C1C}">
                <a14:useLocalDpi xmlns:a14="http://schemas.microsoft.com/office/drawing/2010/main" val="0"/>
              </a:ext>
            </a:extLst>
          </a:blip>
          <a:srcRect l="7510" t="15673" r="5239"/>
          <a:stretch/>
        </p:blipFill>
        <p:spPr>
          <a:xfrm>
            <a:off x="0" y="0"/>
            <a:ext cx="5630779" cy="6858000"/>
          </a:xfrm>
          <a:prstGeom prst="rect">
            <a:avLst/>
          </a:prstGeom>
        </p:spPr>
      </p:pic>
      <p:sp>
        <p:nvSpPr>
          <p:cNvPr id="8" name="TextBox 7">
            <a:extLst>
              <a:ext uri="{FF2B5EF4-FFF2-40B4-BE49-F238E27FC236}">
                <a16:creationId xmlns:a16="http://schemas.microsoft.com/office/drawing/2014/main" id="{C5C50988-EFA2-01AC-D3B7-4D3F9F155F88}"/>
              </a:ext>
            </a:extLst>
          </p:cNvPr>
          <p:cNvSpPr txBox="1"/>
          <p:nvPr/>
        </p:nvSpPr>
        <p:spPr>
          <a:xfrm>
            <a:off x="6994355" y="542688"/>
            <a:ext cx="4074695" cy="954107"/>
          </a:xfrm>
          <a:prstGeom prst="rect">
            <a:avLst/>
          </a:prstGeom>
          <a:noFill/>
        </p:spPr>
        <p:txBody>
          <a:bodyPr wrap="square" rtlCol="0">
            <a:spAutoFit/>
          </a:bodyPr>
          <a:lstStyle/>
          <a:p>
            <a:pPr algn="ctr"/>
            <a:r>
              <a:rPr lang="en-US" sz="2800" dirty="0"/>
              <a:t>ACBS Supervision &amp; Consultation SIG</a:t>
            </a:r>
          </a:p>
        </p:txBody>
      </p:sp>
    </p:spTree>
    <p:extLst>
      <p:ext uri="{BB962C8B-B14F-4D97-AF65-F5344CB8AC3E}">
        <p14:creationId xmlns:p14="http://schemas.microsoft.com/office/powerpoint/2010/main" val="423398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7092-D358-1223-B7FB-863CF8C2BD51}"/>
              </a:ext>
            </a:extLst>
          </p:cNvPr>
          <p:cNvSpPr>
            <a:spLocks noGrp="1"/>
          </p:cNvSpPr>
          <p:nvPr>
            <p:ph type="title"/>
          </p:nvPr>
        </p:nvSpPr>
        <p:spPr>
          <a:xfrm>
            <a:off x="838200" y="365125"/>
            <a:ext cx="5257800" cy="1325563"/>
          </a:xfrm>
        </p:spPr>
        <p:txBody>
          <a:bodyPr/>
          <a:lstStyle/>
          <a:p>
            <a:pPr algn="ctr"/>
            <a:r>
              <a:rPr lang="en-US" dirty="0"/>
              <a:t>Focus of Today</a:t>
            </a:r>
          </a:p>
        </p:txBody>
      </p:sp>
      <p:sp>
        <p:nvSpPr>
          <p:cNvPr id="3" name="Content Placeholder 2">
            <a:extLst>
              <a:ext uri="{FF2B5EF4-FFF2-40B4-BE49-F238E27FC236}">
                <a16:creationId xmlns:a16="http://schemas.microsoft.com/office/drawing/2014/main" id="{821CA644-CEF9-AB0F-212F-9FE45F6554E9}"/>
              </a:ext>
            </a:extLst>
          </p:cNvPr>
          <p:cNvSpPr>
            <a:spLocks noGrp="1"/>
          </p:cNvSpPr>
          <p:nvPr>
            <p:ph idx="1"/>
          </p:nvPr>
        </p:nvSpPr>
        <p:spPr>
          <a:xfrm>
            <a:off x="1143000" y="2083636"/>
            <a:ext cx="5418221" cy="4351338"/>
          </a:xfrm>
        </p:spPr>
        <p:txBody>
          <a:bodyPr/>
          <a:lstStyle/>
          <a:p>
            <a:endParaRPr lang="en-US" dirty="0"/>
          </a:p>
          <a:p>
            <a:r>
              <a:rPr lang="en-US" dirty="0"/>
              <a:t>What are your values as a supervisor?</a:t>
            </a:r>
          </a:p>
          <a:p>
            <a:endParaRPr lang="en-US" dirty="0"/>
          </a:p>
          <a:p>
            <a:r>
              <a:rPr lang="en-US" dirty="0"/>
              <a:t>How can you connect with them?</a:t>
            </a:r>
          </a:p>
        </p:txBody>
      </p:sp>
      <p:pic>
        <p:nvPicPr>
          <p:cNvPr id="5" name="Picture 4" descr="A hand holding a lens&#10;&#10;AI-generated content may be incorrect.">
            <a:extLst>
              <a:ext uri="{FF2B5EF4-FFF2-40B4-BE49-F238E27FC236}">
                <a16:creationId xmlns:a16="http://schemas.microsoft.com/office/drawing/2014/main" id="{D4B8D780-B57A-4BB6-C82A-7E6B96A653F7}"/>
              </a:ext>
            </a:extLst>
          </p:cNvPr>
          <p:cNvPicPr>
            <a:picLocks noChangeAspect="1"/>
          </p:cNvPicPr>
          <p:nvPr/>
        </p:nvPicPr>
        <p:blipFill>
          <a:blip r:embed="rId3">
            <a:extLst>
              <a:ext uri="{28A0092B-C50C-407E-A947-70E740481C1C}">
                <a14:useLocalDpi xmlns:a14="http://schemas.microsoft.com/office/drawing/2010/main" val="0"/>
              </a:ext>
            </a:extLst>
          </a:blip>
          <a:srcRect l="13045" r="34291"/>
          <a:stretch/>
        </p:blipFill>
        <p:spPr>
          <a:xfrm>
            <a:off x="6773779" y="0"/>
            <a:ext cx="5418221" cy="6858000"/>
          </a:xfrm>
          <a:prstGeom prst="rect">
            <a:avLst/>
          </a:prstGeom>
        </p:spPr>
      </p:pic>
    </p:spTree>
    <p:extLst>
      <p:ext uri="{BB962C8B-B14F-4D97-AF65-F5344CB8AC3E}">
        <p14:creationId xmlns:p14="http://schemas.microsoft.com/office/powerpoint/2010/main" val="68620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in a notebook&#10;&#10;AI-generated content may be incorrect.">
            <a:extLst>
              <a:ext uri="{FF2B5EF4-FFF2-40B4-BE49-F238E27FC236}">
                <a16:creationId xmlns:a16="http://schemas.microsoft.com/office/drawing/2014/main" id="{1536238E-EDA6-5030-E24C-2DEAFC89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D4C95DB-2347-9805-740F-805D623357BB}"/>
              </a:ext>
            </a:extLst>
          </p:cNvPr>
          <p:cNvSpPr>
            <a:spLocks noGrp="1"/>
          </p:cNvSpPr>
          <p:nvPr>
            <p:ph type="title"/>
          </p:nvPr>
        </p:nvSpPr>
        <p:spPr>
          <a:xfrm>
            <a:off x="1062789" y="5065462"/>
            <a:ext cx="10515600" cy="1325563"/>
          </a:xfrm>
        </p:spPr>
        <p:txBody>
          <a:bodyPr/>
          <a:lstStyle/>
          <a:p>
            <a:r>
              <a:rPr lang="en-US" dirty="0"/>
              <a:t>Reflection Exercise: Learning Experiences</a:t>
            </a:r>
          </a:p>
        </p:txBody>
      </p:sp>
      <p:sp>
        <p:nvSpPr>
          <p:cNvPr id="3" name="Content Placeholder 2">
            <a:extLst>
              <a:ext uri="{FF2B5EF4-FFF2-40B4-BE49-F238E27FC236}">
                <a16:creationId xmlns:a16="http://schemas.microsoft.com/office/drawing/2014/main" id="{911CCBD6-B4C8-26B1-F85C-511D0A855C1C}"/>
              </a:ext>
            </a:extLst>
          </p:cNvPr>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val="171404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A20F-1E06-57C1-1688-9D441B68C94D}"/>
              </a:ext>
            </a:extLst>
          </p:cNvPr>
          <p:cNvSpPr>
            <a:spLocks noGrp="1"/>
          </p:cNvSpPr>
          <p:nvPr>
            <p:ph type="title"/>
          </p:nvPr>
        </p:nvSpPr>
        <p:spPr>
          <a:xfrm>
            <a:off x="0" y="178551"/>
            <a:ext cx="7620653" cy="1325563"/>
          </a:xfrm>
        </p:spPr>
        <p:txBody>
          <a:bodyPr/>
          <a:lstStyle/>
          <a:p>
            <a:pPr algn="ctr"/>
            <a:r>
              <a:rPr lang="en-US" dirty="0"/>
              <a:t>Reflection &amp; Sharing</a:t>
            </a:r>
          </a:p>
        </p:txBody>
      </p:sp>
      <p:sp>
        <p:nvSpPr>
          <p:cNvPr id="3" name="Content Placeholder 2">
            <a:extLst>
              <a:ext uri="{FF2B5EF4-FFF2-40B4-BE49-F238E27FC236}">
                <a16:creationId xmlns:a16="http://schemas.microsoft.com/office/drawing/2014/main" id="{C7817E69-75CD-E8DE-7B99-759C8F95A6A7}"/>
              </a:ext>
            </a:extLst>
          </p:cNvPr>
          <p:cNvSpPr>
            <a:spLocks noGrp="1"/>
          </p:cNvSpPr>
          <p:nvPr>
            <p:ph idx="1"/>
          </p:nvPr>
        </p:nvSpPr>
        <p:spPr>
          <a:xfrm>
            <a:off x="417095" y="1556084"/>
            <a:ext cx="6930190" cy="4936791"/>
          </a:xfrm>
        </p:spPr>
        <p:txBody>
          <a:bodyPr>
            <a:normAutofit/>
          </a:bodyPr>
          <a:lstStyle/>
          <a:p>
            <a:pPr marL="0" indent="0">
              <a:buNone/>
            </a:pPr>
            <a:r>
              <a:rPr lang="en-US" dirty="0"/>
              <a:t>What did you notice in the first clip- less helpful supervision?</a:t>
            </a:r>
          </a:p>
          <a:p>
            <a:pPr lvl="1"/>
            <a:r>
              <a:rPr lang="en-US" dirty="0"/>
              <a:t>Actions of the supervisor/trainer</a:t>
            </a:r>
          </a:p>
          <a:p>
            <a:pPr lvl="1"/>
            <a:r>
              <a:rPr lang="en-US" dirty="0"/>
              <a:t>Your internal experiences and actions</a:t>
            </a:r>
          </a:p>
          <a:p>
            <a:pPr lvl="1"/>
            <a:r>
              <a:rPr lang="en-US" dirty="0"/>
              <a:t>Values threatened or disconnected?</a:t>
            </a:r>
          </a:p>
          <a:p>
            <a:pPr lvl="1"/>
            <a:endParaRPr lang="en-US" dirty="0"/>
          </a:p>
          <a:p>
            <a:pPr marL="0" indent="0">
              <a:buNone/>
            </a:pPr>
            <a:r>
              <a:rPr lang="en-US" dirty="0"/>
              <a:t>What did you notice in the second clip- helpful supervision?</a:t>
            </a:r>
          </a:p>
          <a:p>
            <a:pPr lvl="1"/>
            <a:r>
              <a:rPr lang="en-US" dirty="0"/>
              <a:t>Actions of the supervisor/trainer</a:t>
            </a:r>
          </a:p>
          <a:p>
            <a:pPr lvl="1"/>
            <a:r>
              <a:rPr lang="en-US" dirty="0"/>
              <a:t>Your internal experiences and actions</a:t>
            </a:r>
          </a:p>
          <a:p>
            <a:pPr lvl="1"/>
            <a:r>
              <a:rPr lang="en-US" dirty="0"/>
              <a:t>Values connection?</a:t>
            </a:r>
          </a:p>
          <a:p>
            <a:endParaRPr lang="en-US" dirty="0"/>
          </a:p>
          <a:p>
            <a:endParaRPr lang="en-US" dirty="0"/>
          </a:p>
        </p:txBody>
      </p:sp>
      <p:pic>
        <p:nvPicPr>
          <p:cNvPr id="5" name="Picture 4" descr="A person sitting on a couch with a book in her hand&#10;&#10;AI-generated content may be incorrect.">
            <a:extLst>
              <a:ext uri="{FF2B5EF4-FFF2-40B4-BE49-F238E27FC236}">
                <a16:creationId xmlns:a16="http://schemas.microsoft.com/office/drawing/2014/main" id="{49D32074-9E33-E1F7-9367-3B7967D1A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53" y="0"/>
            <a:ext cx="4571347" cy="6858000"/>
          </a:xfrm>
          <a:prstGeom prst="rect">
            <a:avLst/>
          </a:prstGeom>
        </p:spPr>
      </p:pic>
    </p:spTree>
    <p:extLst>
      <p:ext uri="{BB962C8B-B14F-4D97-AF65-F5344CB8AC3E}">
        <p14:creationId xmlns:p14="http://schemas.microsoft.com/office/powerpoint/2010/main" val="299290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9C6CA-2914-A735-AF30-A99064FF878A}"/>
              </a:ext>
            </a:extLst>
          </p:cNvPr>
          <p:cNvSpPr>
            <a:spLocks noGrp="1"/>
          </p:cNvSpPr>
          <p:nvPr>
            <p:ph type="title"/>
          </p:nvPr>
        </p:nvSpPr>
        <p:spPr>
          <a:xfrm>
            <a:off x="5297762" y="329184"/>
            <a:ext cx="6251110" cy="1783080"/>
          </a:xfrm>
        </p:spPr>
        <p:txBody>
          <a:bodyPr anchor="b">
            <a:normAutofit/>
          </a:bodyPr>
          <a:lstStyle/>
          <a:p>
            <a:r>
              <a:rPr lang="en-US" sz="5400" dirty="0"/>
              <a:t>Your values as a supervisor?</a:t>
            </a:r>
          </a:p>
        </p:txBody>
      </p:sp>
      <p:pic>
        <p:nvPicPr>
          <p:cNvPr id="5" name="Picture 4" descr="A hand holding a sparkler&#10;&#10;AI-generated content may be incorrect.">
            <a:extLst>
              <a:ext uri="{FF2B5EF4-FFF2-40B4-BE49-F238E27FC236}">
                <a16:creationId xmlns:a16="http://schemas.microsoft.com/office/drawing/2014/main" id="{A646A827-577C-A8D6-DC3E-2E3CE6DC2F52}"/>
              </a:ext>
            </a:extLst>
          </p:cNvPr>
          <p:cNvPicPr>
            <a:picLocks noChangeAspect="1"/>
          </p:cNvPicPr>
          <p:nvPr/>
        </p:nvPicPr>
        <p:blipFill>
          <a:blip r:embed="rId3">
            <a:extLst>
              <a:ext uri="{28A0092B-C50C-407E-A947-70E740481C1C}">
                <a14:useLocalDpi xmlns:a14="http://schemas.microsoft.com/office/drawing/2010/main" val="0"/>
              </a:ext>
            </a:extLst>
          </a:blip>
          <a:srcRect r="1" b="24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9D427D-F90F-129E-2A57-FAAA5C5189AF}"/>
              </a:ext>
            </a:extLst>
          </p:cNvPr>
          <p:cNvSpPr>
            <a:spLocks noGrp="1"/>
          </p:cNvSpPr>
          <p:nvPr>
            <p:ph idx="1"/>
          </p:nvPr>
        </p:nvSpPr>
        <p:spPr>
          <a:xfrm>
            <a:off x="4170947" y="2765646"/>
            <a:ext cx="7377925" cy="3424842"/>
          </a:xfrm>
        </p:spPr>
        <p:txBody>
          <a:bodyPr>
            <a:noAutofit/>
          </a:bodyPr>
          <a:lstStyle/>
          <a:p>
            <a:pPr>
              <a:lnSpc>
                <a:spcPct val="100000"/>
              </a:lnSpc>
            </a:pPr>
            <a:r>
              <a:rPr lang="en-US" dirty="0"/>
              <a:t>What would be your values as a supervisor?</a:t>
            </a:r>
          </a:p>
          <a:p>
            <a:pPr>
              <a:lnSpc>
                <a:spcPct val="100000"/>
              </a:lnSpc>
            </a:pPr>
            <a:r>
              <a:rPr lang="en-US" dirty="0"/>
              <a:t>How would you demonstrate them?</a:t>
            </a:r>
          </a:p>
          <a:p>
            <a:pPr marL="0" indent="0">
              <a:lnSpc>
                <a:spcPct val="100000"/>
              </a:lnSpc>
              <a:buNone/>
            </a:pPr>
            <a:endParaRPr lang="en-US" dirty="0"/>
          </a:p>
          <a:p>
            <a:pPr marL="0" indent="0">
              <a:lnSpc>
                <a:spcPct val="100000"/>
              </a:lnSpc>
              <a:buNone/>
            </a:pPr>
            <a:r>
              <a:rPr lang="en-US" dirty="0"/>
              <a:t>Before you share or we move to discussion, another brief exercise</a:t>
            </a:r>
          </a:p>
          <a:p>
            <a:pPr>
              <a:lnSpc>
                <a:spcPct val="100000"/>
              </a:lnSpc>
            </a:pPr>
            <a:r>
              <a:rPr lang="en-US" dirty="0"/>
              <a:t>Felt sense</a:t>
            </a:r>
          </a:p>
        </p:txBody>
      </p:sp>
    </p:spTree>
    <p:extLst>
      <p:ext uri="{BB962C8B-B14F-4D97-AF65-F5344CB8AC3E}">
        <p14:creationId xmlns:p14="http://schemas.microsoft.com/office/powerpoint/2010/main" val="28121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next to a stone wall&#10;&#10;AI-generated content may be incorrect.">
            <a:extLst>
              <a:ext uri="{FF2B5EF4-FFF2-40B4-BE49-F238E27FC236}">
                <a16:creationId xmlns:a16="http://schemas.microsoft.com/office/drawing/2014/main" id="{A514DC6E-AA8D-3E7A-7CED-A36035CD107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47533" b="14920"/>
          <a:stretch/>
        </p:blipFill>
        <p:spPr>
          <a:xfrm>
            <a:off x="20" y="1"/>
            <a:ext cx="12191980" cy="6857999"/>
          </a:xfrm>
          <a:prstGeom prst="rect">
            <a:avLst/>
          </a:prstGeom>
        </p:spPr>
      </p:pic>
      <p:sp>
        <p:nvSpPr>
          <p:cNvPr id="2" name="Title 1">
            <a:extLst>
              <a:ext uri="{FF2B5EF4-FFF2-40B4-BE49-F238E27FC236}">
                <a16:creationId xmlns:a16="http://schemas.microsoft.com/office/drawing/2014/main" id="{94DE4BE2-9F2D-29CE-08F2-767BA9E46EA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What can impact your values connection in supervision?</a:t>
            </a:r>
          </a:p>
        </p:txBody>
      </p:sp>
    </p:spTree>
    <p:extLst>
      <p:ext uri="{BB962C8B-B14F-4D97-AF65-F5344CB8AC3E}">
        <p14:creationId xmlns:p14="http://schemas.microsoft.com/office/powerpoint/2010/main" val="99134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2AB-DB93-4802-C196-4CC1D34516DD}"/>
              </a:ext>
            </a:extLst>
          </p:cNvPr>
          <p:cNvSpPr>
            <a:spLocks noGrp="1"/>
          </p:cNvSpPr>
          <p:nvPr>
            <p:ph type="title"/>
          </p:nvPr>
        </p:nvSpPr>
        <p:spPr>
          <a:xfrm>
            <a:off x="5983704" y="365125"/>
            <a:ext cx="5370096" cy="1325563"/>
          </a:xfrm>
        </p:spPr>
        <p:txBody>
          <a:bodyPr/>
          <a:lstStyle/>
          <a:p>
            <a:pPr algn="ctr"/>
            <a:r>
              <a:rPr lang="en-US" dirty="0"/>
              <a:t>Before Supervision</a:t>
            </a:r>
          </a:p>
        </p:txBody>
      </p:sp>
      <p:sp>
        <p:nvSpPr>
          <p:cNvPr id="3" name="Content Placeholder 2">
            <a:extLst>
              <a:ext uri="{FF2B5EF4-FFF2-40B4-BE49-F238E27FC236}">
                <a16:creationId xmlns:a16="http://schemas.microsoft.com/office/drawing/2014/main" id="{0D27D7A8-01EF-76E6-E7DB-E12B30910419}"/>
              </a:ext>
            </a:extLst>
          </p:cNvPr>
          <p:cNvSpPr>
            <a:spLocks noGrp="1"/>
          </p:cNvSpPr>
          <p:nvPr>
            <p:ph idx="1"/>
          </p:nvPr>
        </p:nvSpPr>
        <p:spPr>
          <a:xfrm>
            <a:off x="5983704" y="1825625"/>
            <a:ext cx="5370095" cy="4351338"/>
          </a:xfrm>
        </p:spPr>
        <p:txBody>
          <a:bodyPr/>
          <a:lstStyle/>
          <a:p>
            <a:r>
              <a:rPr lang="en-US" sz="3200" dirty="0"/>
              <a:t>Brief close eye exercise.</a:t>
            </a:r>
          </a:p>
          <a:p>
            <a:endParaRPr lang="en-US" sz="3200" dirty="0"/>
          </a:p>
          <a:p>
            <a:endParaRPr lang="en-US" sz="3200" dirty="0"/>
          </a:p>
          <a:p>
            <a:r>
              <a:rPr lang="en-US" sz="3200" dirty="0"/>
              <a:t>How do you want to show up to the supervisee learning journey</a:t>
            </a:r>
            <a:r>
              <a:rPr lang="en-US" dirty="0"/>
              <a:t>?</a:t>
            </a:r>
          </a:p>
        </p:txBody>
      </p:sp>
      <p:pic>
        <p:nvPicPr>
          <p:cNvPr id="4" name="Picture 3" descr="A person and a baby walking in a lavender field&#10;&#10;Description automatically generated">
            <a:extLst>
              <a:ext uri="{FF2B5EF4-FFF2-40B4-BE49-F238E27FC236}">
                <a16:creationId xmlns:a16="http://schemas.microsoft.com/office/drawing/2014/main" id="{EB896209-1A1C-A8B8-BD2B-8C4EAC75AB0B}"/>
              </a:ext>
            </a:extLst>
          </p:cNvPr>
          <p:cNvPicPr>
            <a:picLocks noChangeAspect="1"/>
          </p:cNvPicPr>
          <p:nvPr/>
        </p:nvPicPr>
        <p:blipFill rotWithShape="1">
          <a:blip r:embed="rId3">
            <a:extLst>
              <a:ext uri="{28A0092B-C50C-407E-A947-70E740481C1C}">
                <a14:useLocalDpi xmlns:a14="http://schemas.microsoft.com/office/drawing/2010/main" val="0"/>
              </a:ext>
            </a:extLst>
          </a:blip>
          <a:srcRect l="23291" r="18644"/>
          <a:stretch/>
        </p:blipFill>
        <p:spPr>
          <a:xfrm>
            <a:off x="0" y="0"/>
            <a:ext cx="4585855" cy="6858000"/>
          </a:xfrm>
          <a:prstGeom prst="rect">
            <a:avLst/>
          </a:prstGeom>
        </p:spPr>
      </p:pic>
    </p:spTree>
    <p:extLst>
      <p:ext uri="{BB962C8B-B14F-4D97-AF65-F5344CB8AC3E}">
        <p14:creationId xmlns:p14="http://schemas.microsoft.com/office/powerpoint/2010/main" val="14307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417D4-5BDC-15DA-2690-CCB5D9B98113}"/>
              </a:ext>
            </a:extLst>
          </p:cNvPr>
          <p:cNvSpPr>
            <a:spLocks noGrp="1"/>
          </p:cNvSpPr>
          <p:nvPr>
            <p:ph type="title"/>
          </p:nvPr>
        </p:nvSpPr>
        <p:spPr>
          <a:xfrm>
            <a:off x="640080" y="325369"/>
            <a:ext cx="4368602" cy="1956841"/>
          </a:xfrm>
        </p:spPr>
        <p:txBody>
          <a:bodyPr anchor="b">
            <a:normAutofit/>
          </a:bodyPr>
          <a:lstStyle/>
          <a:p>
            <a:r>
              <a:rPr lang="en-US" sz="5400" dirty="0"/>
              <a:t>Next Meeting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B3E7E8-B056-8C22-38BF-0645068C603A}"/>
              </a:ext>
            </a:extLst>
          </p:cNvPr>
          <p:cNvSpPr>
            <a:spLocks noGrp="1"/>
          </p:cNvSpPr>
          <p:nvPr>
            <p:ph idx="1"/>
          </p:nvPr>
        </p:nvSpPr>
        <p:spPr>
          <a:xfrm>
            <a:off x="515068" y="2872899"/>
            <a:ext cx="4368601" cy="3320668"/>
          </a:xfrm>
        </p:spPr>
        <p:txBody>
          <a:bodyPr>
            <a:normAutofit/>
          </a:bodyPr>
          <a:lstStyle/>
          <a:p>
            <a:pPr marL="0" indent="0">
              <a:buNone/>
            </a:pPr>
            <a:r>
              <a:rPr lang="en-US" sz="3200" dirty="0">
                <a:solidFill>
                  <a:schemeClr val="accent2">
                    <a:lumMod val="40000"/>
                    <a:lumOff val="60000"/>
                  </a:schemeClr>
                </a:solidFill>
              </a:rPr>
              <a:t>2</a:t>
            </a:r>
            <a:r>
              <a:rPr lang="en-US" sz="3200" baseline="30000" dirty="0">
                <a:solidFill>
                  <a:schemeClr val="accent2">
                    <a:lumMod val="40000"/>
                    <a:lumOff val="60000"/>
                  </a:schemeClr>
                </a:solidFill>
              </a:rPr>
              <a:t>nd</a:t>
            </a:r>
            <a:r>
              <a:rPr lang="en-US" sz="3200" dirty="0">
                <a:solidFill>
                  <a:schemeClr val="accent2">
                    <a:lumMod val="40000"/>
                    <a:lumOff val="60000"/>
                  </a:schemeClr>
                </a:solidFill>
              </a:rPr>
              <a:t> June 12 EST</a:t>
            </a:r>
          </a:p>
          <a:p>
            <a:pPr marL="0" indent="0">
              <a:buNone/>
            </a:pPr>
            <a:r>
              <a:rPr lang="en-US" sz="3200" dirty="0"/>
              <a:t>Working with difficult internal experiences as a new or evolving supervisor</a:t>
            </a:r>
          </a:p>
          <a:p>
            <a:pPr marL="0" indent="0">
              <a:buNone/>
            </a:pPr>
            <a:r>
              <a:rPr lang="en-US" sz="3200" dirty="0"/>
              <a:t>- Julia Sage</a:t>
            </a:r>
          </a:p>
        </p:txBody>
      </p:sp>
      <p:pic>
        <p:nvPicPr>
          <p:cNvPr id="5" name="Picture 4" descr="A cup of coffee and a pen on a notebook&#10;&#10;AI-generated content may be incorrect.">
            <a:extLst>
              <a:ext uri="{FF2B5EF4-FFF2-40B4-BE49-F238E27FC236}">
                <a16:creationId xmlns:a16="http://schemas.microsoft.com/office/drawing/2014/main" id="{484C330D-34F2-43C8-4522-5CA7839E5BA2}"/>
              </a:ext>
            </a:extLst>
          </p:cNvPr>
          <p:cNvPicPr>
            <a:picLocks noChangeAspect="1"/>
          </p:cNvPicPr>
          <p:nvPr/>
        </p:nvPicPr>
        <p:blipFill>
          <a:blip r:embed="rId3">
            <a:extLst>
              <a:ext uri="{28A0092B-C50C-407E-A947-70E740481C1C}">
                <a14:useLocalDpi xmlns:a14="http://schemas.microsoft.com/office/drawing/2010/main" val="0"/>
              </a:ext>
            </a:extLst>
          </a:blip>
          <a:srcRect l="2699" r="303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19900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18651</TotalTime>
  <Words>947</Words>
  <Application>Microsoft Office PowerPoint</Application>
  <PresentationFormat>Widescreen</PresentationFormat>
  <Paragraphs>58</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Connecting with Your Values as a Supervisor</vt:lpstr>
      <vt:lpstr>Focus of Today</vt:lpstr>
      <vt:lpstr>Reflection Exercise: Learning Experiences</vt:lpstr>
      <vt:lpstr>Reflection &amp; Sharing</vt:lpstr>
      <vt:lpstr>Your values as a supervisor?</vt:lpstr>
      <vt:lpstr>What can impact your values connection in supervision?</vt:lpstr>
      <vt:lpstr>Before Supervision</vt:lpstr>
      <vt:lpstr>Next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Pegrum</dc:creator>
  <cp:lastModifiedBy>Sarah Pegrum</cp:lastModifiedBy>
  <cp:revision>1</cp:revision>
  <dcterms:created xsi:type="dcterms:W3CDTF">2025-04-18T18:24:09Z</dcterms:created>
  <dcterms:modified xsi:type="dcterms:W3CDTF">2025-05-02T15:37:56Z</dcterms:modified>
</cp:coreProperties>
</file>