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56" r:id="rId2"/>
    <p:sldId id="258" r:id="rId3"/>
    <p:sldId id="257" r:id="rId4"/>
    <p:sldId id="259" r:id="rId5"/>
    <p:sldId id="261" r:id="rId6"/>
    <p:sldId id="260"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AFCD02-C272-456D-867F-CC1D1410BC5D}" v="29" dt="2025-05-08T12:05:10.0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8277" autoAdjust="0"/>
  </p:normalViewPr>
  <p:slideViewPr>
    <p:cSldViewPr snapToGrid="0">
      <p:cViewPr varScale="1">
        <p:scale>
          <a:sx n="48" d="100"/>
          <a:sy n="48" d="100"/>
        </p:scale>
        <p:origin x="1138" y="26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Pegrum" userId="fc2162adfb15cf31" providerId="LiveId" clId="{71AFCD02-C272-456D-867F-CC1D1410BC5D}"/>
    <pc:docChg chg="custSel modSld">
      <pc:chgData name="Sarah Pegrum" userId="fc2162adfb15cf31" providerId="LiveId" clId="{71AFCD02-C272-456D-867F-CC1D1410BC5D}" dt="2025-05-08T12:05:10.065" v="47" actId="27636"/>
      <pc:docMkLst>
        <pc:docMk/>
      </pc:docMkLst>
      <pc:sldChg chg="modSp mod">
        <pc:chgData name="Sarah Pegrum" userId="fc2162adfb15cf31" providerId="LiveId" clId="{71AFCD02-C272-456D-867F-CC1D1410BC5D}" dt="2025-05-08T12:03:17.259" v="31" actId="20577"/>
        <pc:sldMkLst>
          <pc:docMk/>
          <pc:sldMk cId="2992907090" sldId="259"/>
        </pc:sldMkLst>
        <pc:spChg chg="mod">
          <ac:chgData name="Sarah Pegrum" userId="fc2162adfb15cf31" providerId="LiveId" clId="{71AFCD02-C272-456D-867F-CC1D1410BC5D}" dt="2025-05-08T12:03:17.259" v="31" actId="20577"/>
          <ac:spMkLst>
            <pc:docMk/>
            <pc:sldMk cId="2992907090" sldId="259"/>
            <ac:spMk id="3" creationId="{C7817E69-75CD-E8DE-7B99-759C8F95A6A7}"/>
          </ac:spMkLst>
        </pc:spChg>
      </pc:sldChg>
      <pc:sldChg chg="modSp modAnim">
        <pc:chgData name="Sarah Pegrum" userId="fc2162adfb15cf31" providerId="LiveId" clId="{71AFCD02-C272-456D-867F-CC1D1410BC5D}" dt="2025-05-08T12:04:04.818" v="42" actId="20577"/>
        <pc:sldMkLst>
          <pc:docMk/>
          <pc:sldMk cId="2812198295" sldId="261"/>
        </pc:sldMkLst>
        <pc:spChg chg="mod">
          <ac:chgData name="Sarah Pegrum" userId="fc2162adfb15cf31" providerId="LiveId" clId="{71AFCD02-C272-456D-867F-CC1D1410BC5D}" dt="2025-05-08T12:04:04.818" v="42" actId="20577"/>
          <ac:spMkLst>
            <pc:docMk/>
            <pc:sldMk cId="2812198295" sldId="261"/>
            <ac:spMk id="3" creationId="{849D427D-F90F-129E-2A57-FAAA5C5189AF}"/>
          </ac:spMkLst>
        </pc:spChg>
      </pc:sldChg>
      <pc:sldChg chg="modSp modAnim">
        <pc:chgData name="Sarah Pegrum" userId="fc2162adfb15cf31" providerId="LiveId" clId="{71AFCD02-C272-456D-867F-CC1D1410BC5D}" dt="2025-05-08T12:04:46.745" v="46" actId="5793"/>
        <pc:sldMkLst>
          <pc:docMk/>
          <pc:sldMk cId="1430763063" sldId="262"/>
        </pc:sldMkLst>
        <pc:spChg chg="mod">
          <ac:chgData name="Sarah Pegrum" userId="fc2162adfb15cf31" providerId="LiveId" clId="{71AFCD02-C272-456D-867F-CC1D1410BC5D}" dt="2025-05-08T12:04:46.745" v="46" actId="5793"/>
          <ac:spMkLst>
            <pc:docMk/>
            <pc:sldMk cId="1430763063" sldId="262"/>
            <ac:spMk id="3" creationId="{0D27D7A8-01EF-76E6-E7DB-E12B30910419}"/>
          </ac:spMkLst>
        </pc:spChg>
      </pc:sldChg>
      <pc:sldChg chg="modSp mod">
        <pc:chgData name="Sarah Pegrum" userId="fc2162adfb15cf31" providerId="LiveId" clId="{71AFCD02-C272-456D-867F-CC1D1410BC5D}" dt="2025-05-08T12:05:10.065" v="47" actId="27636"/>
        <pc:sldMkLst>
          <pc:docMk/>
          <pc:sldMk cId="2591990073" sldId="263"/>
        </pc:sldMkLst>
        <pc:spChg chg="mod">
          <ac:chgData name="Sarah Pegrum" userId="fc2162adfb15cf31" providerId="LiveId" clId="{71AFCD02-C272-456D-867F-CC1D1410BC5D}" dt="2025-05-08T12:05:10.065" v="47" actId="27636"/>
          <ac:spMkLst>
            <pc:docMk/>
            <pc:sldMk cId="2591990073" sldId="263"/>
            <ac:spMk id="3" creationId="{9AB3E7E8-B056-8C22-38BF-0645068C603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68280E-193B-43EB-B21D-5A995EDFDA85}" type="datetimeFigureOut">
              <a:rPr lang="en-US" smtClean="0"/>
              <a:t>5/8/2025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61DB0-7FBF-4DA7-BB55-0A281EF51FF0}" type="slidenum">
              <a:rPr lang="en-US" smtClean="0"/>
              <a:t>‹#›</a:t>
            </a:fld>
            <a:endParaRPr lang="en-US"/>
          </a:p>
        </p:txBody>
      </p:sp>
    </p:spTree>
    <p:extLst>
      <p:ext uri="{BB962C8B-B14F-4D97-AF65-F5344CB8AC3E}">
        <p14:creationId xmlns:p14="http://schemas.microsoft.com/office/powerpoint/2010/main" val="1445817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61DB0-7FBF-4DA7-BB55-0A281EF51FF0}" type="slidenum">
              <a:rPr lang="en-US" smtClean="0"/>
              <a:t>1</a:t>
            </a:fld>
            <a:endParaRPr lang="en-US"/>
          </a:p>
        </p:txBody>
      </p:sp>
    </p:spTree>
    <p:extLst>
      <p:ext uri="{BB962C8B-B14F-4D97-AF65-F5344CB8AC3E}">
        <p14:creationId xmlns:p14="http://schemas.microsoft.com/office/powerpoint/2010/main" val="3653568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61DB0-7FBF-4DA7-BB55-0A281EF51FF0}" type="slidenum">
              <a:rPr lang="en-US" smtClean="0"/>
              <a:t>2</a:t>
            </a:fld>
            <a:endParaRPr lang="en-US"/>
          </a:p>
        </p:txBody>
      </p:sp>
    </p:spTree>
    <p:extLst>
      <p:ext uri="{BB962C8B-B14F-4D97-AF65-F5344CB8AC3E}">
        <p14:creationId xmlns:p14="http://schemas.microsoft.com/office/powerpoint/2010/main" val="2170678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Colócate en una posición cómoda. Cierra los ojos. Imagina que estás mirando una pantalla. Ahora, trae a la mente un momento en el que estabas recibiendo supervisión o capacitación, y no fue demasiado útil. Si puedes, trae a la mente una sesión de supervisión o capacitación específica que encapsule "no útil". Imagina que se está reproduciendo en una pantalla y lo estás viendo. La cámara en este momento está enfocada en el supervisor o entrenador. ¿Qué están diciendo o haciendo que te hizo identificar esto como menos útil? Ahora la cámara se desplaza hacia ti y estás en la pantalla. Esta cámara es una cámara especial y también es capaz de capturar tus pensamientos y sentimientos. ¿Cuáles son los pensamientos y sentimientos que tienes? ¿Qué dices y haces? La pantalla se desvanece y ahora te quedas sentado. Respiración. Pausa. Observe e intente identificar los valores que se vieron amenazados o que hubo una desconexión en ese clip. Coloque esos valores en la pantalla.
Ahora recuerde una ocasión en la que estaba recibiendo supervisión o capacitación que fue útil. Si puedes pensar en una sesión o entrenamiento específico, imagínalo reproduciéndose en la pantalla y lo estás viendo. La cámara en este momento está enfocada en el supervisor o entrenador. ¿Qué están diciendo o haciendo que te hizo identificar esto como ayuda? Ahora la cámara se desplaza hacia ti y estás en la pantalla. Esta cámara es una cámara especial y también es capaz de capturar tus pensamientos y sentimientos. ¿Cuáles son los pensamientos y sentimientos que tienes? ¿Qué dices y haces? La pantalla se desvanece y ahora te quedas sentado. Respiración. Pausa. Observa y trata de identificar cualquier valor con el que te hayas sentido más cerca en ese clip. Coloque esos valores en la pantalla.
Ahora suelta la imagen. Mueve tu atención a la respiración y cuando te sientas listo, abre los ojos.</a:t>
            </a:r>
            <a:endParaRPr lang="en-US" dirty="0"/>
          </a:p>
          <a:p>
            <a:endParaRPr lang="en-US" dirty="0"/>
          </a:p>
        </p:txBody>
      </p:sp>
      <p:sp>
        <p:nvSpPr>
          <p:cNvPr id="4" name="Slide Number Placeholder 3"/>
          <p:cNvSpPr>
            <a:spLocks noGrp="1"/>
          </p:cNvSpPr>
          <p:nvPr>
            <p:ph type="sldNum" sz="quarter" idx="5"/>
          </p:nvPr>
        </p:nvSpPr>
        <p:spPr/>
        <p:txBody>
          <a:bodyPr/>
          <a:lstStyle/>
          <a:p>
            <a:fld id="{9BF61DB0-7FBF-4DA7-BB55-0A281EF51FF0}" type="slidenum">
              <a:rPr lang="en-US" smtClean="0"/>
              <a:t>3</a:t>
            </a:fld>
            <a:endParaRPr lang="en-US"/>
          </a:p>
        </p:txBody>
      </p:sp>
    </p:spTree>
    <p:extLst>
      <p:ext uri="{BB962C8B-B14F-4D97-AF65-F5344CB8AC3E}">
        <p14:creationId xmlns:p14="http://schemas.microsoft.com/office/powerpoint/2010/main" val="807372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61DB0-7FBF-4DA7-BB55-0A281EF51FF0}" type="slidenum">
              <a:rPr lang="en-US" smtClean="0"/>
              <a:t>4</a:t>
            </a:fld>
            <a:endParaRPr lang="en-US"/>
          </a:p>
        </p:txBody>
      </p:sp>
    </p:spTree>
    <p:extLst>
      <p:ext uri="{BB962C8B-B14F-4D97-AF65-F5344CB8AC3E}">
        <p14:creationId xmlns:p14="http://schemas.microsoft.com/office/powerpoint/2010/main" val="3818335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Keeping information from that last exercise in mind, take a moment to think and write down on a piece of paper or even just doing a mental note- but not share- yet-  what would be your core values as supervisor?  How would you demonstrate them?</a:t>
            </a:r>
          </a:p>
          <a:p>
            <a:endParaRPr lang="en-US" dirty="0"/>
          </a:p>
          <a:p>
            <a:r>
              <a:rPr lang="en-US" dirty="0"/>
              <a:t>Before we share our values and demonstration of them, I’m going to do another quick exercise. Close your eyes again. Bring attention to the breath. Bring to mind a supervision session when you felt close to those values. If you’re a new supervisor &amp; have not supervised someone yet, bring to mind what you think it would look like. Imagine you can see into the future, and you are watching yourself rock it as a supervisor. Notice how you are in that supervision- how you may be sitting, what you may be doing/not doing, saying/not saying- zoom in a little more, into your internal experiences- what is happening internally? Notice. Then gently bring your attention back to the breath, letting the image fade. When ready, open your eyes and return your attention back to the room.</a:t>
            </a:r>
          </a:p>
          <a:p>
            <a:endParaRPr lang="en-US" dirty="0"/>
          </a:p>
          <a:p>
            <a:r>
              <a:rPr lang="en-US" dirty="0"/>
              <a:t>Now, let’s come back together and share- what values you hold as a supervisor, how they may been demonstrated in action, and also this other piece, what is the felt sense that comes when you are connected with them. </a:t>
            </a:r>
          </a:p>
          <a:p>
            <a:endParaRPr lang="en-US" dirty="0"/>
          </a:p>
          <a:p>
            <a:r>
              <a:rPr lang="en-US" dirty="0"/>
              <a:t>Tracking </a:t>
            </a:r>
          </a:p>
          <a:p>
            <a:endParaRPr lang="en-US" dirty="0"/>
          </a:p>
          <a:p>
            <a:endParaRPr lang="en-US" dirty="0"/>
          </a:p>
        </p:txBody>
      </p:sp>
      <p:sp>
        <p:nvSpPr>
          <p:cNvPr id="4" name="Slide Number Placeholder 3"/>
          <p:cNvSpPr>
            <a:spLocks noGrp="1"/>
          </p:cNvSpPr>
          <p:nvPr>
            <p:ph type="sldNum" sz="quarter" idx="5"/>
          </p:nvPr>
        </p:nvSpPr>
        <p:spPr/>
        <p:txBody>
          <a:bodyPr/>
          <a:lstStyle/>
          <a:p>
            <a:fld id="{9BF61DB0-7FBF-4DA7-BB55-0A281EF51FF0}" type="slidenum">
              <a:rPr lang="en-US" smtClean="0"/>
              <a:t>5</a:t>
            </a:fld>
            <a:endParaRPr lang="en-US"/>
          </a:p>
        </p:txBody>
      </p:sp>
    </p:spTree>
    <p:extLst>
      <p:ext uri="{BB962C8B-B14F-4D97-AF65-F5344CB8AC3E}">
        <p14:creationId xmlns:p14="http://schemas.microsoft.com/office/powerpoint/2010/main" val="897584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61DB0-7FBF-4DA7-BB55-0A281EF51FF0}" type="slidenum">
              <a:rPr lang="en-US" smtClean="0"/>
              <a:t>6</a:t>
            </a:fld>
            <a:endParaRPr lang="en-US"/>
          </a:p>
        </p:txBody>
      </p:sp>
    </p:spTree>
    <p:extLst>
      <p:ext uri="{BB962C8B-B14F-4D97-AF65-F5344CB8AC3E}">
        <p14:creationId xmlns:p14="http://schemas.microsoft.com/office/powerpoint/2010/main" val="1104162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Cierra los ojos. Presta atención a tu respiración. Recuerde a su supervisado. Una imagen de ellos a punto de entrar en supervisión. Has estado en esa posición antes en tu propio viaje de aprendizaje, por lo que estás familiarizado con esa experiencia. Tráelos a la mente. Puede ser un estudiante o un residente. Imagínese lo que podrían estar experimentando. Lo que podrían estar aportando al espacio. Esperanzas. Luchas. Vulnerabilidades. Miedos. A medida que observas lo que pueden estar a punto de traer a la habitación, pregúntate cómo te gustaría presentarte a eso. ¿Qué te gustaría aportar a su viaje de aprendizaje? Deja que esa imagen se desvanezca suavemente y vuelve a centrar tu atención en tu respiración, y luego en la habitación.</a:t>
            </a:r>
            <a:endParaRPr lang="en-US" dirty="0"/>
          </a:p>
        </p:txBody>
      </p:sp>
      <p:sp>
        <p:nvSpPr>
          <p:cNvPr id="4" name="Slide Number Placeholder 3"/>
          <p:cNvSpPr>
            <a:spLocks noGrp="1"/>
          </p:cNvSpPr>
          <p:nvPr>
            <p:ph type="sldNum" sz="quarter" idx="5"/>
          </p:nvPr>
        </p:nvSpPr>
        <p:spPr/>
        <p:txBody>
          <a:bodyPr/>
          <a:lstStyle/>
          <a:p>
            <a:fld id="{9BF61DB0-7FBF-4DA7-BB55-0A281EF51FF0}" type="slidenum">
              <a:rPr lang="en-US" smtClean="0"/>
              <a:t>7</a:t>
            </a:fld>
            <a:endParaRPr lang="en-US"/>
          </a:p>
        </p:txBody>
      </p:sp>
    </p:spTree>
    <p:extLst>
      <p:ext uri="{BB962C8B-B14F-4D97-AF65-F5344CB8AC3E}">
        <p14:creationId xmlns:p14="http://schemas.microsoft.com/office/powerpoint/2010/main" val="939700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61DB0-7FBF-4DA7-BB55-0A281EF51FF0}" type="slidenum">
              <a:rPr lang="en-US" smtClean="0"/>
              <a:t>8</a:t>
            </a:fld>
            <a:endParaRPr lang="en-US"/>
          </a:p>
        </p:txBody>
      </p:sp>
    </p:spTree>
    <p:extLst>
      <p:ext uri="{BB962C8B-B14F-4D97-AF65-F5344CB8AC3E}">
        <p14:creationId xmlns:p14="http://schemas.microsoft.com/office/powerpoint/2010/main" val="3837756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03ECA4-2D71-465C-9D4F-8ADB2C264F51}"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D269F-70AA-4AD6-8D28-18A042AC4BEC}" type="slidenum">
              <a:rPr lang="en-US" smtClean="0"/>
              <a:t>‹#›</a:t>
            </a:fld>
            <a:endParaRPr lang="en-US"/>
          </a:p>
        </p:txBody>
      </p:sp>
    </p:spTree>
    <p:extLst>
      <p:ext uri="{BB962C8B-B14F-4D97-AF65-F5344CB8AC3E}">
        <p14:creationId xmlns:p14="http://schemas.microsoft.com/office/powerpoint/2010/main" val="2960491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03ECA4-2D71-465C-9D4F-8ADB2C264F51}"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D269F-70AA-4AD6-8D28-18A042AC4BEC}" type="slidenum">
              <a:rPr lang="en-US" smtClean="0"/>
              <a:t>‹#›</a:t>
            </a:fld>
            <a:endParaRPr lang="en-US"/>
          </a:p>
        </p:txBody>
      </p:sp>
    </p:spTree>
    <p:extLst>
      <p:ext uri="{BB962C8B-B14F-4D97-AF65-F5344CB8AC3E}">
        <p14:creationId xmlns:p14="http://schemas.microsoft.com/office/powerpoint/2010/main" val="3688086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03ECA4-2D71-465C-9D4F-8ADB2C264F51}"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D269F-70AA-4AD6-8D28-18A042AC4BEC}" type="slidenum">
              <a:rPr lang="en-US" smtClean="0"/>
              <a:t>‹#›</a:t>
            </a:fld>
            <a:endParaRPr lang="en-US"/>
          </a:p>
        </p:txBody>
      </p:sp>
    </p:spTree>
    <p:extLst>
      <p:ext uri="{BB962C8B-B14F-4D97-AF65-F5344CB8AC3E}">
        <p14:creationId xmlns:p14="http://schemas.microsoft.com/office/powerpoint/2010/main" val="823127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03ECA4-2D71-465C-9D4F-8ADB2C264F51}"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D269F-70AA-4AD6-8D28-18A042AC4BEC}" type="slidenum">
              <a:rPr lang="en-US" smtClean="0"/>
              <a:t>‹#›</a:t>
            </a:fld>
            <a:endParaRPr lang="en-US"/>
          </a:p>
        </p:txBody>
      </p:sp>
    </p:spTree>
    <p:extLst>
      <p:ext uri="{BB962C8B-B14F-4D97-AF65-F5344CB8AC3E}">
        <p14:creationId xmlns:p14="http://schemas.microsoft.com/office/powerpoint/2010/main" val="1983585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03ECA4-2D71-465C-9D4F-8ADB2C264F51}" type="datetimeFigureOut">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D269F-70AA-4AD6-8D28-18A042AC4BEC}" type="slidenum">
              <a:rPr lang="en-US" smtClean="0"/>
              <a:t>‹#›</a:t>
            </a:fld>
            <a:endParaRPr lang="en-US"/>
          </a:p>
        </p:txBody>
      </p:sp>
    </p:spTree>
    <p:extLst>
      <p:ext uri="{BB962C8B-B14F-4D97-AF65-F5344CB8AC3E}">
        <p14:creationId xmlns:p14="http://schemas.microsoft.com/office/powerpoint/2010/main" val="2706892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03ECA4-2D71-465C-9D4F-8ADB2C264F51}"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D269F-70AA-4AD6-8D28-18A042AC4BEC}" type="slidenum">
              <a:rPr lang="en-US" smtClean="0"/>
              <a:t>‹#›</a:t>
            </a:fld>
            <a:endParaRPr lang="en-US"/>
          </a:p>
        </p:txBody>
      </p:sp>
    </p:spTree>
    <p:extLst>
      <p:ext uri="{BB962C8B-B14F-4D97-AF65-F5344CB8AC3E}">
        <p14:creationId xmlns:p14="http://schemas.microsoft.com/office/powerpoint/2010/main" val="453790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03ECA4-2D71-465C-9D4F-8ADB2C264F51}" type="datetimeFigureOut">
              <a:rPr lang="en-US" smtClean="0"/>
              <a:t>5/8/2025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7D269F-70AA-4AD6-8D28-18A042AC4BEC}" type="slidenum">
              <a:rPr lang="en-US" smtClean="0"/>
              <a:t>‹#›</a:t>
            </a:fld>
            <a:endParaRPr lang="en-US"/>
          </a:p>
        </p:txBody>
      </p:sp>
    </p:spTree>
    <p:extLst>
      <p:ext uri="{BB962C8B-B14F-4D97-AF65-F5344CB8AC3E}">
        <p14:creationId xmlns:p14="http://schemas.microsoft.com/office/powerpoint/2010/main" val="249879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03ECA4-2D71-465C-9D4F-8ADB2C264F51}" type="datetimeFigureOut">
              <a:rPr lang="en-US" smtClean="0"/>
              <a:t>5/8/2025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7D269F-70AA-4AD6-8D28-18A042AC4BEC}" type="slidenum">
              <a:rPr lang="en-US" smtClean="0"/>
              <a:t>‹#›</a:t>
            </a:fld>
            <a:endParaRPr lang="en-US"/>
          </a:p>
        </p:txBody>
      </p:sp>
    </p:spTree>
    <p:extLst>
      <p:ext uri="{BB962C8B-B14F-4D97-AF65-F5344CB8AC3E}">
        <p14:creationId xmlns:p14="http://schemas.microsoft.com/office/powerpoint/2010/main" val="1567476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03ECA4-2D71-465C-9D4F-8ADB2C264F51}" type="datetimeFigureOut">
              <a:rPr lang="en-US" smtClean="0"/>
              <a:t>5/8/2025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7D269F-70AA-4AD6-8D28-18A042AC4BEC}" type="slidenum">
              <a:rPr lang="en-US" smtClean="0"/>
              <a:t>‹#›</a:t>
            </a:fld>
            <a:endParaRPr lang="en-US"/>
          </a:p>
        </p:txBody>
      </p:sp>
    </p:spTree>
    <p:extLst>
      <p:ext uri="{BB962C8B-B14F-4D97-AF65-F5344CB8AC3E}">
        <p14:creationId xmlns:p14="http://schemas.microsoft.com/office/powerpoint/2010/main" val="1956110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03ECA4-2D71-465C-9D4F-8ADB2C264F51}"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D269F-70AA-4AD6-8D28-18A042AC4BEC}" type="slidenum">
              <a:rPr lang="en-US" smtClean="0"/>
              <a:t>‹#›</a:t>
            </a:fld>
            <a:endParaRPr lang="en-US"/>
          </a:p>
        </p:txBody>
      </p:sp>
    </p:spTree>
    <p:extLst>
      <p:ext uri="{BB962C8B-B14F-4D97-AF65-F5344CB8AC3E}">
        <p14:creationId xmlns:p14="http://schemas.microsoft.com/office/powerpoint/2010/main" val="1473165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03ECA4-2D71-465C-9D4F-8ADB2C264F51}" type="datetimeFigureOut">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D269F-70AA-4AD6-8D28-18A042AC4BEC}" type="slidenum">
              <a:rPr lang="en-US" smtClean="0"/>
              <a:t>‹#›</a:t>
            </a:fld>
            <a:endParaRPr lang="en-US"/>
          </a:p>
        </p:txBody>
      </p:sp>
    </p:spTree>
    <p:extLst>
      <p:ext uri="{BB962C8B-B14F-4D97-AF65-F5344CB8AC3E}">
        <p14:creationId xmlns:p14="http://schemas.microsoft.com/office/powerpoint/2010/main" val="3543594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2C03ECA4-2D71-465C-9D4F-8ADB2C264F51}" type="datetimeFigureOut">
              <a:rPr lang="en-US" smtClean="0"/>
              <a:t>5/8/2025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DC7D269F-70AA-4AD6-8D28-18A042AC4BEC}" type="slidenum">
              <a:rPr lang="en-US" smtClean="0"/>
              <a:t>‹#›</a:t>
            </a:fld>
            <a:endParaRPr lang="en-US"/>
          </a:p>
        </p:txBody>
      </p:sp>
    </p:spTree>
    <p:extLst>
      <p:ext uri="{BB962C8B-B14F-4D97-AF65-F5344CB8AC3E}">
        <p14:creationId xmlns:p14="http://schemas.microsoft.com/office/powerpoint/2010/main" val="137923329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FCBE8-9382-4200-90B4-EFA00D5DA4E2}"/>
              </a:ext>
            </a:extLst>
          </p:cNvPr>
          <p:cNvSpPr>
            <a:spLocks noGrp="1"/>
          </p:cNvSpPr>
          <p:nvPr>
            <p:ph type="ctrTitle"/>
          </p:nvPr>
        </p:nvSpPr>
        <p:spPr>
          <a:xfrm>
            <a:off x="6216314" y="2231623"/>
            <a:ext cx="5630779" cy="2387600"/>
          </a:xfrm>
        </p:spPr>
        <p:txBody>
          <a:bodyPr>
            <a:normAutofit fontScale="90000"/>
          </a:bodyPr>
          <a:lstStyle/>
          <a:p>
            <a:r>
              <a:rPr lang="es-ES" dirty="0"/>
              <a:t>Conectando con tus Valores como Supervisor</a:t>
            </a:r>
            <a:endParaRPr lang="en-US" dirty="0"/>
          </a:p>
        </p:txBody>
      </p:sp>
      <p:sp>
        <p:nvSpPr>
          <p:cNvPr id="3" name="Subtitle 2">
            <a:extLst>
              <a:ext uri="{FF2B5EF4-FFF2-40B4-BE49-F238E27FC236}">
                <a16:creationId xmlns:a16="http://schemas.microsoft.com/office/drawing/2014/main" id="{EADCA678-970C-97DC-2E20-77E5E26337CA}"/>
              </a:ext>
            </a:extLst>
          </p:cNvPr>
          <p:cNvSpPr>
            <a:spLocks noGrp="1"/>
          </p:cNvSpPr>
          <p:nvPr>
            <p:ph type="subTitle" idx="1"/>
          </p:nvPr>
        </p:nvSpPr>
        <p:spPr>
          <a:xfrm>
            <a:off x="6096000" y="5562600"/>
            <a:ext cx="5630779" cy="1655762"/>
          </a:xfrm>
        </p:spPr>
        <p:txBody>
          <a:bodyPr/>
          <a:lstStyle/>
          <a:p>
            <a:r>
              <a:rPr lang="en-US" dirty="0"/>
              <a:t>Dr. Sarah Pegrum</a:t>
            </a:r>
          </a:p>
        </p:txBody>
      </p:sp>
      <p:pic>
        <p:nvPicPr>
          <p:cNvPr id="5" name="Picture 4" descr="A person's feet on a tile floor with words on it&#10;&#10;AI-generated content may be incorrect.">
            <a:extLst>
              <a:ext uri="{FF2B5EF4-FFF2-40B4-BE49-F238E27FC236}">
                <a16:creationId xmlns:a16="http://schemas.microsoft.com/office/drawing/2014/main" id="{E4E2C9D3-BFE5-1C7B-BBFD-BD9B5C7FD758}"/>
              </a:ext>
            </a:extLst>
          </p:cNvPr>
          <p:cNvPicPr>
            <a:picLocks noChangeAspect="1"/>
          </p:cNvPicPr>
          <p:nvPr/>
        </p:nvPicPr>
        <p:blipFill>
          <a:blip r:embed="rId3">
            <a:extLst>
              <a:ext uri="{28A0092B-C50C-407E-A947-70E740481C1C}">
                <a14:useLocalDpi xmlns:a14="http://schemas.microsoft.com/office/drawing/2010/main" val="0"/>
              </a:ext>
            </a:extLst>
          </a:blip>
          <a:srcRect l="7510" t="15673" r="5239"/>
          <a:stretch/>
        </p:blipFill>
        <p:spPr>
          <a:xfrm>
            <a:off x="0" y="0"/>
            <a:ext cx="5630779" cy="6858000"/>
          </a:xfrm>
          <a:prstGeom prst="rect">
            <a:avLst/>
          </a:prstGeom>
        </p:spPr>
      </p:pic>
      <p:sp>
        <p:nvSpPr>
          <p:cNvPr id="8" name="TextBox 7">
            <a:extLst>
              <a:ext uri="{FF2B5EF4-FFF2-40B4-BE49-F238E27FC236}">
                <a16:creationId xmlns:a16="http://schemas.microsoft.com/office/drawing/2014/main" id="{C5C50988-EFA2-01AC-D3B7-4D3F9F155F88}"/>
              </a:ext>
            </a:extLst>
          </p:cNvPr>
          <p:cNvSpPr txBox="1"/>
          <p:nvPr/>
        </p:nvSpPr>
        <p:spPr>
          <a:xfrm>
            <a:off x="6994355" y="542688"/>
            <a:ext cx="4074695" cy="954107"/>
          </a:xfrm>
          <a:prstGeom prst="rect">
            <a:avLst/>
          </a:prstGeom>
          <a:noFill/>
        </p:spPr>
        <p:txBody>
          <a:bodyPr wrap="square" rtlCol="0">
            <a:spAutoFit/>
          </a:bodyPr>
          <a:lstStyle/>
          <a:p>
            <a:pPr algn="ctr"/>
            <a:r>
              <a:rPr lang="es-ES" sz="2800"/>
              <a:t>ACBS Supervisión y Consulta SIG</a:t>
            </a:r>
            <a:endParaRPr lang="en-US" sz="2800" dirty="0"/>
          </a:p>
        </p:txBody>
      </p:sp>
    </p:spTree>
    <p:extLst>
      <p:ext uri="{BB962C8B-B14F-4D97-AF65-F5344CB8AC3E}">
        <p14:creationId xmlns:p14="http://schemas.microsoft.com/office/powerpoint/2010/main" val="4233981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C7092-D358-1223-B7FB-863CF8C2BD51}"/>
              </a:ext>
            </a:extLst>
          </p:cNvPr>
          <p:cNvSpPr>
            <a:spLocks noGrp="1"/>
          </p:cNvSpPr>
          <p:nvPr>
            <p:ph type="title"/>
          </p:nvPr>
        </p:nvSpPr>
        <p:spPr>
          <a:xfrm>
            <a:off x="838200" y="365125"/>
            <a:ext cx="5257800" cy="1325563"/>
          </a:xfrm>
        </p:spPr>
        <p:txBody>
          <a:bodyPr/>
          <a:lstStyle/>
          <a:p>
            <a:pPr algn="ctr"/>
            <a:r>
              <a:rPr lang="en-US" dirty="0" err="1"/>
              <a:t>Enfoque</a:t>
            </a:r>
            <a:r>
              <a:rPr lang="en-US" dirty="0"/>
              <a:t> de hoy</a:t>
            </a:r>
          </a:p>
        </p:txBody>
      </p:sp>
      <p:sp>
        <p:nvSpPr>
          <p:cNvPr id="3" name="Content Placeholder 2">
            <a:extLst>
              <a:ext uri="{FF2B5EF4-FFF2-40B4-BE49-F238E27FC236}">
                <a16:creationId xmlns:a16="http://schemas.microsoft.com/office/drawing/2014/main" id="{821CA644-CEF9-AB0F-212F-9FE45F6554E9}"/>
              </a:ext>
            </a:extLst>
          </p:cNvPr>
          <p:cNvSpPr>
            <a:spLocks noGrp="1"/>
          </p:cNvSpPr>
          <p:nvPr>
            <p:ph idx="1"/>
          </p:nvPr>
        </p:nvSpPr>
        <p:spPr>
          <a:xfrm>
            <a:off x="1143000" y="2083636"/>
            <a:ext cx="5418221" cy="4351338"/>
          </a:xfrm>
        </p:spPr>
        <p:txBody>
          <a:bodyPr/>
          <a:lstStyle/>
          <a:p>
            <a:endParaRPr lang="en-US" dirty="0"/>
          </a:p>
          <a:p>
            <a:r>
              <a:rPr lang="es-ES" dirty="0"/>
              <a:t>¿Cuáles son tus valores como supervisor?
¿Cómo puedes conectarte con ellos?</a:t>
            </a:r>
            <a:endParaRPr lang="en-US" dirty="0"/>
          </a:p>
        </p:txBody>
      </p:sp>
      <p:pic>
        <p:nvPicPr>
          <p:cNvPr id="5" name="Picture 4" descr="A hand holding a lens&#10;&#10;AI-generated content may be incorrect.">
            <a:extLst>
              <a:ext uri="{FF2B5EF4-FFF2-40B4-BE49-F238E27FC236}">
                <a16:creationId xmlns:a16="http://schemas.microsoft.com/office/drawing/2014/main" id="{D4B8D780-B57A-4BB6-C82A-7E6B96A653F7}"/>
              </a:ext>
            </a:extLst>
          </p:cNvPr>
          <p:cNvPicPr>
            <a:picLocks noChangeAspect="1"/>
          </p:cNvPicPr>
          <p:nvPr/>
        </p:nvPicPr>
        <p:blipFill>
          <a:blip r:embed="rId3">
            <a:extLst>
              <a:ext uri="{28A0092B-C50C-407E-A947-70E740481C1C}">
                <a14:useLocalDpi xmlns:a14="http://schemas.microsoft.com/office/drawing/2010/main" val="0"/>
              </a:ext>
            </a:extLst>
          </a:blip>
          <a:srcRect l="13045" r="34291"/>
          <a:stretch/>
        </p:blipFill>
        <p:spPr>
          <a:xfrm>
            <a:off x="6773779" y="0"/>
            <a:ext cx="5418221" cy="6858000"/>
          </a:xfrm>
          <a:prstGeom prst="rect">
            <a:avLst/>
          </a:prstGeom>
        </p:spPr>
      </p:pic>
    </p:spTree>
    <p:extLst>
      <p:ext uri="{BB962C8B-B14F-4D97-AF65-F5344CB8AC3E}">
        <p14:creationId xmlns:p14="http://schemas.microsoft.com/office/powerpoint/2010/main" val="686201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riting in a notebook&#10;&#10;AI-generated content may be incorrect.">
            <a:extLst>
              <a:ext uri="{FF2B5EF4-FFF2-40B4-BE49-F238E27FC236}">
                <a16:creationId xmlns:a16="http://schemas.microsoft.com/office/drawing/2014/main" id="{1536238E-EDA6-5030-E24C-2DEAFC895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D4C95DB-2347-9805-740F-805D623357BB}"/>
              </a:ext>
            </a:extLst>
          </p:cNvPr>
          <p:cNvSpPr>
            <a:spLocks noGrp="1"/>
          </p:cNvSpPr>
          <p:nvPr>
            <p:ph type="title"/>
          </p:nvPr>
        </p:nvSpPr>
        <p:spPr>
          <a:xfrm>
            <a:off x="1062789" y="5065462"/>
            <a:ext cx="10515600" cy="1325563"/>
          </a:xfrm>
        </p:spPr>
        <p:txBody>
          <a:bodyPr/>
          <a:lstStyle/>
          <a:p>
            <a:r>
              <a:rPr lang="en-US" dirty="0"/>
              <a:t>Reflection Exercise: Learning Experiences</a:t>
            </a:r>
          </a:p>
        </p:txBody>
      </p:sp>
      <p:sp>
        <p:nvSpPr>
          <p:cNvPr id="3" name="Content Placeholder 2">
            <a:extLst>
              <a:ext uri="{FF2B5EF4-FFF2-40B4-BE49-F238E27FC236}">
                <a16:creationId xmlns:a16="http://schemas.microsoft.com/office/drawing/2014/main" id="{911CCBD6-B4C8-26B1-F85C-511D0A855C1C}"/>
              </a:ext>
            </a:extLst>
          </p:cNvPr>
          <p:cNvSpPr>
            <a:spLocks noGrp="1"/>
          </p:cNvSpPr>
          <p:nvPr>
            <p:ph idx="1"/>
          </p:nvPr>
        </p:nvSpPr>
        <p:spPr/>
        <p:txBody>
          <a:bodyPr/>
          <a:lstStyle/>
          <a:p>
            <a:endParaRPr lang="en-US" dirty="0"/>
          </a:p>
          <a:p>
            <a:endParaRPr lang="en-US" dirty="0"/>
          </a:p>
        </p:txBody>
      </p:sp>
    </p:spTree>
    <p:extLst>
      <p:ext uri="{BB962C8B-B14F-4D97-AF65-F5344CB8AC3E}">
        <p14:creationId xmlns:p14="http://schemas.microsoft.com/office/powerpoint/2010/main" val="1714043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0A20F-1E06-57C1-1688-9D441B68C94D}"/>
              </a:ext>
            </a:extLst>
          </p:cNvPr>
          <p:cNvSpPr>
            <a:spLocks noGrp="1"/>
          </p:cNvSpPr>
          <p:nvPr>
            <p:ph type="title"/>
          </p:nvPr>
        </p:nvSpPr>
        <p:spPr>
          <a:xfrm>
            <a:off x="0" y="178551"/>
            <a:ext cx="7620653" cy="1325563"/>
          </a:xfrm>
        </p:spPr>
        <p:txBody>
          <a:bodyPr/>
          <a:lstStyle/>
          <a:p>
            <a:pPr algn="ctr"/>
            <a:r>
              <a:rPr lang="en-US" dirty="0" err="1"/>
              <a:t>Reflexión</a:t>
            </a:r>
            <a:r>
              <a:rPr lang="en-US" dirty="0"/>
              <a:t> y </a:t>
            </a:r>
            <a:r>
              <a:rPr lang="en-US" dirty="0" err="1"/>
              <a:t>Compartir</a:t>
            </a:r>
            <a:endParaRPr lang="en-US" dirty="0"/>
          </a:p>
        </p:txBody>
      </p:sp>
      <p:sp>
        <p:nvSpPr>
          <p:cNvPr id="3" name="Content Placeholder 2">
            <a:extLst>
              <a:ext uri="{FF2B5EF4-FFF2-40B4-BE49-F238E27FC236}">
                <a16:creationId xmlns:a16="http://schemas.microsoft.com/office/drawing/2014/main" id="{C7817E69-75CD-E8DE-7B99-759C8F95A6A7}"/>
              </a:ext>
            </a:extLst>
          </p:cNvPr>
          <p:cNvSpPr>
            <a:spLocks noGrp="1"/>
          </p:cNvSpPr>
          <p:nvPr>
            <p:ph idx="1"/>
          </p:nvPr>
        </p:nvSpPr>
        <p:spPr>
          <a:xfrm>
            <a:off x="417095" y="1556084"/>
            <a:ext cx="6930190" cy="4936791"/>
          </a:xfrm>
        </p:spPr>
        <p:txBody>
          <a:bodyPr>
            <a:normAutofit lnSpcReduction="10000"/>
          </a:bodyPr>
          <a:lstStyle/>
          <a:p>
            <a:pPr marL="0" indent="0">
              <a:buNone/>
            </a:pPr>
            <a:r>
              <a:rPr lang="es-ES" dirty="0"/>
              <a:t>¿Qué notaste en el primer clip, una supervisión menos útil?
	Acciones del supervisor/formador
	Tus experiencias y acciones internas
	¿Valores amenazados o 	desconectados?
¿Qué notaste en el segundo clip: supervisión útil?
	Acciones del supervisor/formador
	Tus experiencias y acciones internas
	¿Conexión de valores?</a:t>
            </a:r>
            <a:endParaRPr lang="en-US" dirty="0"/>
          </a:p>
          <a:p>
            <a:endParaRPr lang="en-US" dirty="0"/>
          </a:p>
        </p:txBody>
      </p:sp>
      <p:pic>
        <p:nvPicPr>
          <p:cNvPr id="5" name="Picture 4" descr="A person sitting on a couch with a book in her hand&#10;&#10;AI-generated content may be incorrect.">
            <a:extLst>
              <a:ext uri="{FF2B5EF4-FFF2-40B4-BE49-F238E27FC236}">
                <a16:creationId xmlns:a16="http://schemas.microsoft.com/office/drawing/2014/main" id="{49D32074-9E33-E1F7-9367-3B7967D1A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53" y="0"/>
            <a:ext cx="4571347" cy="6858000"/>
          </a:xfrm>
          <a:prstGeom prst="rect">
            <a:avLst/>
          </a:prstGeom>
        </p:spPr>
      </p:pic>
    </p:spTree>
    <p:extLst>
      <p:ext uri="{BB962C8B-B14F-4D97-AF65-F5344CB8AC3E}">
        <p14:creationId xmlns:p14="http://schemas.microsoft.com/office/powerpoint/2010/main" val="2992907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19C6CA-2914-A735-AF30-A99064FF878A}"/>
              </a:ext>
            </a:extLst>
          </p:cNvPr>
          <p:cNvSpPr>
            <a:spLocks noGrp="1"/>
          </p:cNvSpPr>
          <p:nvPr>
            <p:ph type="title"/>
          </p:nvPr>
        </p:nvSpPr>
        <p:spPr>
          <a:xfrm>
            <a:off x="5297762" y="329184"/>
            <a:ext cx="6251110" cy="1783080"/>
          </a:xfrm>
        </p:spPr>
        <p:txBody>
          <a:bodyPr anchor="b">
            <a:normAutofit/>
          </a:bodyPr>
          <a:lstStyle/>
          <a:p>
            <a:r>
              <a:rPr lang="en-US" sz="5400" dirty="0"/>
              <a:t>¿Tus </a:t>
            </a:r>
            <a:r>
              <a:rPr lang="en-US" sz="5400" dirty="0" err="1"/>
              <a:t>valores</a:t>
            </a:r>
            <a:r>
              <a:rPr lang="en-US" sz="5400" dirty="0"/>
              <a:t> </a:t>
            </a:r>
            <a:r>
              <a:rPr lang="en-US" sz="5400" dirty="0" err="1"/>
              <a:t>como</a:t>
            </a:r>
            <a:r>
              <a:rPr lang="en-US" sz="5400" dirty="0"/>
              <a:t> supervisor?</a:t>
            </a:r>
          </a:p>
        </p:txBody>
      </p:sp>
      <p:pic>
        <p:nvPicPr>
          <p:cNvPr id="5" name="Picture 4" descr="A hand holding a sparkler&#10;&#10;AI-generated content may be incorrect.">
            <a:extLst>
              <a:ext uri="{FF2B5EF4-FFF2-40B4-BE49-F238E27FC236}">
                <a16:creationId xmlns:a16="http://schemas.microsoft.com/office/drawing/2014/main" id="{A646A827-577C-A8D6-DC3E-2E3CE6DC2F52}"/>
              </a:ext>
            </a:extLst>
          </p:cNvPr>
          <p:cNvPicPr>
            <a:picLocks noChangeAspect="1"/>
          </p:cNvPicPr>
          <p:nvPr/>
        </p:nvPicPr>
        <p:blipFill>
          <a:blip r:embed="rId3">
            <a:extLst>
              <a:ext uri="{28A0092B-C50C-407E-A947-70E740481C1C}">
                <a14:useLocalDpi xmlns:a14="http://schemas.microsoft.com/office/drawing/2010/main" val="0"/>
              </a:ext>
            </a:extLst>
          </a:blip>
          <a:srcRect r="1" b="244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49D427D-F90F-129E-2A57-FAAA5C5189AF}"/>
              </a:ext>
            </a:extLst>
          </p:cNvPr>
          <p:cNvSpPr>
            <a:spLocks noGrp="1"/>
          </p:cNvSpPr>
          <p:nvPr>
            <p:ph idx="1"/>
          </p:nvPr>
        </p:nvSpPr>
        <p:spPr>
          <a:xfrm>
            <a:off x="4170947" y="2765646"/>
            <a:ext cx="7377925" cy="3424842"/>
          </a:xfrm>
        </p:spPr>
        <p:txBody>
          <a:bodyPr>
            <a:noAutofit/>
          </a:bodyPr>
          <a:lstStyle/>
          <a:p>
            <a:pPr>
              <a:lnSpc>
                <a:spcPct val="100000"/>
              </a:lnSpc>
            </a:pPr>
            <a:r>
              <a:rPr lang="es-ES" dirty="0"/>
              <a:t>¿Cuáles serían tus valores como supervisor?
¿Cómo los demostrarías?</a:t>
            </a:r>
          </a:p>
          <a:p>
            <a:pPr marL="0" indent="0">
              <a:lnSpc>
                <a:spcPct val="100000"/>
              </a:lnSpc>
              <a:buNone/>
            </a:pPr>
            <a:r>
              <a:rPr lang="es-ES" dirty="0"/>
              <a:t>
Antes de que compartas o pasemos a la discusión, otro breve ejercicio</a:t>
            </a:r>
          </a:p>
          <a:p>
            <a:pPr marL="0" indent="0">
              <a:lnSpc>
                <a:spcPct val="100000"/>
              </a:lnSpc>
              <a:buNone/>
            </a:pPr>
            <a:r>
              <a:rPr lang="es-ES" dirty="0"/>
              <a:t>	Sensación sentida</a:t>
            </a:r>
            <a:endParaRPr lang="en-US" dirty="0"/>
          </a:p>
        </p:txBody>
      </p:sp>
    </p:spTree>
    <p:extLst>
      <p:ext uri="{BB962C8B-B14F-4D97-AF65-F5344CB8AC3E}">
        <p14:creationId xmlns:p14="http://schemas.microsoft.com/office/powerpoint/2010/main" val="281219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ree next to a stone wall&#10;&#10;AI-generated content may be incorrect.">
            <a:extLst>
              <a:ext uri="{FF2B5EF4-FFF2-40B4-BE49-F238E27FC236}">
                <a16:creationId xmlns:a16="http://schemas.microsoft.com/office/drawing/2014/main" id="{A514DC6E-AA8D-3E7A-7CED-A36035CD1075}"/>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47533" b="14920"/>
          <a:stretch/>
        </p:blipFill>
        <p:spPr>
          <a:xfrm>
            <a:off x="20" y="1"/>
            <a:ext cx="12191980" cy="6857999"/>
          </a:xfrm>
          <a:prstGeom prst="rect">
            <a:avLst/>
          </a:prstGeom>
        </p:spPr>
      </p:pic>
      <p:sp>
        <p:nvSpPr>
          <p:cNvPr id="2" name="Title 1">
            <a:extLst>
              <a:ext uri="{FF2B5EF4-FFF2-40B4-BE49-F238E27FC236}">
                <a16:creationId xmlns:a16="http://schemas.microsoft.com/office/drawing/2014/main" id="{94DE4BE2-9F2D-29CE-08F2-767BA9E46EA7}"/>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s-ES" sz="6000" dirty="0">
                <a:solidFill>
                  <a:srgbClr val="FFFFFF"/>
                </a:solidFill>
              </a:rPr>
              <a:t>¿Qué puede afectar tu conexión de valores en la supervisión?</a:t>
            </a:r>
            <a:endParaRPr lang="en-US" sz="6000" dirty="0">
              <a:solidFill>
                <a:srgbClr val="FFFFFF"/>
              </a:solidFill>
            </a:endParaRPr>
          </a:p>
        </p:txBody>
      </p:sp>
    </p:spTree>
    <p:extLst>
      <p:ext uri="{BB962C8B-B14F-4D97-AF65-F5344CB8AC3E}">
        <p14:creationId xmlns:p14="http://schemas.microsoft.com/office/powerpoint/2010/main" val="991344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C42AB-DB93-4802-C196-4CC1D34516DD}"/>
              </a:ext>
            </a:extLst>
          </p:cNvPr>
          <p:cNvSpPr>
            <a:spLocks noGrp="1"/>
          </p:cNvSpPr>
          <p:nvPr>
            <p:ph type="title"/>
          </p:nvPr>
        </p:nvSpPr>
        <p:spPr>
          <a:xfrm>
            <a:off x="5983704" y="365125"/>
            <a:ext cx="5370096" cy="1325563"/>
          </a:xfrm>
        </p:spPr>
        <p:txBody>
          <a:bodyPr/>
          <a:lstStyle/>
          <a:p>
            <a:pPr algn="ctr"/>
            <a:r>
              <a:rPr lang="en-US" dirty="0"/>
              <a:t>Antes de la </a:t>
            </a:r>
            <a:r>
              <a:rPr lang="en-US" dirty="0" err="1"/>
              <a:t>supervisión</a:t>
            </a:r>
            <a:endParaRPr lang="en-US" dirty="0"/>
          </a:p>
        </p:txBody>
      </p:sp>
      <p:sp>
        <p:nvSpPr>
          <p:cNvPr id="3" name="Content Placeholder 2">
            <a:extLst>
              <a:ext uri="{FF2B5EF4-FFF2-40B4-BE49-F238E27FC236}">
                <a16:creationId xmlns:a16="http://schemas.microsoft.com/office/drawing/2014/main" id="{0D27D7A8-01EF-76E6-E7DB-E12B30910419}"/>
              </a:ext>
            </a:extLst>
          </p:cNvPr>
          <p:cNvSpPr>
            <a:spLocks noGrp="1"/>
          </p:cNvSpPr>
          <p:nvPr>
            <p:ph idx="1"/>
          </p:nvPr>
        </p:nvSpPr>
        <p:spPr>
          <a:xfrm>
            <a:off x="5983704" y="1825625"/>
            <a:ext cx="5370095" cy="4351338"/>
          </a:xfrm>
        </p:spPr>
        <p:txBody>
          <a:bodyPr/>
          <a:lstStyle/>
          <a:p>
            <a:pPr marL="0" indent="0">
              <a:buNone/>
            </a:pPr>
            <a:r>
              <a:rPr lang="es-ES" sz="3200" dirty="0"/>
              <a:t>Ejercicio breve de ojos cerrados.</a:t>
            </a:r>
          </a:p>
          <a:p>
            <a:pPr marL="0" indent="0">
              <a:buNone/>
            </a:pPr>
            <a:r>
              <a:rPr lang="es-ES" sz="3200" dirty="0"/>
              <a:t>
¿Cómo quieres presentarte en el viaje de aprendizaje supervisado?</a:t>
            </a:r>
            <a:endParaRPr lang="en-US" dirty="0"/>
          </a:p>
        </p:txBody>
      </p:sp>
      <p:pic>
        <p:nvPicPr>
          <p:cNvPr id="4" name="Picture 3" descr="A person and a baby walking in a lavender field&#10;&#10;Description automatically generated">
            <a:extLst>
              <a:ext uri="{FF2B5EF4-FFF2-40B4-BE49-F238E27FC236}">
                <a16:creationId xmlns:a16="http://schemas.microsoft.com/office/drawing/2014/main" id="{EB896209-1A1C-A8B8-BD2B-8C4EAC75AB0B}"/>
              </a:ext>
            </a:extLst>
          </p:cNvPr>
          <p:cNvPicPr>
            <a:picLocks noChangeAspect="1"/>
          </p:cNvPicPr>
          <p:nvPr/>
        </p:nvPicPr>
        <p:blipFill rotWithShape="1">
          <a:blip r:embed="rId3">
            <a:extLst>
              <a:ext uri="{28A0092B-C50C-407E-A947-70E740481C1C}">
                <a14:useLocalDpi xmlns:a14="http://schemas.microsoft.com/office/drawing/2010/main" val="0"/>
              </a:ext>
            </a:extLst>
          </a:blip>
          <a:srcRect l="23291" r="18644"/>
          <a:stretch/>
        </p:blipFill>
        <p:spPr>
          <a:xfrm>
            <a:off x="0" y="0"/>
            <a:ext cx="4585855" cy="6858000"/>
          </a:xfrm>
          <a:prstGeom prst="rect">
            <a:avLst/>
          </a:prstGeom>
        </p:spPr>
      </p:pic>
    </p:spTree>
    <p:extLst>
      <p:ext uri="{BB962C8B-B14F-4D97-AF65-F5344CB8AC3E}">
        <p14:creationId xmlns:p14="http://schemas.microsoft.com/office/powerpoint/2010/main" val="143076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1417D4-5BDC-15DA-2690-CCB5D9B98113}"/>
              </a:ext>
            </a:extLst>
          </p:cNvPr>
          <p:cNvSpPr>
            <a:spLocks noGrp="1"/>
          </p:cNvSpPr>
          <p:nvPr>
            <p:ph type="title"/>
          </p:nvPr>
        </p:nvSpPr>
        <p:spPr>
          <a:xfrm>
            <a:off x="640080" y="325369"/>
            <a:ext cx="4368602" cy="1956841"/>
          </a:xfrm>
        </p:spPr>
        <p:txBody>
          <a:bodyPr anchor="b">
            <a:normAutofit/>
          </a:bodyPr>
          <a:lstStyle/>
          <a:p>
            <a:r>
              <a:rPr lang="en-US" sz="5400" dirty="0" err="1"/>
              <a:t>Próxima</a:t>
            </a:r>
            <a:r>
              <a:rPr lang="en-US" sz="5400" dirty="0"/>
              <a:t> </a:t>
            </a:r>
            <a:r>
              <a:rPr lang="en-US" sz="5400" dirty="0" err="1"/>
              <a:t>reunión</a:t>
            </a:r>
            <a:endParaRPr lang="en-US" sz="5400" dirty="0"/>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AB3E7E8-B056-8C22-38BF-0645068C603A}"/>
              </a:ext>
            </a:extLst>
          </p:cNvPr>
          <p:cNvSpPr>
            <a:spLocks noGrp="1"/>
          </p:cNvSpPr>
          <p:nvPr>
            <p:ph idx="1"/>
          </p:nvPr>
        </p:nvSpPr>
        <p:spPr>
          <a:xfrm>
            <a:off x="515068" y="2872899"/>
            <a:ext cx="4368601" cy="3320668"/>
          </a:xfrm>
        </p:spPr>
        <p:txBody>
          <a:bodyPr>
            <a:normAutofit lnSpcReduction="10000"/>
          </a:bodyPr>
          <a:lstStyle/>
          <a:p>
            <a:pPr marL="0" indent="0">
              <a:buNone/>
            </a:pPr>
            <a:r>
              <a:rPr lang="es-ES" sz="3200" dirty="0">
                <a:solidFill>
                  <a:schemeClr val="accent2">
                    <a:lumMod val="40000"/>
                    <a:lumOff val="60000"/>
                  </a:schemeClr>
                </a:solidFill>
              </a:rPr>
              <a:t>2 de junio 12 EST
Trabajar con experiencias internas difíciles como supervisor nuevo o en evolución
- Julia Sabio</a:t>
            </a:r>
            <a:endParaRPr lang="en-US" sz="3200" dirty="0"/>
          </a:p>
        </p:txBody>
      </p:sp>
      <p:pic>
        <p:nvPicPr>
          <p:cNvPr id="5" name="Picture 4" descr="A cup of coffee and a pen on a notebook&#10;&#10;AI-generated content may be incorrect.">
            <a:extLst>
              <a:ext uri="{FF2B5EF4-FFF2-40B4-BE49-F238E27FC236}">
                <a16:creationId xmlns:a16="http://schemas.microsoft.com/office/drawing/2014/main" id="{484C330D-34F2-43C8-4522-5CA7839E5BA2}"/>
              </a:ext>
            </a:extLst>
          </p:cNvPr>
          <p:cNvPicPr>
            <a:picLocks noChangeAspect="1"/>
          </p:cNvPicPr>
          <p:nvPr/>
        </p:nvPicPr>
        <p:blipFill>
          <a:blip r:embed="rId3">
            <a:extLst>
              <a:ext uri="{28A0092B-C50C-407E-A947-70E740481C1C}">
                <a14:useLocalDpi xmlns:a14="http://schemas.microsoft.com/office/drawing/2010/main" val="0"/>
              </a:ext>
            </a:extLst>
          </a:blip>
          <a:srcRect l="2699" r="3034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919900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18657</TotalTime>
  <Words>965</Words>
  <Application>Microsoft Office PowerPoint</Application>
  <PresentationFormat>Widescreen</PresentationFormat>
  <Paragraphs>36</Paragraphs>
  <Slides>8</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Aptos</vt:lpstr>
      <vt:lpstr>Aptos Display</vt:lpstr>
      <vt:lpstr>Arial</vt:lpstr>
      <vt:lpstr>Office Theme</vt:lpstr>
      <vt:lpstr>Conectando con tus Valores como Supervisor</vt:lpstr>
      <vt:lpstr>Enfoque de hoy</vt:lpstr>
      <vt:lpstr>Reflection Exercise: Learning Experiences</vt:lpstr>
      <vt:lpstr>Reflexión y Compartir</vt:lpstr>
      <vt:lpstr>¿Tus valores como supervisor?</vt:lpstr>
      <vt:lpstr>¿Qué puede afectar tu conexión de valores en la supervisión?</vt:lpstr>
      <vt:lpstr>Antes de la supervisión</vt:lpstr>
      <vt:lpstr>Próxima reunión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Sarah Pegrum</dc:creator>
  <cp:lastModifiedBy>Sarah Pegrum</cp:lastModifiedBy>
  <cp:revision>2</cp:revision>
  <dcterms:created xsi:type="dcterms:W3CDTF">2025-04-18T18:24:09Z</dcterms:created>
  <dcterms:modified xsi:type="dcterms:W3CDTF">2025-05-08T12:05:12Z</dcterms:modified>
</cp:coreProperties>
</file>