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notesMasterIdLst>
    <p:notesMasterId r:id="rId3"/>
  </p:notesMasterIdLst>
  <p:sldIdLst>
    <p:sldId id="296" r:id="rId2"/>
  </p:sldIdLst>
  <p:sldSz cx="32918400" cy="493776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  <p:embeddedFont>
      <p:font typeface="Lato Black" panose="020F0502020204030203" pitchFamily="34" charset="0"/>
      <p:bold r:id="rId8"/>
      <p:italic r:id="rId9"/>
      <p:boldItalic r:id="rId10"/>
    </p:embeddedFont>
    <p:embeddedFont>
      <p:font typeface="Lato Medium" panose="020F0502020204030203" pitchFamily="34" charset="0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0384" userDrawn="1">
          <p15:clr>
            <a:srgbClr val="A4A3A4"/>
          </p15:clr>
        </p15:guide>
        <p15:guide id="3" pos="4016" userDrawn="1">
          <p15:clr>
            <a:srgbClr val="A4A3A4"/>
          </p15:clr>
        </p15:guide>
        <p15:guide id="4" pos="176" userDrawn="1">
          <p15:clr>
            <a:srgbClr val="A4A3A4"/>
          </p15:clr>
        </p15:guide>
        <p15:guide id="5" pos="496" userDrawn="1">
          <p15:clr>
            <a:srgbClr val="A4A3A4"/>
          </p15:clr>
        </p15:guide>
        <p15:guide id="6" orient="horz" pos="155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5E20"/>
    <a:srgbClr val="333333"/>
    <a:srgbClr val="FFD54F"/>
    <a:srgbClr val="FFC107"/>
    <a:srgbClr val="263238"/>
    <a:srgbClr val="E1E082"/>
    <a:srgbClr val="E04336"/>
    <a:srgbClr val="E91E63"/>
    <a:srgbClr val="B3E5FC"/>
    <a:srgbClr val="FF8A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64" autoAdjust="0"/>
    <p:restoredTop sz="86395" autoAdjust="0"/>
  </p:normalViewPr>
  <p:slideViewPr>
    <p:cSldViewPr snapToGrid="0" showGuides="1">
      <p:cViewPr varScale="1">
        <p:scale>
          <a:sx n="15" d="100"/>
          <a:sy n="15" d="100"/>
        </p:scale>
        <p:origin x="2604" y="228"/>
      </p:cViewPr>
      <p:guideLst>
        <p:guide pos="10384"/>
        <p:guide pos="4016"/>
        <p:guide pos="176"/>
        <p:guide pos="496"/>
        <p:guide orient="horz" pos="155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1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presProps" Target="presProp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font" Target="fonts/font1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CB04D-1C75-43E0-9B64-B7DDAA42BB2C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0300" y="1143000"/>
            <a:ext cx="2057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C2670-3342-473C-969D-FDFF399F2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49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00300" y="1143000"/>
            <a:ext cx="2057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 </a:t>
            </a:r>
            <a:r>
              <a:rPr lang="en-US" dirty="0" err="1"/>
              <a:t>Powerpoint</a:t>
            </a:r>
            <a:r>
              <a:rPr lang="en-US" dirty="0"/>
              <a:t>, click View &gt; Guides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Keep text within gutter guides.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Author list: Don’t split names onto two lines (e.g., “Jimmy [break] Smith”). If that happens, use a new line, unless you need the space. </a:t>
            </a:r>
            <a:r>
              <a:rPr lang="en-US" b="1" dirty="0"/>
              <a:t>Bold the first names of anybody who’s presenting</a:t>
            </a:r>
            <a:r>
              <a:rPr lang="en-US" dirty="0"/>
              <a:t> in person.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Intro/methods/result: </a:t>
            </a:r>
            <a:r>
              <a:rPr lang="en-US" b="1" dirty="0"/>
              <a:t>Do not drop below font size 28</a:t>
            </a:r>
            <a:r>
              <a:rPr lang="en-US" dirty="0"/>
              <a:t>, but if you have extra space, jack up the font size until the space is full.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Do not use color in the sidebars except in graphs/figures. It’ll pull attention from the center and slow interpretation for passersby.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6C2670-3342-473C-969D-FDFF399F20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99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8081014"/>
            <a:ext cx="27980640" cy="1719072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5934674"/>
            <a:ext cx="24688800" cy="11921486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038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49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628900"/>
            <a:ext cx="7098030" cy="418452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628900"/>
            <a:ext cx="20882610" cy="418452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658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20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12310125"/>
            <a:ext cx="28392120" cy="20539706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33044145"/>
            <a:ext cx="28392120" cy="10801346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08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3144500"/>
            <a:ext cx="13990320" cy="313296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3144500"/>
            <a:ext cx="13990320" cy="313296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812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628911"/>
            <a:ext cx="28392120" cy="954405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12104374"/>
            <a:ext cx="13926024" cy="5932166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8036540"/>
            <a:ext cx="13926024" cy="265290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12104374"/>
            <a:ext cx="13994608" cy="5932166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8036540"/>
            <a:ext cx="13994608" cy="265290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71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72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718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3291840"/>
            <a:ext cx="10617041" cy="1152144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7109471"/>
            <a:ext cx="16664940" cy="350901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4813280"/>
            <a:ext cx="10617041" cy="27443434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78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3291840"/>
            <a:ext cx="10617041" cy="1152144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7109471"/>
            <a:ext cx="16664940" cy="350901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4813280"/>
            <a:ext cx="10617041" cy="27443434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525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628911"/>
            <a:ext cx="28392120" cy="95440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3144500"/>
            <a:ext cx="28392120" cy="31329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45765731"/>
            <a:ext cx="7406640" cy="2628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35061-2F74-46D4-9F8F-C77EF304855D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45765731"/>
            <a:ext cx="11109960" cy="2628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45765731"/>
            <a:ext cx="7406640" cy="2628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552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tiff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678733BE-059C-47B7-9415-5ADF2F302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58689" y="15333565"/>
            <a:ext cx="30004487" cy="25103689"/>
          </a:xfrm>
          <a:prstGeom prst="rect">
            <a:avLst/>
          </a:prstGeom>
          <a:solidFill>
            <a:srgbClr val="1B5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i="1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DC4359A-7BBB-495A-96DE-65574C0C8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4121" y="16365676"/>
            <a:ext cx="25976634" cy="10379621"/>
          </a:xfrm>
        </p:spPr>
        <p:txBody>
          <a:bodyPr anchor="t"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11000" b="1" dirty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Main finding goes here</a:t>
            </a:r>
            <a:r>
              <a:rPr lang="en-US" sz="11000" dirty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, translated into </a:t>
            </a:r>
            <a:r>
              <a:rPr lang="en-US" sz="11000" dirty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plain language</a:t>
            </a:r>
            <a:r>
              <a:rPr lang="en-US" sz="11000" dirty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br>
              <a:rPr lang="en-US" sz="11000" dirty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lang="en-US" sz="11000" dirty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Emphasize</a:t>
            </a:r>
            <a:r>
              <a:rPr lang="en-US" sz="11000" dirty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 the important words.</a:t>
            </a:r>
            <a:br>
              <a:rPr lang="en-US" sz="11000" dirty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lang="en-US" sz="11000" dirty="0">
                <a:solidFill>
                  <a:schemeClr val="bg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(feel free to add a focal graphic below!)</a:t>
            </a:r>
            <a:endParaRPr lang="en-US" sz="11000" dirty="0">
              <a:solidFill>
                <a:schemeClr val="bg1"/>
              </a:solidFill>
              <a:latin typeface="Lato" panose="020F0502020204030203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35B311-3C19-412C-ADE6-EB2E4158F366}"/>
              </a:ext>
            </a:extLst>
          </p:cNvPr>
          <p:cNvSpPr txBox="1"/>
          <p:nvPr/>
        </p:nvSpPr>
        <p:spPr>
          <a:xfrm>
            <a:off x="664429" y="4335516"/>
            <a:ext cx="13965971" cy="8666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600" b="1" dirty="0">
                <a:latin typeface="Lato Black" panose="020F0A02020204030203" pitchFamily="34" charset="0"/>
                <a:cs typeface="Arial" panose="020B0604020202020204" pitchFamily="34" charset="0"/>
              </a:rPr>
              <a:t>INTRO</a:t>
            </a: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Who cares? Explain why your study matters in the fastest, most brutal way possible (feel free to add graphics (with alternative text)!).</a:t>
            </a: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600" b="1" dirty="0">
                <a:latin typeface="Lato Black" panose="020F0A02020204030203" pitchFamily="34" charset="0"/>
                <a:cs typeface="Arial" panose="020B0604020202020204" pitchFamily="34" charset="0"/>
              </a:rPr>
              <a:t>METHODS</a:t>
            </a:r>
          </a:p>
          <a:p>
            <a:pPr marL="742950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How did you find this?</a:t>
            </a:r>
          </a:p>
          <a:p>
            <a:pPr marL="742950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Collected [what] from [population]</a:t>
            </a:r>
          </a:p>
          <a:p>
            <a:pPr marL="742950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How you tested it.</a:t>
            </a: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AC4B58-8623-4DBE-951A-DDF821787031}"/>
              </a:ext>
            </a:extLst>
          </p:cNvPr>
          <p:cNvSpPr txBox="1"/>
          <p:nvPr/>
        </p:nvSpPr>
        <p:spPr>
          <a:xfrm>
            <a:off x="841250" y="41210266"/>
            <a:ext cx="17090568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Lato" panose="020F0502020204030203" pitchFamily="34" charset="0"/>
                <a:cs typeface="Arial" panose="020B0604020202020204" pitchFamily="34" charset="0"/>
              </a:rPr>
              <a:t>SCIENCE- AREA</a:t>
            </a:r>
          </a:p>
          <a:p>
            <a:endParaRPr lang="en-US" sz="54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r>
              <a:rPr lang="en-US" sz="4800" b="1" dirty="0">
                <a:latin typeface="Lato" panose="020F0502020204030203" pitchFamily="34" charset="0"/>
                <a:cs typeface="Arial" panose="020B0604020202020204" pitchFamily="34" charset="0"/>
              </a:rPr>
              <a:t>Delete this and replace it with your…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800" dirty="0">
                <a:latin typeface="Lato" panose="020F0502020204030203" pitchFamily="34" charset="0"/>
                <a:cs typeface="Arial" panose="020B0604020202020204" pitchFamily="34" charset="0"/>
              </a:rPr>
              <a:t>Extra Graphs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800" dirty="0">
                <a:latin typeface="Lato" panose="020F0502020204030203" pitchFamily="34" charset="0"/>
                <a:cs typeface="Arial" panose="020B0604020202020204" pitchFamily="34" charset="0"/>
              </a:rPr>
              <a:t>Extra Tables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800" dirty="0">
                <a:latin typeface="Lato" panose="020F0502020204030203" pitchFamily="34" charset="0"/>
                <a:cs typeface="Arial" panose="020B0604020202020204" pitchFamily="34" charset="0"/>
              </a:rPr>
              <a:t>Extra Figures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800" dirty="0">
                <a:latin typeface="Lato" panose="020F0502020204030203" pitchFamily="34" charset="0"/>
                <a:cs typeface="Arial" panose="020B0604020202020204" pitchFamily="34" charset="0"/>
              </a:rPr>
              <a:t>Extra nuance that you’re worried about leaving out</a:t>
            </a:r>
          </a:p>
          <a:p>
            <a:endParaRPr lang="en-US" sz="48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r>
              <a:rPr lang="en-US" sz="4800" b="1" dirty="0">
                <a:latin typeface="Lato" panose="020F0502020204030203" pitchFamily="34" charset="0"/>
                <a:cs typeface="Arial" panose="020B0604020202020204" pitchFamily="34" charset="0"/>
              </a:rPr>
              <a:t>Keep it messy!</a:t>
            </a:r>
            <a:r>
              <a:rPr lang="en-US" sz="4800" dirty="0">
                <a:latin typeface="Lato" panose="020F0502020204030203" pitchFamily="34" charset="0"/>
                <a:cs typeface="Arial" panose="020B0604020202020204" pitchFamily="34" charset="0"/>
              </a:rPr>
              <a:t> This section is just for the data wonks who want to get down in the details.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386028-1715-44A1-A0E6-46B6D2DD5C9F}"/>
              </a:ext>
            </a:extLst>
          </p:cNvPr>
          <p:cNvSpPr txBox="1"/>
          <p:nvPr/>
        </p:nvSpPr>
        <p:spPr>
          <a:xfrm>
            <a:off x="17931817" y="41483535"/>
            <a:ext cx="13531359" cy="7342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This is an APA mod of Mike Morrison’s Better Poster. Keep what works for you. Change what doesn’t. </a:t>
            </a:r>
          </a:p>
          <a:p>
            <a:pPr>
              <a:lnSpc>
                <a:spcPct val="120000"/>
              </a:lnSpc>
            </a:pPr>
            <a:endParaRPr lang="en-US" sz="36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His tips:</a:t>
            </a:r>
          </a:p>
          <a:p>
            <a:pPr marL="742950" indent="-742950">
              <a:lnSpc>
                <a:spcPct val="120000"/>
              </a:lnSpc>
              <a:buAutoNum type="arabicPeriod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Keep </a:t>
            </a:r>
            <a:r>
              <a:rPr lang="en-US" sz="3600" b="1" dirty="0">
                <a:latin typeface="Lato" panose="020F0502020204030203" pitchFamily="34" charset="0"/>
                <a:cs typeface="Arial" panose="020B0604020202020204" pitchFamily="34" charset="0"/>
              </a:rPr>
              <a:t>font size</a:t>
            </a: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 as high above </a:t>
            </a:r>
            <a:r>
              <a:rPr lang="en-US" sz="3600" b="1" dirty="0">
                <a:latin typeface="Lato" panose="020F0502020204030203" pitchFamily="34" charset="0"/>
                <a:cs typeface="Arial" panose="020B0604020202020204" pitchFamily="34" charset="0"/>
              </a:rPr>
              <a:t>28+</a:t>
            </a: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 as possible.</a:t>
            </a:r>
          </a:p>
          <a:p>
            <a:pPr marL="742950" indent="-742950">
              <a:lnSpc>
                <a:spcPct val="120000"/>
              </a:lnSpc>
              <a:buAutoNum type="arabicPeriod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Keep your summary tight. </a:t>
            </a:r>
            <a:r>
              <a:rPr lang="en-US" sz="3600" b="1" dirty="0">
                <a:latin typeface="Lato" panose="020F0502020204030203" pitchFamily="34" charset="0"/>
                <a:cs typeface="Arial" panose="020B0604020202020204" pitchFamily="34" charset="0"/>
              </a:rPr>
              <a:t>Think</a:t>
            </a: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 of it like “</a:t>
            </a:r>
            <a:r>
              <a:rPr lang="en-US" sz="3600" b="1" dirty="0">
                <a:latin typeface="Lato" panose="020F0502020204030203" pitchFamily="34" charset="0"/>
                <a:cs typeface="Arial" panose="020B0604020202020204" pitchFamily="34" charset="0"/>
              </a:rPr>
              <a:t>abstract+</a:t>
            </a: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” with key figures only.</a:t>
            </a:r>
          </a:p>
          <a:p>
            <a:pPr marL="742950" indent="-742950">
              <a:lnSpc>
                <a:spcPct val="120000"/>
              </a:lnSpc>
              <a:buAutoNum type="arabicPeriod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The </a:t>
            </a:r>
            <a:r>
              <a:rPr lang="en-US" sz="3600" b="1" dirty="0">
                <a:latin typeface="Lato" panose="020F0502020204030203" pitchFamily="34" charset="0"/>
                <a:cs typeface="Arial" panose="020B0604020202020204" pitchFamily="34" charset="0"/>
              </a:rPr>
              <a:t>more content you add here</a:t>
            </a: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, the </a:t>
            </a:r>
            <a:r>
              <a:rPr lang="en-US" sz="3600" b="1" dirty="0">
                <a:latin typeface="Lato" panose="020F0502020204030203" pitchFamily="34" charset="0"/>
                <a:cs typeface="Arial" panose="020B0604020202020204" pitchFamily="34" charset="0"/>
              </a:rPr>
              <a:t>more</a:t>
            </a: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 </a:t>
            </a:r>
            <a:r>
              <a:rPr lang="en-US" sz="3600" b="1" dirty="0">
                <a:latin typeface="Lato" panose="020F0502020204030203" pitchFamily="34" charset="0"/>
                <a:cs typeface="Arial" panose="020B0604020202020204" pitchFamily="34" charset="0"/>
              </a:rPr>
              <a:t>cognitive load</a:t>
            </a: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 you add, and the more you’ll turn people off engaging. </a:t>
            </a:r>
          </a:p>
          <a:p>
            <a:pPr marL="742950" indent="-742950">
              <a:lnSpc>
                <a:spcPct val="120000"/>
              </a:lnSpc>
              <a:buAutoNum type="arabicPeriod"/>
            </a:pPr>
            <a:r>
              <a:rPr lang="en-US" sz="3600" i="1" dirty="0">
                <a:latin typeface="Lato" panose="020F0502020204030203" pitchFamily="34" charset="0"/>
                <a:cs typeface="Arial" panose="020B0604020202020204" pitchFamily="34" charset="0"/>
              </a:rPr>
              <a:t>Less</a:t>
            </a: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 content = </a:t>
            </a:r>
            <a:r>
              <a:rPr lang="en-US" sz="3600" i="1" dirty="0">
                <a:latin typeface="Lato" panose="020F0502020204030203" pitchFamily="34" charset="0"/>
                <a:cs typeface="Arial" panose="020B0604020202020204" pitchFamily="34" charset="0"/>
              </a:rPr>
              <a:t>more</a:t>
            </a: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 readers.</a:t>
            </a:r>
          </a:p>
          <a:p>
            <a:pPr marL="742950" indent="-742950">
              <a:lnSpc>
                <a:spcPct val="120000"/>
              </a:lnSpc>
              <a:buAutoNum type="arabicPeriod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Now </a:t>
            </a:r>
            <a:r>
              <a:rPr lang="en-US" sz="3600" b="1" dirty="0">
                <a:latin typeface="Lato" panose="020F0502020204030203" pitchFamily="34" charset="0"/>
                <a:cs typeface="Arial" panose="020B0604020202020204" pitchFamily="34" charset="0"/>
              </a:rPr>
              <a:t>delete this</a:t>
            </a: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 text box. </a:t>
            </a: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en-US" sz="3600" dirty="0"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8896619-6953-4449-9A3C-A61AD6AB2C79}"/>
              </a:ext>
            </a:extLst>
          </p:cNvPr>
          <p:cNvSpPr txBox="1"/>
          <p:nvPr/>
        </p:nvSpPr>
        <p:spPr>
          <a:xfrm>
            <a:off x="3045132" y="2765472"/>
            <a:ext cx="268281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highlight>
                  <a:srgbClr val="FFD54F"/>
                </a:highlight>
                <a:latin typeface="Lato" panose="020F0502020204030203" pitchFamily="34" charset="0"/>
                <a:cs typeface="Lato" panose="020F0502020204030203" pitchFamily="34" charset="0"/>
              </a:rPr>
              <a:t>Author </a:t>
            </a:r>
            <a:r>
              <a:rPr lang="en-US" sz="4400" dirty="0">
                <a:highlight>
                  <a:srgbClr val="FFD54F"/>
                </a:highlight>
                <a:latin typeface="Lato" panose="020F0502020204030203" pitchFamily="34" charset="0"/>
                <a:cs typeface="Lato" panose="020F0502020204030203" pitchFamily="34" charset="0"/>
              </a:rPr>
              <a:t>Name1</a:t>
            </a:r>
            <a:r>
              <a:rPr lang="en-US" sz="4400" dirty="0">
                <a:latin typeface="Lato" panose="020F0502020204030203" pitchFamily="34" charset="0"/>
                <a:cs typeface="Lato" panose="020F0502020204030203" pitchFamily="34" charset="0"/>
              </a:rPr>
              <a:t>, author2, author3, author4</a:t>
            </a:r>
            <a:endParaRPr lang="en-US" sz="4400" b="1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36320F7-5495-724D-9E37-7B8286DCBFF4}"/>
              </a:ext>
            </a:extLst>
          </p:cNvPr>
          <p:cNvSpPr/>
          <p:nvPr/>
        </p:nvSpPr>
        <p:spPr>
          <a:xfrm>
            <a:off x="3780814" y="37512485"/>
            <a:ext cx="25976633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5577840" rtlCol="0" anchor="b" anchorCtr="0">
            <a:spAutoFit/>
          </a:bodyPr>
          <a:lstStyle/>
          <a:p>
            <a:r>
              <a:rPr lang="en-US" sz="6000" dirty="0" err="1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fullpaperurl.edu</a:t>
            </a:r>
            <a:r>
              <a:rPr lang="en-US" sz="600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        </a:t>
            </a:r>
            <a:r>
              <a:rPr lang="en-US" sz="6000" dirty="0" err="1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email@address.edu</a:t>
            </a:r>
            <a:r>
              <a:rPr lang="en-US" sz="600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        @</a:t>
            </a:r>
            <a:r>
              <a:rPr lang="en-US" sz="6000" dirty="0" err="1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socialaccount</a:t>
            </a:r>
            <a:endParaRPr lang="en-US" sz="6000" dirty="0">
              <a:solidFill>
                <a:schemeClr val="bg1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pic>
        <p:nvPicPr>
          <p:cNvPr id="15" name="Graphic 14" descr="Bar chart">
            <a:extLst>
              <a:ext uri="{FF2B5EF4-FFF2-40B4-BE49-F238E27FC236}">
                <a16:creationId xmlns:a16="http://schemas.microsoft.com/office/drawing/2014/main" id="{02BE03BF-38DE-684D-8F87-03CB6AE3E6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10204" y="26099006"/>
            <a:ext cx="10991396" cy="10991396"/>
          </a:xfrm>
          <a:prstGeom prst="rect">
            <a:avLst/>
          </a:prstGeom>
        </p:spPr>
      </p:pic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7440BEDF-093F-B24C-A167-D2F3F8B165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440965"/>
              </p:ext>
            </p:extLst>
          </p:nvPr>
        </p:nvGraphicFramePr>
        <p:xfrm>
          <a:off x="19844359" y="7090410"/>
          <a:ext cx="8756170" cy="44416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1234">
                  <a:extLst>
                    <a:ext uri="{9D8B030D-6E8A-4147-A177-3AD203B41FA5}">
                      <a16:colId xmlns:a16="http://schemas.microsoft.com/office/drawing/2014/main" val="144823198"/>
                    </a:ext>
                  </a:extLst>
                </a:gridCol>
                <a:gridCol w="1751234">
                  <a:extLst>
                    <a:ext uri="{9D8B030D-6E8A-4147-A177-3AD203B41FA5}">
                      <a16:colId xmlns:a16="http://schemas.microsoft.com/office/drawing/2014/main" val="1500711527"/>
                    </a:ext>
                  </a:extLst>
                </a:gridCol>
                <a:gridCol w="1751234">
                  <a:extLst>
                    <a:ext uri="{9D8B030D-6E8A-4147-A177-3AD203B41FA5}">
                      <a16:colId xmlns:a16="http://schemas.microsoft.com/office/drawing/2014/main" val="2873471828"/>
                    </a:ext>
                  </a:extLst>
                </a:gridCol>
                <a:gridCol w="1751234">
                  <a:extLst>
                    <a:ext uri="{9D8B030D-6E8A-4147-A177-3AD203B41FA5}">
                      <a16:colId xmlns:a16="http://schemas.microsoft.com/office/drawing/2014/main" val="1907004038"/>
                    </a:ext>
                  </a:extLst>
                </a:gridCol>
                <a:gridCol w="1751234">
                  <a:extLst>
                    <a:ext uri="{9D8B030D-6E8A-4147-A177-3AD203B41FA5}">
                      <a16:colId xmlns:a16="http://schemas.microsoft.com/office/drawing/2014/main" val="1963611524"/>
                    </a:ext>
                  </a:extLst>
                </a:gridCol>
              </a:tblGrid>
              <a:tr h="740282">
                <a:tc>
                  <a:txBody>
                    <a:bodyPr/>
                    <a:lstStyle/>
                    <a:p>
                      <a:endParaRPr lang="en-US" sz="3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377001"/>
                  </a:ext>
                </a:extLst>
              </a:tr>
              <a:tr h="740282">
                <a:tc>
                  <a:txBody>
                    <a:bodyPr/>
                    <a:lstStyle/>
                    <a:p>
                      <a:endParaRPr lang="en-US" sz="3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167584"/>
                  </a:ext>
                </a:extLst>
              </a:tr>
              <a:tr h="740282">
                <a:tc>
                  <a:txBody>
                    <a:bodyPr/>
                    <a:lstStyle/>
                    <a:p>
                      <a:endParaRPr lang="en-US" sz="3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6311249"/>
                  </a:ext>
                </a:extLst>
              </a:tr>
              <a:tr h="740282">
                <a:tc>
                  <a:txBody>
                    <a:bodyPr/>
                    <a:lstStyle/>
                    <a:p>
                      <a:endParaRPr lang="en-US" sz="3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4379276"/>
                  </a:ext>
                </a:extLst>
              </a:tr>
              <a:tr h="740282">
                <a:tc>
                  <a:txBody>
                    <a:bodyPr/>
                    <a:lstStyle/>
                    <a:p>
                      <a:endParaRPr lang="en-US" sz="3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7269121"/>
                  </a:ext>
                </a:extLst>
              </a:tr>
              <a:tr h="740282">
                <a:tc>
                  <a:txBody>
                    <a:bodyPr/>
                    <a:lstStyle/>
                    <a:p>
                      <a:endParaRPr lang="en-US" sz="3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8189052"/>
                  </a:ext>
                </a:extLst>
              </a:tr>
            </a:tbl>
          </a:graphicData>
        </a:graphic>
      </p:graphicFrame>
      <p:pic>
        <p:nvPicPr>
          <p:cNvPr id="6" name="Picture 5" descr="Wonkville University logo">
            <a:extLst>
              <a:ext uri="{FF2B5EF4-FFF2-40B4-BE49-F238E27FC236}">
                <a16:creationId xmlns:a16="http://schemas.microsoft.com/office/drawing/2014/main" id="{EA1D5088-0A03-3748-9C3B-872DFF49AF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38691" y="40859337"/>
            <a:ext cx="3893125" cy="317391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BCF37902-2C8D-3049-9881-50CB35F2A6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841250" y="947481"/>
            <a:ext cx="32056859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0" b="1" i="1" dirty="0">
                <a:latin typeface="Lato" panose="020F0502020204030203" pitchFamily="34" charset="0"/>
                <a:cs typeface="Lato" panose="020F0502020204030203" pitchFamily="34" charset="0"/>
              </a:rPr>
              <a:t>Put Your Full Poster Title Here: </a:t>
            </a:r>
            <a:r>
              <a:rPr lang="en-US" sz="8000" i="1" dirty="0">
                <a:latin typeface="Lato" panose="020F0502020204030203" pitchFamily="34" charset="0"/>
                <a:cs typeface="Lato" panose="020F0502020204030203" pitchFamily="34" charset="0"/>
              </a:rPr>
              <a:t>And Include Your Subtitle if You Have One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05DB9F-912A-2567-078D-2843B3EE5D25}"/>
              </a:ext>
            </a:extLst>
          </p:cNvPr>
          <p:cNvSpPr txBox="1"/>
          <p:nvPr/>
        </p:nvSpPr>
        <p:spPr>
          <a:xfrm>
            <a:off x="16459200" y="3784935"/>
            <a:ext cx="15526488" cy="9996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600" b="1" dirty="0">
                <a:latin typeface="Lato Black" panose="020F0A02020204030203" pitchFamily="34" charset="0"/>
                <a:cs typeface="Arial" panose="020B0604020202020204" pitchFamily="34" charset="0"/>
              </a:rPr>
              <a:t>RESULTS</a:t>
            </a: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Graph/table with </a:t>
            </a:r>
            <a:r>
              <a:rPr lang="en-US" sz="3600" b="1" dirty="0">
                <a:latin typeface="Lato" panose="020F0502020204030203" pitchFamily="34" charset="0"/>
                <a:cs typeface="Arial" panose="020B0604020202020204" pitchFamily="34" charset="0"/>
              </a:rPr>
              <a:t>essential results only</a:t>
            </a:r>
            <a:endParaRPr lang="en-US" sz="36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All the other data in ”science-area”</a:t>
            </a:r>
          </a:p>
          <a:p>
            <a:pPr>
              <a:lnSpc>
                <a:spcPct val="120000"/>
              </a:lnSpc>
            </a:pPr>
            <a:endParaRPr lang="en-US" sz="36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 Black" panose="020F0A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 Black" panose="020F0A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 Black" panose="020F0A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 Black" panose="020F0A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 Black" panose="020F0A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 Black" panose="020F0A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 Black" panose="020F0A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600" dirty="0">
                <a:latin typeface="Lato Black" panose="020F0A02020204030203" pitchFamily="34" charset="0"/>
                <a:cs typeface="Arial" panose="020B0604020202020204" pitchFamily="34" charset="0"/>
              </a:rPr>
              <a:t>DISCUSSION</a:t>
            </a: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“If this result actually generalized and I didn’t have to humbly disclaim the possibility of a thousand confounds and limitations, it would imply that….”</a:t>
            </a:r>
          </a:p>
        </p:txBody>
      </p:sp>
    </p:spTree>
    <p:extLst>
      <p:ext uri="{BB962C8B-B14F-4D97-AF65-F5344CB8AC3E}">
        <p14:creationId xmlns:p14="http://schemas.microsoft.com/office/powerpoint/2010/main" val="425284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10498</TotalTime>
  <Words>405</Words>
  <Application>Microsoft Office PowerPoint</Application>
  <PresentationFormat>Custom</PresentationFormat>
  <Paragraphs>52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Lato</vt:lpstr>
      <vt:lpstr>Calibri</vt:lpstr>
      <vt:lpstr>Lato Black</vt:lpstr>
      <vt:lpstr>Lato Medium</vt:lpstr>
      <vt:lpstr>Arial</vt:lpstr>
      <vt:lpstr>Calibri Light</vt:lpstr>
      <vt:lpstr>Office 2013 - 2022 Theme</vt:lpstr>
      <vt:lpstr>Main finding goes here, translated into plain language.  Emphasize the important words. (feel free to add a focal graphic below!)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Morrison</dc:creator>
  <cp:lastModifiedBy>Emily Rodrigues</cp:lastModifiedBy>
  <cp:revision>281</cp:revision>
  <dcterms:created xsi:type="dcterms:W3CDTF">2018-09-16T19:13:41Z</dcterms:created>
  <dcterms:modified xsi:type="dcterms:W3CDTF">2024-03-25T16:46:43Z</dcterms:modified>
</cp:coreProperties>
</file>