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7" r:id="rId8"/>
    <p:sldId id="262" r:id="rId9"/>
    <p:sldId id="263" r:id="rId10"/>
    <p:sldId id="264" r:id="rId11"/>
    <p:sldId id="265" r:id="rId12"/>
    <p:sldId id="272" r:id="rId13"/>
    <p:sldId id="266" r:id="rId14"/>
    <p:sldId id="267" r:id="rId15"/>
    <p:sldId id="271" r:id="rId16"/>
    <p:sldId id="278" r:id="rId17"/>
    <p:sldId id="270" r:id="rId18"/>
    <p:sldId id="281" r:id="rId19"/>
    <p:sldId id="276" r:id="rId20"/>
    <p:sldId id="273" r:id="rId21"/>
    <p:sldId id="279" r:id="rId22"/>
    <p:sldId id="275" r:id="rId23"/>
    <p:sldId id="274" r:id="rId24"/>
    <p:sldId id="282" r:id="rId25"/>
    <p:sldId id="283" r:id="rId26"/>
    <p:sldId id="269" r:id="rId27"/>
    <p:sldId id="28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4" autoAdjust="0"/>
    <p:restoredTop sz="94660"/>
  </p:normalViewPr>
  <p:slideViewPr>
    <p:cSldViewPr>
      <p:cViewPr varScale="1">
        <p:scale>
          <a:sx n="103" d="100"/>
          <a:sy n="103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u="sng" dirty="0"/>
              <a:t>Primary </a:t>
            </a:r>
            <a:r>
              <a:rPr lang="en-US" u="sng" dirty="0" smtClean="0"/>
              <a:t>diagnosis</a:t>
            </a:r>
            <a:endParaRPr lang="en-US" u="sng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Primary Diagnosis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Mood with Psychosis</c:v>
                </c:pt>
                <c:pt idx="1">
                  <c:v>Psychosis NOS</c:v>
                </c:pt>
                <c:pt idx="2">
                  <c:v>Schizoaffective</c:v>
                </c:pt>
                <c:pt idx="3">
                  <c:v>Schizophrenia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0.23</c:v>
                </c:pt>
                <c:pt idx="1">
                  <c:v>0.25</c:v>
                </c:pt>
                <c:pt idx="2">
                  <c:v>0.37000000000000005</c:v>
                </c:pt>
                <c:pt idx="3">
                  <c:v>9.0000000000000024E-2</c:v>
                </c:pt>
              </c:numCache>
            </c:numRef>
          </c:val>
        </c:ser>
        <c:axId val="46561152"/>
        <c:axId val="46562688"/>
      </c:barChart>
      <c:catAx>
        <c:axId val="46561152"/>
        <c:scaling>
          <c:orientation val="minMax"/>
        </c:scaling>
        <c:axPos val="b"/>
        <c:tickLblPos val="nextTo"/>
        <c:crossAx val="46562688"/>
        <c:crosses val="autoZero"/>
        <c:auto val="1"/>
        <c:lblAlgn val="ctr"/>
        <c:lblOffset val="100"/>
      </c:catAx>
      <c:valAx>
        <c:axId val="46562688"/>
        <c:scaling>
          <c:orientation val="minMax"/>
        </c:scaling>
        <c:axPos val="l"/>
        <c:majorGridlines/>
        <c:numFmt formatCode="0%" sourceLinked="1"/>
        <c:tickLblPos val="nextTo"/>
        <c:crossAx val="4656115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u="sng" dirty="0"/>
              <a:t>Antipsychotic medication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Antipsychotic medication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Abilify</c:v>
                </c:pt>
                <c:pt idx="1">
                  <c:v>Clozaril</c:v>
                </c:pt>
                <c:pt idx="2">
                  <c:v>Geodon</c:v>
                </c:pt>
                <c:pt idx="3">
                  <c:v>Haldol</c:v>
                </c:pt>
                <c:pt idx="4">
                  <c:v>Invega</c:v>
                </c:pt>
                <c:pt idx="5">
                  <c:v>Latuda</c:v>
                </c:pt>
                <c:pt idx="6">
                  <c:v>Prolixin</c:v>
                </c:pt>
                <c:pt idx="7">
                  <c:v>Risperdal</c:v>
                </c:pt>
                <c:pt idx="8">
                  <c:v>Saphris</c:v>
                </c:pt>
                <c:pt idx="9">
                  <c:v>Seroquel</c:v>
                </c:pt>
                <c:pt idx="10">
                  <c:v>Trilafon</c:v>
                </c:pt>
                <c:pt idx="11">
                  <c:v>Zyprexa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8.0000000000000016E-2</c:v>
                </c:pt>
                <c:pt idx="1">
                  <c:v>0.05</c:v>
                </c:pt>
                <c:pt idx="2">
                  <c:v>2.0000000000000004E-2</c:v>
                </c:pt>
                <c:pt idx="3">
                  <c:v>6.0000000000000005E-2</c:v>
                </c:pt>
                <c:pt idx="4">
                  <c:v>8.0000000000000016E-2</c:v>
                </c:pt>
                <c:pt idx="5">
                  <c:v>2.0000000000000004E-2</c:v>
                </c:pt>
                <c:pt idx="6">
                  <c:v>2.0000000000000004E-2</c:v>
                </c:pt>
                <c:pt idx="7">
                  <c:v>0.34</c:v>
                </c:pt>
                <c:pt idx="8">
                  <c:v>3.0000000000000002E-2</c:v>
                </c:pt>
                <c:pt idx="9">
                  <c:v>0.12000000000000001</c:v>
                </c:pt>
                <c:pt idx="10">
                  <c:v>6.0000000000000005E-2</c:v>
                </c:pt>
                <c:pt idx="11">
                  <c:v>0.11</c:v>
                </c:pt>
              </c:numCache>
            </c:numRef>
          </c:val>
        </c:ser>
        <c:axId val="46574976"/>
        <c:axId val="46589056"/>
      </c:barChart>
      <c:catAx>
        <c:axId val="46574976"/>
        <c:scaling>
          <c:orientation val="minMax"/>
        </c:scaling>
        <c:axPos val="b"/>
        <c:tickLblPos val="nextTo"/>
        <c:crossAx val="46589056"/>
        <c:crosses val="autoZero"/>
        <c:auto val="1"/>
        <c:lblAlgn val="ctr"/>
        <c:lblOffset val="100"/>
      </c:catAx>
      <c:valAx>
        <c:axId val="46589056"/>
        <c:scaling>
          <c:orientation val="minMax"/>
        </c:scaling>
        <c:axPos val="l"/>
        <c:majorGridlines/>
        <c:numFmt formatCode="0%" sourceLinked="1"/>
        <c:tickLblPos val="nextTo"/>
        <c:crossAx val="4657497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Substance use </a:t>
            </a:r>
            <a:r>
              <a:rPr lang="en-US" dirty="0" smtClean="0"/>
              <a:t>since previous</a:t>
            </a:r>
            <a:r>
              <a:rPr lang="en-US" baseline="0" dirty="0" smtClean="0"/>
              <a:t> </a:t>
            </a:r>
            <a:r>
              <a:rPr lang="en-US" dirty="0" smtClean="0"/>
              <a:t>survey</a:t>
            </a:r>
            <a:endParaRPr lang="en-US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Substance use during EMA surveys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Alcohol</c:v>
                </c:pt>
                <c:pt idx="1">
                  <c:v>Amphetamines</c:v>
                </c:pt>
                <c:pt idx="2">
                  <c:v>Marijuana</c:v>
                </c:pt>
                <c:pt idx="3">
                  <c:v>Opiates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4.5999999999999999E-2</c:v>
                </c:pt>
                <c:pt idx="1">
                  <c:v>4.2999999999999997E-2</c:v>
                </c:pt>
                <c:pt idx="2">
                  <c:v>5.3999999999999999E-2</c:v>
                </c:pt>
                <c:pt idx="3">
                  <c:v>7.1999999999999995E-2</c:v>
                </c:pt>
                <c:pt idx="4">
                  <c:v>0.04</c:v>
                </c:pt>
              </c:numCache>
            </c:numRef>
          </c:val>
        </c:ser>
        <c:axId val="46591360"/>
        <c:axId val="47079808"/>
      </c:barChart>
      <c:catAx>
        <c:axId val="46591360"/>
        <c:scaling>
          <c:orientation val="minMax"/>
        </c:scaling>
        <c:axPos val="b"/>
        <c:tickLblPos val="nextTo"/>
        <c:crossAx val="47079808"/>
        <c:crosses val="autoZero"/>
        <c:auto val="1"/>
        <c:lblAlgn val="ctr"/>
        <c:lblOffset val="100"/>
      </c:catAx>
      <c:valAx>
        <c:axId val="47079808"/>
        <c:scaling>
          <c:orientation val="minMax"/>
        </c:scaling>
        <c:axPos val="l"/>
        <c:majorGridlines/>
        <c:numFmt formatCode="0.00%" sourceLinked="1"/>
        <c:tickLblPos val="nextTo"/>
        <c:crossAx val="46591360"/>
        <c:crosses val="autoZero"/>
        <c:crossBetween val="between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Stressful life event(s) since previous survey</c:v>
                </c:pt>
              </c:strCache>
            </c:strRef>
          </c:tx>
          <c:cat>
            <c:strRef>
              <c:f>Sheet1!$A$2:$A$10</c:f>
              <c:strCache>
                <c:ptCount val="9"/>
                <c:pt idx="0">
                  <c:v>Family</c:v>
                </c:pt>
                <c:pt idx="1">
                  <c:v>Friends</c:v>
                </c:pt>
                <c:pt idx="2">
                  <c:v>Health</c:v>
                </c:pt>
                <c:pt idx="3">
                  <c:v>Legal</c:v>
                </c:pt>
                <c:pt idx="4">
                  <c:v>Money</c:v>
                </c:pt>
                <c:pt idx="5">
                  <c:v>Stigma</c:v>
                </c:pt>
                <c:pt idx="6">
                  <c:v>Spouse</c:v>
                </c:pt>
                <c:pt idx="7">
                  <c:v>Work</c:v>
                </c:pt>
                <c:pt idx="8">
                  <c:v>Other</c:v>
                </c:pt>
              </c:strCache>
            </c:strRef>
          </c:cat>
          <c:val>
            <c:numRef>
              <c:f>Sheet1!$B$2:$B$10</c:f>
              <c:numCache>
                <c:formatCode>0.00%</c:formatCode>
                <c:ptCount val="9"/>
                <c:pt idx="0">
                  <c:v>2.5999999999999999E-2</c:v>
                </c:pt>
                <c:pt idx="1">
                  <c:v>1.6E-2</c:v>
                </c:pt>
                <c:pt idx="2">
                  <c:v>1.7999999999999999E-2</c:v>
                </c:pt>
                <c:pt idx="3">
                  <c:v>1.7999999999999999E-2</c:v>
                </c:pt>
                <c:pt idx="4" formatCode="0%">
                  <c:v>0.02</c:v>
                </c:pt>
                <c:pt idx="5">
                  <c:v>1.7999999999999999E-2</c:v>
                </c:pt>
                <c:pt idx="6">
                  <c:v>1.6E-2</c:v>
                </c:pt>
                <c:pt idx="7">
                  <c:v>1.2E-2</c:v>
                </c:pt>
                <c:pt idx="8">
                  <c:v>1.4999999999999999E-2</c:v>
                </c:pt>
              </c:numCache>
            </c:numRef>
          </c:val>
        </c:ser>
        <c:axId val="47164416"/>
        <c:axId val="47170304"/>
      </c:barChart>
      <c:catAx>
        <c:axId val="47164416"/>
        <c:scaling>
          <c:orientation val="minMax"/>
        </c:scaling>
        <c:axPos val="b"/>
        <c:tickLblPos val="nextTo"/>
        <c:crossAx val="47170304"/>
        <c:crosses val="autoZero"/>
        <c:auto val="1"/>
        <c:lblAlgn val="ctr"/>
        <c:lblOffset val="100"/>
      </c:catAx>
      <c:valAx>
        <c:axId val="47170304"/>
        <c:scaling>
          <c:orientation val="minMax"/>
        </c:scaling>
        <c:axPos val="l"/>
        <c:majorGridlines/>
        <c:numFmt formatCode="0.00%" sourceLinked="1"/>
        <c:tickLblPos val="nextTo"/>
        <c:crossAx val="4716441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247D9E-DD65-4F57-8434-2C3DC1FDA56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2C3D5C-4517-46B9-948D-8986173190B7}">
      <dgm:prSet phldrT="[Text]"/>
      <dgm:spPr/>
      <dgm:t>
        <a:bodyPr/>
        <a:lstStyle/>
        <a:p>
          <a:r>
            <a:rPr lang="en-US" dirty="0" smtClean="0"/>
            <a:t>N=65</a:t>
          </a:r>
          <a:endParaRPr lang="en-US" dirty="0"/>
        </a:p>
      </dgm:t>
    </dgm:pt>
    <dgm:pt modelId="{381E4482-AE6C-44EA-9878-C463FE76C417}" type="parTrans" cxnId="{32540A9E-BFBB-4C5A-9725-9DE6E5A64E78}">
      <dgm:prSet/>
      <dgm:spPr/>
      <dgm:t>
        <a:bodyPr/>
        <a:lstStyle/>
        <a:p>
          <a:endParaRPr lang="en-US"/>
        </a:p>
      </dgm:t>
    </dgm:pt>
    <dgm:pt modelId="{69D93C27-275A-4B0A-BFCC-6476F6A39FB2}" type="sibTrans" cxnId="{32540A9E-BFBB-4C5A-9725-9DE6E5A64E78}">
      <dgm:prSet/>
      <dgm:spPr/>
      <dgm:t>
        <a:bodyPr/>
        <a:lstStyle/>
        <a:p>
          <a:endParaRPr lang="en-US"/>
        </a:p>
      </dgm:t>
    </dgm:pt>
    <dgm:pt modelId="{9E7BE07B-C7A0-484F-8618-F9DCEFD3DA4D}">
      <dgm:prSet phldrT="[Text]"/>
      <dgm:spPr/>
      <dgm:t>
        <a:bodyPr/>
        <a:lstStyle/>
        <a:p>
          <a:r>
            <a:rPr lang="en-US" b="1" u="none" dirty="0" smtClean="0"/>
            <a:t>Consented</a:t>
          </a:r>
          <a:endParaRPr lang="en-US" b="1" u="none" dirty="0"/>
        </a:p>
      </dgm:t>
    </dgm:pt>
    <dgm:pt modelId="{D9061230-346E-42D6-B40D-5309CD45298D}" type="parTrans" cxnId="{998AC7D7-80EC-42E6-9C80-DB42D6481909}">
      <dgm:prSet/>
      <dgm:spPr/>
      <dgm:t>
        <a:bodyPr/>
        <a:lstStyle/>
        <a:p>
          <a:endParaRPr lang="en-US"/>
        </a:p>
      </dgm:t>
    </dgm:pt>
    <dgm:pt modelId="{C5CA5091-8B8E-4AD7-8DE5-29AEF63CDAF6}" type="sibTrans" cxnId="{998AC7D7-80EC-42E6-9C80-DB42D6481909}">
      <dgm:prSet/>
      <dgm:spPr/>
      <dgm:t>
        <a:bodyPr/>
        <a:lstStyle/>
        <a:p>
          <a:endParaRPr lang="en-US"/>
        </a:p>
      </dgm:t>
    </dgm:pt>
    <dgm:pt modelId="{849BDE99-A22C-4D24-B6BB-21F96D7FFAB3}">
      <dgm:prSet phldrT="[Text]"/>
      <dgm:spPr/>
      <dgm:t>
        <a:bodyPr/>
        <a:lstStyle/>
        <a:p>
          <a:r>
            <a:rPr lang="en-US" dirty="0" smtClean="0"/>
            <a:t>(49% </a:t>
          </a:r>
          <a:r>
            <a:rPr lang="en-US" dirty="0" smtClean="0"/>
            <a:t>of patients approached)</a:t>
          </a:r>
          <a:endParaRPr lang="en-US" dirty="0"/>
        </a:p>
      </dgm:t>
    </dgm:pt>
    <dgm:pt modelId="{2C8D1A44-7EEB-4CFA-890D-678E3528385E}" type="parTrans" cxnId="{C8E30285-845F-46CA-8FDB-1201B26B62F4}">
      <dgm:prSet/>
      <dgm:spPr/>
      <dgm:t>
        <a:bodyPr/>
        <a:lstStyle/>
        <a:p>
          <a:endParaRPr lang="en-US"/>
        </a:p>
      </dgm:t>
    </dgm:pt>
    <dgm:pt modelId="{D4971780-26C6-4E0E-B58C-956088313041}" type="sibTrans" cxnId="{C8E30285-845F-46CA-8FDB-1201B26B62F4}">
      <dgm:prSet/>
      <dgm:spPr/>
      <dgm:t>
        <a:bodyPr/>
        <a:lstStyle/>
        <a:p>
          <a:endParaRPr lang="en-US"/>
        </a:p>
      </dgm:t>
    </dgm:pt>
    <dgm:pt modelId="{10693007-1005-4C91-81F0-F44558A88BCE}">
      <dgm:prSet phldrT="[Text]"/>
      <dgm:spPr/>
      <dgm:t>
        <a:bodyPr/>
        <a:lstStyle/>
        <a:p>
          <a:r>
            <a:rPr lang="en-US" b="1" u="none" dirty="0" smtClean="0"/>
            <a:t>Completed baseline</a:t>
          </a:r>
          <a:endParaRPr lang="en-US" b="1" u="none" dirty="0"/>
        </a:p>
      </dgm:t>
    </dgm:pt>
    <dgm:pt modelId="{4F2EB370-2C5F-4BBF-A364-0103C52E9769}" type="parTrans" cxnId="{98755310-97B8-471E-8738-90F2F913E832}">
      <dgm:prSet/>
      <dgm:spPr/>
      <dgm:t>
        <a:bodyPr/>
        <a:lstStyle/>
        <a:p>
          <a:endParaRPr lang="en-US"/>
        </a:p>
      </dgm:t>
    </dgm:pt>
    <dgm:pt modelId="{4832A4F1-118C-4390-AD48-EE85B0C3F451}" type="sibTrans" cxnId="{98755310-97B8-471E-8738-90F2F913E832}">
      <dgm:prSet/>
      <dgm:spPr/>
      <dgm:t>
        <a:bodyPr/>
        <a:lstStyle/>
        <a:p>
          <a:endParaRPr lang="en-US"/>
        </a:p>
      </dgm:t>
    </dgm:pt>
    <dgm:pt modelId="{448718EE-37A0-4850-8339-29E9889E09DE}">
      <dgm:prSet phldrT="[Text]"/>
      <dgm:spPr/>
      <dgm:t>
        <a:bodyPr/>
        <a:lstStyle/>
        <a:p>
          <a:r>
            <a:rPr lang="en-US" dirty="0" smtClean="0"/>
            <a:t>N=55</a:t>
          </a:r>
          <a:endParaRPr lang="en-US" dirty="0"/>
        </a:p>
      </dgm:t>
    </dgm:pt>
    <dgm:pt modelId="{41979D71-EA04-49E2-B2E5-0C7AD68240F4}" type="sibTrans" cxnId="{9DFF5DB6-B944-476C-84E8-EE0B4D860378}">
      <dgm:prSet/>
      <dgm:spPr/>
      <dgm:t>
        <a:bodyPr/>
        <a:lstStyle/>
        <a:p>
          <a:endParaRPr lang="en-US"/>
        </a:p>
      </dgm:t>
    </dgm:pt>
    <dgm:pt modelId="{F6FF9816-2A5D-4E2A-92DD-8D303C1217D6}" type="parTrans" cxnId="{9DFF5DB6-B944-476C-84E8-EE0B4D860378}">
      <dgm:prSet/>
      <dgm:spPr/>
      <dgm:t>
        <a:bodyPr/>
        <a:lstStyle/>
        <a:p>
          <a:endParaRPr lang="en-US"/>
        </a:p>
      </dgm:t>
    </dgm:pt>
    <dgm:pt modelId="{223AA45C-1B14-4440-8C88-C95C0416E700}">
      <dgm:prSet/>
      <dgm:spPr/>
      <dgm:t>
        <a:bodyPr/>
        <a:lstStyle/>
        <a:p>
          <a:r>
            <a:rPr lang="en-US" dirty="0" smtClean="0"/>
            <a:t>N=37</a:t>
          </a:r>
          <a:endParaRPr lang="en-US" dirty="0"/>
        </a:p>
      </dgm:t>
    </dgm:pt>
    <dgm:pt modelId="{E0B47758-CC70-468F-9D0A-2E9804CB2EC0}" type="parTrans" cxnId="{22E33F43-7D39-443C-BE7B-C5C6536D336F}">
      <dgm:prSet/>
      <dgm:spPr/>
    </dgm:pt>
    <dgm:pt modelId="{2058A61E-04AD-4D89-A5A2-A846DD569C65}" type="sibTrans" cxnId="{22E33F43-7D39-443C-BE7B-C5C6536D336F}">
      <dgm:prSet/>
      <dgm:spPr/>
    </dgm:pt>
    <dgm:pt modelId="{24F9DDDD-5C8E-4BF3-AC7C-95B5FA68170C}">
      <dgm:prSet/>
      <dgm:spPr/>
      <dgm:t>
        <a:bodyPr/>
        <a:lstStyle/>
        <a:p>
          <a:r>
            <a:rPr lang="en-US" b="1" u="none" dirty="0" smtClean="0"/>
            <a:t>Completed ≥ 1 EMA survey</a:t>
          </a:r>
          <a:endParaRPr lang="en-US" u="none" dirty="0"/>
        </a:p>
      </dgm:t>
    </dgm:pt>
    <dgm:pt modelId="{16A8347B-764E-4DB5-8E3D-D4D0345C176E}" type="parTrans" cxnId="{751E6C17-E9C8-4979-8BB1-8F2B2EB73C01}">
      <dgm:prSet/>
      <dgm:spPr/>
    </dgm:pt>
    <dgm:pt modelId="{70954EF4-37E7-4379-94CA-0B95808E2BE1}" type="sibTrans" cxnId="{751E6C17-E9C8-4979-8BB1-8F2B2EB73C01}">
      <dgm:prSet/>
      <dgm:spPr/>
    </dgm:pt>
    <dgm:pt modelId="{BDE1E5D0-56A7-4F8F-8C32-7110B409B597}" type="pres">
      <dgm:prSet presAssocID="{83247D9E-DD65-4F57-8434-2C3DC1FDA56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6BAD08-C459-44C1-B732-A48692C626F2}" type="pres">
      <dgm:prSet presAssocID="{BB2C3D5C-4517-46B9-948D-8986173190B7}" presName="composite" presStyleCnt="0"/>
      <dgm:spPr/>
    </dgm:pt>
    <dgm:pt modelId="{D9FDC638-EF2D-4D50-A6D6-41F60C34CF5E}" type="pres">
      <dgm:prSet presAssocID="{BB2C3D5C-4517-46B9-948D-8986173190B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D0D971-2A43-4A96-97C7-B6A6F92C12A3}" type="pres">
      <dgm:prSet presAssocID="{BB2C3D5C-4517-46B9-948D-8986173190B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8B5DB8-2462-4372-ADF8-AE9AA35C7792}" type="pres">
      <dgm:prSet presAssocID="{69D93C27-275A-4B0A-BFCC-6476F6A39FB2}" presName="sp" presStyleCnt="0"/>
      <dgm:spPr/>
    </dgm:pt>
    <dgm:pt modelId="{C8A0BBB1-7ACF-410F-9E81-A84AF0257436}" type="pres">
      <dgm:prSet presAssocID="{448718EE-37A0-4850-8339-29E9889E09DE}" presName="composite" presStyleCnt="0"/>
      <dgm:spPr/>
    </dgm:pt>
    <dgm:pt modelId="{8380F92E-A9F2-4222-B670-6C448BB1ECF3}" type="pres">
      <dgm:prSet presAssocID="{448718EE-37A0-4850-8339-29E9889E09D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63B3A5-54B7-4818-A5F9-668C4823C208}" type="pres">
      <dgm:prSet presAssocID="{448718EE-37A0-4850-8339-29E9889E09D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2FC9F1-5930-428B-9FE9-DC2F0505B31C}" type="pres">
      <dgm:prSet presAssocID="{41979D71-EA04-49E2-B2E5-0C7AD68240F4}" presName="sp" presStyleCnt="0"/>
      <dgm:spPr/>
    </dgm:pt>
    <dgm:pt modelId="{EBC692A7-4B7B-48BE-843F-67140129D3ED}" type="pres">
      <dgm:prSet presAssocID="{223AA45C-1B14-4440-8C88-C95C0416E700}" presName="composite" presStyleCnt="0"/>
      <dgm:spPr/>
    </dgm:pt>
    <dgm:pt modelId="{3D66AB2F-AC6F-4B07-B79C-7A388F70AC93}" type="pres">
      <dgm:prSet presAssocID="{223AA45C-1B14-4440-8C88-C95C0416E70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08B1B1-60DA-4BD3-8991-611BE5403EC6}" type="pres">
      <dgm:prSet presAssocID="{223AA45C-1B14-4440-8C88-C95C0416E70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27FEC7-639A-49A4-B96A-4966F6C4E733}" type="presOf" srcId="{448718EE-37A0-4850-8339-29E9889E09DE}" destId="{8380F92E-A9F2-4222-B670-6C448BB1ECF3}" srcOrd="0" destOrd="0" presId="urn:microsoft.com/office/officeart/2005/8/layout/chevron2"/>
    <dgm:cxn modelId="{8FC2A9C8-2F62-40EB-B5A2-23D9AC2A612F}" type="presOf" srcId="{223AA45C-1B14-4440-8C88-C95C0416E700}" destId="{3D66AB2F-AC6F-4B07-B79C-7A388F70AC93}" srcOrd="0" destOrd="0" presId="urn:microsoft.com/office/officeart/2005/8/layout/chevron2"/>
    <dgm:cxn modelId="{998AC7D7-80EC-42E6-9C80-DB42D6481909}" srcId="{BB2C3D5C-4517-46B9-948D-8986173190B7}" destId="{9E7BE07B-C7A0-484F-8618-F9DCEFD3DA4D}" srcOrd="0" destOrd="0" parTransId="{D9061230-346E-42D6-B40D-5309CD45298D}" sibTransId="{C5CA5091-8B8E-4AD7-8DE5-29AEF63CDAF6}"/>
    <dgm:cxn modelId="{CA3DABF5-6A5A-42ED-9D6B-A072F0C30786}" type="presOf" srcId="{BB2C3D5C-4517-46B9-948D-8986173190B7}" destId="{D9FDC638-EF2D-4D50-A6D6-41F60C34CF5E}" srcOrd="0" destOrd="0" presId="urn:microsoft.com/office/officeart/2005/8/layout/chevron2"/>
    <dgm:cxn modelId="{4FCCC59F-CCBD-468A-9D87-324D2726EE6E}" type="presOf" srcId="{849BDE99-A22C-4D24-B6BB-21F96D7FFAB3}" destId="{53D0D971-2A43-4A96-97C7-B6A6F92C12A3}" srcOrd="0" destOrd="1" presId="urn:microsoft.com/office/officeart/2005/8/layout/chevron2"/>
    <dgm:cxn modelId="{98755310-97B8-471E-8738-90F2F913E832}" srcId="{448718EE-37A0-4850-8339-29E9889E09DE}" destId="{10693007-1005-4C91-81F0-F44558A88BCE}" srcOrd="0" destOrd="0" parTransId="{4F2EB370-2C5F-4BBF-A364-0103C52E9769}" sibTransId="{4832A4F1-118C-4390-AD48-EE85B0C3F451}"/>
    <dgm:cxn modelId="{9DFF5DB6-B944-476C-84E8-EE0B4D860378}" srcId="{83247D9E-DD65-4F57-8434-2C3DC1FDA563}" destId="{448718EE-37A0-4850-8339-29E9889E09DE}" srcOrd="1" destOrd="0" parTransId="{F6FF9816-2A5D-4E2A-92DD-8D303C1217D6}" sibTransId="{41979D71-EA04-49E2-B2E5-0C7AD68240F4}"/>
    <dgm:cxn modelId="{C8E30285-845F-46CA-8FDB-1201B26B62F4}" srcId="{9E7BE07B-C7A0-484F-8618-F9DCEFD3DA4D}" destId="{849BDE99-A22C-4D24-B6BB-21F96D7FFAB3}" srcOrd="0" destOrd="0" parTransId="{2C8D1A44-7EEB-4CFA-890D-678E3528385E}" sibTransId="{D4971780-26C6-4E0E-B58C-956088313041}"/>
    <dgm:cxn modelId="{507DDEFF-BF47-4D89-A1D6-ED8E38F1A1F0}" type="presOf" srcId="{9E7BE07B-C7A0-484F-8618-F9DCEFD3DA4D}" destId="{53D0D971-2A43-4A96-97C7-B6A6F92C12A3}" srcOrd="0" destOrd="0" presId="urn:microsoft.com/office/officeart/2005/8/layout/chevron2"/>
    <dgm:cxn modelId="{3B4E5F2E-B6D8-41CB-B1ED-9E8AFDE280FA}" type="presOf" srcId="{10693007-1005-4C91-81F0-F44558A88BCE}" destId="{D063B3A5-54B7-4818-A5F9-668C4823C208}" srcOrd="0" destOrd="0" presId="urn:microsoft.com/office/officeart/2005/8/layout/chevron2"/>
    <dgm:cxn modelId="{9F1616E4-5CF2-4016-ABA9-80B6F91CD842}" type="presOf" srcId="{24F9DDDD-5C8E-4BF3-AC7C-95B5FA68170C}" destId="{4508B1B1-60DA-4BD3-8991-611BE5403EC6}" srcOrd="0" destOrd="0" presId="urn:microsoft.com/office/officeart/2005/8/layout/chevron2"/>
    <dgm:cxn modelId="{32540A9E-BFBB-4C5A-9725-9DE6E5A64E78}" srcId="{83247D9E-DD65-4F57-8434-2C3DC1FDA563}" destId="{BB2C3D5C-4517-46B9-948D-8986173190B7}" srcOrd="0" destOrd="0" parTransId="{381E4482-AE6C-44EA-9878-C463FE76C417}" sibTransId="{69D93C27-275A-4B0A-BFCC-6476F6A39FB2}"/>
    <dgm:cxn modelId="{751E6C17-E9C8-4979-8BB1-8F2B2EB73C01}" srcId="{223AA45C-1B14-4440-8C88-C95C0416E700}" destId="{24F9DDDD-5C8E-4BF3-AC7C-95B5FA68170C}" srcOrd="0" destOrd="0" parTransId="{16A8347B-764E-4DB5-8E3D-D4D0345C176E}" sibTransId="{70954EF4-37E7-4379-94CA-0B95808E2BE1}"/>
    <dgm:cxn modelId="{A3AEF85F-1009-49A4-81E0-95DF4EA746C8}" type="presOf" srcId="{83247D9E-DD65-4F57-8434-2C3DC1FDA563}" destId="{BDE1E5D0-56A7-4F8F-8C32-7110B409B597}" srcOrd="0" destOrd="0" presId="urn:microsoft.com/office/officeart/2005/8/layout/chevron2"/>
    <dgm:cxn modelId="{22E33F43-7D39-443C-BE7B-C5C6536D336F}" srcId="{83247D9E-DD65-4F57-8434-2C3DC1FDA563}" destId="{223AA45C-1B14-4440-8C88-C95C0416E700}" srcOrd="2" destOrd="0" parTransId="{E0B47758-CC70-468F-9D0A-2E9804CB2EC0}" sibTransId="{2058A61E-04AD-4D89-A5A2-A846DD569C65}"/>
    <dgm:cxn modelId="{5953FCF1-65F1-4D87-B809-D6D10681B49E}" type="presParOf" srcId="{BDE1E5D0-56A7-4F8F-8C32-7110B409B597}" destId="{246BAD08-C459-44C1-B732-A48692C626F2}" srcOrd="0" destOrd="0" presId="urn:microsoft.com/office/officeart/2005/8/layout/chevron2"/>
    <dgm:cxn modelId="{F496394A-DA2F-444D-A198-A6D2A6DB9274}" type="presParOf" srcId="{246BAD08-C459-44C1-B732-A48692C626F2}" destId="{D9FDC638-EF2D-4D50-A6D6-41F60C34CF5E}" srcOrd="0" destOrd="0" presId="urn:microsoft.com/office/officeart/2005/8/layout/chevron2"/>
    <dgm:cxn modelId="{F6852F55-347A-4076-A820-50E08E15C7C2}" type="presParOf" srcId="{246BAD08-C459-44C1-B732-A48692C626F2}" destId="{53D0D971-2A43-4A96-97C7-B6A6F92C12A3}" srcOrd="1" destOrd="0" presId="urn:microsoft.com/office/officeart/2005/8/layout/chevron2"/>
    <dgm:cxn modelId="{CB5E9536-73D9-4EDA-907B-D854B1786BD9}" type="presParOf" srcId="{BDE1E5D0-56A7-4F8F-8C32-7110B409B597}" destId="{A78B5DB8-2462-4372-ADF8-AE9AA35C7792}" srcOrd="1" destOrd="0" presId="urn:microsoft.com/office/officeart/2005/8/layout/chevron2"/>
    <dgm:cxn modelId="{2BC1DCA2-9A89-482F-830E-C71F278E898D}" type="presParOf" srcId="{BDE1E5D0-56A7-4F8F-8C32-7110B409B597}" destId="{C8A0BBB1-7ACF-410F-9E81-A84AF0257436}" srcOrd="2" destOrd="0" presId="urn:microsoft.com/office/officeart/2005/8/layout/chevron2"/>
    <dgm:cxn modelId="{D6B9645D-F470-41F0-8A98-06D7BAA5AC52}" type="presParOf" srcId="{C8A0BBB1-7ACF-410F-9E81-A84AF0257436}" destId="{8380F92E-A9F2-4222-B670-6C448BB1ECF3}" srcOrd="0" destOrd="0" presId="urn:microsoft.com/office/officeart/2005/8/layout/chevron2"/>
    <dgm:cxn modelId="{31646929-3ED0-4BE9-BCE3-B02C7E737572}" type="presParOf" srcId="{C8A0BBB1-7ACF-410F-9E81-A84AF0257436}" destId="{D063B3A5-54B7-4818-A5F9-668C4823C208}" srcOrd="1" destOrd="0" presId="urn:microsoft.com/office/officeart/2005/8/layout/chevron2"/>
    <dgm:cxn modelId="{AE9C003A-BE54-4D53-87D2-885EC7A2E56A}" type="presParOf" srcId="{BDE1E5D0-56A7-4F8F-8C32-7110B409B597}" destId="{1A2FC9F1-5930-428B-9FE9-DC2F0505B31C}" srcOrd="3" destOrd="0" presId="urn:microsoft.com/office/officeart/2005/8/layout/chevron2"/>
    <dgm:cxn modelId="{D7855BC2-A7A7-4642-A5F3-4D05CF9C84AC}" type="presParOf" srcId="{BDE1E5D0-56A7-4F8F-8C32-7110B409B597}" destId="{EBC692A7-4B7B-48BE-843F-67140129D3ED}" srcOrd="4" destOrd="0" presId="urn:microsoft.com/office/officeart/2005/8/layout/chevron2"/>
    <dgm:cxn modelId="{34B48105-06D4-4B1C-B6EE-E3C33A8069F0}" type="presParOf" srcId="{EBC692A7-4B7B-48BE-843F-67140129D3ED}" destId="{3D66AB2F-AC6F-4B07-B79C-7A388F70AC93}" srcOrd="0" destOrd="0" presId="urn:microsoft.com/office/officeart/2005/8/layout/chevron2"/>
    <dgm:cxn modelId="{42FC1942-6EC9-43A3-B9D9-69F35AEC867B}" type="presParOf" srcId="{EBC692A7-4B7B-48BE-843F-67140129D3ED}" destId="{4508B1B1-60DA-4BD3-8991-611BE5403EC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FDC638-EF2D-4D50-A6D6-41F60C34CF5E}">
      <dsp:nvSpPr>
        <dsp:cNvPr id="0" name=""/>
        <dsp:cNvSpPr/>
      </dsp:nvSpPr>
      <dsp:spPr>
        <a:xfrm rot="5400000">
          <a:off x="-247798" y="249366"/>
          <a:ext cx="1651992" cy="11563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N=65</a:t>
          </a:r>
          <a:endParaRPr lang="en-US" sz="3300" kern="1200" dirty="0"/>
        </a:p>
      </dsp:txBody>
      <dsp:txXfrm rot="5400000">
        <a:off x="-247798" y="249366"/>
        <a:ext cx="1651992" cy="1156394"/>
      </dsp:txXfrm>
    </dsp:sp>
    <dsp:sp modelId="{53D0D971-2A43-4A96-97C7-B6A6F92C12A3}">
      <dsp:nvSpPr>
        <dsp:cNvPr id="0" name=""/>
        <dsp:cNvSpPr/>
      </dsp:nvSpPr>
      <dsp:spPr>
        <a:xfrm rot="5400000">
          <a:off x="3355999" y="-2198037"/>
          <a:ext cx="1073794" cy="54730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b="1" u="none" kern="1200" dirty="0" smtClean="0"/>
            <a:t>Consented</a:t>
          </a:r>
          <a:endParaRPr lang="en-US" sz="3200" b="1" u="none" kern="1200" dirty="0"/>
        </a:p>
        <a:p>
          <a:pPr marL="571500" lvl="2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(49% </a:t>
          </a:r>
          <a:r>
            <a:rPr lang="en-US" sz="3200" kern="1200" dirty="0" smtClean="0"/>
            <a:t>of patients approached)</a:t>
          </a:r>
          <a:endParaRPr lang="en-US" sz="3200" kern="1200" dirty="0"/>
        </a:p>
      </dsp:txBody>
      <dsp:txXfrm rot="5400000">
        <a:off x="3355999" y="-2198037"/>
        <a:ext cx="1073794" cy="5473005"/>
      </dsp:txXfrm>
    </dsp:sp>
    <dsp:sp modelId="{8380F92E-A9F2-4222-B670-6C448BB1ECF3}">
      <dsp:nvSpPr>
        <dsp:cNvPr id="0" name=""/>
        <dsp:cNvSpPr/>
      </dsp:nvSpPr>
      <dsp:spPr>
        <a:xfrm rot="5400000">
          <a:off x="-247798" y="1707802"/>
          <a:ext cx="1651992" cy="11563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N=55</a:t>
          </a:r>
          <a:endParaRPr lang="en-US" sz="3300" kern="1200" dirty="0"/>
        </a:p>
      </dsp:txBody>
      <dsp:txXfrm rot="5400000">
        <a:off x="-247798" y="1707802"/>
        <a:ext cx="1651992" cy="1156394"/>
      </dsp:txXfrm>
    </dsp:sp>
    <dsp:sp modelId="{D063B3A5-54B7-4818-A5F9-668C4823C208}">
      <dsp:nvSpPr>
        <dsp:cNvPr id="0" name=""/>
        <dsp:cNvSpPr/>
      </dsp:nvSpPr>
      <dsp:spPr>
        <a:xfrm rot="5400000">
          <a:off x="3355999" y="-739601"/>
          <a:ext cx="1073794" cy="54730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b="1" u="none" kern="1200" dirty="0" smtClean="0"/>
            <a:t>Completed baseline</a:t>
          </a:r>
          <a:endParaRPr lang="en-US" sz="3200" b="1" u="none" kern="1200" dirty="0"/>
        </a:p>
      </dsp:txBody>
      <dsp:txXfrm rot="5400000">
        <a:off x="3355999" y="-739601"/>
        <a:ext cx="1073794" cy="5473005"/>
      </dsp:txXfrm>
    </dsp:sp>
    <dsp:sp modelId="{3D66AB2F-AC6F-4B07-B79C-7A388F70AC93}">
      <dsp:nvSpPr>
        <dsp:cNvPr id="0" name=""/>
        <dsp:cNvSpPr/>
      </dsp:nvSpPr>
      <dsp:spPr>
        <a:xfrm rot="5400000">
          <a:off x="-247798" y="3166238"/>
          <a:ext cx="1651992" cy="11563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N=37</a:t>
          </a:r>
          <a:endParaRPr lang="en-US" sz="3300" kern="1200" dirty="0"/>
        </a:p>
      </dsp:txBody>
      <dsp:txXfrm rot="5400000">
        <a:off x="-247798" y="3166238"/>
        <a:ext cx="1651992" cy="1156394"/>
      </dsp:txXfrm>
    </dsp:sp>
    <dsp:sp modelId="{4508B1B1-60DA-4BD3-8991-611BE5403EC6}">
      <dsp:nvSpPr>
        <dsp:cNvPr id="0" name=""/>
        <dsp:cNvSpPr/>
      </dsp:nvSpPr>
      <dsp:spPr>
        <a:xfrm rot="5400000">
          <a:off x="3355999" y="718834"/>
          <a:ext cx="1073794" cy="54730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b="1" u="none" kern="1200" dirty="0" smtClean="0"/>
            <a:t>Completed ≥ 1 EMA survey</a:t>
          </a:r>
          <a:endParaRPr lang="en-US" sz="3200" u="none" kern="1200" dirty="0"/>
        </a:p>
      </dsp:txBody>
      <dsp:txXfrm rot="5400000">
        <a:off x="3355999" y="718834"/>
        <a:ext cx="1073794" cy="54730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C5D4-DA19-4096-A55E-87343078C825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75C198D-A2E6-49DA-A934-51328830D5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C5D4-DA19-4096-A55E-87343078C825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198D-A2E6-49DA-A934-51328830D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C5D4-DA19-4096-A55E-87343078C825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198D-A2E6-49DA-A934-51328830D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C5D4-DA19-4096-A55E-87343078C825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198D-A2E6-49DA-A934-51328830D5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C5D4-DA19-4096-A55E-87343078C825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75C198D-A2E6-49DA-A934-51328830D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C5D4-DA19-4096-A55E-87343078C825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198D-A2E6-49DA-A934-51328830D5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C5D4-DA19-4096-A55E-87343078C825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198D-A2E6-49DA-A934-51328830D5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C5D4-DA19-4096-A55E-87343078C825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198D-A2E6-49DA-A934-51328830D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C5D4-DA19-4096-A55E-87343078C825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198D-A2E6-49DA-A934-51328830D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C5D4-DA19-4096-A55E-87343078C825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198D-A2E6-49DA-A934-51328830D5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C5D4-DA19-4096-A55E-87343078C825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75C198D-A2E6-49DA-A934-51328830D5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B86C5D4-DA19-4096-A55E-87343078C825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75C198D-A2E6-49DA-A934-51328830D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Ethan Moitra, Ph.D.</a:t>
            </a:r>
          </a:p>
          <a:p>
            <a:r>
              <a:rPr lang="en-US" dirty="0" smtClean="0"/>
              <a:t>Brandon A. Gaudiano, Ph.D.</a:t>
            </a:r>
          </a:p>
          <a:p>
            <a:r>
              <a:rPr lang="en-US" dirty="0" smtClean="0"/>
              <a:t>Carter H. Davis, B.F.A.</a:t>
            </a:r>
          </a:p>
          <a:p>
            <a:r>
              <a:rPr lang="en-US" dirty="0" smtClean="0"/>
              <a:t>Michael F. Armey, Ph.D.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Using mobile technology to examine contextual predictors of outcomes in individuals experiencing psychosis following a hospital discharge </a:t>
            </a:r>
            <a:endParaRPr lang="en-US" sz="3000" dirty="0"/>
          </a:p>
        </p:txBody>
      </p:sp>
      <p:pic>
        <p:nvPicPr>
          <p:cNvPr id="4" name="Picture 3" descr="alpert-medical-schoo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5029200"/>
            <a:ext cx="3362325" cy="1238250"/>
          </a:xfrm>
          <a:prstGeom prst="rect">
            <a:avLst/>
          </a:prstGeom>
        </p:spPr>
      </p:pic>
      <p:pic>
        <p:nvPicPr>
          <p:cNvPr id="5" name="Picture 4" descr="Butler_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5181600"/>
            <a:ext cx="4039936" cy="1151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 Study: 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Aim 1: </a:t>
            </a:r>
            <a:r>
              <a:rPr lang="en-US" dirty="0" smtClean="0"/>
              <a:t>To assess the feasibility and acceptability of post-hospital EMA in patients with psychotic-spectrum disorders</a:t>
            </a:r>
          </a:p>
          <a:p>
            <a:pPr lvl="1"/>
            <a:r>
              <a:rPr lang="en-US" dirty="0" smtClean="0"/>
              <a:t>Measured by:</a:t>
            </a:r>
          </a:p>
          <a:p>
            <a:pPr lvl="2"/>
            <a:r>
              <a:rPr lang="en-US" dirty="0" smtClean="0"/>
              <a:t>Recruitment</a:t>
            </a:r>
          </a:p>
          <a:p>
            <a:pPr lvl="2"/>
            <a:r>
              <a:rPr lang="en-US" dirty="0" smtClean="0"/>
              <a:t>Retention</a:t>
            </a:r>
          </a:p>
          <a:p>
            <a:pPr lvl="2"/>
            <a:r>
              <a:rPr lang="en-US" dirty="0" smtClean="0"/>
              <a:t>Adherence to protocols</a:t>
            </a:r>
          </a:p>
          <a:p>
            <a:pPr lvl="2"/>
            <a:r>
              <a:rPr lang="en-US" dirty="0" smtClean="0"/>
              <a:t>Patient feedback on acceptability</a:t>
            </a:r>
          </a:p>
          <a:p>
            <a:endParaRPr lang="en-US" dirty="0" smtClean="0"/>
          </a:p>
          <a:p>
            <a:r>
              <a:rPr lang="en-US" i="1" dirty="0" smtClean="0"/>
              <a:t>Aim 2: </a:t>
            </a:r>
            <a:r>
              <a:rPr lang="en-US" dirty="0" smtClean="0"/>
              <a:t>To identify ecologically-valid and potentially modifiable post-hospital adherence predictors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u="sng" dirty="0" smtClean="0"/>
              <a:t>Eligibility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Adults (18+ years old)</a:t>
            </a:r>
          </a:p>
          <a:p>
            <a:pPr lvl="1"/>
            <a:r>
              <a:rPr lang="en-US" dirty="0" smtClean="0"/>
              <a:t>Currently hospitalized at Butler Hospital in Providence, RI</a:t>
            </a:r>
          </a:p>
          <a:p>
            <a:pPr lvl="1"/>
            <a:r>
              <a:rPr lang="en-US" dirty="0" smtClean="0"/>
              <a:t>Psychotic-spectrum disorder diagnosis (SCID-assessed and corroborated with medical chart)</a:t>
            </a:r>
          </a:p>
          <a:p>
            <a:pPr lvl="1"/>
            <a:r>
              <a:rPr lang="en-US" dirty="0" smtClean="0"/>
              <a:t>Prescribed oral antipsychotic medication</a:t>
            </a:r>
          </a:p>
          <a:p>
            <a:pPr lvl="1"/>
            <a:endParaRPr lang="en-US" dirty="0" smtClean="0"/>
          </a:p>
          <a:p>
            <a:r>
              <a:rPr lang="en-US" u="sng" dirty="0" smtClean="0"/>
              <a:t>Assessments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Baseline interview/self-reports</a:t>
            </a:r>
          </a:p>
          <a:p>
            <a:pPr lvl="1"/>
            <a:r>
              <a:rPr lang="en-US" dirty="0" smtClean="0"/>
              <a:t>1-month of EMA</a:t>
            </a:r>
          </a:p>
          <a:p>
            <a:pPr lvl="1"/>
            <a:r>
              <a:rPr lang="en-US" dirty="0" smtClean="0"/>
              <a:t>MEMS caps</a:t>
            </a:r>
          </a:p>
          <a:p>
            <a:pPr lvl="1"/>
            <a:r>
              <a:rPr lang="en-US" dirty="0" smtClean="0"/>
              <a:t>1-, 2-, and 4-month follow-up interviews/self-reports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Random assessments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Environmental </a:t>
            </a:r>
            <a:r>
              <a:rPr lang="en-US" dirty="0" smtClean="0"/>
              <a:t>variables</a:t>
            </a:r>
            <a:endParaRPr lang="en-US" dirty="0" smtClean="0"/>
          </a:p>
          <a:p>
            <a:pPr lvl="1"/>
            <a:r>
              <a:rPr lang="en-US" dirty="0" smtClean="0"/>
              <a:t>Substance use</a:t>
            </a:r>
          </a:p>
          <a:p>
            <a:pPr lvl="1"/>
            <a:r>
              <a:rPr lang="en-US" dirty="0" smtClean="0"/>
              <a:t>Affect</a:t>
            </a:r>
          </a:p>
          <a:p>
            <a:pPr lvl="1"/>
            <a:r>
              <a:rPr lang="en-US" dirty="0" smtClean="0"/>
              <a:t>Psychotic symptoms</a:t>
            </a:r>
          </a:p>
          <a:p>
            <a:pPr lvl="1"/>
            <a:r>
              <a:rPr lang="en-US" dirty="0" smtClean="0"/>
              <a:t>Psychological </a:t>
            </a:r>
            <a:r>
              <a:rPr lang="en-US" dirty="0" smtClean="0"/>
              <a:t>coping</a:t>
            </a:r>
            <a:endParaRPr lang="en-US" dirty="0" smtClean="0"/>
          </a:p>
          <a:p>
            <a:pPr lvl="1"/>
            <a:r>
              <a:rPr lang="en-US" dirty="0" smtClean="0"/>
              <a:t>Stressful life events</a:t>
            </a:r>
          </a:p>
          <a:p>
            <a:pPr lvl="1"/>
            <a:r>
              <a:rPr lang="en-US" dirty="0" smtClean="0"/>
              <a:t>Social support</a:t>
            </a:r>
          </a:p>
          <a:p>
            <a:pPr lvl="1"/>
            <a:r>
              <a:rPr lang="en-US" dirty="0" smtClean="0"/>
              <a:t>Interference</a:t>
            </a:r>
          </a:p>
          <a:p>
            <a:pPr lvl="1"/>
            <a:r>
              <a:rPr lang="en-US" dirty="0" smtClean="0"/>
              <a:t>Satisfaction with life</a:t>
            </a:r>
          </a:p>
          <a:p>
            <a:pPr lvl="1"/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End-of-Day assessment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Appointment attendance</a:t>
            </a:r>
          </a:p>
          <a:p>
            <a:pPr lvl="1"/>
            <a:r>
              <a:rPr lang="en-US" dirty="0" smtClean="0"/>
              <a:t>Provider relationship</a:t>
            </a:r>
          </a:p>
          <a:p>
            <a:pPr lvl="1"/>
            <a:r>
              <a:rPr lang="en-US" dirty="0" smtClean="0"/>
              <a:t>Medication adherence</a:t>
            </a:r>
          </a:p>
          <a:p>
            <a:pPr lvl="1"/>
            <a:r>
              <a:rPr lang="en-US" dirty="0" smtClean="0"/>
              <a:t>Reasons for not taking medication</a:t>
            </a:r>
          </a:p>
          <a:p>
            <a:pPr lvl="1"/>
            <a:r>
              <a:rPr lang="en-US" dirty="0" smtClean="0"/>
              <a:t>Medication side </a:t>
            </a:r>
            <a:r>
              <a:rPr lang="en-US" dirty="0" smtClean="0"/>
              <a:t>effects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Participant flow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6629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Participants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u="sng" dirty="0" smtClean="0"/>
              <a:t>Sex</a:t>
            </a:r>
            <a:r>
              <a:rPr lang="en-US" dirty="0" smtClean="0"/>
              <a:t>: 54% female (n=35)</a:t>
            </a:r>
          </a:p>
          <a:p>
            <a:pPr>
              <a:lnSpc>
                <a:spcPct val="150000"/>
              </a:lnSpc>
            </a:pPr>
            <a:r>
              <a:rPr lang="en-US" u="sng" dirty="0" smtClean="0"/>
              <a:t>Age</a:t>
            </a:r>
            <a:r>
              <a:rPr lang="en-US" dirty="0" smtClean="0"/>
              <a:t>: mean=37.2 years old (</a:t>
            </a:r>
            <a:r>
              <a:rPr lang="en-US" i="1" dirty="0" smtClean="0"/>
              <a:t>SD</a:t>
            </a:r>
            <a:r>
              <a:rPr lang="en-US" dirty="0" smtClean="0"/>
              <a:t>=13.4)</a:t>
            </a:r>
          </a:p>
          <a:p>
            <a:pPr>
              <a:lnSpc>
                <a:spcPct val="150000"/>
              </a:lnSpc>
            </a:pPr>
            <a:r>
              <a:rPr lang="en-US" u="sng" dirty="0" smtClean="0"/>
              <a:t>Race</a:t>
            </a:r>
            <a:r>
              <a:rPr lang="en-US" dirty="0" smtClean="0"/>
              <a:t>: 79% non-Latino White (n=51)</a:t>
            </a:r>
          </a:p>
          <a:p>
            <a:pPr>
              <a:lnSpc>
                <a:spcPct val="150000"/>
              </a:lnSpc>
            </a:pPr>
            <a:r>
              <a:rPr lang="en-US" u="sng" dirty="0" smtClean="0"/>
              <a:t>Ethnicity</a:t>
            </a:r>
            <a:r>
              <a:rPr lang="en-US" dirty="0" smtClean="0"/>
              <a:t>: 89% non-Latino (n=58)</a:t>
            </a:r>
          </a:p>
          <a:p>
            <a:pPr>
              <a:lnSpc>
                <a:spcPct val="150000"/>
              </a:lnSpc>
            </a:pPr>
            <a:r>
              <a:rPr lang="en-US" u="sng" dirty="0" smtClean="0"/>
              <a:t>Education</a:t>
            </a:r>
            <a:r>
              <a:rPr lang="en-US" dirty="0" smtClean="0"/>
              <a:t>: mean=13.0 years (</a:t>
            </a:r>
            <a:r>
              <a:rPr lang="en-US" i="1" dirty="0" smtClean="0"/>
              <a:t>SD</a:t>
            </a:r>
            <a:r>
              <a:rPr lang="en-US" dirty="0" smtClean="0"/>
              <a:t>=3.0)</a:t>
            </a:r>
          </a:p>
          <a:p>
            <a:pPr>
              <a:lnSpc>
                <a:spcPct val="150000"/>
              </a:lnSpc>
            </a:pPr>
            <a:r>
              <a:rPr lang="en-US" u="sng" dirty="0" smtClean="0"/>
              <a:t>Marital status</a:t>
            </a:r>
            <a:r>
              <a:rPr lang="en-US" dirty="0" smtClean="0"/>
              <a:t>: 54% single, never married (n=35)</a:t>
            </a:r>
          </a:p>
          <a:p>
            <a:pPr>
              <a:lnSpc>
                <a:spcPct val="150000"/>
              </a:lnSpc>
            </a:pPr>
            <a:r>
              <a:rPr lang="en-US" u="sng" dirty="0" smtClean="0"/>
              <a:t>Income</a:t>
            </a:r>
            <a:r>
              <a:rPr lang="en-US" dirty="0" smtClean="0"/>
              <a:t>: mode &lt;$10,000/year</a:t>
            </a:r>
          </a:p>
          <a:p>
            <a:pPr>
              <a:lnSpc>
                <a:spcPct val="150000"/>
              </a:lnSpc>
            </a:pPr>
            <a:r>
              <a:rPr lang="en-US" u="sng" dirty="0" smtClean="0"/>
              <a:t>Work status</a:t>
            </a:r>
            <a:r>
              <a:rPr lang="en-US" dirty="0" smtClean="0"/>
              <a:t>: 49% disabled (n=32)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Participant </a:t>
            </a:r>
            <a:r>
              <a:rPr lang="en-US" dirty="0" smtClean="0"/>
              <a:t>characteristics</a:t>
            </a:r>
            <a:endParaRPr lang="en-US" dirty="0"/>
          </a:p>
        </p:txBody>
      </p:sp>
      <p:pic>
        <p:nvPicPr>
          <p:cNvPr id="4" name="Picture 3" descr="DSM-5_Cov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2209800"/>
            <a:ext cx="1867161" cy="2591162"/>
          </a:xfrm>
          <a:prstGeom prst="rect">
            <a:avLst/>
          </a:prstGeom>
        </p:spPr>
      </p:pic>
      <p:graphicFrame>
        <p:nvGraphicFramePr>
          <p:cNvPr id="5" name="Chart 4"/>
          <p:cNvGraphicFramePr/>
          <p:nvPr/>
        </p:nvGraphicFramePr>
        <p:xfrm>
          <a:off x="838200" y="14478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Participant </a:t>
            </a:r>
            <a:r>
              <a:rPr lang="en-US" dirty="0" smtClean="0"/>
              <a:t>characteristics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838200" y="14478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 descr="risperdal-gynecomastia-product-liabili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0" y="228600"/>
            <a:ext cx="1962298" cy="1582102"/>
          </a:xfrm>
          <a:prstGeom prst="rect">
            <a:avLst/>
          </a:prstGeom>
        </p:spPr>
      </p:pic>
      <p:pic>
        <p:nvPicPr>
          <p:cNvPr id="7" name="Picture 6" descr="zyprex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1400" y="4572000"/>
            <a:ext cx="1066800" cy="2064162"/>
          </a:xfrm>
          <a:prstGeom prst="rect">
            <a:avLst/>
          </a:prstGeom>
        </p:spPr>
      </p:pic>
      <p:pic>
        <p:nvPicPr>
          <p:cNvPr id="8" name="Picture 7" descr="seroque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2800" y="1828800"/>
            <a:ext cx="1524000" cy="2488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Acceptability and Feasibility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29200"/>
          </a:xfrm>
        </p:spPr>
        <p:txBody>
          <a:bodyPr>
            <a:normAutofit/>
          </a:bodyPr>
          <a:lstStyle/>
          <a:p>
            <a:r>
              <a:rPr lang="en-US" u="sng" dirty="0" smtClean="0"/>
              <a:t>Acceptability</a:t>
            </a:r>
            <a:r>
              <a:rPr lang="en-US" dirty="0" smtClean="0"/>
              <a:t>:</a:t>
            </a:r>
            <a:endParaRPr lang="en-US" dirty="0" smtClean="0"/>
          </a:p>
          <a:p>
            <a:pPr lvl="1"/>
            <a:r>
              <a:rPr lang="en-US" dirty="0" smtClean="0"/>
              <a:t>Overall likeability/usability: mean=39.9 (</a:t>
            </a:r>
            <a:r>
              <a:rPr lang="en-US" i="1" dirty="0" smtClean="0"/>
              <a:t>SD</a:t>
            </a:r>
            <a:r>
              <a:rPr lang="en-US" dirty="0" smtClean="0"/>
              <a:t>=6.6; max=50)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i="1" dirty="0" smtClean="0"/>
              <a:t>Positive attitudes</a:t>
            </a:r>
            <a:r>
              <a:rPr lang="en-US" dirty="0" smtClean="0"/>
              <a:t>:</a:t>
            </a:r>
            <a:endParaRPr lang="en-US" dirty="0" smtClean="0"/>
          </a:p>
          <a:p>
            <a:pPr lvl="2"/>
            <a:r>
              <a:rPr lang="en-US" dirty="0" smtClean="0"/>
              <a:t>Pleasant overall experience: mean=4.0 (</a:t>
            </a:r>
            <a:r>
              <a:rPr lang="en-US" i="1" dirty="0" smtClean="0"/>
              <a:t>SD</a:t>
            </a:r>
            <a:r>
              <a:rPr lang="en-US" dirty="0" smtClean="0"/>
              <a:t>=1.2)</a:t>
            </a:r>
          </a:p>
          <a:p>
            <a:pPr lvl="2"/>
            <a:r>
              <a:rPr lang="en-US" dirty="0" smtClean="0"/>
              <a:t>Would participate in a similar study in the future</a:t>
            </a:r>
            <a:r>
              <a:rPr lang="en-US" dirty="0" smtClean="0"/>
              <a:t>: </a:t>
            </a:r>
            <a:r>
              <a:rPr lang="en-US" dirty="0" smtClean="0"/>
              <a:t>mean=4.2 </a:t>
            </a:r>
            <a:r>
              <a:rPr lang="en-US" dirty="0" smtClean="0"/>
              <a:t>(</a:t>
            </a:r>
            <a:r>
              <a:rPr lang="en-US" i="1" dirty="0" smtClean="0"/>
              <a:t>SD</a:t>
            </a:r>
            <a:r>
              <a:rPr lang="en-US" dirty="0" smtClean="0"/>
              <a:t>=1.2</a:t>
            </a:r>
            <a:r>
              <a:rPr lang="en-US" dirty="0" smtClean="0"/>
              <a:t>)</a:t>
            </a:r>
          </a:p>
          <a:p>
            <a:pPr lvl="2"/>
            <a:endParaRPr lang="en-US" dirty="0" smtClean="0"/>
          </a:p>
          <a:p>
            <a:pPr lvl="1"/>
            <a:r>
              <a:rPr lang="en-US" i="1" dirty="0" smtClean="0"/>
              <a:t>Negative attitudes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Difficulty operating the device</a:t>
            </a:r>
            <a:r>
              <a:rPr lang="en-US" dirty="0" smtClean="0"/>
              <a:t>: </a:t>
            </a:r>
            <a:r>
              <a:rPr lang="en-US" dirty="0" smtClean="0"/>
              <a:t>mean=2.4 </a:t>
            </a:r>
            <a:r>
              <a:rPr lang="en-US" dirty="0" smtClean="0"/>
              <a:t>(</a:t>
            </a:r>
            <a:r>
              <a:rPr lang="en-US" i="1" dirty="0" smtClean="0"/>
              <a:t>SD</a:t>
            </a:r>
            <a:r>
              <a:rPr lang="en-US" dirty="0" smtClean="0"/>
              <a:t>=1.5)</a:t>
            </a:r>
          </a:p>
          <a:p>
            <a:pPr lvl="2"/>
            <a:r>
              <a:rPr lang="en-US" dirty="0" smtClean="0"/>
              <a:t>Beeps interfered with activities</a:t>
            </a:r>
            <a:r>
              <a:rPr lang="en-US" dirty="0" smtClean="0"/>
              <a:t>: </a:t>
            </a:r>
            <a:r>
              <a:rPr lang="en-US" dirty="0" smtClean="0"/>
              <a:t>mean=2.1 </a:t>
            </a:r>
            <a:r>
              <a:rPr lang="en-US" dirty="0" smtClean="0"/>
              <a:t>(</a:t>
            </a:r>
            <a:r>
              <a:rPr lang="en-US" i="1" dirty="0" smtClean="0"/>
              <a:t>SD</a:t>
            </a:r>
            <a:r>
              <a:rPr lang="en-US" dirty="0" smtClean="0"/>
              <a:t>=1.2)</a:t>
            </a:r>
          </a:p>
          <a:p>
            <a:pPr lvl="2"/>
            <a:r>
              <a:rPr lang="en-US" dirty="0" smtClean="0"/>
              <a:t>Experience in the study </a:t>
            </a:r>
            <a:r>
              <a:rPr lang="en-US" dirty="0" smtClean="0"/>
              <a:t>was challenging: </a:t>
            </a:r>
            <a:r>
              <a:rPr lang="en-US" dirty="0" smtClean="0"/>
              <a:t>mean=2.3 </a:t>
            </a:r>
            <a:r>
              <a:rPr lang="en-US" dirty="0" smtClean="0"/>
              <a:t>(</a:t>
            </a:r>
            <a:r>
              <a:rPr lang="en-US" i="1" dirty="0" smtClean="0"/>
              <a:t>SD</a:t>
            </a:r>
            <a:r>
              <a:rPr lang="en-US" dirty="0" smtClean="0"/>
              <a:t>=1.4)</a:t>
            </a:r>
          </a:p>
          <a:p>
            <a:pPr lvl="2">
              <a:buNone/>
            </a:pPr>
            <a:endParaRPr lang="en-US" dirty="0" smtClean="0"/>
          </a:p>
          <a:p>
            <a:pPr>
              <a:buNone/>
            </a:pPr>
            <a:r>
              <a:rPr lang="en-US" sz="1800" dirty="0" smtClean="0"/>
              <a:t>*</a:t>
            </a:r>
            <a:r>
              <a:rPr lang="en-US" sz="1400" dirty="0" smtClean="0"/>
              <a:t>Items adapted from </a:t>
            </a:r>
            <a:r>
              <a:rPr lang="en-US" sz="1400" dirty="0" err="1" smtClean="0"/>
              <a:t>Kimhy</a:t>
            </a:r>
            <a:r>
              <a:rPr lang="en-US" sz="1400" dirty="0" smtClean="0"/>
              <a:t> et al. (2006); </a:t>
            </a:r>
            <a:r>
              <a:rPr lang="en-US" sz="1400" dirty="0" smtClean="0"/>
              <a:t>	</a:t>
            </a:r>
            <a:r>
              <a:rPr lang="en-US" sz="1400" dirty="0" smtClean="0"/>
              <a:t>Scale=1-5, with higher ratings meaning greater agreement with the item.</a:t>
            </a: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Acceptability and Feasibility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 smtClean="0"/>
              <a:t>Qualitative feedback on acceptability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“At first a little </a:t>
            </a:r>
            <a:r>
              <a:rPr lang="en-US" dirty="0" smtClean="0"/>
              <a:t>complicated, then I got </a:t>
            </a:r>
            <a:r>
              <a:rPr lang="en-US" dirty="0" smtClean="0"/>
              <a:t>used to </a:t>
            </a:r>
            <a:r>
              <a:rPr lang="en-US" dirty="0" smtClean="0"/>
              <a:t>it.”</a:t>
            </a:r>
          </a:p>
          <a:p>
            <a:pPr lvl="1"/>
            <a:r>
              <a:rPr lang="en-US" dirty="0" smtClean="0"/>
              <a:t>“Added some structure to </a:t>
            </a:r>
            <a:r>
              <a:rPr lang="en-US" dirty="0" smtClean="0"/>
              <a:t>my day.”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Kinda</a:t>
            </a:r>
            <a:r>
              <a:rPr lang="en-US" dirty="0" smtClean="0"/>
              <a:t> redundant.”</a:t>
            </a:r>
          </a:p>
          <a:p>
            <a:pPr lvl="1"/>
            <a:endParaRPr lang="en-US" dirty="0" smtClean="0"/>
          </a:p>
          <a:p>
            <a:r>
              <a:rPr lang="en-US" u="sng" dirty="0" smtClean="0"/>
              <a:t>Feasibility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89% owned a cell phone</a:t>
            </a:r>
          </a:p>
          <a:p>
            <a:pPr lvl="2"/>
            <a:r>
              <a:rPr lang="en-US" dirty="0" smtClean="0"/>
              <a:t>65% of these were Smartphones</a:t>
            </a:r>
          </a:p>
          <a:p>
            <a:pPr lvl="2"/>
            <a:r>
              <a:rPr lang="en-US" dirty="0" smtClean="0"/>
              <a:t>65% had unlimited texting</a:t>
            </a:r>
          </a:p>
          <a:p>
            <a:pPr lvl="2"/>
            <a:r>
              <a:rPr lang="en-US" dirty="0" smtClean="0"/>
              <a:t>77% had internet access from their cell phones</a:t>
            </a:r>
          </a:p>
          <a:p>
            <a:pPr lvl="1"/>
            <a:r>
              <a:rPr lang="en-US" i="1" dirty="0" smtClean="0"/>
              <a:t>Reported problems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20% </a:t>
            </a:r>
            <a:r>
              <a:rPr lang="en-US" dirty="0" smtClean="0"/>
              <a:t>of problems related to </a:t>
            </a:r>
            <a:r>
              <a:rPr lang="en-US" dirty="0" smtClean="0"/>
              <a:t>not wanting to use the device</a:t>
            </a:r>
            <a:endParaRPr lang="en-US" dirty="0" smtClean="0"/>
          </a:p>
          <a:p>
            <a:pPr lvl="2"/>
            <a:r>
              <a:rPr lang="en-US" dirty="0" smtClean="0"/>
              <a:t>16% of problems related to the device not powering on/battery issues</a:t>
            </a:r>
          </a:p>
          <a:p>
            <a:pPr lvl="2"/>
            <a:r>
              <a:rPr lang="en-US" dirty="0" smtClean="0"/>
              <a:t>4% of </a:t>
            </a:r>
            <a:r>
              <a:rPr lang="en-US" dirty="0" smtClean="0"/>
              <a:t>device </a:t>
            </a:r>
            <a:r>
              <a:rPr lang="en-US" dirty="0" smtClean="0"/>
              <a:t>were lost</a:t>
            </a:r>
          </a:p>
          <a:p>
            <a:pPr lvl="2"/>
            <a:r>
              <a:rPr lang="en-US" dirty="0" smtClean="0"/>
              <a:t>4% </a:t>
            </a:r>
            <a:r>
              <a:rPr lang="en-US" dirty="0" smtClean="0"/>
              <a:t>of device were </a:t>
            </a:r>
            <a:r>
              <a:rPr lang="en-US" dirty="0" smtClean="0"/>
              <a:t>damaged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37 patients completed ≥1 survey</a:t>
            </a:r>
          </a:p>
          <a:p>
            <a:pPr lvl="1"/>
            <a:r>
              <a:rPr lang="en-US" u="sng" dirty="0" smtClean="0"/>
              <a:t>Mean # of surveys completed</a:t>
            </a:r>
            <a:r>
              <a:rPr lang="en-US" dirty="0" smtClean="0"/>
              <a:t>=28.0 </a:t>
            </a:r>
            <a:r>
              <a:rPr lang="en-US" dirty="0" smtClean="0"/>
              <a:t>(</a:t>
            </a:r>
            <a:r>
              <a:rPr lang="en-US" i="1" dirty="0" smtClean="0"/>
              <a:t>SD</a:t>
            </a:r>
            <a:r>
              <a:rPr lang="en-US" dirty="0" smtClean="0"/>
              <a:t>=31.0)</a:t>
            </a:r>
          </a:p>
          <a:p>
            <a:pPr lvl="2"/>
            <a:r>
              <a:rPr lang="en-US" dirty="0" smtClean="0"/>
              <a:t>Min=1</a:t>
            </a:r>
            <a:r>
              <a:rPr lang="en-US" dirty="0" smtClean="0"/>
              <a:t>; Max=76</a:t>
            </a:r>
          </a:p>
          <a:p>
            <a:pPr lvl="1"/>
            <a:r>
              <a:rPr lang="en-US" dirty="0" smtClean="0"/>
              <a:t>931 total random assessments completed</a:t>
            </a:r>
          </a:p>
          <a:p>
            <a:pPr lvl="1"/>
            <a:r>
              <a:rPr lang="en-US" dirty="0" smtClean="0"/>
              <a:t>345 end-of-day assessments completed</a:t>
            </a:r>
          </a:p>
          <a:p>
            <a:pPr lvl="1"/>
            <a:endParaRPr lang="en-US" dirty="0" smtClean="0"/>
          </a:p>
          <a:p>
            <a:r>
              <a:rPr lang="en-US" u="sng" dirty="0" smtClean="0"/>
              <a:t>Environment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65% completed “in my home”</a:t>
            </a:r>
          </a:p>
          <a:p>
            <a:pPr lvl="1"/>
            <a:r>
              <a:rPr lang="en-US" dirty="0" smtClean="0"/>
              <a:t>44% completed “alone”</a:t>
            </a:r>
          </a:p>
          <a:p>
            <a:pPr lvl="1"/>
            <a:r>
              <a:rPr lang="en-US" dirty="0" smtClean="0"/>
              <a:t>50% completed when “inactive”</a:t>
            </a:r>
          </a:p>
          <a:p>
            <a:pPr lvl="1"/>
            <a:endParaRPr lang="en-US" dirty="0"/>
          </a:p>
        </p:txBody>
      </p:sp>
      <p:pic>
        <p:nvPicPr>
          <p:cNvPr id="4" name="Picture 3" descr="IMG_00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2895600"/>
            <a:ext cx="27432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 of Commercial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u="sng" dirty="0" smtClean="0"/>
          </a:p>
          <a:p>
            <a:r>
              <a:rPr lang="en-US" u="sng" dirty="0" smtClean="0"/>
              <a:t>Relevant financial relationship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This study was funded by the National Institute of Mental Health (R21 #MH102000).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authors did not receive and will not receive any commercial support related to this presentation or the work presented in this presentation.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 results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295400" y="18288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 results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953000"/>
          </a:xfrm>
        </p:spPr>
        <p:txBody>
          <a:bodyPr>
            <a:normAutofit/>
          </a:bodyPr>
          <a:lstStyle/>
          <a:p>
            <a:r>
              <a:rPr lang="en-US" u="sng" dirty="0" smtClean="0"/>
              <a:t>Outpatient appointment attendance</a:t>
            </a:r>
            <a:endParaRPr lang="en-US" dirty="0" smtClean="0"/>
          </a:p>
          <a:p>
            <a:pPr lvl="1"/>
            <a:r>
              <a:rPr lang="en-US" dirty="0" smtClean="0"/>
              <a:t>22 patients attended at least 1 appointment</a:t>
            </a:r>
          </a:p>
          <a:p>
            <a:pPr lvl="2"/>
            <a:r>
              <a:rPr lang="en-US" dirty="0" smtClean="0"/>
              <a:t>49% were individual therapy sessions</a:t>
            </a:r>
          </a:p>
          <a:p>
            <a:pPr lvl="2"/>
            <a:r>
              <a:rPr lang="en-US" dirty="0" smtClean="0"/>
              <a:t>34% were for medication management</a:t>
            </a:r>
          </a:p>
          <a:p>
            <a:pPr lvl="2"/>
            <a:endParaRPr lang="en-US" dirty="0" smtClean="0"/>
          </a:p>
          <a:p>
            <a:r>
              <a:rPr lang="en-US" u="sng" dirty="0" smtClean="0"/>
              <a:t>Medication </a:t>
            </a:r>
            <a:r>
              <a:rPr lang="en-US" u="sng" dirty="0" err="1" smtClean="0"/>
              <a:t>nonadherence</a:t>
            </a:r>
            <a:endParaRPr lang="en-US" dirty="0" smtClean="0"/>
          </a:p>
          <a:p>
            <a:pPr lvl="1"/>
            <a:r>
              <a:rPr lang="en-US" dirty="0" smtClean="0"/>
              <a:t>7 patients reported </a:t>
            </a:r>
            <a:r>
              <a:rPr lang="en-US" dirty="0" err="1" smtClean="0"/>
              <a:t>nonadherence</a:t>
            </a:r>
            <a:endParaRPr lang="en-US" dirty="0" smtClean="0"/>
          </a:p>
          <a:p>
            <a:pPr lvl="2"/>
            <a:r>
              <a:rPr lang="en-US" dirty="0" smtClean="0"/>
              <a:t>4 reported &gt;1 </a:t>
            </a:r>
            <a:r>
              <a:rPr lang="en-US" dirty="0" err="1" smtClean="0"/>
              <a:t>nonadherence</a:t>
            </a:r>
            <a:r>
              <a:rPr lang="en-US" dirty="0" smtClean="0"/>
              <a:t> event</a:t>
            </a:r>
          </a:p>
          <a:p>
            <a:pPr lvl="2"/>
            <a:r>
              <a:rPr lang="en-US" dirty="0" smtClean="0"/>
              <a:t>Side effects were reported in 58% of surveys</a:t>
            </a:r>
          </a:p>
          <a:p>
            <a:pPr lvl="2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 results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5334000" cy="4114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IMG_00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1524000"/>
            <a:ext cx="2971800" cy="3962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1600" y="57912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X</a:t>
            </a:r>
            <a:r>
              <a:rPr lang="en-US" b="1" dirty="0" smtClean="0"/>
              <a:t> = </a:t>
            </a:r>
            <a:r>
              <a:rPr lang="en-US" b="1" dirty="0" err="1" smtClean="0"/>
              <a:t>Nonadherence</a:t>
            </a:r>
            <a:r>
              <a:rPr lang="en-US" b="1" dirty="0" smtClean="0"/>
              <a:t> event 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30480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X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 results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71600" y="57912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X</a:t>
            </a:r>
            <a:r>
              <a:rPr lang="en-US" b="1" dirty="0" smtClean="0"/>
              <a:t> = </a:t>
            </a:r>
            <a:r>
              <a:rPr lang="en-US" b="1" dirty="0" err="1" smtClean="0"/>
              <a:t>Nonadherence</a:t>
            </a:r>
            <a:r>
              <a:rPr lang="en-US" b="1" dirty="0" smtClean="0"/>
              <a:t> event 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11" name="Picture 10" descr="IMG_00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1524000"/>
            <a:ext cx="2971800" cy="396240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5334000" cy="408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124200" y="44958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X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 results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71600" y="57912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X</a:t>
            </a:r>
            <a:r>
              <a:rPr lang="en-US" b="1" dirty="0" smtClean="0"/>
              <a:t> = </a:t>
            </a:r>
            <a:r>
              <a:rPr lang="en-US" b="1" dirty="0" err="1" smtClean="0"/>
              <a:t>Nonadherence</a:t>
            </a:r>
            <a:r>
              <a:rPr lang="en-US" b="1" dirty="0" smtClean="0"/>
              <a:t> event 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13" name="Picture 12" descr="IMG_01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1549400"/>
            <a:ext cx="3048000" cy="4064000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76400"/>
            <a:ext cx="5334000" cy="3962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971800" y="3200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X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25574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b="1" dirty="0" smtClean="0"/>
              <a:t>Using technology</a:t>
            </a:r>
            <a:endParaRPr lang="en-US" sz="3200" b="1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b="1" dirty="0" smtClean="0"/>
              <a:t>Working with “overwhelmed” patients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b="1" dirty="0" smtClean="0"/>
              <a:t>Cost and systemic considerations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643062"/>
          </a:xfrm>
        </p:spPr>
        <p:txBody>
          <a:bodyPr>
            <a:normAutofit/>
          </a:bodyPr>
          <a:lstStyle/>
          <a:p>
            <a:r>
              <a:rPr lang="en-US" b="1" dirty="0" smtClean="0"/>
              <a:t>Mobile device-based intervention?</a:t>
            </a:r>
          </a:p>
          <a:p>
            <a:endParaRPr lang="en-US" b="1" dirty="0" smtClean="0"/>
          </a:p>
          <a:p>
            <a:r>
              <a:rPr lang="en-US" b="1" dirty="0" smtClean="0"/>
              <a:t>Adjunctive support via patients’ mobile devices?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547938"/>
            <a:ext cx="8305799" cy="4081462"/>
          </a:xfrm>
        </p:spPr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sz="2600" b="1" dirty="0" smtClean="0">
                <a:solidFill>
                  <a:schemeClr val="tx1"/>
                </a:solidFill>
              </a:rPr>
              <a:t>Treatment </a:t>
            </a:r>
            <a:r>
              <a:rPr lang="en-US" sz="2600" b="1" dirty="0" err="1" smtClean="0">
                <a:solidFill>
                  <a:schemeClr val="tx1"/>
                </a:solidFill>
              </a:rPr>
              <a:t>nonadherence</a:t>
            </a:r>
            <a:r>
              <a:rPr lang="en-US" sz="2600" b="1" dirty="0" smtClean="0">
                <a:solidFill>
                  <a:schemeClr val="tx1"/>
                </a:solidFill>
              </a:rPr>
              <a:t> in Psychotic Spectrum Disorders</a:t>
            </a:r>
          </a:p>
          <a:p>
            <a:pPr>
              <a:buFont typeface="Arial" pitchFamily="34" charset="0"/>
              <a:buChar char="•"/>
            </a:pPr>
            <a:r>
              <a:rPr lang="en-US" sz="2600" b="1" dirty="0" smtClean="0">
                <a:solidFill>
                  <a:schemeClr val="tx1"/>
                </a:solidFill>
              </a:rPr>
              <a:t>Post-hospitalization is a critical period</a:t>
            </a:r>
          </a:p>
          <a:p>
            <a:pPr>
              <a:buFont typeface="Arial" pitchFamily="34" charset="0"/>
              <a:buChar char="•"/>
            </a:pPr>
            <a:r>
              <a:rPr lang="en-US" sz="2600" b="1" dirty="0" smtClean="0">
                <a:solidFill>
                  <a:schemeClr val="tx1"/>
                </a:solidFill>
              </a:rPr>
              <a:t>Limitations in our current understanding of adherence predictors</a:t>
            </a:r>
          </a:p>
          <a:p>
            <a:pPr>
              <a:buFont typeface="Arial" pitchFamily="34" charset="0"/>
              <a:buChar char="•"/>
            </a:pPr>
            <a:r>
              <a:rPr lang="en-US" sz="2600" b="1" dirty="0" smtClean="0">
                <a:solidFill>
                  <a:schemeClr val="tx1"/>
                </a:solidFill>
              </a:rPr>
              <a:t>Are antipsychotics a necessary treatment?</a:t>
            </a:r>
          </a:p>
          <a:p>
            <a:pPr>
              <a:buFont typeface="Arial" pitchFamily="34" charset="0"/>
              <a:buChar char="•"/>
            </a:pPr>
            <a:r>
              <a:rPr lang="en-US" sz="2600" b="1" dirty="0" smtClean="0">
                <a:solidFill>
                  <a:schemeClr val="tx1"/>
                </a:solidFill>
              </a:rPr>
              <a:t>Psychological flexibility model of adherence</a:t>
            </a:r>
          </a:p>
          <a:p>
            <a:pPr>
              <a:buFont typeface="Arial" pitchFamily="34" charset="0"/>
              <a:buChar char="•"/>
            </a:pPr>
            <a:r>
              <a:rPr lang="en-US" sz="2600" b="1" dirty="0" smtClean="0">
                <a:solidFill>
                  <a:schemeClr val="tx1"/>
                </a:solidFill>
              </a:rPr>
              <a:t>Using ecological momentary assessment (EMA) to study adherence</a:t>
            </a:r>
          </a:p>
          <a:p>
            <a:pPr>
              <a:buFont typeface="Arial" pitchFamily="34" charset="0"/>
              <a:buChar char="•"/>
            </a:pPr>
            <a:r>
              <a:rPr lang="en-US" sz="2600" b="1" dirty="0" smtClean="0">
                <a:solidFill>
                  <a:schemeClr val="tx1"/>
                </a:solidFill>
              </a:rPr>
              <a:t>The present study</a:t>
            </a:r>
          </a:p>
          <a:p>
            <a:pPr lvl="1"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tx1"/>
                </a:solidFill>
              </a:rPr>
              <a:t>Aims</a:t>
            </a:r>
          </a:p>
          <a:p>
            <a:pPr lvl="1"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tx1"/>
                </a:solidFill>
              </a:rPr>
              <a:t>Design</a:t>
            </a:r>
          </a:p>
          <a:p>
            <a:pPr lvl="1"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tx1"/>
                </a:solidFill>
              </a:rPr>
              <a:t>Participants</a:t>
            </a:r>
          </a:p>
          <a:p>
            <a:pPr lvl="1"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tx1"/>
                </a:solidFill>
              </a:rPr>
              <a:t>Results</a:t>
            </a:r>
          </a:p>
          <a:p>
            <a:pPr>
              <a:buFont typeface="Arial" pitchFamily="34" charset="0"/>
              <a:buChar char="•"/>
            </a:pPr>
            <a:r>
              <a:rPr lang="en-US" sz="2600" b="1" dirty="0" smtClean="0">
                <a:solidFill>
                  <a:schemeClr val="tx1"/>
                </a:solidFill>
              </a:rPr>
              <a:t>Lessons Learned &amp; Future directions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Psychotic Spectrum Disorders &amp; treatment </a:t>
            </a:r>
            <a:r>
              <a:rPr lang="en-US" dirty="0" err="1" smtClean="0">
                <a:solidFill>
                  <a:schemeClr val="tx1"/>
                </a:solidFill>
              </a:rPr>
              <a:t>nonadherence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Treatment costs $62.7 billion per year.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50% of patients are medication </a:t>
            </a:r>
            <a:r>
              <a:rPr lang="en-US" dirty="0" err="1" smtClean="0"/>
              <a:t>nonadherent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Nonadherence</a:t>
            </a:r>
            <a:r>
              <a:rPr lang="en-US" dirty="0" smtClean="0"/>
              <a:t> predicts:</a:t>
            </a:r>
          </a:p>
          <a:p>
            <a:pPr lvl="1"/>
            <a:r>
              <a:rPr lang="en-US" dirty="0" smtClean="0"/>
              <a:t>Relapse</a:t>
            </a:r>
          </a:p>
          <a:p>
            <a:pPr lvl="1"/>
            <a:r>
              <a:rPr lang="en-US" dirty="0" err="1" smtClean="0"/>
              <a:t>Rehospitalization</a:t>
            </a:r>
            <a:endParaRPr lang="en-US" dirty="0" smtClean="0"/>
          </a:p>
          <a:p>
            <a:pPr lvl="1"/>
            <a:r>
              <a:rPr lang="en-US" dirty="0" smtClean="0"/>
              <a:t>Self- and other-harm</a:t>
            </a:r>
          </a:p>
          <a:p>
            <a:pPr lvl="1"/>
            <a:r>
              <a:rPr lang="en-US" dirty="0" smtClean="0"/>
              <a:t>Homelessness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Improved adherence could save over $100 million per year in inpatient costs in Medicare.</a:t>
            </a:r>
          </a:p>
          <a:p>
            <a:endParaRPr lang="en-US" dirty="0"/>
          </a:p>
        </p:txBody>
      </p:sp>
      <p:pic>
        <p:nvPicPr>
          <p:cNvPr id="1028" name="Picture 4" descr="C:\Users\Ethan_Moitra\AppData\Local\Microsoft\Windows\Temporary Internet Files\Content.IE5\3XDVIFZJ\mortar_pestle_red_rx_symbol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3429000"/>
            <a:ext cx="988558" cy="988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Post-hospitalization is a critical period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Medication </a:t>
            </a:r>
            <a:r>
              <a:rPr lang="en-US" dirty="0" err="1" smtClean="0"/>
              <a:t>nonadherence</a:t>
            </a:r>
            <a:r>
              <a:rPr lang="en-US" dirty="0" smtClean="0"/>
              <a:t>, session nonattendance, and drop-out increase </a:t>
            </a:r>
            <a:r>
              <a:rPr lang="en-US" dirty="0" err="1" smtClean="0"/>
              <a:t>rehospitalizations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Recent hospitalization predicts reduced adherence.</a:t>
            </a:r>
          </a:p>
          <a:p>
            <a:pPr lvl="1"/>
            <a:r>
              <a:rPr lang="en-US" dirty="0" smtClean="0"/>
              <a:t>The transition from inpatient to outpatient holds the highest risk of </a:t>
            </a:r>
            <a:r>
              <a:rPr lang="en-US" dirty="0" err="1" smtClean="0"/>
              <a:t>nonadherence</a:t>
            </a:r>
            <a:r>
              <a:rPr lang="en-US" dirty="0" smtClean="0"/>
              <a:t> and drop-out.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Continuity of care in the transition from inpatient to outpatient care is limited.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Nonadherence</a:t>
            </a:r>
            <a:r>
              <a:rPr lang="en-US" dirty="0" smtClean="0"/>
              <a:t> predictors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we know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What we don’t know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Treatment complexity</a:t>
            </a:r>
          </a:p>
          <a:p>
            <a:r>
              <a:rPr lang="en-US" dirty="0" smtClean="0"/>
              <a:t>Patient-provider alliance</a:t>
            </a:r>
          </a:p>
          <a:p>
            <a:r>
              <a:rPr lang="en-US" dirty="0" smtClean="0"/>
              <a:t>Treatment attitudes/beliefs</a:t>
            </a:r>
          </a:p>
          <a:p>
            <a:r>
              <a:rPr lang="en-US" dirty="0" smtClean="0"/>
              <a:t>Cost/access</a:t>
            </a:r>
          </a:p>
          <a:p>
            <a:r>
              <a:rPr lang="en-US" dirty="0" smtClean="0"/>
              <a:t>Side effects</a:t>
            </a:r>
          </a:p>
          <a:p>
            <a:r>
              <a:rPr lang="en-US" dirty="0" smtClean="0"/>
              <a:t>Stigma</a:t>
            </a:r>
          </a:p>
          <a:p>
            <a:r>
              <a:rPr lang="en-US" dirty="0" smtClean="0"/>
              <a:t>Forgetfulness</a:t>
            </a:r>
          </a:p>
          <a:p>
            <a:r>
              <a:rPr lang="en-US" dirty="0" smtClean="0"/>
              <a:t>Stressors</a:t>
            </a:r>
          </a:p>
          <a:p>
            <a:r>
              <a:rPr lang="en-US" dirty="0" smtClean="0"/>
              <a:t>Substance misuse</a:t>
            </a:r>
          </a:p>
          <a:p>
            <a:r>
              <a:rPr lang="en-US" dirty="0" smtClean="0"/>
              <a:t>Symptoms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43815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How do these variables fluctuate in real-time?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Which variables are more impactful on adherence?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Does context affect these barriers?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How do patients cope with these barriers?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antipsychotics necessary?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05400"/>
          </a:xfrm>
        </p:spPr>
        <p:txBody>
          <a:bodyPr/>
          <a:lstStyle/>
          <a:p>
            <a:r>
              <a:rPr lang="en-US" dirty="0" smtClean="0"/>
              <a:t>Limited impact on negative symptoms and functioning.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Numerous (long-term) side effects.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Some patients achieve better functioning after discontinuing antipsychotics under medical supervision.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30-40% of patients may do well with no/minimal antipsychotic pharmacotherapy.</a:t>
            </a:r>
          </a:p>
          <a:p>
            <a:pPr lvl="1"/>
            <a:r>
              <a:rPr lang="en-US" dirty="0" smtClean="0"/>
              <a:t>CBTs can lead to improvements independent of antipsychotics.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dherence fig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81000"/>
            <a:ext cx="7942732" cy="61375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Psychological Flexibility model of medication adherence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EMA to study adherence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905000"/>
          </a:xfrm>
        </p:spPr>
        <p:txBody>
          <a:bodyPr/>
          <a:lstStyle/>
          <a:p>
            <a:r>
              <a:rPr lang="en-US" dirty="0" smtClean="0"/>
              <a:t>Most studies have been cross-sectional or retrospective.</a:t>
            </a:r>
          </a:p>
          <a:p>
            <a:pPr lvl="1"/>
            <a:r>
              <a:rPr lang="en-US" dirty="0" smtClean="0"/>
              <a:t>Retrospective assessment is problematic because memory bias may influence self-reporting.</a:t>
            </a:r>
          </a:p>
          <a:p>
            <a:r>
              <a:rPr lang="en-US" dirty="0" smtClean="0"/>
              <a:t>EMA facilitates </a:t>
            </a:r>
            <a:r>
              <a:rPr lang="en-US" i="1" dirty="0" smtClean="0"/>
              <a:t>in vivo</a:t>
            </a:r>
            <a:r>
              <a:rPr lang="en-US" dirty="0" smtClean="0"/>
              <a:t> data collection.</a:t>
            </a:r>
            <a:endParaRPr lang="en-US" dirty="0"/>
          </a:p>
        </p:txBody>
      </p:sp>
      <p:pic>
        <p:nvPicPr>
          <p:cNvPr id="6" name="Picture 5" descr="IMG_01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3200400"/>
            <a:ext cx="25146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270</TotalTime>
  <Words>963</Words>
  <Application>Microsoft Office PowerPoint</Application>
  <PresentationFormat>On-screen Show (4:3)</PresentationFormat>
  <Paragraphs>209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Equity</vt:lpstr>
      <vt:lpstr>Using mobile technology to examine contextual predictors of outcomes in individuals experiencing psychosis following a hospital discharge </vt:lpstr>
      <vt:lpstr>Disclosure of Commercial Support</vt:lpstr>
      <vt:lpstr>OUTLINE</vt:lpstr>
      <vt:lpstr>Psychotic Spectrum Disorders &amp; treatment nonadherence</vt:lpstr>
      <vt:lpstr>Post-hospitalization is a critical period</vt:lpstr>
      <vt:lpstr>Nonadherence predictors</vt:lpstr>
      <vt:lpstr>Are antipsychotics necessary?</vt:lpstr>
      <vt:lpstr>Psychological Flexibility model of medication adherence</vt:lpstr>
      <vt:lpstr>Using EMA to study adherence</vt:lpstr>
      <vt:lpstr>Present Study: Aims</vt:lpstr>
      <vt:lpstr>Design</vt:lpstr>
      <vt:lpstr>EMA protocol</vt:lpstr>
      <vt:lpstr>Participant flow</vt:lpstr>
      <vt:lpstr>Participants characteristics</vt:lpstr>
      <vt:lpstr>Participant characteristics</vt:lpstr>
      <vt:lpstr>Participant characteristics</vt:lpstr>
      <vt:lpstr>Acceptability and Feasibility Results</vt:lpstr>
      <vt:lpstr>Acceptability and Feasibility Results</vt:lpstr>
      <vt:lpstr>EMA results</vt:lpstr>
      <vt:lpstr>EMA results</vt:lpstr>
      <vt:lpstr>EMA results</vt:lpstr>
      <vt:lpstr>EMA results</vt:lpstr>
      <vt:lpstr>EMA results</vt:lpstr>
      <vt:lpstr>EMA results</vt:lpstr>
      <vt:lpstr>EMA results</vt:lpstr>
      <vt:lpstr>Lessons Learned</vt:lpstr>
      <vt:lpstr>Future Directions</vt:lpstr>
    </vt:vector>
  </TitlesOfParts>
  <Company>Brown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mobile technology to examine contextual predictors of outcomes in individuals experiencing psychosis following a hospital discharge </dc:title>
  <dc:creator>Ethan Moitra</dc:creator>
  <cp:lastModifiedBy>Ethan Moitra</cp:lastModifiedBy>
  <cp:revision>107</cp:revision>
  <dcterms:created xsi:type="dcterms:W3CDTF">2016-05-25T14:13:50Z</dcterms:created>
  <dcterms:modified xsi:type="dcterms:W3CDTF">2016-06-08T16:58:27Z</dcterms:modified>
</cp:coreProperties>
</file>