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21"/>
  </p:notesMasterIdLst>
  <p:handoutMasterIdLst>
    <p:handoutMasterId r:id="rId22"/>
  </p:handoutMasterIdLst>
  <p:sldIdLst>
    <p:sldId id="562" r:id="rId3"/>
    <p:sldId id="908" r:id="rId4"/>
    <p:sldId id="907" r:id="rId5"/>
    <p:sldId id="766" r:id="rId6"/>
    <p:sldId id="840" r:id="rId7"/>
    <p:sldId id="902" r:id="rId8"/>
    <p:sldId id="896" r:id="rId9"/>
    <p:sldId id="905" r:id="rId10"/>
    <p:sldId id="900" r:id="rId11"/>
    <p:sldId id="906" r:id="rId12"/>
    <p:sldId id="849" r:id="rId13"/>
    <p:sldId id="899" r:id="rId14"/>
    <p:sldId id="894" r:id="rId15"/>
    <p:sldId id="895" r:id="rId16"/>
    <p:sldId id="904" r:id="rId17"/>
    <p:sldId id="903" r:id="rId18"/>
    <p:sldId id="901" r:id="rId19"/>
    <p:sldId id="893" r:id="rId20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57B8E5"/>
    <a:srgbClr val="FF3300"/>
    <a:srgbClr val="C0C0C0"/>
    <a:srgbClr val="F0A954"/>
    <a:srgbClr val="C2A410"/>
    <a:srgbClr val="FAED8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84127" autoAdjust="0"/>
  </p:normalViewPr>
  <p:slideViewPr>
    <p:cSldViewPr snapToGrid="0">
      <p:cViewPr>
        <p:scale>
          <a:sx n="100" d="100"/>
          <a:sy n="100" d="100"/>
        </p:scale>
        <p:origin x="-1224" y="12"/>
      </p:cViewPr>
      <p:guideLst>
        <p:guide orient="horz" pos="3098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334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Jonathan B. Bricker, PhD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jbricker@u.washington.edu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4750"/>
            <a:ext cx="30273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1/17/2008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794750"/>
            <a:ext cx="3027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EE6EE72-6F7E-44B2-8705-1FC155AFD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Jonathan B. Bricker, PhD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jbricker@u.washington.edu</a:t>
            </a: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1/17/2008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2B39921-D914-4249-8342-83BE25515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313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10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79875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79876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79877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05B46C03-B069-4394-A0F3-2C4057384D78}" type="slidenum">
              <a:rPr lang="en-US" sz="1200">
                <a:latin typeface="Arial" charset="0"/>
              </a:rPr>
              <a:pPr algn="r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Grp="1" noChangeArrowheads="1"/>
          </p:cNvSpPr>
          <p:nvPr/>
        </p:nvSpPr>
        <p:spPr bwMode="auto">
          <a:xfrm>
            <a:off x="1" y="1"/>
            <a:ext cx="3027466" cy="4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6147" name="Rectangle 3"/>
          <p:cNvSpPr txBox="1">
            <a:spLocks noGrp="1" noChangeArrowheads="1"/>
          </p:cNvSpPr>
          <p:nvPr/>
        </p:nvSpPr>
        <p:spPr bwMode="auto">
          <a:xfrm>
            <a:off x="3957534" y="1"/>
            <a:ext cx="3027466" cy="4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6148" name="Rectangle 6"/>
          <p:cNvSpPr txBox="1">
            <a:spLocks noGrp="1" noChangeArrowheads="1"/>
          </p:cNvSpPr>
          <p:nvPr/>
        </p:nvSpPr>
        <p:spPr bwMode="auto">
          <a:xfrm>
            <a:off x="1" y="8819356"/>
            <a:ext cx="3027466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957534" y="8819356"/>
            <a:ext cx="3027466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DA74A7C8-E325-4358-AD6F-A47750A31E17}" type="slidenum">
              <a:rPr lang="en-US" sz="1200">
                <a:latin typeface="Arial" charset="0"/>
              </a:rPr>
              <a:pPr algn="r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dirty="0" smtClean="0">
                <a:cs typeface="Arial" charset="0"/>
              </a:rPr>
              <a:t>Other: WA </a:t>
            </a:r>
            <a:r>
              <a:rPr lang="en-US" sz="1400" dirty="0" err="1" smtClean="0">
                <a:cs typeface="Arial" charset="0"/>
              </a:rPr>
              <a:t>Quitline</a:t>
            </a:r>
            <a:r>
              <a:rPr lang="en-US" sz="1400" dirty="0" smtClean="0">
                <a:cs typeface="Arial" charset="0"/>
              </a:rPr>
              <a:t>, Bing Ad, smokefree.gov, healthcare provider, hospital, conference.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Grp="1" noChangeArrowheads="1"/>
          </p:cNvSpPr>
          <p:nvPr/>
        </p:nvSpPr>
        <p:spPr bwMode="auto">
          <a:xfrm>
            <a:off x="1" y="1"/>
            <a:ext cx="3027466" cy="4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6147" name="Rectangle 3"/>
          <p:cNvSpPr txBox="1">
            <a:spLocks noGrp="1" noChangeArrowheads="1"/>
          </p:cNvSpPr>
          <p:nvPr/>
        </p:nvSpPr>
        <p:spPr bwMode="auto">
          <a:xfrm>
            <a:off x="3957534" y="1"/>
            <a:ext cx="3027466" cy="4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6148" name="Rectangle 6"/>
          <p:cNvSpPr txBox="1">
            <a:spLocks noGrp="1" noChangeArrowheads="1"/>
          </p:cNvSpPr>
          <p:nvPr/>
        </p:nvSpPr>
        <p:spPr bwMode="auto">
          <a:xfrm>
            <a:off x="1" y="8819356"/>
            <a:ext cx="3027466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957534" y="8819356"/>
            <a:ext cx="3027466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MS PGothic" pitchFamily="34" charset="-128"/>
              </a:defRPr>
            </a:lvl9pPr>
          </a:lstStyle>
          <a:p>
            <a:pPr algn="r"/>
            <a:fld id="{2FD57CD8-2C46-4B60-BA27-E2B22E21365E}" type="slidenum">
              <a:rPr lang="en-US" sz="1200">
                <a:latin typeface="Arial" charset="0"/>
              </a:rPr>
              <a:pPr algn="r"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400" smtClean="0">
                <a:cs typeface="Arial" charset="0"/>
              </a:rPr>
              <a:t>Randomization stratification: 1) nicotine dependence (yes/no) and 2) commitment to quitting (high/low)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16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17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135171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135172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135173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C795237D-C707-4A80-83EC-FB3C85FE9AA9}" type="slidenum">
              <a:rPr lang="en-US" sz="1200">
                <a:latin typeface="Arial" charset="0"/>
              </a:rPr>
              <a:pPr algn="r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135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4D861A24-D94E-4905-8AE4-66EB2839C325}" type="slidenum">
              <a:rPr lang="en-US" sz="1200">
                <a:latin typeface="Arial" charset="0"/>
              </a:rPr>
              <a:pPr algn="r"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65539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65540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65541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0E32C536-8B24-467C-A507-BEDAD96AB7B3}" type="slidenum">
              <a:rPr lang="en-US" sz="1200">
                <a:latin typeface="Arial" charset="0"/>
              </a:rPr>
              <a:pPr algn="r"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655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7013" indent="-227013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2MM Notes: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Slide #5 will go back to first</a:t>
            </a:r>
            <a:r>
              <a:rPr lang="en-US" baseline="0" dirty="0" smtClean="0">
                <a:solidFill>
                  <a:srgbClr val="FF0000"/>
                </a:solidFill>
              </a:rPr>
              <a:t> page of my Quit Plan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>
                <a:solidFill>
                  <a:srgbClr val="FF0000"/>
                </a:solidFill>
              </a:rPr>
              <a:t> Slide 31 – sharing – will use default sharing central set up</a:t>
            </a:r>
          </a:p>
          <a:p>
            <a:pPr>
              <a:buFont typeface="Arial" pitchFamily="34" charset="0"/>
              <a:buNone/>
            </a:pPr>
            <a:endParaRPr lang="en-US" baseline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baseline="0" dirty="0" smtClean="0">
                <a:solidFill>
                  <a:srgbClr val="FF0000"/>
                </a:solidFill>
              </a:rPr>
              <a:t>FHCRC Notes: Updated slide deck. Tracking moved to the front of row.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1015E-A38F-6B43-B63F-E56FB9F5E32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944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69925"/>
            <a:ext cx="1885950" cy="455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69925"/>
            <a:ext cx="5505450" cy="455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301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974E1A-8BF7-4C4C-B826-C5D4B49942CA}" type="datetime1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F09F8A-747C-FD40-9AEF-11DF5B07F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425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foot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40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AutoShap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8" name="Microsoft Organization Chart" r:id="rId4" imgW="0" imgH="0" progId="MSOrgChart.2">
                  <p:embed followColorScheme="full"/>
                </p:oleObj>
              </mc:Choice>
              <mc:Fallback>
                <p:oleObj name="Microsoft Organization Chart" r:id="rId4" imgW="0" imgH="0" progId="MSOrgChart.2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425" y="762000"/>
            <a:ext cx="6400800" cy="13112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2911475"/>
            <a:ext cx="6477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239263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821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604242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4212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209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499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3657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9239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05317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96248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5607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69925"/>
            <a:ext cx="1885950" cy="455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69925"/>
            <a:ext cx="5505450" cy="455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9922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74676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539875"/>
            <a:ext cx="7543800" cy="36861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4696765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74676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539875"/>
            <a:ext cx="3695700" cy="368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539875"/>
            <a:ext cx="3695700" cy="36861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8540351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74676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539875"/>
            <a:ext cx="7543800" cy="36861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568515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192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9370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1895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2163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87600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12969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951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footer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425"/>
            <a:ext cx="91440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59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69925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39875"/>
            <a:ext cx="75438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0" r:id="rId10"/>
    <p:sldLayoutId id="214748465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_footer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425"/>
            <a:ext cx="91440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98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69925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39875"/>
            <a:ext cx="75438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5" descr="ppt_footer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2"/>
          <a:stretch>
            <a:fillRect/>
          </a:stretch>
        </p:blipFill>
        <p:spPr bwMode="auto">
          <a:xfrm>
            <a:off x="2743200" y="5940425"/>
            <a:ext cx="64008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1" r:id="rId2"/>
    <p:sldLayoutId id="2147484642" r:id="rId3"/>
    <p:sldLayoutId id="2147484643" r:id="rId4"/>
    <p:sldLayoutId id="2147484644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650" r:id="rId11"/>
    <p:sldLayoutId id="2147484651" r:id="rId12"/>
    <p:sldLayoutId id="2147484652" r:id="rId13"/>
    <p:sldLayoutId id="2147484653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\\phs.fhcrc.org\CancerPrevention\JBRICKER\ProjectFiles\PM\PRESENTATIONS\New%20Science%20of%20Behavior%2006Mar2013\Car%20Journey\WebQuit_Car%20Journey_trimmed.mov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56111"/>
            <a:ext cx="9144000" cy="1323439"/>
          </a:xfrm>
        </p:spPr>
        <p:txBody>
          <a:bodyPr lIns="0" rIns="0"/>
          <a:lstStyle/>
          <a:p>
            <a:pPr>
              <a:defRPr/>
            </a:pPr>
            <a:r>
              <a:rPr lang="en-US" sz="4000" dirty="0" smtClean="0">
                <a:solidFill>
                  <a:srgbClr val="57B8E5"/>
                </a:solidFill>
                <a:effectLst/>
              </a:rPr>
              <a:t>“Smart Quit” App Trial: Testing a New Path to Quitting Smoking</a:t>
            </a:r>
            <a:endParaRPr lang="en-US" sz="4000" dirty="0">
              <a:solidFill>
                <a:srgbClr val="57B8E5"/>
              </a:solidFill>
              <a:effectLst/>
            </a:endParaRPr>
          </a:p>
        </p:txBody>
      </p:sp>
      <p:sp>
        <p:nvSpPr>
          <p:cNvPr id="4099" name="Subtitle 3"/>
          <p:cNvSpPr>
            <a:spLocks noGrp="1"/>
          </p:cNvSpPr>
          <p:nvPr>
            <p:ph type="subTitle" idx="4294967295"/>
          </p:nvPr>
        </p:nvSpPr>
        <p:spPr>
          <a:xfrm>
            <a:off x="0" y="4724400"/>
            <a:ext cx="9144000" cy="1143000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2400" b="1" dirty="0" smtClean="0">
                <a:ea typeface="ＭＳ Ｐゴシック" pitchFamily="34" charset="-128"/>
              </a:rPr>
              <a:t>Jonathan B. Bricker, PhD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2000" dirty="0" smtClean="0">
                <a:ea typeface="ＭＳ Ｐゴシック" pitchFamily="34" charset="-128"/>
              </a:rPr>
              <a:t>Public Health Sciences, Fred Hutchinson Cancer Research Center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2000" dirty="0" smtClean="0">
                <a:ea typeface="ＭＳ Ｐゴシック" pitchFamily="34" charset="-128"/>
              </a:rPr>
              <a:t>Psychology Department, University of Washington, Seattle, WA  </a:t>
            </a:r>
          </a:p>
        </p:txBody>
      </p:sp>
      <p:pic>
        <p:nvPicPr>
          <p:cNvPr id="4100" name="Picture 12" descr="Seattle-Lake-Union_01tf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1676400"/>
            <a:ext cx="46482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765"/>
            <a:ext cx="9144000" cy="6469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Usability Testing Revisions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Six Rounds of Testing: </a:t>
            </a:r>
            <a:r>
              <a:rPr lang="en-US" sz="2600" b="1" dirty="0">
                <a:ea typeface="ＭＳ Ｐゴシック" pitchFamily="34" charset="-128"/>
              </a:rPr>
              <a:t>4</a:t>
            </a:r>
            <a:r>
              <a:rPr lang="en-US" sz="2600" b="1" dirty="0" smtClean="0">
                <a:ea typeface="ＭＳ Ｐゴシック" pitchFamily="34" charset="-128"/>
              </a:rPr>
              <a:t> internal/2 external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Identified 150 Total Revisions</a:t>
            </a:r>
            <a:endParaRPr lang="en-US" sz="26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Primary Revisions: 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200" dirty="0" smtClean="0">
                <a:ea typeface="ＭＳ Ｐゴシック" pitchFamily="34" charset="-128"/>
              </a:rPr>
              <a:t>Logic/Flow Errors (e.g., buttons lead to wrong screen)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200" dirty="0" smtClean="0">
                <a:ea typeface="ＭＳ Ｐゴシック" pitchFamily="34" charset="-128"/>
              </a:rPr>
              <a:t>Content Changes (e.g., text too wordy)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200" dirty="0" smtClean="0">
                <a:ea typeface="ＭＳ Ｐゴシック" pitchFamily="34" charset="-128"/>
              </a:rPr>
              <a:t>Aesthetics (e.g., fonts too small/bad colors)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2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8509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49250" y="2093913"/>
            <a:ext cx="8894763" cy="4186237"/>
          </a:xfrm>
        </p:spPr>
        <p:txBody>
          <a:bodyPr/>
          <a:lstStyle/>
          <a:p>
            <a:pPr marL="457200" lvl="1" indent="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457200" lvl="1" indent="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buFont typeface="Wingdings" pitchFamily="2" charset="2"/>
              <a:buNone/>
            </a:pPr>
            <a:r>
              <a:rPr lang="en-US" sz="3600" smtClean="0">
                <a:ea typeface="ＭＳ Ｐゴシック" pitchFamily="34" charset="-128"/>
              </a:rPr>
              <a:t>                                       </a:t>
            </a:r>
          </a:p>
        </p:txBody>
      </p:sp>
      <p:pic>
        <p:nvPicPr>
          <p:cNvPr id="3584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0"/>
            <a:ext cx="3467100" cy="597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Intro Screen: Car Journey</a:t>
            </a:r>
          </a:p>
        </p:txBody>
      </p:sp>
      <p:sp>
        <p:nvSpPr>
          <p:cNvPr id="41987" name="Rectangle 8"/>
          <p:cNvSpPr>
            <a:spLocks noChangeArrowheads="1"/>
          </p:cNvSpPr>
          <p:nvPr/>
        </p:nvSpPr>
        <p:spPr bwMode="auto">
          <a:xfrm>
            <a:off x="2819400" y="3009900"/>
            <a:ext cx="3505200" cy="952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WebQuit_Car Journey_trimmed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600200"/>
            <a:ext cx="72056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724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5138"/>
            <a:ext cx="9144000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57B8E5"/>
                </a:solidFill>
                <a:effectLst/>
              </a:rPr>
              <a:t>Smart Quit Referral Sources</a:t>
            </a:r>
          </a:p>
        </p:txBody>
      </p:sp>
      <p:graphicFrame>
        <p:nvGraphicFramePr>
          <p:cNvPr id="193678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34427"/>
              </p:ext>
            </p:extLst>
          </p:nvPr>
        </p:nvGraphicFramePr>
        <p:xfrm>
          <a:off x="1033463" y="1120775"/>
          <a:ext cx="7043737" cy="4297702"/>
        </p:xfrm>
        <a:graphic>
          <a:graphicData uri="http://schemas.openxmlformats.org/drawingml/2006/table">
            <a:tbl>
              <a:tblPr/>
              <a:tblGrid>
                <a:gridCol w="4427783"/>
                <a:gridCol w="2615954"/>
              </a:tblGrid>
              <a:tr h="6400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How did you find our website?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91441" marR="91441"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Overall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(n=196)</a:t>
                      </a:r>
                    </a:p>
                  </a:txBody>
                  <a:tcPr marL="91441" marR="91441"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Our Facebook Ad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39%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Television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13%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Radio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Website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Our Google Ad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Newspaper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0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“smartquit.org” in search results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91441" marR="91441"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Fhcrc.org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Doesn’t know source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744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5851525" y="1160463"/>
            <a:ext cx="3063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0" hangingPunct="0">
              <a:defRPr/>
            </a:pPr>
            <a:r>
              <a:rPr lang="en-US" sz="3600" b="1" kern="0" dirty="0">
                <a:solidFill>
                  <a:srgbClr val="57B8E5"/>
                </a:solidFill>
                <a:latin typeface="+mj-lt"/>
                <a:ea typeface="MS PGothic" pitchFamily="34" charset="-128"/>
                <a:cs typeface="ＭＳ Ｐゴシック" charset="-128"/>
              </a:rPr>
              <a:t>Smart Quit</a:t>
            </a:r>
          </a:p>
          <a:p>
            <a:pPr algn="ctr" eaLnBrk="0" hangingPunct="0">
              <a:defRPr/>
            </a:pPr>
            <a:r>
              <a:rPr lang="en-US" sz="3600" b="1" kern="0" dirty="0" smtClean="0">
                <a:solidFill>
                  <a:srgbClr val="57B8E5"/>
                </a:solidFill>
                <a:latin typeface="+mj-lt"/>
                <a:ea typeface="MS PGothic" pitchFamily="34" charset="-128"/>
                <a:cs typeface="ＭＳ Ｐゴシック" charset="-128"/>
              </a:rPr>
              <a:t>Enrollment</a:t>
            </a:r>
            <a:endParaRPr lang="en-US" sz="3600" b="1" kern="0" dirty="0">
              <a:solidFill>
                <a:srgbClr val="57B8E5"/>
              </a:solidFill>
              <a:latin typeface="+mj-lt"/>
              <a:ea typeface="MS PGothic" pitchFamily="34" charset="-128"/>
              <a:cs typeface="ＭＳ Ｐゴシック" charset="-128"/>
            </a:endParaRPr>
          </a:p>
          <a:p>
            <a:pPr algn="ctr" eaLnBrk="0" hangingPunct="0">
              <a:defRPr/>
            </a:pPr>
            <a:r>
              <a:rPr lang="en-US" sz="3600" b="1" kern="0" dirty="0">
                <a:solidFill>
                  <a:srgbClr val="57B8E5"/>
                </a:solidFill>
                <a:latin typeface="+mj-lt"/>
                <a:ea typeface="MS PGothic" pitchFamily="34" charset="-128"/>
                <a:cs typeface="ＭＳ Ｐゴシック" charset="-128"/>
              </a:rPr>
              <a:t>Diagram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57363" y="315913"/>
            <a:ext cx="3114675" cy="434975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Screened: 738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57363" y="973138"/>
            <a:ext cx="3114675" cy="406400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Eligible: 400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757363" y="1600200"/>
            <a:ext cx="3114675" cy="436563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Consented: 340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84188" y="4251325"/>
            <a:ext cx="2416175" cy="436563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 dirty="0" smtClean="0"/>
              <a:t>Smart </a:t>
            </a:r>
            <a:r>
              <a:rPr lang="en-US" sz="1800" dirty="0"/>
              <a:t>Quit: 98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054475" y="4252913"/>
            <a:ext cx="2465388" cy="436562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 dirty="0"/>
              <a:t> </a:t>
            </a:r>
            <a:r>
              <a:rPr lang="en-US" sz="1800" dirty="0" smtClean="0"/>
              <a:t>Quit </a:t>
            </a:r>
            <a:r>
              <a:rPr lang="en-US" sz="1800" dirty="0"/>
              <a:t>Guide: 98</a:t>
            </a:r>
          </a:p>
        </p:txBody>
      </p:sp>
      <p:sp>
        <p:nvSpPr>
          <p:cNvPr id="4104" name="Flowchart: Decision 10"/>
          <p:cNvSpPr>
            <a:spLocks noChangeArrowheads="1"/>
          </p:cNvSpPr>
          <p:nvPr/>
        </p:nvSpPr>
        <p:spPr bwMode="auto">
          <a:xfrm>
            <a:off x="1757363" y="2914650"/>
            <a:ext cx="3114675" cy="960438"/>
          </a:xfrm>
          <a:prstGeom prst="flowChartDecision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Randomized: 196</a:t>
            </a:r>
          </a:p>
        </p:txBody>
      </p:sp>
      <p:sp>
        <p:nvSpPr>
          <p:cNvPr id="4105" name="Rounded Rectangle 11"/>
          <p:cNvSpPr>
            <a:spLocks noChangeArrowheads="1"/>
          </p:cNvSpPr>
          <p:nvPr/>
        </p:nvSpPr>
        <p:spPr bwMode="auto">
          <a:xfrm>
            <a:off x="473075" y="4924425"/>
            <a:ext cx="2427288" cy="804863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/>
              <a:t>Two-month </a:t>
            </a:r>
          </a:p>
          <a:p>
            <a:r>
              <a:rPr lang="en-US" sz="1800"/>
              <a:t>Follow-up Survey</a:t>
            </a:r>
          </a:p>
        </p:txBody>
      </p:sp>
      <p:sp>
        <p:nvSpPr>
          <p:cNvPr id="4106" name="Rounded Rectangle 13"/>
          <p:cNvSpPr>
            <a:spLocks noChangeArrowheads="1"/>
          </p:cNvSpPr>
          <p:nvPr/>
        </p:nvSpPr>
        <p:spPr bwMode="auto">
          <a:xfrm>
            <a:off x="4054475" y="4924425"/>
            <a:ext cx="2465388" cy="80645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/>
              <a:t>Two-month </a:t>
            </a:r>
          </a:p>
          <a:p>
            <a:r>
              <a:rPr lang="en-US" sz="1800"/>
              <a:t>Follow-up Survey</a:t>
            </a:r>
          </a:p>
        </p:txBody>
      </p:sp>
      <p:cxnSp>
        <p:nvCxnSpPr>
          <p:cNvPr id="4107" name="Straight Connector 14"/>
          <p:cNvCxnSpPr>
            <a:cxnSpLocks noChangeShapeType="1"/>
            <a:stCxn id="4099" idx="2"/>
          </p:cNvCxnSpPr>
          <p:nvPr/>
        </p:nvCxnSpPr>
        <p:spPr bwMode="auto">
          <a:xfrm>
            <a:off x="3314700" y="750888"/>
            <a:ext cx="0" cy="2047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Straight Connector 21"/>
          <p:cNvCxnSpPr>
            <a:cxnSpLocks noChangeShapeType="1"/>
          </p:cNvCxnSpPr>
          <p:nvPr/>
        </p:nvCxnSpPr>
        <p:spPr bwMode="auto">
          <a:xfrm flipH="1">
            <a:off x="2292350" y="3711575"/>
            <a:ext cx="450850" cy="512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9" name="Straight Connector 23"/>
          <p:cNvCxnSpPr>
            <a:cxnSpLocks noChangeShapeType="1"/>
          </p:cNvCxnSpPr>
          <p:nvPr/>
        </p:nvCxnSpPr>
        <p:spPr bwMode="auto">
          <a:xfrm flipH="1" flipV="1">
            <a:off x="3924300" y="3690938"/>
            <a:ext cx="669925" cy="5619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1757363" y="2271713"/>
            <a:ext cx="3114675" cy="436562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Confirmed by phone: 205</a:t>
            </a:r>
          </a:p>
        </p:txBody>
      </p:sp>
      <p:cxnSp>
        <p:nvCxnSpPr>
          <p:cNvPr id="4111" name="Straight Connector 14"/>
          <p:cNvCxnSpPr>
            <a:cxnSpLocks noChangeShapeType="1"/>
          </p:cNvCxnSpPr>
          <p:nvPr/>
        </p:nvCxnSpPr>
        <p:spPr bwMode="auto">
          <a:xfrm flipH="1">
            <a:off x="3314700" y="1384300"/>
            <a:ext cx="0" cy="2047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Straight Connector 14"/>
          <p:cNvCxnSpPr>
            <a:cxnSpLocks noChangeShapeType="1"/>
          </p:cNvCxnSpPr>
          <p:nvPr/>
        </p:nvCxnSpPr>
        <p:spPr bwMode="auto">
          <a:xfrm flipH="1">
            <a:off x="3314700" y="2052638"/>
            <a:ext cx="0" cy="2047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Straight Connector 14"/>
          <p:cNvCxnSpPr>
            <a:cxnSpLocks noChangeShapeType="1"/>
          </p:cNvCxnSpPr>
          <p:nvPr/>
        </p:nvCxnSpPr>
        <p:spPr bwMode="auto">
          <a:xfrm flipH="1">
            <a:off x="3314700" y="2703513"/>
            <a:ext cx="0" cy="2047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Straight Connector 14"/>
          <p:cNvCxnSpPr>
            <a:cxnSpLocks noChangeShapeType="1"/>
          </p:cNvCxnSpPr>
          <p:nvPr/>
        </p:nvCxnSpPr>
        <p:spPr bwMode="auto">
          <a:xfrm flipH="1">
            <a:off x="5268913" y="4686300"/>
            <a:ext cx="0" cy="2047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Straight Connector 14"/>
          <p:cNvCxnSpPr>
            <a:cxnSpLocks noChangeShapeType="1"/>
          </p:cNvCxnSpPr>
          <p:nvPr/>
        </p:nvCxnSpPr>
        <p:spPr bwMode="auto">
          <a:xfrm flipH="1">
            <a:off x="1685925" y="4699000"/>
            <a:ext cx="0" cy="2047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12583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5138"/>
            <a:ext cx="9144000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57B8E5"/>
                </a:solidFill>
                <a:effectLst/>
              </a:rPr>
              <a:t>Smart Quit Demographics</a:t>
            </a:r>
          </a:p>
        </p:txBody>
      </p:sp>
      <p:graphicFrame>
        <p:nvGraphicFramePr>
          <p:cNvPr id="193678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417059"/>
              </p:ext>
            </p:extLst>
          </p:nvPr>
        </p:nvGraphicFramePr>
        <p:xfrm>
          <a:off x="457200" y="1098550"/>
          <a:ext cx="8370887" cy="4764089"/>
        </p:xfrm>
        <a:graphic>
          <a:graphicData uri="http://schemas.openxmlformats.org/drawingml/2006/table">
            <a:tbl>
              <a:tblPr/>
              <a:tblGrid>
                <a:gridCol w="3864326"/>
                <a:gridCol w="1502187"/>
                <a:gridCol w="1502187"/>
                <a:gridCol w="1502187"/>
              </a:tblGrid>
              <a:tr h="5915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Baseline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Characteristic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91438" marR="91438"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 Quit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(n=98)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91438" marR="91438"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 Guide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(n=98)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91438" marR="91438"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Overall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(n=196)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91438" marR="91438"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Female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53%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51%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52%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3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Caucasian/Non-Hispanic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81%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Married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37%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46%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41%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73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Working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71%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72%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Completed at least some college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87%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Smokes within 5 min of waking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28%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29%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Smokes more than one pack per day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28%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21%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24%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1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Consumes 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 5 alcoholic beverages on typical day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25%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22%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23%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Living with partner who smokes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24%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21%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23%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6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Any 5 close friends who smoke</a:t>
                      </a:r>
                    </a:p>
                  </a:txBody>
                  <a:tcPr marL="91438" marR="91438"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74%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74%</a:t>
                      </a:r>
                    </a:p>
                  </a:txBody>
                  <a:tcPr marL="91438" marR="91438"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97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Smart Quit Outcomes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Engaged?: </a:t>
            </a:r>
            <a:r>
              <a:rPr lang="en-US" sz="2600" dirty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(a) # times app opened, (b) # times specific pages viewed, (c) length of page views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Does engagement predict quit rates?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Is </a:t>
            </a:r>
            <a:r>
              <a:rPr lang="en-US" sz="2600" b="1" dirty="0" err="1" smtClean="0">
                <a:ea typeface="ＭＳ Ｐゴシック" pitchFamily="34" charset="-128"/>
              </a:rPr>
              <a:t>SmartQuit</a:t>
            </a:r>
            <a:r>
              <a:rPr lang="en-US" sz="2600" b="1" dirty="0" smtClean="0">
                <a:ea typeface="ＭＳ Ｐゴシック" pitchFamily="34" charset="-128"/>
              </a:rPr>
              <a:t> better than Quit Guide?:  </a:t>
            </a:r>
            <a:r>
              <a:rPr lang="en-US" sz="2600" dirty="0" smtClean="0">
                <a:ea typeface="ＭＳ Ｐゴシック" pitchFamily="34" charset="-128"/>
              </a:rPr>
              <a:t>Compare satisfaction, quit attempts, &amp; quit rates</a:t>
            </a: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4488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Conclusions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Quit smoking </a:t>
            </a:r>
            <a:r>
              <a:rPr lang="en-US" sz="2600" b="1" dirty="0">
                <a:ea typeface="ＭＳ Ｐゴシック" pitchFamily="34" charset="-128"/>
              </a:rPr>
              <a:t>a</a:t>
            </a:r>
            <a:r>
              <a:rPr lang="en-US" sz="2600" b="1" dirty="0" smtClean="0">
                <a:ea typeface="ＭＳ Ｐゴシック" pitchFamily="34" charset="-128"/>
              </a:rPr>
              <a:t>pps have high reach &amp; consumer demand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Apps are untested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Smart Quit is now being tested to address consumer need for quality app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52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2588"/>
            <a:ext cx="9144000" cy="641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Many Thanks!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3733800"/>
          </a:xfrm>
        </p:spPr>
        <p:txBody>
          <a:bodyPr/>
          <a:lstStyle/>
          <a:p>
            <a:pPr marL="952500" lvl="1" indent="-495300" eaLnBrk="1" hangingPunct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Contact: Dr. Jonathan Bricker</a:t>
            </a:r>
          </a:p>
          <a:p>
            <a:pPr marL="952500" lvl="1" indent="-495300" eaLnBrk="1" hangingPunct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Email: jbricker@uw.edu</a:t>
            </a:r>
          </a:p>
        </p:txBody>
      </p:sp>
    </p:spTree>
    <p:extLst>
      <p:ext uri="{BB962C8B-B14F-4D97-AF65-F5344CB8AC3E}">
        <p14:creationId xmlns:p14="http://schemas.microsoft.com/office/powerpoint/2010/main" val="303732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771525" y="201394"/>
            <a:ext cx="7972425" cy="6463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Acknowledgments </a:t>
            </a:r>
          </a:p>
        </p:txBody>
      </p:sp>
      <p:sp>
        <p:nvSpPr>
          <p:cNvPr id="5123" name="Content Placeholder 6"/>
          <p:cNvSpPr>
            <a:spLocks noGrp="1"/>
          </p:cNvSpPr>
          <p:nvPr>
            <p:ph idx="4294967295"/>
          </p:nvPr>
        </p:nvSpPr>
        <p:spPr>
          <a:xfrm>
            <a:off x="720725" y="1019175"/>
            <a:ext cx="7543800" cy="3686175"/>
          </a:xfrm>
        </p:spPr>
        <p:txBody>
          <a:bodyPr/>
          <a:lstStyle/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200" b="1" dirty="0" smtClean="0">
                <a:ea typeface="ＭＳ Ｐゴシック" pitchFamily="34" charset="-128"/>
              </a:rPr>
              <a:t>Katrina Akioka, BS, </a:t>
            </a:r>
            <a:r>
              <a:rPr lang="en-US" sz="2200" i="1" dirty="0" smtClean="0">
                <a:ea typeface="ＭＳ Ｐゴシック" pitchFamily="34" charset="-128"/>
              </a:rPr>
              <a:t>Project Manager, FHCRC</a:t>
            </a:r>
          </a:p>
          <a:p>
            <a:pPr indent="0">
              <a:spcAft>
                <a:spcPts val="1000"/>
              </a:spcAft>
              <a:buNone/>
            </a:pPr>
            <a:r>
              <a:rPr lang="en-US" sz="2200" b="1" dirty="0">
                <a:ea typeface="ＭＳ Ｐゴシック" pitchFamily="34" charset="-128"/>
              </a:rPr>
              <a:t>Jessica Harris, MA, </a:t>
            </a:r>
            <a:r>
              <a:rPr lang="en-US" sz="2200" i="1" dirty="0">
                <a:ea typeface="ＭＳ Ｐゴシック" pitchFamily="34" charset="-128"/>
              </a:rPr>
              <a:t>Research </a:t>
            </a:r>
            <a:r>
              <a:rPr lang="en-US" sz="2200" i="1" dirty="0" smtClean="0">
                <a:ea typeface="ＭＳ Ｐゴシック" pitchFamily="34" charset="-128"/>
              </a:rPr>
              <a:t>Therapist, FHCRC</a:t>
            </a:r>
            <a:endParaRPr lang="en-US" sz="2200" i="1" dirty="0">
              <a:ea typeface="ＭＳ Ｐゴシック" pitchFamily="34" charset="-128"/>
            </a:endParaRP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200" b="1" dirty="0" smtClean="0">
                <a:ea typeface="ＭＳ Ｐゴシック" pitchFamily="34" charset="-128"/>
              </a:rPr>
              <a:t>Jaimee Heffner, PhD, </a:t>
            </a:r>
            <a:r>
              <a:rPr lang="en-US" sz="2200" i="1" dirty="0" smtClean="0">
                <a:ea typeface="ＭＳ Ｐゴシック" pitchFamily="34" charset="-128"/>
              </a:rPr>
              <a:t>Psychologist, FHCRC</a:t>
            </a:r>
            <a:endParaRPr lang="en-US" sz="2200" b="1" dirty="0" smtClean="0">
              <a:ea typeface="ＭＳ Ｐゴシック" pitchFamily="34" charset="-128"/>
            </a:endParaRP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200" b="1" dirty="0" smtClean="0">
                <a:ea typeface="ＭＳ Ｐゴシック" pitchFamily="34" charset="-128"/>
              </a:rPr>
              <a:t>Julie Kientz, PhD, </a:t>
            </a:r>
            <a:r>
              <a:rPr lang="en-US" sz="2200" i="1" dirty="0" smtClean="0">
                <a:ea typeface="ＭＳ Ｐゴシック" pitchFamily="34" charset="-128"/>
              </a:rPr>
              <a:t>Computer Scientist</a:t>
            </a:r>
            <a:r>
              <a:rPr lang="en-US" sz="2200" dirty="0" smtClean="0">
                <a:ea typeface="ＭＳ Ｐゴシック" pitchFamily="34" charset="-128"/>
              </a:rPr>
              <a:t>, UW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200" b="1" dirty="0" smtClean="0">
                <a:ea typeface="ＭＳ Ｐゴシック" pitchFamily="34" charset="-128"/>
              </a:rPr>
              <a:t>Brandon Masterson, CEO, </a:t>
            </a:r>
            <a:r>
              <a:rPr lang="en-US" sz="2200" i="1" dirty="0" smtClean="0">
                <a:ea typeface="ＭＳ Ｐゴシック" pitchFamily="34" charset="-128"/>
              </a:rPr>
              <a:t>2 Morrow Inc.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200" b="1" dirty="0" smtClean="0">
                <a:ea typeface="ＭＳ Ｐゴシック" pitchFamily="34" charset="-128"/>
              </a:rPr>
              <a:t>Jo Masterson, COO, </a:t>
            </a:r>
            <a:r>
              <a:rPr lang="en-US" sz="2200" i="1" dirty="0" smtClean="0">
                <a:ea typeface="ＭＳ Ｐゴシック" pitchFamily="34" charset="-128"/>
              </a:rPr>
              <a:t>2 Morrow Inc.</a:t>
            </a:r>
          </a:p>
          <a:p>
            <a:pPr indent="0">
              <a:spcAft>
                <a:spcPts val="1000"/>
              </a:spcAft>
              <a:buNone/>
            </a:pPr>
            <a:r>
              <a:rPr lang="en-US" sz="2200" b="1" dirty="0">
                <a:ea typeface="ＭＳ Ｐゴシック" pitchFamily="34" charset="-128"/>
              </a:rPr>
              <a:t>Laina Mercer, MS, </a:t>
            </a:r>
            <a:r>
              <a:rPr lang="en-US" sz="2200" i="1" dirty="0" smtClean="0">
                <a:ea typeface="ＭＳ Ｐゴシック" pitchFamily="34" charset="-128"/>
              </a:rPr>
              <a:t>Statistician, FHCRC</a:t>
            </a:r>
            <a:endParaRPr lang="en-US" sz="2200" b="1" dirty="0">
              <a:ea typeface="ＭＳ Ｐゴシック" pitchFamily="34" charset="-128"/>
            </a:endParaRP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sz="2200" b="1" dirty="0" smtClean="0">
                <a:ea typeface="ＭＳ Ｐゴシック" pitchFamily="34" charset="-128"/>
              </a:rPr>
              <a:t>Roger </a:t>
            </a:r>
            <a:r>
              <a:rPr lang="en-US" sz="2200" b="1" dirty="0" err="1" smtClean="0">
                <a:ea typeface="ＭＳ Ｐゴシック" pitchFamily="34" charset="-128"/>
              </a:rPr>
              <a:t>Villardaga</a:t>
            </a:r>
            <a:r>
              <a:rPr lang="en-US" sz="2200" b="1" dirty="0" smtClean="0">
                <a:ea typeface="ＭＳ Ｐゴシック" pitchFamily="34" charset="-128"/>
              </a:rPr>
              <a:t>, PhD</a:t>
            </a:r>
            <a:r>
              <a:rPr lang="en-US" sz="2200" dirty="0" smtClean="0">
                <a:ea typeface="ＭＳ Ｐゴシック" pitchFamily="34" charset="-128"/>
              </a:rPr>
              <a:t>, </a:t>
            </a:r>
            <a:r>
              <a:rPr lang="en-US" sz="2200" i="1" dirty="0" smtClean="0">
                <a:ea typeface="ＭＳ Ｐゴシック" pitchFamily="34" charset="-128"/>
              </a:rPr>
              <a:t>Psychologist, </a:t>
            </a:r>
            <a:r>
              <a:rPr lang="en-US" sz="2200" dirty="0" smtClean="0">
                <a:ea typeface="ＭＳ Ｐゴシック" pitchFamily="34" charset="-128"/>
              </a:rPr>
              <a:t>UW</a:t>
            </a:r>
          </a:p>
          <a:p>
            <a:pPr indent="0">
              <a:spcAft>
                <a:spcPts val="1000"/>
              </a:spcAft>
              <a:buNone/>
            </a:pPr>
            <a:r>
              <a:rPr lang="en-US" sz="2200" b="1" dirty="0" smtClean="0">
                <a:ea typeface="ＭＳ Ｐゴシック" pitchFamily="34" charset="-128"/>
              </a:rPr>
              <a:t>Nutrition </a:t>
            </a:r>
            <a:r>
              <a:rPr lang="en-US" sz="2200" b="1" dirty="0">
                <a:ea typeface="ＭＳ Ｐゴシック" pitchFamily="34" charset="-128"/>
              </a:rPr>
              <a:t>Assessment Shared </a:t>
            </a:r>
            <a:r>
              <a:rPr lang="en-US" sz="2200" b="1" dirty="0" smtClean="0">
                <a:ea typeface="ＭＳ Ｐゴシック" pitchFamily="34" charset="-128"/>
              </a:rPr>
              <a:t>Resource</a:t>
            </a:r>
            <a:r>
              <a:rPr lang="en-US" sz="2200" i="1" dirty="0" smtClean="0">
                <a:ea typeface="ＭＳ Ｐゴシック" pitchFamily="34" charset="-128"/>
              </a:rPr>
              <a:t>, FHCRC</a:t>
            </a:r>
          </a:p>
          <a:p>
            <a:pPr indent="0">
              <a:spcAft>
                <a:spcPts val="1000"/>
              </a:spcAft>
              <a:buNone/>
            </a:pPr>
            <a:r>
              <a:rPr lang="en-US" sz="2200" b="1" dirty="0" smtClean="0">
                <a:ea typeface="ＭＳ Ｐゴシック" pitchFamily="34" charset="-128"/>
              </a:rPr>
              <a:t>Hartwell Innovation Fund, </a:t>
            </a:r>
            <a:r>
              <a:rPr lang="en-US" sz="2200" i="1" dirty="0" smtClean="0">
                <a:ea typeface="ＭＳ Ｐゴシック" pitchFamily="34" charset="-128"/>
              </a:rPr>
              <a:t>FHCRC</a:t>
            </a:r>
            <a:endParaRPr lang="en-US" sz="2200" i="1" dirty="0">
              <a:ea typeface="ＭＳ Ｐゴシック" pitchFamily="34" charset="-128"/>
            </a:endParaRP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endParaRPr lang="en-US" sz="2200" dirty="0" smtClean="0">
              <a:ea typeface="ＭＳ Ｐゴシック" pitchFamily="34" charset="-128"/>
            </a:endParaRPr>
          </a:p>
          <a:p>
            <a:pPr indent="0">
              <a:lnSpc>
                <a:spcPct val="100000"/>
              </a:lnSpc>
              <a:buFont typeface="Wingdings" pitchFamily="2" charset="2"/>
              <a:buNone/>
            </a:pPr>
            <a:r>
              <a:rPr lang="en-US" sz="1400" dirty="0" smtClean="0"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6569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The Journey Ahead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01638" y="1371600"/>
            <a:ext cx="8382000" cy="44958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600" dirty="0" smtClean="0">
                <a:ea typeface="ＭＳ Ｐゴシック" pitchFamily="34" charset="-128"/>
              </a:rPr>
              <a:t>The problems of tobacco use &amp; intervention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600" dirty="0" smtClean="0">
                <a:ea typeface="ＭＳ Ｐゴシック" pitchFamily="34" charset="-128"/>
              </a:rPr>
              <a:t>ACT by Smartphone: Addresses the low quit rate problem with novel intervention and technology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600" dirty="0" smtClean="0">
                <a:ea typeface="ＭＳ Ｐゴシック" pitchFamily="34" charset="-128"/>
              </a:rPr>
              <a:t>Overview of our ACT “Smart Quit” intervention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600" dirty="0" smtClean="0">
                <a:ea typeface="ＭＳ Ｐゴシック" pitchFamily="34" charset="-128"/>
              </a:rPr>
              <a:t>Live demonstration of Smart Quit 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600" dirty="0" smtClean="0">
                <a:ea typeface="ＭＳ Ｐゴシック" pitchFamily="34" charset="-128"/>
              </a:rPr>
              <a:t>Design and Baseline Data on Randomized Trial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5077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8" y="384175"/>
            <a:ext cx="9144000" cy="646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Today’s Tobacco Consequences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00225"/>
            <a:ext cx="7924800" cy="3914775"/>
          </a:xfrm>
        </p:spPr>
        <p:txBody>
          <a:bodyPr/>
          <a:lstStyle/>
          <a:p>
            <a:pPr eaLnBrk="1" hangingPunct="1"/>
            <a:endParaRPr lang="en-US" b="1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401638" y="1676400"/>
            <a:ext cx="838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1800"/>
              </a:spcAft>
              <a:buClr>
                <a:srgbClr val="57B8E5"/>
              </a:buClr>
              <a:buFont typeface="Wingdings" pitchFamily="2" charset="2"/>
              <a:buChar char="§"/>
            </a:pPr>
            <a:r>
              <a:rPr lang="en-US" dirty="0"/>
              <a:t>The leading cause of preventable death, killing 440K </a:t>
            </a:r>
            <a:r>
              <a:rPr lang="en-US" dirty="0" smtClean="0"/>
              <a:t>US </a:t>
            </a:r>
            <a:r>
              <a:rPr lang="en-US" dirty="0"/>
              <a:t>(CDC, </a:t>
            </a:r>
            <a:r>
              <a:rPr lang="en-US" dirty="0" smtClean="0"/>
              <a:t>2008) &amp; 5 million </a:t>
            </a:r>
            <a:r>
              <a:rPr lang="en-US" dirty="0"/>
              <a:t>worldwide (</a:t>
            </a:r>
            <a:r>
              <a:rPr lang="en-US" dirty="0" err="1"/>
              <a:t>Hatsumaki</a:t>
            </a:r>
            <a:r>
              <a:rPr lang="en-US" dirty="0"/>
              <a:t> et al., 2008</a:t>
            </a:r>
            <a:r>
              <a:rPr lang="en-US" dirty="0" smtClean="0"/>
              <a:t>).</a:t>
            </a:r>
            <a:endParaRPr lang="en-US" sz="3200" dirty="0"/>
          </a:p>
          <a:p>
            <a:pPr eaLnBrk="1" hangingPunct="1">
              <a:spcAft>
                <a:spcPts val="1800"/>
              </a:spcAft>
              <a:buClr>
                <a:srgbClr val="57B8E5"/>
              </a:buClr>
              <a:buFont typeface="Wingdings" pitchFamily="2" charset="2"/>
              <a:buChar char="§"/>
            </a:pPr>
            <a:r>
              <a:rPr lang="en-US" dirty="0" smtClean="0"/>
              <a:t>Adult </a:t>
            </a:r>
            <a:r>
              <a:rPr lang="en-US" dirty="0"/>
              <a:t>smoking: 19% in </a:t>
            </a:r>
            <a:r>
              <a:rPr lang="en-US" dirty="0" smtClean="0"/>
              <a:t>US </a:t>
            </a:r>
            <a:r>
              <a:rPr lang="en-US" dirty="0"/>
              <a:t>(CDC, </a:t>
            </a:r>
            <a:r>
              <a:rPr lang="en-US" dirty="0" smtClean="0"/>
              <a:t>2013).</a:t>
            </a:r>
            <a:endParaRPr lang="en-US" dirty="0"/>
          </a:p>
          <a:p>
            <a:pPr eaLnBrk="1" hangingPunct="1">
              <a:spcAft>
                <a:spcPts val="1800"/>
              </a:spcAft>
              <a:buClr>
                <a:srgbClr val="57B8E5"/>
              </a:buClr>
              <a:buFont typeface="Wingdings" pitchFamily="2" charset="2"/>
              <a:buChar char="§"/>
            </a:pPr>
            <a:r>
              <a:rPr lang="en-US" dirty="0"/>
              <a:t>Causes hypertension, CHD, stroke, and multiple cancers (USDHHS, 2004).</a:t>
            </a:r>
          </a:p>
          <a:p>
            <a:pPr eaLnBrk="1" hangingPunct="1">
              <a:spcAft>
                <a:spcPts val="1800"/>
              </a:spcAft>
              <a:buClr>
                <a:srgbClr val="57B8E5"/>
              </a:buClr>
              <a:buFont typeface="Wingdings" pitchFamily="2" charset="2"/>
              <a:buChar char="§"/>
            </a:pPr>
            <a:r>
              <a:rPr lang="en-US" dirty="0"/>
              <a:t>$193 Billion in US medical and lost productivity costs (CDC, 2008).</a:t>
            </a:r>
          </a:p>
          <a:p>
            <a:pPr eaLnBrk="1" hangingPunct="1">
              <a:spcAft>
                <a:spcPts val="1800"/>
              </a:spcAft>
              <a:buClr>
                <a:srgbClr val="57B8E5"/>
              </a:buClr>
              <a:buFont typeface="Wingdings" pitchFamily="2" charset="2"/>
              <a:buChar char="§"/>
            </a:pP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021"/>
            <a:ext cx="8963025" cy="120032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US Cessation Treatment: </a:t>
            </a:r>
            <a:b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</a:br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Reach &amp; Efficacy</a:t>
            </a:r>
          </a:p>
        </p:txBody>
      </p:sp>
      <p:sp>
        <p:nvSpPr>
          <p:cNvPr id="21507" name="Rectangle 30"/>
          <p:cNvSpPr>
            <a:spLocks noChangeArrowheads="1"/>
          </p:cNvSpPr>
          <p:nvPr/>
        </p:nvSpPr>
        <p:spPr bwMode="auto">
          <a:xfrm>
            <a:off x="2789238" y="4165600"/>
            <a:ext cx="4735512" cy="947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29"/>
          <p:cNvSpPr>
            <a:spLocks noChangeArrowheads="1"/>
          </p:cNvSpPr>
          <p:nvPr/>
        </p:nvSpPr>
        <p:spPr bwMode="auto">
          <a:xfrm>
            <a:off x="2400300" y="3479800"/>
            <a:ext cx="381000" cy="16446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28"/>
          <p:cNvSpPr>
            <a:spLocks noChangeArrowheads="1"/>
          </p:cNvSpPr>
          <p:nvPr/>
        </p:nvSpPr>
        <p:spPr bwMode="auto">
          <a:xfrm>
            <a:off x="2070100" y="3022600"/>
            <a:ext cx="320675" cy="2101850"/>
          </a:xfrm>
          <a:prstGeom prst="rect">
            <a:avLst/>
          </a:prstGeom>
          <a:solidFill>
            <a:srgbClr val="F0A95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27"/>
          <p:cNvSpPr>
            <a:spLocks noChangeArrowheads="1"/>
          </p:cNvSpPr>
          <p:nvPr/>
        </p:nvSpPr>
        <p:spPr bwMode="auto">
          <a:xfrm>
            <a:off x="1879600" y="2479675"/>
            <a:ext cx="182563" cy="2651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1879600" y="1943100"/>
            <a:ext cx="0" cy="318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7"/>
          <p:cNvSpPr>
            <a:spLocks noChangeShapeType="1"/>
          </p:cNvSpPr>
          <p:nvPr/>
        </p:nvSpPr>
        <p:spPr bwMode="auto">
          <a:xfrm>
            <a:off x="1879600" y="5130800"/>
            <a:ext cx="586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1701800" y="1943100"/>
            <a:ext cx="320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3"/>
          <p:cNvSpPr>
            <a:spLocks noChangeShapeType="1"/>
          </p:cNvSpPr>
          <p:nvPr/>
        </p:nvSpPr>
        <p:spPr bwMode="auto">
          <a:xfrm>
            <a:off x="3289300" y="5013325"/>
            <a:ext cx="0" cy="20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7"/>
          <p:cNvSpPr>
            <a:spLocks noChangeShapeType="1"/>
          </p:cNvSpPr>
          <p:nvPr/>
        </p:nvSpPr>
        <p:spPr bwMode="auto">
          <a:xfrm>
            <a:off x="4699000" y="5013325"/>
            <a:ext cx="0" cy="20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20"/>
          <p:cNvSpPr>
            <a:spLocks noChangeShapeType="1"/>
          </p:cNvSpPr>
          <p:nvPr/>
        </p:nvSpPr>
        <p:spPr bwMode="auto">
          <a:xfrm>
            <a:off x="6108700" y="5013325"/>
            <a:ext cx="0" cy="20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23"/>
          <p:cNvSpPr>
            <a:spLocks noChangeShapeType="1"/>
          </p:cNvSpPr>
          <p:nvPr/>
        </p:nvSpPr>
        <p:spPr bwMode="auto">
          <a:xfrm>
            <a:off x="7518400" y="5013325"/>
            <a:ext cx="0" cy="20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862138" y="5194300"/>
            <a:ext cx="5973763" cy="904875"/>
            <a:chOff x="1173" y="3272"/>
            <a:chExt cx="3763" cy="570"/>
          </a:xfrm>
        </p:grpSpPr>
        <p:sp>
          <p:nvSpPr>
            <p:cNvPr id="21531" name="Rectangle 3"/>
            <p:cNvSpPr>
              <a:spLocks noChangeArrowheads="1"/>
            </p:cNvSpPr>
            <p:nvPr/>
          </p:nvSpPr>
          <p:spPr bwMode="auto">
            <a:xfrm>
              <a:off x="1173" y="3458"/>
              <a:ext cx="360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  <a:buClr>
                  <a:srgbClr val="127796"/>
                </a:buClr>
                <a:buFont typeface="Wingdings" pitchFamily="2" charset="2"/>
                <a:buNone/>
              </a:pPr>
              <a:r>
                <a:rPr lang="en-US" sz="1600" b="1" dirty="0" smtClean="0"/>
                <a:t>US Reach</a:t>
              </a:r>
              <a:r>
                <a:rPr lang="en-US" sz="1400" b="1" dirty="0"/>
                <a:t/>
              </a:r>
              <a:br>
                <a:rPr lang="en-US" sz="1400" b="1" dirty="0"/>
              </a:br>
              <a:r>
                <a:rPr lang="en-US" sz="1400" b="1" dirty="0"/>
                <a:t>(# of </a:t>
              </a:r>
              <a:r>
                <a:rPr lang="en-US" sz="1400" b="1" u="sng" dirty="0"/>
                <a:t>million</a:t>
              </a:r>
              <a:r>
                <a:rPr lang="en-US" sz="1400" b="1" dirty="0"/>
                <a:t> using modality annually)</a:t>
              </a:r>
              <a:endParaRPr lang="en-US" sz="1400" dirty="0"/>
            </a:p>
          </p:txBody>
        </p:sp>
        <p:sp>
          <p:nvSpPr>
            <p:cNvPr id="21532" name="Rectangle 3"/>
            <p:cNvSpPr>
              <a:spLocks noChangeArrowheads="1"/>
            </p:cNvSpPr>
            <p:nvPr/>
          </p:nvSpPr>
          <p:spPr bwMode="auto">
            <a:xfrm>
              <a:off x="1928" y="3272"/>
              <a:ext cx="3008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lnSpc>
                  <a:spcPct val="110000"/>
                </a:lnSpc>
                <a:spcAft>
                  <a:spcPts val="2800"/>
                </a:spcAft>
                <a:buClr>
                  <a:srgbClr val="127796"/>
                </a:buClr>
                <a:buFont typeface="Wingdings" pitchFamily="2" charset="2"/>
                <a:buNone/>
              </a:pPr>
              <a:r>
                <a:rPr lang="en-US" sz="1200" b="1"/>
                <a:t>1m                        2m                        3m                     4m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39700" y="1803400"/>
            <a:ext cx="1676400" cy="3276600"/>
            <a:chOff x="88" y="1136"/>
            <a:chExt cx="1056" cy="2064"/>
          </a:xfrm>
        </p:grpSpPr>
        <p:sp>
          <p:nvSpPr>
            <p:cNvPr id="21529" name="Rectangle 3"/>
            <p:cNvSpPr>
              <a:spLocks noChangeArrowheads="1"/>
            </p:cNvSpPr>
            <p:nvPr/>
          </p:nvSpPr>
          <p:spPr bwMode="auto">
            <a:xfrm>
              <a:off x="88" y="1808"/>
              <a:ext cx="816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  <a:buClr>
                  <a:srgbClr val="127796"/>
                </a:buClr>
                <a:buFont typeface="Wingdings" pitchFamily="2" charset="2"/>
                <a:buNone/>
              </a:pPr>
              <a:r>
                <a:rPr lang="en-US" sz="1600" b="1" dirty="0"/>
                <a:t>Efficacy</a:t>
              </a:r>
              <a:r>
                <a:rPr lang="en-US" sz="1400" b="1" dirty="0"/>
                <a:t/>
              </a:r>
              <a:br>
                <a:rPr lang="en-US" sz="1400" b="1" dirty="0"/>
              </a:br>
              <a:r>
                <a:rPr lang="en-US" sz="1400" b="1" dirty="0"/>
                <a:t>(% Quit at 12 months)</a:t>
              </a:r>
            </a:p>
          </p:txBody>
        </p:sp>
        <p:sp>
          <p:nvSpPr>
            <p:cNvPr id="21530" name="Rectangle 3"/>
            <p:cNvSpPr>
              <a:spLocks noChangeArrowheads="1"/>
            </p:cNvSpPr>
            <p:nvPr/>
          </p:nvSpPr>
          <p:spPr bwMode="auto">
            <a:xfrm>
              <a:off x="808" y="1136"/>
              <a:ext cx="336" cy="2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lnSpc>
                  <a:spcPct val="110000"/>
                </a:lnSpc>
                <a:spcAft>
                  <a:spcPts val="2800"/>
                </a:spcAft>
                <a:buClr>
                  <a:srgbClr val="127796"/>
                </a:buClr>
                <a:buFont typeface="Wingdings" pitchFamily="2" charset="2"/>
                <a:buNone/>
              </a:pPr>
              <a:r>
                <a:rPr lang="en-US" sz="1200" b="1"/>
                <a:t>30%</a:t>
              </a:r>
            </a:p>
            <a:p>
              <a:pPr eaLnBrk="0" hangingPunct="0">
                <a:lnSpc>
                  <a:spcPct val="110000"/>
                </a:lnSpc>
                <a:spcAft>
                  <a:spcPts val="2800"/>
                </a:spcAft>
                <a:buClr>
                  <a:srgbClr val="127796"/>
                </a:buClr>
                <a:buFont typeface="Wingdings" pitchFamily="2" charset="2"/>
                <a:buNone/>
              </a:pPr>
              <a:endParaRPr lang="en-US" sz="1200" b="1"/>
            </a:p>
            <a:p>
              <a:pPr eaLnBrk="0" hangingPunct="0">
                <a:lnSpc>
                  <a:spcPct val="110000"/>
                </a:lnSpc>
                <a:spcAft>
                  <a:spcPts val="2800"/>
                </a:spcAft>
                <a:buClr>
                  <a:srgbClr val="127796"/>
                </a:buClr>
                <a:buFont typeface="Wingdings" pitchFamily="2" charset="2"/>
                <a:buNone/>
              </a:pPr>
              <a:r>
                <a:rPr lang="en-US" sz="1200" b="1"/>
                <a:t>20%</a:t>
              </a:r>
            </a:p>
            <a:p>
              <a:pPr eaLnBrk="0" hangingPunct="0">
                <a:lnSpc>
                  <a:spcPct val="110000"/>
                </a:lnSpc>
                <a:spcAft>
                  <a:spcPts val="2800"/>
                </a:spcAft>
                <a:buClr>
                  <a:srgbClr val="127796"/>
                </a:buClr>
                <a:buFont typeface="Wingdings" pitchFamily="2" charset="2"/>
                <a:buNone/>
              </a:pPr>
              <a:endParaRPr lang="en-US" sz="1200" b="1"/>
            </a:p>
            <a:p>
              <a:pPr eaLnBrk="0" hangingPunct="0">
                <a:lnSpc>
                  <a:spcPct val="110000"/>
                </a:lnSpc>
                <a:spcAft>
                  <a:spcPts val="2800"/>
                </a:spcAft>
                <a:buClr>
                  <a:srgbClr val="127796"/>
                </a:buClr>
                <a:buFont typeface="Wingdings" pitchFamily="2" charset="2"/>
                <a:buNone/>
              </a:pPr>
              <a:r>
                <a:rPr lang="en-US" sz="1200" b="1"/>
                <a:t>10%</a:t>
              </a:r>
            </a:p>
          </p:txBody>
        </p:sp>
      </p:grpSp>
      <p:grpSp>
        <p:nvGrpSpPr>
          <p:cNvPr id="21520" name="Group 33"/>
          <p:cNvGrpSpPr>
            <a:grpSpLocks/>
          </p:cNvGrpSpPr>
          <p:nvPr/>
        </p:nvGrpSpPr>
        <p:grpSpPr bwMode="auto">
          <a:xfrm>
            <a:off x="2076450" y="2170113"/>
            <a:ext cx="1625600" cy="304800"/>
            <a:chOff x="1296" y="1392"/>
            <a:chExt cx="1024" cy="192"/>
          </a:xfrm>
        </p:grpSpPr>
        <p:sp>
          <p:nvSpPr>
            <p:cNvPr id="21527" name="Line 31"/>
            <p:cNvSpPr>
              <a:spLocks noChangeShapeType="1"/>
            </p:cNvSpPr>
            <p:nvPr/>
          </p:nvSpPr>
          <p:spPr bwMode="auto">
            <a:xfrm flipV="1">
              <a:off x="1296" y="1522"/>
              <a:ext cx="288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Rectangle 3"/>
            <p:cNvSpPr>
              <a:spLocks noChangeArrowheads="1"/>
            </p:cNvSpPr>
            <p:nvPr/>
          </p:nvSpPr>
          <p:spPr bwMode="auto">
            <a:xfrm>
              <a:off x="1504" y="1392"/>
              <a:ext cx="8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110000"/>
                </a:lnSpc>
                <a:spcAft>
                  <a:spcPts val="2800"/>
                </a:spcAft>
                <a:buClr>
                  <a:srgbClr val="127796"/>
                </a:buClr>
                <a:buFont typeface="Wingdings" pitchFamily="2" charset="2"/>
                <a:buNone/>
              </a:pPr>
              <a:r>
                <a:rPr lang="en-US" sz="1600" b="1"/>
                <a:t>Individual</a:t>
              </a:r>
              <a:endParaRPr lang="en-US" sz="1400" b="1"/>
            </a:p>
          </p:txBody>
        </p:sp>
      </p:grpSp>
      <p:sp>
        <p:nvSpPr>
          <p:cNvPr id="21521" name="Rectangle 3"/>
          <p:cNvSpPr>
            <a:spLocks noChangeArrowheads="1"/>
          </p:cNvSpPr>
          <p:nvPr/>
        </p:nvSpPr>
        <p:spPr bwMode="auto">
          <a:xfrm>
            <a:off x="4497388" y="36322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lnSpc>
                <a:spcPct val="110000"/>
              </a:lnSpc>
              <a:spcAft>
                <a:spcPts val="2800"/>
              </a:spcAft>
              <a:buClr>
                <a:srgbClr val="127796"/>
              </a:buClr>
              <a:buFont typeface="Wingdings" pitchFamily="2" charset="2"/>
              <a:buNone/>
            </a:pPr>
            <a:r>
              <a:rPr lang="en-US" sz="1600" b="1"/>
              <a:t>Web</a:t>
            </a:r>
            <a:endParaRPr lang="en-US" sz="1400" b="1"/>
          </a:p>
        </p:txBody>
      </p:sp>
      <p:sp>
        <p:nvSpPr>
          <p:cNvPr id="21522" name="Line 39"/>
          <p:cNvSpPr>
            <a:spLocks noChangeShapeType="1"/>
          </p:cNvSpPr>
          <p:nvPr/>
        </p:nvSpPr>
        <p:spPr bwMode="auto">
          <a:xfrm flipV="1">
            <a:off x="2795588" y="3373438"/>
            <a:ext cx="457200" cy="9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Rectangle 3"/>
          <p:cNvSpPr>
            <a:spLocks noChangeArrowheads="1"/>
          </p:cNvSpPr>
          <p:nvPr/>
        </p:nvSpPr>
        <p:spPr bwMode="auto">
          <a:xfrm>
            <a:off x="3128963" y="31623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10000"/>
              </a:lnSpc>
              <a:spcAft>
                <a:spcPts val="2800"/>
              </a:spcAft>
              <a:buClr>
                <a:srgbClr val="127796"/>
              </a:buClr>
              <a:buFont typeface="Wingdings" pitchFamily="2" charset="2"/>
              <a:buNone/>
            </a:pPr>
            <a:r>
              <a:rPr lang="en-US" sz="1600" b="1"/>
              <a:t>Telephone</a:t>
            </a:r>
            <a:endParaRPr lang="en-US" sz="1400" b="1"/>
          </a:p>
        </p:txBody>
      </p:sp>
      <p:sp>
        <p:nvSpPr>
          <p:cNvPr id="21524" name="Line 42"/>
          <p:cNvSpPr>
            <a:spLocks noChangeShapeType="1"/>
          </p:cNvSpPr>
          <p:nvPr/>
        </p:nvSpPr>
        <p:spPr bwMode="auto">
          <a:xfrm flipV="1">
            <a:off x="2401888" y="2924175"/>
            <a:ext cx="457200" cy="98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Rectangle 3"/>
          <p:cNvSpPr>
            <a:spLocks noChangeArrowheads="1"/>
          </p:cNvSpPr>
          <p:nvPr/>
        </p:nvSpPr>
        <p:spPr bwMode="auto">
          <a:xfrm>
            <a:off x="2768600" y="27178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10000"/>
              </a:lnSpc>
              <a:spcAft>
                <a:spcPts val="2800"/>
              </a:spcAft>
              <a:buClr>
                <a:srgbClr val="127796"/>
              </a:buClr>
              <a:buFont typeface="Wingdings" pitchFamily="2" charset="2"/>
              <a:buNone/>
            </a:pPr>
            <a:r>
              <a:rPr lang="en-US" sz="1600" b="1"/>
              <a:t>Group</a:t>
            </a:r>
            <a:endParaRPr lang="en-US" sz="1400" b="1"/>
          </a:p>
        </p:txBody>
      </p:sp>
      <p:sp>
        <p:nvSpPr>
          <p:cNvPr id="21526" name="AutoShape 46"/>
          <p:cNvSpPr>
            <a:spLocks/>
          </p:cNvSpPr>
          <p:nvPr/>
        </p:nvSpPr>
        <p:spPr bwMode="auto">
          <a:xfrm rot="5400000">
            <a:off x="5028407" y="1753393"/>
            <a:ext cx="228600" cy="4570413"/>
          </a:xfrm>
          <a:prstGeom prst="leftBrace">
            <a:avLst>
              <a:gd name="adj1" fmla="val 166609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err="1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mHealth</a:t>
            </a:r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 Smartphone Apps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44 million downloads in 2012 and 142 million expected in 2016</a:t>
            </a:r>
            <a:r>
              <a:rPr lang="en-US" sz="2600" dirty="0" smtClean="0">
                <a:ea typeface="ＭＳ Ｐゴシック" pitchFamily="34" charset="-128"/>
              </a:rPr>
              <a:t> (Juniper Research, 2012)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Low cost, real time ways to assess and change behavior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Need to evaluate these new technologies for their efficacy </a:t>
            </a:r>
            <a:r>
              <a:rPr lang="en-US" sz="2600" dirty="0">
                <a:ea typeface="ＭＳ Ｐゴシック" pitchFamily="34" charset="-128"/>
              </a:rPr>
              <a:t>(Francis Collins, NIH </a:t>
            </a:r>
            <a:r>
              <a:rPr lang="en-US" sz="2600" dirty="0" smtClean="0">
                <a:ea typeface="ＭＳ Ｐゴシック" pitchFamily="34" charset="-128"/>
              </a:rPr>
              <a:t>Director, 2012)  </a:t>
            </a:r>
            <a:endParaRPr lang="en-US" sz="2600" dirty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731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Quit Smoking Smartphone Apps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High Growth:  </a:t>
            </a:r>
            <a:r>
              <a:rPr lang="en-US" sz="2600" dirty="0" smtClean="0">
                <a:ea typeface="ＭＳ Ｐゴシック" pitchFamily="34" charset="-128"/>
              </a:rPr>
              <a:t>Since 2007, growth from a few to over a thousand apps available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Unknown Efficacy:  </a:t>
            </a:r>
            <a:r>
              <a:rPr lang="en-US" sz="2600" dirty="0" smtClean="0">
                <a:ea typeface="ＭＳ Ｐゴシック" pitchFamily="34" charset="-128"/>
              </a:rPr>
              <a:t>Never been tested before!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4259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Smart Quit App User Design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Begin: </a:t>
            </a:r>
            <a:r>
              <a:rPr lang="en-US" sz="2600" dirty="0" smtClean="0">
                <a:ea typeface="ＭＳ Ｐゴシック" pitchFamily="34" charset="-128"/>
              </a:rPr>
              <a:t>An evidence-based quit plan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Ongoing: </a:t>
            </a:r>
            <a:r>
              <a:rPr lang="en-US" sz="2600" dirty="0" smtClean="0">
                <a:ea typeface="ＭＳ Ｐゴシック" pitchFamily="34" charset="-128"/>
              </a:rPr>
              <a:t>Push and </a:t>
            </a:r>
            <a:r>
              <a:rPr lang="en-US" sz="2600" dirty="0">
                <a:ea typeface="ＭＳ Ｐゴシック" pitchFamily="34" charset="-128"/>
              </a:rPr>
              <a:t>p</a:t>
            </a:r>
            <a:r>
              <a:rPr lang="en-US" sz="2600" dirty="0" smtClean="0">
                <a:ea typeface="ＭＳ Ｐゴシック" pitchFamily="34" charset="-128"/>
              </a:rPr>
              <a:t>ull ACT tips for quitting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Review: </a:t>
            </a:r>
            <a:r>
              <a:rPr lang="en-US" sz="2600" dirty="0" smtClean="0">
                <a:ea typeface="ＭＳ Ｐゴシック" pitchFamily="34" charset="-128"/>
              </a:rPr>
              <a:t>Tracking &amp; Progress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Sharing: </a:t>
            </a:r>
            <a:r>
              <a:rPr lang="en-US" sz="2600" dirty="0" smtClean="0">
                <a:ea typeface="ＭＳ Ｐゴシック" pitchFamily="34" charset="-128"/>
              </a:rPr>
              <a:t> Inner Circle, Facebook, Twitter </a:t>
            </a:r>
            <a:endParaRPr lang="en-US" sz="26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345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291" y="1923493"/>
            <a:ext cx="2416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57B8E5"/>
                </a:solidFill>
              </a:rPr>
              <a:t>Overview of App Structure</a:t>
            </a:r>
          </a:p>
        </p:txBody>
      </p:sp>
      <p:sp>
        <p:nvSpPr>
          <p:cNvPr id="5" name="Flowchart: Process 4">
            <a:hlinkClick r:id="rId3" action="ppaction://hlinksldjump"/>
          </p:cNvPr>
          <p:cNvSpPr/>
          <p:nvPr/>
        </p:nvSpPr>
        <p:spPr>
          <a:xfrm>
            <a:off x="3563542" y="806659"/>
            <a:ext cx="1154097" cy="577048"/>
          </a:xfrm>
          <a:prstGeom prst="flowChartProcess">
            <a:avLst/>
          </a:prstGeom>
          <a:gradFill>
            <a:gsLst>
              <a:gs pos="0">
                <a:srgbClr val="CCECFF"/>
              </a:gs>
              <a:gs pos="0">
                <a:srgbClr val="CCEC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Intro and How to Use App</a:t>
            </a:r>
            <a:endParaRPr lang="en-US" sz="1100" dirty="0"/>
          </a:p>
        </p:txBody>
      </p:sp>
      <p:cxnSp>
        <p:nvCxnSpPr>
          <p:cNvPr id="7" name="Straight Arrow Connector 6"/>
          <p:cNvCxnSpPr>
            <a:stCxn id="5" idx="3"/>
            <a:endCxn id="8" idx="1"/>
          </p:cNvCxnSpPr>
          <p:nvPr/>
        </p:nvCxnSpPr>
        <p:spPr>
          <a:xfrm>
            <a:off x="4717639" y="1095183"/>
            <a:ext cx="7387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lowchart: Process 7">
            <a:hlinkClick r:id="rId4" action="ppaction://hlinksldjump"/>
          </p:cNvPr>
          <p:cNvSpPr/>
          <p:nvPr/>
        </p:nvSpPr>
        <p:spPr>
          <a:xfrm>
            <a:off x="5456341" y="806659"/>
            <a:ext cx="1154097" cy="577048"/>
          </a:xfrm>
          <a:prstGeom prst="flowChartProcess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0">
                <a:srgbClr val="CCEC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Set up of </a:t>
            </a:r>
          </a:p>
          <a:p>
            <a:pPr algn="ctr"/>
            <a:r>
              <a:rPr lang="en-US" sz="1100" dirty="0" smtClean="0"/>
              <a:t>My Quit Plan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971651" y="1911935"/>
            <a:ext cx="18110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Once My Quit Plan is set up, app will always open to Main Menu</a:t>
            </a:r>
            <a:endParaRPr lang="en-US" sz="1100" i="1" dirty="0"/>
          </a:p>
        </p:txBody>
      </p:sp>
      <p:cxnSp>
        <p:nvCxnSpPr>
          <p:cNvPr id="10" name="Straight Arrow Connector 9"/>
          <p:cNvCxnSpPr>
            <a:stCxn id="8" idx="2"/>
            <a:endCxn id="14" idx="0"/>
          </p:cNvCxnSpPr>
          <p:nvPr/>
        </p:nvCxnSpPr>
        <p:spPr>
          <a:xfrm>
            <a:off x="6033390" y="1383707"/>
            <a:ext cx="1" cy="539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lowchart: Process 13">
            <a:hlinkClick r:id="rId5" action="ppaction://hlinksldjump"/>
          </p:cNvPr>
          <p:cNvSpPr/>
          <p:nvPr/>
        </p:nvSpPr>
        <p:spPr>
          <a:xfrm>
            <a:off x="5456342" y="1923493"/>
            <a:ext cx="1154097" cy="577048"/>
          </a:xfrm>
          <a:prstGeom prst="flowChartProcess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Main Menu</a:t>
            </a:r>
            <a:endParaRPr lang="en-US" sz="1200" dirty="0"/>
          </a:p>
        </p:txBody>
      </p:sp>
      <p:sp>
        <p:nvSpPr>
          <p:cNvPr id="32" name="Flowchart: Process 31">
            <a:hlinkClick r:id="rId3" action="ppaction://hlinksldjump"/>
          </p:cNvPr>
          <p:cNvSpPr/>
          <p:nvPr/>
        </p:nvSpPr>
        <p:spPr>
          <a:xfrm>
            <a:off x="1805124" y="806659"/>
            <a:ext cx="1154097" cy="577048"/>
          </a:xfrm>
          <a:prstGeom prst="flowChartProcess">
            <a:avLst/>
          </a:prstGeom>
          <a:gradFill>
            <a:gsLst>
              <a:gs pos="0">
                <a:srgbClr val="CCECFF"/>
              </a:gs>
              <a:gs pos="1000">
                <a:srgbClr val="CCEC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Splash</a:t>
            </a:r>
            <a:endParaRPr lang="en-US" sz="1100" dirty="0"/>
          </a:p>
        </p:txBody>
      </p:sp>
      <p:cxnSp>
        <p:nvCxnSpPr>
          <p:cNvPr id="71" name="Straight Arrow Connector 70"/>
          <p:cNvCxnSpPr>
            <a:stCxn id="32" idx="3"/>
            <a:endCxn id="5" idx="1"/>
          </p:cNvCxnSpPr>
          <p:nvPr/>
        </p:nvCxnSpPr>
        <p:spPr>
          <a:xfrm>
            <a:off x="2959221" y="1095183"/>
            <a:ext cx="6043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130243" y="3443049"/>
            <a:ext cx="5806292" cy="2328629"/>
            <a:chOff x="2346365" y="3597465"/>
            <a:chExt cx="5806292" cy="2328629"/>
          </a:xfrm>
        </p:grpSpPr>
        <p:sp>
          <p:nvSpPr>
            <p:cNvPr id="19" name="Flowchart: Process 18">
              <a:hlinkClick r:id="rId6" action="ppaction://hlinksldjump"/>
            </p:cNvPr>
            <p:cNvSpPr/>
            <p:nvPr/>
          </p:nvSpPr>
          <p:spPr>
            <a:xfrm>
              <a:off x="2346365" y="4185425"/>
              <a:ext cx="1154097" cy="57704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Staying Motivated</a:t>
              </a:r>
              <a:endParaRPr lang="en-US" sz="1000" dirty="0"/>
            </a:p>
          </p:txBody>
        </p:sp>
        <p:sp>
          <p:nvSpPr>
            <p:cNvPr id="23" name="Flowchart: Process 22">
              <a:hlinkClick r:id="" action="ppaction://noaction"/>
            </p:cNvPr>
            <p:cNvSpPr/>
            <p:nvPr/>
          </p:nvSpPr>
          <p:spPr>
            <a:xfrm>
              <a:off x="3500463" y="3604508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Tracking</a:t>
              </a:r>
              <a:endParaRPr lang="en-US" sz="1200" dirty="0"/>
            </a:p>
          </p:txBody>
        </p:sp>
        <p:sp>
          <p:nvSpPr>
            <p:cNvPr id="25" name="Flowchart: Process 24">
              <a:hlinkClick r:id="" action="ppaction://noaction"/>
            </p:cNvPr>
            <p:cNvSpPr/>
            <p:nvPr/>
          </p:nvSpPr>
          <p:spPr>
            <a:xfrm>
              <a:off x="6998560" y="3604508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Sharing</a:t>
              </a:r>
              <a:endParaRPr lang="en-US" sz="1200" dirty="0"/>
            </a:p>
          </p:txBody>
        </p:sp>
        <p:sp>
          <p:nvSpPr>
            <p:cNvPr id="26" name="Flowchart: Process 25">
              <a:hlinkClick r:id="" action="ppaction://noaction"/>
            </p:cNvPr>
            <p:cNvSpPr/>
            <p:nvPr/>
          </p:nvSpPr>
          <p:spPr>
            <a:xfrm>
              <a:off x="2346366" y="3597465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ysClr val="windowText" lastClr="000000"/>
                  </a:solidFill>
                </a:rPr>
                <a:t>Main</a:t>
              </a:r>
              <a:endParaRPr 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lowchart: Process 21">
              <a:hlinkClick r:id="rId4" action="ppaction://hlinksldjump"/>
            </p:cNvPr>
            <p:cNvSpPr/>
            <p:nvPr/>
          </p:nvSpPr>
          <p:spPr>
            <a:xfrm>
              <a:off x="4668857" y="3604508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My Quit Plan</a:t>
              </a:r>
            </a:p>
          </p:txBody>
        </p:sp>
        <p:sp>
          <p:nvSpPr>
            <p:cNvPr id="20" name="Flowchart: Process 19">
              <a:hlinkClick r:id="rId7" action="ppaction://hlinksldjump"/>
            </p:cNvPr>
            <p:cNvSpPr/>
            <p:nvPr/>
          </p:nvSpPr>
          <p:spPr>
            <a:xfrm>
              <a:off x="2346366" y="4771998"/>
              <a:ext cx="1154097" cy="57704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Having an Urge</a:t>
              </a:r>
              <a:endParaRPr lang="en-US" sz="105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844461" y="3604508"/>
              <a:ext cx="1154097" cy="2308192"/>
              <a:chOff x="5267414" y="4385558"/>
              <a:chExt cx="1154097" cy="2308192"/>
            </a:xfrm>
          </p:grpSpPr>
          <p:sp>
            <p:nvSpPr>
              <p:cNvPr id="24" name="Flowchart: Process 23">
                <a:hlinkClick r:id="" action="ppaction://noaction"/>
              </p:cNvPr>
              <p:cNvSpPr/>
              <p:nvPr/>
            </p:nvSpPr>
            <p:spPr>
              <a:xfrm>
                <a:off x="5267414" y="4385558"/>
                <a:ext cx="1154097" cy="577048"/>
              </a:xfrm>
              <a:prstGeom prst="flowChartProcess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Progress</a:t>
                </a:r>
              </a:p>
            </p:txBody>
          </p:sp>
          <p:sp>
            <p:nvSpPr>
              <p:cNvPr id="43" name="Flowchart: Process 42">
                <a:hlinkClick r:id="rId7" action="ppaction://hlinksldjump"/>
              </p:cNvPr>
              <p:cNvSpPr/>
              <p:nvPr/>
            </p:nvSpPr>
            <p:spPr>
              <a:xfrm>
                <a:off x="5267414" y="4962606"/>
                <a:ext cx="1154097" cy="577048"/>
              </a:xfrm>
              <a:prstGeom prst="flowChart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Reports</a:t>
                </a:r>
                <a:endParaRPr lang="en-US" sz="1200" dirty="0"/>
              </a:p>
            </p:txBody>
          </p:sp>
          <p:sp>
            <p:nvSpPr>
              <p:cNvPr id="44" name="Flowchart: Process 43">
                <a:hlinkClick r:id="rId7" action="ppaction://hlinksldjump"/>
              </p:cNvPr>
              <p:cNvSpPr/>
              <p:nvPr/>
            </p:nvSpPr>
            <p:spPr>
              <a:xfrm>
                <a:off x="5267414" y="5539654"/>
                <a:ext cx="1154097" cy="577048"/>
              </a:xfrm>
              <a:prstGeom prst="flowChart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Locations</a:t>
                </a:r>
                <a:endParaRPr lang="en-US" sz="1200" dirty="0"/>
              </a:p>
            </p:txBody>
          </p:sp>
          <p:sp>
            <p:nvSpPr>
              <p:cNvPr id="57" name="Flowchart: Process 56">
                <a:hlinkClick r:id="rId7" action="ppaction://hlinksldjump"/>
              </p:cNvPr>
              <p:cNvSpPr/>
              <p:nvPr/>
            </p:nvSpPr>
            <p:spPr>
              <a:xfrm>
                <a:off x="5267414" y="6116702"/>
                <a:ext cx="1154097" cy="577048"/>
              </a:xfrm>
              <a:prstGeom prst="flowChart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Badges</a:t>
                </a:r>
                <a:endParaRPr lang="en-US" sz="1200" dirty="0"/>
              </a:p>
            </p:txBody>
          </p:sp>
        </p:grpSp>
        <p:sp>
          <p:nvSpPr>
            <p:cNvPr id="21" name="Flowchart: Process 20">
              <a:hlinkClick r:id="" action="ppaction://noaction"/>
            </p:cNvPr>
            <p:cNvSpPr/>
            <p:nvPr/>
          </p:nvSpPr>
          <p:spPr>
            <a:xfrm>
              <a:off x="2346366" y="5349046"/>
              <a:ext cx="1154097" cy="57704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 Slipped</a:t>
              </a:r>
              <a:endParaRPr lang="en-US" sz="1050" dirty="0"/>
            </a:p>
          </p:txBody>
        </p:sp>
      </p:grpSp>
      <p:cxnSp>
        <p:nvCxnSpPr>
          <p:cNvPr id="33" name="Straight Arrow Connector 32"/>
          <p:cNvCxnSpPr>
            <a:stCxn id="14" idx="2"/>
            <a:endCxn id="26" idx="0"/>
          </p:cNvCxnSpPr>
          <p:nvPr/>
        </p:nvCxnSpPr>
        <p:spPr>
          <a:xfrm flipH="1">
            <a:off x="3707293" y="2500541"/>
            <a:ext cx="2326098" cy="942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6033391" y="2500541"/>
            <a:ext cx="2253359" cy="942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4" idx="2"/>
            <a:endCxn id="24" idx="0"/>
          </p:cNvCxnSpPr>
          <p:nvPr/>
        </p:nvCxnSpPr>
        <p:spPr>
          <a:xfrm>
            <a:off x="6033391" y="2500541"/>
            <a:ext cx="1171997" cy="949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2"/>
            <a:endCxn id="22" idx="0"/>
          </p:cNvCxnSpPr>
          <p:nvPr/>
        </p:nvCxnSpPr>
        <p:spPr>
          <a:xfrm flipH="1">
            <a:off x="6029784" y="2500541"/>
            <a:ext cx="3607" cy="949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2"/>
            <a:endCxn id="23" idx="0"/>
          </p:cNvCxnSpPr>
          <p:nvPr/>
        </p:nvCxnSpPr>
        <p:spPr>
          <a:xfrm flipH="1">
            <a:off x="4861390" y="2500541"/>
            <a:ext cx="1172001" cy="949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77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CRC">
  <a:themeElements>
    <a:clrScheme name="FHCRC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99FF"/>
      </a:accent1>
      <a:accent2>
        <a:srgbClr val="B2DE94"/>
      </a:accent2>
      <a:accent3>
        <a:srgbClr val="FFFFFF"/>
      </a:accent3>
      <a:accent4>
        <a:srgbClr val="000000"/>
      </a:accent4>
      <a:accent5>
        <a:srgbClr val="AACAFF"/>
      </a:accent5>
      <a:accent6>
        <a:srgbClr val="A1C986"/>
      </a:accent6>
      <a:hlink>
        <a:srgbClr val="777777"/>
      </a:hlink>
      <a:folHlink>
        <a:srgbClr val="003399"/>
      </a:folHlink>
    </a:clrScheme>
    <a:fontScheme name="FHCRC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FHCRC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CRC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FF"/>
        </a:accent1>
        <a:accent2>
          <a:srgbClr val="B2DE94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A1C986"/>
        </a:accent6>
        <a:hlink>
          <a:srgbClr val="777777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HCRC">
  <a:themeElements>
    <a:clrScheme name="1_FHCRC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99FF"/>
      </a:accent1>
      <a:accent2>
        <a:srgbClr val="B2DE94"/>
      </a:accent2>
      <a:accent3>
        <a:srgbClr val="FFFFFF"/>
      </a:accent3>
      <a:accent4>
        <a:srgbClr val="000000"/>
      </a:accent4>
      <a:accent5>
        <a:srgbClr val="AACAFF"/>
      </a:accent5>
      <a:accent6>
        <a:srgbClr val="A1C986"/>
      </a:accent6>
      <a:hlink>
        <a:srgbClr val="777777"/>
      </a:hlink>
      <a:folHlink>
        <a:srgbClr val="003399"/>
      </a:folHlink>
    </a:clrScheme>
    <a:fontScheme name="1_FHCRC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1_FHCRC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HCRC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FF"/>
        </a:accent1>
        <a:accent2>
          <a:srgbClr val="B2DE94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A1C986"/>
        </a:accent6>
        <a:hlink>
          <a:srgbClr val="777777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39287</TotalTime>
  <Words>963</Words>
  <Application>Microsoft Office PowerPoint</Application>
  <PresentationFormat>On-screen Show (4:3)</PresentationFormat>
  <Paragraphs>242</Paragraphs>
  <Slides>18</Slides>
  <Notes>17</Notes>
  <HiddenSlides>0</HiddenSlides>
  <MMClips>1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FHCRC</vt:lpstr>
      <vt:lpstr>1_FHCRC</vt:lpstr>
      <vt:lpstr>Microsoft Organization Chart</vt:lpstr>
      <vt:lpstr>“Smart Quit” App Trial: Testing a New Path to Quitting Smoking</vt:lpstr>
      <vt:lpstr>Acknowledgments </vt:lpstr>
      <vt:lpstr>The Journey Ahead</vt:lpstr>
      <vt:lpstr>Today’s Tobacco Consequences</vt:lpstr>
      <vt:lpstr>US Cessation Treatment:  Reach &amp; Efficacy</vt:lpstr>
      <vt:lpstr>mHealth Smartphone Apps</vt:lpstr>
      <vt:lpstr>Quit Smoking Smartphone Apps</vt:lpstr>
      <vt:lpstr>Smart Quit App User Design</vt:lpstr>
      <vt:lpstr>PowerPoint Presentation</vt:lpstr>
      <vt:lpstr>Usability Testing Revisions </vt:lpstr>
      <vt:lpstr>PowerPoint Presentation</vt:lpstr>
      <vt:lpstr>Intro Screen: Car Journey</vt:lpstr>
      <vt:lpstr>Smart Quit Referral Sources</vt:lpstr>
      <vt:lpstr>PowerPoint Presentation</vt:lpstr>
      <vt:lpstr>Smart Quit Demographics</vt:lpstr>
      <vt:lpstr>Smart Quit Outcomes</vt:lpstr>
      <vt:lpstr>Conclusions</vt:lpstr>
      <vt:lpstr>Many Thanks!</vt:lpstr>
    </vt:vector>
  </TitlesOfParts>
  <Manager>Youth Smoking Studies</Manager>
  <Company>Fred Hutchinson 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Parents' Smoking</dc:title>
  <dc:subject>Cessation</dc:subject>
  <dc:creator>Jonathan Bricker, PhD</dc:creator>
  <cp:lastModifiedBy>Emily</cp:lastModifiedBy>
  <cp:revision>1175</cp:revision>
  <cp:lastPrinted>2013-05-15T23:28:19Z</cp:lastPrinted>
  <dcterms:created xsi:type="dcterms:W3CDTF">1999-05-02T02:28:22Z</dcterms:created>
  <dcterms:modified xsi:type="dcterms:W3CDTF">2013-08-13T13:39:20Z</dcterms:modified>
</cp:coreProperties>
</file>