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52" r:id="rId1"/>
  </p:sldMasterIdLst>
  <p:notesMasterIdLst>
    <p:notesMasterId r:id="rId26"/>
  </p:notesMasterIdLst>
  <p:handoutMasterIdLst>
    <p:handoutMasterId r:id="rId27"/>
  </p:handoutMasterIdLst>
  <p:sldIdLst>
    <p:sldId id="256" r:id="rId2"/>
    <p:sldId id="260" r:id="rId3"/>
    <p:sldId id="261" r:id="rId4"/>
    <p:sldId id="257" r:id="rId5"/>
    <p:sldId id="259" r:id="rId6"/>
    <p:sldId id="263" r:id="rId7"/>
    <p:sldId id="264" r:id="rId8"/>
    <p:sldId id="277" r:id="rId9"/>
    <p:sldId id="278" r:id="rId10"/>
    <p:sldId id="279" r:id="rId11"/>
    <p:sldId id="280" r:id="rId12"/>
    <p:sldId id="286" r:id="rId13"/>
    <p:sldId id="287" r:id="rId14"/>
    <p:sldId id="288" r:id="rId15"/>
    <p:sldId id="281" r:id="rId16"/>
    <p:sldId id="282" r:id="rId17"/>
    <p:sldId id="283" r:id="rId18"/>
    <p:sldId id="284" r:id="rId19"/>
    <p:sldId id="285" r:id="rId20"/>
    <p:sldId id="276" r:id="rId21"/>
    <p:sldId id="271" r:id="rId22"/>
    <p:sldId id="270" r:id="rId23"/>
    <p:sldId id="273" r:id="rId24"/>
    <p:sldId id="272" r:id="rId2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81172" autoAdjust="0"/>
  </p:normalViewPr>
  <p:slideViewPr>
    <p:cSldViewPr>
      <p:cViewPr>
        <p:scale>
          <a:sx n="60" d="100"/>
          <a:sy n="60" d="100"/>
        </p:scale>
        <p:origin x="-2448" y="-756"/>
      </p:cViewPr>
      <p:guideLst>
        <p:guide orient="horz" pos="2160"/>
        <p:guide pos="2880"/>
      </p:guideLst>
    </p:cSldViewPr>
  </p:slideViewPr>
  <p:outlineViewPr>
    <p:cViewPr>
      <p:scale>
        <a:sx n="33" d="100"/>
        <a:sy n="33" d="100"/>
      </p:scale>
      <p:origin x="54" y="13548"/>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lrMapOvr bg1="dk2" tx1="lt1" bg2="dk1" tx2="lt2" accent1="accent1" accent2="accent2" accent3="accent3" accent4="accent4" accent5="accent5" accent6="accent6" hlink="hlink" folHlink="folHlink"/>
  <c:chart>
    <c:title>
      <c:tx>
        <c:rich>
          <a:bodyPr/>
          <a:lstStyle/>
          <a:p>
            <a:pPr>
              <a:defRPr sz="2800">
                <a:solidFill>
                  <a:schemeClr val="bg2"/>
                </a:solidFill>
              </a:defRPr>
            </a:pPr>
            <a:r>
              <a:rPr lang="en-US" sz="2800" dirty="0" smtClean="0">
                <a:solidFill>
                  <a:schemeClr val="bg2"/>
                </a:solidFill>
              </a:rPr>
              <a:t>144 </a:t>
            </a:r>
            <a:r>
              <a:rPr lang="en-US" sz="2800" dirty="0">
                <a:solidFill>
                  <a:schemeClr val="bg2"/>
                </a:solidFill>
              </a:rPr>
              <a:t>Mothers</a:t>
            </a:r>
          </a:p>
        </c:rich>
      </c:tx>
      <c:layout>
        <c:manualLayout>
          <c:xMode val="edge"/>
          <c:yMode val="edge"/>
          <c:x val="0.250642330207199"/>
          <c:y val="4.0264510509641901E-2"/>
        </c:manualLayout>
      </c:layout>
      <c:overlay val="0"/>
    </c:title>
    <c:autoTitleDeleted val="0"/>
    <c:plotArea>
      <c:layout>
        <c:manualLayout>
          <c:layoutTarget val="inner"/>
          <c:xMode val="edge"/>
          <c:yMode val="edge"/>
          <c:x val="0.147833164917646"/>
          <c:y val="0.26697269717101602"/>
          <c:w val="0.37677419354838698"/>
          <c:h val="0.73000000000000098"/>
        </c:manualLayout>
      </c:layout>
      <c:pieChart>
        <c:varyColors val="1"/>
        <c:ser>
          <c:idx val="0"/>
          <c:order val="0"/>
          <c:tx>
            <c:strRef>
              <c:f>Sheet1!$B$1</c:f>
              <c:strCache>
                <c:ptCount val="1"/>
                <c:pt idx="0">
                  <c:v>144 Mothers</c:v>
                </c:pt>
              </c:strCache>
            </c:strRef>
          </c:tx>
          <c:spPr>
            <a:effectLst/>
            <a:scene3d>
              <a:camera prst="orthographicFront"/>
              <a:lightRig rig="threePt" dir="t"/>
            </a:scene3d>
            <a:sp3d>
              <a:bevelT w="63500" h="25400" prst="relaxedInset"/>
            </a:sp3d>
          </c:spPr>
          <c:dPt>
            <c:idx val="0"/>
            <c:bubble3D val="0"/>
            <c:spPr>
              <a:solidFill>
                <a:srgbClr val="FF0000"/>
              </a:solidFill>
              <a:effectLst/>
              <a:scene3d>
                <a:camera prst="orthographicFront"/>
                <a:lightRig rig="threePt" dir="t"/>
              </a:scene3d>
              <a:sp3d>
                <a:bevelT w="63500" h="25400" prst="relaxedInset"/>
              </a:sp3d>
            </c:spPr>
          </c:dPt>
          <c:dPt>
            <c:idx val="1"/>
            <c:bubble3D val="0"/>
            <c:spPr>
              <a:solidFill>
                <a:srgbClr val="0070C0"/>
              </a:solidFill>
              <a:effectLst/>
              <a:scene3d>
                <a:camera prst="orthographicFront"/>
                <a:lightRig rig="flood" dir="t"/>
              </a:scene3d>
              <a:sp3d prstMaterial="matte">
                <a:bevelT w="63500" h="25400" prst="coolSlant"/>
              </a:sp3d>
            </c:spPr>
          </c:dPt>
          <c:dPt>
            <c:idx val="2"/>
            <c:bubble3D val="0"/>
            <c:spPr>
              <a:solidFill>
                <a:srgbClr val="92D050"/>
              </a:solidFill>
              <a:effectLst/>
              <a:scene3d>
                <a:camera prst="orthographicFront"/>
                <a:lightRig rig="threePt" dir="t"/>
              </a:scene3d>
              <a:sp3d>
                <a:bevelT w="63500" h="25400" prst="relaxedInset"/>
              </a:sp3d>
            </c:spPr>
          </c:dPt>
          <c:dLbls>
            <c:dLbl>
              <c:idx val="1"/>
              <c:layout>
                <c:manualLayout>
                  <c:x val="-4.5762194593687876E-2"/>
                  <c:y val="-8.6351777134628813E-2"/>
                </c:manualLayout>
              </c:layout>
              <c:dLblPos val="bestFit"/>
              <c:showLegendKey val="0"/>
              <c:showVal val="0"/>
              <c:showCatName val="0"/>
              <c:showSerName val="0"/>
              <c:showPercent val="1"/>
              <c:showBubbleSize val="0"/>
            </c:dLbl>
            <c:numFmt formatCode="General" sourceLinked="0"/>
            <c:txPr>
              <a:bodyPr/>
              <a:lstStyle/>
              <a:p>
                <a:pPr>
                  <a:defRPr sz="2800" b="1" baseline="0">
                    <a:solidFill>
                      <a:srgbClr val="002060"/>
                    </a:solidFill>
                  </a:defRPr>
                </a:pPr>
                <a:endParaRPr lang="en-US"/>
              </a:p>
            </c:txPr>
            <c:dLblPos val="bestFit"/>
            <c:showLegendKey val="0"/>
            <c:showVal val="0"/>
            <c:showCatName val="0"/>
            <c:showSerName val="0"/>
            <c:showPercent val="1"/>
            <c:showBubbleSize val="0"/>
            <c:showLeaderLines val="1"/>
          </c:dLbls>
          <c:cat>
            <c:strRef>
              <c:f>Sheet1!$A$2:$A$7</c:f>
              <c:strCache>
                <c:ptCount val="6"/>
                <c:pt idx="0">
                  <c:v>African-American</c:v>
                </c:pt>
                <c:pt idx="1">
                  <c:v>White</c:v>
                </c:pt>
                <c:pt idx="2">
                  <c:v>Latino/Hispanic</c:v>
                </c:pt>
                <c:pt idx="3">
                  <c:v>Indian/Native</c:v>
                </c:pt>
                <c:pt idx="4">
                  <c:v>Asian</c:v>
                </c:pt>
                <c:pt idx="5">
                  <c:v>Multiracial/Other</c:v>
                </c:pt>
              </c:strCache>
            </c:strRef>
          </c:cat>
          <c:val>
            <c:numRef>
              <c:f>Sheet1!$B$2:$B$7</c:f>
              <c:numCache>
                <c:formatCode>0%</c:formatCode>
                <c:ptCount val="6"/>
                <c:pt idx="0">
                  <c:v>0.42</c:v>
                </c:pt>
                <c:pt idx="1">
                  <c:v>0.31</c:v>
                </c:pt>
                <c:pt idx="2">
                  <c:v>0.15</c:v>
                </c:pt>
                <c:pt idx="3">
                  <c:v>0.01</c:v>
                </c:pt>
                <c:pt idx="4">
                  <c:v>0.01</c:v>
                </c:pt>
                <c:pt idx="5">
                  <c:v>0.08</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582021809514216"/>
          <c:y val="0.232881475365012"/>
          <c:w val="0.33598879929263165"/>
          <c:h val="0.7524765654293214"/>
        </c:manualLayout>
      </c:layout>
      <c:overlay val="0"/>
      <c:txPr>
        <a:bodyPr/>
        <a:lstStyle/>
        <a:p>
          <a:pPr>
            <a:defRPr sz="2000">
              <a:solidFill>
                <a:schemeClr val="bg2"/>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222FCBA4-018E-42E1-BD86-A4D95CEBDBE7}" type="datetimeFigureOut">
              <a:rPr lang="en-US" smtClean="0"/>
              <a:pPr/>
              <a:t>6/25/2014</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E14270CC-FC7F-4A7C-88FB-FA208B8819C6}" type="slidenum">
              <a:rPr lang="en-US" smtClean="0"/>
              <a:pPr/>
              <a:t>‹#›</a:t>
            </a:fld>
            <a:endParaRPr lang="en-US"/>
          </a:p>
        </p:txBody>
      </p:sp>
    </p:spTree>
    <p:extLst>
      <p:ext uri="{BB962C8B-B14F-4D97-AF65-F5344CB8AC3E}">
        <p14:creationId xmlns:p14="http://schemas.microsoft.com/office/powerpoint/2010/main" val="9409342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0BE02242-9539-4857-9C9E-5F42C08E82E5}" type="datetimeFigureOut">
              <a:rPr lang="en-US" smtClean="0"/>
              <a:pPr/>
              <a:t>6/25/2014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A244A4D5-BCB3-423B-9688-257F31699D67}" type="slidenum">
              <a:rPr lang="en-US" smtClean="0"/>
              <a:pPr/>
              <a:t>‹#›</a:t>
            </a:fld>
            <a:endParaRPr lang="en-US"/>
          </a:p>
        </p:txBody>
      </p:sp>
    </p:spTree>
    <p:extLst>
      <p:ext uri="{BB962C8B-B14F-4D97-AF65-F5344CB8AC3E}">
        <p14:creationId xmlns:p14="http://schemas.microsoft.com/office/powerpoint/2010/main" val="22718518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kern="1200" dirty="0" smtClean="0">
                <a:solidFill>
                  <a:schemeClr val="tx1"/>
                </a:solidFill>
                <a:effectLst/>
                <a:latin typeface="+mn-lt"/>
                <a:ea typeface="+mn-ea"/>
                <a:cs typeface="+mn-cs"/>
              </a:rPr>
              <a:t>This study aims to investigate the role that different aspects of mindfulness and experiential avoidance play in parenting behavior and children’s externalizing behavior. In particular, we were interested with aspects of mindfulness regarding Action with awareness and Acceptance without judgment</a:t>
            </a:r>
            <a:r>
              <a:rPr lang="en-US" sz="1800" kern="1200" baseline="0" dirty="0" smtClean="0">
                <a:solidFill>
                  <a:schemeClr val="tx1"/>
                </a:solidFill>
                <a:effectLst/>
                <a:latin typeface="+mn-lt"/>
                <a:ea typeface="+mn-ea"/>
                <a:cs typeface="+mn-cs"/>
              </a:rPr>
              <a:t> as we believe these two constructs are very relevant in reducing maladaptive parenting behavior.</a:t>
            </a:r>
            <a:endParaRPr lang="en-US" sz="1800" kern="1200" dirty="0" smtClean="0">
              <a:solidFill>
                <a:schemeClr val="tx1"/>
              </a:solidFill>
              <a:effectLst/>
              <a:latin typeface="+mn-lt"/>
              <a:ea typeface="+mn-ea"/>
              <a:cs typeface="+mn-cs"/>
            </a:endParaRPr>
          </a:p>
          <a:p>
            <a:endParaRPr lang="en-US" sz="1800" kern="1200" dirty="0" smtClean="0">
              <a:solidFill>
                <a:schemeClr val="tx1"/>
              </a:solidFill>
              <a:effectLst/>
              <a:latin typeface="+mn-lt"/>
              <a:ea typeface="+mn-ea"/>
              <a:cs typeface="+mn-cs"/>
            </a:endParaRPr>
          </a:p>
          <a:p>
            <a:r>
              <a:rPr lang="en-US" sz="1800" kern="1200" dirty="0" smtClean="0">
                <a:solidFill>
                  <a:schemeClr val="tx1"/>
                </a:solidFill>
                <a:effectLst/>
                <a:latin typeface="+mn-lt"/>
                <a:ea typeface="+mn-ea"/>
                <a:cs typeface="+mn-cs"/>
              </a:rPr>
              <a:t>Let me talk about the current literature to inform you why we chose these constructs.</a:t>
            </a:r>
          </a:p>
          <a:p>
            <a:endParaRPr lang="en-US" sz="1800" dirty="0"/>
          </a:p>
        </p:txBody>
      </p:sp>
      <p:sp>
        <p:nvSpPr>
          <p:cNvPr id="4" name="Slide Number Placeholder 3"/>
          <p:cNvSpPr>
            <a:spLocks noGrp="1"/>
          </p:cNvSpPr>
          <p:nvPr>
            <p:ph type="sldNum" sz="quarter" idx="10"/>
          </p:nvPr>
        </p:nvSpPr>
        <p:spPr/>
        <p:txBody>
          <a:bodyPr/>
          <a:lstStyle/>
          <a:p>
            <a:fld id="{A244A4D5-BCB3-423B-9688-257F31699D67}"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kern="1200" dirty="0" smtClean="0">
                <a:solidFill>
                  <a:schemeClr val="tx1"/>
                </a:solidFill>
                <a:effectLst/>
                <a:latin typeface="+mn-lt"/>
                <a:ea typeface="+mn-ea"/>
                <a:cs typeface="+mn-cs"/>
              </a:rPr>
              <a:t>Before running any analyses, we ensured that our data was suitable for parametric analyses.</a:t>
            </a:r>
          </a:p>
          <a:p>
            <a:endParaRPr lang="en-US" sz="1400" kern="1200" dirty="0" smtClean="0">
              <a:solidFill>
                <a:schemeClr val="tx1"/>
              </a:solidFill>
              <a:effectLst/>
              <a:latin typeface="+mn-lt"/>
              <a:ea typeface="+mn-ea"/>
              <a:cs typeface="+mn-cs"/>
            </a:endParaRPr>
          </a:p>
          <a:p>
            <a:r>
              <a:rPr lang="en-US" sz="1400" kern="1200" dirty="0" smtClean="0">
                <a:solidFill>
                  <a:schemeClr val="tx1"/>
                </a:solidFill>
                <a:effectLst/>
                <a:latin typeface="+mn-lt"/>
                <a:ea typeface="+mn-ea"/>
                <a:cs typeface="+mn-cs"/>
              </a:rPr>
              <a:t>As it is expected, the scores of inconsistent parenting, punitive parenting, and child externalizing behavior were positively skewed,</a:t>
            </a:r>
            <a:r>
              <a:rPr lang="en-US" sz="1400" kern="1200" baseline="0" dirty="0" smtClean="0">
                <a:solidFill>
                  <a:schemeClr val="tx1"/>
                </a:solidFill>
                <a:effectLst/>
                <a:latin typeface="+mn-lt"/>
                <a:ea typeface="+mn-ea"/>
                <a:cs typeface="+mn-cs"/>
              </a:rPr>
              <a:t> t</a:t>
            </a:r>
            <a:r>
              <a:rPr lang="en-US" sz="1400" kern="1200" dirty="0" smtClean="0">
                <a:solidFill>
                  <a:schemeClr val="tx1"/>
                </a:solidFill>
                <a:effectLst/>
                <a:latin typeface="+mn-lt"/>
                <a:ea typeface="+mn-ea"/>
                <a:cs typeface="+mn-cs"/>
              </a:rPr>
              <a:t>herefore, we conducted inverse transformation for the parenting variables, and a square root transformation for the child externalizing behavior.</a:t>
            </a:r>
          </a:p>
          <a:p>
            <a:endParaRPr lang="en-US" sz="1400" kern="1200" dirty="0" smtClean="0">
              <a:solidFill>
                <a:schemeClr val="tx1"/>
              </a:solidFill>
              <a:effectLst/>
              <a:latin typeface="+mn-lt"/>
              <a:ea typeface="+mn-ea"/>
              <a:cs typeface="+mn-cs"/>
            </a:endParaRPr>
          </a:p>
          <a:p>
            <a:r>
              <a:rPr lang="en-US" sz="1400" kern="1200" dirty="0" smtClean="0">
                <a:solidFill>
                  <a:schemeClr val="tx1"/>
                </a:solidFill>
                <a:effectLst/>
                <a:latin typeface="+mn-lt"/>
                <a:ea typeface="+mn-ea"/>
                <a:cs typeface="+mn-cs"/>
              </a:rPr>
              <a:t>We also identified an ambiguous item in the KIMS (the measure for mindfulness). Because it was both theoretically and statistically ambiguous, we decided to remove it.</a:t>
            </a:r>
          </a:p>
          <a:p>
            <a:endParaRPr lang="en-US" sz="1400" kern="1200" dirty="0" smtClean="0">
              <a:solidFill>
                <a:schemeClr val="tx1"/>
              </a:solidFill>
              <a:effectLst/>
              <a:latin typeface="+mn-lt"/>
              <a:ea typeface="+mn-ea"/>
              <a:cs typeface="+mn-cs"/>
            </a:endParaRPr>
          </a:p>
          <a:p>
            <a:r>
              <a:rPr lang="en-US" sz="1400" kern="1200" dirty="0" smtClean="0">
                <a:solidFill>
                  <a:schemeClr val="tx1"/>
                </a:solidFill>
                <a:effectLst/>
                <a:latin typeface="+mn-lt"/>
                <a:ea typeface="+mn-ea"/>
                <a:cs typeface="+mn-cs"/>
              </a:rPr>
              <a:t>And,</a:t>
            </a:r>
            <a:r>
              <a:rPr lang="en-US" sz="1400" kern="1200" baseline="0" dirty="0" smtClean="0">
                <a:solidFill>
                  <a:schemeClr val="tx1"/>
                </a:solidFill>
                <a:effectLst/>
                <a:latin typeface="+mn-lt"/>
                <a:ea typeface="+mn-ea"/>
                <a:cs typeface="+mn-cs"/>
              </a:rPr>
              <a:t>  t</a:t>
            </a:r>
            <a:r>
              <a:rPr lang="en-US" sz="1400" kern="1200" dirty="0" smtClean="0">
                <a:solidFill>
                  <a:schemeClr val="tx1"/>
                </a:solidFill>
                <a:effectLst/>
                <a:latin typeface="+mn-lt"/>
                <a:ea typeface="+mn-ea"/>
                <a:cs typeface="+mn-cs"/>
              </a:rPr>
              <a:t>he missing values were less than 5% of our total sample.</a:t>
            </a:r>
          </a:p>
          <a:p>
            <a:endParaRPr lang="en-US" sz="1400" kern="1200" dirty="0" smtClean="0">
              <a:solidFill>
                <a:schemeClr val="tx1"/>
              </a:solidFill>
              <a:effectLst/>
              <a:latin typeface="+mn-lt"/>
              <a:ea typeface="+mn-ea"/>
              <a:cs typeface="+mn-cs"/>
            </a:endParaRPr>
          </a:p>
          <a:p>
            <a:r>
              <a:rPr lang="en-US" sz="1400" kern="1200" dirty="0" smtClean="0">
                <a:solidFill>
                  <a:schemeClr val="tx1"/>
                </a:solidFill>
                <a:effectLst/>
                <a:latin typeface="+mn-lt"/>
                <a:ea typeface="+mn-ea"/>
                <a:cs typeface="+mn-cs"/>
              </a:rPr>
              <a:t>For the actual analysis, we first run correlations between all the variables. Then, we run stepwise multiple regressions using the backward deletion method, as this was the method that made the most sense theoretically. However,</a:t>
            </a:r>
            <a:r>
              <a:rPr lang="en-US" sz="1400" kern="1200" baseline="0" dirty="0" smtClean="0">
                <a:solidFill>
                  <a:schemeClr val="tx1"/>
                </a:solidFill>
                <a:effectLst/>
                <a:latin typeface="+mn-lt"/>
                <a:ea typeface="+mn-ea"/>
                <a:cs typeface="+mn-cs"/>
              </a:rPr>
              <a:t> I also ran different kinds of regressions, and the results were very similar.</a:t>
            </a:r>
            <a:endParaRPr lang="en-US" sz="1400" b="1" dirty="0"/>
          </a:p>
        </p:txBody>
      </p:sp>
      <p:sp>
        <p:nvSpPr>
          <p:cNvPr id="4" name="Slide Number Placeholder 3"/>
          <p:cNvSpPr>
            <a:spLocks noGrp="1"/>
          </p:cNvSpPr>
          <p:nvPr>
            <p:ph type="sldNum" sz="quarter" idx="10"/>
          </p:nvPr>
        </p:nvSpPr>
        <p:spPr/>
        <p:txBody>
          <a:bodyPr/>
          <a:lstStyle/>
          <a:p>
            <a:fld id="{A244A4D5-BCB3-423B-9688-257F31699D67}" type="slidenum">
              <a:rPr lang="en-US" smtClean="0"/>
              <a:pPr/>
              <a:t>10</a:t>
            </a:fld>
            <a:endParaRPr lang="en-US"/>
          </a:p>
        </p:txBody>
      </p:sp>
    </p:spTree>
    <p:extLst>
      <p:ext uri="{BB962C8B-B14F-4D97-AF65-F5344CB8AC3E}">
        <p14:creationId xmlns:p14="http://schemas.microsoft.com/office/powerpoint/2010/main" val="28087187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400" kern="1200" dirty="0" smtClean="0">
                <a:solidFill>
                  <a:schemeClr val="tx1"/>
                </a:solidFill>
                <a:effectLst/>
                <a:latin typeface="+mn-lt"/>
                <a:ea typeface="+mn-ea"/>
                <a:cs typeface="+mn-cs"/>
              </a:rPr>
              <a:t>1. Our results showed</a:t>
            </a:r>
            <a:r>
              <a:rPr lang="en-US" sz="1400" kern="1200" baseline="0" dirty="0" smtClean="0">
                <a:solidFill>
                  <a:schemeClr val="tx1"/>
                </a:solidFill>
                <a:effectLst/>
                <a:latin typeface="+mn-lt"/>
                <a:ea typeface="+mn-ea"/>
                <a:cs typeface="+mn-cs"/>
              </a:rPr>
              <a:t> </a:t>
            </a:r>
            <a:r>
              <a:rPr lang="en-US" sz="1400" kern="1200" dirty="0" smtClean="0">
                <a:solidFill>
                  <a:schemeClr val="tx1"/>
                </a:solidFill>
                <a:effectLst/>
                <a:latin typeface="+mn-lt"/>
                <a:ea typeface="+mn-ea"/>
                <a:cs typeface="+mn-cs"/>
              </a:rPr>
              <a:t>that child externalizing problems were positively associated with punitive and inconsistent parenting practices, as well as maternal EA (highlight these correlations in PP slide). This</a:t>
            </a:r>
            <a:r>
              <a:rPr lang="en-US" sz="1400" kern="1200" baseline="0" dirty="0" smtClean="0">
                <a:solidFill>
                  <a:schemeClr val="tx1"/>
                </a:solidFill>
                <a:effectLst/>
                <a:latin typeface="+mn-lt"/>
                <a:ea typeface="+mn-ea"/>
                <a:cs typeface="+mn-cs"/>
              </a:rPr>
              <a:t> supports our first hypothesis that said we expected a positive correlation between the outcome variables and EA.</a:t>
            </a:r>
            <a:endParaRPr lang="en-US" sz="1400" kern="1200" dirty="0" smtClean="0">
              <a:solidFill>
                <a:schemeClr val="tx1"/>
              </a:solidFill>
              <a:effectLst/>
              <a:latin typeface="+mn-lt"/>
              <a:ea typeface="+mn-ea"/>
              <a:cs typeface="+mn-cs"/>
            </a:endParaRPr>
          </a:p>
          <a:p>
            <a:pPr lvl="0"/>
            <a:endParaRPr lang="en-US" sz="1400" kern="1200" dirty="0" smtClean="0">
              <a:solidFill>
                <a:schemeClr val="tx1"/>
              </a:solidFill>
              <a:effectLst/>
              <a:latin typeface="+mn-lt"/>
              <a:ea typeface="+mn-ea"/>
              <a:cs typeface="+mn-cs"/>
            </a:endParaRPr>
          </a:p>
          <a:p>
            <a:pPr lvl="0"/>
            <a:r>
              <a:rPr lang="en-US" sz="1400" kern="1200" dirty="0" smtClean="0">
                <a:solidFill>
                  <a:schemeClr val="tx1"/>
                </a:solidFill>
                <a:effectLst/>
                <a:latin typeface="+mn-lt"/>
                <a:ea typeface="+mn-ea"/>
                <a:cs typeface="+mn-cs"/>
              </a:rPr>
              <a:t>2. Our second hypothesis</a:t>
            </a:r>
            <a:r>
              <a:rPr lang="en-US" sz="1400" kern="1200" baseline="0" dirty="0" smtClean="0">
                <a:solidFill>
                  <a:schemeClr val="tx1"/>
                </a:solidFill>
                <a:effectLst/>
                <a:latin typeface="+mn-lt"/>
                <a:ea typeface="+mn-ea"/>
                <a:cs typeface="+mn-cs"/>
              </a:rPr>
              <a:t> was also supported. </a:t>
            </a:r>
            <a:r>
              <a:rPr lang="en-US" sz="1400" kern="1200" dirty="0" smtClean="0">
                <a:solidFill>
                  <a:schemeClr val="tx1"/>
                </a:solidFill>
                <a:effectLst/>
                <a:latin typeface="+mn-lt"/>
                <a:ea typeface="+mn-ea"/>
                <a:cs typeface="+mn-cs"/>
              </a:rPr>
              <a:t>Mothers who reported acting with awareness and acceptance without judgment were less likely to engage in inconsistent and punitive parenting practices, and described their children as having lower levels of externalizing behavior (highlight these correlations in PP slide). </a:t>
            </a:r>
            <a:r>
              <a:rPr lang="en-US" sz="1400" kern="1200" baseline="0" dirty="0" smtClean="0">
                <a:solidFill>
                  <a:schemeClr val="tx1"/>
                </a:solidFill>
                <a:effectLst/>
                <a:latin typeface="+mn-lt"/>
                <a:ea typeface="+mn-ea"/>
                <a:cs typeface="+mn-cs"/>
              </a:rPr>
              <a:t>In other words, we can see a negative correlation between the 2 mindfulness subscales and the outcome variables.</a:t>
            </a:r>
            <a:endParaRPr lang="en-US" sz="1400" kern="1200" dirty="0" smtClean="0">
              <a:solidFill>
                <a:schemeClr val="tx1"/>
              </a:solidFill>
              <a:effectLst/>
              <a:latin typeface="+mn-lt"/>
              <a:ea typeface="+mn-ea"/>
              <a:cs typeface="+mn-cs"/>
            </a:endParaRPr>
          </a:p>
          <a:p>
            <a:pPr lvl="0"/>
            <a:endParaRPr lang="en-US" sz="14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effectLst/>
                <a:latin typeface="+mn-lt"/>
                <a:ea typeface="+mn-ea"/>
                <a:cs typeface="+mn-cs"/>
              </a:rPr>
              <a:t>3. Our third hypothesis</a:t>
            </a:r>
            <a:r>
              <a:rPr lang="en-US" sz="1400" kern="1200" baseline="0" dirty="0" smtClean="0">
                <a:solidFill>
                  <a:schemeClr val="tx1"/>
                </a:solidFill>
                <a:effectLst/>
                <a:latin typeface="+mn-lt"/>
                <a:ea typeface="+mn-ea"/>
                <a:cs typeface="+mn-cs"/>
              </a:rPr>
              <a:t> predicted a negative correlation between EA and Acting with awareness and acceptance without judgment. This was also supported </a:t>
            </a:r>
            <a:r>
              <a:rPr lang="en-US" sz="1400" kern="1200" dirty="0" smtClean="0">
                <a:solidFill>
                  <a:schemeClr val="tx1"/>
                </a:solidFill>
                <a:effectLst/>
                <a:latin typeface="+mn-lt"/>
                <a:ea typeface="+mn-ea"/>
                <a:cs typeface="+mn-cs"/>
              </a:rPr>
              <a:t>(highlight these correlations in PP slide).</a:t>
            </a:r>
            <a:r>
              <a:rPr lang="en-US" sz="1400" kern="1200" baseline="0" dirty="0" smtClean="0">
                <a:solidFill>
                  <a:schemeClr val="tx1"/>
                </a:solidFill>
                <a:effectLst/>
                <a:latin typeface="+mn-lt"/>
                <a:ea typeface="+mn-ea"/>
                <a:cs typeface="+mn-cs"/>
              </a:rPr>
              <a:t> </a:t>
            </a:r>
            <a:r>
              <a:rPr lang="en-US" sz="1400" kern="1200" dirty="0" smtClean="0">
                <a:solidFill>
                  <a:schemeClr val="tx1"/>
                </a:solidFill>
                <a:effectLst/>
                <a:latin typeface="+mn-lt"/>
                <a:ea typeface="+mn-ea"/>
                <a:cs typeface="+mn-cs"/>
              </a:rPr>
              <a:t>Mothers who reported greater reliance on EA reported less frequently acting with awareness and acceptance without judgment.</a:t>
            </a:r>
          </a:p>
        </p:txBody>
      </p:sp>
      <p:sp>
        <p:nvSpPr>
          <p:cNvPr id="4" name="Slide Number Placeholder 3"/>
          <p:cNvSpPr>
            <a:spLocks noGrp="1"/>
          </p:cNvSpPr>
          <p:nvPr>
            <p:ph type="sldNum" sz="quarter" idx="10"/>
          </p:nvPr>
        </p:nvSpPr>
        <p:spPr/>
        <p:txBody>
          <a:bodyPr/>
          <a:lstStyle/>
          <a:p>
            <a:fld id="{A244A4D5-BCB3-423B-9688-257F31699D67}" type="slidenum">
              <a:rPr lang="en-US" smtClean="0"/>
              <a:pPr/>
              <a:t>11</a:t>
            </a:fld>
            <a:endParaRPr lang="en-US"/>
          </a:p>
        </p:txBody>
      </p:sp>
    </p:spTree>
    <p:extLst>
      <p:ext uri="{BB962C8B-B14F-4D97-AF65-F5344CB8AC3E}">
        <p14:creationId xmlns:p14="http://schemas.microsoft.com/office/powerpoint/2010/main" val="32324481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400" kern="1200" dirty="0" smtClean="0">
                <a:solidFill>
                  <a:schemeClr val="tx1"/>
                </a:solidFill>
                <a:effectLst/>
                <a:latin typeface="+mn-lt"/>
                <a:ea typeface="+mn-ea"/>
                <a:cs typeface="+mn-cs"/>
              </a:rPr>
              <a:t>1. Our results showed</a:t>
            </a:r>
            <a:r>
              <a:rPr lang="en-US" sz="1400" kern="1200" baseline="0" dirty="0" smtClean="0">
                <a:solidFill>
                  <a:schemeClr val="tx1"/>
                </a:solidFill>
                <a:effectLst/>
                <a:latin typeface="+mn-lt"/>
                <a:ea typeface="+mn-ea"/>
                <a:cs typeface="+mn-cs"/>
              </a:rPr>
              <a:t> </a:t>
            </a:r>
            <a:r>
              <a:rPr lang="en-US" sz="1400" kern="1200" dirty="0" smtClean="0">
                <a:solidFill>
                  <a:schemeClr val="tx1"/>
                </a:solidFill>
                <a:effectLst/>
                <a:latin typeface="+mn-lt"/>
                <a:ea typeface="+mn-ea"/>
                <a:cs typeface="+mn-cs"/>
              </a:rPr>
              <a:t>that child externalizing problems were positively associated with punitive and inconsistent parenting practices, as well as maternal EA (highlight these correlations in PP slide). This</a:t>
            </a:r>
            <a:r>
              <a:rPr lang="en-US" sz="1400" kern="1200" baseline="0" dirty="0" smtClean="0">
                <a:solidFill>
                  <a:schemeClr val="tx1"/>
                </a:solidFill>
                <a:effectLst/>
                <a:latin typeface="+mn-lt"/>
                <a:ea typeface="+mn-ea"/>
                <a:cs typeface="+mn-cs"/>
              </a:rPr>
              <a:t> supports our first hypothesis that said we expected a positive correlation between the outcome variables and EA.</a:t>
            </a:r>
            <a:endParaRPr lang="en-US" sz="1400" kern="1200" dirty="0" smtClean="0">
              <a:solidFill>
                <a:schemeClr val="tx1"/>
              </a:solidFill>
              <a:effectLst/>
              <a:latin typeface="+mn-lt"/>
              <a:ea typeface="+mn-ea"/>
              <a:cs typeface="+mn-cs"/>
            </a:endParaRPr>
          </a:p>
          <a:p>
            <a:pPr lvl="0"/>
            <a:endParaRPr lang="en-US" sz="1400" kern="1200" dirty="0" smtClean="0">
              <a:solidFill>
                <a:schemeClr val="tx1"/>
              </a:solidFill>
              <a:effectLst/>
              <a:latin typeface="+mn-lt"/>
              <a:ea typeface="+mn-ea"/>
              <a:cs typeface="+mn-cs"/>
            </a:endParaRPr>
          </a:p>
          <a:p>
            <a:pPr lvl="0"/>
            <a:r>
              <a:rPr lang="en-US" sz="1400" kern="1200" dirty="0" smtClean="0">
                <a:solidFill>
                  <a:schemeClr val="tx1"/>
                </a:solidFill>
                <a:effectLst/>
                <a:latin typeface="+mn-lt"/>
                <a:ea typeface="+mn-ea"/>
                <a:cs typeface="+mn-cs"/>
              </a:rPr>
              <a:t>2. Our second hypothesis</a:t>
            </a:r>
            <a:r>
              <a:rPr lang="en-US" sz="1400" kern="1200" baseline="0" dirty="0" smtClean="0">
                <a:solidFill>
                  <a:schemeClr val="tx1"/>
                </a:solidFill>
                <a:effectLst/>
                <a:latin typeface="+mn-lt"/>
                <a:ea typeface="+mn-ea"/>
                <a:cs typeface="+mn-cs"/>
              </a:rPr>
              <a:t> was also supported. </a:t>
            </a:r>
            <a:r>
              <a:rPr lang="en-US" sz="1400" kern="1200" dirty="0" smtClean="0">
                <a:solidFill>
                  <a:schemeClr val="tx1"/>
                </a:solidFill>
                <a:effectLst/>
                <a:latin typeface="+mn-lt"/>
                <a:ea typeface="+mn-ea"/>
                <a:cs typeface="+mn-cs"/>
              </a:rPr>
              <a:t>Mothers who reported acting with awareness and acceptance without judgment were less likely to engage in inconsistent and punitive parenting practices, and described their children as having lower levels of externalizing behavior (highlight these correlations in PP slide). </a:t>
            </a:r>
            <a:r>
              <a:rPr lang="en-US" sz="1400" kern="1200" baseline="0" dirty="0" smtClean="0">
                <a:solidFill>
                  <a:schemeClr val="tx1"/>
                </a:solidFill>
                <a:effectLst/>
                <a:latin typeface="+mn-lt"/>
                <a:ea typeface="+mn-ea"/>
                <a:cs typeface="+mn-cs"/>
              </a:rPr>
              <a:t>In other words, we can see a negative correlation between the 2 mindfulness subscales and the outcome variables.</a:t>
            </a:r>
            <a:endParaRPr lang="en-US" sz="1400" kern="1200" dirty="0" smtClean="0">
              <a:solidFill>
                <a:schemeClr val="tx1"/>
              </a:solidFill>
              <a:effectLst/>
              <a:latin typeface="+mn-lt"/>
              <a:ea typeface="+mn-ea"/>
              <a:cs typeface="+mn-cs"/>
            </a:endParaRPr>
          </a:p>
          <a:p>
            <a:pPr lvl="0"/>
            <a:endParaRPr lang="en-US" sz="14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effectLst/>
                <a:latin typeface="+mn-lt"/>
                <a:ea typeface="+mn-ea"/>
                <a:cs typeface="+mn-cs"/>
              </a:rPr>
              <a:t>3. Our third hypothesis</a:t>
            </a:r>
            <a:r>
              <a:rPr lang="en-US" sz="1400" kern="1200" baseline="0" dirty="0" smtClean="0">
                <a:solidFill>
                  <a:schemeClr val="tx1"/>
                </a:solidFill>
                <a:effectLst/>
                <a:latin typeface="+mn-lt"/>
                <a:ea typeface="+mn-ea"/>
                <a:cs typeface="+mn-cs"/>
              </a:rPr>
              <a:t> predicted a negative correlation between EA and Acting with awareness and acceptance without judgment. This was also supported </a:t>
            </a:r>
            <a:r>
              <a:rPr lang="en-US" sz="1400" kern="1200" dirty="0" smtClean="0">
                <a:solidFill>
                  <a:schemeClr val="tx1"/>
                </a:solidFill>
                <a:effectLst/>
                <a:latin typeface="+mn-lt"/>
                <a:ea typeface="+mn-ea"/>
                <a:cs typeface="+mn-cs"/>
              </a:rPr>
              <a:t>(highlight these correlations in PP slide).</a:t>
            </a:r>
            <a:r>
              <a:rPr lang="en-US" sz="1400" kern="1200" baseline="0" dirty="0" smtClean="0">
                <a:solidFill>
                  <a:schemeClr val="tx1"/>
                </a:solidFill>
                <a:effectLst/>
                <a:latin typeface="+mn-lt"/>
                <a:ea typeface="+mn-ea"/>
                <a:cs typeface="+mn-cs"/>
              </a:rPr>
              <a:t> </a:t>
            </a:r>
            <a:r>
              <a:rPr lang="en-US" sz="1400" kern="1200" dirty="0" smtClean="0">
                <a:solidFill>
                  <a:schemeClr val="tx1"/>
                </a:solidFill>
                <a:effectLst/>
                <a:latin typeface="+mn-lt"/>
                <a:ea typeface="+mn-ea"/>
                <a:cs typeface="+mn-cs"/>
              </a:rPr>
              <a:t>Mothers who reported greater reliance on EA reported less frequently acting with awareness and acceptance without judgment.</a:t>
            </a:r>
          </a:p>
        </p:txBody>
      </p:sp>
      <p:sp>
        <p:nvSpPr>
          <p:cNvPr id="4" name="Slide Number Placeholder 3"/>
          <p:cNvSpPr>
            <a:spLocks noGrp="1"/>
          </p:cNvSpPr>
          <p:nvPr>
            <p:ph type="sldNum" sz="quarter" idx="10"/>
          </p:nvPr>
        </p:nvSpPr>
        <p:spPr/>
        <p:txBody>
          <a:bodyPr/>
          <a:lstStyle/>
          <a:p>
            <a:fld id="{A244A4D5-BCB3-423B-9688-257F31699D67}" type="slidenum">
              <a:rPr lang="en-US" smtClean="0"/>
              <a:pPr/>
              <a:t>12</a:t>
            </a:fld>
            <a:endParaRPr lang="en-US"/>
          </a:p>
        </p:txBody>
      </p:sp>
    </p:spTree>
    <p:extLst>
      <p:ext uri="{BB962C8B-B14F-4D97-AF65-F5344CB8AC3E}">
        <p14:creationId xmlns:p14="http://schemas.microsoft.com/office/powerpoint/2010/main" val="32324481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400" kern="1200" dirty="0" smtClean="0">
                <a:solidFill>
                  <a:schemeClr val="tx1"/>
                </a:solidFill>
                <a:effectLst/>
                <a:latin typeface="+mn-lt"/>
                <a:ea typeface="+mn-ea"/>
                <a:cs typeface="+mn-cs"/>
              </a:rPr>
              <a:t>1. Our results showed that child externalizing problems were positively associated with punitive and inconsistent parenting practices, as well as maternal EA (highlight these correlations in PP slide). This</a:t>
            </a:r>
            <a:r>
              <a:rPr lang="en-US" sz="1400" kern="1200" baseline="0" dirty="0" smtClean="0">
                <a:solidFill>
                  <a:schemeClr val="tx1"/>
                </a:solidFill>
                <a:effectLst/>
                <a:latin typeface="+mn-lt"/>
                <a:ea typeface="+mn-ea"/>
                <a:cs typeface="+mn-cs"/>
              </a:rPr>
              <a:t> supports our first hypothesis that said we expected a positive correlation between the outcome variables and EA.</a:t>
            </a:r>
            <a:endParaRPr lang="en-US" sz="1400" kern="1200" dirty="0" smtClean="0">
              <a:solidFill>
                <a:schemeClr val="tx1"/>
              </a:solidFill>
              <a:effectLst/>
              <a:latin typeface="+mn-lt"/>
              <a:ea typeface="+mn-ea"/>
              <a:cs typeface="+mn-cs"/>
            </a:endParaRPr>
          </a:p>
          <a:p>
            <a:pPr lvl="0"/>
            <a:endParaRPr lang="en-US" sz="1400" kern="1200" dirty="0" smtClean="0">
              <a:solidFill>
                <a:schemeClr val="tx1"/>
              </a:solidFill>
              <a:effectLst/>
              <a:latin typeface="+mn-lt"/>
              <a:ea typeface="+mn-ea"/>
              <a:cs typeface="+mn-cs"/>
            </a:endParaRPr>
          </a:p>
          <a:p>
            <a:pPr lvl="0"/>
            <a:r>
              <a:rPr lang="en-US" sz="1400" kern="1200" dirty="0" smtClean="0">
                <a:solidFill>
                  <a:schemeClr val="tx1"/>
                </a:solidFill>
                <a:effectLst/>
                <a:latin typeface="+mn-lt"/>
                <a:ea typeface="+mn-ea"/>
                <a:cs typeface="+mn-cs"/>
              </a:rPr>
              <a:t>2. Our second hypothesis</a:t>
            </a:r>
            <a:r>
              <a:rPr lang="en-US" sz="1400" kern="1200" baseline="0" dirty="0" smtClean="0">
                <a:solidFill>
                  <a:schemeClr val="tx1"/>
                </a:solidFill>
                <a:effectLst/>
                <a:latin typeface="+mn-lt"/>
                <a:ea typeface="+mn-ea"/>
                <a:cs typeface="+mn-cs"/>
              </a:rPr>
              <a:t> was also supported. </a:t>
            </a:r>
            <a:r>
              <a:rPr lang="en-US" sz="1400" kern="1200" dirty="0" smtClean="0">
                <a:solidFill>
                  <a:schemeClr val="tx1"/>
                </a:solidFill>
                <a:effectLst/>
                <a:latin typeface="+mn-lt"/>
                <a:ea typeface="+mn-ea"/>
                <a:cs typeface="+mn-cs"/>
              </a:rPr>
              <a:t>Mothers who reported acting with awareness and acceptance without judgment were less likely to engage in inconsistent and punitive parenting practices, and described their children as having lower levels of externalizing behavior (highlight these correlations in PP slide). </a:t>
            </a:r>
            <a:r>
              <a:rPr lang="en-US" sz="1400" kern="1200" baseline="0" dirty="0" smtClean="0">
                <a:solidFill>
                  <a:schemeClr val="tx1"/>
                </a:solidFill>
                <a:effectLst/>
                <a:latin typeface="+mn-lt"/>
                <a:ea typeface="+mn-ea"/>
                <a:cs typeface="+mn-cs"/>
              </a:rPr>
              <a:t>In other words, we can see a negative correlation between the 2 mindfulness subscales and the outcome variables.</a:t>
            </a:r>
            <a:endParaRPr lang="en-US" sz="1400" kern="1200" dirty="0" smtClean="0">
              <a:solidFill>
                <a:schemeClr val="tx1"/>
              </a:solidFill>
              <a:effectLst/>
              <a:latin typeface="+mn-lt"/>
              <a:ea typeface="+mn-ea"/>
              <a:cs typeface="+mn-cs"/>
            </a:endParaRPr>
          </a:p>
          <a:p>
            <a:pPr lvl="0"/>
            <a:endParaRPr lang="en-US" sz="14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effectLst/>
                <a:latin typeface="+mn-lt"/>
                <a:ea typeface="+mn-ea"/>
                <a:cs typeface="+mn-cs"/>
              </a:rPr>
              <a:t>3. Our third hypothesis</a:t>
            </a:r>
            <a:r>
              <a:rPr lang="en-US" sz="1400" kern="1200" baseline="0" dirty="0" smtClean="0">
                <a:solidFill>
                  <a:schemeClr val="tx1"/>
                </a:solidFill>
                <a:effectLst/>
                <a:latin typeface="+mn-lt"/>
                <a:ea typeface="+mn-ea"/>
                <a:cs typeface="+mn-cs"/>
              </a:rPr>
              <a:t> predicted a negative correlation between EA and Acting with awareness and acceptance without judgment. This was also supported </a:t>
            </a:r>
            <a:r>
              <a:rPr lang="en-US" sz="1400" kern="1200" dirty="0" smtClean="0">
                <a:solidFill>
                  <a:schemeClr val="tx1"/>
                </a:solidFill>
                <a:effectLst/>
                <a:latin typeface="+mn-lt"/>
                <a:ea typeface="+mn-ea"/>
                <a:cs typeface="+mn-cs"/>
              </a:rPr>
              <a:t>(highlight these correlations in PP slide).</a:t>
            </a:r>
            <a:r>
              <a:rPr lang="en-US" sz="1400" kern="1200" baseline="0" dirty="0" smtClean="0">
                <a:solidFill>
                  <a:schemeClr val="tx1"/>
                </a:solidFill>
                <a:effectLst/>
                <a:latin typeface="+mn-lt"/>
                <a:ea typeface="+mn-ea"/>
                <a:cs typeface="+mn-cs"/>
              </a:rPr>
              <a:t> </a:t>
            </a:r>
            <a:r>
              <a:rPr lang="en-US" sz="1400" kern="1200" dirty="0" smtClean="0">
                <a:solidFill>
                  <a:schemeClr val="tx1"/>
                </a:solidFill>
                <a:effectLst/>
                <a:latin typeface="+mn-lt"/>
                <a:ea typeface="+mn-ea"/>
                <a:cs typeface="+mn-cs"/>
              </a:rPr>
              <a:t>Mothers who reported greater reliance on EA reported less frequently acting with awareness and acceptance without judgment.</a:t>
            </a:r>
          </a:p>
        </p:txBody>
      </p:sp>
      <p:sp>
        <p:nvSpPr>
          <p:cNvPr id="4" name="Slide Number Placeholder 3"/>
          <p:cNvSpPr>
            <a:spLocks noGrp="1"/>
          </p:cNvSpPr>
          <p:nvPr>
            <p:ph type="sldNum" sz="quarter" idx="10"/>
          </p:nvPr>
        </p:nvSpPr>
        <p:spPr/>
        <p:txBody>
          <a:bodyPr/>
          <a:lstStyle/>
          <a:p>
            <a:fld id="{A244A4D5-BCB3-423B-9688-257F31699D67}" type="slidenum">
              <a:rPr lang="en-US" smtClean="0"/>
              <a:pPr/>
              <a:t>13</a:t>
            </a:fld>
            <a:endParaRPr lang="en-US"/>
          </a:p>
        </p:txBody>
      </p:sp>
    </p:spTree>
    <p:extLst>
      <p:ext uri="{BB962C8B-B14F-4D97-AF65-F5344CB8AC3E}">
        <p14:creationId xmlns:p14="http://schemas.microsoft.com/office/powerpoint/2010/main" val="32324481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400" kern="1200" dirty="0" smtClean="0">
                <a:solidFill>
                  <a:schemeClr val="tx1"/>
                </a:solidFill>
                <a:effectLst/>
                <a:latin typeface="+mn-lt"/>
                <a:ea typeface="+mn-ea"/>
                <a:cs typeface="+mn-cs"/>
              </a:rPr>
              <a:t>1. Our results showed</a:t>
            </a:r>
            <a:r>
              <a:rPr lang="en-US" sz="1400" kern="1200" baseline="0" dirty="0" smtClean="0">
                <a:solidFill>
                  <a:schemeClr val="tx1"/>
                </a:solidFill>
                <a:effectLst/>
                <a:latin typeface="+mn-lt"/>
                <a:ea typeface="+mn-ea"/>
                <a:cs typeface="+mn-cs"/>
              </a:rPr>
              <a:t> </a:t>
            </a:r>
            <a:r>
              <a:rPr lang="en-US" sz="1400" kern="1200" dirty="0" smtClean="0">
                <a:solidFill>
                  <a:schemeClr val="tx1"/>
                </a:solidFill>
                <a:effectLst/>
                <a:latin typeface="+mn-lt"/>
                <a:ea typeface="+mn-ea"/>
                <a:cs typeface="+mn-cs"/>
              </a:rPr>
              <a:t>that child externalizing problems were positively associated with punitive and inconsistent parenting practices, as well as maternal EA (highlight these correlations in PP slide). This</a:t>
            </a:r>
            <a:r>
              <a:rPr lang="en-US" sz="1400" kern="1200" baseline="0" dirty="0" smtClean="0">
                <a:solidFill>
                  <a:schemeClr val="tx1"/>
                </a:solidFill>
                <a:effectLst/>
                <a:latin typeface="+mn-lt"/>
                <a:ea typeface="+mn-ea"/>
                <a:cs typeface="+mn-cs"/>
              </a:rPr>
              <a:t> supports our first hypothesis that said we expected a positive correlation between the outcome variables and EA.</a:t>
            </a:r>
            <a:endParaRPr lang="en-US" sz="1400" kern="1200" dirty="0" smtClean="0">
              <a:solidFill>
                <a:schemeClr val="tx1"/>
              </a:solidFill>
              <a:effectLst/>
              <a:latin typeface="+mn-lt"/>
              <a:ea typeface="+mn-ea"/>
              <a:cs typeface="+mn-cs"/>
            </a:endParaRPr>
          </a:p>
          <a:p>
            <a:pPr lvl="0"/>
            <a:endParaRPr lang="en-US" sz="1400" kern="1200" dirty="0" smtClean="0">
              <a:solidFill>
                <a:schemeClr val="tx1"/>
              </a:solidFill>
              <a:effectLst/>
              <a:latin typeface="+mn-lt"/>
              <a:ea typeface="+mn-ea"/>
              <a:cs typeface="+mn-cs"/>
            </a:endParaRPr>
          </a:p>
          <a:p>
            <a:pPr lvl="0"/>
            <a:r>
              <a:rPr lang="en-US" sz="1400" kern="1200" dirty="0" smtClean="0">
                <a:solidFill>
                  <a:schemeClr val="tx1"/>
                </a:solidFill>
                <a:effectLst/>
                <a:latin typeface="+mn-lt"/>
                <a:ea typeface="+mn-ea"/>
                <a:cs typeface="+mn-cs"/>
              </a:rPr>
              <a:t>2. Our second hypothesis</a:t>
            </a:r>
            <a:r>
              <a:rPr lang="en-US" sz="1400" kern="1200" baseline="0" dirty="0" smtClean="0">
                <a:solidFill>
                  <a:schemeClr val="tx1"/>
                </a:solidFill>
                <a:effectLst/>
                <a:latin typeface="+mn-lt"/>
                <a:ea typeface="+mn-ea"/>
                <a:cs typeface="+mn-cs"/>
              </a:rPr>
              <a:t> was also supported. </a:t>
            </a:r>
            <a:r>
              <a:rPr lang="en-US" sz="1400" kern="1200" dirty="0" smtClean="0">
                <a:solidFill>
                  <a:schemeClr val="tx1"/>
                </a:solidFill>
                <a:effectLst/>
                <a:latin typeface="+mn-lt"/>
                <a:ea typeface="+mn-ea"/>
                <a:cs typeface="+mn-cs"/>
              </a:rPr>
              <a:t>Mothers who reported acting with awareness and acceptance without judgment were less likely to engage in inconsistent and punitive parenting practices, and described their children as having lower levels of externalizing behavior (highlight these correlations in PP slide). </a:t>
            </a:r>
            <a:r>
              <a:rPr lang="en-US" sz="1400" kern="1200" baseline="0" dirty="0" smtClean="0">
                <a:solidFill>
                  <a:schemeClr val="tx1"/>
                </a:solidFill>
                <a:effectLst/>
                <a:latin typeface="+mn-lt"/>
                <a:ea typeface="+mn-ea"/>
                <a:cs typeface="+mn-cs"/>
              </a:rPr>
              <a:t>In other words, we can see a negative correlation between the 2 mindfulness subscales and the outcome variables.</a:t>
            </a:r>
            <a:endParaRPr lang="en-US" sz="1400" kern="1200" dirty="0" smtClean="0">
              <a:solidFill>
                <a:schemeClr val="tx1"/>
              </a:solidFill>
              <a:effectLst/>
              <a:latin typeface="+mn-lt"/>
              <a:ea typeface="+mn-ea"/>
              <a:cs typeface="+mn-cs"/>
            </a:endParaRPr>
          </a:p>
          <a:p>
            <a:pPr lvl="0"/>
            <a:endParaRPr lang="en-US" sz="14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effectLst/>
                <a:latin typeface="+mn-lt"/>
                <a:ea typeface="+mn-ea"/>
                <a:cs typeface="+mn-cs"/>
              </a:rPr>
              <a:t>3. Our third hypothesis</a:t>
            </a:r>
            <a:r>
              <a:rPr lang="en-US" sz="1400" kern="1200" baseline="0" dirty="0" smtClean="0">
                <a:solidFill>
                  <a:schemeClr val="tx1"/>
                </a:solidFill>
                <a:effectLst/>
                <a:latin typeface="+mn-lt"/>
                <a:ea typeface="+mn-ea"/>
                <a:cs typeface="+mn-cs"/>
              </a:rPr>
              <a:t> predicted a negative correlation between EA and Acting with awareness and acceptance without judgment. This was also supported </a:t>
            </a:r>
            <a:r>
              <a:rPr lang="en-US" sz="1400" kern="1200" dirty="0" smtClean="0">
                <a:solidFill>
                  <a:schemeClr val="tx1"/>
                </a:solidFill>
                <a:effectLst/>
                <a:latin typeface="+mn-lt"/>
                <a:ea typeface="+mn-ea"/>
                <a:cs typeface="+mn-cs"/>
              </a:rPr>
              <a:t>(highlight these correlations in PP slide).</a:t>
            </a:r>
            <a:r>
              <a:rPr lang="en-US" sz="1400" kern="1200" baseline="0" dirty="0" smtClean="0">
                <a:solidFill>
                  <a:schemeClr val="tx1"/>
                </a:solidFill>
                <a:effectLst/>
                <a:latin typeface="+mn-lt"/>
                <a:ea typeface="+mn-ea"/>
                <a:cs typeface="+mn-cs"/>
              </a:rPr>
              <a:t> </a:t>
            </a:r>
            <a:r>
              <a:rPr lang="en-US" sz="1400" kern="1200" dirty="0" smtClean="0">
                <a:solidFill>
                  <a:schemeClr val="tx1"/>
                </a:solidFill>
                <a:effectLst/>
                <a:latin typeface="+mn-lt"/>
                <a:ea typeface="+mn-ea"/>
                <a:cs typeface="+mn-cs"/>
              </a:rPr>
              <a:t>Mothers who reported greater reliance on EA reported less frequently acting with awareness and acceptance without judgment.</a:t>
            </a:r>
          </a:p>
        </p:txBody>
      </p:sp>
      <p:sp>
        <p:nvSpPr>
          <p:cNvPr id="4" name="Slide Number Placeholder 3"/>
          <p:cNvSpPr>
            <a:spLocks noGrp="1"/>
          </p:cNvSpPr>
          <p:nvPr>
            <p:ph type="sldNum" sz="quarter" idx="10"/>
          </p:nvPr>
        </p:nvSpPr>
        <p:spPr/>
        <p:txBody>
          <a:bodyPr/>
          <a:lstStyle/>
          <a:p>
            <a:fld id="{A244A4D5-BCB3-423B-9688-257F31699D67}" type="slidenum">
              <a:rPr lang="en-US" smtClean="0"/>
              <a:pPr/>
              <a:t>14</a:t>
            </a:fld>
            <a:endParaRPr lang="en-US"/>
          </a:p>
        </p:txBody>
      </p:sp>
    </p:spTree>
    <p:extLst>
      <p:ext uri="{BB962C8B-B14F-4D97-AF65-F5344CB8AC3E}">
        <p14:creationId xmlns:p14="http://schemas.microsoft.com/office/powerpoint/2010/main" val="32324481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kern="1200" dirty="0" smtClean="0">
                <a:solidFill>
                  <a:schemeClr val="tx1"/>
                </a:solidFill>
                <a:effectLst/>
                <a:latin typeface="+mn-lt"/>
                <a:ea typeface="+mn-ea"/>
                <a:cs typeface="+mn-cs"/>
              </a:rPr>
              <a:t>To test our fourth</a:t>
            </a:r>
            <a:r>
              <a:rPr lang="en-US" sz="1400" kern="1200" baseline="0" dirty="0" smtClean="0">
                <a:solidFill>
                  <a:schemeClr val="tx1"/>
                </a:solidFill>
                <a:effectLst/>
                <a:latin typeface="+mn-lt"/>
                <a:ea typeface="+mn-ea"/>
                <a:cs typeface="+mn-cs"/>
              </a:rPr>
              <a:t> hypothesis we run 3 stepwise multiple regressions, one for each outcome variable, in which we included the four subscales of mindfulness and EA to predict each dependent variable.</a:t>
            </a:r>
          </a:p>
          <a:p>
            <a:endParaRPr lang="en-US" sz="14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effectLst/>
                <a:latin typeface="+mn-lt"/>
                <a:ea typeface="+mn-ea"/>
                <a:cs typeface="+mn-cs"/>
              </a:rPr>
              <a:t>Show Figure 1</a:t>
            </a:r>
          </a:p>
          <a:p>
            <a:r>
              <a:rPr lang="en-US" sz="1400" kern="1200" baseline="0" dirty="0" smtClean="0">
                <a:solidFill>
                  <a:schemeClr val="tx1"/>
                </a:solidFill>
                <a:effectLst/>
                <a:latin typeface="+mn-lt"/>
                <a:ea typeface="+mn-ea"/>
                <a:cs typeface="+mn-cs"/>
              </a:rPr>
              <a:t>Our first regression shows that a</a:t>
            </a:r>
            <a:r>
              <a:rPr lang="en-US" sz="1400" kern="1200" dirty="0" smtClean="0">
                <a:solidFill>
                  <a:schemeClr val="tx1"/>
                </a:solidFill>
                <a:effectLst/>
                <a:latin typeface="+mn-lt"/>
                <a:ea typeface="+mn-ea"/>
                <a:cs typeface="+mn-cs"/>
              </a:rPr>
              <a:t>s a whole, mothers’ acceptance without judgment,</a:t>
            </a:r>
            <a:r>
              <a:rPr lang="en-US" sz="1400" kern="1200" baseline="0" dirty="0" smtClean="0">
                <a:solidFill>
                  <a:schemeClr val="tx1"/>
                </a:solidFill>
                <a:effectLst/>
                <a:latin typeface="+mn-lt"/>
                <a:ea typeface="+mn-ea"/>
                <a:cs typeface="+mn-cs"/>
              </a:rPr>
              <a:t> </a:t>
            </a:r>
            <a:r>
              <a:rPr lang="en-US" sz="1400" kern="1200" dirty="0" smtClean="0">
                <a:solidFill>
                  <a:schemeClr val="tx1"/>
                </a:solidFill>
                <a:effectLst/>
                <a:latin typeface="+mn-lt"/>
                <a:ea typeface="+mn-ea"/>
                <a:cs typeface="+mn-cs"/>
              </a:rPr>
              <a:t>observing, and EA significantly predicted 19% of the total variance in inconsistent parenting behavior.</a:t>
            </a:r>
            <a:endParaRPr lang="en-US" sz="1400" kern="1200" baseline="0" dirty="0" smtClean="0">
              <a:solidFill>
                <a:schemeClr val="tx1"/>
              </a:solidFill>
              <a:effectLst/>
              <a:latin typeface="+mn-lt"/>
              <a:ea typeface="+mn-ea"/>
              <a:cs typeface="+mn-cs"/>
            </a:endParaRPr>
          </a:p>
          <a:p>
            <a:endParaRPr lang="en-US" sz="1400" kern="1200" baseline="0" dirty="0" smtClean="0">
              <a:solidFill>
                <a:schemeClr val="tx1"/>
              </a:solidFill>
              <a:effectLst/>
              <a:latin typeface="+mn-lt"/>
              <a:ea typeface="+mn-ea"/>
              <a:cs typeface="+mn-cs"/>
            </a:endParaRPr>
          </a:p>
          <a:p>
            <a:r>
              <a:rPr lang="en-US" sz="1400" kern="1200" baseline="0" dirty="0" smtClean="0">
                <a:solidFill>
                  <a:schemeClr val="tx1"/>
                </a:solidFill>
                <a:effectLst/>
                <a:latin typeface="+mn-lt"/>
                <a:ea typeface="+mn-ea"/>
                <a:cs typeface="+mn-cs"/>
              </a:rPr>
              <a:t>Our hypothesis was partially supported since we were expecting that it was “acting with awareness” and not “observing” which would help predict inconsistent parenting.</a:t>
            </a:r>
          </a:p>
          <a:p>
            <a:endParaRPr lang="en-US" sz="1400" kern="1200" baseline="0" dirty="0" smtClean="0">
              <a:solidFill>
                <a:schemeClr val="tx1"/>
              </a:solidFill>
              <a:effectLst/>
              <a:latin typeface="+mn-lt"/>
              <a:ea typeface="+mn-ea"/>
              <a:cs typeface="+mn-cs"/>
            </a:endParaRPr>
          </a:p>
          <a:p>
            <a:r>
              <a:rPr lang="en-US" sz="1400" kern="1200" baseline="0" dirty="0" smtClean="0">
                <a:solidFill>
                  <a:schemeClr val="tx1"/>
                </a:solidFill>
                <a:effectLst/>
                <a:latin typeface="+mn-lt"/>
                <a:ea typeface="+mn-ea"/>
                <a:cs typeface="+mn-cs"/>
              </a:rPr>
              <a:t>However, if we think about it, these results make sense, as in order to be a consistent parent, you must be able to observe the interactions that occur between you and your child and your internal reactions to them. And not only you have to be observant, but you must also accept what you observe in a non-judgmental way and without engaging in avoidance.</a:t>
            </a:r>
            <a:endParaRPr lang="en-US" sz="1400" dirty="0"/>
          </a:p>
        </p:txBody>
      </p:sp>
      <p:sp>
        <p:nvSpPr>
          <p:cNvPr id="4" name="Slide Number Placeholder 3"/>
          <p:cNvSpPr>
            <a:spLocks noGrp="1"/>
          </p:cNvSpPr>
          <p:nvPr>
            <p:ph type="sldNum" sz="quarter" idx="10"/>
          </p:nvPr>
        </p:nvSpPr>
        <p:spPr/>
        <p:txBody>
          <a:bodyPr/>
          <a:lstStyle/>
          <a:p>
            <a:fld id="{A244A4D5-BCB3-423B-9688-257F31699D67}" type="slidenum">
              <a:rPr lang="en-US" smtClean="0"/>
              <a:pPr/>
              <a:t>15</a:t>
            </a:fld>
            <a:endParaRPr lang="en-US"/>
          </a:p>
        </p:txBody>
      </p:sp>
    </p:spTree>
    <p:extLst>
      <p:ext uri="{BB962C8B-B14F-4D97-AF65-F5344CB8AC3E}">
        <p14:creationId xmlns:p14="http://schemas.microsoft.com/office/powerpoint/2010/main" val="37441278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kern="1200" dirty="0" smtClean="0">
                <a:solidFill>
                  <a:schemeClr val="tx1"/>
                </a:solidFill>
                <a:effectLst/>
                <a:latin typeface="+mn-lt"/>
                <a:ea typeface="+mn-ea"/>
                <a:cs typeface="+mn-cs"/>
              </a:rPr>
              <a:t>Show Figure 2</a:t>
            </a:r>
          </a:p>
          <a:p>
            <a:r>
              <a:rPr lang="en-US" sz="1800" kern="1200" dirty="0" smtClean="0">
                <a:solidFill>
                  <a:schemeClr val="tx1"/>
                </a:solidFill>
                <a:effectLst/>
                <a:latin typeface="+mn-lt"/>
                <a:ea typeface="+mn-ea"/>
                <a:cs typeface="+mn-cs"/>
              </a:rPr>
              <a:t>Our second regression showed that Accepting without judgment and acting with awareness predicted 14% of the total variance in punitive parenting behavior.</a:t>
            </a:r>
            <a:r>
              <a:rPr lang="en-US" sz="1800" kern="1200" baseline="0" dirty="0" smtClean="0">
                <a:solidFill>
                  <a:schemeClr val="tx1"/>
                </a:solidFill>
                <a:effectLst/>
                <a:latin typeface="+mn-lt"/>
                <a:ea typeface="+mn-ea"/>
                <a:cs typeface="+mn-cs"/>
              </a:rPr>
              <a:t> Although the p value for acting with awareness was .056, we decided to include the it in the final model because it was very close to .05</a:t>
            </a:r>
            <a:endParaRPr lang="en-US" sz="1800" dirty="0"/>
          </a:p>
        </p:txBody>
      </p:sp>
      <p:sp>
        <p:nvSpPr>
          <p:cNvPr id="4" name="Slide Number Placeholder 3"/>
          <p:cNvSpPr>
            <a:spLocks noGrp="1"/>
          </p:cNvSpPr>
          <p:nvPr>
            <p:ph type="sldNum" sz="quarter" idx="10"/>
          </p:nvPr>
        </p:nvSpPr>
        <p:spPr/>
        <p:txBody>
          <a:bodyPr/>
          <a:lstStyle/>
          <a:p>
            <a:fld id="{A244A4D5-BCB3-423B-9688-257F31699D67}" type="slidenum">
              <a:rPr lang="en-US" smtClean="0"/>
              <a:pPr/>
              <a:t>16</a:t>
            </a:fld>
            <a:endParaRPr lang="en-US"/>
          </a:p>
        </p:txBody>
      </p:sp>
    </p:spTree>
    <p:extLst>
      <p:ext uri="{BB962C8B-B14F-4D97-AF65-F5344CB8AC3E}">
        <p14:creationId xmlns:p14="http://schemas.microsoft.com/office/powerpoint/2010/main" val="24506749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kern="1200" dirty="0" smtClean="0">
                <a:solidFill>
                  <a:schemeClr val="tx1"/>
                </a:solidFill>
                <a:effectLst/>
                <a:latin typeface="+mn-lt"/>
                <a:ea typeface="+mn-ea"/>
                <a:cs typeface="+mn-cs"/>
              </a:rPr>
              <a:t>Show Figure 3</a:t>
            </a:r>
          </a:p>
          <a:p>
            <a:r>
              <a:rPr lang="en-US" sz="1800" kern="1200" dirty="0" smtClean="0">
                <a:solidFill>
                  <a:schemeClr val="tx1"/>
                </a:solidFill>
                <a:effectLst/>
                <a:latin typeface="+mn-lt"/>
                <a:ea typeface="+mn-ea"/>
                <a:cs typeface="+mn-cs"/>
              </a:rPr>
              <a:t>Our last</a:t>
            </a:r>
            <a:r>
              <a:rPr lang="en-US" sz="1800" kern="1200" baseline="0" dirty="0" smtClean="0">
                <a:solidFill>
                  <a:schemeClr val="tx1"/>
                </a:solidFill>
                <a:effectLst/>
                <a:latin typeface="+mn-lt"/>
                <a:ea typeface="+mn-ea"/>
                <a:cs typeface="+mn-cs"/>
              </a:rPr>
              <a:t> regression showed that </a:t>
            </a:r>
            <a:r>
              <a:rPr lang="en-US" sz="1800" kern="1200" dirty="0" smtClean="0">
                <a:solidFill>
                  <a:schemeClr val="tx1"/>
                </a:solidFill>
                <a:effectLst/>
                <a:latin typeface="+mn-lt"/>
                <a:ea typeface="+mn-ea"/>
                <a:cs typeface="+mn-cs"/>
              </a:rPr>
              <a:t>Accepting without judgment and EA predicted 14% of the total variance in child externalizing behavior.</a:t>
            </a:r>
            <a:r>
              <a:rPr lang="en-US" sz="1800" kern="1200" baseline="0" dirty="0" smtClean="0">
                <a:solidFill>
                  <a:schemeClr val="tx1"/>
                </a:solidFill>
                <a:effectLst/>
                <a:latin typeface="+mn-lt"/>
                <a:ea typeface="+mn-ea"/>
                <a:cs typeface="+mn-cs"/>
              </a:rPr>
              <a:t> Again, although the significance value for EA was .08, we decided to add the variable to the model. However, no adding EA, accepting without judgment would have predicted around 10 to 11% of the total variance for child externalizing behavior.</a:t>
            </a:r>
            <a:endParaRPr lang="en-US" sz="18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244A4D5-BCB3-423B-9688-257F31699D67}" type="slidenum">
              <a:rPr lang="en-US" smtClean="0"/>
              <a:pPr/>
              <a:t>17</a:t>
            </a:fld>
            <a:endParaRPr lang="en-US"/>
          </a:p>
        </p:txBody>
      </p:sp>
    </p:spTree>
    <p:extLst>
      <p:ext uri="{BB962C8B-B14F-4D97-AF65-F5344CB8AC3E}">
        <p14:creationId xmlns:p14="http://schemas.microsoft.com/office/powerpoint/2010/main" val="42233061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400" kern="1200" dirty="0" smtClean="0">
                <a:solidFill>
                  <a:schemeClr val="tx1"/>
                </a:solidFill>
                <a:effectLst/>
                <a:latin typeface="+mn-lt"/>
                <a:ea typeface="+mn-ea"/>
                <a:cs typeface="+mn-cs"/>
              </a:rPr>
              <a:t>So, what this all mean in less</a:t>
            </a:r>
            <a:r>
              <a:rPr lang="en-US" sz="1400" kern="1200" baseline="0" dirty="0" smtClean="0">
                <a:solidFill>
                  <a:schemeClr val="tx1"/>
                </a:solidFill>
                <a:effectLst/>
                <a:latin typeface="+mn-lt"/>
                <a:ea typeface="+mn-ea"/>
                <a:cs typeface="+mn-cs"/>
              </a:rPr>
              <a:t> statistical and more practical terms?</a:t>
            </a:r>
          </a:p>
          <a:p>
            <a:pPr lvl="0"/>
            <a:r>
              <a:rPr lang="en-US" sz="1400" kern="1200" baseline="0" dirty="0" smtClean="0">
                <a:solidFill>
                  <a:schemeClr val="tx1"/>
                </a:solidFill>
                <a:effectLst/>
                <a:latin typeface="+mn-lt"/>
                <a:ea typeface="+mn-ea"/>
                <a:cs typeface="+mn-cs"/>
              </a:rPr>
              <a:t>First, it is important to hold these results lightly, since we only used self-reports and there was no manipulation of variables. </a:t>
            </a:r>
          </a:p>
          <a:p>
            <a:pPr lvl="0"/>
            <a:endParaRPr lang="en-US" sz="14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baseline="0" dirty="0" smtClean="0">
                <a:solidFill>
                  <a:schemeClr val="tx1"/>
                </a:solidFill>
                <a:effectLst/>
                <a:latin typeface="+mn-lt"/>
                <a:ea typeface="+mn-ea"/>
                <a:cs typeface="+mn-cs"/>
              </a:rPr>
              <a:t>However, these results might suggest that p</a:t>
            </a:r>
            <a:r>
              <a:rPr lang="en-US" sz="1400" kern="1200" dirty="0" smtClean="0">
                <a:solidFill>
                  <a:schemeClr val="tx1"/>
                </a:solidFill>
                <a:effectLst/>
                <a:latin typeface="+mn-lt"/>
                <a:ea typeface="+mn-ea"/>
                <a:cs typeface="+mn-cs"/>
              </a:rPr>
              <a:t>revention and treatment programs may benefit from training parents who use inconsistent parenting practices on how to be more observant of their behaviors and interactions with their children,</a:t>
            </a:r>
            <a:r>
              <a:rPr lang="en-US" sz="1400" kern="1200" baseline="0" dirty="0" smtClean="0">
                <a:solidFill>
                  <a:schemeClr val="tx1"/>
                </a:solidFill>
                <a:effectLst/>
                <a:latin typeface="+mn-lt"/>
                <a:ea typeface="+mn-ea"/>
                <a:cs typeface="+mn-cs"/>
              </a:rPr>
              <a:t> how to </a:t>
            </a:r>
            <a:r>
              <a:rPr lang="en-US" sz="1400" kern="1200" dirty="0" smtClean="0">
                <a:solidFill>
                  <a:schemeClr val="tx1"/>
                </a:solidFill>
                <a:effectLst/>
                <a:latin typeface="+mn-lt"/>
                <a:ea typeface="+mn-ea"/>
                <a:cs typeface="+mn-cs"/>
              </a:rPr>
              <a:t>accept</a:t>
            </a:r>
            <a:r>
              <a:rPr lang="en-US" sz="1400" kern="1200" baseline="0" dirty="0" smtClean="0">
                <a:solidFill>
                  <a:schemeClr val="tx1"/>
                </a:solidFill>
                <a:effectLst/>
                <a:latin typeface="+mn-lt"/>
                <a:ea typeface="+mn-ea"/>
                <a:cs typeface="+mn-cs"/>
              </a:rPr>
              <a:t> what they observe in a non-judgmental way, and how to stay present</a:t>
            </a:r>
            <a:r>
              <a:rPr lang="en-US" sz="1400" kern="1200" dirty="0" smtClean="0">
                <a:solidFill>
                  <a:schemeClr val="tx1"/>
                </a:solidFill>
                <a:effectLst/>
                <a:latin typeface="+mn-lt"/>
                <a:ea typeface="+mn-ea"/>
                <a:cs typeface="+mn-cs"/>
              </a:rPr>
              <a:t> even in situations that</a:t>
            </a:r>
            <a:r>
              <a:rPr lang="en-US" sz="1400" kern="1200" baseline="0" dirty="0" smtClean="0">
                <a:solidFill>
                  <a:schemeClr val="tx1"/>
                </a:solidFill>
                <a:effectLst/>
                <a:latin typeface="+mn-lt"/>
                <a:ea typeface="+mn-ea"/>
                <a:cs typeface="+mn-cs"/>
              </a:rPr>
              <a:t> might produce unpleasant experiences but that, in the long term, are consistent with their values.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kern="1200" dirty="0" smtClean="0">
              <a:solidFill>
                <a:schemeClr val="tx1"/>
              </a:solidFill>
              <a:effectLst/>
              <a:latin typeface="+mn-lt"/>
              <a:ea typeface="+mn-ea"/>
              <a:cs typeface="+mn-cs"/>
            </a:endParaRPr>
          </a:p>
          <a:p>
            <a:pPr lvl="0"/>
            <a:r>
              <a:rPr lang="en-US" sz="1400" kern="1200" dirty="0" smtClean="0">
                <a:solidFill>
                  <a:schemeClr val="tx1"/>
                </a:solidFill>
                <a:effectLst/>
                <a:latin typeface="+mn-lt"/>
                <a:ea typeface="+mn-ea"/>
                <a:cs typeface="+mn-cs"/>
              </a:rPr>
              <a:t>Additionally,</a:t>
            </a:r>
            <a:r>
              <a:rPr lang="en-US" sz="1400" kern="1200" baseline="0" dirty="0" smtClean="0">
                <a:solidFill>
                  <a:schemeClr val="tx1"/>
                </a:solidFill>
                <a:effectLst/>
                <a:latin typeface="+mn-lt"/>
                <a:ea typeface="+mn-ea"/>
                <a:cs typeface="+mn-cs"/>
              </a:rPr>
              <a:t> n</a:t>
            </a:r>
            <a:r>
              <a:rPr lang="en-US" sz="1400" kern="1200" dirty="0" smtClean="0">
                <a:solidFill>
                  <a:schemeClr val="tx1"/>
                </a:solidFill>
                <a:effectLst/>
                <a:latin typeface="+mn-lt"/>
                <a:ea typeface="+mn-ea"/>
                <a:cs typeface="+mn-cs"/>
              </a:rPr>
              <a:t>on-judgmental acceptance and aware action may be important factors in explaining punitive parenting practices,</a:t>
            </a:r>
            <a:r>
              <a:rPr lang="en-US" sz="1400" kern="1200" baseline="0" dirty="0" smtClean="0">
                <a:solidFill>
                  <a:schemeClr val="tx1"/>
                </a:solidFill>
                <a:effectLst/>
                <a:latin typeface="+mn-lt"/>
                <a:ea typeface="+mn-ea"/>
                <a:cs typeface="+mn-cs"/>
              </a:rPr>
              <a:t> and therefore may be areas of importance when trying to reduce such behavior.</a:t>
            </a:r>
            <a:endParaRPr lang="en-US" sz="1400" kern="1200" dirty="0" smtClean="0">
              <a:solidFill>
                <a:schemeClr val="tx1"/>
              </a:solidFill>
              <a:effectLst/>
              <a:latin typeface="+mn-lt"/>
              <a:ea typeface="+mn-ea"/>
              <a:cs typeface="+mn-cs"/>
            </a:endParaRPr>
          </a:p>
          <a:p>
            <a:pPr lvl="0"/>
            <a:endParaRPr lang="en-US" sz="1400" kern="1200" dirty="0" smtClean="0">
              <a:solidFill>
                <a:schemeClr val="tx1"/>
              </a:solidFill>
              <a:effectLst/>
              <a:latin typeface="+mn-lt"/>
              <a:ea typeface="+mn-ea"/>
              <a:cs typeface="+mn-cs"/>
            </a:endParaRPr>
          </a:p>
          <a:p>
            <a:pPr lvl="0"/>
            <a:r>
              <a:rPr lang="en-US" sz="1400" kern="1200" dirty="0" smtClean="0">
                <a:solidFill>
                  <a:schemeClr val="tx1"/>
                </a:solidFill>
                <a:effectLst/>
                <a:latin typeface="+mn-lt"/>
                <a:ea typeface="+mn-ea"/>
                <a:cs typeface="+mn-cs"/>
              </a:rPr>
              <a:t>And</a:t>
            </a:r>
            <a:r>
              <a:rPr lang="en-US" sz="1400" kern="1200" baseline="0" dirty="0" smtClean="0">
                <a:solidFill>
                  <a:schemeClr val="tx1"/>
                </a:solidFill>
                <a:effectLst/>
                <a:latin typeface="+mn-lt"/>
                <a:ea typeface="+mn-ea"/>
                <a:cs typeface="+mn-cs"/>
              </a:rPr>
              <a:t> finally, i</a:t>
            </a:r>
            <a:r>
              <a:rPr lang="en-US" sz="1400" kern="1200" dirty="0" smtClean="0">
                <a:solidFill>
                  <a:schemeClr val="tx1"/>
                </a:solidFill>
                <a:effectLst/>
                <a:latin typeface="+mn-lt"/>
                <a:ea typeface="+mn-ea"/>
                <a:cs typeface="+mn-cs"/>
              </a:rPr>
              <a:t>ncreasing mothers’ </a:t>
            </a:r>
            <a:r>
              <a:rPr lang="en-US" sz="1400" dirty="0" smtClean="0"/>
              <a:t>non-judgmental acceptance and their ability to stay present might also decrease externalizing problems in their children</a:t>
            </a:r>
            <a:r>
              <a:rPr lang="en-US" sz="1400" kern="1200" dirty="0" smtClean="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A244A4D5-BCB3-423B-9688-257F31699D67}" type="slidenum">
              <a:rPr lang="en-US" smtClean="0"/>
              <a:pPr/>
              <a:t>18</a:t>
            </a:fld>
            <a:endParaRPr lang="en-US"/>
          </a:p>
        </p:txBody>
      </p:sp>
    </p:spTree>
    <p:extLst>
      <p:ext uri="{BB962C8B-B14F-4D97-AF65-F5344CB8AC3E}">
        <p14:creationId xmlns:p14="http://schemas.microsoft.com/office/powerpoint/2010/main" val="35957113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600" kern="1200" dirty="0" smtClean="0">
                <a:solidFill>
                  <a:schemeClr val="tx1"/>
                </a:solidFill>
                <a:effectLst/>
                <a:latin typeface="+mn-lt"/>
                <a:ea typeface="+mn-ea"/>
                <a:cs typeface="+mn-cs"/>
              </a:rPr>
              <a:t>A particular strength of this study is the use of a large, diverse, and at risk sample. This was a</a:t>
            </a:r>
            <a:r>
              <a:rPr lang="en-US" sz="1600" kern="1200" baseline="0" dirty="0" smtClean="0">
                <a:solidFill>
                  <a:schemeClr val="tx1"/>
                </a:solidFill>
                <a:effectLst/>
                <a:latin typeface="+mn-lt"/>
                <a:ea typeface="+mn-ea"/>
                <a:cs typeface="+mn-cs"/>
              </a:rPr>
              <a:t> group of actual mothers, and who might be representative of a large and diverse group.</a:t>
            </a:r>
            <a:endParaRPr lang="en-US" sz="1600" kern="1200" dirty="0" smtClean="0">
              <a:solidFill>
                <a:schemeClr val="tx1"/>
              </a:solidFill>
              <a:effectLst/>
              <a:latin typeface="+mn-lt"/>
              <a:ea typeface="+mn-ea"/>
              <a:cs typeface="+mn-cs"/>
            </a:endParaRPr>
          </a:p>
          <a:p>
            <a:pPr lvl="0"/>
            <a:endParaRPr lang="en-US" sz="16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baseline="0" dirty="0" smtClean="0">
                <a:solidFill>
                  <a:schemeClr val="tx1"/>
                </a:solidFill>
                <a:effectLst/>
                <a:latin typeface="+mn-lt"/>
                <a:ea typeface="+mn-ea"/>
                <a:cs typeface="+mn-cs"/>
              </a:rPr>
              <a:t>Some of the limitations of the study include that participants were assessed one time only, we only used self-report measures, we did not manipulate any variables, and that the sample was only made up of mothers, so we cannot generalize these results to fathers.</a:t>
            </a:r>
            <a:endParaRPr lang="en-US" sz="1600" kern="1200" dirty="0" smtClean="0">
              <a:solidFill>
                <a:schemeClr val="tx1"/>
              </a:solidFill>
              <a:effectLst/>
              <a:latin typeface="+mn-lt"/>
              <a:ea typeface="+mn-ea"/>
              <a:cs typeface="+mn-cs"/>
            </a:endParaRPr>
          </a:p>
          <a:p>
            <a:pPr lvl="0"/>
            <a:endParaRPr lang="en-US" sz="1600" kern="1200" baseline="0" dirty="0" smtClean="0">
              <a:solidFill>
                <a:schemeClr val="tx1"/>
              </a:solidFill>
              <a:effectLst/>
              <a:latin typeface="+mn-lt"/>
              <a:ea typeface="+mn-ea"/>
              <a:cs typeface="+mn-cs"/>
            </a:endParaRPr>
          </a:p>
          <a:p>
            <a:pPr lvl="0"/>
            <a:r>
              <a:rPr lang="en-US" sz="1600" kern="1200" baseline="0" dirty="0" smtClean="0">
                <a:solidFill>
                  <a:schemeClr val="tx1"/>
                </a:solidFill>
                <a:effectLst/>
                <a:latin typeface="+mn-lt"/>
                <a:ea typeface="+mn-ea"/>
                <a:cs typeface="+mn-cs"/>
              </a:rPr>
              <a:t>Therefore it is important that future research studies include fathers, conduct experimental and longitudinal designs in order to be able to measure differences before and after treatment delivery, and that researchers utilize measurements beyond self-reports such as behavioral observation and interviews.</a:t>
            </a:r>
          </a:p>
        </p:txBody>
      </p:sp>
      <p:sp>
        <p:nvSpPr>
          <p:cNvPr id="4" name="Slide Number Placeholder 3"/>
          <p:cNvSpPr>
            <a:spLocks noGrp="1"/>
          </p:cNvSpPr>
          <p:nvPr>
            <p:ph type="sldNum" sz="quarter" idx="10"/>
          </p:nvPr>
        </p:nvSpPr>
        <p:spPr/>
        <p:txBody>
          <a:bodyPr/>
          <a:lstStyle/>
          <a:p>
            <a:fld id="{A244A4D5-BCB3-423B-9688-257F31699D67}" type="slidenum">
              <a:rPr lang="en-US" smtClean="0"/>
              <a:pPr/>
              <a:t>19</a:t>
            </a:fld>
            <a:endParaRPr lang="en-US"/>
          </a:p>
        </p:txBody>
      </p:sp>
    </p:spTree>
    <p:extLst>
      <p:ext uri="{BB962C8B-B14F-4D97-AF65-F5344CB8AC3E}">
        <p14:creationId xmlns:p14="http://schemas.microsoft.com/office/powerpoint/2010/main" val="37297714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500" kern="1200" dirty="0" smtClean="0">
                <a:solidFill>
                  <a:schemeClr val="tx1"/>
                </a:solidFill>
                <a:effectLst/>
                <a:latin typeface="+mn-lt"/>
                <a:ea typeface="+mn-ea"/>
                <a:cs typeface="+mn-cs"/>
              </a:rPr>
              <a:t>First of all, research has suggested that externalizing problems such as aggression, noncompliance, and rule violations are among the most frequent reasons for interventions in children, and failure to effectively intervene could lead to other more serious problems that affect individuals, their families and communities.</a:t>
            </a:r>
          </a:p>
          <a:p>
            <a:endParaRPr lang="en-US" sz="1500" kern="1200" dirty="0" smtClean="0">
              <a:solidFill>
                <a:schemeClr val="tx1"/>
              </a:solidFill>
              <a:effectLst/>
              <a:latin typeface="+mn-lt"/>
              <a:ea typeface="+mn-ea"/>
              <a:cs typeface="+mn-cs"/>
            </a:endParaRPr>
          </a:p>
          <a:p>
            <a:r>
              <a:rPr lang="en-US" sz="1500" kern="1200" dirty="0" smtClean="0">
                <a:solidFill>
                  <a:schemeClr val="tx1"/>
                </a:solidFill>
                <a:effectLst/>
                <a:latin typeface="+mn-lt"/>
                <a:ea typeface="+mn-ea"/>
                <a:cs typeface="+mn-cs"/>
              </a:rPr>
              <a:t>Several risk factors predict externalizing behaviors in children, although exposure to problematic parenting is perhaps the most well-established one (</a:t>
            </a:r>
            <a:r>
              <a:rPr lang="en-US" sz="1500" kern="1200" dirty="0" err="1" smtClean="0">
                <a:solidFill>
                  <a:schemeClr val="tx1"/>
                </a:solidFill>
                <a:effectLst/>
                <a:latin typeface="+mn-lt"/>
                <a:ea typeface="+mn-ea"/>
                <a:cs typeface="+mn-cs"/>
              </a:rPr>
              <a:t>Dadds</a:t>
            </a:r>
            <a:r>
              <a:rPr lang="en-US" sz="1500" kern="1200" dirty="0" smtClean="0">
                <a:solidFill>
                  <a:schemeClr val="tx1"/>
                </a:solidFill>
                <a:effectLst/>
                <a:latin typeface="+mn-lt"/>
                <a:ea typeface="+mn-ea"/>
                <a:cs typeface="+mn-cs"/>
              </a:rPr>
              <a:t>, 1995; </a:t>
            </a:r>
            <a:r>
              <a:rPr lang="en-US" sz="1500" kern="1200" dirty="0" err="1" smtClean="0">
                <a:solidFill>
                  <a:schemeClr val="tx1"/>
                </a:solidFill>
                <a:effectLst/>
                <a:latin typeface="+mn-lt"/>
                <a:ea typeface="+mn-ea"/>
                <a:cs typeface="+mn-cs"/>
              </a:rPr>
              <a:t>Dadds</a:t>
            </a:r>
            <a:r>
              <a:rPr lang="en-US" sz="1500" kern="1200" dirty="0" smtClean="0">
                <a:solidFill>
                  <a:schemeClr val="tx1"/>
                </a:solidFill>
                <a:effectLst/>
                <a:latin typeface="+mn-lt"/>
                <a:ea typeface="+mn-ea"/>
                <a:cs typeface="+mn-cs"/>
              </a:rPr>
              <a:t>, </a:t>
            </a:r>
            <a:r>
              <a:rPr lang="en-US" sz="1500" kern="1200" dirty="0" err="1" smtClean="0">
                <a:solidFill>
                  <a:schemeClr val="tx1"/>
                </a:solidFill>
                <a:effectLst/>
                <a:latin typeface="+mn-lt"/>
                <a:ea typeface="+mn-ea"/>
                <a:cs typeface="+mn-cs"/>
              </a:rPr>
              <a:t>Maujean</a:t>
            </a:r>
            <a:r>
              <a:rPr lang="en-US" sz="1500" kern="1200" dirty="0" smtClean="0">
                <a:solidFill>
                  <a:schemeClr val="tx1"/>
                </a:solidFill>
                <a:effectLst/>
                <a:latin typeface="+mn-lt"/>
                <a:ea typeface="+mn-ea"/>
                <a:cs typeface="+mn-cs"/>
              </a:rPr>
              <a:t>, &amp; Fraser, 2003).</a:t>
            </a:r>
          </a:p>
          <a:p>
            <a:endParaRPr lang="en-US" sz="1500" kern="1200" dirty="0" smtClean="0">
              <a:solidFill>
                <a:schemeClr val="tx1"/>
              </a:solidFill>
              <a:effectLst/>
              <a:latin typeface="+mn-lt"/>
              <a:ea typeface="+mn-ea"/>
              <a:cs typeface="+mn-cs"/>
            </a:endParaRPr>
          </a:p>
          <a:p>
            <a:r>
              <a:rPr lang="en-US" sz="1500" kern="1200" dirty="0" smtClean="0">
                <a:solidFill>
                  <a:schemeClr val="tx1"/>
                </a:solidFill>
                <a:effectLst/>
                <a:latin typeface="+mn-lt"/>
                <a:ea typeface="+mn-ea"/>
                <a:cs typeface="+mn-cs"/>
              </a:rPr>
              <a:t>Problematic parenting practices that have been related to child conduct problems include inconsistency, neglect, harsh punishments, and absence of positive rewards (Webster-Stratton, 1990). </a:t>
            </a:r>
          </a:p>
          <a:p>
            <a:endParaRPr lang="en-US" sz="1500" kern="1200" dirty="0" smtClean="0">
              <a:solidFill>
                <a:schemeClr val="tx1"/>
              </a:solidFill>
              <a:effectLst/>
              <a:latin typeface="+mn-lt"/>
              <a:ea typeface="+mn-ea"/>
              <a:cs typeface="+mn-cs"/>
            </a:endParaRPr>
          </a:p>
          <a:p>
            <a:r>
              <a:rPr lang="en-US" sz="1500" kern="1200" dirty="0" smtClean="0">
                <a:solidFill>
                  <a:schemeClr val="tx1"/>
                </a:solidFill>
                <a:effectLst/>
                <a:latin typeface="+mn-lt"/>
                <a:ea typeface="+mn-ea"/>
                <a:cs typeface="+mn-cs"/>
              </a:rPr>
              <a:t>In addition, Experiential avoidance (EA) is one important stressor related to maladaptive parenting practices (Shea &amp; Coyne, 2011).</a:t>
            </a:r>
          </a:p>
          <a:p>
            <a:endParaRPr lang="en-US" sz="15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effectLst/>
                <a:latin typeface="+mn-lt"/>
                <a:ea typeface="+mn-ea"/>
                <a:cs typeface="+mn-cs"/>
              </a:rPr>
              <a:t>Experiential</a:t>
            </a:r>
            <a:r>
              <a:rPr lang="en-US" sz="1600" kern="1200" baseline="0" dirty="0" smtClean="0">
                <a:solidFill>
                  <a:schemeClr val="tx1"/>
                </a:solidFill>
                <a:effectLst/>
                <a:latin typeface="+mn-lt"/>
                <a:ea typeface="+mn-ea"/>
                <a:cs typeface="+mn-cs"/>
              </a:rPr>
              <a:t> avoidance</a:t>
            </a:r>
            <a:r>
              <a:rPr lang="en-US" sz="1600" kern="1200" dirty="0" smtClean="0">
                <a:solidFill>
                  <a:schemeClr val="tx1"/>
                </a:solidFill>
                <a:effectLst/>
                <a:latin typeface="+mn-lt"/>
                <a:ea typeface="+mn-ea"/>
                <a:cs typeface="+mn-cs"/>
              </a:rPr>
              <a:t> is defined as a person’s attempts to control or modify unwanted cognitions, emotions, and physiological sensations (Hayes, </a:t>
            </a:r>
            <a:r>
              <a:rPr lang="en-US" sz="1600" kern="1200" dirty="0" err="1" smtClean="0">
                <a:solidFill>
                  <a:schemeClr val="tx1"/>
                </a:solidFill>
                <a:effectLst/>
                <a:latin typeface="+mn-lt"/>
                <a:ea typeface="+mn-ea"/>
                <a:cs typeface="+mn-cs"/>
              </a:rPr>
              <a:t>Strosahl</a:t>
            </a:r>
            <a:r>
              <a:rPr lang="en-US" sz="1600" kern="1200" dirty="0" smtClean="0">
                <a:solidFill>
                  <a:schemeClr val="tx1"/>
                </a:solidFill>
                <a:effectLst/>
                <a:latin typeface="+mn-lt"/>
                <a:ea typeface="+mn-ea"/>
                <a:cs typeface="+mn-cs"/>
              </a:rPr>
              <a:t>, &amp; Wilson, 1999).</a:t>
            </a:r>
          </a:p>
        </p:txBody>
      </p:sp>
      <p:sp>
        <p:nvSpPr>
          <p:cNvPr id="4" name="Slide Number Placeholder 3"/>
          <p:cNvSpPr>
            <a:spLocks noGrp="1"/>
          </p:cNvSpPr>
          <p:nvPr>
            <p:ph type="sldNum" sz="quarter" idx="10"/>
          </p:nvPr>
        </p:nvSpPr>
        <p:spPr/>
        <p:txBody>
          <a:bodyPr/>
          <a:lstStyle/>
          <a:p>
            <a:fld id="{A244A4D5-BCB3-423B-9688-257F31699D67}" type="slidenum">
              <a:rPr lang="en-US" smtClean="0"/>
              <a:pPr/>
              <a:t>2</a:t>
            </a:fld>
            <a:endParaRPr lang="en-US"/>
          </a:p>
        </p:txBody>
      </p:sp>
    </p:spTree>
    <p:extLst>
      <p:ext uri="{BB962C8B-B14F-4D97-AF65-F5344CB8AC3E}">
        <p14:creationId xmlns:p14="http://schemas.microsoft.com/office/powerpoint/2010/main" val="23551530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smtClean="0"/>
              <a:t>I would like to end my</a:t>
            </a:r>
            <a:r>
              <a:rPr lang="en-US" sz="1800" baseline="0" dirty="0" smtClean="0"/>
              <a:t> presentation with this quote that I saw during one of Lisa’s workshops, and it sums up the meaning of our research work.</a:t>
            </a:r>
          </a:p>
          <a:p>
            <a:endParaRPr lang="en-US" sz="1800" baseline="0" dirty="0" smtClean="0"/>
          </a:p>
          <a:p>
            <a:r>
              <a:rPr lang="en-US" sz="1800" baseline="0" dirty="0" smtClean="0"/>
              <a:t>“Be the person you want your children to remember.”</a:t>
            </a:r>
          </a:p>
          <a:p>
            <a:endParaRPr lang="en-US" sz="1800" baseline="0" dirty="0" smtClean="0"/>
          </a:p>
          <a:p>
            <a:r>
              <a:rPr lang="en-US" sz="1800" baseline="0" dirty="0" smtClean="0"/>
              <a:t>Thank you very much.</a:t>
            </a:r>
            <a:endParaRPr lang="en-US" sz="1800" dirty="0"/>
          </a:p>
        </p:txBody>
      </p:sp>
      <p:sp>
        <p:nvSpPr>
          <p:cNvPr id="4" name="Slide Number Placeholder 3"/>
          <p:cNvSpPr>
            <a:spLocks noGrp="1"/>
          </p:cNvSpPr>
          <p:nvPr>
            <p:ph type="sldNum" sz="quarter" idx="10"/>
          </p:nvPr>
        </p:nvSpPr>
        <p:spPr/>
        <p:txBody>
          <a:bodyPr/>
          <a:lstStyle/>
          <a:p>
            <a:fld id="{A244A4D5-BCB3-423B-9688-257F31699D67}" type="slidenum">
              <a:rPr lang="en-US" smtClean="0"/>
              <a:pPr/>
              <a:t>20</a:t>
            </a:fld>
            <a:endParaRPr lang="en-US"/>
          </a:p>
        </p:txBody>
      </p:sp>
    </p:spTree>
    <p:extLst>
      <p:ext uri="{BB962C8B-B14F-4D97-AF65-F5344CB8AC3E}">
        <p14:creationId xmlns:p14="http://schemas.microsoft.com/office/powerpoint/2010/main" val="37511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44A4D5-BCB3-423B-9688-257F31699D67}" type="slidenum">
              <a:rPr lang="en-US" smtClean="0"/>
              <a:pPr/>
              <a:t>21</a:t>
            </a:fld>
            <a:endParaRPr lang="en-US"/>
          </a:p>
        </p:txBody>
      </p:sp>
    </p:spTree>
    <p:extLst>
      <p:ext uri="{BB962C8B-B14F-4D97-AF65-F5344CB8AC3E}">
        <p14:creationId xmlns:p14="http://schemas.microsoft.com/office/powerpoint/2010/main" val="10450902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44A4D5-BCB3-423B-9688-257F31699D67}" type="slidenum">
              <a:rPr lang="en-US" smtClean="0"/>
              <a:pPr/>
              <a:t>22</a:t>
            </a:fld>
            <a:endParaRPr lang="en-US"/>
          </a:p>
        </p:txBody>
      </p:sp>
    </p:spTree>
    <p:extLst>
      <p:ext uri="{BB962C8B-B14F-4D97-AF65-F5344CB8AC3E}">
        <p14:creationId xmlns:p14="http://schemas.microsoft.com/office/powerpoint/2010/main" val="26978764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44A4D5-BCB3-423B-9688-257F31699D67}" type="slidenum">
              <a:rPr lang="en-US" smtClean="0"/>
              <a:pPr/>
              <a:t>23</a:t>
            </a:fld>
            <a:endParaRPr lang="en-US"/>
          </a:p>
        </p:txBody>
      </p:sp>
    </p:spTree>
    <p:extLst>
      <p:ext uri="{BB962C8B-B14F-4D97-AF65-F5344CB8AC3E}">
        <p14:creationId xmlns:p14="http://schemas.microsoft.com/office/powerpoint/2010/main" val="14676880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44A4D5-BCB3-423B-9688-257F31699D67}" type="slidenum">
              <a:rPr lang="en-US" smtClean="0"/>
              <a:pPr/>
              <a:t>24</a:t>
            </a:fld>
            <a:endParaRPr lang="en-US"/>
          </a:p>
        </p:txBody>
      </p:sp>
    </p:spTree>
    <p:extLst>
      <p:ext uri="{BB962C8B-B14F-4D97-AF65-F5344CB8AC3E}">
        <p14:creationId xmlns:p14="http://schemas.microsoft.com/office/powerpoint/2010/main" val="4365073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sz="1800" kern="1200" dirty="0" smtClean="0">
                <a:solidFill>
                  <a:schemeClr val="tx1"/>
                </a:solidFill>
                <a:effectLst/>
                <a:latin typeface="+mn-lt"/>
                <a:ea typeface="+mn-ea"/>
                <a:cs typeface="+mn-cs"/>
              </a:rPr>
              <a:t>However, despite EA and other risk factors, there seem</a:t>
            </a:r>
            <a:r>
              <a:rPr lang="en-US" sz="1800" kern="1200" baseline="0" dirty="0" smtClean="0">
                <a:solidFill>
                  <a:schemeClr val="tx1"/>
                </a:solidFill>
                <a:effectLst/>
                <a:latin typeface="+mn-lt"/>
                <a:ea typeface="+mn-ea"/>
                <a:cs typeface="+mn-cs"/>
              </a:rPr>
              <a:t>s to be</a:t>
            </a:r>
            <a:r>
              <a:rPr lang="en-US" sz="1800" kern="1200" dirty="0" smtClean="0">
                <a:solidFill>
                  <a:schemeClr val="tx1"/>
                </a:solidFill>
                <a:effectLst/>
                <a:latin typeface="+mn-lt"/>
                <a:ea typeface="+mn-ea"/>
                <a:cs typeface="+mn-cs"/>
              </a:rPr>
              <a:t> protective factors, such as parental psychological well-being, that operate as buffers against inconsistent and punitive parenting practices (Webster-Stratton, 1990). </a:t>
            </a:r>
          </a:p>
          <a:p>
            <a:pPr defTabSz="931774"/>
            <a:endParaRPr lang="en-US" sz="1800" kern="1200" dirty="0" smtClean="0">
              <a:solidFill>
                <a:schemeClr val="tx1"/>
              </a:solidFill>
              <a:effectLst/>
              <a:latin typeface="+mn-lt"/>
              <a:ea typeface="+mn-ea"/>
              <a:cs typeface="+mn-cs"/>
            </a:endParaRPr>
          </a:p>
          <a:p>
            <a:pPr defTabSz="931774"/>
            <a:r>
              <a:rPr lang="en-US" sz="1800" kern="1200" dirty="0" smtClean="0">
                <a:solidFill>
                  <a:schemeClr val="tx1"/>
                </a:solidFill>
                <a:effectLst/>
                <a:latin typeface="+mn-lt"/>
                <a:ea typeface="+mn-ea"/>
                <a:cs typeface="+mn-cs"/>
              </a:rPr>
              <a:t>Several studies have linked mindfulness with psychological wellbeing, and some have found links with positive parenting (Duncan, </a:t>
            </a:r>
            <a:r>
              <a:rPr lang="en-US" sz="1800" kern="1200" dirty="0" err="1" smtClean="0">
                <a:solidFill>
                  <a:schemeClr val="tx1"/>
                </a:solidFill>
                <a:effectLst/>
                <a:latin typeface="+mn-lt"/>
                <a:ea typeface="+mn-ea"/>
                <a:cs typeface="+mn-cs"/>
              </a:rPr>
              <a:t>Coatsworth</a:t>
            </a:r>
            <a:r>
              <a:rPr lang="en-US" sz="1800" kern="1200" dirty="0" smtClean="0">
                <a:solidFill>
                  <a:schemeClr val="tx1"/>
                </a:solidFill>
                <a:effectLst/>
                <a:latin typeface="+mn-lt"/>
                <a:ea typeface="+mn-ea"/>
                <a:cs typeface="+mn-cs"/>
              </a:rPr>
              <a:t>, &amp; Greenberg, 2009). </a:t>
            </a:r>
            <a:endParaRPr lang="en-US" sz="1800" dirty="0" smtClean="0"/>
          </a:p>
          <a:p>
            <a:endParaRPr lang="en-US" dirty="0"/>
          </a:p>
        </p:txBody>
      </p:sp>
      <p:sp>
        <p:nvSpPr>
          <p:cNvPr id="4" name="Slide Number Placeholder 3"/>
          <p:cNvSpPr>
            <a:spLocks noGrp="1"/>
          </p:cNvSpPr>
          <p:nvPr>
            <p:ph type="sldNum" sz="quarter" idx="10"/>
          </p:nvPr>
        </p:nvSpPr>
        <p:spPr/>
        <p:txBody>
          <a:bodyPr/>
          <a:lstStyle/>
          <a:p>
            <a:fld id="{A244A4D5-BCB3-423B-9688-257F31699D67}" type="slidenum">
              <a:rPr lang="en-US" smtClean="0"/>
              <a:pPr/>
              <a:t>3</a:t>
            </a:fld>
            <a:endParaRPr lang="en-US"/>
          </a:p>
        </p:txBody>
      </p:sp>
    </p:spTree>
    <p:extLst>
      <p:ext uri="{BB962C8B-B14F-4D97-AF65-F5344CB8AC3E}">
        <p14:creationId xmlns:p14="http://schemas.microsoft.com/office/powerpoint/2010/main" val="10007353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aseline="0" dirty="0" smtClean="0"/>
              <a:t>Duncan and colleagues </a:t>
            </a:r>
            <a:r>
              <a:rPr lang="en-US" sz="1800" dirty="0" smtClean="0"/>
              <a:t>define</a:t>
            </a:r>
            <a:r>
              <a:rPr lang="en-US" sz="1800" baseline="0" dirty="0" smtClean="0"/>
              <a:t> </a:t>
            </a:r>
            <a:r>
              <a:rPr lang="en-US" sz="1800" dirty="0" smtClean="0"/>
              <a:t>Mindful parenting</a:t>
            </a:r>
            <a:r>
              <a:rPr lang="en-US" sz="1800" baseline="0" dirty="0" smtClean="0"/>
              <a:t> as </a:t>
            </a:r>
            <a:r>
              <a:rPr lang="en-US" sz="1800" dirty="0" smtClean="0"/>
              <a:t>Bringing the qualities of present-centered attention and awareness, low reactivity, and an open accepting attitude to one’s parenting  thoughts, feelings, and behaviors.</a:t>
            </a:r>
          </a:p>
          <a:p>
            <a:endParaRPr lang="en-US" sz="1800" kern="1200" dirty="0" smtClean="0">
              <a:solidFill>
                <a:schemeClr val="tx1"/>
              </a:solidFill>
              <a:effectLst/>
              <a:latin typeface="+mn-lt"/>
              <a:ea typeface="+mn-ea"/>
              <a:cs typeface="+mn-cs"/>
            </a:endParaRPr>
          </a:p>
          <a:p>
            <a:r>
              <a:rPr lang="en-US" sz="1800" kern="1200" dirty="0" smtClean="0">
                <a:solidFill>
                  <a:schemeClr val="tx1"/>
                </a:solidFill>
                <a:effectLst/>
                <a:latin typeface="+mn-lt"/>
                <a:ea typeface="+mn-ea"/>
                <a:cs typeface="+mn-cs"/>
              </a:rPr>
              <a:t>As you can see, mindfulness is a broad and multifaceted construct, and it is still unclear which aspects of mindfulness may best protect against different maladaptive parenting behaviors.</a:t>
            </a:r>
            <a:endParaRPr lang="en-US" sz="1800" dirty="0" smtClean="0"/>
          </a:p>
        </p:txBody>
      </p:sp>
      <p:sp>
        <p:nvSpPr>
          <p:cNvPr id="4" name="Slide Number Placeholder 3"/>
          <p:cNvSpPr>
            <a:spLocks noGrp="1"/>
          </p:cNvSpPr>
          <p:nvPr>
            <p:ph type="sldNum" sz="quarter" idx="10"/>
          </p:nvPr>
        </p:nvSpPr>
        <p:spPr/>
        <p:txBody>
          <a:bodyPr/>
          <a:lstStyle/>
          <a:p>
            <a:fld id="{A244A4D5-BCB3-423B-9688-257F31699D67}" type="slidenum">
              <a:rPr lang="en-US" smtClean="0"/>
              <a:pPr/>
              <a:t>4</a:t>
            </a:fld>
            <a:endParaRPr lang="en-US"/>
          </a:p>
        </p:txBody>
      </p:sp>
    </p:spTree>
    <p:extLst>
      <p:ext uri="{BB962C8B-B14F-4D97-AF65-F5344CB8AC3E}">
        <p14:creationId xmlns:p14="http://schemas.microsoft.com/office/powerpoint/2010/main" val="37783820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kern="1200" dirty="0" smtClean="0">
                <a:solidFill>
                  <a:schemeClr val="tx1"/>
                </a:solidFill>
                <a:effectLst/>
                <a:latin typeface="+mn-lt"/>
                <a:ea typeface="+mn-ea"/>
                <a:cs typeface="+mn-cs"/>
              </a:rPr>
              <a:t>In order to develop successful treatment and prevention programs, it is important to understand which specific factors hinder or contribute to unhealthy parenting, and how these factors relate to each other.</a:t>
            </a:r>
          </a:p>
          <a:p>
            <a:endParaRPr lang="en-US" sz="1800" kern="1200" dirty="0" smtClean="0">
              <a:solidFill>
                <a:schemeClr val="tx1"/>
              </a:solidFill>
              <a:effectLst/>
              <a:latin typeface="+mn-lt"/>
              <a:ea typeface="+mn-ea"/>
              <a:cs typeface="+mn-cs"/>
            </a:endParaRPr>
          </a:p>
          <a:p>
            <a:r>
              <a:rPr lang="en-US" sz="1800" kern="1200" dirty="0" smtClean="0">
                <a:solidFill>
                  <a:schemeClr val="tx1"/>
                </a:solidFill>
                <a:effectLst/>
                <a:latin typeface="+mn-lt"/>
                <a:ea typeface="+mn-ea"/>
                <a:cs typeface="+mn-cs"/>
              </a:rPr>
              <a:t>So, the overall goal of this study is to explore the relationship between children’s externalizing behavior, maladaptive parenting behavior, EA, and mindful parenting qualities of observing, describing, acting with awareness, and accepting without judgment.</a:t>
            </a:r>
          </a:p>
        </p:txBody>
      </p:sp>
      <p:sp>
        <p:nvSpPr>
          <p:cNvPr id="4" name="Slide Number Placeholder 3"/>
          <p:cNvSpPr>
            <a:spLocks noGrp="1"/>
          </p:cNvSpPr>
          <p:nvPr>
            <p:ph type="sldNum" sz="quarter" idx="10"/>
          </p:nvPr>
        </p:nvSpPr>
        <p:spPr/>
        <p:txBody>
          <a:bodyPr/>
          <a:lstStyle/>
          <a:p>
            <a:fld id="{A244A4D5-BCB3-423B-9688-257F31699D67}" type="slidenum">
              <a:rPr lang="en-US" smtClean="0"/>
              <a:pPr/>
              <a:t>5</a:t>
            </a:fld>
            <a:endParaRPr lang="en-US"/>
          </a:p>
        </p:txBody>
      </p:sp>
    </p:spTree>
    <p:extLst>
      <p:ext uri="{BB962C8B-B14F-4D97-AF65-F5344CB8AC3E}">
        <p14:creationId xmlns:p14="http://schemas.microsoft.com/office/powerpoint/2010/main" val="23329691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400" kern="1200" dirty="0" smtClean="0">
                <a:solidFill>
                  <a:schemeClr val="tx1"/>
                </a:solidFill>
                <a:effectLst/>
                <a:latin typeface="+mn-lt"/>
                <a:ea typeface="+mn-ea"/>
                <a:cs typeface="+mn-cs"/>
              </a:rPr>
              <a:t>Our study had four hypotheses:</a:t>
            </a:r>
          </a:p>
          <a:p>
            <a:endParaRPr lang="en-US" sz="1400" kern="1200" dirty="0" smtClean="0">
              <a:solidFill>
                <a:schemeClr val="tx1"/>
              </a:solidFill>
              <a:effectLst/>
              <a:latin typeface="+mn-lt"/>
              <a:ea typeface="+mn-ea"/>
              <a:cs typeface="+mn-cs"/>
            </a:endParaRPr>
          </a:p>
          <a:p>
            <a:r>
              <a:rPr lang="en-US" sz="1400" kern="1200" dirty="0" smtClean="0">
                <a:solidFill>
                  <a:schemeClr val="tx1"/>
                </a:solidFill>
                <a:effectLst/>
                <a:latin typeface="+mn-lt"/>
                <a:ea typeface="+mn-ea"/>
                <a:cs typeface="+mn-cs"/>
              </a:rPr>
              <a:t>1. First, we predicted that higher levels of child externalizing problems would be associated with higher levels of punitive and inconsistent parenting, as well as maternal EA. (positive correlation among outcome variables and experiential</a:t>
            </a:r>
            <a:r>
              <a:rPr lang="en-US" sz="1400" kern="1200" baseline="0" dirty="0" smtClean="0">
                <a:solidFill>
                  <a:schemeClr val="tx1"/>
                </a:solidFill>
                <a:effectLst/>
                <a:latin typeface="+mn-lt"/>
                <a:ea typeface="+mn-ea"/>
                <a:cs typeface="+mn-cs"/>
              </a:rPr>
              <a:t> avoidance</a:t>
            </a:r>
            <a:r>
              <a:rPr lang="en-US" sz="1400" kern="1200" dirty="0" smtClean="0">
                <a:solidFill>
                  <a:schemeClr val="tx1"/>
                </a:solidFill>
                <a:effectLst/>
                <a:latin typeface="+mn-lt"/>
                <a:ea typeface="+mn-ea"/>
                <a:cs typeface="+mn-cs"/>
              </a:rPr>
              <a:t>)</a:t>
            </a:r>
          </a:p>
          <a:p>
            <a:endParaRPr lang="en-US" sz="1400" kern="1200" dirty="0" smtClean="0">
              <a:solidFill>
                <a:schemeClr val="tx1"/>
              </a:solidFill>
              <a:effectLst/>
              <a:latin typeface="+mn-lt"/>
              <a:ea typeface="+mn-ea"/>
              <a:cs typeface="+mn-cs"/>
            </a:endParaRPr>
          </a:p>
          <a:p>
            <a:pPr lvl="0"/>
            <a:r>
              <a:rPr lang="en-US" sz="1400" kern="1200" dirty="0" smtClean="0">
                <a:solidFill>
                  <a:schemeClr val="tx1"/>
                </a:solidFill>
                <a:effectLst/>
                <a:latin typeface="+mn-lt"/>
                <a:ea typeface="+mn-ea"/>
                <a:cs typeface="+mn-cs"/>
              </a:rPr>
              <a:t>2. We expected that mothers who report greater awareness of their actions and acceptance without judgment would also</a:t>
            </a:r>
            <a:r>
              <a:rPr lang="en-US" sz="1400" kern="1200" baseline="0" dirty="0" smtClean="0">
                <a:solidFill>
                  <a:schemeClr val="tx1"/>
                </a:solidFill>
                <a:effectLst/>
                <a:latin typeface="+mn-lt"/>
                <a:ea typeface="+mn-ea"/>
                <a:cs typeface="+mn-cs"/>
              </a:rPr>
              <a:t> </a:t>
            </a:r>
            <a:r>
              <a:rPr lang="en-US" sz="1400" kern="1200" dirty="0" smtClean="0">
                <a:solidFill>
                  <a:schemeClr val="tx1"/>
                </a:solidFill>
                <a:effectLst/>
                <a:latin typeface="+mn-lt"/>
                <a:ea typeface="+mn-ea"/>
                <a:cs typeface="+mn-cs"/>
              </a:rPr>
              <a:t>report less inconsistent and punitive parenting practices, and lower levels of child externalizing behaviors. (negative correlation between mindfulness constructs of interest and outcome variables)</a:t>
            </a:r>
          </a:p>
          <a:p>
            <a:pPr lvl="0"/>
            <a:endParaRPr lang="en-US" sz="1400" kern="1200" dirty="0" smtClean="0">
              <a:solidFill>
                <a:schemeClr val="tx1"/>
              </a:solidFill>
              <a:effectLst/>
              <a:latin typeface="+mn-lt"/>
              <a:ea typeface="+mn-ea"/>
              <a:cs typeface="+mn-cs"/>
            </a:endParaRPr>
          </a:p>
          <a:p>
            <a:pPr lvl="0"/>
            <a:r>
              <a:rPr lang="en-US" sz="1400" kern="1200" dirty="0" smtClean="0">
                <a:solidFill>
                  <a:schemeClr val="tx1"/>
                </a:solidFill>
                <a:effectLst/>
                <a:latin typeface="+mn-lt"/>
                <a:ea typeface="+mn-ea"/>
                <a:cs typeface="+mn-cs"/>
              </a:rPr>
              <a:t>3. Additionally, we hypothesized that those mothers who report acting with awareness and accepting</a:t>
            </a:r>
            <a:r>
              <a:rPr lang="en-US" sz="1400" kern="1200" baseline="0" dirty="0" smtClean="0">
                <a:solidFill>
                  <a:schemeClr val="tx1"/>
                </a:solidFill>
                <a:effectLst/>
                <a:latin typeface="+mn-lt"/>
                <a:ea typeface="+mn-ea"/>
                <a:cs typeface="+mn-cs"/>
              </a:rPr>
              <a:t> </a:t>
            </a:r>
            <a:r>
              <a:rPr lang="en-US" sz="1400" kern="1200" dirty="0" smtClean="0">
                <a:solidFill>
                  <a:schemeClr val="tx1"/>
                </a:solidFill>
                <a:effectLst/>
                <a:latin typeface="+mn-lt"/>
                <a:ea typeface="+mn-ea"/>
                <a:cs typeface="+mn-cs"/>
              </a:rPr>
              <a:t>without judgment tend to engage less in experiential avoidance. (negative correlation between</a:t>
            </a:r>
            <a:r>
              <a:rPr lang="en-US" sz="1400" kern="1200" baseline="0" dirty="0" smtClean="0">
                <a:solidFill>
                  <a:schemeClr val="tx1"/>
                </a:solidFill>
                <a:effectLst/>
                <a:latin typeface="+mn-lt"/>
                <a:ea typeface="+mn-ea"/>
                <a:cs typeface="+mn-cs"/>
              </a:rPr>
              <a:t> mindfulness variables of interest and EA)</a:t>
            </a:r>
            <a:endParaRPr lang="en-US" sz="1400" kern="1200" dirty="0" smtClean="0">
              <a:solidFill>
                <a:schemeClr val="tx1"/>
              </a:solidFill>
              <a:effectLst/>
              <a:latin typeface="+mn-lt"/>
              <a:ea typeface="+mn-ea"/>
              <a:cs typeface="+mn-cs"/>
            </a:endParaRPr>
          </a:p>
          <a:p>
            <a:pPr lvl="0"/>
            <a:endParaRPr lang="en-US" sz="1400" kern="1200" dirty="0" smtClean="0">
              <a:solidFill>
                <a:schemeClr val="tx1"/>
              </a:solidFill>
              <a:effectLst/>
              <a:latin typeface="+mn-lt"/>
              <a:ea typeface="+mn-ea"/>
              <a:cs typeface="+mn-cs"/>
            </a:endParaRPr>
          </a:p>
          <a:p>
            <a:r>
              <a:rPr lang="en-US" sz="1400" kern="1200" dirty="0" smtClean="0">
                <a:solidFill>
                  <a:schemeClr val="tx1"/>
                </a:solidFill>
                <a:effectLst/>
                <a:latin typeface="+mn-lt"/>
                <a:ea typeface="+mn-ea"/>
                <a:cs typeface="+mn-cs"/>
              </a:rPr>
              <a:t>4. Finally, we expected that higher levels of aware action and non-judgmental acceptance, coupled with lower levels of maternal EA, would significantly predict lower levels of inconsistent and punitive parenting, and child externalizing behavior.</a:t>
            </a:r>
            <a:endParaRPr lang="en-US" sz="1400" dirty="0"/>
          </a:p>
        </p:txBody>
      </p:sp>
      <p:sp>
        <p:nvSpPr>
          <p:cNvPr id="4" name="Slide Number Placeholder 3"/>
          <p:cNvSpPr>
            <a:spLocks noGrp="1"/>
          </p:cNvSpPr>
          <p:nvPr>
            <p:ph type="sldNum" sz="quarter" idx="10"/>
          </p:nvPr>
        </p:nvSpPr>
        <p:spPr/>
        <p:txBody>
          <a:bodyPr/>
          <a:lstStyle/>
          <a:p>
            <a:fld id="{A244A4D5-BCB3-423B-9688-257F31699D67}"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kern="1200" dirty="0" smtClean="0">
                <a:solidFill>
                  <a:schemeClr val="tx1"/>
                </a:solidFill>
                <a:effectLst/>
                <a:latin typeface="+mn-lt"/>
                <a:ea typeface="+mn-ea"/>
                <a:cs typeface="+mn-cs"/>
              </a:rPr>
              <a:t>This study uses data from an existing study on emotional development conducted by Sarah Shea and Lisa Coyne at our research</a:t>
            </a:r>
            <a:r>
              <a:rPr lang="en-US" sz="1800" kern="1200" baseline="0" dirty="0" smtClean="0">
                <a:solidFill>
                  <a:schemeClr val="tx1"/>
                </a:solidFill>
                <a:effectLst/>
                <a:latin typeface="+mn-lt"/>
                <a:ea typeface="+mn-ea"/>
                <a:cs typeface="+mn-cs"/>
              </a:rPr>
              <a:t> </a:t>
            </a:r>
            <a:r>
              <a:rPr lang="en-US" sz="1800" kern="1200" dirty="0" smtClean="0">
                <a:solidFill>
                  <a:schemeClr val="tx1"/>
                </a:solidFill>
                <a:effectLst/>
                <a:latin typeface="+mn-lt"/>
                <a:ea typeface="+mn-ea"/>
                <a:cs typeface="+mn-cs"/>
              </a:rPr>
              <a:t>lab.</a:t>
            </a:r>
          </a:p>
          <a:p>
            <a:endParaRPr lang="en-US" sz="1800" kern="1200" dirty="0" smtClean="0">
              <a:solidFill>
                <a:schemeClr val="tx1"/>
              </a:solidFill>
              <a:effectLst/>
              <a:latin typeface="+mn-lt"/>
              <a:ea typeface="+mn-ea"/>
              <a:cs typeface="+mn-cs"/>
            </a:endParaRPr>
          </a:p>
          <a:p>
            <a:r>
              <a:rPr lang="en-US" sz="1800" kern="1200" dirty="0" smtClean="0">
                <a:solidFill>
                  <a:schemeClr val="tx1"/>
                </a:solidFill>
                <a:effectLst/>
                <a:latin typeface="+mn-lt"/>
                <a:ea typeface="+mn-ea"/>
                <a:cs typeface="+mn-cs"/>
              </a:rPr>
              <a:t>The participants included 144 mothers of children three to six years old recruited from Head Start programs and a public preschool program around the Boston area.</a:t>
            </a:r>
            <a:endParaRPr lang="en-US" sz="1800" dirty="0"/>
          </a:p>
        </p:txBody>
      </p:sp>
      <p:sp>
        <p:nvSpPr>
          <p:cNvPr id="4" name="Slide Number Placeholder 3"/>
          <p:cNvSpPr>
            <a:spLocks noGrp="1"/>
          </p:cNvSpPr>
          <p:nvPr>
            <p:ph type="sldNum" sz="quarter" idx="10"/>
          </p:nvPr>
        </p:nvSpPr>
        <p:spPr/>
        <p:txBody>
          <a:bodyPr/>
          <a:lstStyle/>
          <a:p>
            <a:fld id="{A244A4D5-BCB3-423B-9688-257F31699D67}" type="slidenum">
              <a:rPr lang="en-US" smtClean="0"/>
              <a:pPr/>
              <a:t>7</a:t>
            </a:fld>
            <a:endParaRPr lang="en-US"/>
          </a:p>
        </p:txBody>
      </p:sp>
    </p:spTree>
    <p:extLst>
      <p:ext uri="{BB962C8B-B14F-4D97-AF65-F5344CB8AC3E}">
        <p14:creationId xmlns:p14="http://schemas.microsoft.com/office/powerpoint/2010/main" val="23603003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kern="1200" dirty="0" smtClean="0">
                <a:solidFill>
                  <a:schemeClr val="tx1"/>
                </a:solidFill>
                <a:effectLst/>
                <a:latin typeface="+mn-lt"/>
                <a:ea typeface="+mn-ea"/>
                <a:cs typeface="+mn-cs"/>
              </a:rPr>
              <a:t>As you can see, we have a pretty ethnically diverse sample, mostly made up of African American, White, and Latina mothers.</a:t>
            </a:r>
          </a:p>
          <a:p>
            <a:endParaRPr lang="en-US" sz="1800" kern="1200" dirty="0" smtClean="0">
              <a:solidFill>
                <a:schemeClr val="tx1"/>
              </a:solidFill>
              <a:effectLst/>
              <a:latin typeface="+mn-lt"/>
              <a:ea typeface="+mn-ea"/>
              <a:cs typeface="+mn-cs"/>
            </a:endParaRPr>
          </a:p>
          <a:p>
            <a:r>
              <a:rPr lang="en-US" sz="1800" kern="1200" dirty="0" smtClean="0">
                <a:solidFill>
                  <a:schemeClr val="tx1"/>
                </a:solidFill>
                <a:effectLst/>
                <a:latin typeface="+mn-lt"/>
                <a:ea typeface="+mn-ea"/>
                <a:cs typeface="+mn-cs"/>
              </a:rPr>
              <a:t>In addition, most participants were identified as being at risk in several domains including single motherhood, early age of motherhood, having more children than average, low income, and low education level as compared to the average mother from Massachusetts.</a:t>
            </a:r>
          </a:p>
        </p:txBody>
      </p:sp>
      <p:sp>
        <p:nvSpPr>
          <p:cNvPr id="4" name="Slide Number Placeholder 3"/>
          <p:cNvSpPr>
            <a:spLocks noGrp="1"/>
          </p:cNvSpPr>
          <p:nvPr>
            <p:ph type="sldNum" sz="quarter" idx="10"/>
          </p:nvPr>
        </p:nvSpPr>
        <p:spPr/>
        <p:txBody>
          <a:bodyPr/>
          <a:lstStyle/>
          <a:p>
            <a:fld id="{A244A4D5-BCB3-423B-9688-257F31699D67}" type="slidenum">
              <a:rPr lang="en-US" smtClean="0"/>
              <a:pPr/>
              <a:t>8</a:t>
            </a:fld>
            <a:endParaRPr lang="en-US"/>
          </a:p>
        </p:txBody>
      </p:sp>
    </p:spTree>
    <p:extLst>
      <p:ext uri="{BB962C8B-B14F-4D97-AF65-F5344CB8AC3E}">
        <p14:creationId xmlns:p14="http://schemas.microsoft.com/office/powerpoint/2010/main" val="19850401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kern="1200" dirty="0" smtClean="0">
                <a:solidFill>
                  <a:schemeClr val="tx1"/>
                </a:solidFill>
                <a:effectLst/>
                <a:latin typeface="+mn-lt"/>
                <a:ea typeface="+mn-ea"/>
                <a:cs typeface="+mn-cs"/>
              </a:rPr>
              <a:t>Mothers completed several self-reports including a demographic questionnaire.</a:t>
            </a:r>
          </a:p>
          <a:p>
            <a:endParaRPr lang="en-US" sz="1300" kern="1200" dirty="0" smtClean="0">
              <a:solidFill>
                <a:schemeClr val="tx1"/>
              </a:solidFill>
              <a:effectLst/>
              <a:latin typeface="+mn-lt"/>
              <a:ea typeface="+mn-ea"/>
              <a:cs typeface="+mn-cs"/>
            </a:endParaRPr>
          </a:p>
          <a:p>
            <a:r>
              <a:rPr lang="en-US" sz="1300" kern="1200" dirty="0" smtClean="0">
                <a:solidFill>
                  <a:schemeClr val="tx1"/>
                </a:solidFill>
                <a:effectLst/>
                <a:latin typeface="+mn-lt"/>
                <a:ea typeface="+mn-ea"/>
                <a:cs typeface="+mn-cs"/>
              </a:rPr>
              <a:t>To measure levels of mindfulness they completed the Kentucky Inventory of Mindfulness Skills (KIMS) which four subscales of mindfulness including </a:t>
            </a:r>
            <a:r>
              <a:rPr lang="en-US" sz="1300" i="1" kern="1200" dirty="0" smtClean="0">
                <a:solidFill>
                  <a:schemeClr val="tx1"/>
                </a:solidFill>
                <a:effectLst/>
                <a:latin typeface="+mn-lt"/>
                <a:ea typeface="+mn-ea"/>
                <a:cs typeface="+mn-cs"/>
              </a:rPr>
              <a:t>observing, describing, acting with awareness, </a:t>
            </a:r>
            <a:r>
              <a:rPr lang="en-US" sz="1300" kern="1200" dirty="0" smtClean="0">
                <a:solidFill>
                  <a:schemeClr val="tx1"/>
                </a:solidFill>
                <a:effectLst/>
                <a:latin typeface="+mn-lt"/>
                <a:ea typeface="+mn-ea"/>
                <a:cs typeface="+mn-cs"/>
              </a:rPr>
              <a:t>and </a:t>
            </a:r>
            <a:r>
              <a:rPr lang="en-US" sz="1300" i="1" kern="1200" dirty="0" smtClean="0">
                <a:solidFill>
                  <a:schemeClr val="tx1"/>
                </a:solidFill>
                <a:effectLst/>
                <a:latin typeface="+mn-lt"/>
                <a:ea typeface="+mn-ea"/>
                <a:cs typeface="+mn-cs"/>
              </a:rPr>
              <a:t>accepting without judgment</a:t>
            </a:r>
            <a:r>
              <a:rPr lang="en-US" sz="1300" kern="1200" dirty="0" smtClean="0">
                <a:solidFill>
                  <a:schemeClr val="tx1"/>
                </a:solidFill>
                <a:effectLst/>
                <a:latin typeface="+mn-lt"/>
                <a:ea typeface="+mn-ea"/>
                <a:cs typeface="+mn-cs"/>
              </a:rPr>
              <a:t>.</a:t>
            </a:r>
          </a:p>
          <a:p>
            <a:endParaRPr lang="en-US" sz="1300" kern="1200" dirty="0" smtClean="0">
              <a:solidFill>
                <a:schemeClr val="tx1"/>
              </a:solidFill>
              <a:effectLst/>
              <a:latin typeface="+mn-lt"/>
              <a:ea typeface="+mn-ea"/>
              <a:cs typeface="+mn-cs"/>
            </a:endParaRPr>
          </a:p>
          <a:p>
            <a:r>
              <a:rPr lang="en-US" sz="1300" kern="1200" dirty="0" smtClean="0">
                <a:solidFill>
                  <a:schemeClr val="tx1"/>
                </a:solidFill>
                <a:effectLst/>
                <a:latin typeface="+mn-lt"/>
                <a:ea typeface="+mn-ea"/>
                <a:cs typeface="+mn-cs"/>
              </a:rPr>
              <a:t>Experiential avoidance was measured by the Acceptance &amp; Action Questionnaire (AAQ) which is a 18-item measurement.</a:t>
            </a:r>
          </a:p>
          <a:p>
            <a:endParaRPr lang="en-US" sz="1300" kern="1200" dirty="0" smtClean="0">
              <a:solidFill>
                <a:schemeClr val="tx1"/>
              </a:solidFill>
              <a:effectLst/>
              <a:latin typeface="+mn-lt"/>
              <a:ea typeface="+mn-ea"/>
              <a:cs typeface="+mn-cs"/>
            </a:endParaRPr>
          </a:p>
          <a:p>
            <a:r>
              <a:rPr lang="en-US" sz="1300" kern="1200" dirty="0" smtClean="0">
                <a:solidFill>
                  <a:schemeClr val="tx1"/>
                </a:solidFill>
                <a:effectLst/>
                <a:latin typeface="+mn-lt"/>
                <a:ea typeface="+mn-ea"/>
                <a:cs typeface="+mn-cs"/>
              </a:rPr>
              <a:t>To measure parenting practices, mothers completed the Alabama Parenting Questionnaire, Preschool Revision or the APQ-PR. The APQ has 32 questions, and it yields three parenting styles: </a:t>
            </a:r>
            <a:r>
              <a:rPr lang="en-US" sz="1300" i="1" kern="1200" dirty="0" smtClean="0">
                <a:solidFill>
                  <a:schemeClr val="tx1"/>
                </a:solidFill>
                <a:effectLst/>
                <a:latin typeface="+mn-lt"/>
                <a:ea typeface="+mn-ea"/>
                <a:cs typeface="+mn-cs"/>
              </a:rPr>
              <a:t>positive parenting, inconsistent parenting, and punitive parenting</a:t>
            </a:r>
            <a:r>
              <a:rPr lang="en-US" sz="1300" kern="1200" dirty="0" smtClean="0">
                <a:solidFill>
                  <a:schemeClr val="tx1"/>
                </a:solidFill>
                <a:effectLst/>
                <a:latin typeface="+mn-lt"/>
                <a:ea typeface="+mn-ea"/>
                <a:cs typeface="+mn-cs"/>
              </a:rPr>
              <a:t>. For this study, we used the inconsistent and punitive subscales.</a:t>
            </a:r>
          </a:p>
          <a:p>
            <a:endParaRPr lang="en-US" sz="1300" kern="1200" dirty="0" smtClean="0">
              <a:solidFill>
                <a:schemeClr val="tx1"/>
              </a:solidFill>
              <a:effectLst/>
              <a:latin typeface="+mn-lt"/>
              <a:ea typeface="+mn-ea"/>
              <a:cs typeface="+mn-cs"/>
            </a:endParaRPr>
          </a:p>
          <a:p>
            <a:r>
              <a:rPr lang="en-US" sz="1300" kern="1200" dirty="0" smtClean="0">
                <a:solidFill>
                  <a:schemeClr val="tx1"/>
                </a:solidFill>
                <a:effectLst/>
                <a:latin typeface="+mn-lt"/>
                <a:ea typeface="+mn-ea"/>
                <a:cs typeface="+mn-cs"/>
              </a:rPr>
              <a:t>And to assess children’s externalizing behaviors mothers completed the Child Behavior Checklist, for children ages 1 and a half to 5, or CBCL. This measure generates three composite scales: Internalizing, Externalizing, and Total Problems. For this study, we used the externalizing</a:t>
            </a:r>
            <a:r>
              <a:rPr lang="en-US" sz="1300" kern="1200" baseline="0" dirty="0" smtClean="0">
                <a:solidFill>
                  <a:schemeClr val="tx1"/>
                </a:solidFill>
                <a:effectLst/>
                <a:latin typeface="+mn-lt"/>
                <a:ea typeface="+mn-ea"/>
                <a:cs typeface="+mn-cs"/>
              </a:rPr>
              <a:t> problems scale.</a:t>
            </a:r>
            <a:endParaRPr lang="en-US" sz="1300" dirty="0"/>
          </a:p>
        </p:txBody>
      </p:sp>
      <p:sp>
        <p:nvSpPr>
          <p:cNvPr id="4" name="Slide Number Placeholder 3"/>
          <p:cNvSpPr>
            <a:spLocks noGrp="1"/>
          </p:cNvSpPr>
          <p:nvPr>
            <p:ph type="sldNum" sz="quarter" idx="10"/>
          </p:nvPr>
        </p:nvSpPr>
        <p:spPr/>
        <p:txBody>
          <a:bodyPr/>
          <a:lstStyle/>
          <a:p>
            <a:fld id="{A244A4D5-BCB3-423B-9688-257F31699D67}" type="slidenum">
              <a:rPr lang="en-US" smtClean="0"/>
              <a:pPr/>
              <a:t>9</a:t>
            </a:fld>
            <a:endParaRPr lang="en-US"/>
          </a:p>
        </p:txBody>
      </p:sp>
    </p:spTree>
    <p:extLst>
      <p:ext uri="{BB962C8B-B14F-4D97-AF65-F5344CB8AC3E}">
        <p14:creationId xmlns:p14="http://schemas.microsoft.com/office/powerpoint/2010/main" val="25686413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8A4383CD-B703-4BFF-9642-016AFCC75813}" type="datetimeFigureOut">
              <a:rPr lang="en-US" smtClean="0"/>
              <a:pPr/>
              <a:t>6/25/2014</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3ADCD043-932C-467B-8580-DE1DF5264EF0}"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A4383CD-B703-4BFF-9642-016AFCC75813}" type="datetimeFigureOut">
              <a:rPr lang="en-US" smtClean="0"/>
              <a:pPr/>
              <a:t>6/25/2014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ADCD043-932C-467B-8580-DE1DF5264EF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A4383CD-B703-4BFF-9642-016AFCC75813}" type="datetimeFigureOut">
              <a:rPr lang="en-US" smtClean="0"/>
              <a:pPr/>
              <a:t>6/25/2014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ADCD043-932C-467B-8580-DE1DF5264EF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A4383CD-B703-4BFF-9642-016AFCC75813}" type="datetimeFigureOut">
              <a:rPr lang="en-US" smtClean="0"/>
              <a:pPr/>
              <a:t>6/25/2014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ADCD043-932C-467B-8580-DE1DF5264EF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8A4383CD-B703-4BFF-9642-016AFCC75813}" type="datetimeFigureOut">
              <a:rPr lang="en-US" smtClean="0"/>
              <a:pPr/>
              <a:t>6/25/2014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ADCD043-932C-467B-8580-DE1DF5264EF0}"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A4383CD-B703-4BFF-9642-016AFCC75813}" type="datetimeFigureOut">
              <a:rPr lang="en-US" smtClean="0"/>
              <a:pPr/>
              <a:t>6/25/2014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3ADCD043-932C-467B-8580-DE1DF5264EF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8A4383CD-B703-4BFF-9642-016AFCC75813}" type="datetimeFigureOut">
              <a:rPr lang="en-US" smtClean="0"/>
              <a:pPr/>
              <a:t>6/25/2014</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3ADCD043-932C-467B-8580-DE1DF5264EF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8A4383CD-B703-4BFF-9642-016AFCC75813}" type="datetimeFigureOut">
              <a:rPr lang="en-US" smtClean="0"/>
              <a:pPr/>
              <a:t>6/25/2014</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3ADCD043-932C-467B-8580-DE1DF5264EF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8A4383CD-B703-4BFF-9642-016AFCC75813}" type="datetimeFigureOut">
              <a:rPr lang="en-US" smtClean="0"/>
              <a:pPr/>
              <a:t>6/25/2014</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3ADCD043-932C-467B-8580-DE1DF5264EF0}"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A4383CD-B703-4BFF-9642-016AFCC75813}" type="datetimeFigureOut">
              <a:rPr lang="en-US" smtClean="0"/>
              <a:pPr/>
              <a:t>6/25/2014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3ADCD043-932C-467B-8580-DE1DF5264EF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8A4383CD-B703-4BFF-9642-016AFCC75813}" type="datetimeFigureOut">
              <a:rPr lang="en-US" smtClean="0"/>
              <a:pPr/>
              <a:t>6/25/2014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3ADCD043-932C-467B-8580-DE1DF5264EF0}"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8A4383CD-B703-4BFF-9642-016AFCC75813}" type="datetimeFigureOut">
              <a:rPr lang="en-US" smtClean="0"/>
              <a:pPr/>
              <a:t>6/25/2014</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3ADCD043-932C-467B-8580-DE1DF5264EF0}"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0" name="Picture 4" descr="http://dyaneybergen.com/wp-content/uploads/2010/06/Parenting-Programmes.jpg"/>
          <p:cNvPicPr>
            <a:picLocks noChangeAspect="1" noChangeArrowheads="1"/>
          </p:cNvPicPr>
          <p:nvPr/>
        </p:nvPicPr>
        <p:blipFill>
          <a:blip r:embed="rId3" cstate="print"/>
          <a:srcRect/>
          <a:stretch>
            <a:fillRect/>
          </a:stretch>
        </p:blipFill>
        <p:spPr bwMode="auto">
          <a:xfrm>
            <a:off x="1143001" y="3189361"/>
            <a:ext cx="3276599" cy="2801864"/>
          </a:xfrm>
          <a:prstGeom prst="rect">
            <a:avLst/>
          </a:prstGeom>
          <a:noFill/>
        </p:spPr>
      </p:pic>
      <p:sp>
        <p:nvSpPr>
          <p:cNvPr id="2" name="Title 1"/>
          <p:cNvSpPr>
            <a:spLocks noGrp="1"/>
          </p:cNvSpPr>
          <p:nvPr>
            <p:ph type="ctrTitle"/>
          </p:nvPr>
        </p:nvSpPr>
        <p:spPr>
          <a:xfrm>
            <a:off x="1295400" y="533400"/>
            <a:ext cx="7406640" cy="2996184"/>
          </a:xfrm>
        </p:spPr>
        <p:txBody>
          <a:bodyPr>
            <a:normAutofit fontScale="90000"/>
          </a:bodyPr>
          <a:lstStyle/>
          <a:p>
            <a:pPr algn="ctr"/>
            <a:r>
              <a:rPr lang="en-US" sz="4400" b="1" dirty="0" smtClean="0">
                <a:solidFill>
                  <a:schemeClr val="tx2"/>
                </a:solidFill>
              </a:rPr>
              <a:t>Mindful Parenting: Conscious Action, Acceptance, and </a:t>
            </a:r>
            <a:br>
              <a:rPr lang="en-US" sz="4400" b="1" dirty="0" smtClean="0">
                <a:solidFill>
                  <a:schemeClr val="tx2"/>
                </a:solidFill>
              </a:rPr>
            </a:br>
            <a:r>
              <a:rPr lang="en-US" sz="4400" b="1" dirty="0" smtClean="0">
                <a:solidFill>
                  <a:schemeClr val="tx2"/>
                </a:solidFill>
              </a:rPr>
              <a:t>Living Out of the Comfort Zone</a:t>
            </a:r>
            <a:br>
              <a:rPr lang="en-US" sz="4400" b="1" dirty="0" smtClean="0">
                <a:solidFill>
                  <a:schemeClr val="tx2"/>
                </a:solidFill>
              </a:rPr>
            </a:br>
            <a:endParaRPr lang="en-US" b="1" dirty="0">
              <a:solidFill>
                <a:schemeClr val="tx2"/>
              </a:solidFill>
            </a:endParaRPr>
          </a:p>
        </p:txBody>
      </p:sp>
      <p:sp>
        <p:nvSpPr>
          <p:cNvPr id="3" name="Subtitle 2"/>
          <p:cNvSpPr>
            <a:spLocks noGrp="1"/>
          </p:cNvSpPr>
          <p:nvPr>
            <p:ph type="subTitle" idx="1"/>
          </p:nvPr>
        </p:nvSpPr>
        <p:spPr>
          <a:xfrm>
            <a:off x="4648200" y="3124200"/>
            <a:ext cx="4495800" cy="2819400"/>
          </a:xfrm>
        </p:spPr>
        <p:txBody>
          <a:bodyPr>
            <a:normAutofit fontScale="77500" lnSpcReduction="20000"/>
          </a:bodyPr>
          <a:lstStyle/>
          <a:p>
            <a:r>
              <a:rPr lang="en-US" sz="2800" dirty="0" smtClean="0">
                <a:solidFill>
                  <a:schemeClr val="tx2"/>
                </a:solidFill>
              </a:rPr>
              <a:t>Carlos E. Rivera Villegas, B.S. </a:t>
            </a:r>
            <a:r>
              <a:rPr lang="en-US" sz="2800" i="1" baseline="30000" dirty="0" smtClean="0">
                <a:solidFill>
                  <a:schemeClr val="tx2"/>
                </a:solidFill>
              </a:rPr>
              <a:t>a</a:t>
            </a:r>
            <a:r>
              <a:rPr lang="en-US" sz="2800" dirty="0" smtClean="0">
                <a:solidFill>
                  <a:schemeClr val="tx2"/>
                </a:solidFill>
              </a:rPr>
              <a:t>, </a:t>
            </a:r>
          </a:p>
          <a:p>
            <a:r>
              <a:rPr lang="en-US" sz="2800" dirty="0" smtClean="0">
                <a:solidFill>
                  <a:schemeClr val="tx2"/>
                </a:solidFill>
              </a:rPr>
              <a:t>Lisa W. Coyne, Ph.D. </a:t>
            </a:r>
            <a:r>
              <a:rPr lang="en-US" sz="2800" i="1" baseline="30000" dirty="0" smtClean="0">
                <a:solidFill>
                  <a:schemeClr val="tx2"/>
                </a:solidFill>
              </a:rPr>
              <a:t>a b</a:t>
            </a:r>
            <a:r>
              <a:rPr lang="en-US" sz="2800" dirty="0" smtClean="0">
                <a:solidFill>
                  <a:schemeClr val="tx2"/>
                </a:solidFill>
              </a:rPr>
              <a:t>,</a:t>
            </a:r>
          </a:p>
          <a:p>
            <a:r>
              <a:rPr lang="en-US" sz="2800" dirty="0" smtClean="0">
                <a:solidFill>
                  <a:schemeClr val="tx2"/>
                </a:solidFill>
              </a:rPr>
              <a:t>Marie-Christine André, M.A. </a:t>
            </a:r>
            <a:r>
              <a:rPr lang="en-US" sz="2800" i="1" baseline="30000" dirty="0" smtClean="0">
                <a:solidFill>
                  <a:schemeClr val="tx2"/>
                </a:solidFill>
              </a:rPr>
              <a:t>a</a:t>
            </a:r>
            <a:r>
              <a:rPr lang="en-US" sz="2800" dirty="0" smtClean="0">
                <a:solidFill>
                  <a:schemeClr val="tx2"/>
                </a:solidFill>
              </a:rPr>
              <a:t>, </a:t>
            </a:r>
          </a:p>
          <a:p>
            <a:r>
              <a:rPr lang="en-US" sz="2800" dirty="0" smtClean="0">
                <a:solidFill>
                  <a:schemeClr val="tx2"/>
                </a:solidFill>
              </a:rPr>
              <a:t>Sara E. Shea, Ph.D. </a:t>
            </a:r>
            <a:r>
              <a:rPr lang="en-US" sz="2800" i="1" baseline="30000" dirty="0" smtClean="0">
                <a:solidFill>
                  <a:schemeClr val="tx2"/>
                </a:solidFill>
              </a:rPr>
              <a:t>c</a:t>
            </a:r>
          </a:p>
          <a:p>
            <a:endParaRPr lang="en-US" sz="2800" dirty="0" smtClean="0">
              <a:solidFill>
                <a:schemeClr val="tx2"/>
              </a:solidFill>
            </a:endParaRPr>
          </a:p>
          <a:p>
            <a:r>
              <a:rPr lang="en-US" sz="2400" i="1" baseline="30000" dirty="0" smtClean="0">
                <a:solidFill>
                  <a:schemeClr val="tx2"/>
                </a:solidFill>
              </a:rPr>
              <a:t>a </a:t>
            </a:r>
            <a:r>
              <a:rPr lang="en-US" sz="2400" dirty="0" smtClean="0">
                <a:solidFill>
                  <a:schemeClr val="tx2"/>
                </a:solidFill>
              </a:rPr>
              <a:t>Suffolk University, </a:t>
            </a:r>
            <a:r>
              <a:rPr lang="en-US" sz="2400" i="1" baseline="30000" dirty="0" smtClean="0">
                <a:solidFill>
                  <a:schemeClr val="tx2"/>
                </a:solidFill>
              </a:rPr>
              <a:t>b </a:t>
            </a:r>
            <a:r>
              <a:rPr lang="en-US" sz="2400" dirty="0" smtClean="0">
                <a:solidFill>
                  <a:schemeClr val="tx2"/>
                </a:solidFill>
              </a:rPr>
              <a:t>Harvard Medical School/ McLean Hospital, </a:t>
            </a:r>
            <a:r>
              <a:rPr lang="en-US" sz="2400" i="1" baseline="30000" dirty="0" smtClean="0">
                <a:solidFill>
                  <a:schemeClr val="tx2"/>
                </a:solidFill>
              </a:rPr>
              <a:t>c </a:t>
            </a:r>
            <a:r>
              <a:rPr lang="en-US" sz="2400" dirty="0" smtClean="0">
                <a:solidFill>
                  <a:schemeClr val="tx2"/>
                </a:solidFill>
              </a:rPr>
              <a:t>Massachusetts General Hospital,</a:t>
            </a:r>
          </a:p>
          <a:p>
            <a:r>
              <a:rPr lang="en-US" sz="2400" dirty="0" smtClean="0">
                <a:solidFill>
                  <a:schemeClr val="tx2"/>
                </a:solidFill>
              </a:rPr>
              <a:t>Boston, MA</a:t>
            </a:r>
            <a:endParaRPr lang="en-ZW" sz="2400" dirty="0" smtClean="0">
              <a:solidFill>
                <a:schemeClr val="tx2"/>
              </a:solidFill>
            </a:endParaRPr>
          </a:p>
          <a:p>
            <a:endParaRPr lang="en-US" dirty="0">
              <a:solidFill>
                <a:schemeClr val="tx2"/>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Statistical Procedures</a:t>
            </a:r>
            <a:endParaRPr lang="en-US" dirty="0"/>
          </a:p>
        </p:txBody>
      </p:sp>
      <p:sp>
        <p:nvSpPr>
          <p:cNvPr id="3" name="Content Placeholder 2"/>
          <p:cNvSpPr>
            <a:spLocks noGrp="1"/>
          </p:cNvSpPr>
          <p:nvPr>
            <p:ph idx="1"/>
          </p:nvPr>
        </p:nvSpPr>
        <p:spPr/>
        <p:txBody>
          <a:bodyPr/>
          <a:lstStyle/>
          <a:p>
            <a:r>
              <a:rPr lang="en-US" dirty="0" smtClean="0"/>
              <a:t>Transformation for outcome variables</a:t>
            </a:r>
          </a:p>
          <a:p>
            <a:pPr lvl="1"/>
            <a:r>
              <a:rPr lang="en-US" dirty="0" smtClean="0"/>
              <a:t>Inconsistent parenting, punitive parenting, and child externalizing behavior</a:t>
            </a:r>
          </a:p>
          <a:p>
            <a:r>
              <a:rPr lang="en-US" dirty="0" smtClean="0"/>
              <a:t>Remove ambiguous item in KIMS</a:t>
            </a:r>
          </a:p>
          <a:p>
            <a:r>
              <a:rPr lang="en-US" dirty="0" smtClean="0"/>
              <a:t>Missing values less than 5%</a:t>
            </a:r>
          </a:p>
          <a:p>
            <a:r>
              <a:rPr lang="en-US" dirty="0" smtClean="0"/>
              <a:t>Correlations among all variables</a:t>
            </a:r>
          </a:p>
          <a:p>
            <a:r>
              <a:rPr lang="en-US" dirty="0" smtClean="0"/>
              <a:t>Stepwise Multiple Regressions for each outcome variable</a:t>
            </a:r>
          </a:p>
          <a:p>
            <a:endParaRPr lang="en-US" dirty="0" smtClean="0"/>
          </a:p>
        </p:txBody>
      </p:sp>
    </p:spTree>
    <p:extLst>
      <p:ext uri="{BB962C8B-B14F-4D97-AF65-F5344CB8AC3E}">
        <p14:creationId xmlns:p14="http://schemas.microsoft.com/office/powerpoint/2010/main" val="38920592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graphicFrame>
        <p:nvGraphicFramePr>
          <p:cNvPr id="11" name="Table 10"/>
          <p:cNvGraphicFramePr>
            <a:graphicFrameLocks noGrp="1"/>
          </p:cNvGraphicFramePr>
          <p:nvPr>
            <p:extLst>
              <p:ext uri="{D42A27DB-BD31-4B8C-83A1-F6EECF244321}">
                <p14:modId xmlns:p14="http://schemas.microsoft.com/office/powerpoint/2010/main" val="2362196624"/>
              </p:ext>
            </p:extLst>
          </p:nvPr>
        </p:nvGraphicFramePr>
        <p:xfrm>
          <a:off x="1158766" y="1793851"/>
          <a:ext cx="7848601" cy="4528363"/>
        </p:xfrm>
        <a:graphic>
          <a:graphicData uri="http://schemas.openxmlformats.org/drawingml/2006/table">
            <a:tbl>
              <a:tblPr firstRow="1" bandRow="1"/>
              <a:tblGrid>
                <a:gridCol w="2057400"/>
                <a:gridCol w="762000"/>
                <a:gridCol w="762000"/>
                <a:gridCol w="762000"/>
                <a:gridCol w="762000"/>
                <a:gridCol w="760645"/>
                <a:gridCol w="700381"/>
                <a:gridCol w="700381"/>
                <a:gridCol w="581794"/>
              </a:tblGrid>
              <a:tr h="162834">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r>
                        <a:rPr lang="en-US" sz="1600" baseline="0" dirty="0" smtClean="0">
                          <a:solidFill>
                            <a:schemeClr val="tx1"/>
                          </a:solidFill>
                        </a:rPr>
                        <a:t> </a:t>
                      </a:r>
                      <a:endParaRPr lang="en-US" sz="1600"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r>
                        <a:rPr lang="en-US" sz="1600" dirty="0" smtClean="0">
                          <a:solidFill>
                            <a:schemeClr val="tx1"/>
                          </a:solidFill>
                        </a:rPr>
                        <a:t>1</a:t>
                      </a:r>
                      <a:endParaRPr lang="en-US" sz="1600"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r>
                        <a:rPr lang="en-US" sz="1600" dirty="0" smtClean="0">
                          <a:solidFill>
                            <a:schemeClr val="tx1"/>
                          </a:solidFill>
                        </a:rPr>
                        <a:t>2</a:t>
                      </a:r>
                      <a:endParaRPr lang="en-US" sz="1600"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r>
                        <a:rPr lang="en-US" sz="1600" dirty="0" smtClean="0">
                          <a:solidFill>
                            <a:schemeClr val="tx1"/>
                          </a:solidFill>
                        </a:rPr>
                        <a:t>3</a:t>
                      </a:r>
                      <a:endParaRPr lang="en-US" sz="1600"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r>
                        <a:rPr lang="en-US" sz="1600" dirty="0" smtClean="0">
                          <a:solidFill>
                            <a:schemeClr val="tx1"/>
                          </a:solidFill>
                        </a:rPr>
                        <a:t>4</a:t>
                      </a:r>
                      <a:endParaRPr lang="en-US" sz="1600"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marL="0" marR="0" indent="0" algn="ctr" defTabSz="1572036"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rPr>
                        <a:t>5</a:t>
                      </a: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marL="0" marR="0" indent="0" algn="ctr" defTabSz="1572036"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rPr>
                        <a:t>6</a:t>
                      </a: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marL="0" marR="0" indent="0" algn="ctr" defTabSz="1572036"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rPr>
                        <a:t>7</a:t>
                      </a: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r>
                        <a:rPr lang="en-US" sz="1600" dirty="0" smtClean="0">
                          <a:solidFill>
                            <a:schemeClr val="tx1"/>
                          </a:solidFill>
                        </a:rPr>
                        <a:t>8</a:t>
                      </a:r>
                      <a:endParaRPr lang="en-US" sz="1600"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r>
              <a:tr h="459924">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marL="0" indent="0">
                        <a:buNone/>
                      </a:pPr>
                      <a:r>
                        <a:rPr lang="en-US" sz="1600" dirty="0" smtClean="0">
                          <a:solidFill>
                            <a:schemeClr val="tx1"/>
                          </a:solidFill>
                        </a:rPr>
                        <a:t>1. Experiential</a:t>
                      </a:r>
                    </a:p>
                    <a:p>
                      <a:pPr marL="0" indent="0">
                        <a:buNone/>
                      </a:pPr>
                      <a:r>
                        <a:rPr lang="en-US" sz="1600" dirty="0" smtClean="0">
                          <a:solidFill>
                            <a:schemeClr val="tx1"/>
                          </a:solidFill>
                        </a:rPr>
                        <a:t>    Avoidance</a:t>
                      </a:r>
                      <a:endParaRPr lang="en-US" sz="1600"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r>
                        <a:rPr lang="en-US" sz="1600" b="0" dirty="0" smtClean="0">
                          <a:solidFill>
                            <a:schemeClr val="tx1"/>
                          </a:solidFill>
                        </a:rPr>
                        <a:t>1</a:t>
                      </a:r>
                      <a:endParaRPr lang="en-US" sz="1600" b="0"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endParaRPr lang="en-US" sz="1600" b="0"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endParaRPr lang="en-US" sz="1600" b="0"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endParaRPr lang="en-US" sz="1600" b="0"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endParaRPr lang="en-US" sz="1600" b="0"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endParaRPr lang="en-US" sz="1600" b="0"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endParaRPr lang="en-US" sz="1600" b="0"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endParaRPr lang="en-US" sz="1600" b="0"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r>
              <a:tr h="331498">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r>
                        <a:rPr lang="en-US" sz="1600" dirty="0" smtClean="0">
                          <a:solidFill>
                            <a:schemeClr val="tx1"/>
                          </a:solidFill>
                        </a:rPr>
                        <a:t>2. Observing</a:t>
                      </a:r>
                      <a:endParaRPr lang="en-US" sz="1600"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r>
                        <a:rPr lang="en-US" sz="1600" b="0" dirty="0" smtClean="0">
                          <a:solidFill>
                            <a:schemeClr val="tx1"/>
                          </a:solidFill>
                        </a:rPr>
                        <a:t>-.04</a:t>
                      </a:r>
                      <a:endParaRPr lang="en-US" sz="1600" b="0"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r>
                        <a:rPr lang="en-US" sz="1600" b="0" dirty="0" smtClean="0">
                          <a:solidFill>
                            <a:schemeClr val="tx1"/>
                          </a:solidFill>
                        </a:rPr>
                        <a:t>1</a:t>
                      </a:r>
                      <a:endParaRPr lang="en-US" sz="1600" b="0"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endParaRPr lang="en-US" sz="1600" b="0"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endParaRPr lang="en-US" sz="1600" b="0"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endParaRPr lang="en-US" sz="1600" b="0"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endParaRPr lang="en-US" sz="1600" b="0"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endParaRPr lang="en-US" sz="1600" b="0"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endParaRPr lang="en-US" sz="1600" b="0"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r>
              <a:tr h="459924">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r>
                        <a:rPr lang="en-US" sz="1600" dirty="0" smtClean="0">
                          <a:solidFill>
                            <a:schemeClr val="tx1"/>
                          </a:solidFill>
                        </a:rPr>
                        <a:t>3. Describing</a:t>
                      </a:r>
                      <a:endParaRPr lang="en-US" sz="1600"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r>
                        <a:rPr lang="en-US" sz="1600" b="1" dirty="0" smtClean="0">
                          <a:solidFill>
                            <a:schemeClr val="tx1"/>
                          </a:solidFill>
                        </a:rPr>
                        <a:t>-.50**</a:t>
                      </a:r>
                      <a:endParaRPr lang="en-US" sz="1600" b="1"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r>
                        <a:rPr lang="en-US" sz="1600" b="1" dirty="0" smtClean="0">
                          <a:solidFill>
                            <a:schemeClr val="tx1"/>
                          </a:solidFill>
                        </a:rPr>
                        <a:t>.24**</a:t>
                      </a:r>
                      <a:endParaRPr lang="en-US" sz="1600" b="1"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r>
                        <a:rPr lang="en-US" sz="1600" b="0" dirty="0" smtClean="0">
                          <a:solidFill>
                            <a:schemeClr val="tx1"/>
                          </a:solidFill>
                        </a:rPr>
                        <a:t>1</a:t>
                      </a:r>
                      <a:endParaRPr lang="en-US" sz="1600" b="0"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endParaRPr lang="en-US" sz="1600"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endParaRPr lang="en-US" sz="1600"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endParaRPr lang="en-US" sz="1600"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endParaRPr lang="en-US" sz="1600"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endParaRPr lang="en-US" sz="1600"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r>
              <a:tr h="552497">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r>
                        <a:rPr lang="en-US" sz="1600" dirty="0" smtClean="0">
                          <a:solidFill>
                            <a:schemeClr val="tx1"/>
                          </a:solidFill>
                        </a:rPr>
                        <a:t>4. Acting With</a:t>
                      </a:r>
                    </a:p>
                    <a:p>
                      <a:r>
                        <a:rPr lang="en-US" sz="1600" baseline="0" dirty="0" smtClean="0">
                          <a:solidFill>
                            <a:schemeClr val="tx1"/>
                          </a:solidFill>
                        </a:rPr>
                        <a:t>    </a:t>
                      </a:r>
                      <a:r>
                        <a:rPr lang="en-US" sz="1600" dirty="0" smtClean="0">
                          <a:solidFill>
                            <a:schemeClr val="tx1"/>
                          </a:solidFill>
                        </a:rPr>
                        <a:t>Awareness</a:t>
                      </a:r>
                      <a:endParaRPr lang="en-US" sz="1600"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r>
                        <a:rPr lang="en-US" sz="1600" b="1" dirty="0" smtClean="0">
                          <a:solidFill>
                            <a:schemeClr val="tx1"/>
                          </a:solidFill>
                        </a:rPr>
                        <a:t>-.22*</a:t>
                      </a:r>
                      <a:endParaRPr lang="en-US" sz="1600" b="1"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r>
                        <a:rPr lang="en-US" sz="1600" dirty="0" smtClean="0">
                          <a:solidFill>
                            <a:schemeClr val="tx1"/>
                          </a:solidFill>
                        </a:rPr>
                        <a:t>.03</a:t>
                      </a:r>
                      <a:endParaRPr lang="en-US" sz="1600"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r>
                        <a:rPr lang="en-US" sz="1600" b="1" dirty="0" smtClean="0">
                          <a:solidFill>
                            <a:schemeClr val="tx1"/>
                          </a:solidFill>
                        </a:rPr>
                        <a:t>.41**</a:t>
                      </a:r>
                      <a:endParaRPr lang="en-US" sz="1600" b="1"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marL="0" marR="0" indent="0" algn="ctr" defTabSz="1572036"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rPr>
                        <a:t>1</a:t>
                      </a: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endParaRPr lang="en-US" sz="1600"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endParaRPr lang="en-US" sz="1600"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endParaRPr lang="en-US" sz="1600"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endParaRPr lang="en-US" sz="1600"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r>
              <a:tr h="613231">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r>
                        <a:rPr lang="en-US" sz="1600" dirty="0" smtClean="0">
                          <a:solidFill>
                            <a:schemeClr val="tx1"/>
                          </a:solidFill>
                        </a:rPr>
                        <a:t>5. Accepting Without</a:t>
                      </a:r>
                      <a:r>
                        <a:rPr lang="en-US" sz="1600" baseline="0" dirty="0" smtClean="0">
                          <a:solidFill>
                            <a:schemeClr val="tx1"/>
                          </a:solidFill>
                        </a:rPr>
                        <a:t> </a:t>
                      </a:r>
                    </a:p>
                    <a:p>
                      <a:r>
                        <a:rPr lang="en-US" sz="1600" baseline="0" dirty="0" smtClean="0">
                          <a:solidFill>
                            <a:schemeClr val="tx1"/>
                          </a:solidFill>
                        </a:rPr>
                        <a:t>    </a:t>
                      </a:r>
                      <a:r>
                        <a:rPr lang="en-US" sz="1600" dirty="0" smtClean="0">
                          <a:solidFill>
                            <a:schemeClr val="tx1"/>
                          </a:solidFill>
                        </a:rPr>
                        <a:t>Judgment</a:t>
                      </a:r>
                      <a:endParaRPr lang="en-US" sz="1600"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r>
                        <a:rPr lang="en-US" sz="1600" b="1" dirty="0" smtClean="0">
                          <a:solidFill>
                            <a:schemeClr val="tx1"/>
                          </a:solidFill>
                        </a:rPr>
                        <a:t>-.47**</a:t>
                      </a:r>
                      <a:endParaRPr lang="en-US" sz="1600" b="1"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r>
                        <a:rPr lang="en-US" sz="1600" b="1" dirty="0" smtClean="0">
                          <a:solidFill>
                            <a:schemeClr val="tx1"/>
                          </a:solidFill>
                        </a:rPr>
                        <a:t>-.35**</a:t>
                      </a:r>
                      <a:endParaRPr lang="en-US" sz="1600" b="1"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r>
                        <a:rPr lang="en-US" sz="1600" b="1" dirty="0" smtClean="0">
                          <a:solidFill>
                            <a:schemeClr val="tx1"/>
                          </a:solidFill>
                        </a:rPr>
                        <a:t>.35**</a:t>
                      </a:r>
                      <a:endParaRPr lang="en-US" sz="1600" b="1"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r>
                        <a:rPr lang="en-US" sz="1600" b="1" dirty="0" smtClean="0">
                          <a:solidFill>
                            <a:schemeClr val="tx1"/>
                          </a:solidFill>
                        </a:rPr>
                        <a:t>.42**</a:t>
                      </a:r>
                      <a:endParaRPr lang="en-US" sz="1600" b="1"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r>
                        <a:rPr lang="en-US" sz="1600" b="0" dirty="0" smtClean="0">
                          <a:solidFill>
                            <a:schemeClr val="tx1"/>
                          </a:solidFill>
                        </a:rPr>
                        <a:t>1</a:t>
                      </a:r>
                      <a:endParaRPr lang="en-US" sz="1600" b="0"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endParaRPr lang="en-US" sz="1600" b="0"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endParaRPr lang="en-US" sz="1600" b="0"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endParaRPr lang="en-US" sz="1600" b="0"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r>
              <a:tr h="613231">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r>
                        <a:rPr lang="en-US" sz="1600" dirty="0" smtClean="0">
                          <a:solidFill>
                            <a:schemeClr val="tx1"/>
                          </a:solidFill>
                        </a:rPr>
                        <a:t>6. Inconsistent</a:t>
                      </a:r>
                      <a:r>
                        <a:rPr lang="en-US" sz="1600" baseline="0" dirty="0" smtClean="0">
                          <a:solidFill>
                            <a:schemeClr val="tx1"/>
                          </a:solidFill>
                        </a:rPr>
                        <a:t> </a:t>
                      </a:r>
                    </a:p>
                    <a:p>
                      <a:r>
                        <a:rPr lang="en-US" sz="1600" baseline="0" dirty="0" smtClean="0">
                          <a:solidFill>
                            <a:schemeClr val="tx1"/>
                          </a:solidFill>
                        </a:rPr>
                        <a:t>    </a:t>
                      </a:r>
                      <a:r>
                        <a:rPr lang="en-US" sz="1600" dirty="0" smtClean="0">
                          <a:solidFill>
                            <a:schemeClr val="tx1"/>
                          </a:solidFill>
                        </a:rPr>
                        <a:t>Parenting</a:t>
                      </a:r>
                      <a:endParaRPr lang="en-US" sz="1600"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r>
                        <a:rPr lang="en-US" sz="1600" b="1" dirty="0" smtClean="0">
                          <a:solidFill>
                            <a:schemeClr val="tx1"/>
                          </a:solidFill>
                        </a:rPr>
                        <a:t>.35**</a:t>
                      </a:r>
                      <a:endParaRPr lang="en-US" sz="1600" b="1"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marL="0" marR="0" indent="0" algn="ctr" defTabSz="1572036"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rPr>
                        <a:t>-.17</a:t>
                      </a: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r>
                        <a:rPr lang="en-US" sz="1600" b="1" dirty="0" smtClean="0">
                          <a:solidFill>
                            <a:schemeClr val="tx1"/>
                          </a:solidFill>
                        </a:rPr>
                        <a:t>-.33**</a:t>
                      </a:r>
                      <a:endParaRPr lang="en-US" sz="1600" b="1"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r>
                        <a:rPr lang="en-US" sz="1600" b="1" dirty="0" smtClean="0">
                          <a:solidFill>
                            <a:schemeClr val="tx1"/>
                          </a:solidFill>
                        </a:rPr>
                        <a:t>-.18*</a:t>
                      </a:r>
                      <a:endParaRPr lang="en-US" sz="1600" b="1"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r>
                        <a:rPr lang="en-US" sz="1600" b="1" dirty="0" smtClean="0">
                          <a:solidFill>
                            <a:schemeClr val="tx1"/>
                          </a:solidFill>
                        </a:rPr>
                        <a:t>-.28**</a:t>
                      </a:r>
                      <a:endParaRPr lang="en-US" sz="1600" b="1"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r>
                        <a:rPr lang="en-US" sz="1600" b="0" dirty="0" smtClean="0">
                          <a:solidFill>
                            <a:schemeClr val="tx1"/>
                          </a:solidFill>
                        </a:rPr>
                        <a:t>1</a:t>
                      </a:r>
                      <a:endParaRPr lang="en-US" sz="1600" b="0"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endParaRPr lang="en-US" sz="1600" b="0"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endParaRPr lang="en-US" sz="1600" b="0"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r>
              <a:tr h="613231">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marL="0" marR="0" indent="0" algn="l" defTabSz="1572036"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rPr>
                        <a:t>7. Punitive Parenting</a:t>
                      </a: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r>
                        <a:rPr lang="en-US" sz="1600" b="1" dirty="0" smtClean="0">
                          <a:solidFill>
                            <a:schemeClr val="tx1"/>
                          </a:solidFill>
                        </a:rPr>
                        <a:t>.28**</a:t>
                      </a:r>
                      <a:endParaRPr lang="en-US" sz="1600" b="1"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r>
                        <a:rPr lang="en-US" sz="1600" dirty="0" smtClean="0">
                          <a:solidFill>
                            <a:schemeClr val="tx1"/>
                          </a:solidFill>
                        </a:rPr>
                        <a:t>.02</a:t>
                      </a:r>
                      <a:endParaRPr lang="en-US" sz="1600"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r>
                        <a:rPr lang="en-US" sz="1600" b="1" dirty="0" smtClean="0">
                          <a:solidFill>
                            <a:schemeClr val="tx1"/>
                          </a:solidFill>
                        </a:rPr>
                        <a:t>-.27**</a:t>
                      </a:r>
                      <a:endParaRPr lang="en-US" sz="1600" b="1"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r>
                        <a:rPr lang="en-US" sz="1600" b="1" dirty="0" smtClean="0">
                          <a:solidFill>
                            <a:schemeClr val="tx1"/>
                          </a:solidFill>
                        </a:rPr>
                        <a:t>-.29**</a:t>
                      </a:r>
                      <a:endParaRPr lang="en-US" sz="1600" b="1"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r>
                        <a:rPr lang="en-US" sz="1600" b="1" dirty="0" smtClean="0">
                          <a:solidFill>
                            <a:schemeClr val="tx1"/>
                          </a:solidFill>
                        </a:rPr>
                        <a:t>-.35**</a:t>
                      </a:r>
                      <a:endParaRPr lang="en-US" sz="1600" b="1"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r>
                        <a:rPr lang="en-US" sz="1600" b="1" dirty="0" smtClean="0">
                          <a:solidFill>
                            <a:schemeClr val="tx1"/>
                          </a:solidFill>
                        </a:rPr>
                        <a:t>.41**</a:t>
                      </a:r>
                      <a:endParaRPr lang="en-US" sz="1600" b="1"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r>
                        <a:rPr lang="en-US" sz="1600" b="0" dirty="0" smtClean="0">
                          <a:solidFill>
                            <a:schemeClr val="tx1"/>
                          </a:solidFill>
                        </a:rPr>
                        <a:t>1</a:t>
                      </a:r>
                      <a:endParaRPr lang="en-US" sz="1600" b="0"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endParaRPr lang="en-US" sz="1600" b="0"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r>
              <a:tr h="613231">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marL="0" marR="0" indent="0" algn="l" defTabSz="1572036"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rPr>
                        <a:t>8. Child</a:t>
                      </a:r>
                      <a:r>
                        <a:rPr lang="en-US" sz="1600" baseline="0" dirty="0" smtClean="0">
                          <a:solidFill>
                            <a:schemeClr val="tx1"/>
                          </a:solidFill>
                        </a:rPr>
                        <a:t> Externalizing </a:t>
                      </a:r>
                    </a:p>
                    <a:p>
                      <a:pPr marL="0" marR="0" indent="0" algn="l" defTabSz="1572036" rtl="0" eaLnBrk="1" fontAlgn="auto" latinLnBrk="0" hangingPunct="1">
                        <a:lnSpc>
                          <a:spcPct val="100000"/>
                        </a:lnSpc>
                        <a:spcBef>
                          <a:spcPts val="0"/>
                        </a:spcBef>
                        <a:spcAft>
                          <a:spcPts val="0"/>
                        </a:spcAft>
                        <a:buClrTx/>
                        <a:buSzTx/>
                        <a:buFontTx/>
                        <a:buNone/>
                        <a:tabLst/>
                        <a:defRPr/>
                      </a:pPr>
                      <a:r>
                        <a:rPr lang="en-US" sz="1600" baseline="0" dirty="0" smtClean="0">
                          <a:solidFill>
                            <a:schemeClr val="tx1"/>
                          </a:solidFill>
                        </a:rPr>
                        <a:t>    Behavior</a:t>
                      </a:r>
                      <a:endParaRPr lang="en-US" sz="1600" dirty="0" smtClean="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r>
                        <a:rPr lang="en-US" sz="1600" b="1" dirty="0" smtClean="0">
                          <a:solidFill>
                            <a:schemeClr val="tx1"/>
                          </a:solidFill>
                        </a:rPr>
                        <a:t>.28**</a:t>
                      </a:r>
                      <a:endParaRPr lang="en-US" sz="1600" b="1"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r>
                        <a:rPr lang="en-US" sz="1600" dirty="0" smtClean="0">
                          <a:solidFill>
                            <a:schemeClr val="tx1"/>
                          </a:solidFill>
                        </a:rPr>
                        <a:t>.11</a:t>
                      </a:r>
                      <a:endParaRPr lang="en-US" sz="1600"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r>
                        <a:rPr lang="en-US" sz="1600" b="1" dirty="0" smtClean="0">
                          <a:solidFill>
                            <a:schemeClr val="tx1"/>
                          </a:solidFill>
                        </a:rPr>
                        <a:t>-.24**</a:t>
                      </a:r>
                      <a:endParaRPr lang="en-US" sz="1600" b="1"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r>
                        <a:rPr lang="en-US" sz="1600" b="1" dirty="0" smtClean="0">
                          <a:solidFill>
                            <a:schemeClr val="tx1"/>
                          </a:solidFill>
                        </a:rPr>
                        <a:t>-.19*</a:t>
                      </a:r>
                      <a:endParaRPr lang="en-US" sz="1600" b="1"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r>
                        <a:rPr lang="en-US" sz="1600" b="1" dirty="0" smtClean="0">
                          <a:solidFill>
                            <a:schemeClr val="tx1"/>
                          </a:solidFill>
                        </a:rPr>
                        <a:t>-.34**</a:t>
                      </a:r>
                      <a:endParaRPr lang="en-US" sz="1600" b="1"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r>
                        <a:rPr lang="en-US" sz="1600" b="1" dirty="0" smtClean="0">
                          <a:solidFill>
                            <a:schemeClr val="tx1"/>
                          </a:solidFill>
                        </a:rPr>
                        <a:t>.28**</a:t>
                      </a:r>
                      <a:endParaRPr lang="en-US" sz="1600" b="1"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r>
                        <a:rPr lang="en-US" sz="1600" b="1" dirty="0" smtClean="0">
                          <a:solidFill>
                            <a:schemeClr val="tx1"/>
                          </a:solidFill>
                        </a:rPr>
                        <a:t>.38**</a:t>
                      </a:r>
                      <a:endParaRPr lang="en-US" sz="1600" b="1"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r>
                        <a:rPr lang="en-US" sz="1600" b="0" dirty="0" smtClean="0">
                          <a:solidFill>
                            <a:schemeClr val="tx1"/>
                          </a:solidFill>
                        </a:rPr>
                        <a:t>1</a:t>
                      </a:r>
                      <a:endParaRPr lang="en-US" sz="1600" b="0"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6" name="TextBox 5"/>
          <p:cNvSpPr txBox="1"/>
          <p:nvPr/>
        </p:nvSpPr>
        <p:spPr>
          <a:xfrm>
            <a:off x="1143000" y="1295400"/>
            <a:ext cx="7772400" cy="461665"/>
          </a:xfrm>
          <a:prstGeom prst="rect">
            <a:avLst/>
          </a:prstGeom>
          <a:noFill/>
        </p:spPr>
        <p:txBody>
          <a:bodyPr wrap="square" rtlCol="0">
            <a:spAutoFit/>
          </a:bodyPr>
          <a:lstStyle/>
          <a:p>
            <a:pPr lvl="0" fontAlgn="base">
              <a:spcBef>
                <a:spcPct val="0"/>
              </a:spcBef>
              <a:spcAft>
                <a:spcPct val="0"/>
              </a:spcAft>
            </a:pPr>
            <a:r>
              <a:rPr lang="en-US" sz="2400" b="1" i="1" dirty="0">
                <a:solidFill>
                  <a:srgbClr val="000000"/>
                </a:solidFill>
                <a:ea typeface="ヒラギノ角ゴ Pro W3"/>
                <a:cs typeface="Times New Roman" pitchFamily="18" charset="0"/>
              </a:rPr>
              <a:t>Table 1.</a:t>
            </a:r>
            <a:r>
              <a:rPr lang="en-US" sz="2400" i="1" dirty="0">
                <a:solidFill>
                  <a:srgbClr val="000000"/>
                </a:solidFill>
                <a:ea typeface="ヒラギノ角ゴ Pro W3"/>
                <a:cs typeface="Times New Roman" pitchFamily="18" charset="0"/>
              </a:rPr>
              <a:t> Correlation between Maternal Measures (N= 144)</a:t>
            </a:r>
          </a:p>
        </p:txBody>
      </p:sp>
    </p:spTree>
    <p:extLst>
      <p:ext uri="{BB962C8B-B14F-4D97-AF65-F5344CB8AC3E}">
        <p14:creationId xmlns:p14="http://schemas.microsoft.com/office/powerpoint/2010/main" val="42316309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graphicFrame>
        <p:nvGraphicFramePr>
          <p:cNvPr id="11" name="Table 10"/>
          <p:cNvGraphicFramePr>
            <a:graphicFrameLocks noGrp="1"/>
          </p:cNvGraphicFramePr>
          <p:nvPr>
            <p:extLst>
              <p:ext uri="{D42A27DB-BD31-4B8C-83A1-F6EECF244321}">
                <p14:modId xmlns:p14="http://schemas.microsoft.com/office/powerpoint/2010/main" val="4279642011"/>
              </p:ext>
            </p:extLst>
          </p:nvPr>
        </p:nvGraphicFramePr>
        <p:xfrm>
          <a:off x="1158766" y="1793851"/>
          <a:ext cx="7848601" cy="4528363"/>
        </p:xfrm>
        <a:graphic>
          <a:graphicData uri="http://schemas.openxmlformats.org/drawingml/2006/table">
            <a:tbl>
              <a:tblPr firstRow="1" bandRow="1"/>
              <a:tblGrid>
                <a:gridCol w="2057400"/>
                <a:gridCol w="762000"/>
                <a:gridCol w="762000"/>
                <a:gridCol w="762000"/>
                <a:gridCol w="762000"/>
                <a:gridCol w="760645"/>
                <a:gridCol w="700381"/>
                <a:gridCol w="700381"/>
                <a:gridCol w="581794"/>
              </a:tblGrid>
              <a:tr h="162834">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r>
                        <a:rPr lang="en-US" sz="1600" baseline="0" dirty="0" smtClean="0">
                          <a:solidFill>
                            <a:schemeClr val="tx1"/>
                          </a:solidFill>
                        </a:rPr>
                        <a:t> </a:t>
                      </a:r>
                      <a:endParaRPr lang="en-US" sz="1600"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r>
                        <a:rPr lang="en-US" sz="1600" dirty="0" smtClean="0">
                          <a:solidFill>
                            <a:schemeClr val="tx1"/>
                          </a:solidFill>
                        </a:rPr>
                        <a:t>1</a:t>
                      </a:r>
                      <a:endParaRPr lang="en-US" sz="1600"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r>
                        <a:rPr lang="en-US" sz="1600" dirty="0" smtClean="0">
                          <a:solidFill>
                            <a:schemeClr val="tx1"/>
                          </a:solidFill>
                        </a:rPr>
                        <a:t>2</a:t>
                      </a:r>
                      <a:endParaRPr lang="en-US" sz="1600"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r>
                        <a:rPr lang="en-US" sz="1600" dirty="0" smtClean="0">
                          <a:solidFill>
                            <a:schemeClr val="tx1"/>
                          </a:solidFill>
                        </a:rPr>
                        <a:t>3</a:t>
                      </a:r>
                      <a:endParaRPr lang="en-US" sz="1600"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r>
                        <a:rPr lang="en-US" sz="1600" dirty="0" smtClean="0">
                          <a:solidFill>
                            <a:schemeClr val="tx1"/>
                          </a:solidFill>
                        </a:rPr>
                        <a:t>4</a:t>
                      </a:r>
                      <a:endParaRPr lang="en-US" sz="1600"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marL="0" marR="0" indent="0" algn="ctr" defTabSz="1572036"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rPr>
                        <a:t>5</a:t>
                      </a: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marL="0" marR="0" indent="0" algn="ctr" defTabSz="1572036"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rPr>
                        <a:t>6</a:t>
                      </a: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marL="0" marR="0" indent="0" algn="ctr" defTabSz="1572036"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rPr>
                        <a:t>7</a:t>
                      </a: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r>
                        <a:rPr lang="en-US" sz="1600" dirty="0" smtClean="0">
                          <a:solidFill>
                            <a:schemeClr val="tx1"/>
                          </a:solidFill>
                        </a:rPr>
                        <a:t>8</a:t>
                      </a:r>
                      <a:endParaRPr lang="en-US" sz="1600"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r>
              <a:tr h="459924">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marL="0" indent="0">
                        <a:buNone/>
                      </a:pPr>
                      <a:r>
                        <a:rPr lang="en-US" sz="1600" dirty="0" smtClean="0">
                          <a:solidFill>
                            <a:schemeClr val="tx1"/>
                          </a:solidFill>
                        </a:rPr>
                        <a:t>1. Experiential</a:t>
                      </a:r>
                    </a:p>
                    <a:p>
                      <a:pPr marL="0" indent="0">
                        <a:buNone/>
                      </a:pPr>
                      <a:r>
                        <a:rPr lang="en-US" sz="1600" dirty="0" smtClean="0">
                          <a:solidFill>
                            <a:schemeClr val="tx1"/>
                          </a:solidFill>
                        </a:rPr>
                        <a:t>    Avoidance</a:t>
                      </a:r>
                      <a:endParaRPr lang="en-US" sz="1600"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r>
                        <a:rPr lang="en-US" sz="1600" b="0" dirty="0" smtClean="0">
                          <a:solidFill>
                            <a:schemeClr val="tx1"/>
                          </a:solidFill>
                        </a:rPr>
                        <a:t>1</a:t>
                      </a:r>
                      <a:endParaRPr lang="en-US" sz="1600" b="0"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endParaRPr lang="en-US" sz="1600" b="0"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endParaRPr lang="en-US" sz="1600" b="0"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endParaRPr lang="en-US" sz="1600" b="0"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endParaRPr lang="en-US" sz="1600" b="0"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endParaRPr lang="en-US" sz="1600" b="0"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endParaRPr lang="en-US" sz="1600" b="0"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endParaRPr lang="en-US" sz="1600" b="0"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r>
              <a:tr h="331498">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r>
                        <a:rPr lang="en-US" sz="1600" dirty="0" smtClean="0">
                          <a:solidFill>
                            <a:schemeClr val="tx1"/>
                          </a:solidFill>
                        </a:rPr>
                        <a:t>2. Observing</a:t>
                      </a:r>
                      <a:endParaRPr lang="en-US" sz="1600"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r>
                        <a:rPr lang="en-US" sz="1600" b="0" dirty="0" smtClean="0">
                          <a:solidFill>
                            <a:schemeClr val="tx1"/>
                          </a:solidFill>
                        </a:rPr>
                        <a:t>-.04</a:t>
                      </a:r>
                      <a:endParaRPr lang="en-US" sz="1600" b="0"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r>
                        <a:rPr lang="en-US" sz="1600" b="0" dirty="0" smtClean="0">
                          <a:solidFill>
                            <a:schemeClr val="tx1"/>
                          </a:solidFill>
                        </a:rPr>
                        <a:t>1</a:t>
                      </a:r>
                      <a:endParaRPr lang="en-US" sz="1600" b="0"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endParaRPr lang="en-US" sz="1600" b="0"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endParaRPr lang="en-US" sz="1600" b="0"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endParaRPr lang="en-US" sz="1600" b="0"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endParaRPr lang="en-US" sz="1600" b="0"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endParaRPr lang="en-US" sz="1600" b="0"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endParaRPr lang="en-US" sz="1600" b="0"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r>
              <a:tr h="459924">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r>
                        <a:rPr lang="en-US" sz="1600" dirty="0" smtClean="0">
                          <a:solidFill>
                            <a:schemeClr val="tx1"/>
                          </a:solidFill>
                        </a:rPr>
                        <a:t>3. Describing</a:t>
                      </a:r>
                      <a:endParaRPr lang="en-US" sz="1600"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r>
                        <a:rPr lang="en-US" sz="1600" b="1" dirty="0" smtClean="0">
                          <a:solidFill>
                            <a:schemeClr val="tx1"/>
                          </a:solidFill>
                        </a:rPr>
                        <a:t>-.50**</a:t>
                      </a:r>
                      <a:endParaRPr lang="en-US" sz="1600" b="1"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r>
                        <a:rPr lang="en-US" sz="1600" b="1" dirty="0" smtClean="0">
                          <a:solidFill>
                            <a:schemeClr val="tx1"/>
                          </a:solidFill>
                        </a:rPr>
                        <a:t>.24**</a:t>
                      </a:r>
                      <a:endParaRPr lang="en-US" sz="1600" b="1"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r>
                        <a:rPr lang="en-US" sz="1600" b="0" dirty="0" smtClean="0">
                          <a:solidFill>
                            <a:schemeClr val="tx1"/>
                          </a:solidFill>
                        </a:rPr>
                        <a:t>1</a:t>
                      </a:r>
                      <a:endParaRPr lang="en-US" sz="1600" b="0"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endParaRPr lang="en-US" sz="1600"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endParaRPr lang="en-US" sz="1600"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endParaRPr lang="en-US" sz="1600"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endParaRPr lang="en-US" sz="1600"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endParaRPr lang="en-US" sz="1600"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r>
              <a:tr h="552497">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r>
                        <a:rPr lang="en-US" sz="1600" dirty="0" smtClean="0">
                          <a:solidFill>
                            <a:schemeClr val="tx1"/>
                          </a:solidFill>
                        </a:rPr>
                        <a:t>4. Acting With</a:t>
                      </a:r>
                    </a:p>
                    <a:p>
                      <a:r>
                        <a:rPr lang="en-US" sz="1600" baseline="0" dirty="0" smtClean="0">
                          <a:solidFill>
                            <a:schemeClr val="tx1"/>
                          </a:solidFill>
                        </a:rPr>
                        <a:t>    </a:t>
                      </a:r>
                      <a:r>
                        <a:rPr lang="en-US" sz="1600" dirty="0" smtClean="0">
                          <a:solidFill>
                            <a:schemeClr val="tx1"/>
                          </a:solidFill>
                        </a:rPr>
                        <a:t>Awareness</a:t>
                      </a:r>
                      <a:endParaRPr lang="en-US" sz="1600"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r>
                        <a:rPr lang="en-US" sz="1600" b="1" dirty="0" smtClean="0">
                          <a:solidFill>
                            <a:schemeClr val="tx1"/>
                          </a:solidFill>
                        </a:rPr>
                        <a:t>-.22*</a:t>
                      </a:r>
                      <a:endParaRPr lang="en-US" sz="1600" b="1"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r>
                        <a:rPr lang="en-US" sz="1600" dirty="0" smtClean="0">
                          <a:solidFill>
                            <a:schemeClr val="tx1"/>
                          </a:solidFill>
                        </a:rPr>
                        <a:t>.03</a:t>
                      </a:r>
                      <a:endParaRPr lang="en-US" sz="1600"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r>
                        <a:rPr lang="en-US" sz="1600" b="1" dirty="0" smtClean="0">
                          <a:solidFill>
                            <a:schemeClr val="tx1"/>
                          </a:solidFill>
                        </a:rPr>
                        <a:t>.41**</a:t>
                      </a:r>
                      <a:endParaRPr lang="en-US" sz="1600" b="1"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marL="0" marR="0" indent="0" algn="ctr" defTabSz="1572036"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rPr>
                        <a:t>1</a:t>
                      </a: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endParaRPr lang="en-US" sz="1600"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endParaRPr lang="en-US" sz="1600"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endParaRPr lang="en-US" sz="1600"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endParaRPr lang="en-US" sz="1600"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r>
              <a:tr h="613231">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r>
                        <a:rPr lang="en-US" sz="1600" dirty="0" smtClean="0">
                          <a:solidFill>
                            <a:schemeClr val="tx1"/>
                          </a:solidFill>
                        </a:rPr>
                        <a:t>5. Accepting Without</a:t>
                      </a:r>
                      <a:r>
                        <a:rPr lang="en-US" sz="1600" baseline="0" dirty="0" smtClean="0">
                          <a:solidFill>
                            <a:schemeClr val="tx1"/>
                          </a:solidFill>
                        </a:rPr>
                        <a:t> </a:t>
                      </a:r>
                    </a:p>
                    <a:p>
                      <a:r>
                        <a:rPr lang="en-US" sz="1600" baseline="0" dirty="0" smtClean="0">
                          <a:solidFill>
                            <a:schemeClr val="tx1"/>
                          </a:solidFill>
                        </a:rPr>
                        <a:t>    </a:t>
                      </a:r>
                      <a:r>
                        <a:rPr lang="en-US" sz="1600" dirty="0" smtClean="0">
                          <a:solidFill>
                            <a:schemeClr val="tx1"/>
                          </a:solidFill>
                        </a:rPr>
                        <a:t>Judgment</a:t>
                      </a:r>
                      <a:endParaRPr lang="en-US" sz="1600"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r>
                        <a:rPr lang="en-US" sz="1600" b="1" dirty="0" smtClean="0">
                          <a:solidFill>
                            <a:schemeClr val="tx1"/>
                          </a:solidFill>
                        </a:rPr>
                        <a:t>-.47**</a:t>
                      </a:r>
                      <a:endParaRPr lang="en-US" sz="1600" b="1"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r>
                        <a:rPr lang="en-US" sz="1600" b="1" dirty="0" smtClean="0">
                          <a:solidFill>
                            <a:schemeClr val="tx1"/>
                          </a:solidFill>
                        </a:rPr>
                        <a:t>-.35**</a:t>
                      </a:r>
                      <a:endParaRPr lang="en-US" sz="1600" b="1"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r>
                        <a:rPr lang="en-US" sz="1600" b="1" dirty="0" smtClean="0">
                          <a:solidFill>
                            <a:schemeClr val="tx1"/>
                          </a:solidFill>
                        </a:rPr>
                        <a:t>.35**</a:t>
                      </a:r>
                      <a:endParaRPr lang="en-US" sz="1600" b="1"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r>
                        <a:rPr lang="en-US" sz="1600" b="1" dirty="0" smtClean="0">
                          <a:solidFill>
                            <a:schemeClr val="tx1"/>
                          </a:solidFill>
                        </a:rPr>
                        <a:t>.42**</a:t>
                      </a:r>
                      <a:endParaRPr lang="en-US" sz="1600" b="1"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r>
                        <a:rPr lang="en-US" sz="1600" b="0" dirty="0" smtClean="0">
                          <a:solidFill>
                            <a:schemeClr val="tx1"/>
                          </a:solidFill>
                        </a:rPr>
                        <a:t>1</a:t>
                      </a:r>
                      <a:endParaRPr lang="en-US" sz="1600" b="0"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endParaRPr lang="en-US" sz="1600" b="0"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endParaRPr lang="en-US" sz="1600" b="0"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endParaRPr lang="en-US" sz="1600" b="0"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r>
              <a:tr h="613231">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r>
                        <a:rPr lang="en-US" sz="1600" dirty="0" smtClean="0">
                          <a:solidFill>
                            <a:schemeClr val="tx1"/>
                          </a:solidFill>
                        </a:rPr>
                        <a:t>6. Inconsistent</a:t>
                      </a:r>
                      <a:r>
                        <a:rPr lang="en-US" sz="1600" baseline="0" dirty="0" smtClean="0">
                          <a:solidFill>
                            <a:schemeClr val="tx1"/>
                          </a:solidFill>
                        </a:rPr>
                        <a:t> </a:t>
                      </a:r>
                    </a:p>
                    <a:p>
                      <a:r>
                        <a:rPr lang="en-US" sz="1600" baseline="0" dirty="0" smtClean="0">
                          <a:solidFill>
                            <a:schemeClr val="tx1"/>
                          </a:solidFill>
                        </a:rPr>
                        <a:t>    </a:t>
                      </a:r>
                      <a:r>
                        <a:rPr lang="en-US" sz="1600" dirty="0" smtClean="0">
                          <a:solidFill>
                            <a:schemeClr val="tx1"/>
                          </a:solidFill>
                        </a:rPr>
                        <a:t>Parenting</a:t>
                      </a:r>
                      <a:endParaRPr lang="en-US" sz="1600"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r>
                        <a:rPr lang="en-US" sz="1600" b="1" dirty="0" smtClean="0">
                          <a:solidFill>
                            <a:schemeClr val="tx1"/>
                          </a:solidFill>
                        </a:rPr>
                        <a:t>.35**</a:t>
                      </a:r>
                      <a:endParaRPr lang="en-US" sz="1600" b="1"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marL="0" marR="0" indent="0" algn="ctr" defTabSz="1572036"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rPr>
                        <a:t>-.17</a:t>
                      </a: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r>
                        <a:rPr lang="en-US" sz="1600" b="1" dirty="0" smtClean="0">
                          <a:solidFill>
                            <a:schemeClr val="tx1"/>
                          </a:solidFill>
                        </a:rPr>
                        <a:t>-.33**</a:t>
                      </a:r>
                      <a:endParaRPr lang="en-US" sz="1600" b="1"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r>
                        <a:rPr lang="en-US" sz="1600" b="1" dirty="0" smtClean="0">
                          <a:solidFill>
                            <a:schemeClr val="tx1"/>
                          </a:solidFill>
                        </a:rPr>
                        <a:t>-.18*</a:t>
                      </a:r>
                      <a:endParaRPr lang="en-US" sz="1600" b="1"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r>
                        <a:rPr lang="en-US" sz="1600" b="1" dirty="0" smtClean="0">
                          <a:solidFill>
                            <a:schemeClr val="tx1"/>
                          </a:solidFill>
                        </a:rPr>
                        <a:t>-.28**</a:t>
                      </a:r>
                      <a:endParaRPr lang="en-US" sz="1600" b="1"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r>
                        <a:rPr lang="en-US" sz="1600" b="0" dirty="0" smtClean="0">
                          <a:solidFill>
                            <a:schemeClr val="tx1"/>
                          </a:solidFill>
                        </a:rPr>
                        <a:t>1</a:t>
                      </a:r>
                      <a:endParaRPr lang="en-US" sz="1600" b="0"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endParaRPr lang="en-US" sz="1600" b="0"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endParaRPr lang="en-US" sz="1600" b="0"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r>
              <a:tr h="613231">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marL="0" marR="0" indent="0" algn="l" defTabSz="1572036"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rPr>
                        <a:t>7. Punitive Parenting</a:t>
                      </a: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r>
                        <a:rPr lang="en-US" sz="1600" b="1" dirty="0" smtClean="0">
                          <a:solidFill>
                            <a:schemeClr val="tx1"/>
                          </a:solidFill>
                        </a:rPr>
                        <a:t>.28**</a:t>
                      </a:r>
                      <a:endParaRPr lang="en-US" sz="1600" b="1"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r>
                        <a:rPr lang="en-US" sz="1600" dirty="0" smtClean="0">
                          <a:solidFill>
                            <a:schemeClr val="tx1"/>
                          </a:solidFill>
                        </a:rPr>
                        <a:t>.02</a:t>
                      </a:r>
                      <a:endParaRPr lang="en-US" sz="1600"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r>
                        <a:rPr lang="en-US" sz="1600" b="1" dirty="0" smtClean="0">
                          <a:solidFill>
                            <a:schemeClr val="tx1"/>
                          </a:solidFill>
                        </a:rPr>
                        <a:t>-.27**</a:t>
                      </a:r>
                      <a:endParaRPr lang="en-US" sz="1600" b="1"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r>
                        <a:rPr lang="en-US" sz="1600" b="1" dirty="0" smtClean="0">
                          <a:solidFill>
                            <a:schemeClr val="tx1"/>
                          </a:solidFill>
                        </a:rPr>
                        <a:t>-.29**</a:t>
                      </a:r>
                      <a:endParaRPr lang="en-US" sz="1600" b="1"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r>
                        <a:rPr lang="en-US" sz="1600" b="1" dirty="0" smtClean="0">
                          <a:solidFill>
                            <a:schemeClr val="tx1"/>
                          </a:solidFill>
                        </a:rPr>
                        <a:t>-.35**</a:t>
                      </a:r>
                      <a:endParaRPr lang="en-US" sz="1600" b="1"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r>
                        <a:rPr lang="en-US" sz="1600" b="1" dirty="0" smtClean="0">
                          <a:solidFill>
                            <a:schemeClr val="tx1"/>
                          </a:solidFill>
                        </a:rPr>
                        <a:t>.41**</a:t>
                      </a:r>
                      <a:endParaRPr lang="en-US" sz="1600" b="1"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r>
                        <a:rPr lang="en-US" sz="1600" b="0" dirty="0" smtClean="0">
                          <a:solidFill>
                            <a:schemeClr val="tx1"/>
                          </a:solidFill>
                        </a:rPr>
                        <a:t>1</a:t>
                      </a:r>
                      <a:endParaRPr lang="en-US" sz="1600" b="0"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endParaRPr lang="en-US" sz="1600" b="0"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r>
              <a:tr h="613231">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marL="0" marR="0" indent="0" algn="l" defTabSz="1572036"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rPr>
                        <a:t>8. Child</a:t>
                      </a:r>
                      <a:r>
                        <a:rPr lang="en-US" sz="1600" baseline="0" dirty="0" smtClean="0">
                          <a:solidFill>
                            <a:schemeClr val="tx1"/>
                          </a:solidFill>
                        </a:rPr>
                        <a:t> Externalizing </a:t>
                      </a:r>
                    </a:p>
                    <a:p>
                      <a:pPr marL="0" marR="0" indent="0" algn="l" defTabSz="1572036" rtl="0" eaLnBrk="1" fontAlgn="auto" latinLnBrk="0" hangingPunct="1">
                        <a:lnSpc>
                          <a:spcPct val="100000"/>
                        </a:lnSpc>
                        <a:spcBef>
                          <a:spcPts val="0"/>
                        </a:spcBef>
                        <a:spcAft>
                          <a:spcPts val="0"/>
                        </a:spcAft>
                        <a:buClrTx/>
                        <a:buSzTx/>
                        <a:buFontTx/>
                        <a:buNone/>
                        <a:tabLst/>
                        <a:defRPr/>
                      </a:pPr>
                      <a:r>
                        <a:rPr lang="en-US" sz="1600" baseline="0" dirty="0" smtClean="0">
                          <a:solidFill>
                            <a:schemeClr val="tx1"/>
                          </a:solidFill>
                        </a:rPr>
                        <a:t>    Behavior</a:t>
                      </a:r>
                      <a:endParaRPr lang="en-US" sz="1600" dirty="0" smtClean="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r>
                        <a:rPr lang="en-US" sz="1600" b="1" dirty="0" smtClean="0">
                          <a:solidFill>
                            <a:schemeClr val="tx1"/>
                          </a:solidFill>
                        </a:rPr>
                        <a:t>.28**</a:t>
                      </a:r>
                      <a:endParaRPr lang="en-US" sz="1600" b="1"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r>
                        <a:rPr lang="en-US" sz="1600" dirty="0" smtClean="0">
                          <a:solidFill>
                            <a:schemeClr val="tx1"/>
                          </a:solidFill>
                        </a:rPr>
                        <a:t>.11</a:t>
                      </a:r>
                      <a:endParaRPr lang="en-US" sz="1600"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r>
                        <a:rPr lang="en-US" sz="1600" b="1" dirty="0" smtClean="0">
                          <a:solidFill>
                            <a:schemeClr val="tx1"/>
                          </a:solidFill>
                        </a:rPr>
                        <a:t>-.24**</a:t>
                      </a:r>
                      <a:endParaRPr lang="en-US" sz="1600" b="1"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r>
                        <a:rPr lang="en-US" sz="1600" b="1" dirty="0" smtClean="0">
                          <a:solidFill>
                            <a:schemeClr val="tx1"/>
                          </a:solidFill>
                        </a:rPr>
                        <a:t>-.19*</a:t>
                      </a:r>
                      <a:endParaRPr lang="en-US" sz="1600" b="1"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r>
                        <a:rPr lang="en-US" sz="1600" b="1" dirty="0" smtClean="0">
                          <a:solidFill>
                            <a:schemeClr val="tx1"/>
                          </a:solidFill>
                        </a:rPr>
                        <a:t>-.34**</a:t>
                      </a:r>
                      <a:endParaRPr lang="en-US" sz="1600" b="1"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r>
                        <a:rPr lang="en-US" sz="1600" b="1" dirty="0" smtClean="0">
                          <a:solidFill>
                            <a:schemeClr val="tx1"/>
                          </a:solidFill>
                        </a:rPr>
                        <a:t>.28**</a:t>
                      </a:r>
                      <a:endParaRPr lang="en-US" sz="1600" b="1"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r>
                        <a:rPr lang="en-US" sz="1600" b="1" dirty="0" smtClean="0">
                          <a:solidFill>
                            <a:schemeClr val="tx1"/>
                          </a:solidFill>
                        </a:rPr>
                        <a:t>.38**</a:t>
                      </a:r>
                      <a:endParaRPr lang="en-US" sz="1600" b="1"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r>
                        <a:rPr lang="en-US" sz="1600" b="0" dirty="0" smtClean="0">
                          <a:solidFill>
                            <a:schemeClr val="tx1"/>
                          </a:solidFill>
                        </a:rPr>
                        <a:t>1</a:t>
                      </a:r>
                      <a:endParaRPr lang="en-US" sz="1600" b="0"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6" name="TextBox 5"/>
          <p:cNvSpPr txBox="1"/>
          <p:nvPr/>
        </p:nvSpPr>
        <p:spPr>
          <a:xfrm>
            <a:off x="1143000" y="1295400"/>
            <a:ext cx="7772400" cy="461665"/>
          </a:xfrm>
          <a:prstGeom prst="rect">
            <a:avLst/>
          </a:prstGeom>
          <a:noFill/>
        </p:spPr>
        <p:txBody>
          <a:bodyPr wrap="square" rtlCol="0">
            <a:spAutoFit/>
          </a:bodyPr>
          <a:lstStyle/>
          <a:p>
            <a:pPr lvl="0" fontAlgn="base">
              <a:spcBef>
                <a:spcPct val="0"/>
              </a:spcBef>
              <a:spcAft>
                <a:spcPct val="0"/>
              </a:spcAft>
            </a:pPr>
            <a:r>
              <a:rPr lang="en-US" sz="2400" b="1" i="1" dirty="0">
                <a:solidFill>
                  <a:srgbClr val="000000"/>
                </a:solidFill>
                <a:ea typeface="ヒラギノ角ゴ Pro W3"/>
                <a:cs typeface="Times New Roman" pitchFamily="18" charset="0"/>
              </a:rPr>
              <a:t>Table 1.</a:t>
            </a:r>
            <a:r>
              <a:rPr lang="en-US" sz="2400" i="1" dirty="0">
                <a:solidFill>
                  <a:srgbClr val="000000"/>
                </a:solidFill>
                <a:ea typeface="ヒラギノ角ゴ Pro W3"/>
                <a:cs typeface="Times New Roman" pitchFamily="18" charset="0"/>
              </a:rPr>
              <a:t> Correlation between Maternal Measures (N= 144)</a:t>
            </a:r>
          </a:p>
        </p:txBody>
      </p:sp>
    </p:spTree>
    <p:extLst>
      <p:ext uri="{BB962C8B-B14F-4D97-AF65-F5344CB8AC3E}">
        <p14:creationId xmlns:p14="http://schemas.microsoft.com/office/powerpoint/2010/main" val="10468678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graphicFrame>
        <p:nvGraphicFramePr>
          <p:cNvPr id="11" name="Table 10"/>
          <p:cNvGraphicFramePr>
            <a:graphicFrameLocks noGrp="1"/>
          </p:cNvGraphicFramePr>
          <p:nvPr>
            <p:extLst>
              <p:ext uri="{D42A27DB-BD31-4B8C-83A1-F6EECF244321}">
                <p14:modId xmlns:p14="http://schemas.microsoft.com/office/powerpoint/2010/main" val="2242538297"/>
              </p:ext>
            </p:extLst>
          </p:nvPr>
        </p:nvGraphicFramePr>
        <p:xfrm>
          <a:off x="1158766" y="1793851"/>
          <a:ext cx="7848601" cy="4528363"/>
        </p:xfrm>
        <a:graphic>
          <a:graphicData uri="http://schemas.openxmlformats.org/drawingml/2006/table">
            <a:tbl>
              <a:tblPr firstRow="1" bandRow="1"/>
              <a:tblGrid>
                <a:gridCol w="2057400"/>
                <a:gridCol w="762000"/>
                <a:gridCol w="762000"/>
                <a:gridCol w="762000"/>
                <a:gridCol w="762000"/>
                <a:gridCol w="760645"/>
                <a:gridCol w="700381"/>
                <a:gridCol w="700381"/>
                <a:gridCol w="581794"/>
              </a:tblGrid>
              <a:tr h="162834">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r>
                        <a:rPr lang="en-US" sz="1600" baseline="0" dirty="0" smtClean="0">
                          <a:solidFill>
                            <a:schemeClr val="tx1"/>
                          </a:solidFill>
                        </a:rPr>
                        <a:t> </a:t>
                      </a:r>
                      <a:endParaRPr lang="en-US" sz="1600"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r>
                        <a:rPr lang="en-US" sz="1600" dirty="0" smtClean="0">
                          <a:solidFill>
                            <a:schemeClr val="tx1"/>
                          </a:solidFill>
                        </a:rPr>
                        <a:t>1</a:t>
                      </a:r>
                      <a:endParaRPr lang="en-US" sz="1600"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r>
                        <a:rPr lang="en-US" sz="1600" dirty="0" smtClean="0">
                          <a:solidFill>
                            <a:schemeClr val="tx1"/>
                          </a:solidFill>
                        </a:rPr>
                        <a:t>2</a:t>
                      </a:r>
                      <a:endParaRPr lang="en-US" sz="1600"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r>
                        <a:rPr lang="en-US" sz="1600" dirty="0" smtClean="0">
                          <a:solidFill>
                            <a:schemeClr val="tx1"/>
                          </a:solidFill>
                        </a:rPr>
                        <a:t>3</a:t>
                      </a:r>
                      <a:endParaRPr lang="en-US" sz="1600"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r>
                        <a:rPr lang="en-US" sz="1600" dirty="0" smtClean="0">
                          <a:solidFill>
                            <a:schemeClr val="tx1"/>
                          </a:solidFill>
                        </a:rPr>
                        <a:t>4</a:t>
                      </a:r>
                      <a:endParaRPr lang="en-US" sz="1600"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marL="0" marR="0" indent="0" algn="ctr" defTabSz="1572036"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rPr>
                        <a:t>5</a:t>
                      </a: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marL="0" marR="0" indent="0" algn="ctr" defTabSz="1572036"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rPr>
                        <a:t>6</a:t>
                      </a: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marL="0" marR="0" indent="0" algn="ctr" defTabSz="1572036"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rPr>
                        <a:t>7</a:t>
                      </a: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r>
                        <a:rPr lang="en-US" sz="1600" dirty="0" smtClean="0">
                          <a:solidFill>
                            <a:schemeClr val="tx1"/>
                          </a:solidFill>
                        </a:rPr>
                        <a:t>8</a:t>
                      </a:r>
                      <a:endParaRPr lang="en-US" sz="1600"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r>
              <a:tr h="459924">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marL="0" indent="0">
                        <a:buNone/>
                      </a:pPr>
                      <a:r>
                        <a:rPr lang="en-US" sz="1600" dirty="0" smtClean="0">
                          <a:solidFill>
                            <a:schemeClr val="tx1"/>
                          </a:solidFill>
                        </a:rPr>
                        <a:t>1. Experiential</a:t>
                      </a:r>
                    </a:p>
                    <a:p>
                      <a:pPr marL="0" indent="0">
                        <a:buNone/>
                      </a:pPr>
                      <a:r>
                        <a:rPr lang="en-US" sz="1600" dirty="0" smtClean="0">
                          <a:solidFill>
                            <a:schemeClr val="tx1"/>
                          </a:solidFill>
                        </a:rPr>
                        <a:t>    Avoidance</a:t>
                      </a:r>
                      <a:endParaRPr lang="en-US" sz="1600"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r>
                        <a:rPr lang="en-US" sz="1600" b="0" dirty="0" smtClean="0">
                          <a:solidFill>
                            <a:schemeClr val="tx1"/>
                          </a:solidFill>
                        </a:rPr>
                        <a:t>1</a:t>
                      </a:r>
                      <a:endParaRPr lang="en-US" sz="1600" b="0"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endParaRPr lang="en-US" sz="1600" b="0"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endParaRPr lang="en-US" sz="1600" b="0"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endParaRPr lang="en-US" sz="1600" b="0"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endParaRPr lang="en-US" sz="1600" b="0"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endParaRPr lang="en-US" sz="1600" b="0"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endParaRPr lang="en-US" sz="1600" b="0"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endParaRPr lang="en-US" sz="1600" b="0"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r>
              <a:tr h="331498">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r>
                        <a:rPr lang="en-US" sz="1600" dirty="0" smtClean="0">
                          <a:solidFill>
                            <a:schemeClr val="tx1"/>
                          </a:solidFill>
                        </a:rPr>
                        <a:t>2. Observing</a:t>
                      </a:r>
                      <a:endParaRPr lang="en-US" sz="1600"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r>
                        <a:rPr lang="en-US" sz="1600" b="0" dirty="0" smtClean="0">
                          <a:solidFill>
                            <a:schemeClr val="tx1"/>
                          </a:solidFill>
                        </a:rPr>
                        <a:t>-.04</a:t>
                      </a:r>
                      <a:endParaRPr lang="en-US" sz="1600" b="0"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r>
                        <a:rPr lang="en-US" sz="1600" b="0" dirty="0" smtClean="0">
                          <a:solidFill>
                            <a:schemeClr val="tx1"/>
                          </a:solidFill>
                        </a:rPr>
                        <a:t>1</a:t>
                      </a:r>
                      <a:endParaRPr lang="en-US" sz="1600" b="0"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endParaRPr lang="en-US" sz="1600" b="0"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endParaRPr lang="en-US" sz="1600" b="0"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endParaRPr lang="en-US" sz="1600" b="0"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endParaRPr lang="en-US" sz="1600" b="0"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endParaRPr lang="en-US" sz="1600" b="0"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endParaRPr lang="en-US" sz="1600" b="0"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r>
              <a:tr h="459924">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r>
                        <a:rPr lang="en-US" sz="1600" dirty="0" smtClean="0">
                          <a:solidFill>
                            <a:schemeClr val="tx1"/>
                          </a:solidFill>
                        </a:rPr>
                        <a:t>3. Describing</a:t>
                      </a:r>
                      <a:endParaRPr lang="en-US" sz="1600"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r>
                        <a:rPr lang="en-US" sz="1600" b="1" dirty="0" smtClean="0">
                          <a:solidFill>
                            <a:schemeClr val="tx1"/>
                          </a:solidFill>
                        </a:rPr>
                        <a:t>-.50**</a:t>
                      </a:r>
                      <a:endParaRPr lang="en-US" sz="1600" b="1"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r>
                        <a:rPr lang="en-US" sz="1600" b="1" dirty="0" smtClean="0">
                          <a:solidFill>
                            <a:schemeClr val="tx1"/>
                          </a:solidFill>
                        </a:rPr>
                        <a:t>.24**</a:t>
                      </a:r>
                      <a:endParaRPr lang="en-US" sz="1600" b="1"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r>
                        <a:rPr lang="en-US" sz="1600" b="0" dirty="0" smtClean="0">
                          <a:solidFill>
                            <a:schemeClr val="tx1"/>
                          </a:solidFill>
                        </a:rPr>
                        <a:t>1</a:t>
                      </a:r>
                      <a:endParaRPr lang="en-US" sz="1600" b="0"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endParaRPr lang="en-US" sz="1600"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endParaRPr lang="en-US" sz="1600"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endParaRPr lang="en-US" sz="1600"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endParaRPr lang="en-US" sz="1600"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endParaRPr lang="en-US" sz="1600"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r>
              <a:tr h="552497">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r>
                        <a:rPr lang="en-US" sz="1600" dirty="0" smtClean="0">
                          <a:solidFill>
                            <a:schemeClr val="tx1"/>
                          </a:solidFill>
                        </a:rPr>
                        <a:t>4. Acting With</a:t>
                      </a:r>
                    </a:p>
                    <a:p>
                      <a:r>
                        <a:rPr lang="en-US" sz="1600" baseline="0" dirty="0" smtClean="0">
                          <a:solidFill>
                            <a:schemeClr val="tx1"/>
                          </a:solidFill>
                        </a:rPr>
                        <a:t>    </a:t>
                      </a:r>
                      <a:r>
                        <a:rPr lang="en-US" sz="1600" dirty="0" smtClean="0">
                          <a:solidFill>
                            <a:schemeClr val="tx1"/>
                          </a:solidFill>
                        </a:rPr>
                        <a:t>Awareness</a:t>
                      </a:r>
                      <a:endParaRPr lang="en-US" sz="1600"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r>
                        <a:rPr lang="en-US" sz="1600" b="1" dirty="0" smtClean="0">
                          <a:solidFill>
                            <a:schemeClr val="tx1"/>
                          </a:solidFill>
                        </a:rPr>
                        <a:t>-.22*</a:t>
                      </a:r>
                      <a:endParaRPr lang="en-US" sz="1600" b="1"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r>
                        <a:rPr lang="en-US" sz="1600" dirty="0" smtClean="0">
                          <a:solidFill>
                            <a:schemeClr val="tx1"/>
                          </a:solidFill>
                        </a:rPr>
                        <a:t>.03</a:t>
                      </a:r>
                      <a:endParaRPr lang="en-US" sz="1600"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r>
                        <a:rPr lang="en-US" sz="1600" b="1" dirty="0" smtClean="0">
                          <a:solidFill>
                            <a:schemeClr val="tx1"/>
                          </a:solidFill>
                        </a:rPr>
                        <a:t>.41**</a:t>
                      </a:r>
                      <a:endParaRPr lang="en-US" sz="1600" b="1"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marL="0" marR="0" indent="0" algn="ctr" defTabSz="1572036"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rPr>
                        <a:t>1</a:t>
                      </a: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endParaRPr lang="en-US" sz="1600"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endParaRPr lang="en-US" sz="1600"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endParaRPr lang="en-US" sz="1600"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endParaRPr lang="en-US" sz="1600"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r>
              <a:tr h="613231">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r>
                        <a:rPr lang="en-US" sz="1600" dirty="0" smtClean="0">
                          <a:solidFill>
                            <a:schemeClr val="tx1"/>
                          </a:solidFill>
                        </a:rPr>
                        <a:t>5. Accepting Without</a:t>
                      </a:r>
                      <a:r>
                        <a:rPr lang="en-US" sz="1600" baseline="0" dirty="0" smtClean="0">
                          <a:solidFill>
                            <a:schemeClr val="tx1"/>
                          </a:solidFill>
                        </a:rPr>
                        <a:t> </a:t>
                      </a:r>
                    </a:p>
                    <a:p>
                      <a:r>
                        <a:rPr lang="en-US" sz="1600" baseline="0" dirty="0" smtClean="0">
                          <a:solidFill>
                            <a:schemeClr val="tx1"/>
                          </a:solidFill>
                        </a:rPr>
                        <a:t>    </a:t>
                      </a:r>
                      <a:r>
                        <a:rPr lang="en-US" sz="1600" dirty="0" smtClean="0">
                          <a:solidFill>
                            <a:schemeClr val="tx1"/>
                          </a:solidFill>
                        </a:rPr>
                        <a:t>Judgment</a:t>
                      </a:r>
                      <a:endParaRPr lang="en-US" sz="1600"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r>
                        <a:rPr lang="en-US" sz="1600" b="1" dirty="0" smtClean="0">
                          <a:solidFill>
                            <a:schemeClr val="tx1"/>
                          </a:solidFill>
                        </a:rPr>
                        <a:t>-.47**</a:t>
                      </a:r>
                      <a:endParaRPr lang="en-US" sz="1600" b="1"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r>
                        <a:rPr lang="en-US" sz="1600" b="1" dirty="0" smtClean="0">
                          <a:solidFill>
                            <a:schemeClr val="tx1"/>
                          </a:solidFill>
                        </a:rPr>
                        <a:t>-.35**</a:t>
                      </a:r>
                      <a:endParaRPr lang="en-US" sz="1600" b="1"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r>
                        <a:rPr lang="en-US" sz="1600" b="1" dirty="0" smtClean="0">
                          <a:solidFill>
                            <a:schemeClr val="tx1"/>
                          </a:solidFill>
                        </a:rPr>
                        <a:t>.35**</a:t>
                      </a:r>
                      <a:endParaRPr lang="en-US" sz="1600" b="1"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r>
                        <a:rPr lang="en-US" sz="1600" b="1" dirty="0" smtClean="0">
                          <a:solidFill>
                            <a:schemeClr val="tx1"/>
                          </a:solidFill>
                        </a:rPr>
                        <a:t>.42**</a:t>
                      </a:r>
                      <a:endParaRPr lang="en-US" sz="1600" b="1"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r>
                        <a:rPr lang="en-US" sz="1600" b="0" dirty="0" smtClean="0">
                          <a:solidFill>
                            <a:schemeClr val="tx1"/>
                          </a:solidFill>
                        </a:rPr>
                        <a:t>1</a:t>
                      </a:r>
                      <a:endParaRPr lang="en-US" sz="1600" b="0"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endParaRPr lang="en-US" sz="1600" b="0"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endParaRPr lang="en-US" sz="1600" b="0"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endParaRPr lang="en-US" sz="1600" b="0"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r>
              <a:tr h="613231">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r>
                        <a:rPr lang="en-US" sz="1600" dirty="0" smtClean="0">
                          <a:solidFill>
                            <a:schemeClr val="tx1"/>
                          </a:solidFill>
                        </a:rPr>
                        <a:t>6. Inconsistent</a:t>
                      </a:r>
                      <a:r>
                        <a:rPr lang="en-US" sz="1600" baseline="0" dirty="0" smtClean="0">
                          <a:solidFill>
                            <a:schemeClr val="tx1"/>
                          </a:solidFill>
                        </a:rPr>
                        <a:t> </a:t>
                      </a:r>
                    </a:p>
                    <a:p>
                      <a:r>
                        <a:rPr lang="en-US" sz="1600" baseline="0" dirty="0" smtClean="0">
                          <a:solidFill>
                            <a:schemeClr val="tx1"/>
                          </a:solidFill>
                        </a:rPr>
                        <a:t>    </a:t>
                      </a:r>
                      <a:r>
                        <a:rPr lang="en-US" sz="1600" dirty="0" smtClean="0">
                          <a:solidFill>
                            <a:schemeClr val="tx1"/>
                          </a:solidFill>
                        </a:rPr>
                        <a:t>Parenting</a:t>
                      </a:r>
                      <a:endParaRPr lang="en-US" sz="1600"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r>
                        <a:rPr lang="en-US" sz="1600" b="1" dirty="0" smtClean="0">
                          <a:solidFill>
                            <a:schemeClr val="tx1"/>
                          </a:solidFill>
                        </a:rPr>
                        <a:t>.35**</a:t>
                      </a:r>
                      <a:endParaRPr lang="en-US" sz="1600" b="1"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marL="0" marR="0" indent="0" algn="ctr" defTabSz="1572036"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rPr>
                        <a:t>-.17</a:t>
                      </a: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r>
                        <a:rPr lang="en-US" sz="1600" b="1" dirty="0" smtClean="0">
                          <a:solidFill>
                            <a:schemeClr val="tx1"/>
                          </a:solidFill>
                        </a:rPr>
                        <a:t>-.33**</a:t>
                      </a:r>
                      <a:endParaRPr lang="en-US" sz="1600" b="1"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r>
                        <a:rPr lang="en-US" sz="1600" b="1" dirty="0" smtClean="0">
                          <a:solidFill>
                            <a:schemeClr val="tx1"/>
                          </a:solidFill>
                        </a:rPr>
                        <a:t>-.18*</a:t>
                      </a:r>
                      <a:endParaRPr lang="en-US" sz="1600" b="1"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r>
                        <a:rPr lang="en-US" sz="1600" b="1" dirty="0" smtClean="0">
                          <a:solidFill>
                            <a:schemeClr val="tx1"/>
                          </a:solidFill>
                        </a:rPr>
                        <a:t>-.28**</a:t>
                      </a:r>
                      <a:endParaRPr lang="en-US" sz="1600" b="1"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r>
                        <a:rPr lang="en-US" sz="1600" b="0" dirty="0" smtClean="0">
                          <a:solidFill>
                            <a:schemeClr val="tx1"/>
                          </a:solidFill>
                        </a:rPr>
                        <a:t>1</a:t>
                      </a:r>
                      <a:endParaRPr lang="en-US" sz="1600" b="0"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endParaRPr lang="en-US" sz="1600" b="0"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endParaRPr lang="en-US" sz="1600" b="0"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r>
              <a:tr h="613231">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marL="0" marR="0" indent="0" algn="l" defTabSz="1572036"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rPr>
                        <a:t>7. Punitive Parenting</a:t>
                      </a: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r>
                        <a:rPr lang="en-US" sz="1600" b="1" dirty="0" smtClean="0">
                          <a:solidFill>
                            <a:schemeClr val="tx1"/>
                          </a:solidFill>
                        </a:rPr>
                        <a:t>.28**</a:t>
                      </a:r>
                      <a:endParaRPr lang="en-US" sz="1600" b="1"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r>
                        <a:rPr lang="en-US" sz="1600" dirty="0" smtClean="0">
                          <a:solidFill>
                            <a:schemeClr val="tx1"/>
                          </a:solidFill>
                        </a:rPr>
                        <a:t>.02</a:t>
                      </a:r>
                      <a:endParaRPr lang="en-US" sz="1600"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r>
                        <a:rPr lang="en-US" sz="1600" b="1" dirty="0" smtClean="0">
                          <a:solidFill>
                            <a:schemeClr val="tx1"/>
                          </a:solidFill>
                        </a:rPr>
                        <a:t>-.27**</a:t>
                      </a:r>
                      <a:endParaRPr lang="en-US" sz="1600" b="1"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r>
                        <a:rPr lang="en-US" sz="1600" b="1" dirty="0" smtClean="0">
                          <a:solidFill>
                            <a:schemeClr val="tx1"/>
                          </a:solidFill>
                        </a:rPr>
                        <a:t>-.29**</a:t>
                      </a:r>
                      <a:endParaRPr lang="en-US" sz="1600" b="1"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r>
                        <a:rPr lang="en-US" sz="1600" b="1" dirty="0" smtClean="0">
                          <a:solidFill>
                            <a:schemeClr val="tx1"/>
                          </a:solidFill>
                        </a:rPr>
                        <a:t>-.35**</a:t>
                      </a:r>
                      <a:endParaRPr lang="en-US" sz="1600" b="1"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r>
                        <a:rPr lang="en-US" sz="1600" b="1" dirty="0" smtClean="0">
                          <a:solidFill>
                            <a:schemeClr val="tx1"/>
                          </a:solidFill>
                        </a:rPr>
                        <a:t>.41**</a:t>
                      </a:r>
                      <a:endParaRPr lang="en-US" sz="1600" b="1"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r>
                        <a:rPr lang="en-US" sz="1600" b="0" dirty="0" smtClean="0">
                          <a:solidFill>
                            <a:schemeClr val="tx1"/>
                          </a:solidFill>
                        </a:rPr>
                        <a:t>1</a:t>
                      </a:r>
                      <a:endParaRPr lang="en-US" sz="1600" b="0"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endParaRPr lang="en-US" sz="1600" b="0"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r>
              <a:tr h="613231">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marL="0" marR="0" indent="0" algn="l" defTabSz="1572036"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rPr>
                        <a:t>8. Child</a:t>
                      </a:r>
                      <a:r>
                        <a:rPr lang="en-US" sz="1600" baseline="0" dirty="0" smtClean="0">
                          <a:solidFill>
                            <a:schemeClr val="tx1"/>
                          </a:solidFill>
                        </a:rPr>
                        <a:t> Externalizing </a:t>
                      </a:r>
                    </a:p>
                    <a:p>
                      <a:pPr marL="0" marR="0" indent="0" algn="l" defTabSz="1572036" rtl="0" eaLnBrk="1" fontAlgn="auto" latinLnBrk="0" hangingPunct="1">
                        <a:lnSpc>
                          <a:spcPct val="100000"/>
                        </a:lnSpc>
                        <a:spcBef>
                          <a:spcPts val="0"/>
                        </a:spcBef>
                        <a:spcAft>
                          <a:spcPts val="0"/>
                        </a:spcAft>
                        <a:buClrTx/>
                        <a:buSzTx/>
                        <a:buFontTx/>
                        <a:buNone/>
                        <a:tabLst/>
                        <a:defRPr/>
                      </a:pPr>
                      <a:r>
                        <a:rPr lang="en-US" sz="1600" baseline="0" dirty="0" smtClean="0">
                          <a:solidFill>
                            <a:schemeClr val="tx1"/>
                          </a:solidFill>
                        </a:rPr>
                        <a:t>    Behavior</a:t>
                      </a:r>
                      <a:endParaRPr lang="en-US" sz="1600" dirty="0" smtClean="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r>
                        <a:rPr lang="en-US" sz="1600" b="1" dirty="0" smtClean="0">
                          <a:solidFill>
                            <a:schemeClr val="tx1"/>
                          </a:solidFill>
                        </a:rPr>
                        <a:t>.28**</a:t>
                      </a:r>
                      <a:endParaRPr lang="en-US" sz="1600" b="1"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r>
                        <a:rPr lang="en-US" sz="1600" dirty="0" smtClean="0">
                          <a:solidFill>
                            <a:schemeClr val="tx1"/>
                          </a:solidFill>
                        </a:rPr>
                        <a:t>.11</a:t>
                      </a:r>
                      <a:endParaRPr lang="en-US" sz="1600"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r>
                        <a:rPr lang="en-US" sz="1600" b="1" dirty="0" smtClean="0">
                          <a:solidFill>
                            <a:schemeClr val="tx1"/>
                          </a:solidFill>
                        </a:rPr>
                        <a:t>-.24**</a:t>
                      </a:r>
                      <a:endParaRPr lang="en-US" sz="1600" b="1"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r>
                        <a:rPr lang="en-US" sz="1600" b="1" dirty="0" smtClean="0">
                          <a:solidFill>
                            <a:schemeClr val="tx1"/>
                          </a:solidFill>
                        </a:rPr>
                        <a:t>-.19*</a:t>
                      </a:r>
                      <a:endParaRPr lang="en-US" sz="1600" b="1"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r>
                        <a:rPr lang="en-US" sz="1600" b="1" dirty="0" smtClean="0">
                          <a:solidFill>
                            <a:schemeClr val="tx1"/>
                          </a:solidFill>
                        </a:rPr>
                        <a:t>-.34**</a:t>
                      </a:r>
                      <a:endParaRPr lang="en-US" sz="1600" b="1"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r>
                        <a:rPr lang="en-US" sz="1600" b="1" dirty="0" smtClean="0">
                          <a:solidFill>
                            <a:schemeClr val="tx1"/>
                          </a:solidFill>
                        </a:rPr>
                        <a:t>.28**</a:t>
                      </a:r>
                      <a:endParaRPr lang="en-US" sz="1600" b="1"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r>
                        <a:rPr lang="en-US" sz="1600" b="1" dirty="0" smtClean="0">
                          <a:solidFill>
                            <a:schemeClr val="tx1"/>
                          </a:solidFill>
                        </a:rPr>
                        <a:t>.38**</a:t>
                      </a:r>
                      <a:endParaRPr lang="en-US" sz="1600" b="1"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r>
                        <a:rPr lang="en-US" sz="1600" b="0" dirty="0" smtClean="0">
                          <a:solidFill>
                            <a:schemeClr val="tx1"/>
                          </a:solidFill>
                        </a:rPr>
                        <a:t>1</a:t>
                      </a:r>
                      <a:endParaRPr lang="en-US" sz="1600" b="0"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6" name="TextBox 5"/>
          <p:cNvSpPr txBox="1"/>
          <p:nvPr/>
        </p:nvSpPr>
        <p:spPr>
          <a:xfrm>
            <a:off x="1143000" y="1295400"/>
            <a:ext cx="7772400" cy="461665"/>
          </a:xfrm>
          <a:prstGeom prst="rect">
            <a:avLst/>
          </a:prstGeom>
          <a:noFill/>
        </p:spPr>
        <p:txBody>
          <a:bodyPr wrap="square" rtlCol="0">
            <a:spAutoFit/>
          </a:bodyPr>
          <a:lstStyle/>
          <a:p>
            <a:pPr lvl="0" fontAlgn="base">
              <a:spcBef>
                <a:spcPct val="0"/>
              </a:spcBef>
              <a:spcAft>
                <a:spcPct val="0"/>
              </a:spcAft>
            </a:pPr>
            <a:r>
              <a:rPr lang="en-US" sz="2400" b="1" i="1" dirty="0">
                <a:solidFill>
                  <a:srgbClr val="000000"/>
                </a:solidFill>
                <a:ea typeface="ヒラギノ角ゴ Pro W3"/>
                <a:cs typeface="Times New Roman" pitchFamily="18" charset="0"/>
              </a:rPr>
              <a:t>Table 1.</a:t>
            </a:r>
            <a:r>
              <a:rPr lang="en-US" sz="2400" i="1" dirty="0">
                <a:solidFill>
                  <a:srgbClr val="000000"/>
                </a:solidFill>
                <a:ea typeface="ヒラギノ角ゴ Pro W3"/>
                <a:cs typeface="Times New Roman" pitchFamily="18" charset="0"/>
              </a:rPr>
              <a:t> Correlation between Maternal Measures (N= 144)</a:t>
            </a:r>
          </a:p>
        </p:txBody>
      </p:sp>
    </p:spTree>
    <p:extLst>
      <p:ext uri="{BB962C8B-B14F-4D97-AF65-F5344CB8AC3E}">
        <p14:creationId xmlns:p14="http://schemas.microsoft.com/office/powerpoint/2010/main" val="17029538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graphicFrame>
        <p:nvGraphicFramePr>
          <p:cNvPr id="11" name="Table 10"/>
          <p:cNvGraphicFramePr>
            <a:graphicFrameLocks noGrp="1"/>
          </p:cNvGraphicFramePr>
          <p:nvPr>
            <p:extLst>
              <p:ext uri="{D42A27DB-BD31-4B8C-83A1-F6EECF244321}">
                <p14:modId xmlns:p14="http://schemas.microsoft.com/office/powerpoint/2010/main" val="2871483760"/>
              </p:ext>
            </p:extLst>
          </p:nvPr>
        </p:nvGraphicFramePr>
        <p:xfrm>
          <a:off x="1158766" y="1793851"/>
          <a:ext cx="7848601" cy="4528363"/>
        </p:xfrm>
        <a:graphic>
          <a:graphicData uri="http://schemas.openxmlformats.org/drawingml/2006/table">
            <a:tbl>
              <a:tblPr firstRow="1" bandRow="1"/>
              <a:tblGrid>
                <a:gridCol w="2057400"/>
                <a:gridCol w="762000"/>
                <a:gridCol w="762000"/>
                <a:gridCol w="762000"/>
                <a:gridCol w="762000"/>
                <a:gridCol w="760645"/>
                <a:gridCol w="700381"/>
                <a:gridCol w="700381"/>
                <a:gridCol w="581794"/>
              </a:tblGrid>
              <a:tr h="162834">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r>
                        <a:rPr lang="en-US" sz="1600" baseline="0" dirty="0" smtClean="0">
                          <a:solidFill>
                            <a:schemeClr val="tx1"/>
                          </a:solidFill>
                        </a:rPr>
                        <a:t> </a:t>
                      </a:r>
                      <a:endParaRPr lang="en-US" sz="1600"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r>
                        <a:rPr lang="en-US" sz="1600" dirty="0" smtClean="0">
                          <a:solidFill>
                            <a:schemeClr val="tx1"/>
                          </a:solidFill>
                        </a:rPr>
                        <a:t>1</a:t>
                      </a:r>
                      <a:endParaRPr lang="en-US" sz="1600"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r>
                        <a:rPr lang="en-US" sz="1600" dirty="0" smtClean="0">
                          <a:solidFill>
                            <a:schemeClr val="tx1"/>
                          </a:solidFill>
                        </a:rPr>
                        <a:t>2</a:t>
                      </a:r>
                      <a:endParaRPr lang="en-US" sz="1600"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r>
                        <a:rPr lang="en-US" sz="1600" dirty="0" smtClean="0">
                          <a:solidFill>
                            <a:schemeClr val="tx1"/>
                          </a:solidFill>
                        </a:rPr>
                        <a:t>3</a:t>
                      </a:r>
                      <a:endParaRPr lang="en-US" sz="1600"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r>
                        <a:rPr lang="en-US" sz="1600" dirty="0" smtClean="0">
                          <a:solidFill>
                            <a:schemeClr val="tx1"/>
                          </a:solidFill>
                        </a:rPr>
                        <a:t>4</a:t>
                      </a:r>
                      <a:endParaRPr lang="en-US" sz="1600"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marL="0" marR="0" indent="0" algn="ctr" defTabSz="1572036"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rPr>
                        <a:t>5</a:t>
                      </a: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marL="0" marR="0" indent="0" algn="ctr" defTabSz="1572036"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rPr>
                        <a:t>6</a:t>
                      </a: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marL="0" marR="0" indent="0" algn="ctr" defTabSz="1572036"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rPr>
                        <a:t>7</a:t>
                      </a: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r>
                        <a:rPr lang="en-US" sz="1600" dirty="0" smtClean="0">
                          <a:solidFill>
                            <a:schemeClr val="tx1"/>
                          </a:solidFill>
                        </a:rPr>
                        <a:t>8</a:t>
                      </a:r>
                      <a:endParaRPr lang="en-US" sz="1600"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r>
              <a:tr h="459924">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marL="0" indent="0">
                        <a:buNone/>
                      </a:pPr>
                      <a:r>
                        <a:rPr lang="en-US" sz="1600" dirty="0" smtClean="0">
                          <a:solidFill>
                            <a:schemeClr val="tx1"/>
                          </a:solidFill>
                        </a:rPr>
                        <a:t>1. Experiential</a:t>
                      </a:r>
                    </a:p>
                    <a:p>
                      <a:pPr marL="0" indent="0">
                        <a:buNone/>
                      </a:pPr>
                      <a:r>
                        <a:rPr lang="en-US" sz="1600" dirty="0" smtClean="0">
                          <a:solidFill>
                            <a:schemeClr val="tx1"/>
                          </a:solidFill>
                        </a:rPr>
                        <a:t>    Avoidance</a:t>
                      </a:r>
                      <a:endParaRPr lang="en-US" sz="1600"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r>
                        <a:rPr lang="en-US" sz="1600" b="0" dirty="0" smtClean="0">
                          <a:solidFill>
                            <a:schemeClr val="tx1"/>
                          </a:solidFill>
                        </a:rPr>
                        <a:t>1</a:t>
                      </a:r>
                      <a:endParaRPr lang="en-US" sz="1600" b="0"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endParaRPr lang="en-US" sz="1600" b="0"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endParaRPr lang="en-US" sz="1600" b="0"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endParaRPr lang="en-US" sz="1600" b="0"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endParaRPr lang="en-US" sz="1600" b="0"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endParaRPr lang="en-US" sz="1600" b="0"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endParaRPr lang="en-US" sz="1600" b="0"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endParaRPr lang="en-US" sz="1600" b="0"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r>
              <a:tr h="331498">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r>
                        <a:rPr lang="en-US" sz="1600" dirty="0" smtClean="0">
                          <a:solidFill>
                            <a:schemeClr val="tx1"/>
                          </a:solidFill>
                        </a:rPr>
                        <a:t>2. Observing</a:t>
                      </a:r>
                      <a:endParaRPr lang="en-US" sz="1600"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r>
                        <a:rPr lang="en-US" sz="1600" b="0" dirty="0" smtClean="0">
                          <a:solidFill>
                            <a:schemeClr val="tx1"/>
                          </a:solidFill>
                        </a:rPr>
                        <a:t>-.04</a:t>
                      </a:r>
                      <a:endParaRPr lang="en-US" sz="1600" b="0"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r>
                        <a:rPr lang="en-US" sz="1600" b="0" dirty="0" smtClean="0">
                          <a:solidFill>
                            <a:schemeClr val="tx1"/>
                          </a:solidFill>
                        </a:rPr>
                        <a:t>1</a:t>
                      </a:r>
                      <a:endParaRPr lang="en-US" sz="1600" b="0"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endParaRPr lang="en-US" sz="1600" b="0"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endParaRPr lang="en-US" sz="1600" b="0"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endParaRPr lang="en-US" sz="1600" b="0"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endParaRPr lang="en-US" sz="1600" b="0"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endParaRPr lang="en-US" sz="1600" b="0"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endParaRPr lang="en-US" sz="1600" b="0"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r>
              <a:tr h="459924">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r>
                        <a:rPr lang="en-US" sz="1600" dirty="0" smtClean="0">
                          <a:solidFill>
                            <a:schemeClr val="tx1"/>
                          </a:solidFill>
                        </a:rPr>
                        <a:t>3. Describing</a:t>
                      </a:r>
                      <a:endParaRPr lang="en-US" sz="1600"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r>
                        <a:rPr lang="en-US" sz="1600" b="1" dirty="0" smtClean="0">
                          <a:solidFill>
                            <a:schemeClr val="tx1"/>
                          </a:solidFill>
                        </a:rPr>
                        <a:t>-.50**</a:t>
                      </a:r>
                      <a:endParaRPr lang="en-US" sz="1600" b="1"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r>
                        <a:rPr lang="en-US" sz="1600" b="1" dirty="0" smtClean="0">
                          <a:solidFill>
                            <a:schemeClr val="tx1"/>
                          </a:solidFill>
                        </a:rPr>
                        <a:t>.24**</a:t>
                      </a:r>
                      <a:endParaRPr lang="en-US" sz="1600" b="1"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r>
                        <a:rPr lang="en-US" sz="1600" b="0" dirty="0" smtClean="0">
                          <a:solidFill>
                            <a:schemeClr val="tx1"/>
                          </a:solidFill>
                        </a:rPr>
                        <a:t>1</a:t>
                      </a:r>
                      <a:endParaRPr lang="en-US" sz="1600" b="0"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endParaRPr lang="en-US" sz="1600"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endParaRPr lang="en-US" sz="1600"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endParaRPr lang="en-US" sz="1600"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endParaRPr lang="en-US" sz="1600"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endParaRPr lang="en-US" sz="1600"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r>
              <a:tr h="552497">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r>
                        <a:rPr lang="en-US" sz="1600" dirty="0" smtClean="0">
                          <a:solidFill>
                            <a:schemeClr val="tx1"/>
                          </a:solidFill>
                        </a:rPr>
                        <a:t>4. Acting With</a:t>
                      </a:r>
                    </a:p>
                    <a:p>
                      <a:r>
                        <a:rPr lang="en-US" sz="1600" baseline="0" dirty="0" smtClean="0">
                          <a:solidFill>
                            <a:schemeClr val="tx1"/>
                          </a:solidFill>
                        </a:rPr>
                        <a:t>    </a:t>
                      </a:r>
                      <a:r>
                        <a:rPr lang="en-US" sz="1600" dirty="0" smtClean="0">
                          <a:solidFill>
                            <a:schemeClr val="tx1"/>
                          </a:solidFill>
                        </a:rPr>
                        <a:t>Awareness</a:t>
                      </a:r>
                      <a:endParaRPr lang="en-US" sz="1600"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r>
                        <a:rPr lang="en-US" sz="1600" b="1" dirty="0" smtClean="0">
                          <a:solidFill>
                            <a:schemeClr val="tx1"/>
                          </a:solidFill>
                        </a:rPr>
                        <a:t>-.22*</a:t>
                      </a:r>
                      <a:endParaRPr lang="en-US" sz="1600" b="1"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r>
                        <a:rPr lang="en-US" sz="1600" dirty="0" smtClean="0">
                          <a:solidFill>
                            <a:schemeClr val="tx1"/>
                          </a:solidFill>
                        </a:rPr>
                        <a:t>.03</a:t>
                      </a:r>
                      <a:endParaRPr lang="en-US" sz="1600"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r>
                        <a:rPr lang="en-US" sz="1600" b="1" dirty="0" smtClean="0">
                          <a:solidFill>
                            <a:schemeClr val="tx1"/>
                          </a:solidFill>
                        </a:rPr>
                        <a:t>.41**</a:t>
                      </a:r>
                      <a:endParaRPr lang="en-US" sz="1600" b="1"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marL="0" marR="0" indent="0" algn="ctr" defTabSz="1572036"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rPr>
                        <a:t>1</a:t>
                      </a: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endParaRPr lang="en-US" sz="1600"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endParaRPr lang="en-US" sz="1600"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endParaRPr lang="en-US" sz="1600"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endParaRPr lang="en-US" sz="1600"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r>
              <a:tr h="613231">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r>
                        <a:rPr lang="en-US" sz="1600" dirty="0" smtClean="0">
                          <a:solidFill>
                            <a:schemeClr val="tx1"/>
                          </a:solidFill>
                        </a:rPr>
                        <a:t>5. Accepting Without</a:t>
                      </a:r>
                      <a:r>
                        <a:rPr lang="en-US" sz="1600" baseline="0" dirty="0" smtClean="0">
                          <a:solidFill>
                            <a:schemeClr val="tx1"/>
                          </a:solidFill>
                        </a:rPr>
                        <a:t> </a:t>
                      </a:r>
                    </a:p>
                    <a:p>
                      <a:r>
                        <a:rPr lang="en-US" sz="1600" baseline="0" dirty="0" smtClean="0">
                          <a:solidFill>
                            <a:schemeClr val="tx1"/>
                          </a:solidFill>
                        </a:rPr>
                        <a:t>    </a:t>
                      </a:r>
                      <a:r>
                        <a:rPr lang="en-US" sz="1600" dirty="0" smtClean="0">
                          <a:solidFill>
                            <a:schemeClr val="tx1"/>
                          </a:solidFill>
                        </a:rPr>
                        <a:t>Judgment</a:t>
                      </a:r>
                      <a:endParaRPr lang="en-US" sz="1600"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r>
                        <a:rPr lang="en-US" sz="1600" b="1" dirty="0" smtClean="0">
                          <a:solidFill>
                            <a:schemeClr val="tx1"/>
                          </a:solidFill>
                        </a:rPr>
                        <a:t>-.47**</a:t>
                      </a:r>
                      <a:endParaRPr lang="en-US" sz="1600" b="1"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r>
                        <a:rPr lang="en-US" sz="1600" b="1" dirty="0" smtClean="0">
                          <a:solidFill>
                            <a:schemeClr val="tx1"/>
                          </a:solidFill>
                        </a:rPr>
                        <a:t>-.35**</a:t>
                      </a:r>
                      <a:endParaRPr lang="en-US" sz="1600" b="1"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r>
                        <a:rPr lang="en-US" sz="1600" b="1" dirty="0" smtClean="0">
                          <a:solidFill>
                            <a:schemeClr val="tx1"/>
                          </a:solidFill>
                        </a:rPr>
                        <a:t>.35**</a:t>
                      </a:r>
                      <a:endParaRPr lang="en-US" sz="1600" b="1"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r>
                        <a:rPr lang="en-US" sz="1600" b="1" dirty="0" smtClean="0">
                          <a:solidFill>
                            <a:schemeClr val="tx1"/>
                          </a:solidFill>
                        </a:rPr>
                        <a:t>.42**</a:t>
                      </a:r>
                      <a:endParaRPr lang="en-US" sz="1600" b="1"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r>
                        <a:rPr lang="en-US" sz="1600" b="0" dirty="0" smtClean="0">
                          <a:solidFill>
                            <a:schemeClr val="tx1"/>
                          </a:solidFill>
                        </a:rPr>
                        <a:t>1</a:t>
                      </a:r>
                      <a:endParaRPr lang="en-US" sz="1600" b="0"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endParaRPr lang="en-US" sz="1600" b="0"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endParaRPr lang="en-US" sz="1600" b="0"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endParaRPr lang="en-US" sz="1600" b="0"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r>
              <a:tr h="613231">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r>
                        <a:rPr lang="en-US" sz="1600" dirty="0" smtClean="0">
                          <a:solidFill>
                            <a:schemeClr val="tx1"/>
                          </a:solidFill>
                        </a:rPr>
                        <a:t>6. Inconsistent</a:t>
                      </a:r>
                      <a:r>
                        <a:rPr lang="en-US" sz="1600" baseline="0" dirty="0" smtClean="0">
                          <a:solidFill>
                            <a:schemeClr val="tx1"/>
                          </a:solidFill>
                        </a:rPr>
                        <a:t> </a:t>
                      </a:r>
                    </a:p>
                    <a:p>
                      <a:r>
                        <a:rPr lang="en-US" sz="1600" baseline="0" dirty="0" smtClean="0">
                          <a:solidFill>
                            <a:schemeClr val="tx1"/>
                          </a:solidFill>
                        </a:rPr>
                        <a:t>    </a:t>
                      </a:r>
                      <a:r>
                        <a:rPr lang="en-US" sz="1600" dirty="0" smtClean="0">
                          <a:solidFill>
                            <a:schemeClr val="tx1"/>
                          </a:solidFill>
                        </a:rPr>
                        <a:t>Parenting</a:t>
                      </a:r>
                      <a:endParaRPr lang="en-US" sz="1600"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r>
                        <a:rPr lang="en-US" sz="1600" b="1" dirty="0" smtClean="0">
                          <a:solidFill>
                            <a:schemeClr val="tx1"/>
                          </a:solidFill>
                        </a:rPr>
                        <a:t>.35**</a:t>
                      </a:r>
                      <a:endParaRPr lang="en-US" sz="1600" b="1"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marL="0" marR="0" indent="0" algn="ctr" defTabSz="1572036"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rPr>
                        <a:t>-.17</a:t>
                      </a: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r>
                        <a:rPr lang="en-US" sz="1600" b="1" dirty="0" smtClean="0">
                          <a:solidFill>
                            <a:schemeClr val="tx1"/>
                          </a:solidFill>
                        </a:rPr>
                        <a:t>-.33**</a:t>
                      </a:r>
                      <a:endParaRPr lang="en-US" sz="1600" b="1"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r>
                        <a:rPr lang="en-US" sz="1600" b="1" dirty="0" smtClean="0">
                          <a:solidFill>
                            <a:schemeClr val="tx1"/>
                          </a:solidFill>
                        </a:rPr>
                        <a:t>-.18*</a:t>
                      </a:r>
                      <a:endParaRPr lang="en-US" sz="1600" b="1"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r>
                        <a:rPr lang="en-US" sz="1600" b="1" dirty="0" smtClean="0">
                          <a:solidFill>
                            <a:schemeClr val="tx1"/>
                          </a:solidFill>
                        </a:rPr>
                        <a:t>-.28**</a:t>
                      </a:r>
                      <a:endParaRPr lang="en-US" sz="1600" b="1"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r>
                        <a:rPr lang="en-US" sz="1600" b="0" dirty="0" smtClean="0">
                          <a:solidFill>
                            <a:schemeClr val="tx1"/>
                          </a:solidFill>
                        </a:rPr>
                        <a:t>1</a:t>
                      </a:r>
                      <a:endParaRPr lang="en-US" sz="1600" b="0"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endParaRPr lang="en-US" sz="1600" b="0"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endParaRPr lang="en-US" sz="1600" b="0"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r>
              <a:tr h="613231">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marL="0" marR="0" indent="0" algn="l" defTabSz="1572036"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rPr>
                        <a:t>7. Punitive Parenting</a:t>
                      </a: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r>
                        <a:rPr lang="en-US" sz="1600" b="1" dirty="0" smtClean="0">
                          <a:solidFill>
                            <a:schemeClr val="tx1"/>
                          </a:solidFill>
                        </a:rPr>
                        <a:t>.28**</a:t>
                      </a:r>
                      <a:endParaRPr lang="en-US" sz="1600" b="1"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r>
                        <a:rPr lang="en-US" sz="1600" dirty="0" smtClean="0">
                          <a:solidFill>
                            <a:schemeClr val="tx1"/>
                          </a:solidFill>
                        </a:rPr>
                        <a:t>.02</a:t>
                      </a:r>
                      <a:endParaRPr lang="en-US" sz="1600"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r>
                        <a:rPr lang="en-US" sz="1600" b="1" dirty="0" smtClean="0">
                          <a:solidFill>
                            <a:schemeClr val="tx1"/>
                          </a:solidFill>
                        </a:rPr>
                        <a:t>-.27**</a:t>
                      </a:r>
                      <a:endParaRPr lang="en-US" sz="1600" b="1"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r>
                        <a:rPr lang="en-US" sz="1600" b="1" dirty="0" smtClean="0">
                          <a:solidFill>
                            <a:schemeClr val="tx1"/>
                          </a:solidFill>
                        </a:rPr>
                        <a:t>-.29**</a:t>
                      </a:r>
                      <a:endParaRPr lang="en-US" sz="1600" b="1"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r>
                        <a:rPr lang="en-US" sz="1600" b="1" dirty="0" smtClean="0">
                          <a:solidFill>
                            <a:schemeClr val="tx1"/>
                          </a:solidFill>
                        </a:rPr>
                        <a:t>-.35**</a:t>
                      </a:r>
                      <a:endParaRPr lang="en-US" sz="1600" b="1"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r>
                        <a:rPr lang="en-US" sz="1600" b="1" dirty="0" smtClean="0">
                          <a:solidFill>
                            <a:schemeClr val="tx1"/>
                          </a:solidFill>
                        </a:rPr>
                        <a:t>.41**</a:t>
                      </a:r>
                      <a:endParaRPr lang="en-US" sz="1600" b="1"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r>
                        <a:rPr lang="en-US" sz="1600" b="0" dirty="0" smtClean="0">
                          <a:solidFill>
                            <a:schemeClr val="tx1"/>
                          </a:solidFill>
                        </a:rPr>
                        <a:t>1</a:t>
                      </a:r>
                      <a:endParaRPr lang="en-US" sz="1600" b="0"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endParaRPr lang="en-US" sz="1600" b="0"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r>
              <a:tr h="613231">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marL="0" marR="0" indent="0" algn="l" defTabSz="1572036"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rPr>
                        <a:t>8. Child</a:t>
                      </a:r>
                      <a:r>
                        <a:rPr lang="en-US" sz="1600" baseline="0" dirty="0" smtClean="0">
                          <a:solidFill>
                            <a:schemeClr val="tx1"/>
                          </a:solidFill>
                        </a:rPr>
                        <a:t> Externalizing </a:t>
                      </a:r>
                    </a:p>
                    <a:p>
                      <a:pPr marL="0" marR="0" indent="0" algn="l" defTabSz="1572036" rtl="0" eaLnBrk="1" fontAlgn="auto" latinLnBrk="0" hangingPunct="1">
                        <a:lnSpc>
                          <a:spcPct val="100000"/>
                        </a:lnSpc>
                        <a:spcBef>
                          <a:spcPts val="0"/>
                        </a:spcBef>
                        <a:spcAft>
                          <a:spcPts val="0"/>
                        </a:spcAft>
                        <a:buClrTx/>
                        <a:buSzTx/>
                        <a:buFontTx/>
                        <a:buNone/>
                        <a:tabLst/>
                        <a:defRPr/>
                      </a:pPr>
                      <a:r>
                        <a:rPr lang="en-US" sz="1600" baseline="0" dirty="0" smtClean="0">
                          <a:solidFill>
                            <a:schemeClr val="tx1"/>
                          </a:solidFill>
                        </a:rPr>
                        <a:t>    Behavior</a:t>
                      </a:r>
                      <a:endParaRPr lang="en-US" sz="1600" dirty="0" smtClean="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r>
                        <a:rPr lang="en-US" sz="1600" b="1" dirty="0" smtClean="0">
                          <a:solidFill>
                            <a:schemeClr val="tx1"/>
                          </a:solidFill>
                        </a:rPr>
                        <a:t>.28**</a:t>
                      </a:r>
                      <a:endParaRPr lang="en-US" sz="1600" b="1"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r>
                        <a:rPr lang="en-US" sz="1600" dirty="0" smtClean="0">
                          <a:solidFill>
                            <a:schemeClr val="tx1"/>
                          </a:solidFill>
                        </a:rPr>
                        <a:t>.11</a:t>
                      </a:r>
                      <a:endParaRPr lang="en-US" sz="1600"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r>
                        <a:rPr lang="en-US" sz="1600" b="1" dirty="0" smtClean="0">
                          <a:solidFill>
                            <a:schemeClr val="tx1"/>
                          </a:solidFill>
                        </a:rPr>
                        <a:t>-.24**</a:t>
                      </a:r>
                      <a:endParaRPr lang="en-US" sz="1600" b="1"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r>
                        <a:rPr lang="en-US" sz="1600" b="1" dirty="0" smtClean="0">
                          <a:solidFill>
                            <a:schemeClr val="tx1"/>
                          </a:solidFill>
                        </a:rPr>
                        <a:t>-.19*</a:t>
                      </a:r>
                      <a:endParaRPr lang="en-US" sz="1600" b="1"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r>
                        <a:rPr lang="en-US" sz="1600" b="1" dirty="0" smtClean="0">
                          <a:solidFill>
                            <a:schemeClr val="tx1"/>
                          </a:solidFill>
                        </a:rPr>
                        <a:t>-.34**</a:t>
                      </a:r>
                      <a:endParaRPr lang="en-US" sz="1600" b="1"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r>
                        <a:rPr lang="en-US" sz="1600" b="1" dirty="0" smtClean="0">
                          <a:solidFill>
                            <a:schemeClr val="tx1"/>
                          </a:solidFill>
                        </a:rPr>
                        <a:t>.28**</a:t>
                      </a:r>
                      <a:endParaRPr lang="en-US" sz="1600" b="1"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r>
                        <a:rPr lang="en-US" sz="1600" b="1" dirty="0" smtClean="0">
                          <a:solidFill>
                            <a:schemeClr val="tx1"/>
                          </a:solidFill>
                        </a:rPr>
                        <a:t>.38**</a:t>
                      </a:r>
                      <a:endParaRPr lang="en-US" sz="1600" b="1"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r>
                        <a:rPr lang="en-US" sz="1600" b="0" dirty="0" smtClean="0">
                          <a:solidFill>
                            <a:schemeClr val="tx1"/>
                          </a:solidFill>
                        </a:rPr>
                        <a:t>1</a:t>
                      </a:r>
                      <a:endParaRPr lang="en-US" sz="1600" b="0" dirty="0">
                        <a:solidFill>
                          <a:schemeClr val="tx1"/>
                        </a:solidFill>
                      </a:endParaRPr>
                    </a:p>
                  </a:txBody>
                  <a:tcPr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6" name="TextBox 5"/>
          <p:cNvSpPr txBox="1"/>
          <p:nvPr/>
        </p:nvSpPr>
        <p:spPr>
          <a:xfrm>
            <a:off x="1143000" y="1295400"/>
            <a:ext cx="7772400" cy="461665"/>
          </a:xfrm>
          <a:prstGeom prst="rect">
            <a:avLst/>
          </a:prstGeom>
          <a:noFill/>
        </p:spPr>
        <p:txBody>
          <a:bodyPr wrap="square" rtlCol="0">
            <a:spAutoFit/>
          </a:bodyPr>
          <a:lstStyle/>
          <a:p>
            <a:pPr lvl="0" fontAlgn="base">
              <a:spcBef>
                <a:spcPct val="0"/>
              </a:spcBef>
              <a:spcAft>
                <a:spcPct val="0"/>
              </a:spcAft>
            </a:pPr>
            <a:r>
              <a:rPr lang="en-US" sz="2400" b="1" i="1" dirty="0">
                <a:solidFill>
                  <a:srgbClr val="000000"/>
                </a:solidFill>
                <a:ea typeface="ヒラギノ角ゴ Pro W3"/>
                <a:cs typeface="Times New Roman" pitchFamily="18" charset="0"/>
              </a:rPr>
              <a:t>Table 1.</a:t>
            </a:r>
            <a:r>
              <a:rPr lang="en-US" sz="2400" i="1" dirty="0">
                <a:solidFill>
                  <a:srgbClr val="000000"/>
                </a:solidFill>
                <a:ea typeface="ヒラギノ角ゴ Pro W3"/>
                <a:cs typeface="Times New Roman" pitchFamily="18" charset="0"/>
              </a:rPr>
              <a:t> Correlation between Maternal Measures (N= 144)</a:t>
            </a:r>
          </a:p>
        </p:txBody>
      </p:sp>
    </p:spTree>
    <p:extLst>
      <p:ext uri="{BB962C8B-B14F-4D97-AF65-F5344CB8AC3E}">
        <p14:creationId xmlns:p14="http://schemas.microsoft.com/office/powerpoint/2010/main" val="5757175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Results</a:t>
            </a:r>
            <a:endParaRPr lang="en-US" dirty="0"/>
          </a:p>
        </p:txBody>
      </p:sp>
      <p:sp>
        <p:nvSpPr>
          <p:cNvPr id="3" name="Content Placeholder 2"/>
          <p:cNvSpPr>
            <a:spLocks noGrp="1"/>
          </p:cNvSpPr>
          <p:nvPr>
            <p:ph idx="1"/>
          </p:nvPr>
        </p:nvSpPr>
        <p:spPr>
          <a:xfrm>
            <a:off x="1435608" y="1447800"/>
            <a:ext cx="7498080" cy="914400"/>
          </a:xfrm>
        </p:spPr>
        <p:txBody>
          <a:bodyPr>
            <a:normAutofit/>
          </a:bodyPr>
          <a:lstStyle/>
          <a:p>
            <a:pPr marL="82296" indent="0">
              <a:buNone/>
            </a:pPr>
            <a:r>
              <a:rPr lang="en-US" sz="2400" b="1" i="1" dirty="0"/>
              <a:t>Figure 1.</a:t>
            </a:r>
            <a:r>
              <a:rPr lang="en-US" sz="2400" i="1" dirty="0"/>
              <a:t> </a:t>
            </a:r>
            <a:r>
              <a:rPr lang="en-US" sz="2400" i="1" dirty="0" smtClean="0"/>
              <a:t>Stepwise backward </a:t>
            </a:r>
            <a:r>
              <a:rPr lang="en-US" sz="2400" i="1" dirty="0"/>
              <a:t>r</a:t>
            </a:r>
            <a:r>
              <a:rPr lang="en-US" sz="2400" i="1" dirty="0" smtClean="0"/>
              <a:t>egressions </a:t>
            </a:r>
            <a:r>
              <a:rPr lang="en-US" sz="2400" i="1" dirty="0"/>
              <a:t>p</a:t>
            </a:r>
            <a:r>
              <a:rPr lang="en-US" sz="2400" i="1" dirty="0" smtClean="0"/>
              <a:t>redicting Inconsistent Parenting Practices (N</a:t>
            </a:r>
            <a:r>
              <a:rPr lang="en-US" sz="2400" i="1" dirty="0"/>
              <a:t>= 144)</a:t>
            </a:r>
            <a:endParaRPr lang="en-US" sz="2400" dirty="0"/>
          </a:p>
          <a:p>
            <a:endParaRPr lang="en-US" sz="2400" dirty="0"/>
          </a:p>
        </p:txBody>
      </p:sp>
      <p:pic>
        <p:nvPicPr>
          <p:cNvPr id="4" name="Picture 3"/>
          <p:cNvPicPr/>
          <p:nvPr/>
        </p:nvPicPr>
        <p:blipFill>
          <a:blip r:embed="rId3" cstate="print"/>
          <a:srcRect/>
          <a:stretch>
            <a:fillRect/>
          </a:stretch>
        </p:blipFill>
        <p:spPr bwMode="auto">
          <a:xfrm>
            <a:off x="1371600" y="2438400"/>
            <a:ext cx="3084786" cy="3276600"/>
          </a:xfrm>
          <a:prstGeom prst="rect">
            <a:avLst/>
          </a:prstGeom>
          <a:noFill/>
          <a:ln w="9525">
            <a:noFill/>
            <a:miter lim="800000"/>
            <a:headEnd/>
            <a:tailEnd/>
          </a:ln>
        </p:spPr>
      </p:pic>
      <p:sp>
        <p:nvSpPr>
          <p:cNvPr id="6" name="TextBox 5"/>
          <p:cNvSpPr txBox="1"/>
          <p:nvPr/>
        </p:nvSpPr>
        <p:spPr>
          <a:xfrm>
            <a:off x="4800600" y="2438400"/>
            <a:ext cx="3276600" cy="3816429"/>
          </a:xfrm>
          <a:prstGeom prst="rect">
            <a:avLst/>
          </a:prstGeom>
          <a:noFill/>
        </p:spPr>
        <p:txBody>
          <a:bodyPr wrap="square" rtlCol="0">
            <a:spAutoFit/>
          </a:bodyPr>
          <a:lstStyle/>
          <a:p>
            <a:pPr lvl="0"/>
            <a:r>
              <a:rPr lang="en-US" sz="2200" dirty="0"/>
              <a:t>As a whole, mothers’ acceptance without judgment (</a:t>
            </a:r>
            <a:r>
              <a:rPr lang="el-GR" sz="2200" i="1" dirty="0"/>
              <a:t>β</a:t>
            </a:r>
            <a:r>
              <a:rPr lang="en-US" sz="2200" dirty="0"/>
              <a:t> = -.26, </a:t>
            </a:r>
            <a:r>
              <a:rPr lang="en-US" sz="2200" i="1" dirty="0"/>
              <a:t>t</a:t>
            </a:r>
            <a:r>
              <a:rPr lang="en-US" sz="2200" dirty="0"/>
              <a:t> = -2.64, </a:t>
            </a:r>
            <a:r>
              <a:rPr lang="en-US" sz="2200" i="1" dirty="0"/>
              <a:t>p</a:t>
            </a:r>
            <a:r>
              <a:rPr lang="en-US" sz="2200" dirty="0"/>
              <a:t> &lt; .01), observing (</a:t>
            </a:r>
            <a:r>
              <a:rPr lang="el-GR" sz="2200" i="1" dirty="0"/>
              <a:t>β</a:t>
            </a:r>
            <a:r>
              <a:rPr lang="en-US" sz="2200" dirty="0"/>
              <a:t> = -.25, </a:t>
            </a:r>
            <a:r>
              <a:rPr lang="en-US" sz="2200" i="1" dirty="0"/>
              <a:t>t</a:t>
            </a:r>
            <a:r>
              <a:rPr lang="en-US" sz="2200" dirty="0"/>
              <a:t> = -2.86, </a:t>
            </a:r>
            <a:r>
              <a:rPr lang="en-US" sz="2200" i="1" dirty="0"/>
              <a:t>p</a:t>
            </a:r>
            <a:r>
              <a:rPr lang="en-US" sz="2200" dirty="0"/>
              <a:t> &lt; .01) , and EA (</a:t>
            </a:r>
            <a:r>
              <a:rPr lang="el-GR" sz="2200" i="1" dirty="0"/>
              <a:t>β</a:t>
            </a:r>
            <a:r>
              <a:rPr lang="en-US" sz="2200" dirty="0"/>
              <a:t> = .23, </a:t>
            </a:r>
            <a:r>
              <a:rPr lang="en-US" sz="2200" i="1" dirty="0"/>
              <a:t>t</a:t>
            </a:r>
            <a:r>
              <a:rPr lang="en-US" sz="2200" dirty="0"/>
              <a:t> = 2.47, </a:t>
            </a:r>
            <a:r>
              <a:rPr lang="en-US" sz="2200" i="1" dirty="0"/>
              <a:t>p</a:t>
            </a:r>
            <a:r>
              <a:rPr lang="en-US" sz="2200" dirty="0"/>
              <a:t> &lt; .05) significantly predicted 19% of the total variance in inconsistent parenting behavior, </a:t>
            </a:r>
            <a:r>
              <a:rPr lang="en-US" sz="2200" i="1" dirty="0"/>
              <a:t>F</a:t>
            </a:r>
            <a:r>
              <a:rPr lang="en-US" sz="2200" dirty="0"/>
              <a:t> (3, 132) = 10.36, </a:t>
            </a:r>
            <a:r>
              <a:rPr lang="en-US" sz="2200" i="1" dirty="0"/>
              <a:t>p</a:t>
            </a:r>
            <a:r>
              <a:rPr lang="en-US" sz="2200" dirty="0"/>
              <a:t> &lt; .001. </a:t>
            </a:r>
          </a:p>
        </p:txBody>
      </p:sp>
    </p:spTree>
    <p:extLst>
      <p:ext uri="{BB962C8B-B14F-4D97-AF65-F5344CB8AC3E}">
        <p14:creationId xmlns:p14="http://schemas.microsoft.com/office/powerpoint/2010/main" val="35207872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r>
              <a:rPr lang="en-US" dirty="0" smtClean="0"/>
              <a:t>Results</a:t>
            </a:r>
            <a:endParaRPr lang="en-US" dirty="0"/>
          </a:p>
        </p:txBody>
      </p:sp>
      <p:sp>
        <p:nvSpPr>
          <p:cNvPr id="5" name="Content Placeholder 2"/>
          <p:cNvSpPr>
            <a:spLocks noGrp="1"/>
          </p:cNvSpPr>
          <p:nvPr>
            <p:ph idx="1"/>
          </p:nvPr>
        </p:nvSpPr>
        <p:spPr>
          <a:xfrm>
            <a:off x="1435608" y="1447800"/>
            <a:ext cx="7498080" cy="914400"/>
          </a:xfrm>
        </p:spPr>
        <p:txBody>
          <a:bodyPr>
            <a:normAutofit/>
          </a:bodyPr>
          <a:lstStyle/>
          <a:p>
            <a:pPr marL="82296" indent="0">
              <a:buNone/>
            </a:pPr>
            <a:r>
              <a:rPr lang="en-US" sz="2400" b="1" i="1" dirty="0"/>
              <a:t>Figure 1.</a:t>
            </a:r>
            <a:r>
              <a:rPr lang="en-US" sz="2400" i="1" dirty="0"/>
              <a:t> </a:t>
            </a:r>
            <a:r>
              <a:rPr lang="en-US" sz="2400" i="1" dirty="0" smtClean="0"/>
              <a:t>Stepwise backward </a:t>
            </a:r>
            <a:r>
              <a:rPr lang="en-US" sz="2400" i="1" dirty="0"/>
              <a:t>r</a:t>
            </a:r>
            <a:r>
              <a:rPr lang="en-US" sz="2400" i="1" dirty="0" smtClean="0"/>
              <a:t>egressions </a:t>
            </a:r>
            <a:r>
              <a:rPr lang="en-US" sz="2400" i="1" dirty="0"/>
              <a:t>p</a:t>
            </a:r>
            <a:r>
              <a:rPr lang="en-US" sz="2400" i="1" dirty="0" smtClean="0"/>
              <a:t>redicting Punitive Parenting Practices (N</a:t>
            </a:r>
            <a:r>
              <a:rPr lang="en-US" sz="2400" i="1" dirty="0"/>
              <a:t>= 144)</a:t>
            </a:r>
            <a:endParaRPr lang="en-US" sz="2400" dirty="0"/>
          </a:p>
          <a:p>
            <a:endParaRPr lang="en-US" sz="2400" dirty="0"/>
          </a:p>
        </p:txBody>
      </p:sp>
      <p:pic>
        <p:nvPicPr>
          <p:cNvPr id="6" name="Picture 5"/>
          <p:cNvPicPr/>
          <p:nvPr/>
        </p:nvPicPr>
        <p:blipFill>
          <a:blip r:embed="rId3" cstate="print"/>
          <a:srcRect/>
          <a:stretch>
            <a:fillRect/>
          </a:stretch>
        </p:blipFill>
        <p:spPr bwMode="auto">
          <a:xfrm>
            <a:off x="1447800" y="2438400"/>
            <a:ext cx="3200400" cy="2667000"/>
          </a:xfrm>
          <a:prstGeom prst="rect">
            <a:avLst/>
          </a:prstGeom>
          <a:noFill/>
          <a:ln w="9525">
            <a:noFill/>
            <a:miter lim="800000"/>
            <a:headEnd/>
            <a:tailEnd/>
          </a:ln>
        </p:spPr>
      </p:pic>
      <p:pic>
        <p:nvPicPr>
          <p:cNvPr id="7" name="Picture 6"/>
          <p:cNvPicPr/>
          <p:nvPr/>
        </p:nvPicPr>
        <p:blipFill>
          <a:blip r:embed="rId4" cstate="print"/>
          <a:srcRect/>
          <a:stretch>
            <a:fillRect/>
          </a:stretch>
        </p:blipFill>
        <p:spPr bwMode="auto">
          <a:xfrm>
            <a:off x="1447800" y="5105400"/>
            <a:ext cx="3200400" cy="838200"/>
          </a:xfrm>
          <a:prstGeom prst="rect">
            <a:avLst/>
          </a:prstGeom>
          <a:noFill/>
          <a:ln w="9525">
            <a:noFill/>
            <a:miter lim="800000"/>
            <a:headEnd/>
            <a:tailEnd/>
          </a:ln>
        </p:spPr>
      </p:pic>
      <p:sp>
        <p:nvSpPr>
          <p:cNvPr id="8" name="TextBox 7"/>
          <p:cNvSpPr txBox="1"/>
          <p:nvPr/>
        </p:nvSpPr>
        <p:spPr>
          <a:xfrm>
            <a:off x="5029200" y="2438400"/>
            <a:ext cx="3505200" cy="3416320"/>
          </a:xfrm>
          <a:prstGeom prst="rect">
            <a:avLst/>
          </a:prstGeom>
          <a:noFill/>
        </p:spPr>
        <p:txBody>
          <a:bodyPr wrap="square" rtlCol="0">
            <a:spAutoFit/>
          </a:bodyPr>
          <a:lstStyle/>
          <a:p>
            <a:r>
              <a:rPr lang="en-US" sz="2400" dirty="0"/>
              <a:t>Accepting without judgment (</a:t>
            </a:r>
            <a:r>
              <a:rPr lang="el-GR" sz="2400" i="1" dirty="0"/>
              <a:t>β</a:t>
            </a:r>
            <a:r>
              <a:rPr lang="en-US" sz="2400" dirty="0"/>
              <a:t> = -.27, </a:t>
            </a:r>
            <a:r>
              <a:rPr lang="en-US" sz="2400" i="1" dirty="0"/>
              <a:t>t</a:t>
            </a:r>
            <a:r>
              <a:rPr lang="en-US" sz="2400" dirty="0"/>
              <a:t> = -3.08, </a:t>
            </a:r>
            <a:r>
              <a:rPr lang="en-US" sz="2400" i="1" dirty="0"/>
              <a:t>p</a:t>
            </a:r>
            <a:r>
              <a:rPr lang="en-US" sz="2400" dirty="0"/>
              <a:t> &lt; .01) and acting with awareness (</a:t>
            </a:r>
            <a:r>
              <a:rPr lang="el-GR" sz="2400" i="1" dirty="0"/>
              <a:t>β</a:t>
            </a:r>
            <a:r>
              <a:rPr lang="en-US" sz="2400" dirty="0"/>
              <a:t> = -.17, </a:t>
            </a:r>
            <a:r>
              <a:rPr lang="en-US" sz="2400" i="1" dirty="0"/>
              <a:t>t</a:t>
            </a:r>
            <a:r>
              <a:rPr lang="en-US" sz="2400" dirty="0"/>
              <a:t> = -1.93, </a:t>
            </a:r>
            <a:r>
              <a:rPr lang="en-US" sz="2400" i="1" dirty="0"/>
              <a:t>p</a:t>
            </a:r>
            <a:r>
              <a:rPr lang="en-US" sz="2400" dirty="0"/>
              <a:t> = .06) predicted 14% of the total variance in punitive parenting behavior, </a:t>
            </a:r>
            <a:r>
              <a:rPr lang="en-US" sz="2400" i="1" dirty="0"/>
              <a:t>F</a:t>
            </a:r>
            <a:r>
              <a:rPr lang="en-US" sz="2400" dirty="0"/>
              <a:t> (2, 133) = 11.12, </a:t>
            </a:r>
            <a:r>
              <a:rPr lang="en-US" sz="2400" i="1" dirty="0"/>
              <a:t>p</a:t>
            </a:r>
            <a:r>
              <a:rPr lang="en-US" sz="2400" dirty="0"/>
              <a:t> &lt; .001.</a:t>
            </a:r>
          </a:p>
        </p:txBody>
      </p:sp>
    </p:spTree>
    <p:extLst>
      <p:ext uri="{BB962C8B-B14F-4D97-AF65-F5344CB8AC3E}">
        <p14:creationId xmlns:p14="http://schemas.microsoft.com/office/powerpoint/2010/main" val="852153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r>
              <a:rPr lang="en-US" dirty="0" smtClean="0"/>
              <a:t>Results</a:t>
            </a:r>
            <a:endParaRPr lang="en-US" dirty="0"/>
          </a:p>
        </p:txBody>
      </p:sp>
      <p:sp>
        <p:nvSpPr>
          <p:cNvPr id="5" name="Content Placeholder 2"/>
          <p:cNvSpPr>
            <a:spLocks noGrp="1"/>
          </p:cNvSpPr>
          <p:nvPr>
            <p:ph idx="1"/>
          </p:nvPr>
        </p:nvSpPr>
        <p:spPr/>
        <p:txBody>
          <a:bodyPr>
            <a:normAutofit/>
          </a:bodyPr>
          <a:lstStyle/>
          <a:p>
            <a:pPr marL="82296" indent="0">
              <a:buNone/>
            </a:pPr>
            <a:r>
              <a:rPr lang="en-US" sz="2400" b="1" i="1" dirty="0"/>
              <a:t>Figure 1.</a:t>
            </a:r>
            <a:r>
              <a:rPr lang="en-US" sz="2400" i="1" dirty="0"/>
              <a:t> </a:t>
            </a:r>
            <a:r>
              <a:rPr lang="en-US" sz="2400" i="1" dirty="0" smtClean="0"/>
              <a:t>Stepwise backward </a:t>
            </a:r>
            <a:r>
              <a:rPr lang="en-US" sz="2400" i="1" dirty="0"/>
              <a:t>r</a:t>
            </a:r>
            <a:r>
              <a:rPr lang="en-US" sz="2400" i="1" dirty="0" smtClean="0"/>
              <a:t>egressions </a:t>
            </a:r>
            <a:r>
              <a:rPr lang="en-US" sz="2400" i="1" dirty="0"/>
              <a:t>p</a:t>
            </a:r>
            <a:r>
              <a:rPr lang="en-US" sz="2400" i="1" dirty="0" smtClean="0"/>
              <a:t>redicting Child Externalizing Behavior (N</a:t>
            </a:r>
            <a:r>
              <a:rPr lang="en-US" sz="2400" i="1" dirty="0"/>
              <a:t>= 144)</a:t>
            </a:r>
            <a:endParaRPr lang="en-US" sz="2400" dirty="0"/>
          </a:p>
          <a:p>
            <a:endParaRPr lang="en-US" sz="2400" dirty="0"/>
          </a:p>
        </p:txBody>
      </p:sp>
      <p:pic>
        <p:nvPicPr>
          <p:cNvPr id="6" name="Picture 5"/>
          <p:cNvPicPr/>
          <p:nvPr/>
        </p:nvPicPr>
        <p:blipFill>
          <a:blip r:embed="rId3" cstate="print"/>
          <a:srcRect/>
          <a:stretch>
            <a:fillRect/>
          </a:stretch>
        </p:blipFill>
        <p:spPr bwMode="auto">
          <a:xfrm>
            <a:off x="1386385" y="2438400"/>
            <a:ext cx="3352800" cy="2705135"/>
          </a:xfrm>
          <a:prstGeom prst="rect">
            <a:avLst/>
          </a:prstGeom>
          <a:noFill/>
          <a:ln w="9525">
            <a:noFill/>
            <a:miter lim="800000"/>
            <a:headEnd/>
            <a:tailEnd/>
          </a:ln>
        </p:spPr>
      </p:pic>
      <p:pic>
        <p:nvPicPr>
          <p:cNvPr id="7" name="Picture 6"/>
          <p:cNvPicPr/>
          <p:nvPr/>
        </p:nvPicPr>
        <p:blipFill>
          <a:blip r:embed="rId4" cstate="print"/>
          <a:srcRect/>
          <a:stretch>
            <a:fillRect/>
          </a:stretch>
        </p:blipFill>
        <p:spPr bwMode="auto">
          <a:xfrm>
            <a:off x="1386385" y="5130785"/>
            <a:ext cx="3352800" cy="838200"/>
          </a:xfrm>
          <a:prstGeom prst="rect">
            <a:avLst/>
          </a:prstGeom>
          <a:noFill/>
          <a:ln w="9525">
            <a:noFill/>
            <a:miter lim="800000"/>
            <a:headEnd/>
            <a:tailEnd/>
          </a:ln>
        </p:spPr>
      </p:pic>
      <p:sp>
        <p:nvSpPr>
          <p:cNvPr id="8" name="TextBox 7"/>
          <p:cNvSpPr txBox="1"/>
          <p:nvPr/>
        </p:nvSpPr>
        <p:spPr>
          <a:xfrm>
            <a:off x="4876800" y="2552665"/>
            <a:ext cx="3429000" cy="3416320"/>
          </a:xfrm>
          <a:prstGeom prst="rect">
            <a:avLst/>
          </a:prstGeom>
          <a:noFill/>
        </p:spPr>
        <p:txBody>
          <a:bodyPr wrap="square" rtlCol="0">
            <a:spAutoFit/>
          </a:bodyPr>
          <a:lstStyle/>
          <a:p>
            <a:pPr lvl="0"/>
            <a:r>
              <a:rPr lang="en-US" sz="2400" dirty="0"/>
              <a:t>Accepting without judgment (</a:t>
            </a:r>
            <a:r>
              <a:rPr lang="el-GR" sz="2400" i="1" dirty="0"/>
              <a:t>β</a:t>
            </a:r>
            <a:r>
              <a:rPr lang="en-US" sz="2400" dirty="0"/>
              <a:t> = -.27, </a:t>
            </a:r>
            <a:r>
              <a:rPr lang="en-US" sz="2400" i="1" dirty="0"/>
              <a:t>t</a:t>
            </a:r>
            <a:r>
              <a:rPr lang="en-US" sz="2400" dirty="0"/>
              <a:t> = -2.90, </a:t>
            </a:r>
            <a:r>
              <a:rPr lang="en-US" sz="2400" i="1" dirty="0"/>
              <a:t>p</a:t>
            </a:r>
            <a:r>
              <a:rPr lang="en-US" sz="2400" dirty="0"/>
              <a:t> &lt; .01) and EA (</a:t>
            </a:r>
            <a:r>
              <a:rPr lang="el-GR" sz="2400" i="1" dirty="0"/>
              <a:t>β</a:t>
            </a:r>
            <a:r>
              <a:rPr lang="en-US" sz="2400" dirty="0"/>
              <a:t> = .16, </a:t>
            </a:r>
            <a:r>
              <a:rPr lang="en-US" sz="2400" i="1" dirty="0"/>
              <a:t>t</a:t>
            </a:r>
            <a:r>
              <a:rPr lang="en-US" sz="2400" dirty="0"/>
              <a:t> = 1.75, </a:t>
            </a:r>
            <a:r>
              <a:rPr lang="en-US" sz="2400" i="1" dirty="0"/>
              <a:t>p</a:t>
            </a:r>
            <a:r>
              <a:rPr lang="en-US" sz="2400" dirty="0"/>
              <a:t> = .08) predicted 14% of the total variance in child externalizing behavior, </a:t>
            </a:r>
            <a:r>
              <a:rPr lang="en-US" sz="2400" i="1" dirty="0"/>
              <a:t>F</a:t>
            </a:r>
            <a:r>
              <a:rPr lang="en-US" sz="2400" dirty="0"/>
              <a:t> (2, 132) = 10.35, </a:t>
            </a:r>
            <a:r>
              <a:rPr lang="en-US" sz="2400" i="1" dirty="0"/>
              <a:t>p</a:t>
            </a:r>
            <a:r>
              <a:rPr lang="en-US" sz="2400" dirty="0"/>
              <a:t> &lt; .001.</a:t>
            </a:r>
          </a:p>
          <a:p>
            <a:endParaRPr lang="en-US" sz="2400" dirty="0"/>
          </a:p>
        </p:txBody>
      </p:sp>
    </p:spTree>
    <p:extLst>
      <p:ext uri="{BB962C8B-B14F-4D97-AF65-F5344CB8AC3E}">
        <p14:creationId xmlns:p14="http://schemas.microsoft.com/office/powerpoint/2010/main" val="18196567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a:spLocks noGrp="1"/>
          </p:cNvSpPr>
          <p:nvPr>
            <p:ph idx="1"/>
          </p:nvPr>
        </p:nvSpPr>
        <p:spPr/>
        <p:txBody>
          <a:bodyPr>
            <a:normAutofit fontScale="85000" lnSpcReduction="20000"/>
          </a:bodyPr>
          <a:lstStyle/>
          <a:p>
            <a:pPr lvl="0"/>
            <a:r>
              <a:rPr lang="en-US" dirty="0" smtClean="0"/>
              <a:t>Programs </a:t>
            </a:r>
            <a:r>
              <a:rPr lang="en-US" dirty="0"/>
              <a:t>may capitalize in training parents on </a:t>
            </a:r>
            <a:r>
              <a:rPr lang="en-US" dirty="0" smtClean="0"/>
              <a:t>building observation skills, non-judgmental acceptance,  and staying present in situations that might be unpleasant, in order to </a:t>
            </a:r>
            <a:r>
              <a:rPr lang="en-US" dirty="0"/>
              <a:t>minimize inconsistent parenting practices</a:t>
            </a:r>
            <a:r>
              <a:rPr lang="en-US" dirty="0" smtClean="0"/>
              <a:t>.</a:t>
            </a:r>
          </a:p>
          <a:p>
            <a:pPr lvl="0"/>
            <a:endParaRPr lang="en-US" dirty="0" smtClean="0"/>
          </a:p>
          <a:p>
            <a:r>
              <a:rPr lang="en-US" dirty="0"/>
              <a:t>Non-judgmental acceptance and aware action may be important factors in explaining punitive parenting behavior.</a:t>
            </a:r>
          </a:p>
          <a:p>
            <a:pPr lvl="0"/>
            <a:endParaRPr lang="en-US" dirty="0"/>
          </a:p>
          <a:p>
            <a:r>
              <a:rPr lang="en-US" dirty="0"/>
              <a:t>Increasing </a:t>
            </a:r>
            <a:r>
              <a:rPr lang="en-US" dirty="0" smtClean="0"/>
              <a:t>mother’s non-judgmental acceptance and their ability to stay present might </a:t>
            </a:r>
            <a:r>
              <a:rPr lang="en-US" dirty="0"/>
              <a:t>also decrease externalizing problems in their children.</a:t>
            </a:r>
          </a:p>
        </p:txBody>
      </p:sp>
    </p:spTree>
    <p:extLst>
      <p:ext uri="{BB962C8B-B14F-4D97-AF65-F5344CB8AC3E}">
        <p14:creationId xmlns:p14="http://schemas.microsoft.com/office/powerpoint/2010/main" val="42734006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Strengths, Limitations, &amp; Future Directions </a:t>
            </a:r>
            <a:endParaRPr lang="en-US" dirty="0"/>
          </a:p>
        </p:txBody>
      </p:sp>
      <p:sp>
        <p:nvSpPr>
          <p:cNvPr id="3" name="Content Placeholder 2"/>
          <p:cNvSpPr>
            <a:spLocks noGrp="1"/>
          </p:cNvSpPr>
          <p:nvPr>
            <p:ph idx="1"/>
          </p:nvPr>
        </p:nvSpPr>
        <p:spPr>
          <a:xfrm>
            <a:off x="1447800" y="1600200"/>
            <a:ext cx="7498080" cy="4800600"/>
          </a:xfrm>
        </p:spPr>
        <p:txBody>
          <a:bodyPr>
            <a:normAutofit/>
          </a:bodyPr>
          <a:lstStyle/>
          <a:p>
            <a:pPr lvl="0"/>
            <a:r>
              <a:rPr lang="en-US" dirty="0" smtClean="0"/>
              <a:t>Strength: Large</a:t>
            </a:r>
            <a:r>
              <a:rPr lang="en-US" dirty="0"/>
              <a:t>, diverse, and at risk </a:t>
            </a:r>
            <a:r>
              <a:rPr lang="en-US" dirty="0" smtClean="0"/>
              <a:t>sample</a:t>
            </a:r>
            <a:endParaRPr lang="en-US" dirty="0"/>
          </a:p>
          <a:p>
            <a:pPr lvl="0"/>
            <a:r>
              <a:rPr lang="en-US" dirty="0" smtClean="0"/>
              <a:t>Study </a:t>
            </a:r>
            <a:r>
              <a:rPr lang="en-US" dirty="0"/>
              <a:t>limited to cross-sectional and correlational </a:t>
            </a:r>
            <a:r>
              <a:rPr lang="en-US" dirty="0" smtClean="0"/>
              <a:t>analyses</a:t>
            </a:r>
          </a:p>
          <a:p>
            <a:pPr lvl="0"/>
            <a:r>
              <a:rPr lang="en-US" dirty="0" smtClean="0"/>
              <a:t>Only used self-reports</a:t>
            </a:r>
          </a:p>
          <a:p>
            <a:pPr lvl="0"/>
            <a:r>
              <a:rPr lang="en-US" dirty="0" smtClean="0"/>
              <a:t>Sample only made up of mothers</a:t>
            </a:r>
            <a:endParaRPr lang="en-US" dirty="0"/>
          </a:p>
          <a:p>
            <a:r>
              <a:rPr lang="en-US" dirty="0"/>
              <a:t>Future studies should </a:t>
            </a:r>
            <a:r>
              <a:rPr lang="en-US" dirty="0" smtClean="0"/>
              <a:t>conduct experimental longitudinal designs, use measurement </a:t>
            </a:r>
            <a:r>
              <a:rPr lang="en-US" dirty="0"/>
              <a:t>instruments beyond </a:t>
            </a:r>
            <a:r>
              <a:rPr lang="en-US" dirty="0" smtClean="0"/>
              <a:t>self-reports, and assess fathers</a:t>
            </a:r>
          </a:p>
        </p:txBody>
      </p:sp>
    </p:spTree>
    <p:extLst>
      <p:ext uri="{BB962C8B-B14F-4D97-AF65-F5344CB8AC3E}">
        <p14:creationId xmlns:p14="http://schemas.microsoft.com/office/powerpoint/2010/main" val="35679326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Existing Research</a:t>
            </a:r>
            <a:endParaRPr lang="en-US" dirty="0"/>
          </a:p>
        </p:txBody>
      </p:sp>
      <p:sp>
        <p:nvSpPr>
          <p:cNvPr id="3" name="Content Placeholder 2"/>
          <p:cNvSpPr>
            <a:spLocks noGrp="1"/>
          </p:cNvSpPr>
          <p:nvPr>
            <p:ph idx="1"/>
          </p:nvPr>
        </p:nvSpPr>
        <p:spPr/>
        <p:txBody>
          <a:bodyPr>
            <a:normAutofit/>
          </a:bodyPr>
          <a:lstStyle/>
          <a:p>
            <a:r>
              <a:rPr lang="en-US" dirty="0" smtClean="0"/>
              <a:t>Externalizing problems are among the most frequent reasons for intervention in children.</a:t>
            </a:r>
          </a:p>
          <a:p>
            <a:r>
              <a:rPr lang="en-US" dirty="0" smtClean="0"/>
              <a:t>Exposure to problematic parenting is among the most well established risk variables leading to externalizing problems in children.</a:t>
            </a:r>
          </a:p>
          <a:p>
            <a:r>
              <a:rPr lang="en-US" dirty="0" smtClean="0"/>
              <a:t>Experiential </a:t>
            </a:r>
            <a:r>
              <a:rPr lang="en-US" dirty="0"/>
              <a:t>Avoidance (EA) has been associated with problematic parenting</a:t>
            </a:r>
            <a:r>
              <a:rPr lang="en-US" dirty="0" smtClean="0"/>
              <a:t>.</a:t>
            </a:r>
            <a:endParaRPr lang="en-US" dirty="0"/>
          </a:p>
        </p:txBody>
      </p:sp>
      <p:sp>
        <p:nvSpPr>
          <p:cNvPr id="4" name="Footer Placeholder 3"/>
          <p:cNvSpPr>
            <a:spLocks noGrp="1"/>
          </p:cNvSpPr>
          <p:nvPr>
            <p:ph type="ftr" sz="quarter" idx="11"/>
          </p:nvPr>
        </p:nvSpPr>
        <p:spPr>
          <a:xfrm>
            <a:off x="5105400" y="6305550"/>
            <a:ext cx="3505200" cy="476250"/>
          </a:xfrm>
        </p:spPr>
        <p:txBody>
          <a:bodyPr/>
          <a:lstStyle/>
          <a:p>
            <a:r>
              <a:rPr lang="en-US" dirty="0"/>
              <a:t>(</a:t>
            </a:r>
            <a:r>
              <a:rPr lang="en-US" dirty="0" err="1"/>
              <a:t>Dadds</a:t>
            </a:r>
            <a:r>
              <a:rPr lang="en-US" dirty="0"/>
              <a:t>, </a:t>
            </a:r>
            <a:r>
              <a:rPr lang="en-US" dirty="0" smtClean="0"/>
              <a:t>1995; </a:t>
            </a:r>
            <a:r>
              <a:rPr lang="en-US" dirty="0" err="1" smtClean="0"/>
              <a:t>Dadds</a:t>
            </a:r>
            <a:r>
              <a:rPr lang="en-US" dirty="0" smtClean="0"/>
              <a:t>, </a:t>
            </a:r>
            <a:r>
              <a:rPr lang="en-US" dirty="0" err="1" smtClean="0"/>
              <a:t>Maujean</a:t>
            </a:r>
            <a:r>
              <a:rPr lang="en-US" dirty="0" smtClean="0"/>
              <a:t>, &amp; Fraser, 2003; </a:t>
            </a:r>
            <a:r>
              <a:rPr lang="en-US" dirty="0"/>
              <a:t>Shea &amp; Coyne, 2011; Webster-Stratton</a:t>
            </a:r>
            <a:r>
              <a:rPr lang="en-US" dirty="0" smtClean="0"/>
              <a:t>, 1990)</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914400"/>
            <a:ext cx="7406640" cy="1472184"/>
          </a:xfrm>
        </p:spPr>
        <p:txBody>
          <a:bodyPr/>
          <a:lstStyle/>
          <a:p>
            <a:r>
              <a:rPr lang="en-US" dirty="0" smtClean="0"/>
              <a:t>“Be the person you want your children to remember”</a:t>
            </a:r>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0" y="2412124"/>
            <a:ext cx="56896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15562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Questions, Comments, Feedback</a:t>
            </a:r>
            <a:endParaRPr lang="en-US" dirty="0"/>
          </a:p>
        </p:txBody>
      </p:sp>
      <p:pic>
        <p:nvPicPr>
          <p:cNvPr id="2050" name="Picture 2" descr="http://coverlaydown.com/wp-content/uploads/2014/02/0318_sb_readerQuestions_630x420.jpg"/>
          <p:cNvPicPr>
            <a:picLocks noChangeAspect="1" noChangeArrowheads="1"/>
          </p:cNvPicPr>
          <p:nvPr/>
        </p:nvPicPr>
        <p:blipFill>
          <a:blip r:embed="rId3" cstate="print"/>
          <a:srcRect/>
          <a:stretch>
            <a:fillRect/>
          </a:stretch>
        </p:blipFill>
        <p:spPr bwMode="auto">
          <a:xfrm>
            <a:off x="2133600" y="1676400"/>
            <a:ext cx="6000750" cy="4000501"/>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References</a:t>
            </a:r>
            <a:endParaRPr lang="en-US" dirty="0"/>
          </a:p>
        </p:txBody>
      </p:sp>
      <p:sp>
        <p:nvSpPr>
          <p:cNvPr id="3" name="Content Placeholder 2"/>
          <p:cNvSpPr>
            <a:spLocks noGrp="1"/>
          </p:cNvSpPr>
          <p:nvPr>
            <p:ph idx="1"/>
          </p:nvPr>
        </p:nvSpPr>
        <p:spPr/>
        <p:txBody>
          <a:bodyPr>
            <a:normAutofit fontScale="55000" lnSpcReduction="20000"/>
          </a:bodyPr>
          <a:lstStyle/>
          <a:p>
            <a:pPr>
              <a:buNone/>
            </a:pPr>
            <a:r>
              <a:rPr lang="en-US" dirty="0" smtClean="0"/>
              <a:t>Achenbach, T. M., &amp; </a:t>
            </a:r>
            <a:r>
              <a:rPr lang="en-US" dirty="0" err="1" smtClean="0"/>
              <a:t>Rescorla</a:t>
            </a:r>
            <a:r>
              <a:rPr lang="en-US" dirty="0" smtClean="0"/>
              <a:t>, L. (2000). Child Behavior Checklist for Ages 1½-5 (CBCL/1½-5) Manual for the ASEBA preschool forms &amp; profiles. Library of Congress 00-131596.</a:t>
            </a:r>
          </a:p>
          <a:p>
            <a:pPr>
              <a:buNone/>
            </a:pPr>
            <a:r>
              <a:rPr lang="en-US" dirty="0" smtClean="0"/>
              <a:t>Baer, R. A., Smith, G. T., &amp; Allen, K. B. (2004). Assessment of mindfulness by self-report the Kentucky inventory of mindfulness skills. </a:t>
            </a:r>
            <a:r>
              <a:rPr lang="en-US" i="1" dirty="0" smtClean="0"/>
              <a:t>Assessment</a:t>
            </a:r>
            <a:r>
              <a:rPr lang="en-US" dirty="0" smtClean="0"/>
              <a:t>, </a:t>
            </a:r>
            <a:r>
              <a:rPr lang="en-US" i="1" dirty="0" smtClean="0"/>
              <a:t>11</a:t>
            </a:r>
            <a:r>
              <a:rPr lang="en-US" dirty="0" smtClean="0"/>
              <a:t>(3), 191-206.</a:t>
            </a:r>
          </a:p>
          <a:p>
            <a:pPr>
              <a:buNone/>
            </a:pPr>
            <a:r>
              <a:rPr lang="en-US" dirty="0" err="1" smtClean="0"/>
              <a:t>Dadds</a:t>
            </a:r>
            <a:r>
              <a:rPr lang="en-US" dirty="0" smtClean="0"/>
              <a:t>, M. R. (1995). </a:t>
            </a:r>
            <a:r>
              <a:rPr lang="en-US" i="1" dirty="0" smtClean="0"/>
              <a:t>Families, children, and the development of dysfunction</a:t>
            </a:r>
            <a:r>
              <a:rPr lang="en-US" dirty="0" smtClean="0"/>
              <a:t>. Thousand Oaks, CA US: Sage Publications, Inc..</a:t>
            </a:r>
          </a:p>
          <a:p>
            <a:pPr>
              <a:buNone/>
            </a:pPr>
            <a:r>
              <a:rPr lang="en-US" dirty="0" err="1" smtClean="0"/>
              <a:t>Dadds</a:t>
            </a:r>
            <a:r>
              <a:rPr lang="en-US" dirty="0" smtClean="0"/>
              <a:t>, M. R., </a:t>
            </a:r>
            <a:r>
              <a:rPr lang="en-US" dirty="0" err="1" smtClean="0"/>
              <a:t>Maujean</a:t>
            </a:r>
            <a:r>
              <a:rPr lang="en-US" dirty="0" smtClean="0"/>
              <a:t>, A., &amp; Fraser, J. A. (2003). Parenting and conduct problems in children: Australian data and psychometric properties of the Alabama Parenting Questionnaire. </a:t>
            </a:r>
            <a:r>
              <a:rPr lang="en-US" i="1" dirty="0" smtClean="0"/>
              <a:t>Australian Psychologist</a:t>
            </a:r>
            <a:r>
              <a:rPr lang="en-US" dirty="0" smtClean="0"/>
              <a:t>, </a:t>
            </a:r>
            <a:r>
              <a:rPr lang="en-US" i="1" dirty="0" smtClean="0"/>
              <a:t>38</a:t>
            </a:r>
            <a:r>
              <a:rPr lang="en-US" dirty="0" smtClean="0"/>
              <a:t>(3), 238-241.</a:t>
            </a:r>
          </a:p>
          <a:p>
            <a:pPr>
              <a:buNone/>
            </a:pPr>
            <a:r>
              <a:rPr lang="en-US" dirty="0" smtClean="0"/>
              <a:t>Duncan, L. G., </a:t>
            </a:r>
            <a:r>
              <a:rPr lang="en-US" dirty="0" err="1" smtClean="0"/>
              <a:t>Coatsworth</a:t>
            </a:r>
            <a:r>
              <a:rPr lang="en-US" dirty="0" smtClean="0"/>
              <a:t>, J. D., &amp; Greenberg, M. T. (2009). A model of mindful parenting: Implications for parent–child relationships and prevention research. </a:t>
            </a:r>
            <a:r>
              <a:rPr lang="en-US" i="1" dirty="0" smtClean="0"/>
              <a:t>Clinical Child and Family Psychology Review</a:t>
            </a:r>
            <a:r>
              <a:rPr lang="en-US" dirty="0" smtClean="0"/>
              <a:t>, </a:t>
            </a:r>
            <a:r>
              <a:rPr lang="en-US" i="1" dirty="0" smtClean="0"/>
              <a:t>12</a:t>
            </a:r>
            <a:r>
              <a:rPr lang="en-US" dirty="0" smtClean="0"/>
              <a:t>(3), 255-270.</a:t>
            </a:r>
          </a:p>
          <a:p>
            <a:pPr>
              <a:buNone/>
            </a:pPr>
            <a:r>
              <a:rPr lang="en-US" dirty="0" err="1" smtClean="0"/>
              <a:t>Gratz</a:t>
            </a:r>
            <a:r>
              <a:rPr lang="en-US" dirty="0" smtClean="0"/>
              <a:t>, K. L., &amp; Roemer, L. (2004). Multidimensional assessment of emotion regulation and </a:t>
            </a:r>
            <a:r>
              <a:rPr lang="en-US" dirty="0" err="1" smtClean="0"/>
              <a:t>dysregulation</a:t>
            </a:r>
            <a:r>
              <a:rPr lang="en-US" dirty="0" smtClean="0"/>
              <a:t>: Development, factor structure, and initial validation of the difficulties in emotion regulation scale. </a:t>
            </a:r>
            <a:r>
              <a:rPr lang="en-US" i="1" dirty="0" smtClean="0"/>
              <a:t>Journal of Psychopathology and Behavioral Assessment</a:t>
            </a:r>
            <a:r>
              <a:rPr lang="en-US" dirty="0" smtClean="0"/>
              <a:t>, </a:t>
            </a:r>
            <a:r>
              <a:rPr lang="en-US" i="1" dirty="0" smtClean="0"/>
              <a:t>26</a:t>
            </a:r>
            <a:r>
              <a:rPr lang="en-US" dirty="0" smtClean="0"/>
              <a:t>(1), 41-54.</a:t>
            </a:r>
          </a:p>
          <a:p>
            <a:pPr>
              <a:buNone/>
            </a:pPr>
            <a:endParaRPr lang="en-US"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References</a:t>
            </a:r>
            <a:endParaRPr lang="en-US" dirty="0"/>
          </a:p>
        </p:txBody>
      </p:sp>
      <p:sp>
        <p:nvSpPr>
          <p:cNvPr id="3" name="Content Placeholder 2"/>
          <p:cNvSpPr>
            <a:spLocks noGrp="1"/>
          </p:cNvSpPr>
          <p:nvPr>
            <p:ph idx="1"/>
          </p:nvPr>
        </p:nvSpPr>
        <p:spPr/>
        <p:txBody>
          <a:bodyPr>
            <a:normAutofit fontScale="62500" lnSpcReduction="20000"/>
          </a:bodyPr>
          <a:lstStyle/>
          <a:p>
            <a:pPr>
              <a:buNone/>
            </a:pPr>
            <a:r>
              <a:rPr lang="en-US" dirty="0" smtClean="0"/>
              <a:t>Hayes, S. C., </a:t>
            </a:r>
            <a:r>
              <a:rPr lang="en-US" dirty="0" err="1" smtClean="0"/>
              <a:t>Strosahl</a:t>
            </a:r>
            <a:r>
              <a:rPr lang="en-US" dirty="0" smtClean="0"/>
              <a:t>, K. D., &amp; Wilson, K. G. (1999). </a:t>
            </a:r>
            <a:r>
              <a:rPr lang="en-US" i="1" dirty="0" smtClean="0"/>
              <a:t>Acceptance and commitment therapy: An experiential approach to behavior change</a:t>
            </a:r>
            <a:r>
              <a:rPr lang="en-US" dirty="0" smtClean="0"/>
              <a:t>. Guilford Press.</a:t>
            </a:r>
          </a:p>
          <a:p>
            <a:pPr>
              <a:buNone/>
            </a:pPr>
            <a:r>
              <a:rPr lang="en-US" dirty="0" smtClean="0"/>
              <a:t>Hayes, S. C., </a:t>
            </a:r>
            <a:r>
              <a:rPr lang="en-US" dirty="0" err="1" smtClean="0"/>
              <a:t>Strosahl</a:t>
            </a:r>
            <a:r>
              <a:rPr lang="en-US" dirty="0" smtClean="0"/>
              <a:t>, K. D., Wilson, K. G., </a:t>
            </a:r>
            <a:r>
              <a:rPr lang="en-US" dirty="0" err="1" smtClean="0"/>
              <a:t>Bissett</a:t>
            </a:r>
            <a:r>
              <a:rPr lang="en-US" dirty="0" smtClean="0"/>
              <a:t>, R. T., </a:t>
            </a:r>
            <a:r>
              <a:rPr lang="en-US" dirty="0" err="1" smtClean="0"/>
              <a:t>Pistorello</a:t>
            </a:r>
            <a:r>
              <a:rPr lang="en-US" dirty="0" smtClean="0"/>
              <a:t>, J., </a:t>
            </a:r>
            <a:r>
              <a:rPr lang="en-US" dirty="0" err="1" smtClean="0"/>
              <a:t>Toarmino</a:t>
            </a:r>
            <a:r>
              <a:rPr lang="en-US" dirty="0" smtClean="0"/>
              <a:t>, D., ... &amp; McCurry, S. M. (2004). Measuring experiential avoidance: A preliminary test of a working model. </a:t>
            </a:r>
            <a:r>
              <a:rPr lang="en-US" i="1" dirty="0" smtClean="0"/>
              <a:t>The psychological record</a:t>
            </a:r>
            <a:r>
              <a:rPr lang="en-US" dirty="0" smtClean="0"/>
              <a:t>, </a:t>
            </a:r>
            <a:r>
              <a:rPr lang="en-US" i="1" dirty="0" smtClean="0"/>
              <a:t>54</a:t>
            </a:r>
            <a:r>
              <a:rPr lang="en-US" dirty="0" smtClean="0"/>
              <a:t>(4), 553-578.</a:t>
            </a:r>
          </a:p>
          <a:p>
            <a:pPr>
              <a:buNone/>
            </a:pPr>
            <a:r>
              <a:rPr lang="en-US" dirty="0" smtClean="0"/>
              <a:t>Shea, S. E., &amp; Coyne, L. W. (2011). Maternal </a:t>
            </a:r>
            <a:r>
              <a:rPr lang="en-US" dirty="0" err="1" smtClean="0"/>
              <a:t>dysphoric</a:t>
            </a:r>
            <a:r>
              <a:rPr lang="en-US" dirty="0" smtClean="0"/>
              <a:t> mood, stress, and parenting practices in mothers of Head Start preschoolers: The role of experiential avoidance. </a:t>
            </a:r>
            <a:r>
              <a:rPr lang="en-US" i="1" dirty="0" smtClean="0"/>
              <a:t>Child &amp; Family Behavior Therapy</a:t>
            </a:r>
            <a:r>
              <a:rPr lang="en-US" dirty="0" smtClean="0"/>
              <a:t>, </a:t>
            </a:r>
            <a:r>
              <a:rPr lang="en-US" i="1" dirty="0" smtClean="0"/>
              <a:t>33</a:t>
            </a:r>
            <a:r>
              <a:rPr lang="en-US" dirty="0" smtClean="0"/>
              <a:t>(3), 231-247.</a:t>
            </a:r>
          </a:p>
          <a:p>
            <a:pPr>
              <a:buNone/>
            </a:pPr>
            <a:r>
              <a:rPr lang="en-US" dirty="0" smtClean="0"/>
              <a:t>Shelton, K. K., Frick, P. J., &amp; </a:t>
            </a:r>
            <a:r>
              <a:rPr lang="en-US" dirty="0" err="1" smtClean="0"/>
              <a:t>Wootton</a:t>
            </a:r>
            <a:r>
              <a:rPr lang="en-US" dirty="0" smtClean="0"/>
              <a:t>, J. (1996). Assessment of parenting practices in families of elementary school-age children. </a:t>
            </a:r>
            <a:r>
              <a:rPr lang="en-US" i="1" dirty="0" smtClean="0"/>
              <a:t>Journal of clinical child psychology</a:t>
            </a:r>
            <a:r>
              <a:rPr lang="en-US" dirty="0" smtClean="0"/>
              <a:t>, </a:t>
            </a:r>
            <a:r>
              <a:rPr lang="en-US" i="1" dirty="0" smtClean="0"/>
              <a:t>25</a:t>
            </a:r>
            <a:r>
              <a:rPr lang="en-US" dirty="0" smtClean="0"/>
              <a:t>(3), 317-329.</a:t>
            </a:r>
          </a:p>
          <a:p>
            <a:pPr>
              <a:buNone/>
            </a:pPr>
            <a:r>
              <a:rPr lang="en-US" dirty="0" smtClean="0"/>
              <a:t>Webster-Stratton, C. (1990). Stress: A potential disruptor of parent perceptions and family interactions. </a:t>
            </a:r>
            <a:r>
              <a:rPr lang="en-US" i="1" dirty="0" smtClean="0"/>
              <a:t>Journal of Clinical Child Psychology</a:t>
            </a:r>
            <a:r>
              <a:rPr lang="en-US" dirty="0" smtClean="0"/>
              <a:t>, </a:t>
            </a:r>
            <a:r>
              <a:rPr lang="en-US" i="1" dirty="0" smtClean="0"/>
              <a:t>19</a:t>
            </a:r>
            <a:r>
              <a:rPr lang="en-US" dirty="0" smtClean="0"/>
              <a:t>(4), 302-312.</a:t>
            </a:r>
          </a:p>
          <a:p>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438400"/>
            <a:ext cx="7498080" cy="1143000"/>
          </a:xfrm>
        </p:spPr>
        <p:txBody>
          <a:bodyPr>
            <a:noAutofit/>
          </a:bodyPr>
          <a:lstStyle/>
          <a:p>
            <a:pPr algn="ctr"/>
            <a:r>
              <a:rPr lang="en-US" sz="9600" dirty="0" smtClean="0"/>
              <a:t>Thank </a:t>
            </a:r>
            <a:br>
              <a:rPr lang="en-US" sz="9600" dirty="0" smtClean="0"/>
            </a:br>
            <a:r>
              <a:rPr lang="en-US" sz="9600" dirty="0" smtClean="0"/>
              <a:t>You!</a:t>
            </a:r>
            <a:endParaRPr lang="en-US" sz="96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Existing Research</a:t>
            </a:r>
            <a:endParaRPr lang="en-US" dirty="0"/>
          </a:p>
        </p:txBody>
      </p:sp>
      <p:sp>
        <p:nvSpPr>
          <p:cNvPr id="3" name="Content Placeholder 2"/>
          <p:cNvSpPr>
            <a:spLocks noGrp="1"/>
          </p:cNvSpPr>
          <p:nvPr>
            <p:ph idx="1"/>
          </p:nvPr>
        </p:nvSpPr>
        <p:spPr/>
        <p:txBody>
          <a:bodyPr>
            <a:normAutofit/>
          </a:bodyPr>
          <a:lstStyle/>
          <a:p>
            <a:r>
              <a:rPr lang="en-US" dirty="0" smtClean="0"/>
              <a:t>Parental psychological well-being is one protective factor for competent parenting.</a:t>
            </a:r>
          </a:p>
          <a:p>
            <a:r>
              <a:rPr lang="en-US" dirty="0" smtClean="0"/>
              <a:t>Mindfulness has been related to positive parenting practices.</a:t>
            </a:r>
          </a:p>
          <a:p>
            <a:endParaRPr lang="en-US" dirty="0"/>
          </a:p>
        </p:txBody>
      </p:sp>
      <p:sp>
        <p:nvSpPr>
          <p:cNvPr id="4" name="Footer Placeholder 3"/>
          <p:cNvSpPr>
            <a:spLocks noGrp="1"/>
          </p:cNvSpPr>
          <p:nvPr>
            <p:ph type="ftr" sz="quarter" idx="11"/>
          </p:nvPr>
        </p:nvSpPr>
        <p:spPr/>
        <p:txBody>
          <a:bodyPr/>
          <a:lstStyle/>
          <a:p>
            <a:r>
              <a:rPr lang="en-US" dirty="0" smtClean="0"/>
              <a:t>(Webster-Stratton, 1990; Duncan, </a:t>
            </a:r>
            <a:r>
              <a:rPr lang="en-US" dirty="0" err="1" smtClean="0"/>
              <a:t>Coatsworth</a:t>
            </a:r>
            <a:r>
              <a:rPr lang="en-US" dirty="0" smtClean="0"/>
              <a:t>, &amp; Greenberg, 2009)</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Mindful Parenting</a:t>
            </a:r>
            <a:endParaRPr lang="en-US" dirty="0"/>
          </a:p>
        </p:txBody>
      </p:sp>
      <p:sp>
        <p:nvSpPr>
          <p:cNvPr id="3" name="Content Placeholder 2"/>
          <p:cNvSpPr>
            <a:spLocks noGrp="1"/>
          </p:cNvSpPr>
          <p:nvPr>
            <p:ph idx="1"/>
          </p:nvPr>
        </p:nvSpPr>
        <p:spPr/>
        <p:txBody>
          <a:bodyPr/>
          <a:lstStyle/>
          <a:p>
            <a:r>
              <a:rPr lang="en-US" dirty="0" smtClean="0"/>
              <a:t>Bringing the qualities of present-centered attention and awareness, low reactivity, and an open accepting attitude to one’s parenting  thoughts, feelings, and behaviors.</a:t>
            </a:r>
            <a:endParaRPr lang="en-US" dirty="0"/>
          </a:p>
        </p:txBody>
      </p:sp>
      <p:sp>
        <p:nvSpPr>
          <p:cNvPr id="4" name="Footer Placeholder 3"/>
          <p:cNvSpPr>
            <a:spLocks noGrp="1"/>
          </p:cNvSpPr>
          <p:nvPr>
            <p:ph type="ftr" sz="quarter" idx="11"/>
          </p:nvPr>
        </p:nvSpPr>
        <p:spPr/>
        <p:txBody>
          <a:bodyPr/>
          <a:lstStyle/>
          <a:p>
            <a:r>
              <a:rPr lang="en-US" dirty="0" smtClean="0"/>
              <a:t>(Duncan, </a:t>
            </a:r>
            <a:r>
              <a:rPr lang="en-US" dirty="0" err="1" smtClean="0"/>
              <a:t>Coatsworth</a:t>
            </a:r>
            <a:r>
              <a:rPr lang="en-US" dirty="0" smtClean="0"/>
              <a:t>, &amp; Greenberg, 2009)</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Study’s Aim</a:t>
            </a:r>
            <a:endParaRPr lang="en-US" dirty="0"/>
          </a:p>
        </p:txBody>
      </p:sp>
      <p:sp>
        <p:nvSpPr>
          <p:cNvPr id="3" name="Content Placeholder 2"/>
          <p:cNvSpPr>
            <a:spLocks noGrp="1"/>
          </p:cNvSpPr>
          <p:nvPr>
            <p:ph idx="1"/>
          </p:nvPr>
        </p:nvSpPr>
        <p:spPr/>
        <p:txBody>
          <a:bodyPr>
            <a:normAutofit/>
          </a:bodyPr>
          <a:lstStyle/>
          <a:p>
            <a:endParaRPr lang="en-US" dirty="0" smtClean="0"/>
          </a:p>
          <a:p>
            <a:r>
              <a:rPr lang="en-US" dirty="0" smtClean="0"/>
              <a:t>Explore </a:t>
            </a:r>
            <a:r>
              <a:rPr lang="en-US" dirty="0"/>
              <a:t>the relationship between children’s externalizing behavior, </a:t>
            </a:r>
            <a:r>
              <a:rPr lang="en-US" dirty="0" smtClean="0"/>
              <a:t>inconsistent and punitive </a:t>
            </a:r>
            <a:r>
              <a:rPr lang="en-US" dirty="0"/>
              <a:t>parenting </a:t>
            </a:r>
            <a:r>
              <a:rPr lang="en-US" dirty="0" smtClean="0"/>
              <a:t>practices, </a:t>
            </a:r>
            <a:r>
              <a:rPr lang="en-US" dirty="0"/>
              <a:t>EA, and mindful parenting qualities of observing, describing, acting with awareness, and accepting without judgment.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Hypotheses</a:t>
            </a:r>
            <a:endParaRPr lang="en-US" dirty="0"/>
          </a:p>
        </p:txBody>
      </p:sp>
      <p:sp>
        <p:nvSpPr>
          <p:cNvPr id="3" name="Content Placeholder 2"/>
          <p:cNvSpPr>
            <a:spLocks noGrp="1"/>
          </p:cNvSpPr>
          <p:nvPr>
            <p:ph idx="1"/>
          </p:nvPr>
        </p:nvSpPr>
        <p:spPr>
          <a:xfrm>
            <a:off x="1066800" y="1295400"/>
            <a:ext cx="7866888" cy="5410200"/>
          </a:xfrm>
        </p:spPr>
        <p:txBody>
          <a:bodyPr>
            <a:normAutofit fontScale="70000" lnSpcReduction="20000"/>
          </a:bodyPr>
          <a:lstStyle/>
          <a:p>
            <a:pPr marL="596646" lvl="0" indent="-514350">
              <a:buFont typeface="+mj-lt"/>
              <a:buAutoNum type="arabicPeriod"/>
            </a:pPr>
            <a:r>
              <a:rPr lang="en-US" dirty="0"/>
              <a:t>H</a:t>
            </a:r>
            <a:r>
              <a:rPr lang="en-US" dirty="0" smtClean="0"/>
              <a:t>igher </a:t>
            </a:r>
            <a:r>
              <a:rPr lang="en-US" dirty="0"/>
              <a:t>levels of reported child externalizing problems would be associated with higher levels of punitive and inconsistent </a:t>
            </a:r>
            <a:r>
              <a:rPr lang="en-US" dirty="0" smtClean="0"/>
              <a:t>parenting, as well </a:t>
            </a:r>
            <a:r>
              <a:rPr lang="en-US" dirty="0"/>
              <a:t>as maternal </a:t>
            </a:r>
            <a:r>
              <a:rPr lang="en-US" dirty="0" smtClean="0"/>
              <a:t>EA.</a:t>
            </a:r>
          </a:p>
          <a:p>
            <a:pPr marL="596646" lvl="0" indent="-514350">
              <a:buFont typeface="+mj-lt"/>
              <a:buAutoNum type="arabicPeriod"/>
            </a:pPr>
            <a:endParaRPr lang="en-US" dirty="0" smtClean="0"/>
          </a:p>
          <a:p>
            <a:pPr marL="596646" lvl="0" indent="-514350">
              <a:buFont typeface="+mj-lt"/>
              <a:buAutoNum type="arabicPeriod"/>
            </a:pPr>
            <a:r>
              <a:rPr lang="en-US" dirty="0"/>
              <a:t>M</a:t>
            </a:r>
            <a:r>
              <a:rPr lang="en-US" dirty="0" smtClean="0"/>
              <a:t>others </a:t>
            </a:r>
            <a:r>
              <a:rPr lang="en-US" dirty="0"/>
              <a:t>who </a:t>
            </a:r>
            <a:r>
              <a:rPr lang="en-US" dirty="0" smtClean="0"/>
              <a:t>report </a:t>
            </a:r>
            <a:r>
              <a:rPr lang="en-US" dirty="0"/>
              <a:t>greater awareness of their actions and acceptance without judgment would report less inconsistent and punitive parenting practices, and lower levels of child externalizing behaviors</a:t>
            </a:r>
            <a:r>
              <a:rPr lang="en-US" dirty="0" smtClean="0"/>
              <a:t>.</a:t>
            </a:r>
          </a:p>
          <a:p>
            <a:pPr marL="596646" lvl="0" indent="-514350">
              <a:buFont typeface="+mj-lt"/>
              <a:buAutoNum type="arabicPeriod"/>
            </a:pPr>
            <a:endParaRPr lang="en-US" dirty="0"/>
          </a:p>
          <a:p>
            <a:pPr marL="596646" lvl="0" indent="-514350">
              <a:buFont typeface="+mj-lt"/>
              <a:buAutoNum type="arabicPeriod"/>
            </a:pPr>
            <a:r>
              <a:rPr lang="en-US" dirty="0" smtClean="0"/>
              <a:t>Those </a:t>
            </a:r>
            <a:r>
              <a:rPr lang="en-US" dirty="0"/>
              <a:t>mothers who report acting with awareness and accepting </a:t>
            </a:r>
            <a:r>
              <a:rPr lang="en-US" dirty="0" smtClean="0"/>
              <a:t>without </a:t>
            </a:r>
            <a:r>
              <a:rPr lang="en-US" dirty="0"/>
              <a:t>judgment tend to engage less in experiential </a:t>
            </a:r>
            <a:r>
              <a:rPr lang="en-US" dirty="0" smtClean="0"/>
              <a:t>avoidance.</a:t>
            </a:r>
          </a:p>
          <a:p>
            <a:pPr marL="596646" lvl="0" indent="-514350">
              <a:buFont typeface="+mj-lt"/>
              <a:buAutoNum type="arabicPeriod"/>
            </a:pPr>
            <a:endParaRPr lang="en-US" dirty="0"/>
          </a:p>
          <a:p>
            <a:pPr marL="596646" lvl="0" indent="-514350">
              <a:buFont typeface="+mj-lt"/>
              <a:buAutoNum type="arabicPeriod"/>
            </a:pPr>
            <a:r>
              <a:rPr lang="en-US" dirty="0"/>
              <a:t>We expected that higher levels of aware action and non-judgmental acceptance, coupled with lower levels of maternal EA, would significantly predict lower levels of inconsistent and punitive parenting, as well as child externalizing </a:t>
            </a:r>
            <a:r>
              <a:rPr lang="en-US" dirty="0" smtClean="0"/>
              <a:t>behavior.</a:t>
            </a:r>
            <a:endParaRPr lang="en-US" dirty="0"/>
          </a:p>
          <a:p>
            <a:pPr marL="514350" indent="-514350">
              <a:buFont typeface="+mj-lt"/>
              <a:buAutoNum type="arabicPeriod"/>
            </a:pPr>
            <a:endParaRPr lang="en-US"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Participants</a:t>
            </a:r>
            <a:endParaRPr lang="en-US" dirty="0"/>
          </a:p>
        </p:txBody>
      </p:sp>
      <p:sp>
        <p:nvSpPr>
          <p:cNvPr id="3" name="Content Placeholder 2"/>
          <p:cNvSpPr>
            <a:spLocks noGrp="1"/>
          </p:cNvSpPr>
          <p:nvPr>
            <p:ph idx="1"/>
          </p:nvPr>
        </p:nvSpPr>
        <p:spPr/>
        <p:txBody>
          <a:bodyPr>
            <a:normAutofit/>
          </a:bodyPr>
          <a:lstStyle/>
          <a:p>
            <a:pPr lvl="0"/>
            <a:r>
              <a:rPr lang="en-US" dirty="0"/>
              <a:t>Selected sample from an existing study on emotional development (Shea &amp; Coyne, 2011</a:t>
            </a:r>
            <a:r>
              <a:rPr lang="en-US" dirty="0" smtClean="0"/>
              <a:t>)</a:t>
            </a:r>
          </a:p>
          <a:p>
            <a:pPr lvl="0"/>
            <a:endParaRPr lang="en-US" dirty="0"/>
          </a:p>
          <a:p>
            <a:r>
              <a:rPr lang="en-US" dirty="0"/>
              <a:t>144 ethnically diverse, at-risk mothers (Age </a:t>
            </a:r>
            <a:r>
              <a:rPr lang="en-US" i="1" dirty="0"/>
              <a:t>M</a:t>
            </a:r>
            <a:r>
              <a:rPr lang="en-US" dirty="0"/>
              <a:t> = 32.01; </a:t>
            </a:r>
            <a:r>
              <a:rPr lang="en-US" i="1" dirty="0"/>
              <a:t>SD</a:t>
            </a:r>
            <a:r>
              <a:rPr lang="en-US" dirty="0"/>
              <a:t>= 8.03) of preschoolers from Head Starts and public preschool programs in an urban Northeastern city</a:t>
            </a:r>
            <a:endParaRPr lang="en-US"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smtClean="0"/>
              <a:t>Participants</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322777917"/>
              </p:ext>
            </p:extLst>
          </p:nvPr>
        </p:nvGraphicFramePr>
        <p:xfrm>
          <a:off x="1435100" y="1447800"/>
          <a:ext cx="7499350" cy="4800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739364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Measures</a:t>
            </a:r>
            <a:endParaRPr lang="en-US" dirty="0"/>
          </a:p>
        </p:txBody>
      </p:sp>
      <p:sp>
        <p:nvSpPr>
          <p:cNvPr id="3" name="Content Placeholder 2"/>
          <p:cNvSpPr>
            <a:spLocks noGrp="1"/>
          </p:cNvSpPr>
          <p:nvPr>
            <p:ph idx="1"/>
          </p:nvPr>
        </p:nvSpPr>
        <p:spPr>
          <a:xfrm>
            <a:off x="1219200" y="1219200"/>
            <a:ext cx="7498080" cy="4800600"/>
          </a:xfrm>
        </p:spPr>
        <p:txBody>
          <a:bodyPr>
            <a:noAutofit/>
          </a:bodyPr>
          <a:lstStyle/>
          <a:p>
            <a:pPr marL="457200" indent="-457200">
              <a:buFont typeface="Wingdings" pitchFamily="2" charset="2"/>
              <a:buChar char="§"/>
              <a:defRPr/>
            </a:pPr>
            <a:r>
              <a:rPr lang="en-US" sz="1600" b="1" dirty="0"/>
              <a:t>Demographics </a:t>
            </a:r>
            <a:r>
              <a:rPr lang="en-US" sz="1600" b="1" dirty="0" smtClean="0"/>
              <a:t>questionnaire</a:t>
            </a:r>
            <a:endParaRPr lang="en-US" sz="1600" dirty="0"/>
          </a:p>
          <a:p>
            <a:pPr marL="457200" indent="-457200">
              <a:buFont typeface="Wingdings" pitchFamily="2" charset="2"/>
              <a:buChar char="§"/>
              <a:defRPr/>
            </a:pPr>
            <a:r>
              <a:rPr lang="en-US" sz="1600" b="1" dirty="0" smtClean="0"/>
              <a:t>Mindfulness</a:t>
            </a:r>
            <a:r>
              <a:rPr lang="en-US" sz="1600" dirty="0"/>
              <a:t>: Kentucky Inventory of Mindfulness Skills (KIMS; Baer, Smith, &amp; Cochran, 2004)</a:t>
            </a:r>
          </a:p>
          <a:p>
            <a:pPr marL="1243218" lvl="1" indent="-457200">
              <a:buFont typeface="Wingdings" pitchFamily="2" charset="2"/>
              <a:buChar char="§"/>
              <a:defRPr/>
            </a:pPr>
            <a:r>
              <a:rPr lang="en-US" sz="1600" dirty="0"/>
              <a:t>Observe: Range = 13 – 57; </a:t>
            </a:r>
            <a:r>
              <a:rPr lang="en-US" sz="1600" i="1" dirty="0"/>
              <a:t>M</a:t>
            </a:r>
            <a:r>
              <a:rPr lang="en-US" sz="1600" dirty="0"/>
              <a:t> = 34.71; </a:t>
            </a:r>
            <a:r>
              <a:rPr lang="en-US" sz="1600" i="1" dirty="0"/>
              <a:t>SD</a:t>
            </a:r>
            <a:r>
              <a:rPr lang="en-US" sz="1600" dirty="0"/>
              <a:t> = 9.27; </a:t>
            </a:r>
            <a:r>
              <a:rPr lang="el-GR" sz="1600" i="1" dirty="0"/>
              <a:t>α</a:t>
            </a:r>
            <a:r>
              <a:rPr lang="en-US" sz="1600" dirty="0"/>
              <a:t> = .85</a:t>
            </a:r>
          </a:p>
          <a:p>
            <a:pPr marL="1243218" lvl="1" indent="-457200">
              <a:buFont typeface="Wingdings" pitchFamily="2" charset="2"/>
              <a:buChar char="§"/>
              <a:defRPr/>
            </a:pPr>
            <a:r>
              <a:rPr lang="en-US" sz="1600" dirty="0"/>
              <a:t>Describe: Range = 12 – 40; </a:t>
            </a:r>
            <a:r>
              <a:rPr lang="en-US" sz="1600" i="1" dirty="0"/>
              <a:t>M</a:t>
            </a:r>
            <a:r>
              <a:rPr lang="en-US" sz="1600" dirty="0"/>
              <a:t> = 29.95; </a:t>
            </a:r>
            <a:r>
              <a:rPr lang="en-US" sz="1600" i="1" dirty="0"/>
              <a:t>SD</a:t>
            </a:r>
            <a:r>
              <a:rPr lang="en-US" sz="1600" dirty="0"/>
              <a:t> = 5.90; </a:t>
            </a:r>
            <a:r>
              <a:rPr lang="el-GR" sz="1600" i="1" dirty="0"/>
              <a:t>α</a:t>
            </a:r>
            <a:r>
              <a:rPr lang="en-US" sz="1600" dirty="0"/>
              <a:t> = .81</a:t>
            </a:r>
          </a:p>
          <a:p>
            <a:pPr marL="1243218" lvl="1" indent="-457200">
              <a:buFont typeface="Wingdings" pitchFamily="2" charset="2"/>
              <a:buChar char="§"/>
              <a:defRPr/>
            </a:pPr>
            <a:r>
              <a:rPr lang="en-US" sz="1600" dirty="0"/>
              <a:t>Act With Awareness: Range = 12 – 43; </a:t>
            </a:r>
            <a:r>
              <a:rPr lang="en-US" sz="1600" i="1" dirty="0"/>
              <a:t>M</a:t>
            </a:r>
            <a:r>
              <a:rPr lang="en-US" sz="1600" dirty="0"/>
              <a:t> = 30.71; </a:t>
            </a:r>
            <a:r>
              <a:rPr lang="en-US" sz="1600" i="1" dirty="0"/>
              <a:t>SD</a:t>
            </a:r>
            <a:r>
              <a:rPr lang="en-US" sz="1600" dirty="0"/>
              <a:t> = 5.19; </a:t>
            </a:r>
            <a:r>
              <a:rPr lang="el-GR" sz="1600" i="1" dirty="0"/>
              <a:t>α</a:t>
            </a:r>
            <a:r>
              <a:rPr lang="en-US" sz="1600" dirty="0"/>
              <a:t> = .69</a:t>
            </a:r>
          </a:p>
          <a:p>
            <a:pPr marL="1243218" lvl="1" indent="-457200">
              <a:buFont typeface="Wingdings" pitchFamily="2" charset="2"/>
              <a:buChar char="§"/>
              <a:defRPr/>
            </a:pPr>
            <a:r>
              <a:rPr lang="en-US" sz="1600" dirty="0"/>
              <a:t>Accept Without Judgment: Range = 17 – 45; </a:t>
            </a:r>
            <a:r>
              <a:rPr lang="en-US" sz="1600" i="1" dirty="0"/>
              <a:t>M</a:t>
            </a:r>
            <a:r>
              <a:rPr lang="en-US" sz="1600" dirty="0"/>
              <a:t> = 33.77; </a:t>
            </a:r>
            <a:r>
              <a:rPr lang="en-US" sz="1600" i="1" dirty="0"/>
              <a:t>SD</a:t>
            </a:r>
            <a:r>
              <a:rPr lang="en-US" sz="1600" dirty="0"/>
              <a:t> = 5.88; </a:t>
            </a:r>
            <a:r>
              <a:rPr lang="el-GR" sz="1600" i="1" dirty="0"/>
              <a:t>α</a:t>
            </a:r>
            <a:r>
              <a:rPr lang="en-US" sz="1600" dirty="0"/>
              <a:t> = .79</a:t>
            </a:r>
          </a:p>
          <a:p>
            <a:pPr marL="457200" indent="-457200">
              <a:buFont typeface="Wingdings" pitchFamily="2" charset="2"/>
              <a:buChar char="§"/>
              <a:defRPr/>
            </a:pPr>
            <a:r>
              <a:rPr lang="en-US" sz="1600" b="1" dirty="0"/>
              <a:t>Experiential Avoidance</a:t>
            </a:r>
            <a:r>
              <a:rPr lang="en-US" sz="1600" dirty="0"/>
              <a:t>: Acceptance &amp; Action Questionnaire (AAQ; Hayes et al., 2004); Range = 29 – 92; </a:t>
            </a:r>
            <a:r>
              <a:rPr lang="en-US" sz="1600" i="1" dirty="0"/>
              <a:t>M</a:t>
            </a:r>
            <a:r>
              <a:rPr lang="en-US" sz="1600" dirty="0"/>
              <a:t> = 63.99; </a:t>
            </a:r>
            <a:r>
              <a:rPr lang="en-US" sz="1600" i="1" dirty="0"/>
              <a:t>SD</a:t>
            </a:r>
            <a:r>
              <a:rPr lang="en-US" sz="1600" dirty="0"/>
              <a:t> = 12.61, </a:t>
            </a:r>
            <a:r>
              <a:rPr lang="el-GR" sz="1600" i="1" dirty="0"/>
              <a:t>α</a:t>
            </a:r>
            <a:r>
              <a:rPr lang="en-US" sz="1600" dirty="0"/>
              <a:t> = .67</a:t>
            </a:r>
            <a:endParaRPr lang="en-US" sz="1600" b="1" dirty="0"/>
          </a:p>
          <a:p>
            <a:pPr marL="457200" indent="-457200">
              <a:buFont typeface="Wingdings" pitchFamily="2" charset="2"/>
              <a:buChar char="§"/>
              <a:defRPr/>
            </a:pPr>
            <a:r>
              <a:rPr lang="en-US" sz="1600" b="1" dirty="0"/>
              <a:t>Parenting Practices</a:t>
            </a:r>
            <a:r>
              <a:rPr lang="en-US" sz="1600" dirty="0"/>
              <a:t>: Alabama Parenting Questionnaire – Preschool Revision (</a:t>
            </a:r>
            <a:r>
              <a:rPr lang="en-US" sz="1600" dirty="0" err="1"/>
              <a:t>Clerkin</a:t>
            </a:r>
            <a:r>
              <a:rPr lang="en-US" sz="1600" dirty="0"/>
              <a:t>, Marks, </a:t>
            </a:r>
            <a:r>
              <a:rPr lang="en-US" sz="1600" dirty="0" err="1"/>
              <a:t>Policaro</a:t>
            </a:r>
            <a:r>
              <a:rPr lang="en-US" sz="1600" dirty="0"/>
              <a:t>, &amp; </a:t>
            </a:r>
            <a:r>
              <a:rPr lang="en-US" sz="1600" dirty="0" err="1"/>
              <a:t>Halperin</a:t>
            </a:r>
            <a:r>
              <a:rPr lang="en-US" sz="1600" dirty="0"/>
              <a:t>, 2007)</a:t>
            </a:r>
          </a:p>
          <a:p>
            <a:pPr marL="1243218" lvl="1" indent="-457200">
              <a:buFont typeface="Wingdings" pitchFamily="2" charset="2"/>
              <a:buChar char="§"/>
              <a:defRPr/>
            </a:pPr>
            <a:r>
              <a:rPr lang="en-US" sz="1600" dirty="0"/>
              <a:t>Inconsistent Parenting: Range = 7 – 30; </a:t>
            </a:r>
            <a:r>
              <a:rPr lang="en-US" sz="1600" i="1" dirty="0"/>
              <a:t>M</a:t>
            </a:r>
            <a:r>
              <a:rPr lang="en-US" sz="1600" dirty="0"/>
              <a:t> = 13.20; </a:t>
            </a:r>
            <a:r>
              <a:rPr lang="en-US" sz="1600" i="1" dirty="0"/>
              <a:t>SD</a:t>
            </a:r>
            <a:r>
              <a:rPr lang="en-US" sz="1600" dirty="0"/>
              <a:t> = 4.48; </a:t>
            </a:r>
            <a:r>
              <a:rPr lang="el-GR" sz="1600" i="1" dirty="0"/>
              <a:t>α</a:t>
            </a:r>
            <a:r>
              <a:rPr lang="en-US" sz="1600" dirty="0"/>
              <a:t> = .75</a:t>
            </a:r>
          </a:p>
          <a:p>
            <a:pPr marL="1243218" lvl="1" indent="-457200">
              <a:buFont typeface="Wingdings" pitchFamily="2" charset="2"/>
              <a:buChar char="§"/>
              <a:defRPr/>
            </a:pPr>
            <a:r>
              <a:rPr lang="en-US" sz="1600" dirty="0"/>
              <a:t>Punitive Parenting: Range = 5 – 25; </a:t>
            </a:r>
            <a:r>
              <a:rPr lang="en-US" sz="1600" i="1" dirty="0"/>
              <a:t>M</a:t>
            </a:r>
            <a:r>
              <a:rPr lang="en-US" sz="1600" dirty="0"/>
              <a:t> = 7.53; </a:t>
            </a:r>
            <a:r>
              <a:rPr lang="en-US" sz="1600" i="1" dirty="0"/>
              <a:t>SD</a:t>
            </a:r>
            <a:r>
              <a:rPr lang="en-US" sz="1600" dirty="0"/>
              <a:t> = 2.79; </a:t>
            </a:r>
            <a:r>
              <a:rPr lang="el-GR" sz="1600" i="1" dirty="0"/>
              <a:t>α</a:t>
            </a:r>
            <a:r>
              <a:rPr lang="en-US" sz="1600" dirty="0"/>
              <a:t> = .78</a:t>
            </a:r>
          </a:p>
          <a:p>
            <a:pPr marL="457200" indent="-457200">
              <a:buFont typeface="Wingdings" pitchFamily="2" charset="2"/>
              <a:buChar char="§"/>
              <a:defRPr/>
            </a:pPr>
            <a:r>
              <a:rPr lang="en-US" sz="1600" b="1" dirty="0"/>
              <a:t>Child Externalizing Behavioral Problems</a:t>
            </a:r>
            <a:r>
              <a:rPr lang="en-US" sz="1600" dirty="0"/>
              <a:t>: Child Behavior Checklist (CBCL 1½-5; Achenbach &amp; </a:t>
            </a:r>
            <a:r>
              <a:rPr lang="en-US" sz="1600" dirty="0" err="1"/>
              <a:t>Rescorla</a:t>
            </a:r>
            <a:r>
              <a:rPr lang="en-US" sz="1600" dirty="0"/>
              <a:t>, 2000)</a:t>
            </a:r>
          </a:p>
          <a:p>
            <a:pPr marL="1243218" lvl="1" indent="-457200">
              <a:buFont typeface="Wingdings" pitchFamily="2" charset="2"/>
              <a:buChar char="§"/>
              <a:defRPr/>
            </a:pPr>
            <a:r>
              <a:rPr lang="en-US" sz="1600" dirty="0"/>
              <a:t>Externalizing Problems T-Scores: Range = 28 – 82; </a:t>
            </a:r>
            <a:r>
              <a:rPr lang="en-US" sz="1600" i="1" dirty="0"/>
              <a:t>M</a:t>
            </a:r>
            <a:r>
              <a:rPr lang="en-US" sz="1600" dirty="0"/>
              <a:t> = 45.28; </a:t>
            </a:r>
            <a:r>
              <a:rPr lang="en-US" sz="1600" i="1" dirty="0"/>
              <a:t>SD</a:t>
            </a:r>
            <a:r>
              <a:rPr lang="en-US" sz="1600" dirty="0"/>
              <a:t> = 10.72;   </a:t>
            </a:r>
            <a:r>
              <a:rPr lang="el-GR" sz="1600" i="1" dirty="0"/>
              <a:t>α</a:t>
            </a:r>
            <a:r>
              <a:rPr lang="en-US" sz="1600" dirty="0"/>
              <a:t> = .</a:t>
            </a:r>
            <a:r>
              <a:rPr lang="en-US" sz="1600" dirty="0" smtClean="0"/>
              <a:t>92</a:t>
            </a:r>
            <a:endParaRPr lang="en-US" sz="1600" dirty="0"/>
          </a:p>
        </p:txBody>
      </p:sp>
    </p:spTree>
    <p:extLst>
      <p:ext uri="{BB962C8B-B14F-4D97-AF65-F5344CB8AC3E}">
        <p14:creationId xmlns:p14="http://schemas.microsoft.com/office/powerpoint/2010/main" val="365854929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Solstice</Template>
  <TotalTime>4790</TotalTime>
  <Words>4195</Words>
  <Application>Microsoft Office PowerPoint</Application>
  <PresentationFormat>On-screen Show (4:3)</PresentationFormat>
  <Paragraphs>463</Paragraphs>
  <Slides>24</Slides>
  <Notes>24</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Solstice</vt:lpstr>
      <vt:lpstr>Mindful Parenting: Conscious Action, Acceptance, and  Living Out of the Comfort Zone </vt:lpstr>
      <vt:lpstr>Existing Research</vt:lpstr>
      <vt:lpstr>Existing Research</vt:lpstr>
      <vt:lpstr>Mindful Parenting</vt:lpstr>
      <vt:lpstr>Study’s Aim</vt:lpstr>
      <vt:lpstr>Hypotheses</vt:lpstr>
      <vt:lpstr>Participants</vt:lpstr>
      <vt:lpstr>Participants</vt:lpstr>
      <vt:lpstr>Measures</vt:lpstr>
      <vt:lpstr>Statistical Procedures</vt:lpstr>
      <vt:lpstr>Results</vt:lpstr>
      <vt:lpstr>Results</vt:lpstr>
      <vt:lpstr>Results</vt:lpstr>
      <vt:lpstr>Results</vt:lpstr>
      <vt:lpstr>Results</vt:lpstr>
      <vt:lpstr>Results</vt:lpstr>
      <vt:lpstr>Results</vt:lpstr>
      <vt:lpstr>Discussion</vt:lpstr>
      <vt:lpstr>Strengths, Limitations, &amp; Future Directions </vt:lpstr>
      <vt:lpstr>“Be the person you want your children to remember”</vt:lpstr>
      <vt:lpstr>Questions, Comments, Feedback</vt:lpstr>
      <vt:lpstr>References</vt:lpstr>
      <vt:lpstr>References</vt:lpstr>
      <vt:lpstr>Thank  You!</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Carlos</dc:creator>
  <cp:lastModifiedBy>Emily</cp:lastModifiedBy>
  <cp:revision>122</cp:revision>
  <cp:lastPrinted>2014-06-17T19:26:49Z</cp:lastPrinted>
  <dcterms:created xsi:type="dcterms:W3CDTF">2014-04-13T02:07:52Z</dcterms:created>
  <dcterms:modified xsi:type="dcterms:W3CDTF">2014-06-25T20:51:16Z</dcterms:modified>
</cp:coreProperties>
</file>