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19"/>
  </p:notesMasterIdLst>
  <p:sldIdLst>
    <p:sldId id="287" r:id="rId3"/>
    <p:sldId id="516" r:id="rId4"/>
    <p:sldId id="525" r:id="rId5"/>
    <p:sldId id="508" r:id="rId6"/>
    <p:sldId id="529" r:id="rId7"/>
    <p:sldId id="526" r:id="rId8"/>
    <p:sldId id="528" r:id="rId9"/>
    <p:sldId id="517" r:id="rId10"/>
    <p:sldId id="518" r:id="rId11"/>
    <p:sldId id="519" r:id="rId12"/>
    <p:sldId id="520" r:id="rId13"/>
    <p:sldId id="510" r:id="rId14"/>
    <p:sldId id="511" r:id="rId15"/>
    <p:sldId id="527" r:id="rId16"/>
    <p:sldId id="512" r:id="rId17"/>
    <p:sldId id="522" r:id="rId18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61" autoAdjust="0"/>
    <p:restoredTop sz="88676" autoAdjust="0"/>
  </p:normalViewPr>
  <p:slideViewPr>
    <p:cSldViewPr>
      <p:cViewPr>
        <p:scale>
          <a:sx n="85" d="100"/>
          <a:sy n="85" d="100"/>
        </p:scale>
        <p:origin x="-1296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Online</c:v>
                </c:pt>
              </c:strCache>
            </c:strRef>
          </c:tx>
          <c:spPr>
            <a:ln>
              <a:solidFill>
                <a:schemeClr val="tx1"/>
              </a:solidFill>
              <a:headEnd type="oval"/>
              <a:tailEnd type="oval"/>
            </a:ln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Pre</c:v>
                </c:pt>
                <c:pt idx="1">
                  <c:v>Post</c:v>
                </c:pt>
                <c:pt idx="2">
                  <c:v>F-up, 6 mo</c:v>
                </c:pt>
                <c:pt idx="3">
                  <c:v>F-up 18 mo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20.79</c:v>
                </c:pt>
                <c:pt idx="1">
                  <c:v>10.26</c:v>
                </c:pt>
                <c:pt idx="2">
                  <c:v>8.74</c:v>
                </c:pt>
                <c:pt idx="3">
                  <c:v>8.32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Face-to-face</c:v>
                </c:pt>
              </c:strCache>
            </c:strRef>
          </c:tx>
          <c:spPr>
            <a:ln w="38054" cmpd="sng">
              <a:solidFill>
                <a:schemeClr val="tx1"/>
              </a:solidFill>
              <a:prstDash val="sysDash"/>
              <a:headEnd type="oval"/>
              <a:tailEnd type="oval"/>
            </a:ln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Pre</c:v>
                </c:pt>
                <c:pt idx="1">
                  <c:v>Post</c:v>
                </c:pt>
                <c:pt idx="2">
                  <c:v>F-up, 6 mo</c:v>
                </c:pt>
                <c:pt idx="3">
                  <c:v>F-up 18 mo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23.11</c:v>
                </c:pt>
                <c:pt idx="1">
                  <c:v>9.17</c:v>
                </c:pt>
                <c:pt idx="2">
                  <c:v>14.53</c:v>
                </c:pt>
                <c:pt idx="3">
                  <c:v>12.19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386432"/>
        <c:axId val="74420992"/>
      </c:lineChart>
      <c:catAx>
        <c:axId val="7438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420992"/>
        <c:crosses val="autoZero"/>
        <c:auto val="1"/>
        <c:lblAlgn val="ctr"/>
        <c:lblOffset val="100"/>
        <c:noMultiLvlLbl val="0"/>
      </c:catAx>
      <c:valAx>
        <c:axId val="7442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386432"/>
        <c:crosses val="autoZero"/>
        <c:crossBetween val="between"/>
      </c:valAx>
      <c:spPr>
        <a:noFill/>
        <a:ln w="2537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661B0-9F11-084D-A71A-A1B62A1498F0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98166655-D6A5-444D-93E4-D55EF4EA252A}">
      <dgm:prSet phldrT="[Teksti]"/>
      <dgm:spPr/>
      <dgm:t>
        <a:bodyPr/>
        <a:lstStyle/>
        <a:p>
          <a:r>
            <a:rPr lang="en-US" b="1" noProof="0" dirty="0" smtClean="0">
              <a:solidFill>
                <a:schemeClr val="tx1"/>
              </a:solidFill>
            </a:rPr>
            <a:t>Case formulation</a:t>
          </a:r>
          <a:endParaRPr lang="en-US" b="1" noProof="0" dirty="0">
            <a:solidFill>
              <a:schemeClr val="tx1"/>
            </a:solidFill>
          </a:endParaRPr>
        </a:p>
      </dgm:t>
    </dgm:pt>
    <dgm:pt modelId="{4D81B4E2-5DAB-9241-9F97-F5BB3E095873}" type="parTrans" cxnId="{E562CFA0-8C16-BF42-B872-F40ADFDC1AC8}">
      <dgm:prSet/>
      <dgm:spPr/>
      <dgm:t>
        <a:bodyPr/>
        <a:lstStyle/>
        <a:p>
          <a:endParaRPr lang="fi-FI"/>
        </a:p>
      </dgm:t>
    </dgm:pt>
    <dgm:pt modelId="{4BCE41D5-9927-304C-8803-126A683B1AE3}" type="sibTrans" cxnId="{E562CFA0-8C16-BF42-B872-F40ADFDC1AC8}">
      <dgm:prSet/>
      <dgm:spPr>
        <a:ln>
          <a:solidFill>
            <a:schemeClr val="tx1"/>
          </a:solidFill>
        </a:ln>
      </dgm:spPr>
      <dgm:t>
        <a:bodyPr/>
        <a:lstStyle/>
        <a:p>
          <a:endParaRPr lang="fi-FI"/>
        </a:p>
      </dgm:t>
    </dgm:pt>
    <dgm:pt modelId="{38A5223A-2D41-D64B-92BA-F79251A3F1A5}">
      <dgm:prSet phldrT="[Teksti]"/>
      <dgm:spPr/>
      <dgm:t>
        <a:bodyPr/>
        <a:lstStyle/>
        <a:p>
          <a:r>
            <a:rPr lang="en-US" b="1" noProof="0" dirty="0" smtClean="0">
              <a:solidFill>
                <a:srgbClr val="000000"/>
              </a:solidFill>
            </a:rPr>
            <a:t>Motivational analyses</a:t>
          </a:r>
        </a:p>
        <a:p>
          <a:r>
            <a:rPr lang="en-US" b="1" noProof="0" dirty="0" smtClean="0">
              <a:solidFill>
                <a:srgbClr val="000000"/>
              </a:solidFill>
            </a:rPr>
            <a:t>(values)</a:t>
          </a:r>
          <a:endParaRPr lang="en-US" b="1" noProof="0" dirty="0">
            <a:solidFill>
              <a:srgbClr val="000000"/>
            </a:solidFill>
          </a:endParaRPr>
        </a:p>
      </dgm:t>
    </dgm:pt>
    <dgm:pt modelId="{2394F1F7-FEF0-9F4F-AA00-AE2695097A37}" type="parTrans" cxnId="{36498043-1096-0944-A7E8-1EAFA0C35360}">
      <dgm:prSet/>
      <dgm:spPr/>
      <dgm:t>
        <a:bodyPr/>
        <a:lstStyle/>
        <a:p>
          <a:endParaRPr lang="fi-FI"/>
        </a:p>
      </dgm:t>
    </dgm:pt>
    <dgm:pt modelId="{DB318A16-E3CE-F545-9CEA-A1FB44D9EE97}" type="sibTrans" cxnId="{36498043-1096-0944-A7E8-1EAFA0C35360}">
      <dgm:prSet/>
      <dgm:spPr>
        <a:ln>
          <a:solidFill>
            <a:schemeClr val="tx1"/>
          </a:solidFill>
        </a:ln>
      </dgm:spPr>
      <dgm:t>
        <a:bodyPr/>
        <a:lstStyle/>
        <a:p>
          <a:endParaRPr lang="fi-FI"/>
        </a:p>
      </dgm:t>
    </dgm:pt>
    <dgm:pt modelId="{FA623169-8898-D542-99C8-D0F05D917538}">
      <dgm:prSet phldrT="[Teksti]"/>
      <dgm:spPr/>
      <dgm:t>
        <a:bodyPr/>
        <a:lstStyle/>
        <a:p>
          <a:r>
            <a:rPr lang="en-US" noProof="0" dirty="0" smtClean="0">
              <a:solidFill>
                <a:srgbClr val="000000"/>
              </a:solidFill>
            </a:rPr>
            <a:t>Individual activation for change – </a:t>
          </a:r>
        </a:p>
        <a:p>
          <a:r>
            <a:rPr lang="en-US" noProof="0" dirty="0" smtClean="0">
              <a:solidFill>
                <a:srgbClr val="000000"/>
              </a:solidFill>
            </a:rPr>
            <a:t>Longer lasting lifestyle</a:t>
          </a:r>
        </a:p>
        <a:p>
          <a:r>
            <a:rPr lang="en-US" noProof="0" dirty="0" smtClean="0">
              <a:solidFill>
                <a:srgbClr val="000000"/>
              </a:solidFill>
            </a:rPr>
            <a:t>changes</a:t>
          </a:r>
          <a:endParaRPr lang="en-US" noProof="0" dirty="0">
            <a:solidFill>
              <a:srgbClr val="000000"/>
            </a:solidFill>
          </a:endParaRPr>
        </a:p>
      </dgm:t>
    </dgm:pt>
    <dgm:pt modelId="{83851548-C8C9-C744-97EA-0320AF6A3640}" type="parTrans" cxnId="{F58E4386-3019-7C4E-AED1-CB9B0318851F}">
      <dgm:prSet/>
      <dgm:spPr/>
      <dgm:t>
        <a:bodyPr/>
        <a:lstStyle/>
        <a:p>
          <a:endParaRPr lang="fi-FI"/>
        </a:p>
      </dgm:t>
    </dgm:pt>
    <dgm:pt modelId="{5BA332ED-A164-B648-8511-BA3F20B1002F}" type="sibTrans" cxnId="{F58E4386-3019-7C4E-AED1-CB9B0318851F}">
      <dgm:prSet/>
      <dgm:spPr/>
      <dgm:t>
        <a:bodyPr/>
        <a:lstStyle/>
        <a:p>
          <a:endParaRPr lang="fi-FI"/>
        </a:p>
      </dgm:t>
    </dgm:pt>
    <dgm:pt modelId="{481CD0AF-CF5D-C54D-A0AA-6B7AFB304112}" type="pres">
      <dgm:prSet presAssocID="{59A661B0-9F11-084D-A71A-A1B62A1498F0}" presName="Name0" presStyleCnt="0">
        <dgm:presLayoutVars>
          <dgm:dir/>
          <dgm:resizeHandles val="exact"/>
        </dgm:presLayoutVars>
      </dgm:prSet>
      <dgm:spPr/>
    </dgm:pt>
    <dgm:pt modelId="{5D7254AC-E14E-004F-9188-D8776454465E}" type="pres">
      <dgm:prSet presAssocID="{59A661B0-9F11-084D-A71A-A1B62A1498F0}" presName="vNodes" presStyleCnt="0"/>
      <dgm:spPr/>
    </dgm:pt>
    <dgm:pt modelId="{D7D95305-0B76-1749-B048-6785074677DD}" type="pres">
      <dgm:prSet presAssocID="{98166655-D6A5-444D-93E4-D55EF4EA25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4C93A96-4438-1F47-8A13-4BA39ECCA826}" type="pres">
      <dgm:prSet presAssocID="{4BCE41D5-9927-304C-8803-126A683B1AE3}" presName="spacerT" presStyleCnt="0"/>
      <dgm:spPr/>
    </dgm:pt>
    <dgm:pt modelId="{B8323BC9-C3BC-F942-95AE-D1E45D288615}" type="pres">
      <dgm:prSet presAssocID="{4BCE41D5-9927-304C-8803-126A683B1AE3}" presName="sibTrans" presStyleLbl="sibTrans2D1" presStyleIdx="0" presStyleCnt="2"/>
      <dgm:spPr/>
      <dgm:t>
        <a:bodyPr/>
        <a:lstStyle/>
        <a:p>
          <a:endParaRPr lang="fi-FI"/>
        </a:p>
      </dgm:t>
    </dgm:pt>
    <dgm:pt modelId="{F8AE7D23-35E5-5D45-B48F-3C1FB638DE6B}" type="pres">
      <dgm:prSet presAssocID="{4BCE41D5-9927-304C-8803-126A683B1AE3}" presName="spacerB" presStyleCnt="0"/>
      <dgm:spPr/>
    </dgm:pt>
    <dgm:pt modelId="{99B72443-2A89-B347-A5D8-4ED63978FAE9}" type="pres">
      <dgm:prSet presAssocID="{38A5223A-2D41-D64B-92BA-F79251A3F1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0F28DC5-CA8F-7B45-AFF0-E1CEA9B8B950}" type="pres">
      <dgm:prSet presAssocID="{59A661B0-9F11-084D-A71A-A1B62A1498F0}" presName="sibTransLast" presStyleLbl="sibTrans2D1" presStyleIdx="1" presStyleCnt="2"/>
      <dgm:spPr/>
      <dgm:t>
        <a:bodyPr/>
        <a:lstStyle/>
        <a:p>
          <a:endParaRPr lang="fi-FI"/>
        </a:p>
      </dgm:t>
    </dgm:pt>
    <dgm:pt modelId="{0201F03A-4111-204C-BF3F-B107397007A0}" type="pres">
      <dgm:prSet presAssocID="{59A661B0-9F11-084D-A71A-A1B62A1498F0}" presName="connectorText" presStyleLbl="sibTrans2D1" presStyleIdx="1" presStyleCnt="2"/>
      <dgm:spPr/>
      <dgm:t>
        <a:bodyPr/>
        <a:lstStyle/>
        <a:p>
          <a:endParaRPr lang="fi-FI"/>
        </a:p>
      </dgm:t>
    </dgm:pt>
    <dgm:pt modelId="{A3C17CC0-2492-4047-A65A-87955D020DCF}" type="pres">
      <dgm:prSet presAssocID="{59A661B0-9F11-084D-A71A-A1B62A1498F0}" presName="lastNode" presStyleLbl="node1" presStyleIdx="2" presStyleCnt="3" custScaleY="11436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4609541-86EC-8C4A-AA14-9638B6BF1F03}" type="presOf" srcId="{4BCE41D5-9927-304C-8803-126A683B1AE3}" destId="{B8323BC9-C3BC-F942-95AE-D1E45D288615}" srcOrd="0" destOrd="0" presId="urn:microsoft.com/office/officeart/2005/8/layout/equation2"/>
    <dgm:cxn modelId="{5B7A70FA-1E40-B846-8C4E-E40C15414082}" type="presOf" srcId="{38A5223A-2D41-D64B-92BA-F79251A3F1A5}" destId="{99B72443-2A89-B347-A5D8-4ED63978FAE9}" srcOrd="0" destOrd="0" presId="urn:microsoft.com/office/officeart/2005/8/layout/equation2"/>
    <dgm:cxn modelId="{E562CFA0-8C16-BF42-B872-F40ADFDC1AC8}" srcId="{59A661B0-9F11-084D-A71A-A1B62A1498F0}" destId="{98166655-D6A5-444D-93E4-D55EF4EA252A}" srcOrd="0" destOrd="0" parTransId="{4D81B4E2-5DAB-9241-9F97-F5BB3E095873}" sibTransId="{4BCE41D5-9927-304C-8803-126A683B1AE3}"/>
    <dgm:cxn modelId="{36498043-1096-0944-A7E8-1EAFA0C35360}" srcId="{59A661B0-9F11-084D-A71A-A1B62A1498F0}" destId="{38A5223A-2D41-D64B-92BA-F79251A3F1A5}" srcOrd="1" destOrd="0" parTransId="{2394F1F7-FEF0-9F4F-AA00-AE2695097A37}" sibTransId="{DB318A16-E3CE-F545-9CEA-A1FB44D9EE97}"/>
    <dgm:cxn modelId="{F58E4386-3019-7C4E-AED1-CB9B0318851F}" srcId="{59A661B0-9F11-084D-A71A-A1B62A1498F0}" destId="{FA623169-8898-D542-99C8-D0F05D917538}" srcOrd="2" destOrd="0" parTransId="{83851548-C8C9-C744-97EA-0320AF6A3640}" sibTransId="{5BA332ED-A164-B648-8511-BA3F20B1002F}"/>
    <dgm:cxn modelId="{900E747A-4F89-C44F-AF90-D172F9ED7BA7}" type="presOf" srcId="{DB318A16-E3CE-F545-9CEA-A1FB44D9EE97}" destId="{B0F28DC5-CA8F-7B45-AFF0-E1CEA9B8B950}" srcOrd="0" destOrd="0" presId="urn:microsoft.com/office/officeart/2005/8/layout/equation2"/>
    <dgm:cxn modelId="{A07F619F-C7E9-F548-9AB0-8BF15445815D}" type="presOf" srcId="{FA623169-8898-D542-99C8-D0F05D917538}" destId="{A3C17CC0-2492-4047-A65A-87955D020DCF}" srcOrd="0" destOrd="0" presId="urn:microsoft.com/office/officeart/2005/8/layout/equation2"/>
    <dgm:cxn modelId="{BEFB0A73-707D-4B45-9512-5DD4E611C414}" type="presOf" srcId="{DB318A16-E3CE-F545-9CEA-A1FB44D9EE97}" destId="{0201F03A-4111-204C-BF3F-B107397007A0}" srcOrd="1" destOrd="0" presId="urn:microsoft.com/office/officeart/2005/8/layout/equation2"/>
    <dgm:cxn modelId="{AB63BABD-CE81-DA45-AE8A-AE1C52567182}" type="presOf" srcId="{59A661B0-9F11-084D-A71A-A1B62A1498F0}" destId="{481CD0AF-CF5D-C54D-A0AA-6B7AFB304112}" srcOrd="0" destOrd="0" presId="urn:microsoft.com/office/officeart/2005/8/layout/equation2"/>
    <dgm:cxn modelId="{BCF3D21D-4872-B640-9D93-6C7C568B0D3E}" type="presOf" srcId="{98166655-D6A5-444D-93E4-D55EF4EA252A}" destId="{D7D95305-0B76-1749-B048-6785074677DD}" srcOrd="0" destOrd="0" presId="urn:microsoft.com/office/officeart/2005/8/layout/equation2"/>
    <dgm:cxn modelId="{7ED0602D-6851-B14C-A455-EA7AE4AF8FF8}" type="presParOf" srcId="{481CD0AF-CF5D-C54D-A0AA-6B7AFB304112}" destId="{5D7254AC-E14E-004F-9188-D8776454465E}" srcOrd="0" destOrd="0" presId="urn:microsoft.com/office/officeart/2005/8/layout/equation2"/>
    <dgm:cxn modelId="{12CF42E5-53EA-7845-8405-CAD56742A415}" type="presParOf" srcId="{5D7254AC-E14E-004F-9188-D8776454465E}" destId="{D7D95305-0B76-1749-B048-6785074677DD}" srcOrd="0" destOrd="0" presId="urn:microsoft.com/office/officeart/2005/8/layout/equation2"/>
    <dgm:cxn modelId="{B8EA43BC-F3A4-D845-9F6B-B59896A83435}" type="presParOf" srcId="{5D7254AC-E14E-004F-9188-D8776454465E}" destId="{54C93A96-4438-1F47-8A13-4BA39ECCA826}" srcOrd="1" destOrd="0" presId="urn:microsoft.com/office/officeart/2005/8/layout/equation2"/>
    <dgm:cxn modelId="{FC5DFEB6-0D12-4044-8FDB-14DB014DB1D1}" type="presParOf" srcId="{5D7254AC-E14E-004F-9188-D8776454465E}" destId="{B8323BC9-C3BC-F942-95AE-D1E45D288615}" srcOrd="2" destOrd="0" presId="urn:microsoft.com/office/officeart/2005/8/layout/equation2"/>
    <dgm:cxn modelId="{5831D586-0F8D-CA49-BF9E-E4C90C6F0730}" type="presParOf" srcId="{5D7254AC-E14E-004F-9188-D8776454465E}" destId="{F8AE7D23-35E5-5D45-B48F-3C1FB638DE6B}" srcOrd="3" destOrd="0" presId="urn:microsoft.com/office/officeart/2005/8/layout/equation2"/>
    <dgm:cxn modelId="{B10D9D5F-2B52-DE4D-9DDF-EB52098A475F}" type="presParOf" srcId="{5D7254AC-E14E-004F-9188-D8776454465E}" destId="{99B72443-2A89-B347-A5D8-4ED63978FAE9}" srcOrd="4" destOrd="0" presId="urn:microsoft.com/office/officeart/2005/8/layout/equation2"/>
    <dgm:cxn modelId="{FA0E98FE-3361-9645-8A7A-5D0590C8CC51}" type="presParOf" srcId="{481CD0AF-CF5D-C54D-A0AA-6B7AFB304112}" destId="{B0F28DC5-CA8F-7B45-AFF0-E1CEA9B8B950}" srcOrd="1" destOrd="0" presId="urn:microsoft.com/office/officeart/2005/8/layout/equation2"/>
    <dgm:cxn modelId="{9F94E682-651B-8A4C-85ED-3E0AC9F6E275}" type="presParOf" srcId="{B0F28DC5-CA8F-7B45-AFF0-E1CEA9B8B950}" destId="{0201F03A-4111-204C-BF3F-B107397007A0}" srcOrd="0" destOrd="0" presId="urn:microsoft.com/office/officeart/2005/8/layout/equation2"/>
    <dgm:cxn modelId="{2581B31D-EE3A-904C-B326-C58F566A9321}" type="presParOf" srcId="{481CD0AF-CF5D-C54D-A0AA-6B7AFB304112}" destId="{A3C17CC0-2492-4047-A65A-87955D020DC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A661B0-9F11-084D-A71A-A1B62A1498F0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98166655-D6A5-444D-93E4-D55EF4EA252A}">
      <dgm:prSet phldrT="[Teksti]"/>
      <dgm:spPr/>
      <dgm:t>
        <a:bodyPr/>
        <a:lstStyle/>
        <a:p>
          <a:r>
            <a:rPr lang="en-US" b="1" noProof="0" dirty="0" smtClean="0">
              <a:solidFill>
                <a:schemeClr val="tx1"/>
              </a:solidFill>
            </a:rPr>
            <a:t>Case formulation</a:t>
          </a:r>
          <a:endParaRPr lang="en-US" b="1" noProof="0" dirty="0">
            <a:solidFill>
              <a:schemeClr val="tx1"/>
            </a:solidFill>
          </a:endParaRPr>
        </a:p>
      </dgm:t>
    </dgm:pt>
    <dgm:pt modelId="{4D81B4E2-5DAB-9241-9F97-F5BB3E095873}" type="parTrans" cxnId="{E562CFA0-8C16-BF42-B872-F40ADFDC1AC8}">
      <dgm:prSet/>
      <dgm:spPr/>
      <dgm:t>
        <a:bodyPr/>
        <a:lstStyle/>
        <a:p>
          <a:endParaRPr lang="fi-FI"/>
        </a:p>
      </dgm:t>
    </dgm:pt>
    <dgm:pt modelId="{4BCE41D5-9927-304C-8803-126A683B1AE3}" type="sibTrans" cxnId="{E562CFA0-8C16-BF42-B872-F40ADFDC1AC8}">
      <dgm:prSet/>
      <dgm:spPr>
        <a:ln>
          <a:solidFill>
            <a:schemeClr val="tx1"/>
          </a:solidFill>
        </a:ln>
      </dgm:spPr>
      <dgm:t>
        <a:bodyPr/>
        <a:lstStyle/>
        <a:p>
          <a:endParaRPr lang="fi-FI"/>
        </a:p>
      </dgm:t>
    </dgm:pt>
    <dgm:pt modelId="{38A5223A-2D41-D64B-92BA-F79251A3F1A5}">
      <dgm:prSet phldrT="[Teksti]"/>
      <dgm:spPr/>
      <dgm:t>
        <a:bodyPr/>
        <a:lstStyle/>
        <a:p>
          <a:r>
            <a:rPr lang="en-US" b="1" noProof="0" dirty="0" smtClean="0">
              <a:solidFill>
                <a:srgbClr val="000000"/>
              </a:solidFill>
            </a:rPr>
            <a:t>Motivational analyses</a:t>
          </a:r>
        </a:p>
        <a:p>
          <a:r>
            <a:rPr lang="en-US" b="1" noProof="0" dirty="0" smtClean="0">
              <a:solidFill>
                <a:srgbClr val="000000"/>
              </a:solidFill>
            </a:rPr>
            <a:t>(values)</a:t>
          </a:r>
          <a:endParaRPr lang="en-US" b="1" noProof="0" dirty="0">
            <a:solidFill>
              <a:srgbClr val="000000"/>
            </a:solidFill>
          </a:endParaRPr>
        </a:p>
      </dgm:t>
    </dgm:pt>
    <dgm:pt modelId="{2394F1F7-FEF0-9F4F-AA00-AE2695097A37}" type="parTrans" cxnId="{36498043-1096-0944-A7E8-1EAFA0C35360}">
      <dgm:prSet/>
      <dgm:spPr/>
      <dgm:t>
        <a:bodyPr/>
        <a:lstStyle/>
        <a:p>
          <a:endParaRPr lang="fi-FI"/>
        </a:p>
      </dgm:t>
    </dgm:pt>
    <dgm:pt modelId="{DB318A16-E3CE-F545-9CEA-A1FB44D9EE97}" type="sibTrans" cxnId="{36498043-1096-0944-A7E8-1EAFA0C35360}">
      <dgm:prSet/>
      <dgm:spPr>
        <a:ln>
          <a:solidFill>
            <a:schemeClr val="tx1"/>
          </a:solidFill>
        </a:ln>
      </dgm:spPr>
      <dgm:t>
        <a:bodyPr/>
        <a:lstStyle/>
        <a:p>
          <a:endParaRPr lang="fi-FI"/>
        </a:p>
      </dgm:t>
    </dgm:pt>
    <dgm:pt modelId="{FA623169-8898-D542-99C8-D0F05D917538}">
      <dgm:prSet phldrT="[Teksti]"/>
      <dgm:spPr/>
      <dgm:t>
        <a:bodyPr/>
        <a:lstStyle/>
        <a:p>
          <a:r>
            <a:rPr lang="en-US" noProof="0" dirty="0" smtClean="0">
              <a:solidFill>
                <a:srgbClr val="000000"/>
              </a:solidFill>
            </a:rPr>
            <a:t>Individual activation for change – </a:t>
          </a:r>
        </a:p>
        <a:p>
          <a:r>
            <a:rPr lang="en-US" noProof="0" dirty="0" smtClean="0">
              <a:solidFill>
                <a:srgbClr val="000000"/>
              </a:solidFill>
            </a:rPr>
            <a:t>Longer lasting lifestyle</a:t>
          </a:r>
        </a:p>
        <a:p>
          <a:r>
            <a:rPr lang="en-US" noProof="0" dirty="0" smtClean="0">
              <a:solidFill>
                <a:srgbClr val="000000"/>
              </a:solidFill>
            </a:rPr>
            <a:t>changes</a:t>
          </a:r>
          <a:endParaRPr lang="en-US" noProof="0" dirty="0">
            <a:solidFill>
              <a:srgbClr val="000000"/>
            </a:solidFill>
          </a:endParaRPr>
        </a:p>
      </dgm:t>
    </dgm:pt>
    <dgm:pt modelId="{83851548-C8C9-C744-97EA-0320AF6A3640}" type="parTrans" cxnId="{F58E4386-3019-7C4E-AED1-CB9B0318851F}">
      <dgm:prSet/>
      <dgm:spPr/>
      <dgm:t>
        <a:bodyPr/>
        <a:lstStyle/>
        <a:p>
          <a:endParaRPr lang="fi-FI"/>
        </a:p>
      </dgm:t>
    </dgm:pt>
    <dgm:pt modelId="{5BA332ED-A164-B648-8511-BA3F20B1002F}" type="sibTrans" cxnId="{F58E4386-3019-7C4E-AED1-CB9B0318851F}">
      <dgm:prSet/>
      <dgm:spPr/>
      <dgm:t>
        <a:bodyPr/>
        <a:lstStyle/>
        <a:p>
          <a:endParaRPr lang="fi-FI"/>
        </a:p>
      </dgm:t>
    </dgm:pt>
    <dgm:pt modelId="{481CD0AF-CF5D-C54D-A0AA-6B7AFB304112}" type="pres">
      <dgm:prSet presAssocID="{59A661B0-9F11-084D-A71A-A1B62A1498F0}" presName="Name0" presStyleCnt="0">
        <dgm:presLayoutVars>
          <dgm:dir/>
          <dgm:resizeHandles val="exact"/>
        </dgm:presLayoutVars>
      </dgm:prSet>
      <dgm:spPr/>
    </dgm:pt>
    <dgm:pt modelId="{5D7254AC-E14E-004F-9188-D8776454465E}" type="pres">
      <dgm:prSet presAssocID="{59A661B0-9F11-084D-A71A-A1B62A1498F0}" presName="vNodes" presStyleCnt="0"/>
      <dgm:spPr/>
    </dgm:pt>
    <dgm:pt modelId="{D7D95305-0B76-1749-B048-6785074677DD}" type="pres">
      <dgm:prSet presAssocID="{98166655-D6A5-444D-93E4-D55EF4EA25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4C93A96-4438-1F47-8A13-4BA39ECCA826}" type="pres">
      <dgm:prSet presAssocID="{4BCE41D5-9927-304C-8803-126A683B1AE3}" presName="spacerT" presStyleCnt="0"/>
      <dgm:spPr/>
    </dgm:pt>
    <dgm:pt modelId="{B8323BC9-C3BC-F942-95AE-D1E45D288615}" type="pres">
      <dgm:prSet presAssocID="{4BCE41D5-9927-304C-8803-126A683B1AE3}" presName="sibTrans" presStyleLbl="sibTrans2D1" presStyleIdx="0" presStyleCnt="2"/>
      <dgm:spPr/>
      <dgm:t>
        <a:bodyPr/>
        <a:lstStyle/>
        <a:p>
          <a:endParaRPr lang="fi-FI"/>
        </a:p>
      </dgm:t>
    </dgm:pt>
    <dgm:pt modelId="{F8AE7D23-35E5-5D45-B48F-3C1FB638DE6B}" type="pres">
      <dgm:prSet presAssocID="{4BCE41D5-9927-304C-8803-126A683B1AE3}" presName="spacerB" presStyleCnt="0"/>
      <dgm:spPr/>
    </dgm:pt>
    <dgm:pt modelId="{99B72443-2A89-B347-A5D8-4ED63978FAE9}" type="pres">
      <dgm:prSet presAssocID="{38A5223A-2D41-D64B-92BA-F79251A3F1A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0F28DC5-CA8F-7B45-AFF0-E1CEA9B8B950}" type="pres">
      <dgm:prSet presAssocID="{59A661B0-9F11-084D-A71A-A1B62A1498F0}" presName="sibTransLast" presStyleLbl="sibTrans2D1" presStyleIdx="1" presStyleCnt="2"/>
      <dgm:spPr/>
      <dgm:t>
        <a:bodyPr/>
        <a:lstStyle/>
        <a:p>
          <a:endParaRPr lang="fi-FI"/>
        </a:p>
      </dgm:t>
    </dgm:pt>
    <dgm:pt modelId="{0201F03A-4111-204C-BF3F-B107397007A0}" type="pres">
      <dgm:prSet presAssocID="{59A661B0-9F11-084D-A71A-A1B62A1498F0}" presName="connectorText" presStyleLbl="sibTrans2D1" presStyleIdx="1" presStyleCnt="2"/>
      <dgm:spPr/>
      <dgm:t>
        <a:bodyPr/>
        <a:lstStyle/>
        <a:p>
          <a:endParaRPr lang="fi-FI"/>
        </a:p>
      </dgm:t>
    </dgm:pt>
    <dgm:pt modelId="{A3C17CC0-2492-4047-A65A-87955D020DCF}" type="pres">
      <dgm:prSet presAssocID="{59A661B0-9F11-084D-A71A-A1B62A1498F0}" presName="lastNode" presStyleLbl="node1" presStyleIdx="2" presStyleCnt="3" custScaleY="11436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E72542D-8BD7-8E42-8749-57A1C24EAAE1}" type="presOf" srcId="{98166655-D6A5-444D-93E4-D55EF4EA252A}" destId="{D7D95305-0B76-1749-B048-6785074677DD}" srcOrd="0" destOrd="0" presId="urn:microsoft.com/office/officeart/2005/8/layout/equation2"/>
    <dgm:cxn modelId="{1B2E9E3E-92BA-384C-A3C5-5274D71B0E51}" type="presOf" srcId="{38A5223A-2D41-D64B-92BA-F79251A3F1A5}" destId="{99B72443-2A89-B347-A5D8-4ED63978FAE9}" srcOrd="0" destOrd="0" presId="urn:microsoft.com/office/officeart/2005/8/layout/equation2"/>
    <dgm:cxn modelId="{E562CFA0-8C16-BF42-B872-F40ADFDC1AC8}" srcId="{59A661B0-9F11-084D-A71A-A1B62A1498F0}" destId="{98166655-D6A5-444D-93E4-D55EF4EA252A}" srcOrd="0" destOrd="0" parTransId="{4D81B4E2-5DAB-9241-9F97-F5BB3E095873}" sibTransId="{4BCE41D5-9927-304C-8803-126A683B1AE3}"/>
    <dgm:cxn modelId="{36498043-1096-0944-A7E8-1EAFA0C35360}" srcId="{59A661B0-9F11-084D-A71A-A1B62A1498F0}" destId="{38A5223A-2D41-D64B-92BA-F79251A3F1A5}" srcOrd="1" destOrd="0" parTransId="{2394F1F7-FEF0-9F4F-AA00-AE2695097A37}" sibTransId="{DB318A16-E3CE-F545-9CEA-A1FB44D9EE97}"/>
    <dgm:cxn modelId="{F58E4386-3019-7C4E-AED1-CB9B0318851F}" srcId="{59A661B0-9F11-084D-A71A-A1B62A1498F0}" destId="{FA623169-8898-D542-99C8-D0F05D917538}" srcOrd="2" destOrd="0" parTransId="{83851548-C8C9-C744-97EA-0320AF6A3640}" sibTransId="{5BA332ED-A164-B648-8511-BA3F20B1002F}"/>
    <dgm:cxn modelId="{03B8FA95-D52B-E94B-8C15-16E469584CEE}" type="presOf" srcId="{DB318A16-E3CE-F545-9CEA-A1FB44D9EE97}" destId="{B0F28DC5-CA8F-7B45-AFF0-E1CEA9B8B950}" srcOrd="0" destOrd="0" presId="urn:microsoft.com/office/officeart/2005/8/layout/equation2"/>
    <dgm:cxn modelId="{F050534B-C55C-1745-98C2-E61C61E46FB0}" type="presOf" srcId="{59A661B0-9F11-084D-A71A-A1B62A1498F0}" destId="{481CD0AF-CF5D-C54D-A0AA-6B7AFB304112}" srcOrd="0" destOrd="0" presId="urn:microsoft.com/office/officeart/2005/8/layout/equation2"/>
    <dgm:cxn modelId="{DF0DD3CF-5835-9A4A-91BF-C58737E8556E}" type="presOf" srcId="{4BCE41D5-9927-304C-8803-126A683B1AE3}" destId="{B8323BC9-C3BC-F942-95AE-D1E45D288615}" srcOrd="0" destOrd="0" presId="urn:microsoft.com/office/officeart/2005/8/layout/equation2"/>
    <dgm:cxn modelId="{7FAB952E-6C89-7944-B83D-DD2AC8524B61}" type="presOf" srcId="{FA623169-8898-D542-99C8-D0F05D917538}" destId="{A3C17CC0-2492-4047-A65A-87955D020DCF}" srcOrd="0" destOrd="0" presId="urn:microsoft.com/office/officeart/2005/8/layout/equation2"/>
    <dgm:cxn modelId="{3E0F8CD6-E70A-9545-B268-3AFBEC93961D}" type="presOf" srcId="{DB318A16-E3CE-F545-9CEA-A1FB44D9EE97}" destId="{0201F03A-4111-204C-BF3F-B107397007A0}" srcOrd="1" destOrd="0" presId="urn:microsoft.com/office/officeart/2005/8/layout/equation2"/>
    <dgm:cxn modelId="{DF776E9C-A7D5-6044-A719-0A6270A98D38}" type="presParOf" srcId="{481CD0AF-CF5D-C54D-A0AA-6B7AFB304112}" destId="{5D7254AC-E14E-004F-9188-D8776454465E}" srcOrd="0" destOrd="0" presId="urn:microsoft.com/office/officeart/2005/8/layout/equation2"/>
    <dgm:cxn modelId="{13DB2F42-590D-424D-BF3D-C6B0CE5094BD}" type="presParOf" srcId="{5D7254AC-E14E-004F-9188-D8776454465E}" destId="{D7D95305-0B76-1749-B048-6785074677DD}" srcOrd="0" destOrd="0" presId="urn:microsoft.com/office/officeart/2005/8/layout/equation2"/>
    <dgm:cxn modelId="{1E0AB0E0-0A90-564E-A7F8-EFAE851E36FD}" type="presParOf" srcId="{5D7254AC-E14E-004F-9188-D8776454465E}" destId="{54C93A96-4438-1F47-8A13-4BA39ECCA826}" srcOrd="1" destOrd="0" presId="urn:microsoft.com/office/officeart/2005/8/layout/equation2"/>
    <dgm:cxn modelId="{A10DB696-A582-7940-9520-D6C9292D9CA5}" type="presParOf" srcId="{5D7254AC-E14E-004F-9188-D8776454465E}" destId="{B8323BC9-C3BC-F942-95AE-D1E45D288615}" srcOrd="2" destOrd="0" presId="urn:microsoft.com/office/officeart/2005/8/layout/equation2"/>
    <dgm:cxn modelId="{3CCECBCF-9DD6-B543-885A-335DF1480DDA}" type="presParOf" srcId="{5D7254AC-E14E-004F-9188-D8776454465E}" destId="{F8AE7D23-35E5-5D45-B48F-3C1FB638DE6B}" srcOrd="3" destOrd="0" presId="urn:microsoft.com/office/officeart/2005/8/layout/equation2"/>
    <dgm:cxn modelId="{14D1A6D4-1FC7-A549-BBC6-9857F9ABDE8F}" type="presParOf" srcId="{5D7254AC-E14E-004F-9188-D8776454465E}" destId="{99B72443-2A89-B347-A5D8-4ED63978FAE9}" srcOrd="4" destOrd="0" presId="urn:microsoft.com/office/officeart/2005/8/layout/equation2"/>
    <dgm:cxn modelId="{30061ADB-2BEF-F341-93F7-57DC622563F0}" type="presParOf" srcId="{481CD0AF-CF5D-C54D-A0AA-6B7AFB304112}" destId="{B0F28DC5-CA8F-7B45-AFF0-E1CEA9B8B950}" srcOrd="1" destOrd="0" presId="urn:microsoft.com/office/officeart/2005/8/layout/equation2"/>
    <dgm:cxn modelId="{A181143A-7CF6-B142-A356-CC97D95034DA}" type="presParOf" srcId="{B0F28DC5-CA8F-7B45-AFF0-E1CEA9B8B950}" destId="{0201F03A-4111-204C-BF3F-B107397007A0}" srcOrd="0" destOrd="0" presId="urn:microsoft.com/office/officeart/2005/8/layout/equation2"/>
    <dgm:cxn modelId="{52EC06D7-B580-DA43-A741-B6BDDE2A4E1C}" type="presParOf" srcId="{481CD0AF-CF5D-C54D-A0AA-6B7AFB304112}" destId="{A3C17CC0-2492-4047-A65A-87955D020DC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95305-0B76-1749-B048-6785074677DD}">
      <dsp:nvSpPr>
        <dsp:cNvPr id="0" name=""/>
        <dsp:cNvSpPr/>
      </dsp:nvSpPr>
      <dsp:spPr>
        <a:xfrm>
          <a:off x="1197519" y="384"/>
          <a:ext cx="1517523" cy="15175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Case formulation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1419755" y="222620"/>
        <a:ext cx="1073051" cy="1073051"/>
      </dsp:txXfrm>
    </dsp:sp>
    <dsp:sp modelId="{B8323BC9-C3BC-F942-95AE-D1E45D288615}">
      <dsp:nvSpPr>
        <dsp:cNvPr id="0" name=""/>
        <dsp:cNvSpPr/>
      </dsp:nvSpPr>
      <dsp:spPr>
        <a:xfrm>
          <a:off x="1516199" y="1641130"/>
          <a:ext cx="880163" cy="88016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/>
        </a:p>
      </dsp:txBody>
      <dsp:txXfrm>
        <a:off x="1632865" y="1977704"/>
        <a:ext cx="646831" cy="207015"/>
      </dsp:txXfrm>
    </dsp:sp>
    <dsp:sp modelId="{99B72443-2A89-B347-A5D8-4ED63978FAE9}">
      <dsp:nvSpPr>
        <dsp:cNvPr id="0" name=""/>
        <dsp:cNvSpPr/>
      </dsp:nvSpPr>
      <dsp:spPr>
        <a:xfrm>
          <a:off x="1197519" y="2644517"/>
          <a:ext cx="1517523" cy="15175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rgbClr val="000000"/>
              </a:solidFill>
            </a:rPr>
            <a:t>Motivational analyses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rgbClr val="000000"/>
              </a:solidFill>
            </a:rPr>
            <a:t>(values)</a:t>
          </a:r>
          <a:endParaRPr lang="en-US" sz="1400" b="1" kern="1200" noProof="0" dirty="0">
            <a:solidFill>
              <a:srgbClr val="000000"/>
            </a:solidFill>
          </a:endParaRPr>
        </a:p>
      </dsp:txBody>
      <dsp:txXfrm>
        <a:off x="1419755" y="2866753"/>
        <a:ext cx="1073051" cy="1073051"/>
      </dsp:txXfrm>
    </dsp:sp>
    <dsp:sp modelId="{B0F28DC5-CA8F-7B45-AFF0-E1CEA9B8B950}">
      <dsp:nvSpPr>
        <dsp:cNvPr id="0" name=""/>
        <dsp:cNvSpPr/>
      </dsp:nvSpPr>
      <dsp:spPr>
        <a:xfrm>
          <a:off x="2942672" y="1798953"/>
          <a:ext cx="482572" cy="5645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/>
        </a:p>
      </dsp:txBody>
      <dsp:txXfrm>
        <a:off x="2942672" y="1911857"/>
        <a:ext cx="337800" cy="338710"/>
      </dsp:txXfrm>
    </dsp:sp>
    <dsp:sp modelId="{A3C17CC0-2492-4047-A65A-87955D020DCF}">
      <dsp:nvSpPr>
        <dsp:cNvPr id="0" name=""/>
        <dsp:cNvSpPr/>
      </dsp:nvSpPr>
      <dsp:spPr>
        <a:xfrm>
          <a:off x="3625557" y="345772"/>
          <a:ext cx="3035047" cy="34708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>
              <a:solidFill>
                <a:srgbClr val="000000"/>
              </a:solidFill>
            </a:rPr>
            <a:t>Individual activation for change –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>
              <a:solidFill>
                <a:srgbClr val="000000"/>
              </a:solidFill>
            </a:rPr>
            <a:t>Longer lasting lifestyle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>
              <a:solidFill>
                <a:srgbClr val="000000"/>
              </a:solidFill>
            </a:rPr>
            <a:t>changes</a:t>
          </a:r>
          <a:endParaRPr lang="en-US" sz="2600" kern="1200" noProof="0" dirty="0">
            <a:solidFill>
              <a:srgbClr val="000000"/>
            </a:solidFill>
          </a:endParaRPr>
        </a:p>
      </dsp:txBody>
      <dsp:txXfrm>
        <a:off x="4070029" y="854071"/>
        <a:ext cx="2146103" cy="2454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95305-0B76-1749-B048-6785074677DD}">
      <dsp:nvSpPr>
        <dsp:cNvPr id="0" name=""/>
        <dsp:cNvSpPr/>
      </dsp:nvSpPr>
      <dsp:spPr>
        <a:xfrm>
          <a:off x="1197519" y="384"/>
          <a:ext cx="1517523" cy="15175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Case formulation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1419755" y="222620"/>
        <a:ext cx="1073051" cy="1073051"/>
      </dsp:txXfrm>
    </dsp:sp>
    <dsp:sp modelId="{B8323BC9-C3BC-F942-95AE-D1E45D288615}">
      <dsp:nvSpPr>
        <dsp:cNvPr id="0" name=""/>
        <dsp:cNvSpPr/>
      </dsp:nvSpPr>
      <dsp:spPr>
        <a:xfrm>
          <a:off x="1516199" y="1641130"/>
          <a:ext cx="880163" cy="88016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/>
        </a:p>
      </dsp:txBody>
      <dsp:txXfrm>
        <a:off x="1632865" y="1977704"/>
        <a:ext cx="646831" cy="207015"/>
      </dsp:txXfrm>
    </dsp:sp>
    <dsp:sp modelId="{99B72443-2A89-B347-A5D8-4ED63978FAE9}">
      <dsp:nvSpPr>
        <dsp:cNvPr id="0" name=""/>
        <dsp:cNvSpPr/>
      </dsp:nvSpPr>
      <dsp:spPr>
        <a:xfrm>
          <a:off x="1197519" y="2644517"/>
          <a:ext cx="1517523" cy="15175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rgbClr val="000000"/>
              </a:solidFill>
            </a:rPr>
            <a:t>Motivational analyses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rgbClr val="000000"/>
              </a:solidFill>
            </a:rPr>
            <a:t>(values)</a:t>
          </a:r>
          <a:endParaRPr lang="en-US" sz="1400" b="1" kern="1200" noProof="0" dirty="0">
            <a:solidFill>
              <a:srgbClr val="000000"/>
            </a:solidFill>
          </a:endParaRPr>
        </a:p>
      </dsp:txBody>
      <dsp:txXfrm>
        <a:off x="1419755" y="2866753"/>
        <a:ext cx="1073051" cy="1073051"/>
      </dsp:txXfrm>
    </dsp:sp>
    <dsp:sp modelId="{B0F28DC5-CA8F-7B45-AFF0-E1CEA9B8B950}">
      <dsp:nvSpPr>
        <dsp:cNvPr id="0" name=""/>
        <dsp:cNvSpPr/>
      </dsp:nvSpPr>
      <dsp:spPr>
        <a:xfrm>
          <a:off x="2942672" y="1798953"/>
          <a:ext cx="482572" cy="5645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100" kern="1200"/>
        </a:p>
      </dsp:txBody>
      <dsp:txXfrm>
        <a:off x="2942672" y="1911857"/>
        <a:ext cx="337800" cy="338710"/>
      </dsp:txXfrm>
    </dsp:sp>
    <dsp:sp modelId="{A3C17CC0-2492-4047-A65A-87955D020DCF}">
      <dsp:nvSpPr>
        <dsp:cNvPr id="0" name=""/>
        <dsp:cNvSpPr/>
      </dsp:nvSpPr>
      <dsp:spPr>
        <a:xfrm>
          <a:off x="3625557" y="345772"/>
          <a:ext cx="3035047" cy="34708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>
              <a:solidFill>
                <a:srgbClr val="000000"/>
              </a:solidFill>
            </a:rPr>
            <a:t>Individual activation for change –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>
              <a:solidFill>
                <a:srgbClr val="000000"/>
              </a:solidFill>
            </a:rPr>
            <a:t>Longer lasting lifestyle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noProof="0" dirty="0" smtClean="0">
              <a:solidFill>
                <a:srgbClr val="000000"/>
              </a:solidFill>
            </a:rPr>
            <a:t>changes</a:t>
          </a:r>
          <a:endParaRPr lang="en-US" sz="2600" kern="1200" noProof="0" dirty="0">
            <a:solidFill>
              <a:srgbClr val="000000"/>
            </a:solidFill>
          </a:endParaRPr>
        </a:p>
      </dsp:txBody>
      <dsp:txXfrm>
        <a:off x="4070029" y="854071"/>
        <a:ext cx="2146103" cy="2454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38" y="0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694"/>
            <a:ext cx="544830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661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38" y="9443661"/>
            <a:ext cx="2951162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0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26C664-417B-F54F-B418-56910D2CB533}" type="slidenum">
              <a:rPr lang="en-US" sz="1200">
                <a:cs typeface="Arial" charset="0"/>
              </a:rPr>
              <a:pPr eaLnBrk="1" hangingPunct="1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567" y="4722694"/>
            <a:ext cx="4993243" cy="44741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i-FI" dirty="0"/>
          </a:p>
          <a:p>
            <a:r>
              <a:rPr lang="fi-FI" dirty="0"/>
              <a:t>----- Kokousmuistiinpanot (16.6.2014 22:00) -----</a:t>
            </a:r>
          </a:p>
          <a:p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persons</a:t>
            </a:r>
            <a:r>
              <a:rPr lang="fi-FI" dirty="0"/>
              <a:t>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weight</a:t>
            </a:r>
            <a:r>
              <a:rPr lang="fi-FI" dirty="0"/>
              <a:t> </a:t>
            </a:r>
            <a:r>
              <a:rPr lang="fi-FI" dirty="0" err="1"/>
              <a:t>concerns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concerns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problems</a:t>
            </a:r>
            <a:r>
              <a:rPr lang="fi-FI" dirty="0"/>
              <a:t>.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 smtClean="0"/>
              <a:t>concerns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baseline="0" dirty="0" smtClean="0"/>
              <a:t> to the </a:t>
            </a:r>
            <a:r>
              <a:rPr lang="fi-FI" baseline="0" dirty="0" err="1" smtClean="0"/>
              <a:t>weight</a:t>
            </a:r>
            <a:r>
              <a:rPr lang="fi-FI" baseline="0" dirty="0" smtClean="0"/>
              <a:t>. </a:t>
            </a:r>
            <a:r>
              <a:rPr lang="fi-FI" dirty="0" smtClean="0"/>
              <a:t> </a:t>
            </a:r>
            <a:endParaRPr lang="fi-F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26C664-417B-F54F-B418-56910D2CB533}" type="slidenum">
              <a:rPr lang="en-US" sz="1200">
                <a:cs typeface="Arial" charset="0"/>
              </a:rPr>
              <a:pPr eaLnBrk="1" hangingPunct="1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567" y="4722694"/>
            <a:ext cx="4993243" cy="44741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i-FI"/>
          </a:p>
          <a:p>
            <a:r>
              <a:rPr lang="fi-FI"/>
              <a:t>----- Kokousmuistiinpanot (16.6.2014 22:05) -----</a:t>
            </a:r>
          </a:p>
          <a:p>
            <a:r>
              <a:rPr lang="fi-FI"/>
              <a:t>It is possible that weight management programs have been too limited.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FC782-B8FC-7744-80CA-A6B2D5D98DD4}" type="slidenum">
              <a:rPr lang="fi-FI"/>
              <a:pPr>
                <a:defRPr/>
              </a:pPr>
              <a:t>11</a:t>
            </a:fld>
            <a:endParaRPr lang="fi-FI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2694"/>
            <a:ext cx="4994275" cy="4474131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0E0A302-E76C-4E9D-8D31-288FEDE579F1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pic>
        <p:nvPicPr>
          <p:cNvPr id="11" name="Kuva 10" descr="jyu-logo-cmyk_ruotsi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08304" y="5472000"/>
            <a:ext cx="1764000" cy="1079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C361A-EA2B-4A1A-9044-AE5096E09820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DA966-1E3F-441B-9199-0238BC615874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35872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905000"/>
            <a:ext cx="35872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6988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F8E65-3B99-45D4-8CF5-C5337EE58604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7DB4A-5CB6-49C6-B77F-F0CC692756F7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5917B-86D0-4131-AC16-9E50F30EE710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5576" y="1535112"/>
            <a:ext cx="3741812" cy="12458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55576" y="2852937"/>
            <a:ext cx="3741812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2458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4041775" cy="32732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05BA8F-96ED-41A3-ABCD-115F986C16B9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2B191-ECCE-4601-BB70-FB194FFCC099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1357D-99E2-4930-AFE8-E140F1ACFD42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7819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1435100"/>
            <a:ext cx="278194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1746B-D0D4-4028-9BBA-4807AEA5B0EC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1D6FF-DDB3-495F-B4BC-04467ED88508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8E111C9-C060-4F8F-A3B0-71175B883B24}" type="datetime1">
              <a:rPr lang="fi-FI"/>
              <a:pPr/>
              <a:t>9.7.2014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0"/>
            <a:endParaRPr lang="en-US" smtClean="0"/>
          </a:p>
        </p:txBody>
      </p:sp>
      <p:pic>
        <p:nvPicPr>
          <p:cNvPr id="13" name="Kuva 12" descr="jyu-logo-cmyk_ruotsi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308304" y="5472000"/>
            <a:ext cx="1764000" cy="1079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lkuloppusivu eng 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559500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692696"/>
            <a:ext cx="7740352" cy="3096344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latin typeface="Helvetica" charset="0"/>
              </a:rPr>
              <a:t>Weight management and psychological flexibility</a:t>
            </a:r>
            <a:endParaRPr lang="en-US" sz="3600" b="1" dirty="0">
              <a:latin typeface="Helvetica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861048"/>
            <a:ext cx="8424862" cy="20891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Helvetica" charset="0"/>
              </a:rPr>
              <a:t>R</a:t>
            </a:r>
            <a:r>
              <a:rPr lang="en-GB" dirty="0" err="1">
                <a:latin typeface="Helvetica" charset="0"/>
              </a:rPr>
              <a:t>aimo</a:t>
            </a:r>
            <a:r>
              <a:rPr lang="en-GB" dirty="0">
                <a:latin typeface="Helvetica" charset="0"/>
              </a:rPr>
              <a:t> Lappalainen</a:t>
            </a:r>
          </a:p>
          <a:p>
            <a:pPr eaLnBrk="1" hangingPunct="1">
              <a:buFont typeface="Wingdings" charset="0"/>
              <a:buNone/>
            </a:pPr>
            <a:r>
              <a:rPr lang="en-GB" dirty="0">
                <a:latin typeface="Helvetica" charset="0"/>
              </a:rPr>
              <a:t>Professor in Clinical Psychology and Psychotherapy</a:t>
            </a:r>
          </a:p>
          <a:p>
            <a:pPr eaLnBrk="1" hangingPunct="1">
              <a:buFont typeface="Wingdings" charset="0"/>
              <a:buNone/>
            </a:pPr>
            <a:r>
              <a:rPr lang="en-GB" dirty="0" smtClean="0">
                <a:latin typeface="Helvetica" charset="0"/>
              </a:rPr>
              <a:t>Department </a:t>
            </a:r>
            <a:r>
              <a:rPr lang="en-GB" dirty="0">
                <a:latin typeface="Helvetica" charset="0"/>
              </a:rPr>
              <a:t>of Psychology </a:t>
            </a:r>
          </a:p>
          <a:p>
            <a:pPr eaLnBrk="1" hangingPunct="1">
              <a:buFont typeface="Wingdings" charset="0"/>
              <a:buNone/>
            </a:pPr>
            <a:r>
              <a:rPr lang="en-GB" dirty="0">
                <a:latin typeface="Helvetica" charset="0"/>
              </a:rPr>
              <a:t>University of </a:t>
            </a:r>
            <a:r>
              <a:rPr lang="en-GB" dirty="0" err="1">
                <a:latin typeface="Helvetica" charset="0"/>
              </a:rPr>
              <a:t>Jyväskylä</a:t>
            </a:r>
            <a:r>
              <a:rPr lang="en-GB" dirty="0">
                <a:latin typeface="Helvetica" charset="0"/>
              </a:rPr>
              <a:t>, Finland</a:t>
            </a:r>
          </a:p>
          <a:p>
            <a:pPr eaLnBrk="1" hangingPunct="1">
              <a:buFont typeface="Wingdings" charset="0"/>
              <a:buNone/>
            </a:pPr>
            <a:endParaRPr lang="en-GB" sz="2000" dirty="0">
              <a:latin typeface="Helvetica" charset="0"/>
            </a:endParaRPr>
          </a:p>
          <a:p>
            <a:pPr eaLnBrk="1" hangingPunct="1">
              <a:buFont typeface="Wingdings" charset="0"/>
              <a:buNone/>
            </a:pPr>
            <a:endParaRPr lang="en-US" sz="20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3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Results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results suggest that </a:t>
            </a:r>
            <a:r>
              <a:rPr lang="en-US" b="1" dirty="0" smtClean="0"/>
              <a:t>an increase in flexible control during weight loss</a:t>
            </a:r>
            <a:r>
              <a:rPr lang="en-US" dirty="0" smtClean="0"/>
              <a:t> and a </a:t>
            </a:r>
            <a:r>
              <a:rPr lang="en-US" b="1" dirty="0" smtClean="0"/>
              <a:t>reduction of rigid control after an active weight loss phase</a:t>
            </a:r>
            <a:r>
              <a:rPr lang="en-US" dirty="0" smtClean="0"/>
              <a:t> may enhance well-being. </a:t>
            </a:r>
          </a:p>
          <a:p>
            <a:r>
              <a:rPr lang="en-US" dirty="0" smtClean="0"/>
              <a:t>In other words, the ability to increase flexible control and ability to give up rigid control may be beneficial to weight management and well-being.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j-cs"/>
              </a:rPr>
              <a:t>Different behavioral change strategies may be needed over time</a:t>
            </a:r>
          </a:p>
        </p:txBody>
      </p:sp>
      <p:pic>
        <p:nvPicPr>
          <p:cNvPr id="3143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1485900"/>
            <a:ext cx="7089775" cy="5399088"/>
          </a:xfrm>
        </p:spPr>
      </p:pic>
      <p:sp>
        <p:nvSpPr>
          <p:cNvPr id="2" name="Tekstiruutu 1"/>
          <p:cNvSpPr txBox="1"/>
          <p:nvPr/>
        </p:nvSpPr>
        <p:spPr>
          <a:xfrm>
            <a:off x="2051720" y="3789040"/>
            <a:ext cx="1300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Behavioral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Change</a:t>
            </a:r>
            <a:endParaRPr lang="fi-FI" dirty="0" smtClean="0"/>
          </a:p>
          <a:p>
            <a:r>
              <a:rPr lang="fi-FI" b="1" dirty="0" err="1" smtClean="0"/>
              <a:t>Strategy</a:t>
            </a:r>
            <a:r>
              <a:rPr lang="fi-FI" b="1" dirty="0" smtClean="0"/>
              <a:t> 1</a:t>
            </a:r>
            <a:endParaRPr lang="fi-FI" b="1" dirty="0"/>
          </a:p>
        </p:txBody>
      </p:sp>
      <p:sp>
        <p:nvSpPr>
          <p:cNvPr id="5" name="Tekstiruutu 4"/>
          <p:cNvSpPr txBox="1"/>
          <p:nvPr/>
        </p:nvSpPr>
        <p:spPr>
          <a:xfrm>
            <a:off x="3779912" y="4437112"/>
            <a:ext cx="1300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Behavioral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Change</a:t>
            </a:r>
            <a:endParaRPr lang="fi-FI" dirty="0" smtClean="0"/>
          </a:p>
          <a:p>
            <a:r>
              <a:rPr lang="fi-FI" b="1" dirty="0" err="1" smtClean="0"/>
              <a:t>Strategy</a:t>
            </a:r>
            <a:r>
              <a:rPr lang="fi-FI" b="1" dirty="0" smtClean="0"/>
              <a:t> 2</a:t>
            </a:r>
            <a:endParaRPr lang="fi-FI" b="1" dirty="0"/>
          </a:p>
        </p:txBody>
      </p:sp>
      <p:sp>
        <p:nvSpPr>
          <p:cNvPr id="6" name="Tekstiruutu 5"/>
          <p:cNvSpPr txBox="1"/>
          <p:nvPr/>
        </p:nvSpPr>
        <p:spPr>
          <a:xfrm>
            <a:off x="5220072" y="5157192"/>
            <a:ext cx="1300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Behavioral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Change</a:t>
            </a:r>
            <a:endParaRPr lang="fi-FI" dirty="0" smtClean="0"/>
          </a:p>
          <a:p>
            <a:r>
              <a:rPr lang="fi-FI" b="1" dirty="0" err="1" smtClean="0"/>
              <a:t>Strategy</a:t>
            </a:r>
            <a:r>
              <a:rPr lang="fi-FI" b="1" dirty="0" smtClean="0"/>
              <a:t> 3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5740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19672" y="1556792"/>
            <a:ext cx="6480720" cy="1470025"/>
          </a:xfrm>
        </p:spPr>
        <p:txBody>
          <a:bodyPr/>
          <a:lstStyle/>
          <a:p>
            <a:r>
              <a:rPr lang="fi-FI" sz="4000" b="1" dirty="0" smtClean="0">
                <a:solidFill>
                  <a:srgbClr val="000099"/>
                </a:solidFill>
              </a:rPr>
              <a:t>Mobile- and web- </a:t>
            </a:r>
            <a:r>
              <a:rPr lang="fi-FI" sz="4000" b="1" dirty="0" err="1" smtClean="0">
                <a:solidFill>
                  <a:srgbClr val="000099"/>
                </a:solidFill>
              </a:rPr>
              <a:t>based</a:t>
            </a:r>
            <a:r>
              <a:rPr lang="fi-FI" sz="4000" b="1" dirty="0" smtClean="0">
                <a:solidFill>
                  <a:srgbClr val="000099"/>
                </a:solidFill>
              </a:rPr>
              <a:t> </a:t>
            </a:r>
            <a:r>
              <a:rPr lang="fi-FI" sz="4000" b="1" dirty="0" err="1" smtClean="0">
                <a:solidFill>
                  <a:srgbClr val="000099"/>
                </a:solidFill>
              </a:rPr>
              <a:t>interventions</a:t>
            </a:r>
            <a:endParaRPr lang="fi-FI" sz="4000" b="1" dirty="0">
              <a:solidFill>
                <a:srgbClr val="0000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05264"/>
            <a:ext cx="1296144" cy="83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Combining mobile- and web – based interventions with some personal contact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315200" cy="1143000"/>
          </a:xfrm>
        </p:spPr>
        <p:txBody>
          <a:bodyPr/>
          <a:lstStyle/>
          <a:p>
            <a:r>
              <a:rPr lang="fi-FI" sz="3200" b="1" dirty="0" smtClean="0">
                <a:solidFill>
                  <a:srgbClr val="000099"/>
                </a:solidFill>
              </a:rPr>
              <a:t>Vision: Web- and Mobile </a:t>
            </a:r>
            <a:r>
              <a:rPr lang="fi-FI" sz="3200" b="1" dirty="0" err="1" smtClean="0">
                <a:solidFill>
                  <a:srgbClr val="000099"/>
                </a:solidFill>
              </a:rPr>
              <a:t>psychological</a:t>
            </a:r>
            <a:r>
              <a:rPr lang="fi-FI" sz="3200" b="1" dirty="0" smtClean="0">
                <a:solidFill>
                  <a:srgbClr val="000099"/>
                </a:solidFill>
              </a:rPr>
              <a:t> </a:t>
            </a:r>
            <a:r>
              <a:rPr lang="fi-FI" sz="3200" b="1" dirty="0" err="1" smtClean="0">
                <a:solidFill>
                  <a:srgbClr val="000099"/>
                </a:solidFill>
              </a:rPr>
              <a:t>interventions</a:t>
            </a:r>
            <a:endParaRPr lang="en-GB" sz="3200" b="1" dirty="0">
              <a:solidFill>
                <a:srgbClr val="000099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204864"/>
            <a:ext cx="7886325" cy="384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97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315200" cy="1143000"/>
          </a:xfrm>
        </p:spPr>
        <p:txBody>
          <a:bodyPr/>
          <a:lstStyle/>
          <a:p>
            <a:r>
              <a:rPr lang="fi-FI" sz="3200" b="1" dirty="0" smtClean="0">
                <a:solidFill>
                  <a:srgbClr val="000099"/>
                </a:solidFill>
              </a:rPr>
              <a:t>Vision: Web- and Mobile </a:t>
            </a:r>
            <a:r>
              <a:rPr lang="fi-FI" sz="3200" b="1" dirty="0" err="1" smtClean="0">
                <a:solidFill>
                  <a:srgbClr val="000099"/>
                </a:solidFill>
              </a:rPr>
              <a:t>psychological</a:t>
            </a:r>
            <a:r>
              <a:rPr lang="fi-FI" sz="3200" b="1" dirty="0" smtClean="0">
                <a:solidFill>
                  <a:srgbClr val="000099"/>
                </a:solidFill>
              </a:rPr>
              <a:t> </a:t>
            </a:r>
            <a:r>
              <a:rPr lang="fi-FI" sz="3200" b="1" dirty="0" err="1" smtClean="0">
                <a:solidFill>
                  <a:srgbClr val="000099"/>
                </a:solidFill>
              </a:rPr>
              <a:t>interventions</a:t>
            </a:r>
            <a:endParaRPr lang="en-GB" sz="3200" b="1" dirty="0">
              <a:solidFill>
                <a:srgbClr val="000099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204864"/>
            <a:ext cx="7886325" cy="384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796136" y="3573016"/>
            <a:ext cx="2237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smtClean="0"/>
              <a:t>Training </a:t>
            </a:r>
            <a:r>
              <a:rPr lang="fi-FI" sz="2400" b="1" dirty="0" err="1" smtClean="0"/>
              <a:t>skills</a:t>
            </a:r>
            <a:r>
              <a:rPr lang="fi-FI" sz="2400" b="1" dirty="0" smtClean="0"/>
              <a:t> </a:t>
            </a:r>
          </a:p>
          <a:p>
            <a:r>
              <a:rPr lang="fi-FI" sz="2400" b="1" dirty="0" smtClean="0"/>
              <a:t>in daily life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2973330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5812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sz="2400" dirty="0" smtClean="0"/>
              <a:t>Lappalainen et al. (</a:t>
            </a:r>
            <a:r>
              <a:rPr lang="fi-FI" sz="2400" dirty="0" err="1" smtClean="0"/>
              <a:t>Accepted</a:t>
            </a:r>
            <a:r>
              <a:rPr lang="fi-FI" sz="2400" dirty="0" smtClean="0"/>
              <a:t>): Depression </a:t>
            </a:r>
            <a:r>
              <a:rPr lang="fi-FI" sz="2400" dirty="0" err="1" smtClean="0"/>
              <a:t>symptoms</a:t>
            </a:r>
            <a:r>
              <a:rPr lang="fi-FI" sz="2400" dirty="0" smtClean="0"/>
              <a:t>, </a:t>
            </a:r>
            <a:r>
              <a:rPr lang="fi-FI" sz="2400" dirty="0" err="1" smtClean="0"/>
              <a:t>Face-to-Face</a:t>
            </a:r>
            <a:r>
              <a:rPr lang="fi-FI" sz="2400" dirty="0" smtClean="0"/>
              <a:t> vs. </a:t>
            </a:r>
            <a:r>
              <a:rPr lang="fi-FI" sz="2400" dirty="0" err="1"/>
              <a:t>m</a:t>
            </a:r>
            <a:r>
              <a:rPr lang="fi-FI" sz="2400" dirty="0" err="1" smtClean="0"/>
              <a:t>ainly</a:t>
            </a:r>
            <a:r>
              <a:rPr lang="fi-FI" sz="2400" dirty="0" smtClean="0"/>
              <a:t> </a:t>
            </a:r>
            <a:r>
              <a:rPr lang="fi-FI" sz="2400" dirty="0" err="1" smtClean="0"/>
              <a:t>web-based</a:t>
            </a:r>
            <a:r>
              <a:rPr lang="fi-FI" sz="2400" dirty="0" smtClean="0"/>
              <a:t> intervention. </a:t>
            </a:r>
            <a:r>
              <a:rPr lang="fi-FI" sz="2400" dirty="0" err="1" smtClean="0"/>
              <a:t>Behaviour</a:t>
            </a:r>
            <a:r>
              <a:rPr lang="fi-FI" sz="2400" dirty="0" smtClean="0"/>
              <a:t> </a:t>
            </a:r>
            <a:r>
              <a:rPr lang="fi-FI" sz="2400" dirty="0" err="1" smtClean="0"/>
              <a:t>Research</a:t>
            </a:r>
            <a:r>
              <a:rPr lang="fi-FI" sz="2400" dirty="0" smtClean="0"/>
              <a:t> &amp; </a:t>
            </a:r>
            <a:r>
              <a:rPr lang="fi-FI" sz="2400" dirty="0" err="1" smtClean="0"/>
              <a:t>Therapy</a:t>
            </a:r>
            <a:endParaRPr lang="fi-FI" sz="2400" dirty="0"/>
          </a:p>
        </p:txBody>
      </p:sp>
      <p:graphicFrame>
        <p:nvGraphicFramePr>
          <p:cNvPr id="2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812984"/>
              </p:ext>
            </p:extLst>
          </p:nvPr>
        </p:nvGraphicFramePr>
        <p:xfrm>
          <a:off x="1094408" y="1823616"/>
          <a:ext cx="6840537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4283968" y="4365104"/>
            <a:ext cx="141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/>
              <a:t>Web-based</a:t>
            </a:r>
            <a:endParaRPr lang="fi-FI" b="1" dirty="0"/>
          </a:p>
        </p:txBody>
      </p:sp>
      <p:sp>
        <p:nvSpPr>
          <p:cNvPr id="4" name="Tekstiruutu 3"/>
          <p:cNvSpPr txBox="1"/>
          <p:nvPr/>
        </p:nvSpPr>
        <p:spPr>
          <a:xfrm>
            <a:off x="4860032" y="2636912"/>
            <a:ext cx="160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/>
              <a:t>Face-to-Face</a:t>
            </a:r>
            <a:endParaRPr lang="fi-FI" b="1" dirty="0"/>
          </a:p>
        </p:txBody>
      </p:sp>
      <p:cxnSp>
        <p:nvCxnSpPr>
          <p:cNvPr id="7" name="Suora nuoliyhdysviiva 6"/>
          <p:cNvCxnSpPr/>
          <p:nvPr/>
        </p:nvCxnSpPr>
        <p:spPr>
          <a:xfrm flipH="1">
            <a:off x="5220072" y="3068960"/>
            <a:ext cx="14401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/>
          <p:cNvCxnSpPr/>
          <p:nvPr/>
        </p:nvCxnSpPr>
        <p:spPr>
          <a:xfrm flipV="1">
            <a:off x="4788024" y="407707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2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of using case formulation models &gt; broader interventions</a:t>
            </a:r>
          </a:p>
          <a:p>
            <a:r>
              <a:rPr lang="en-US" dirty="0" smtClean="0"/>
              <a:t>(Develop) programs for increasing motivation  for change</a:t>
            </a:r>
          </a:p>
          <a:p>
            <a:r>
              <a:rPr lang="en-US" dirty="0" smtClean="0"/>
              <a:t>Interventions should teach flexible strategies, what are these strategies in practice and how to teach them?</a:t>
            </a:r>
          </a:p>
          <a:p>
            <a:r>
              <a:rPr lang="en-US" dirty="0" smtClean="0"/>
              <a:t>Advantages of using web- and mobile-interventions</a:t>
            </a:r>
          </a:p>
          <a:p>
            <a:r>
              <a:rPr lang="en-US" dirty="0" smtClean="0"/>
              <a:t>Combine all these together</a:t>
            </a:r>
          </a:p>
        </p:txBody>
      </p:sp>
    </p:spTree>
    <p:extLst>
      <p:ext uri="{BB962C8B-B14F-4D97-AF65-F5344CB8AC3E}">
        <p14:creationId xmlns:p14="http://schemas.microsoft.com/office/powerpoint/2010/main" val="97464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Behavioral case formulation and </a:t>
            </a:r>
            <a:br>
              <a:rPr lang="en-US" dirty="0" smtClean="0"/>
            </a:br>
            <a:r>
              <a:rPr lang="en-US" dirty="0" smtClean="0"/>
              <a:t>motivation for change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76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5867400" y="41910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/>
              <a:t>Impaired </a:t>
            </a:r>
          </a:p>
          <a:p>
            <a:pPr algn="ctr" eaLnBrk="0" hangingPunct="0"/>
            <a:r>
              <a:rPr lang="en-US" sz="1400"/>
              <a:t>Social</a:t>
            </a:r>
          </a:p>
          <a:p>
            <a:pPr algn="ctr" eaLnBrk="0" hangingPunct="0"/>
            <a:r>
              <a:rPr lang="en-US" sz="1400"/>
              <a:t>Relationships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5638800" y="2514600"/>
            <a:ext cx="1219200" cy="914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Depressive </a:t>
            </a:r>
          </a:p>
          <a:p>
            <a:pPr algn="ctr" eaLnBrk="0" hangingPunct="0"/>
            <a:r>
              <a:rPr lang="en-US" sz="1400" dirty="0" smtClean="0"/>
              <a:t>mood</a:t>
            </a:r>
            <a:endParaRPr lang="en-US" sz="1400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638800" y="1371600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Weight</a:t>
            </a:r>
            <a:endParaRPr lang="en-US" sz="1400" dirty="0"/>
          </a:p>
          <a:p>
            <a:pPr algn="ctr" eaLnBrk="0" hangingPunct="0"/>
            <a:r>
              <a:rPr lang="en-US" sz="1400" dirty="0" smtClean="0"/>
              <a:t>Problems:</a:t>
            </a:r>
          </a:p>
          <a:p>
            <a:pPr algn="ctr" eaLnBrk="0" hangingPunct="0"/>
            <a:r>
              <a:rPr lang="en-US" sz="1400" dirty="0" smtClean="0"/>
              <a:t>overweight</a:t>
            </a:r>
            <a:endParaRPr lang="en-US" sz="1400" dirty="0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3048000" y="5334000"/>
            <a:ext cx="14478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/>
              <a:t>Social </a:t>
            </a:r>
            <a:r>
              <a:rPr lang="en-US" sz="1400" dirty="0" smtClean="0"/>
              <a:t>Skills</a:t>
            </a:r>
            <a:endParaRPr lang="en-US" sz="1400" dirty="0"/>
          </a:p>
          <a:p>
            <a:pPr algn="ctr" eaLnBrk="0" hangingPunct="0"/>
            <a:r>
              <a:rPr lang="en-US" sz="1400" dirty="0"/>
              <a:t>Deficits</a:t>
            </a:r>
          </a:p>
        </p:txBody>
      </p:sp>
      <p:sp>
        <p:nvSpPr>
          <p:cNvPr id="26629" name="Oval 6"/>
          <p:cNvSpPr>
            <a:spLocks noChangeArrowheads="1"/>
          </p:cNvSpPr>
          <p:nvPr/>
        </p:nvSpPr>
        <p:spPr bwMode="auto">
          <a:xfrm>
            <a:off x="2895600" y="1676400"/>
            <a:ext cx="14478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High </a:t>
            </a:r>
            <a:r>
              <a:rPr lang="en-US" sz="1400" dirty="0"/>
              <a:t>Caloric </a:t>
            </a:r>
          </a:p>
          <a:p>
            <a:pPr algn="ctr" eaLnBrk="0" hangingPunct="0"/>
            <a:r>
              <a:rPr lang="en-US" sz="1400" dirty="0" smtClean="0"/>
              <a:t>Intake:  </a:t>
            </a:r>
            <a:endParaRPr lang="en-US" sz="1400" dirty="0"/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2971800" y="3886200"/>
            <a:ext cx="14478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/>
              <a:t>Family/Social </a:t>
            </a:r>
          </a:p>
          <a:p>
            <a:pPr algn="ctr" eaLnBrk="0" hangingPunct="0"/>
            <a:r>
              <a:rPr lang="en-US" sz="1400" dirty="0" smtClean="0"/>
              <a:t>Stressors: </a:t>
            </a:r>
          </a:p>
          <a:p>
            <a:pPr algn="ctr" eaLnBrk="0" hangingPunct="0"/>
            <a:r>
              <a:rPr lang="en-US" sz="1400" dirty="0" smtClean="0"/>
              <a:t>Relationship </a:t>
            </a:r>
          </a:p>
          <a:p>
            <a:pPr algn="ctr" eaLnBrk="0" hangingPunct="0"/>
            <a:r>
              <a:rPr lang="en-US" sz="1400" dirty="0"/>
              <a:t>w</a:t>
            </a:r>
            <a:r>
              <a:rPr lang="en-US" sz="1400" dirty="0" smtClean="0"/>
              <a:t>ith the spouse</a:t>
            </a:r>
            <a:endParaRPr lang="en-US" sz="1400" dirty="0"/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762000" y="3657600"/>
            <a:ext cx="14478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400" dirty="0"/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6186488" y="6172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fi-FI"/>
          </a:p>
        </p:txBody>
      </p:sp>
      <p:sp>
        <p:nvSpPr>
          <p:cNvPr id="26636" name="Oval 13"/>
          <p:cNvSpPr>
            <a:spLocks noChangeArrowheads="1"/>
          </p:cNvSpPr>
          <p:nvPr/>
        </p:nvSpPr>
        <p:spPr bwMode="auto">
          <a:xfrm>
            <a:off x="4724400" y="76200"/>
            <a:ext cx="12954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Limited</a:t>
            </a:r>
            <a:endParaRPr lang="en-US" sz="1400" dirty="0"/>
          </a:p>
          <a:p>
            <a:pPr algn="ctr" eaLnBrk="0" hangingPunct="0"/>
            <a:r>
              <a:rPr lang="en-US" sz="1400" dirty="0"/>
              <a:t>Exercise</a:t>
            </a:r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V="1">
            <a:off x="3657600" y="28194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 flipV="1">
            <a:off x="4343400" y="3352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>
            <a:off x="44958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 flipV="1">
            <a:off x="37338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 flipH="1" flipV="1">
            <a:off x="4343400" y="2362200"/>
            <a:ext cx="1219200" cy="4572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6" name="Rectangle 23"/>
          <p:cNvSpPr>
            <a:spLocks noChangeArrowheads="1"/>
          </p:cNvSpPr>
          <p:nvPr/>
        </p:nvSpPr>
        <p:spPr bwMode="auto">
          <a:xfrm>
            <a:off x="7696200" y="3962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/>
              <a:t>Social</a:t>
            </a:r>
          </a:p>
          <a:p>
            <a:pPr algn="ctr" eaLnBrk="0" hangingPunct="0"/>
            <a:r>
              <a:rPr lang="en-US" sz="1400" dirty="0"/>
              <a:t>Isolation</a:t>
            </a:r>
          </a:p>
        </p:txBody>
      </p:sp>
      <p:sp>
        <p:nvSpPr>
          <p:cNvPr id="26647" name="Rectangle 24"/>
          <p:cNvSpPr>
            <a:spLocks noChangeArrowheads="1"/>
          </p:cNvSpPr>
          <p:nvPr/>
        </p:nvSpPr>
        <p:spPr bwMode="auto">
          <a:xfrm>
            <a:off x="7620000" y="1371600"/>
            <a:ext cx="1295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Health</a:t>
            </a:r>
          </a:p>
          <a:p>
            <a:pPr algn="ctr" eaLnBrk="0" hangingPunct="0"/>
            <a:r>
              <a:rPr lang="en-US" sz="1400" dirty="0" smtClean="0"/>
              <a:t>problems</a:t>
            </a:r>
            <a:endParaRPr lang="en-US" sz="1400" dirty="0"/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69342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9" name="Line 26"/>
          <p:cNvSpPr>
            <a:spLocks noChangeShapeType="1"/>
          </p:cNvSpPr>
          <p:nvPr/>
        </p:nvSpPr>
        <p:spPr bwMode="auto">
          <a:xfrm>
            <a:off x="6400800" y="3459163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 flipV="1">
            <a:off x="1981200" y="2743200"/>
            <a:ext cx="1143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 flipV="1">
            <a:off x="2133600" y="3276600"/>
            <a:ext cx="3429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 flipH="1" flipV="1">
            <a:off x="2286000" y="41910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>
            <a:off x="6858000" y="3276600"/>
            <a:ext cx="1066800" cy="60960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arrow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6" name="Line 33"/>
          <p:cNvSpPr>
            <a:spLocks noChangeShapeType="1"/>
          </p:cNvSpPr>
          <p:nvPr/>
        </p:nvSpPr>
        <p:spPr bwMode="auto">
          <a:xfrm flipV="1">
            <a:off x="4343400" y="2057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9" name="Line 36"/>
          <p:cNvSpPr>
            <a:spLocks noChangeShapeType="1"/>
          </p:cNvSpPr>
          <p:nvPr/>
        </p:nvSpPr>
        <p:spPr bwMode="auto">
          <a:xfrm>
            <a:off x="8839200" y="2362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0" name="Line 37"/>
          <p:cNvSpPr>
            <a:spLocks noChangeShapeType="1"/>
          </p:cNvSpPr>
          <p:nvPr/>
        </p:nvSpPr>
        <p:spPr bwMode="auto">
          <a:xfrm>
            <a:off x="5715000" y="9906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2" name="Line 39"/>
          <p:cNvSpPr>
            <a:spLocks noChangeShapeType="1"/>
          </p:cNvSpPr>
          <p:nvPr/>
        </p:nvSpPr>
        <p:spPr bwMode="auto">
          <a:xfrm flipH="1">
            <a:off x="7086600" y="4419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4" name="Line 41"/>
          <p:cNvSpPr>
            <a:spLocks noChangeShapeType="1"/>
          </p:cNvSpPr>
          <p:nvPr/>
        </p:nvSpPr>
        <p:spPr bwMode="auto">
          <a:xfrm flipH="1">
            <a:off x="4114800" y="91440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5" name="Rectangle 42"/>
          <p:cNvSpPr>
            <a:spLocks noChangeArrowheads="1"/>
          </p:cNvSpPr>
          <p:nvPr/>
        </p:nvSpPr>
        <p:spPr bwMode="auto">
          <a:xfrm>
            <a:off x="7467600" y="25146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Worried </a:t>
            </a:r>
          </a:p>
          <a:p>
            <a:pPr algn="ctr" eaLnBrk="0" hangingPunct="0"/>
            <a:r>
              <a:rPr lang="en-US" sz="1400" dirty="0"/>
              <a:t>a</a:t>
            </a:r>
            <a:r>
              <a:rPr lang="en-US" sz="1400" dirty="0" smtClean="0"/>
              <a:t>bout </a:t>
            </a:r>
          </a:p>
          <a:p>
            <a:pPr algn="ctr" eaLnBrk="0" hangingPunct="0"/>
            <a:r>
              <a:rPr lang="en-US" sz="1400" dirty="0"/>
              <a:t>t</a:t>
            </a:r>
            <a:r>
              <a:rPr lang="en-US" sz="1400" dirty="0" smtClean="0"/>
              <a:t>he future</a:t>
            </a:r>
            <a:endParaRPr lang="en-US" sz="1400" dirty="0"/>
          </a:p>
        </p:txBody>
      </p:sp>
      <p:sp>
        <p:nvSpPr>
          <p:cNvPr id="26666" name="Line 43"/>
          <p:cNvSpPr>
            <a:spLocks noChangeShapeType="1"/>
          </p:cNvSpPr>
          <p:nvPr/>
        </p:nvSpPr>
        <p:spPr bwMode="auto">
          <a:xfrm>
            <a:off x="6858000" y="3048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7" name="AutoShape 44"/>
          <p:cNvSpPr>
            <a:spLocks noChangeArrowheads="1"/>
          </p:cNvSpPr>
          <p:nvPr/>
        </p:nvSpPr>
        <p:spPr bwMode="auto">
          <a:xfrm>
            <a:off x="381000" y="4953000"/>
            <a:ext cx="1676400" cy="1524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Loss of</a:t>
            </a:r>
          </a:p>
          <a:p>
            <a:pPr algn="ctr" eaLnBrk="0" hangingPunct="0"/>
            <a:r>
              <a:rPr lang="en-US" sz="1400" dirty="0" smtClean="0"/>
              <a:t>workplace</a:t>
            </a:r>
            <a:endParaRPr lang="en-US" sz="1400" dirty="0"/>
          </a:p>
        </p:txBody>
      </p:sp>
      <p:sp>
        <p:nvSpPr>
          <p:cNvPr id="26668" name="Line 45"/>
          <p:cNvSpPr>
            <a:spLocks noChangeShapeType="1"/>
          </p:cNvSpPr>
          <p:nvPr/>
        </p:nvSpPr>
        <p:spPr bwMode="auto">
          <a:xfrm flipV="1">
            <a:off x="1905000" y="4724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9" name="Line 46"/>
          <p:cNvSpPr>
            <a:spLocks noChangeShapeType="1"/>
          </p:cNvSpPr>
          <p:nvPr/>
        </p:nvSpPr>
        <p:spPr bwMode="auto">
          <a:xfrm flipV="1">
            <a:off x="1524000" y="4800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" name="Suora nuoliyhdysviiva 2"/>
          <p:cNvCxnSpPr/>
          <p:nvPr/>
        </p:nvCxnSpPr>
        <p:spPr>
          <a:xfrm flipH="1">
            <a:off x="6876256" y="2132856"/>
            <a:ext cx="648072" cy="36004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kstiruutu 3"/>
          <p:cNvSpPr txBox="1"/>
          <p:nvPr/>
        </p:nvSpPr>
        <p:spPr>
          <a:xfrm>
            <a:off x="899592" y="3645024"/>
            <a:ext cx="12125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600" dirty="0"/>
              <a:t>Negative </a:t>
            </a:r>
          </a:p>
          <a:p>
            <a:pPr algn="ctr" eaLnBrk="0" hangingPunct="0"/>
            <a:r>
              <a:rPr lang="en-US" sz="1600" dirty="0"/>
              <a:t>self-image:</a:t>
            </a:r>
          </a:p>
          <a:p>
            <a:pPr algn="ctr" eaLnBrk="0" hangingPunct="0"/>
            <a:r>
              <a:rPr lang="en-US" sz="1600" dirty="0"/>
              <a:t>Negative </a:t>
            </a:r>
          </a:p>
          <a:p>
            <a:pPr algn="ctr" eaLnBrk="0" hangingPunct="0"/>
            <a:r>
              <a:rPr lang="en-US" sz="1600" dirty="0"/>
              <a:t>thoughts</a:t>
            </a:r>
          </a:p>
          <a:p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611560" y="188640"/>
            <a:ext cx="28497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 err="1" smtClean="0"/>
              <a:t>Contextual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analyses</a:t>
            </a:r>
            <a:endParaRPr lang="fi-FI" sz="2000" b="1" dirty="0" smtClean="0"/>
          </a:p>
          <a:p>
            <a:r>
              <a:rPr lang="fi-FI" sz="2000" b="1" dirty="0" smtClean="0"/>
              <a:t>”</a:t>
            </a:r>
            <a:r>
              <a:rPr lang="fi-FI" sz="2000" b="1" dirty="0" err="1" smtClean="0"/>
              <a:t>weight</a:t>
            </a:r>
            <a:r>
              <a:rPr lang="fi-FI" sz="2000" b="1" dirty="0" smtClean="0"/>
              <a:t> in </a:t>
            </a:r>
            <a:r>
              <a:rPr lang="fi-FI" sz="2000" b="1" dirty="0" err="1" smtClean="0"/>
              <a:t>context</a:t>
            </a:r>
            <a:r>
              <a:rPr lang="fi-FI" sz="2000" b="1" dirty="0" smtClean="0"/>
              <a:t>”:</a:t>
            </a:r>
          </a:p>
          <a:p>
            <a:endParaRPr lang="fi-FI" sz="2000" b="1" dirty="0" smtClean="0"/>
          </a:p>
          <a:p>
            <a:r>
              <a:rPr lang="fi-FI" sz="2000" b="1" dirty="0" err="1" smtClean="0"/>
              <a:t>Get</a:t>
            </a:r>
            <a:r>
              <a:rPr lang="fi-FI" sz="2000" b="1" dirty="0" smtClean="0"/>
              <a:t> a </a:t>
            </a:r>
            <a:r>
              <a:rPr lang="fi-FI" sz="2000" b="1" dirty="0" err="1" smtClean="0"/>
              <a:t>larger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picture</a:t>
            </a:r>
            <a:r>
              <a:rPr lang="fi-FI" sz="2000" b="1" dirty="0" smtClean="0"/>
              <a:t> </a:t>
            </a:r>
          </a:p>
          <a:p>
            <a:r>
              <a:rPr lang="fi-FI" sz="2000" b="1" dirty="0" err="1"/>
              <a:t>o</a:t>
            </a:r>
            <a:r>
              <a:rPr lang="fi-FI" sz="2000" b="1" dirty="0" err="1" smtClean="0"/>
              <a:t>ver</a:t>
            </a:r>
            <a:r>
              <a:rPr lang="fi-FI" sz="2000" b="1" dirty="0" smtClean="0"/>
              <a:t> the </a:t>
            </a:r>
            <a:r>
              <a:rPr lang="fi-FI" sz="2000" b="1" dirty="0" err="1" smtClean="0"/>
              <a:t>weight</a:t>
            </a:r>
            <a:r>
              <a:rPr lang="fi-FI" sz="2000" b="1" dirty="0" smtClean="0"/>
              <a:t> </a:t>
            </a:r>
          </a:p>
          <a:p>
            <a:r>
              <a:rPr lang="fi-FI" sz="2000" b="1" dirty="0" smtClean="0"/>
              <a:t>management </a:t>
            </a:r>
            <a:r>
              <a:rPr lang="fi-FI" sz="2000" b="1" dirty="0" err="1" smtClean="0"/>
              <a:t>problem</a:t>
            </a:r>
            <a:endParaRPr lang="fi-FI" sz="2000" b="1" dirty="0"/>
          </a:p>
        </p:txBody>
      </p:sp>
      <p:sp>
        <p:nvSpPr>
          <p:cNvPr id="5" name="Kehys 4"/>
          <p:cNvSpPr/>
          <p:nvPr/>
        </p:nvSpPr>
        <p:spPr>
          <a:xfrm>
            <a:off x="5580112" y="1268760"/>
            <a:ext cx="1368152" cy="1080120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5867400" y="41910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/>
              <a:t>Impaired </a:t>
            </a:r>
          </a:p>
          <a:p>
            <a:pPr algn="ctr" eaLnBrk="0" hangingPunct="0"/>
            <a:r>
              <a:rPr lang="en-US" sz="1400"/>
              <a:t>Social</a:t>
            </a:r>
          </a:p>
          <a:p>
            <a:pPr algn="ctr" eaLnBrk="0" hangingPunct="0"/>
            <a:r>
              <a:rPr lang="en-US" sz="1400"/>
              <a:t>Relationships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5638800" y="2514600"/>
            <a:ext cx="1219200" cy="914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Depressive </a:t>
            </a:r>
          </a:p>
          <a:p>
            <a:pPr algn="ctr" eaLnBrk="0" hangingPunct="0"/>
            <a:r>
              <a:rPr lang="en-US" sz="1400" dirty="0" smtClean="0"/>
              <a:t>mood</a:t>
            </a:r>
            <a:endParaRPr lang="en-US" sz="1400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638800" y="1371600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Weight</a:t>
            </a:r>
            <a:endParaRPr lang="en-US" sz="1400" dirty="0"/>
          </a:p>
          <a:p>
            <a:pPr algn="ctr" eaLnBrk="0" hangingPunct="0"/>
            <a:r>
              <a:rPr lang="en-US" sz="1400" dirty="0" smtClean="0"/>
              <a:t>Problems:</a:t>
            </a:r>
          </a:p>
          <a:p>
            <a:pPr algn="ctr" eaLnBrk="0" hangingPunct="0"/>
            <a:r>
              <a:rPr lang="en-US" sz="1400" dirty="0" smtClean="0"/>
              <a:t>overweight</a:t>
            </a:r>
            <a:endParaRPr lang="en-US" sz="1400" dirty="0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3048000" y="5334000"/>
            <a:ext cx="14478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/>
              <a:t>Social </a:t>
            </a:r>
            <a:r>
              <a:rPr lang="en-US" sz="1400" dirty="0" smtClean="0"/>
              <a:t>Skills</a:t>
            </a:r>
            <a:endParaRPr lang="en-US" sz="1400" dirty="0"/>
          </a:p>
          <a:p>
            <a:pPr algn="ctr" eaLnBrk="0" hangingPunct="0"/>
            <a:r>
              <a:rPr lang="en-US" sz="1400" dirty="0"/>
              <a:t>Deficits</a:t>
            </a:r>
          </a:p>
        </p:txBody>
      </p:sp>
      <p:sp>
        <p:nvSpPr>
          <p:cNvPr id="26629" name="Oval 6"/>
          <p:cNvSpPr>
            <a:spLocks noChangeArrowheads="1"/>
          </p:cNvSpPr>
          <p:nvPr/>
        </p:nvSpPr>
        <p:spPr bwMode="auto">
          <a:xfrm>
            <a:off x="2895600" y="1676400"/>
            <a:ext cx="14478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High </a:t>
            </a:r>
            <a:r>
              <a:rPr lang="en-US" sz="1400" dirty="0"/>
              <a:t>Caloric </a:t>
            </a:r>
          </a:p>
          <a:p>
            <a:pPr algn="ctr" eaLnBrk="0" hangingPunct="0"/>
            <a:r>
              <a:rPr lang="en-US" sz="1400" dirty="0" smtClean="0"/>
              <a:t>Intake:  </a:t>
            </a:r>
            <a:endParaRPr lang="en-US" sz="1400" dirty="0"/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2971800" y="3886200"/>
            <a:ext cx="14478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/>
              <a:t>Family/Social </a:t>
            </a:r>
          </a:p>
          <a:p>
            <a:pPr algn="ctr" eaLnBrk="0" hangingPunct="0"/>
            <a:r>
              <a:rPr lang="en-US" sz="1400" dirty="0" smtClean="0"/>
              <a:t>Stressors: </a:t>
            </a:r>
          </a:p>
          <a:p>
            <a:pPr algn="ctr" eaLnBrk="0" hangingPunct="0"/>
            <a:r>
              <a:rPr lang="en-US" sz="1400" dirty="0" smtClean="0"/>
              <a:t>Relationship </a:t>
            </a:r>
          </a:p>
          <a:p>
            <a:pPr algn="ctr" eaLnBrk="0" hangingPunct="0"/>
            <a:r>
              <a:rPr lang="en-US" sz="1400" dirty="0"/>
              <a:t>w</a:t>
            </a:r>
            <a:r>
              <a:rPr lang="en-US" sz="1400" dirty="0" smtClean="0"/>
              <a:t>ith the spouse</a:t>
            </a:r>
            <a:endParaRPr lang="en-US" sz="1400" dirty="0"/>
          </a:p>
        </p:txBody>
      </p:sp>
      <p:sp>
        <p:nvSpPr>
          <p:cNvPr id="26631" name="Oval 8"/>
          <p:cNvSpPr>
            <a:spLocks noChangeArrowheads="1"/>
          </p:cNvSpPr>
          <p:nvPr/>
        </p:nvSpPr>
        <p:spPr bwMode="auto">
          <a:xfrm>
            <a:off x="762000" y="3657600"/>
            <a:ext cx="14478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400" dirty="0"/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6186488" y="6172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fi-FI"/>
          </a:p>
        </p:txBody>
      </p:sp>
      <p:sp>
        <p:nvSpPr>
          <p:cNvPr id="26636" name="Oval 13"/>
          <p:cNvSpPr>
            <a:spLocks noChangeArrowheads="1"/>
          </p:cNvSpPr>
          <p:nvPr/>
        </p:nvSpPr>
        <p:spPr bwMode="auto">
          <a:xfrm>
            <a:off x="4724400" y="76200"/>
            <a:ext cx="12954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Limited</a:t>
            </a:r>
            <a:endParaRPr lang="en-US" sz="1400" dirty="0"/>
          </a:p>
          <a:p>
            <a:pPr algn="ctr" eaLnBrk="0" hangingPunct="0"/>
            <a:r>
              <a:rPr lang="en-US" sz="1400" dirty="0"/>
              <a:t>Exercise</a:t>
            </a:r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V="1">
            <a:off x="3657600" y="28194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 flipV="1">
            <a:off x="4343400" y="3352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>
            <a:off x="4495800" y="4495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 flipV="1">
            <a:off x="37338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 flipH="1" flipV="1">
            <a:off x="4343400" y="2362200"/>
            <a:ext cx="1219200" cy="4572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6" name="Rectangle 23"/>
          <p:cNvSpPr>
            <a:spLocks noChangeArrowheads="1"/>
          </p:cNvSpPr>
          <p:nvPr/>
        </p:nvSpPr>
        <p:spPr bwMode="auto">
          <a:xfrm>
            <a:off x="7696200" y="3962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/>
              <a:t>Social</a:t>
            </a:r>
          </a:p>
          <a:p>
            <a:pPr algn="ctr" eaLnBrk="0" hangingPunct="0"/>
            <a:r>
              <a:rPr lang="en-US" sz="1400" dirty="0"/>
              <a:t>Isolation</a:t>
            </a:r>
          </a:p>
        </p:txBody>
      </p:sp>
      <p:sp>
        <p:nvSpPr>
          <p:cNvPr id="26647" name="Rectangle 24"/>
          <p:cNvSpPr>
            <a:spLocks noChangeArrowheads="1"/>
          </p:cNvSpPr>
          <p:nvPr/>
        </p:nvSpPr>
        <p:spPr bwMode="auto">
          <a:xfrm>
            <a:off x="7620000" y="1371600"/>
            <a:ext cx="1295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Health</a:t>
            </a:r>
          </a:p>
          <a:p>
            <a:pPr algn="ctr" eaLnBrk="0" hangingPunct="0"/>
            <a:r>
              <a:rPr lang="en-US" sz="1400" dirty="0" smtClean="0"/>
              <a:t>problems</a:t>
            </a:r>
            <a:endParaRPr lang="en-US" sz="1400" dirty="0"/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69342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49" name="Line 26"/>
          <p:cNvSpPr>
            <a:spLocks noChangeShapeType="1"/>
          </p:cNvSpPr>
          <p:nvPr/>
        </p:nvSpPr>
        <p:spPr bwMode="auto">
          <a:xfrm>
            <a:off x="6400800" y="3459163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 flipV="1">
            <a:off x="1981200" y="2743200"/>
            <a:ext cx="1143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3" name="Line 30"/>
          <p:cNvSpPr>
            <a:spLocks noChangeShapeType="1"/>
          </p:cNvSpPr>
          <p:nvPr/>
        </p:nvSpPr>
        <p:spPr bwMode="auto">
          <a:xfrm flipV="1">
            <a:off x="2133600" y="3276600"/>
            <a:ext cx="3429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 flipH="1" flipV="1">
            <a:off x="2286000" y="41910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>
            <a:off x="6858000" y="3276600"/>
            <a:ext cx="1066800" cy="60960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 type="arrow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6" name="Line 33"/>
          <p:cNvSpPr>
            <a:spLocks noChangeShapeType="1"/>
          </p:cNvSpPr>
          <p:nvPr/>
        </p:nvSpPr>
        <p:spPr bwMode="auto">
          <a:xfrm flipV="1">
            <a:off x="4343400" y="2057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59" name="Line 36"/>
          <p:cNvSpPr>
            <a:spLocks noChangeShapeType="1"/>
          </p:cNvSpPr>
          <p:nvPr/>
        </p:nvSpPr>
        <p:spPr bwMode="auto">
          <a:xfrm>
            <a:off x="8839200" y="2362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0" name="Line 37"/>
          <p:cNvSpPr>
            <a:spLocks noChangeShapeType="1"/>
          </p:cNvSpPr>
          <p:nvPr/>
        </p:nvSpPr>
        <p:spPr bwMode="auto">
          <a:xfrm>
            <a:off x="5715000" y="9906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2" name="Line 39"/>
          <p:cNvSpPr>
            <a:spLocks noChangeShapeType="1"/>
          </p:cNvSpPr>
          <p:nvPr/>
        </p:nvSpPr>
        <p:spPr bwMode="auto">
          <a:xfrm flipH="1">
            <a:off x="7086600" y="4419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4" name="Line 41"/>
          <p:cNvSpPr>
            <a:spLocks noChangeShapeType="1"/>
          </p:cNvSpPr>
          <p:nvPr/>
        </p:nvSpPr>
        <p:spPr bwMode="auto">
          <a:xfrm flipH="1">
            <a:off x="4114800" y="914400"/>
            <a:ext cx="762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5" name="Rectangle 42"/>
          <p:cNvSpPr>
            <a:spLocks noChangeArrowheads="1"/>
          </p:cNvSpPr>
          <p:nvPr/>
        </p:nvSpPr>
        <p:spPr bwMode="auto">
          <a:xfrm>
            <a:off x="7467600" y="25146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Worried </a:t>
            </a:r>
          </a:p>
          <a:p>
            <a:pPr algn="ctr" eaLnBrk="0" hangingPunct="0"/>
            <a:r>
              <a:rPr lang="en-US" sz="1400" dirty="0"/>
              <a:t>a</a:t>
            </a:r>
            <a:r>
              <a:rPr lang="en-US" sz="1400" dirty="0" smtClean="0"/>
              <a:t>bout </a:t>
            </a:r>
          </a:p>
          <a:p>
            <a:pPr algn="ctr" eaLnBrk="0" hangingPunct="0"/>
            <a:r>
              <a:rPr lang="en-US" sz="1400" dirty="0"/>
              <a:t>t</a:t>
            </a:r>
            <a:r>
              <a:rPr lang="en-US" sz="1400" dirty="0" smtClean="0"/>
              <a:t>he future</a:t>
            </a:r>
            <a:endParaRPr lang="en-US" sz="1400" dirty="0"/>
          </a:p>
        </p:txBody>
      </p:sp>
      <p:sp>
        <p:nvSpPr>
          <p:cNvPr id="26666" name="Line 43"/>
          <p:cNvSpPr>
            <a:spLocks noChangeShapeType="1"/>
          </p:cNvSpPr>
          <p:nvPr/>
        </p:nvSpPr>
        <p:spPr bwMode="auto">
          <a:xfrm>
            <a:off x="6858000" y="3048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7" name="AutoShape 44"/>
          <p:cNvSpPr>
            <a:spLocks noChangeArrowheads="1"/>
          </p:cNvSpPr>
          <p:nvPr/>
        </p:nvSpPr>
        <p:spPr bwMode="auto">
          <a:xfrm>
            <a:off x="381000" y="4953000"/>
            <a:ext cx="1676400" cy="1524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dirty="0" smtClean="0"/>
              <a:t>Loss of</a:t>
            </a:r>
          </a:p>
          <a:p>
            <a:pPr algn="ctr" eaLnBrk="0" hangingPunct="0"/>
            <a:r>
              <a:rPr lang="en-US" sz="1400" dirty="0" smtClean="0"/>
              <a:t>workplace</a:t>
            </a:r>
            <a:endParaRPr lang="en-US" sz="1400" dirty="0"/>
          </a:p>
        </p:txBody>
      </p:sp>
      <p:sp>
        <p:nvSpPr>
          <p:cNvPr id="26668" name="Line 45"/>
          <p:cNvSpPr>
            <a:spLocks noChangeShapeType="1"/>
          </p:cNvSpPr>
          <p:nvPr/>
        </p:nvSpPr>
        <p:spPr bwMode="auto">
          <a:xfrm flipV="1">
            <a:off x="1905000" y="4724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6669" name="Line 46"/>
          <p:cNvSpPr>
            <a:spLocks noChangeShapeType="1"/>
          </p:cNvSpPr>
          <p:nvPr/>
        </p:nvSpPr>
        <p:spPr bwMode="auto">
          <a:xfrm flipV="1">
            <a:off x="1524000" y="4800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" name="Suora nuoliyhdysviiva 2"/>
          <p:cNvCxnSpPr/>
          <p:nvPr/>
        </p:nvCxnSpPr>
        <p:spPr>
          <a:xfrm flipH="1">
            <a:off x="6876256" y="2132856"/>
            <a:ext cx="648072" cy="36004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kstiruutu 3"/>
          <p:cNvSpPr txBox="1"/>
          <p:nvPr/>
        </p:nvSpPr>
        <p:spPr>
          <a:xfrm>
            <a:off x="899592" y="3645024"/>
            <a:ext cx="121252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1600" dirty="0"/>
              <a:t>Negative </a:t>
            </a:r>
          </a:p>
          <a:p>
            <a:pPr algn="ctr" eaLnBrk="0" hangingPunct="0"/>
            <a:r>
              <a:rPr lang="en-US" sz="1600" dirty="0"/>
              <a:t>self-image:</a:t>
            </a:r>
          </a:p>
          <a:p>
            <a:pPr algn="ctr" eaLnBrk="0" hangingPunct="0"/>
            <a:r>
              <a:rPr lang="en-US" sz="1600" dirty="0"/>
              <a:t>Negative </a:t>
            </a:r>
          </a:p>
          <a:p>
            <a:pPr algn="ctr" eaLnBrk="0" hangingPunct="0"/>
            <a:r>
              <a:rPr lang="en-US" sz="1600" dirty="0"/>
              <a:t>thoughts</a:t>
            </a:r>
          </a:p>
          <a:p>
            <a:endParaRPr lang="fi-FI" dirty="0"/>
          </a:p>
        </p:txBody>
      </p:sp>
      <p:sp>
        <p:nvSpPr>
          <p:cNvPr id="6" name="Puolivapaa piirto 5"/>
          <p:cNvSpPr/>
          <p:nvPr/>
        </p:nvSpPr>
        <p:spPr>
          <a:xfrm>
            <a:off x="657412" y="3451412"/>
            <a:ext cx="1845805" cy="1464235"/>
          </a:xfrm>
          <a:custGeom>
            <a:avLst/>
            <a:gdLst>
              <a:gd name="connsiteX0" fmla="*/ 1075764 w 1845805"/>
              <a:gd name="connsiteY0" fmla="*/ 0 h 1464235"/>
              <a:gd name="connsiteX1" fmla="*/ 1075764 w 1845805"/>
              <a:gd name="connsiteY1" fmla="*/ 0 h 1464235"/>
              <a:gd name="connsiteX2" fmla="*/ 418353 w 1845805"/>
              <a:gd name="connsiteY2" fmla="*/ 14941 h 1464235"/>
              <a:gd name="connsiteX3" fmla="*/ 358588 w 1845805"/>
              <a:gd name="connsiteY3" fmla="*/ 44823 h 1464235"/>
              <a:gd name="connsiteX4" fmla="*/ 313764 w 1845805"/>
              <a:gd name="connsiteY4" fmla="*/ 74706 h 1464235"/>
              <a:gd name="connsiteX5" fmla="*/ 164353 w 1845805"/>
              <a:gd name="connsiteY5" fmla="*/ 164353 h 1464235"/>
              <a:gd name="connsiteX6" fmla="*/ 119529 w 1845805"/>
              <a:gd name="connsiteY6" fmla="*/ 194235 h 1464235"/>
              <a:gd name="connsiteX7" fmla="*/ 74706 w 1845805"/>
              <a:gd name="connsiteY7" fmla="*/ 224117 h 1464235"/>
              <a:gd name="connsiteX8" fmla="*/ 59764 w 1845805"/>
              <a:gd name="connsiteY8" fmla="*/ 268941 h 1464235"/>
              <a:gd name="connsiteX9" fmla="*/ 29882 w 1845805"/>
              <a:gd name="connsiteY9" fmla="*/ 313764 h 1464235"/>
              <a:gd name="connsiteX10" fmla="*/ 14941 w 1845805"/>
              <a:gd name="connsiteY10" fmla="*/ 373529 h 1464235"/>
              <a:gd name="connsiteX11" fmla="*/ 0 w 1845805"/>
              <a:gd name="connsiteY11" fmla="*/ 418353 h 1464235"/>
              <a:gd name="connsiteX12" fmla="*/ 14941 w 1845805"/>
              <a:gd name="connsiteY12" fmla="*/ 1120588 h 1464235"/>
              <a:gd name="connsiteX13" fmla="*/ 89647 w 1845805"/>
              <a:gd name="connsiteY13" fmla="*/ 1195294 h 1464235"/>
              <a:gd name="connsiteX14" fmla="*/ 224117 w 1845805"/>
              <a:gd name="connsiteY14" fmla="*/ 1255059 h 1464235"/>
              <a:gd name="connsiteX15" fmla="*/ 268941 w 1845805"/>
              <a:gd name="connsiteY15" fmla="*/ 1270000 h 1464235"/>
              <a:gd name="connsiteX16" fmla="*/ 313764 w 1845805"/>
              <a:gd name="connsiteY16" fmla="*/ 1299882 h 1464235"/>
              <a:gd name="connsiteX17" fmla="*/ 358588 w 1845805"/>
              <a:gd name="connsiteY17" fmla="*/ 1314823 h 1464235"/>
              <a:gd name="connsiteX18" fmla="*/ 478117 w 1845805"/>
              <a:gd name="connsiteY18" fmla="*/ 1344706 h 1464235"/>
              <a:gd name="connsiteX19" fmla="*/ 672353 w 1845805"/>
              <a:gd name="connsiteY19" fmla="*/ 1389529 h 1464235"/>
              <a:gd name="connsiteX20" fmla="*/ 732117 w 1845805"/>
              <a:gd name="connsiteY20" fmla="*/ 1404470 h 1464235"/>
              <a:gd name="connsiteX21" fmla="*/ 821764 w 1845805"/>
              <a:gd name="connsiteY21" fmla="*/ 1434353 h 1464235"/>
              <a:gd name="connsiteX22" fmla="*/ 926353 w 1845805"/>
              <a:gd name="connsiteY22" fmla="*/ 1464235 h 1464235"/>
              <a:gd name="connsiteX23" fmla="*/ 1270000 w 1845805"/>
              <a:gd name="connsiteY23" fmla="*/ 1449294 h 1464235"/>
              <a:gd name="connsiteX24" fmla="*/ 1329764 w 1845805"/>
              <a:gd name="connsiteY24" fmla="*/ 1419412 h 1464235"/>
              <a:gd name="connsiteX25" fmla="*/ 1404470 w 1845805"/>
              <a:gd name="connsiteY25" fmla="*/ 1389529 h 1464235"/>
              <a:gd name="connsiteX26" fmla="*/ 1509059 w 1845805"/>
              <a:gd name="connsiteY26" fmla="*/ 1344706 h 1464235"/>
              <a:gd name="connsiteX27" fmla="*/ 1553882 w 1845805"/>
              <a:gd name="connsiteY27" fmla="*/ 1314823 h 1464235"/>
              <a:gd name="connsiteX28" fmla="*/ 1613647 w 1845805"/>
              <a:gd name="connsiteY28" fmla="*/ 1284941 h 1464235"/>
              <a:gd name="connsiteX29" fmla="*/ 1673412 w 1845805"/>
              <a:gd name="connsiteY29" fmla="*/ 1240117 h 1464235"/>
              <a:gd name="connsiteX30" fmla="*/ 1733176 w 1845805"/>
              <a:gd name="connsiteY30" fmla="*/ 1210235 h 1464235"/>
              <a:gd name="connsiteX31" fmla="*/ 1763059 w 1845805"/>
              <a:gd name="connsiteY31" fmla="*/ 1180353 h 1464235"/>
              <a:gd name="connsiteX32" fmla="*/ 1807882 w 1845805"/>
              <a:gd name="connsiteY32" fmla="*/ 1150470 h 1464235"/>
              <a:gd name="connsiteX33" fmla="*/ 1807882 w 1845805"/>
              <a:gd name="connsiteY33" fmla="*/ 567764 h 1464235"/>
              <a:gd name="connsiteX34" fmla="*/ 1778000 w 1845805"/>
              <a:gd name="connsiteY34" fmla="*/ 433294 h 1464235"/>
              <a:gd name="connsiteX35" fmla="*/ 1673412 w 1845805"/>
              <a:gd name="connsiteY35" fmla="*/ 313764 h 1464235"/>
              <a:gd name="connsiteX36" fmla="*/ 1628588 w 1845805"/>
              <a:gd name="connsiteY36" fmla="*/ 283882 h 1464235"/>
              <a:gd name="connsiteX37" fmla="*/ 1583764 w 1845805"/>
              <a:gd name="connsiteY37" fmla="*/ 239059 h 1464235"/>
              <a:gd name="connsiteX38" fmla="*/ 1404470 w 1845805"/>
              <a:gd name="connsiteY38" fmla="*/ 164353 h 1464235"/>
              <a:gd name="connsiteX39" fmla="*/ 1374588 w 1845805"/>
              <a:gd name="connsiteY39" fmla="*/ 134470 h 1464235"/>
              <a:gd name="connsiteX40" fmla="*/ 1210235 w 1845805"/>
              <a:gd name="connsiteY40" fmla="*/ 89647 h 1464235"/>
              <a:gd name="connsiteX41" fmla="*/ 1165412 w 1845805"/>
              <a:gd name="connsiteY41" fmla="*/ 74706 h 1464235"/>
              <a:gd name="connsiteX42" fmla="*/ 1045882 w 1845805"/>
              <a:gd name="connsiteY42" fmla="*/ 14941 h 1464235"/>
              <a:gd name="connsiteX43" fmla="*/ 1001059 w 1845805"/>
              <a:gd name="connsiteY43" fmla="*/ 0 h 1464235"/>
              <a:gd name="connsiteX44" fmla="*/ 1001059 w 1845805"/>
              <a:gd name="connsiteY44" fmla="*/ 0 h 1464235"/>
              <a:gd name="connsiteX45" fmla="*/ 1016000 w 1845805"/>
              <a:gd name="connsiteY45" fmla="*/ 0 h 1464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45805" h="1464235">
                <a:moveTo>
                  <a:pt x="1075764" y="0"/>
                </a:moveTo>
                <a:lnTo>
                  <a:pt x="1075764" y="0"/>
                </a:lnTo>
                <a:cubicBezTo>
                  <a:pt x="856627" y="4980"/>
                  <a:pt x="637120" y="1268"/>
                  <a:pt x="418353" y="14941"/>
                </a:cubicBezTo>
                <a:cubicBezTo>
                  <a:pt x="396123" y="16330"/>
                  <a:pt x="377926" y="33773"/>
                  <a:pt x="358588" y="44823"/>
                </a:cubicBezTo>
                <a:cubicBezTo>
                  <a:pt x="342997" y="53732"/>
                  <a:pt x="329355" y="65797"/>
                  <a:pt x="313764" y="74706"/>
                </a:cubicBezTo>
                <a:cubicBezTo>
                  <a:pt x="152949" y="166601"/>
                  <a:pt x="383677" y="18138"/>
                  <a:pt x="164353" y="164353"/>
                </a:cubicBezTo>
                <a:lnTo>
                  <a:pt x="119529" y="194235"/>
                </a:lnTo>
                <a:lnTo>
                  <a:pt x="74706" y="224117"/>
                </a:lnTo>
                <a:cubicBezTo>
                  <a:pt x="69725" y="239058"/>
                  <a:pt x="66808" y="254854"/>
                  <a:pt x="59764" y="268941"/>
                </a:cubicBezTo>
                <a:cubicBezTo>
                  <a:pt x="51733" y="285002"/>
                  <a:pt x="36955" y="297259"/>
                  <a:pt x="29882" y="313764"/>
                </a:cubicBezTo>
                <a:cubicBezTo>
                  <a:pt x="21793" y="332638"/>
                  <a:pt x="20582" y="353784"/>
                  <a:pt x="14941" y="373529"/>
                </a:cubicBezTo>
                <a:cubicBezTo>
                  <a:pt x="10614" y="388673"/>
                  <a:pt x="4980" y="403412"/>
                  <a:pt x="0" y="418353"/>
                </a:cubicBezTo>
                <a:cubicBezTo>
                  <a:pt x="4980" y="652431"/>
                  <a:pt x="5583" y="886644"/>
                  <a:pt x="14941" y="1120588"/>
                </a:cubicBezTo>
                <a:cubicBezTo>
                  <a:pt x="17279" y="1179046"/>
                  <a:pt x="43578" y="1168969"/>
                  <a:pt x="89647" y="1195294"/>
                </a:cubicBezTo>
                <a:cubicBezTo>
                  <a:pt x="189093" y="1252119"/>
                  <a:pt x="67593" y="1202884"/>
                  <a:pt x="224117" y="1255059"/>
                </a:cubicBezTo>
                <a:lnTo>
                  <a:pt x="268941" y="1270000"/>
                </a:lnTo>
                <a:cubicBezTo>
                  <a:pt x="283882" y="1279961"/>
                  <a:pt x="297703" y="1291852"/>
                  <a:pt x="313764" y="1299882"/>
                </a:cubicBezTo>
                <a:cubicBezTo>
                  <a:pt x="327851" y="1306925"/>
                  <a:pt x="343393" y="1310679"/>
                  <a:pt x="358588" y="1314823"/>
                </a:cubicBezTo>
                <a:cubicBezTo>
                  <a:pt x="398210" y="1325629"/>
                  <a:pt x="439155" y="1331719"/>
                  <a:pt x="478117" y="1344706"/>
                </a:cubicBezTo>
                <a:cubicBezTo>
                  <a:pt x="601801" y="1385933"/>
                  <a:pt x="408570" y="1323583"/>
                  <a:pt x="672353" y="1389529"/>
                </a:cubicBezTo>
                <a:cubicBezTo>
                  <a:pt x="692274" y="1394509"/>
                  <a:pt x="712449" y="1398569"/>
                  <a:pt x="732117" y="1404470"/>
                </a:cubicBezTo>
                <a:cubicBezTo>
                  <a:pt x="762287" y="1413521"/>
                  <a:pt x="791206" y="1426714"/>
                  <a:pt x="821764" y="1434353"/>
                </a:cubicBezTo>
                <a:cubicBezTo>
                  <a:pt x="896808" y="1453114"/>
                  <a:pt x="862048" y="1442800"/>
                  <a:pt x="926353" y="1464235"/>
                </a:cubicBezTo>
                <a:cubicBezTo>
                  <a:pt x="1040902" y="1459255"/>
                  <a:pt x="1156044" y="1461956"/>
                  <a:pt x="1270000" y="1449294"/>
                </a:cubicBezTo>
                <a:cubicBezTo>
                  <a:pt x="1292137" y="1446834"/>
                  <a:pt x="1309411" y="1428458"/>
                  <a:pt x="1329764" y="1419412"/>
                </a:cubicBezTo>
                <a:cubicBezTo>
                  <a:pt x="1354273" y="1408519"/>
                  <a:pt x="1379357" y="1398946"/>
                  <a:pt x="1404470" y="1389529"/>
                </a:cubicBezTo>
                <a:cubicBezTo>
                  <a:pt x="1465425" y="1366671"/>
                  <a:pt x="1442277" y="1382867"/>
                  <a:pt x="1509059" y="1344706"/>
                </a:cubicBezTo>
                <a:cubicBezTo>
                  <a:pt x="1524650" y="1335797"/>
                  <a:pt x="1538291" y="1323732"/>
                  <a:pt x="1553882" y="1314823"/>
                </a:cubicBezTo>
                <a:cubicBezTo>
                  <a:pt x="1573220" y="1303772"/>
                  <a:pt x="1594759" y="1296746"/>
                  <a:pt x="1613647" y="1284941"/>
                </a:cubicBezTo>
                <a:cubicBezTo>
                  <a:pt x="1634764" y="1271743"/>
                  <a:pt x="1652295" y="1253315"/>
                  <a:pt x="1673412" y="1240117"/>
                </a:cubicBezTo>
                <a:cubicBezTo>
                  <a:pt x="1692299" y="1228312"/>
                  <a:pt x="1714644" y="1222590"/>
                  <a:pt x="1733176" y="1210235"/>
                </a:cubicBezTo>
                <a:cubicBezTo>
                  <a:pt x="1744897" y="1202421"/>
                  <a:pt x="1752059" y="1189153"/>
                  <a:pt x="1763059" y="1180353"/>
                </a:cubicBezTo>
                <a:cubicBezTo>
                  <a:pt x="1777081" y="1169135"/>
                  <a:pt x="1792941" y="1160431"/>
                  <a:pt x="1807882" y="1150470"/>
                </a:cubicBezTo>
                <a:cubicBezTo>
                  <a:pt x="1878652" y="938160"/>
                  <a:pt x="1833403" y="1090961"/>
                  <a:pt x="1807882" y="567764"/>
                </a:cubicBezTo>
                <a:cubicBezTo>
                  <a:pt x="1807492" y="559763"/>
                  <a:pt x="1784078" y="447475"/>
                  <a:pt x="1778000" y="433294"/>
                </a:cubicBezTo>
                <a:cubicBezTo>
                  <a:pt x="1762206" y="396440"/>
                  <a:pt x="1694875" y="328072"/>
                  <a:pt x="1673412" y="313764"/>
                </a:cubicBezTo>
                <a:cubicBezTo>
                  <a:pt x="1658471" y="303803"/>
                  <a:pt x="1642383" y="295378"/>
                  <a:pt x="1628588" y="283882"/>
                </a:cubicBezTo>
                <a:cubicBezTo>
                  <a:pt x="1612355" y="270355"/>
                  <a:pt x="1601591" y="250403"/>
                  <a:pt x="1583764" y="239059"/>
                </a:cubicBezTo>
                <a:cubicBezTo>
                  <a:pt x="1494535" y="182277"/>
                  <a:pt x="1485017" y="184489"/>
                  <a:pt x="1404470" y="164353"/>
                </a:cubicBezTo>
                <a:cubicBezTo>
                  <a:pt x="1394509" y="154392"/>
                  <a:pt x="1387188" y="140770"/>
                  <a:pt x="1374588" y="134470"/>
                </a:cubicBezTo>
                <a:cubicBezTo>
                  <a:pt x="1310483" y="102417"/>
                  <a:pt x="1275812" y="106041"/>
                  <a:pt x="1210235" y="89647"/>
                </a:cubicBezTo>
                <a:cubicBezTo>
                  <a:pt x="1194956" y="85827"/>
                  <a:pt x="1180353" y="79686"/>
                  <a:pt x="1165412" y="74706"/>
                </a:cubicBezTo>
                <a:cubicBezTo>
                  <a:pt x="1113256" y="22550"/>
                  <a:pt x="1148893" y="49278"/>
                  <a:pt x="1045882" y="14941"/>
                </a:cubicBezTo>
                <a:lnTo>
                  <a:pt x="1001059" y="0"/>
                </a:lnTo>
                <a:lnTo>
                  <a:pt x="1001059" y="0"/>
                </a:lnTo>
                <a:lnTo>
                  <a:pt x="1016000" y="0"/>
                </a:ln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Puolivapaa piirto 6"/>
          <p:cNvSpPr/>
          <p:nvPr/>
        </p:nvSpPr>
        <p:spPr>
          <a:xfrm>
            <a:off x="7168393" y="2330824"/>
            <a:ext cx="1900901" cy="1299882"/>
          </a:xfrm>
          <a:custGeom>
            <a:avLst/>
            <a:gdLst>
              <a:gd name="connsiteX0" fmla="*/ 496431 w 1900901"/>
              <a:gd name="connsiteY0" fmla="*/ 0 h 1299882"/>
              <a:gd name="connsiteX1" fmla="*/ 496431 w 1900901"/>
              <a:gd name="connsiteY1" fmla="*/ 0 h 1299882"/>
              <a:gd name="connsiteX2" fmla="*/ 242431 w 1900901"/>
              <a:gd name="connsiteY2" fmla="*/ 14941 h 1299882"/>
              <a:gd name="connsiteX3" fmla="*/ 93019 w 1900901"/>
              <a:gd name="connsiteY3" fmla="*/ 134470 h 1299882"/>
              <a:gd name="connsiteX4" fmla="*/ 78078 w 1900901"/>
              <a:gd name="connsiteY4" fmla="*/ 194235 h 1299882"/>
              <a:gd name="connsiteX5" fmla="*/ 18313 w 1900901"/>
              <a:gd name="connsiteY5" fmla="*/ 313764 h 1299882"/>
              <a:gd name="connsiteX6" fmla="*/ 18313 w 1900901"/>
              <a:gd name="connsiteY6" fmla="*/ 717176 h 1299882"/>
              <a:gd name="connsiteX7" fmla="*/ 48195 w 1900901"/>
              <a:gd name="connsiteY7" fmla="*/ 762000 h 1299882"/>
              <a:gd name="connsiteX8" fmla="*/ 63136 w 1900901"/>
              <a:gd name="connsiteY8" fmla="*/ 806823 h 1299882"/>
              <a:gd name="connsiteX9" fmla="*/ 122901 w 1900901"/>
              <a:gd name="connsiteY9" fmla="*/ 866588 h 1299882"/>
              <a:gd name="connsiteX10" fmla="*/ 137842 w 1900901"/>
              <a:gd name="connsiteY10" fmla="*/ 911411 h 1299882"/>
              <a:gd name="connsiteX11" fmla="*/ 212548 w 1900901"/>
              <a:gd name="connsiteY11" fmla="*/ 986117 h 1299882"/>
              <a:gd name="connsiteX12" fmla="*/ 242431 w 1900901"/>
              <a:gd name="connsiteY12" fmla="*/ 1016000 h 1299882"/>
              <a:gd name="connsiteX13" fmla="*/ 272313 w 1900901"/>
              <a:gd name="connsiteY13" fmla="*/ 1060823 h 1299882"/>
              <a:gd name="connsiteX14" fmla="*/ 317136 w 1900901"/>
              <a:gd name="connsiteY14" fmla="*/ 1090705 h 1299882"/>
              <a:gd name="connsiteX15" fmla="*/ 391842 w 1900901"/>
              <a:gd name="connsiteY15" fmla="*/ 1165411 h 1299882"/>
              <a:gd name="connsiteX16" fmla="*/ 466548 w 1900901"/>
              <a:gd name="connsiteY16" fmla="*/ 1225176 h 1299882"/>
              <a:gd name="connsiteX17" fmla="*/ 601019 w 1900901"/>
              <a:gd name="connsiteY17" fmla="*/ 1255058 h 1299882"/>
              <a:gd name="connsiteX18" fmla="*/ 720548 w 1900901"/>
              <a:gd name="connsiteY18" fmla="*/ 1284941 h 1299882"/>
              <a:gd name="connsiteX19" fmla="*/ 795254 w 1900901"/>
              <a:gd name="connsiteY19" fmla="*/ 1299882 h 1299882"/>
              <a:gd name="connsiteX20" fmla="*/ 1661842 w 1900901"/>
              <a:gd name="connsiteY20" fmla="*/ 1284941 h 1299882"/>
              <a:gd name="connsiteX21" fmla="*/ 1736548 w 1900901"/>
              <a:gd name="connsiteY21" fmla="*/ 1255058 h 1299882"/>
              <a:gd name="connsiteX22" fmla="*/ 1826195 w 1900901"/>
              <a:gd name="connsiteY22" fmla="*/ 1195294 h 1299882"/>
              <a:gd name="connsiteX23" fmla="*/ 1885960 w 1900901"/>
              <a:gd name="connsiteY23" fmla="*/ 1120588 h 1299882"/>
              <a:gd name="connsiteX24" fmla="*/ 1900901 w 1900901"/>
              <a:gd name="connsiteY24" fmla="*/ 1060823 h 1299882"/>
              <a:gd name="connsiteX25" fmla="*/ 1856078 w 1900901"/>
              <a:gd name="connsiteY25" fmla="*/ 493058 h 1299882"/>
              <a:gd name="connsiteX26" fmla="*/ 1781372 w 1900901"/>
              <a:gd name="connsiteY26" fmla="*/ 343647 h 1299882"/>
              <a:gd name="connsiteX27" fmla="*/ 1751489 w 1900901"/>
              <a:gd name="connsiteY27" fmla="*/ 298823 h 1299882"/>
              <a:gd name="connsiteX28" fmla="*/ 1736548 w 1900901"/>
              <a:gd name="connsiteY28" fmla="*/ 254000 h 1299882"/>
              <a:gd name="connsiteX29" fmla="*/ 1646901 w 1900901"/>
              <a:gd name="connsiteY29" fmla="*/ 179294 h 1299882"/>
              <a:gd name="connsiteX30" fmla="*/ 1527372 w 1900901"/>
              <a:gd name="connsiteY30" fmla="*/ 119529 h 1299882"/>
              <a:gd name="connsiteX31" fmla="*/ 840078 w 1900901"/>
              <a:gd name="connsiteY31" fmla="*/ 74705 h 1299882"/>
              <a:gd name="connsiteX32" fmla="*/ 615960 w 1900901"/>
              <a:gd name="connsiteY32" fmla="*/ 59764 h 1299882"/>
              <a:gd name="connsiteX33" fmla="*/ 496431 w 1900901"/>
              <a:gd name="connsiteY33" fmla="*/ 0 h 129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900901" h="1299882">
                <a:moveTo>
                  <a:pt x="496431" y="0"/>
                </a:moveTo>
                <a:lnTo>
                  <a:pt x="496431" y="0"/>
                </a:lnTo>
                <a:cubicBezTo>
                  <a:pt x="411764" y="4980"/>
                  <a:pt x="325308" y="-3076"/>
                  <a:pt x="242431" y="14941"/>
                </a:cubicBezTo>
                <a:cubicBezTo>
                  <a:pt x="194260" y="25413"/>
                  <a:pt x="127252" y="100236"/>
                  <a:pt x="93019" y="134470"/>
                </a:cubicBezTo>
                <a:cubicBezTo>
                  <a:pt x="88039" y="154392"/>
                  <a:pt x="85976" y="175280"/>
                  <a:pt x="78078" y="194235"/>
                </a:cubicBezTo>
                <a:cubicBezTo>
                  <a:pt x="60945" y="235354"/>
                  <a:pt x="18313" y="313764"/>
                  <a:pt x="18313" y="313764"/>
                </a:cubicBezTo>
                <a:cubicBezTo>
                  <a:pt x="-519" y="483259"/>
                  <a:pt x="-11121" y="511132"/>
                  <a:pt x="18313" y="717176"/>
                </a:cubicBezTo>
                <a:cubicBezTo>
                  <a:pt x="20852" y="734953"/>
                  <a:pt x="40164" y="745939"/>
                  <a:pt x="48195" y="762000"/>
                </a:cubicBezTo>
                <a:cubicBezTo>
                  <a:pt x="55238" y="776087"/>
                  <a:pt x="53982" y="794007"/>
                  <a:pt x="63136" y="806823"/>
                </a:cubicBezTo>
                <a:cubicBezTo>
                  <a:pt x="79512" y="829749"/>
                  <a:pt x="122901" y="866588"/>
                  <a:pt x="122901" y="866588"/>
                </a:cubicBezTo>
                <a:cubicBezTo>
                  <a:pt x="127881" y="881529"/>
                  <a:pt x="128392" y="898812"/>
                  <a:pt x="137842" y="911411"/>
                </a:cubicBezTo>
                <a:cubicBezTo>
                  <a:pt x="158972" y="939584"/>
                  <a:pt x="187646" y="961215"/>
                  <a:pt x="212548" y="986117"/>
                </a:cubicBezTo>
                <a:cubicBezTo>
                  <a:pt x="222509" y="996078"/>
                  <a:pt x="234617" y="1004279"/>
                  <a:pt x="242431" y="1016000"/>
                </a:cubicBezTo>
                <a:cubicBezTo>
                  <a:pt x="252392" y="1030941"/>
                  <a:pt x="259616" y="1048126"/>
                  <a:pt x="272313" y="1060823"/>
                </a:cubicBezTo>
                <a:cubicBezTo>
                  <a:pt x="285010" y="1073520"/>
                  <a:pt x="302195" y="1080744"/>
                  <a:pt x="317136" y="1090705"/>
                </a:cubicBezTo>
                <a:cubicBezTo>
                  <a:pt x="368364" y="1167547"/>
                  <a:pt x="320693" y="1108492"/>
                  <a:pt x="391842" y="1165411"/>
                </a:cubicBezTo>
                <a:cubicBezTo>
                  <a:pt x="438165" y="1202469"/>
                  <a:pt x="405234" y="1194519"/>
                  <a:pt x="466548" y="1225176"/>
                </a:cubicBezTo>
                <a:cubicBezTo>
                  <a:pt x="506313" y="1245058"/>
                  <a:pt x="560850" y="1246450"/>
                  <a:pt x="601019" y="1255058"/>
                </a:cubicBezTo>
                <a:cubicBezTo>
                  <a:pt x="641177" y="1263663"/>
                  <a:pt x="680276" y="1276887"/>
                  <a:pt x="720548" y="1284941"/>
                </a:cubicBezTo>
                <a:lnTo>
                  <a:pt x="795254" y="1299882"/>
                </a:lnTo>
                <a:cubicBezTo>
                  <a:pt x="1084117" y="1294902"/>
                  <a:pt x="1373263" y="1298683"/>
                  <a:pt x="1661842" y="1284941"/>
                </a:cubicBezTo>
                <a:cubicBezTo>
                  <a:pt x="1688632" y="1283665"/>
                  <a:pt x="1713804" y="1269273"/>
                  <a:pt x="1736548" y="1255058"/>
                </a:cubicBezTo>
                <a:cubicBezTo>
                  <a:pt x="1864454" y="1175117"/>
                  <a:pt x="1707702" y="1234792"/>
                  <a:pt x="1826195" y="1195294"/>
                </a:cubicBezTo>
                <a:cubicBezTo>
                  <a:pt x="1850293" y="1171196"/>
                  <a:pt x="1871824" y="1153572"/>
                  <a:pt x="1885960" y="1120588"/>
                </a:cubicBezTo>
                <a:cubicBezTo>
                  <a:pt x="1894049" y="1101714"/>
                  <a:pt x="1895921" y="1080745"/>
                  <a:pt x="1900901" y="1060823"/>
                </a:cubicBezTo>
                <a:cubicBezTo>
                  <a:pt x="1884593" y="571572"/>
                  <a:pt x="1922217" y="757611"/>
                  <a:pt x="1856078" y="493058"/>
                </a:cubicBezTo>
                <a:cubicBezTo>
                  <a:pt x="1832427" y="398456"/>
                  <a:pt x="1852522" y="450373"/>
                  <a:pt x="1781372" y="343647"/>
                </a:cubicBezTo>
                <a:lnTo>
                  <a:pt x="1751489" y="298823"/>
                </a:lnTo>
                <a:cubicBezTo>
                  <a:pt x="1746509" y="283882"/>
                  <a:pt x="1745284" y="267104"/>
                  <a:pt x="1736548" y="254000"/>
                </a:cubicBezTo>
                <a:cubicBezTo>
                  <a:pt x="1718480" y="226897"/>
                  <a:pt x="1675778" y="195045"/>
                  <a:pt x="1646901" y="179294"/>
                </a:cubicBezTo>
                <a:cubicBezTo>
                  <a:pt x="1607794" y="157963"/>
                  <a:pt x="1569632" y="133616"/>
                  <a:pt x="1527372" y="119529"/>
                </a:cubicBezTo>
                <a:cubicBezTo>
                  <a:pt x="1248673" y="26630"/>
                  <a:pt x="1469214" y="90434"/>
                  <a:pt x="840078" y="74705"/>
                </a:cubicBezTo>
                <a:cubicBezTo>
                  <a:pt x="765372" y="69725"/>
                  <a:pt x="690420" y="67602"/>
                  <a:pt x="615960" y="59764"/>
                </a:cubicBezTo>
                <a:cubicBezTo>
                  <a:pt x="428118" y="39991"/>
                  <a:pt x="516352" y="9961"/>
                  <a:pt x="496431" y="0"/>
                </a:cubicBezTo>
                <a:close/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Puolivapaa piirto 7"/>
          <p:cNvSpPr/>
          <p:nvPr/>
        </p:nvSpPr>
        <p:spPr>
          <a:xfrm>
            <a:off x="5184588" y="2329283"/>
            <a:ext cx="1933457" cy="1346246"/>
          </a:xfrm>
          <a:custGeom>
            <a:avLst/>
            <a:gdLst>
              <a:gd name="connsiteX0" fmla="*/ 597647 w 1933457"/>
              <a:gd name="connsiteY0" fmla="*/ 76246 h 1346246"/>
              <a:gd name="connsiteX1" fmla="*/ 597647 w 1933457"/>
              <a:gd name="connsiteY1" fmla="*/ 76246 h 1346246"/>
              <a:gd name="connsiteX2" fmla="*/ 388471 w 1933457"/>
              <a:gd name="connsiteY2" fmla="*/ 91188 h 1346246"/>
              <a:gd name="connsiteX3" fmla="*/ 313765 w 1933457"/>
              <a:gd name="connsiteY3" fmla="*/ 165893 h 1346246"/>
              <a:gd name="connsiteX4" fmla="*/ 268941 w 1933457"/>
              <a:gd name="connsiteY4" fmla="*/ 195776 h 1346246"/>
              <a:gd name="connsiteX5" fmla="*/ 224118 w 1933457"/>
              <a:gd name="connsiteY5" fmla="*/ 270482 h 1346246"/>
              <a:gd name="connsiteX6" fmla="*/ 179294 w 1933457"/>
              <a:gd name="connsiteY6" fmla="*/ 315305 h 1346246"/>
              <a:gd name="connsiteX7" fmla="*/ 164353 w 1933457"/>
              <a:gd name="connsiteY7" fmla="*/ 360129 h 1346246"/>
              <a:gd name="connsiteX8" fmla="*/ 134471 w 1933457"/>
              <a:gd name="connsiteY8" fmla="*/ 404952 h 1346246"/>
              <a:gd name="connsiteX9" fmla="*/ 89647 w 1933457"/>
              <a:gd name="connsiteY9" fmla="*/ 479658 h 1346246"/>
              <a:gd name="connsiteX10" fmla="*/ 74706 w 1933457"/>
              <a:gd name="connsiteY10" fmla="*/ 539423 h 1346246"/>
              <a:gd name="connsiteX11" fmla="*/ 29883 w 1933457"/>
              <a:gd name="connsiteY11" fmla="*/ 658952 h 1346246"/>
              <a:gd name="connsiteX12" fmla="*/ 0 w 1933457"/>
              <a:gd name="connsiteY12" fmla="*/ 703776 h 1346246"/>
              <a:gd name="connsiteX13" fmla="*/ 14941 w 1933457"/>
              <a:gd name="connsiteY13" fmla="*/ 1047423 h 1346246"/>
              <a:gd name="connsiteX14" fmla="*/ 29883 w 1933457"/>
              <a:gd name="connsiteY14" fmla="*/ 1092246 h 1346246"/>
              <a:gd name="connsiteX15" fmla="*/ 104588 w 1933457"/>
              <a:gd name="connsiteY15" fmla="*/ 1166952 h 1346246"/>
              <a:gd name="connsiteX16" fmla="*/ 209177 w 1933457"/>
              <a:gd name="connsiteY16" fmla="*/ 1226717 h 1346246"/>
              <a:gd name="connsiteX17" fmla="*/ 268941 w 1933457"/>
              <a:gd name="connsiteY17" fmla="*/ 1256599 h 1346246"/>
              <a:gd name="connsiteX18" fmla="*/ 358588 w 1933457"/>
              <a:gd name="connsiteY18" fmla="*/ 1316364 h 1346246"/>
              <a:gd name="connsiteX19" fmla="*/ 418353 w 1933457"/>
              <a:gd name="connsiteY19" fmla="*/ 1331305 h 1346246"/>
              <a:gd name="connsiteX20" fmla="*/ 463177 w 1933457"/>
              <a:gd name="connsiteY20" fmla="*/ 1346246 h 1346246"/>
              <a:gd name="connsiteX21" fmla="*/ 1090706 w 1933457"/>
              <a:gd name="connsiteY21" fmla="*/ 1331305 h 1346246"/>
              <a:gd name="connsiteX22" fmla="*/ 1329765 w 1933457"/>
              <a:gd name="connsiteY22" fmla="*/ 1286482 h 1346246"/>
              <a:gd name="connsiteX23" fmla="*/ 1404471 w 1933457"/>
              <a:gd name="connsiteY23" fmla="*/ 1271541 h 1346246"/>
              <a:gd name="connsiteX24" fmla="*/ 1479177 w 1933457"/>
              <a:gd name="connsiteY24" fmla="*/ 1241658 h 1346246"/>
              <a:gd name="connsiteX25" fmla="*/ 1553883 w 1933457"/>
              <a:gd name="connsiteY25" fmla="*/ 1226717 h 1346246"/>
              <a:gd name="connsiteX26" fmla="*/ 1613647 w 1933457"/>
              <a:gd name="connsiteY26" fmla="*/ 1196835 h 1346246"/>
              <a:gd name="connsiteX27" fmla="*/ 1658471 w 1933457"/>
              <a:gd name="connsiteY27" fmla="*/ 1181893 h 1346246"/>
              <a:gd name="connsiteX28" fmla="*/ 1763059 w 1933457"/>
              <a:gd name="connsiteY28" fmla="*/ 1137070 h 1346246"/>
              <a:gd name="connsiteX29" fmla="*/ 1822824 w 1933457"/>
              <a:gd name="connsiteY29" fmla="*/ 1092246 h 1346246"/>
              <a:gd name="connsiteX30" fmla="*/ 1867647 w 1933457"/>
              <a:gd name="connsiteY30" fmla="*/ 1062364 h 1346246"/>
              <a:gd name="connsiteX31" fmla="*/ 1897530 w 1933457"/>
              <a:gd name="connsiteY31" fmla="*/ 1032482 h 1346246"/>
              <a:gd name="connsiteX32" fmla="*/ 1912471 w 1933457"/>
              <a:gd name="connsiteY32" fmla="*/ 987658 h 1346246"/>
              <a:gd name="connsiteX33" fmla="*/ 1912471 w 1933457"/>
              <a:gd name="connsiteY33" fmla="*/ 479658 h 1346246"/>
              <a:gd name="connsiteX34" fmla="*/ 1882588 w 1933457"/>
              <a:gd name="connsiteY34" fmla="*/ 375070 h 1346246"/>
              <a:gd name="connsiteX35" fmla="*/ 1867647 w 1933457"/>
              <a:gd name="connsiteY35" fmla="*/ 300364 h 1346246"/>
              <a:gd name="connsiteX36" fmla="*/ 1748118 w 1933457"/>
              <a:gd name="connsiteY36" fmla="*/ 195776 h 1346246"/>
              <a:gd name="connsiteX37" fmla="*/ 1658471 w 1933457"/>
              <a:gd name="connsiteY37" fmla="*/ 165893 h 1346246"/>
              <a:gd name="connsiteX38" fmla="*/ 1613647 w 1933457"/>
              <a:gd name="connsiteY38" fmla="*/ 150952 h 1346246"/>
              <a:gd name="connsiteX39" fmla="*/ 1524000 w 1933457"/>
              <a:gd name="connsiteY39" fmla="*/ 91188 h 1346246"/>
              <a:gd name="connsiteX40" fmla="*/ 1419412 w 1933457"/>
              <a:gd name="connsiteY40" fmla="*/ 61305 h 1346246"/>
              <a:gd name="connsiteX41" fmla="*/ 851647 w 1933457"/>
              <a:gd name="connsiteY41" fmla="*/ 31423 h 1346246"/>
              <a:gd name="connsiteX42" fmla="*/ 762000 w 1933457"/>
              <a:gd name="connsiteY42" fmla="*/ 16482 h 1346246"/>
              <a:gd name="connsiteX43" fmla="*/ 717177 w 1933457"/>
              <a:gd name="connsiteY43" fmla="*/ 1541 h 1346246"/>
              <a:gd name="connsiteX44" fmla="*/ 612588 w 1933457"/>
              <a:gd name="connsiteY44" fmla="*/ 1541 h 1346246"/>
              <a:gd name="connsiteX45" fmla="*/ 612588 w 1933457"/>
              <a:gd name="connsiteY45" fmla="*/ 1541 h 134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33457" h="1346246">
                <a:moveTo>
                  <a:pt x="597647" y="76246"/>
                </a:moveTo>
                <a:lnTo>
                  <a:pt x="597647" y="76246"/>
                </a:lnTo>
                <a:cubicBezTo>
                  <a:pt x="527922" y="81227"/>
                  <a:pt x="455129" y="70138"/>
                  <a:pt x="388471" y="91188"/>
                </a:cubicBezTo>
                <a:cubicBezTo>
                  <a:pt x="354889" y="101793"/>
                  <a:pt x="343067" y="146358"/>
                  <a:pt x="313765" y="165893"/>
                </a:cubicBezTo>
                <a:lnTo>
                  <a:pt x="268941" y="195776"/>
                </a:lnTo>
                <a:cubicBezTo>
                  <a:pt x="254000" y="220678"/>
                  <a:pt x="241542" y="247250"/>
                  <a:pt x="224118" y="270482"/>
                </a:cubicBezTo>
                <a:cubicBezTo>
                  <a:pt x="211440" y="287386"/>
                  <a:pt x="191015" y="297724"/>
                  <a:pt x="179294" y="315305"/>
                </a:cubicBezTo>
                <a:cubicBezTo>
                  <a:pt x="170558" y="328409"/>
                  <a:pt x="171396" y="346042"/>
                  <a:pt x="164353" y="360129"/>
                </a:cubicBezTo>
                <a:cubicBezTo>
                  <a:pt x="156323" y="376190"/>
                  <a:pt x="143988" y="389725"/>
                  <a:pt x="134471" y="404952"/>
                </a:cubicBezTo>
                <a:cubicBezTo>
                  <a:pt x="119079" y="429578"/>
                  <a:pt x="104588" y="454756"/>
                  <a:pt x="89647" y="479658"/>
                </a:cubicBezTo>
                <a:cubicBezTo>
                  <a:pt x="84667" y="499580"/>
                  <a:pt x="80347" y="519678"/>
                  <a:pt x="74706" y="539423"/>
                </a:cubicBezTo>
                <a:cubicBezTo>
                  <a:pt x="66086" y="569594"/>
                  <a:pt x="40407" y="637904"/>
                  <a:pt x="29883" y="658952"/>
                </a:cubicBezTo>
                <a:cubicBezTo>
                  <a:pt x="21852" y="675014"/>
                  <a:pt x="9961" y="688835"/>
                  <a:pt x="0" y="703776"/>
                </a:cubicBezTo>
                <a:cubicBezTo>
                  <a:pt x="4980" y="818325"/>
                  <a:pt x="6147" y="933104"/>
                  <a:pt x="14941" y="1047423"/>
                </a:cubicBezTo>
                <a:cubicBezTo>
                  <a:pt x="16149" y="1063126"/>
                  <a:pt x="20433" y="1079647"/>
                  <a:pt x="29883" y="1092246"/>
                </a:cubicBezTo>
                <a:cubicBezTo>
                  <a:pt x="51013" y="1120419"/>
                  <a:pt x="79686" y="1142050"/>
                  <a:pt x="104588" y="1166952"/>
                </a:cubicBezTo>
                <a:cubicBezTo>
                  <a:pt x="163932" y="1226296"/>
                  <a:pt x="128913" y="1206651"/>
                  <a:pt x="209177" y="1226717"/>
                </a:cubicBezTo>
                <a:cubicBezTo>
                  <a:pt x="229098" y="1236678"/>
                  <a:pt x="250409" y="1244244"/>
                  <a:pt x="268941" y="1256599"/>
                </a:cubicBezTo>
                <a:cubicBezTo>
                  <a:pt x="347107" y="1308710"/>
                  <a:pt x="234785" y="1269938"/>
                  <a:pt x="358588" y="1316364"/>
                </a:cubicBezTo>
                <a:cubicBezTo>
                  <a:pt x="377815" y="1323574"/>
                  <a:pt x="398608" y="1325664"/>
                  <a:pt x="418353" y="1331305"/>
                </a:cubicBezTo>
                <a:cubicBezTo>
                  <a:pt x="433497" y="1335632"/>
                  <a:pt x="448236" y="1341266"/>
                  <a:pt x="463177" y="1346246"/>
                </a:cubicBezTo>
                <a:lnTo>
                  <a:pt x="1090706" y="1331305"/>
                </a:lnTo>
                <a:cubicBezTo>
                  <a:pt x="1195193" y="1327126"/>
                  <a:pt x="1228349" y="1309885"/>
                  <a:pt x="1329765" y="1286482"/>
                </a:cubicBezTo>
                <a:cubicBezTo>
                  <a:pt x="1354510" y="1280772"/>
                  <a:pt x="1379569" y="1276521"/>
                  <a:pt x="1404471" y="1271541"/>
                </a:cubicBezTo>
                <a:cubicBezTo>
                  <a:pt x="1429373" y="1261580"/>
                  <a:pt x="1453488" y="1249365"/>
                  <a:pt x="1479177" y="1241658"/>
                </a:cubicBezTo>
                <a:cubicBezTo>
                  <a:pt x="1503501" y="1234361"/>
                  <a:pt x="1529791" y="1234748"/>
                  <a:pt x="1553883" y="1226717"/>
                </a:cubicBezTo>
                <a:cubicBezTo>
                  <a:pt x="1575013" y="1219674"/>
                  <a:pt x="1593175" y="1205609"/>
                  <a:pt x="1613647" y="1196835"/>
                </a:cubicBezTo>
                <a:cubicBezTo>
                  <a:pt x="1628123" y="1190631"/>
                  <a:pt x="1643995" y="1188097"/>
                  <a:pt x="1658471" y="1181893"/>
                </a:cubicBezTo>
                <a:cubicBezTo>
                  <a:pt x="1787703" y="1126508"/>
                  <a:pt x="1657947" y="1172107"/>
                  <a:pt x="1763059" y="1137070"/>
                </a:cubicBezTo>
                <a:cubicBezTo>
                  <a:pt x="1782981" y="1122129"/>
                  <a:pt x="1802560" y="1106720"/>
                  <a:pt x="1822824" y="1092246"/>
                </a:cubicBezTo>
                <a:cubicBezTo>
                  <a:pt x="1837436" y="1081809"/>
                  <a:pt x="1853625" y="1073581"/>
                  <a:pt x="1867647" y="1062364"/>
                </a:cubicBezTo>
                <a:cubicBezTo>
                  <a:pt x="1878647" y="1053564"/>
                  <a:pt x="1887569" y="1042443"/>
                  <a:pt x="1897530" y="1032482"/>
                </a:cubicBezTo>
                <a:cubicBezTo>
                  <a:pt x="1902510" y="1017541"/>
                  <a:pt x="1909054" y="1003032"/>
                  <a:pt x="1912471" y="987658"/>
                </a:cubicBezTo>
                <a:cubicBezTo>
                  <a:pt x="1950352" y="817190"/>
                  <a:pt x="1928492" y="666566"/>
                  <a:pt x="1912471" y="479658"/>
                </a:cubicBezTo>
                <a:cubicBezTo>
                  <a:pt x="1909375" y="443533"/>
                  <a:pt x="1891382" y="410245"/>
                  <a:pt x="1882588" y="375070"/>
                </a:cubicBezTo>
                <a:cubicBezTo>
                  <a:pt x="1876429" y="350433"/>
                  <a:pt x="1878155" y="323483"/>
                  <a:pt x="1867647" y="300364"/>
                </a:cubicBezTo>
                <a:cubicBezTo>
                  <a:pt x="1818353" y="191915"/>
                  <a:pt x="1830226" y="220409"/>
                  <a:pt x="1748118" y="195776"/>
                </a:cubicBezTo>
                <a:cubicBezTo>
                  <a:pt x="1717948" y="186725"/>
                  <a:pt x="1688353" y="175854"/>
                  <a:pt x="1658471" y="165893"/>
                </a:cubicBezTo>
                <a:lnTo>
                  <a:pt x="1613647" y="150952"/>
                </a:lnTo>
                <a:cubicBezTo>
                  <a:pt x="1583765" y="131031"/>
                  <a:pt x="1558071" y="102546"/>
                  <a:pt x="1524000" y="91188"/>
                </a:cubicBezTo>
                <a:cubicBezTo>
                  <a:pt x="1481275" y="76945"/>
                  <a:pt x="1466321" y="70687"/>
                  <a:pt x="1419412" y="61305"/>
                </a:cubicBezTo>
                <a:cubicBezTo>
                  <a:pt x="1221259" y="21675"/>
                  <a:pt x="1103323" y="39288"/>
                  <a:pt x="851647" y="31423"/>
                </a:cubicBezTo>
                <a:cubicBezTo>
                  <a:pt x="821765" y="26443"/>
                  <a:pt x="791573" y="23054"/>
                  <a:pt x="762000" y="16482"/>
                </a:cubicBezTo>
                <a:cubicBezTo>
                  <a:pt x="746626" y="13066"/>
                  <a:pt x="732848" y="3108"/>
                  <a:pt x="717177" y="1541"/>
                </a:cubicBezTo>
                <a:cubicBezTo>
                  <a:pt x="682487" y="-1928"/>
                  <a:pt x="647451" y="1541"/>
                  <a:pt x="612588" y="1541"/>
                </a:cubicBezTo>
                <a:lnTo>
                  <a:pt x="612588" y="1541"/>
                </a:lnTo>
              </a:path>
            </a:pathLst>
          </a:cu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uolivapaa piirto 8"/>
          <p:cNvSpPr/>
          <p:nvPr/>
        </p:nvSpPr>
        <p:spPr>
          <a:xfrm>
            <a:off x="4533053" y="119529"/>
            <a:ext cx="1757182" cy="1001059"/>
          </a:xfrm>
          <a:custGeom>
            <a:avLst/>
            <a:gdLst>
              <a:gd name="connsiteX0" fmla="*/ 203300 w 1757182"/>
              <a:gd name="connsiteY0" fmla="*/ 44824 h 1001059"/>
              <a:gd name="connsiteX1" fmla="*/ 203300 w 1757182"/>
              <a:gd name="connsiteY1" fmla="*/ 44824 h 1001059"/>
              <a:gd name="connsiteX2" fmla="*/ 98712 w 1757182"/>
              <a:gd name="connsiteY2" fmla="*/ 149412 h 1001059"/>
              <a:gd name="connsiteX3" fmla="*/ 38947 w 1757182"/>
              <a:gd name="connsiteY3" fmla="*/ 268942 h 1001059"/>
              <a:gd name="connsiteX4" fmla="*/ 38947 w 1757182"/>
              <a:gd name="connsiteY4" fmla="*/ 776942 h 1001059"/>
              <a:gd name="connsiteX5" fmla="*/ 128594 w 1757182"/>
              <a:gd name="connsiteY5" fmla="*/ 866589 h 1001059"/>
              <a:gd name="connsiteX6" fmla="*/ 173418 w 1757182"/>
              <a:gd name="connsiteY6" fmla="*/ 941295 h 1001059"/>
              <a:gd name="connsiteX7" fmla="*/ 218241 w 1757182"/>
              <a:gd name="connsiteY7" fmla="*/ 956236 h 1001059"/>
              <a:gd name="connsiteX8" fmla="*/ 382594 w 1757182"/>
              <a:gd name="connsiteY8" fmla="*/ 1001059 h 1001059"/>
              <a:gd name="connsiteX9" fmla="*/ 786006 w 1757182"/>
              <a:gd name="connsiteY9" fmla="*/ 986118 h 1001059"/>
              <a:gd name="connsiteX10" fmla="*/ 890594 w 1757182"/>
              <a:gd name="connsiteY10" fmla="*/ 956236 h 1001059"/>
              <a:gd name="connsiteX11" fmla="*/ 980241 w 1757182"/>
              <a:gd name="connsiteY11" fmla="*/ 941295 h 1001059"/>
              <a:gd name="connsiteX12" fmla="*/ 1114712 w 1757182"/>
              <a:gd name="connsiteY12" fmla="*/ 911412 h 1001059"/>
              <a:gd name="connsiteX13" fmla="*/ 1159535 w 1757182"/>
              <a:gd name="connsiteY13" fmla="*/ 896471 h 1001059"/>
              <a:gd name="connsiteX14" fmla="*/ 1204359 w 1757182"/>
              <a:gd name="connsiteY14" fmla="*/ 866589 h 1001059"/>
              <a:gd name="connsiteX15" fmla="*/ 1294006 w 1757182"/>
              <a:gd name="connsiteY15" fmla="*/ 851647 h 1001059"/>
              <a:gd name="connsiteX16" fmla="*/ 1353771 w 1757182"/>
              <a:gd name="connsiteY16" fmla="*/ 821765 h 1001059"/>
              <a:gd name="connsiteX17" fmla="*/ 1398594 w 1757182"/>
              <a:gd name="connsiteY17" fmla="*/ 791883 h 1001059"/>
              <a:gd name="connsiteX18" fmla="*/ 1443418 w 1757182"/>
              <a:gd name="connsiteY18" fmla="*/ 776942 h 1001059"/>
              <a:gd name="connsiteX19" fmla="*/ 1548006 w 1757182"/>
              <a:gd name="connsiteY19" fmla="*/ 732118 h 1001059"/>
              <a:gd name="connsiteX20" fmla="*/ 1622712 w 1757182"/>
              <a:gd name="connsiteY20" fmla="*/ 672353 h 1001059"/>
              <a:gd name="connsiteX21" fmla="*/ 1697418 w 1757182"/>
              <a:gd name="connsiteY21" fmla="*/ 597647 h 1001059"/>
              <a:gd name="connsiteX22" fmla="*/ 1742241 w 1757182"/>
              <a:gd name="connsiteY22" fmla="*/ 463177 h 1001059"/>
              <a:gd name="connsiteX23" fmla="*/ 1757182 w 1757182"/>
              <a:gd name="connsiteY23" fmla="*/ 418353 h 1001059"/>
              <a:gd name="connsiteX24" fmla="*/ 1742241 w 1757182"/>
              <a:gd name="connsiteY24" fmla="*/ 254000 h 1001059"/>
              <a:gd name="connsiteX25" fmla="*/ 1637653 w 1757182"/>
              <a:gd name="connsiteY25" fmla="*/ 119530 h 1001059"/>
              <a:gd name="connsiteX26" fmla="*/ 1577888 w 1757182"/>
              <a:gd name="connsiteY26" fmla="*/ 89647 h 1001059"/>
              <a:gd name="connsiteX27" fmla="*/ 1533065 w 1757182"/>
              <a:gd name="connsiteY27" fmla="*/ 59765 h 1001059"/>
              <a:gd name="connsiteX28" fmla="*/ 1503182 w 1757182"/>
              <a:gd name="connsiteY28" fmla="*/ 29883 h 1001059"/>
              <a:gd name="connsiteX29" fmla="*/ 1398594 w 1757182"/>
              <a:gd name="connsiteY29" fmla="*/ 0 h 1001059"/>
              <a:gd name="connsiteX30" fmla="*/ 606712 w 1757182"/>
              <a:gd name="connsiteY30" fmla="*/ 14942 h 1001059"/>
              <a:gd name="connsiteX31" fmla="*/ 457300 w 1757182"/>
              <a:gd name="connsiteY31" fmla="*/ 29883 h 1001059"/>
              <a:gd name="connsiteX32" fmla="*/ 337771 w 1757182"/>
              <a:gd name="connsiteY32" fmla="*/ 59765 h 1001059"/>
              <a:gd name="connsiteX33" fmla="*/ 292947 w 1757182"/>
              <a:gd name="connsiteY33" fmla="*/ 89647 h 1001059"/>
              <a:gd name="connsiteX34" fmla="*/ 263065 w 1757182"/>
              <a:gd name="connsiteY34" fmla="*/ 119530 h 1001059"/>
              <a:gd name="connsiteX35" fmla="*/ 158476 w 1757182"/>
              <a:gd name="connsiteY35" fmla="*/ 134471 h 1001059"/>
              <a:gd name="connsiteX36" fmla="*/ 113653 w 1757182"/>
              <a:gd name="connsiteY36" fmla="*/ 149412 h 1001059"/>
              <a:gd name="connsiteX37" fmla="*/ 113653 w 1757182"/>
              <a:gd name="connsiteY37" fmla="*/ 149412 h 1001059"/>
              <a:gd name="connsiteX38" fmla="*/ 113653 w 1757182"/>
              <a:gd name="connsiteY38" fmla="*/ 149412 h 100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757182" h="1001059">
                <a:moveTo>
                  <a:pt x="203300" y="44824"/>
                </a:moveTo>
                <a:lnTo>
                  <a:pt x="203300" y="44824"/>
                </a:lnTo>
                <a:cubicBezTo>
                  <a:pt x="168437" y="79687"/>
                  <a:pt x="126776" y="108875"/>
                  <a:pt x="98712" y="149412"/>
                </a:cubicBezTo>
                <a:cubicBezTo>
                  <a:pt x="-55814" y="372615"/>
                  <a:pt x="144852" y="163034"/>
                  <a:pt x="38947" y="268942"/>
                </a:cubicBezTo>
                <a:cubicBezTo>
                  <a:pt x="-6417" y="450397"/>
                  <a:pt x="-19159" y="478108"/>
                  <a:pt x="38947" y="776942"/>
                </a:cubicBezTo>
                <a:cubicBezTo>
                  <a:pt x="47013" y="818425"/>
                  <a:pt x="128594" y="866589"/>
                  <a:pt x="128594" y="866589"/>
                </a:cubicBezTo>
                <a:cubicBezTo>
                  <a:pt x="140347" y="901847"/>
                  <a:pt x="139235" y="920785"/>
                  <a:pt x="173418" y="941295"/>
                </a:cubicBezTo>
                <a:cubicBezTo>
                  <a:pt x="186923" y="949398"/>
                  <a:pt x="204154" y="949193"/>
                  <a:pt x="218241" y="956236"/>
                </a:cubicBezTo>
                <a:cubicBezTo>
                  <a:pt x="331244" y="1012737"/>
                  <a:pt x="167501" y="974173"/>
                  <a:pt x="382594" y="1001059"/>
                </a:cubicBezTo>
                <a:cubicBezTo>
                  <a:pt x="517065" y="996079"/>
                  <a:pt x="651722" y="994781"/>
                  <a:pt x="786006" y="986118"/>
                </a:cubicBezTo>
                <a:cubicBezTo>
                  <a:pt x="831862" y="983160"/>
                  <a:pt x="848676" y="965551"/>
                  <a:pt x="890594" y="956236"/>
                </a:cubicBezTo>
                <a:cubicBezTo>
                  <a:pt x="920167" y="949664"/>
                  <a:pt x="950435" y="946714"/>
                  <a:pt x="980241" y="941295"/>
                </a:cubicBezTo>
                <a:cubicBezTo>
                  <a:pt x="1022594" y="933594"/>
                  <a:pt x="1072753" y="923400"/>
                  <a:pt x="1114712" y="911412"/>
                </a:cubicBezTo>
                <a:cubicBezTo>
                  <a:pt x="1129855" y="907085"/>
                  <a:pt x="1145448" y="903514"/>
                  <a:pt x="1159535" y="896471"/>
                </a:cubicBezTo>
                <a:cubicBezTo>
                  <a:pt x="1175596" y="888440"/>
                  <a:pt x="1187323" y="872268"/>
                  <a:pt x="1204359" y="866589"/>
                </a:cubicBezTo>
                <a:cubicBezTo>
                  <a:pt x="1233099" y="857009"/>
                  <a:pt x="1264124" y="856628"/>
                  <a:pt x="1294006" y="851647"/>
                </a:cubicBezTo>
                <a:cubicBezTo>
                  <a:pt x="1313928" y="841686"/>
                  <a:pt x="1334433" y="832815"/>
                  <a:pt x="1353771" y="821765"/>
                </a:cubicBezTo>
                <a:cubicBezTo>
                  <a:pt x="1369362" y="812856"/>
                  <a:pt x="1382533" y="799913"/>
                  <a:pt x="1398594" y="791883"/>
                </a:cubicBezTo>
                <a:cubicBezTo>
                  <a:pt x="1412681" y="784840"/>
                  <a:pt x="1428942" y="783146"/>
                  <a:pt x="1443418" y="776942"/>
                </a:cubicBezTo>
                <a:cubicBezTo>
                  <a:pt x="1572658" y="721553"/>
                  <a:pt x="1442885" y="767157"/>
                  <a:pt x="1548006" y="732118"/>
                </a:cubicBezTo>
                <a:cubicBezTo>
                  <a:pt x="1572908" y="712196"/>
                  <a:pt x="1599008" y="693686"/>
                  <a:pt x="1622712" y="672353"/>
                </a:cubicBezTo>
                <a:cubicBezTo>
                  <a:pt x="1648888" y="648794"/>
                  <a:pt x="1697418" y="597647"/>
                  <a:pt x="1697418" y="597647"/>
                </a:cubicBezTo>
                <a:lnTo>
                  <a:pt x="1742241" y="463177"/>
                </a:lnTo>
                <a:lnTo>
                  <a:pt x="1757182" y="418353"/>
                </a:lnTo>
                <a:cubicBezTo>
                  <a:pt x="1752202" y="363569"/>
                  <a:pt x="1757763" y="306775"/>
                  <a:pt x="1742241" y="254000"/>
                </a:cubicBezTo>
                <a:cubicBezTo>
                  <a:pt x="1734025" y="226064"/>
                  <a:pt x="1670647" y="143097"/>
                  <a:pt x="1637653" y="119530"/>
                </a:cubicBezTo>
                <a:cubicBezTo>
                  <a:pt x="1619529" y="106584"/>
                  <a:pt x="1597226" y="100698"/>
                  <a:pt x="1577888" y="89647"/>
                </a:cubicBezTo>
                <a:cubicBezTo>
                  <a:pt x="1562297" y="80738"/>
                  <a:pt x="1547087" y="70982"/>
                  <a:pt x="1533065" y="59765"/>
                </a:cubicBezTo>
                <a:cubicBezTo>
                  <a:pt x="1522065" y="50965"/>
                  <a:pt x="1515261" y="37130"/>
                  <a:pt x="1503182" y="29883"/>
                </a:cubicBezTo>
                <a:cubicBezTo>
                  <a:pt x="1487873" y="20698"/>
                  <a:pt x="1409755" y="2790"/>
                  <a:pt x="1398594" y="0"/>
                </a:cubicBezTo>
                <a:lnTo>
                  <a:pt x="606712" y="14942"/>
                </a:lnTo>
                <a:cubicBezTo>
                  <a:pt x="556685" y="16530"/>
                  <a:pt x="506671" y="21655"/>
                  <a:pt x="457300" y="29883"/>
                </a:cubicBezTo>
                <a:cubicBezTo>
                  <a:pt x="416790" y="36635"/>
                  <a:pt x="337771" y="59765"/>
                  <a:pt x="337771" y="59765"/>
                </a:cubicBezTo>
                <a:cubicBezTo>
                  <a:pt x="322830" y="69726"/>
                  <a:pt x="306969" y="78429"/>
                  <a:pt x="292947" y="89647"/>
                </a:cubicBezTo>
                <a:cubicBezTo>
                  <a:pt x="281947" y="98447"/>
                  <a:pt x="276429" y="115075"/>
                  <a:pt x="263065" y="119530"/>
                </a:cubicBezTo>
                <a:cubicBezTo>
                  <a:pt x="229655" y="130667"/>
                  <a:pt x="193339" y="129491"/>
                  <a:pt x="158476" y="134471"/>
                </a:cubicBezTo>
                <a:lnTo>
                  <a:pt x="113653" y="149412"/>
                </a:lnTo>
                <a:lnTo>
                  <a:pt x="113653" y="149412"/>
                </a:lnTo>
                <a:lnTo>
                  <a:pt x="113653" y="149412"/>
                </a:lnTo>
              </a:path>
            </a:pathLst>
          </a:cu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Puolivapaa piirto 4"/>
          <p:cNvSpPr/>
          <p:nvPr/>
        </p:nvSpPr>
        <p:spPr>
          <a:xfrm>
            <a:off x="2704353" y="3570941"/>
            <a:ext cx="2014723" cy="1763059"/>
          </a:xfrm>
          <a:custGeom>
            <a:avLst/>
            <a:gdLst>
              <a:gd name="connsiteX0" fmla="*/ 762000 w 2014723"/>
              <a:gd name="connsiteY0" fmla="*/ 119530 h 1763059"/>
              <a:gd name="connsiteX1" fmla="*/ 762000 w 2014723"/>
              <a:gd name="connsiteY1" fmla="*/ 119530 h 1763059"/>
              <a:gd name="connsiteX2" fmla="*/ 313765 w 2014723"/>
              <a:gd name="connsiteY2" fmla="*/ 134471 h 1763059"/>
              <a:gd name="connsiteX3" fmla="*/ 283882 w 2014723"/>
              <a:gd name="connsiteY3" fmla="*/ 164353 h 1763059"/>
              <a:gd name="connsiteX4" fmla="*/ 224118 w 2014723"/>
              <a:gd name="connsiteY4" fmla="*/ 283883 h 1763059"/>
              <a:gd name="connsiteX5" fmla="*/ 179294 w 2014723"/>
              <a:gd name="connsiteY5" fmla="*/ 388471 h 1763059"/>
              <a:gd name="connsiteX6" fmla="*/ 149412 w 2014723"/>
              <a:gd name="connsiteY6" fmla="*/ 508000 h 1763059"/>
              <a:gd name="connsiteX7" fmla="*/ 104588 w 2014723"/>
              <a:gd name="connsiteY7" fmla="*/ 552824 h 1763059"/>
              <a:gd name="connsiteX8" fmla="*/ 74706 w 2014723"/>
              <a:gd name="connsiteY8" fmla="*/ 687294 h 1763059"/>
              <a:gd name="connsiteX9" fmla="*/ 44823 w 2014723"/>
              <a:gd name="connsiteY9" fmla="*/ 776941 h 1763059"/>
              <a:gd name="connsiteX10" fmla="*/ 29882 w 2014723"/>
              <a:gd name="connsiteY10" fmla="*/ 836706 h 1763059"/>
              <a:gd name="connsiteX11" fmla="*/ 0 w 2014723"/>
              <a:gd name="connsiteY11" fmla="*/ 971177 h 1763059"/>
              <a:gd name="connsiteX12" fmla="*/ 14941 w 2014723"/>
              <a:gd name="connsiteY12" fmla="*/ 1225177 h 1763059"/>
              <a:gd name="connsiteX13" fmla="*/ 134471 w 2014723"/>
              <a:gd name="connsiteY13" fmla="*/ 1329765 h 1763059"/>
              <a:gd name="connsiteX14" fmla="*/ 179294 w 2014723"/>
              <a:gd name="connsiteY14" fmla="*/ 1389530 h 1763059"/>
              <a:gd name="connsiteX15" fmla="*/ 209176 w 2014723"/>
              <a:gd name="connsiteY15" fmla="*/ 1449294 h 1763059"/>
              <a:gd name="connsiteX16" fmla="*/ 254000 w 2014723"/>
              <a:gd name="connsiteY16" fmla="*/ 1494118 h 1763059"/>
              <a:gd name="connsiteX17" fmla="*/ 343647 w 2014723"/>
              <a:gd name="connsiteY17" fmla="*/ 1643530 h 1763059"/>
              <a:gd name="connsiteX18" fmla="*/ 403412 w 2014723"/>
              <a:gd name="connsiteY18" fmla="*/ 1688353 h 1763059"/>
              <a:gd name="connsiteX19" fmla="*/ 448235 w 2014723"/>
              <a:gd name="connsiteY19" fmla="*/ 1733177 h 1763059"/>
              <a:gd name="connsiteX20" fmla="*/ 582706 w 2014723"/>
              <a:gd name="connsiteY20" fmla="*/ 1763059 h 1763059"/>
              <a:gd name="connsiteX21" fmla="*/ 896471 w 2014723"/>
              <a:gd name="connsiteY21" fmla="*/ 1748118 h 1763059"/>
              <a:gd name="connsiteX22" fmla="*/ 941294 w 2014723"/>
              <a:gd name="connsiteY22" fmla="*/ 1703294 h 1763059"/>
              <a:gd name="connsiteX23" fmla="*/ 1090706 w 2014723"/>
              <a:gd name="connsiteY23" fmla="*/ 1568824 h 1763059"/>
              <a:gd name="connsiteX24" fmla="*/ 1135529 w 2014723"/>
              <a:gd name="connsiteY24" fmla="*/ 1524000 h 1763059"/>
              <a:gd name="connsiteX25" fmla="*/ 1195294 w 2014723"/>
              <a:gd name="connsiteY25" fmla="*/ 1494118 h 1763059"/>
              <a:gd name="connsiteX26" fmla="*/ 1299882 w 2014723"/>
              <a:gd name="connsiteY26" fmla="*/ 1464235 h 1763059"/>
              <a:gd name="connsiteX27" fmla="*/ 1344706 w 2014723"/>
              <a:gd name="connsiteY27" fmla="*/ 1449294 h 1763059"/>
              <a:gd name="connsiteX28" fmla="*/ 1568823 w 2014723"/>
              <a:gd name="connsiteY28" fmla="*/ 1434353 h 1763059"/>
              <a:gd name="connsiteX29" fmla="*/ 1688353 w 2014723"/>
              <a:gd name="connsiteY29" fmla="*/ 1374588 h 1763059"/>
              <a:gd name="connsiteX30" fmla="*/ 1822823 w 2014723"/>
              <a:gd name="connsiteY30" fmla="*/ 1299883 h 1763059"/>
              <a:gd name="connsiteX31" fmla="*/ 1957294 w 2014723"/>
              <a:gd name="connsiteY31" fmla="*/ 1180353 h 1763059"/>
              <a:gd name="connsiteX32" fmla="*/ 1972235 w 2014723"/>
              <a:gd name="connsiteY32" fmla="*/ 732118 h 1763059"/>
              <a:gd name="connsiteX33" fmla="*/ 1957294 w 2014723"/>
              <a:gd name="connsiteY33" fmla="*/ 672353 h 1763059"/>
              <a:gd name="connsiteX34" fmla="*/ 1882588 w 2014723"/>
              <a:gd name="connsiteY34" fmla="*/ 582706 h 1763059"/>
              <a:gd name="connsiteX35" fmla="*/ 1852706 w 2014723"/>
              <a:gd name="connsiteY35" fmla="*/ 537883 h 1763059"/>
              <a:gd name="connsiteX36" fmla="*/ 1807882 w 2014723"/>
              <a:gd name="connsiteY36" fmla="*/ 522941 h 1763059"/>
              <a:gd name="connsiteX37" fmla="*/ 1733176 w 2014723"/>
              <a:gd name="connsiteY37" fmla="*/ 463177 h 1763059"/>
              <a:gd name="connsiteX38" fmla="*/ 1688353 w 2014723"/>
              <a:gd name="connsiteY38" fmla="*/ 433294 h 1763059"/>
              <a:gd name="connsiteX39" fmla="*/ 1583765 w 2014723"/>
              <a:gd name="connsiteY39" fmla="*/ 328706 h 1763059"/>
              <a:gd name="connsiteX40" fmla="*/ 1524000 w 2014723"/>
              <a:gd name="connsiteY40" fmla="*/ 283883 h 1763059"/>
              <a:gd name="connsiteX41" fmla="*/ 1464235 w 2014723"/>
              <a:gd name="connsiteY41" fmla="*/ 224118 h 1763059"/>
              <a:gd name="connsiteX42" fmla="*/ 1434353 w 2014723"/>
              <a:gd name="connsiteY42" fmla="*/ 194235 h 1763059"/>
              <a:gd name="connsiteX43" fmla="*/ 1374588 w 2014723"/>
              <a:gd name="connsiteY43" fmla="*/ 149412 h 1763059"/>
              <a:gd name="connsiteX44" fmla="*/ 1240118 w 2014723"/>
              <a:gd name="connsiteY44" fmla="*/ 104588 h 1763059"/>
              <a:gd name="connsiteX45" fmla="*/ 1165412 w 2014723"/>
              <a:gd name="connsiteY45" fmla="*/ 74706 h 1763059"/>
              <a:gd name="connsiteX46" fmla="*/ 1016000 w 2014723"/>
              <a:gd name="connsiteY46" fmla="*/ 44824 h 1763059"/>
              <a:gd name="connsiteX47" fmla="*/ 881529 w 2014723"/>
              <a:gd name="connsiteY47" fmla="*/ 14941 h 1763059"/>
              <a:gd name="connsiteX48" fmla="*/ 821765 w 2014723"/>
              <a:gd name="connsiteY48" fmla="*/ 0 h 1763059"/>
              <a:gd name="connsiteX49" fmla="*/ 537882 w 2014723"/>
              <a:gd name="connsiteY49" fmla="*/ 14941 h 1763059"/>
              <a:gd name="connsiteX50" fmla="*/ 478118 w 2014723"/>
              <a:gd name="connsiteY50" fmla="*/ 89647 h 1763059"/>
              <a:gd name="connsiteX51" fmla="*/ 448235 w 2014723"/>
              <a:gd name="connsiteY51" fmla="*/ 119530 h 1763059"/>
              <a:gd name="connsiteX52" fmla="*/ 313765 w 2014723"/>
              <a:gd name="connsiteY52" fmla="*/ 149412 h 1763059"/>
              <a:gd name="connsiteX53" fmla="*/ 313765 w 2014723"/>
              <a:gd name="connsiteY53" fmla="*/ 149412 h 176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014723" h="1763059">
                <a:moveTo>
                  <a:pt x="762000" y="119530"/>
                </a:moveTo>
                <a:lnTo>
                  <a:pt x="762000" y="119530"/>
                </a:lnTo>
                <a:cubicBezTo>
                  <a:pt x="612588" y="124510"/>
                  <a:pt x="462607" y="120517"/>
                  <a:pt x="313765" y="134471"/>
                </a:cubicBezTo>
                <a:cubicBezTo>
                  <a:pt x="299740" y="135786"/>
                  <a:pt x="291130" y="152274"/>
                  <a:pt x="283882" y="164353"/>
                </a:cubicBezTo>
                <a:cubicBezTo>
                  <a:pt x="260963" y="202551"/>
                  <a:pt x="244040" y="244040"/>
                  <a:pt x="224118" y="283883"/>
                </a:cubicBezTo>
                <a:cubicBezTo>
                  <a:pt x="199625" y="332869"/>
                  <a:pt x="192486" y="340099"/>
                  <a:pt x="179294" y="388471"/>
                </a:cubicBezTo>
                <a:cubicBezTo>
                  <a:pt x="168488" y="428093"/>
                  <a:pt x="178452" y="478960"/>
                  <a:pt x="149412" y="508000"/>
                </a:cubicBezTo>
                <a:lnTo>
                  <a:pt x="104588" y="552824"/>
                </a:lnTo>
                <a:cubicBezTo>
                  <a:pt x="96058" y="595475"/>
                  <a:pt x="87366" y="645094"/>
                  <a:pt x="74706" y="687294"/>
                </a:cubicBezTo>
                <a:cubicBezTo>
                  <a:pt x="65655" y="717464"/>
                  <a:pt x="52462" y="746383"/>
                  <a:pt x="44823" y="776941"/>
                </a:cubicBezTo>
                <a:cubicBezTo>
                  <a:pt x="39843" y="796863"/>
                  <a:pt x="34337" y="816660"/>
                  <a:pt x="29882" y="836706"/>
                </a:cubicBezTo>
                <a:cubicBezTo>
                  <a:pt x="-8054" y="1007422"/>
                  <a:pt x="36438" y="825423"/>
                  <a:pt x="0" y="971177"/>
                </a:cubicBezTo>
                <a:cubicBezTo>
                  <a:pt x="4980" y="1055844"/>
                  <a:pt x="-7375" y="1143352"/>
                  <a:pt x="14941" y="1225177"/>
                </a:cubicBezTo>
                <a:cubicBezTo>
                  <a:pt x="24653" y="1260787"/>
                  <a:pt x="99960" y="1306758"/>
                  <a:pt x="134471" y="1329765"/>
                </a:cubicBezTo>
                <a:cubicBezTo>
                  <a:pt x="149412" y="1349687"/>
                  <a:pt x="166096" y="1368413"/>
                  <a:pt x="179294" y="1389530"/>
                </a:cubicBezTo>
                <a:cubicBezTo>
                  <a:pt x="191098" y="1408417"/>
                  <a:pt x="196230" y="1431170"/>
                  <a:pt x="209176" y="1449294"/>
                </a:cubicBezTo>
                <a:cubicBezTo>
                  <a:pt x="221458" y="1466488"/>
                  <a:pt x="239059" y="1479177"/>
                  <a:pt x="254000" y="1494118"/>
                </a:cubicBezTo>
                <a:cubicBezTo>
                  <a:pt x="273108" y="1532334"/>
                  <a:pt x="314798" y="1621893"/>
                  <a:pt x="343647" y="1643530"/>
                </a:cubicBezTo>
                <a:cubicBezTo>
                  <a:pt x="363569" y="1658471"/>
                  <a:pt x="384505" y="1672147"/>
                  <a:pt x="403412" y="1688353"/>
                </a:cubicBezTo>
                <a:cubicBezTo>
                  <a:pt x="419455" y="1702104"/>
                  <a:pt x="430654" y="1721456"/>
                  <a:pt x="448235" y="1733177"/>
                </a:cubicBezTo>
                <a:cubicBezTo>
                  <a:pt x="472755" y="1749524"/>
                  <a:pt x="571860" y="1761251"/>
                  <a:pt x="582706" y="1763059"/>
                </a:cubicBezTo>
                <a:cubicBezTo>
                  <a:pt x="687294" y="1758079"/>
                  <a:pt x="793189" y="1765332"/>
                  <a:pt x="896471" y="1748118"/>
                </a:cubicBezTo>
                <a:cubicBezTo>
                  <a:pt x="917314" y="1744644"/>
                  <a:pt x="925251" y="1717045"/>
                  <a:pt x="941294" y="1703294"/>
                </a:cubicBezTo>
                <a:cubicBezTo>
                  <a:pt x="1105050" y="1562932"/>
                  <a:pt x="864347" y="1795185"/>
                  <a:pt x="1090706" y="1568824"/>
                </a:cubicBezTo>
                <a:cubicBezTo>
                  <a:pt x="1105647" y="1553883"/>
                  <a:pt x="1116630" y="1533449"/>
                  <a:pt x="1135529" y="1524000"/>
                </a:cubicBezTo>
                <a:cubicBezTo>
                  <a:pt x="1155451" y="1514039"/>
                  <a:pt x="1174822" y="1502892"/>
                  <a:pt x="1195294" y="1494118"/>
                </a:cubicBezTo>
                <a:cubicBezTo>
                  <a:pt x="1231111" y="1478768"/>
                  <a:pt x="1261981" y="1475064"/>
                  <a:pt x="1299882" y="1464235"/>
                </a:cubicBezTo>
                <a:cubicBezTo>
                  <a:pt x="1315026" y="1459908"/>
                  <a:pt x="1329053" y="1451033"/>
                  <a:pt x="1344706" y="1449294"/>
                </a:cubicBezTo>
                <a:cubicBezTo>
                  <a:pt x="1419120" y="1441026"/>
                  <a:pt x="1494117" y="1439333"/>
                  <a:pt x="1568823" y="1434353"/>
                </a:cubicBezTo>
                <a:cubicBezTo>
                  <a:pt x="1608666" y="1414431"/>
                  <a:pt x="1651288" y="1399298"/>
                  <a:pt x="1688353" y="1374588"/>
                </a:cubicBezTo>
                <a:cubicBezTo>
                  <a:pt x="1791104" y="1306088"/>
                  <a:pt x="1743929" y="1326181"/>
                  <a:pt x="1822823" y="1299883"/>
                </a:cubicBezTo>
                <a:cubicBezTo>
                  <a:pt x="1925168" y="1197538"/>
                  <a:pt x="1877308" y="1233677"/>
                  <a:pt x="1957294" y="1180353"/>
                </a:cubicBezTo>
                <a:cubicBezTo>
                  <a:pt x="2060409" y="1025680"/>
                  <a:pt x="1998397" y="1137639"/>
                  <a:pt x="1972235" y="732118"/>
                </a:cubicBezTo>
                <a:cubicBezTo>
                  <a:pt x="1970913" y="711626"/>
                  <a:pt x="1965383" y="691227"/>
                  <a:pt x="1957294" y="672353"/>
                </a:cubicBezTo>
                <a:cubicBezTo>
                  <a:pt x="1937656" y="626530"/>
                  <a:pt x="1914263" y="620716"/>
                  <a:pt x="1882588" y="582706"/>
                </a:cubicBezTo>
                <a:cubicBezTo>
                  <a:pt x="1871092" y="568911"/>
                  <a:pt x="1866728" y="549101"/>
                  <a:pt x="1852706" y="537883"/>
                </a:cubicBezTo>
                <a:cubicBezTo>
                  <a:pt x="1840408" y="528044"/>
                  <a:pt x="1821969" y="529985"/>
                  <a:pt x="1807882" y="522941"/>
                </a:cubicBezTo>
                <a:cubicBezTo>
                  <a:pt x="1746571" y="492285"/>
                  <a:pt x="1779496" y="500233"/>
                  <a:pt x="1733176" y="463177"/>
                </a:cubicBezTo>
                <a:cubicBezTo>
                  <a:pt x="1719154" y="451959"/>
                  <a:pt x="1701700" y="445307"/>
                  <a:pt x="1688353" y="433294"/>
                </a:cubicBezTo>
                <a:cubicBezTo>
                  <a:pt x="1651706" y="400312"/>
                  <a:pt x="1623208" y="358288"/>
                  <a:pt x="1583765" y="328706"/>
                </a:cubicBezTo>
                <a:cubicBezTo>
                  <a:pt x="1563843" y="313765"/>
                  <a:pt x="1542741" y="300281"/>
                  <a:pt x="1524000" y="283883"/>
                </a:cubicBezTo>
                <a:cubicBezTo>
                  <a:pt x="1502797" y="265331"/>
                  <a:pt x="1484157" y="244040"/>
                  <a:pt x="1464235" y="224118"/>
                </a:cubicBezTo>
                <a:cubicBezTo>
                  <a:pt x="1454274" y="214157"/>
                  <a:pt x="1445622" y="202687"/>
                  <a:pt x="1434353" y="194235"/>
                </a:cubicBezTo>
                <a:cubicBezTo>
                  <a:pt x="1414431" y="179294"/>
                  <a:pt x="1397198" y="159847"/>
                  <a:pt x="1374588" y="149412"/>
                </a:cubicBezTo>
                <a:cubicBezTo>
                  <a:pt x="1331689" y="129612"/>
                  <a:pt x="1283987" y="122135"/>
                  <a:pt x="1240118" y="104588"/>
                </a:cubicBezTo>
                <a:cubicBezTo>
                  <a:pt x="1215216" y="94627"/>
                  <a:pt x="1191327" y="81616"/>
                  <a:pt x="1165412" y="74706"/>
                </a:cubicBezTo>
                <a:cubicBezTo>
                  <a:pt x="1116337" y="61619"/>
                  <a:pt x="1065274" y="57142"/>
                  <a:pt x="1016000" y="44824"/>
                </a:cubicBezTo>
                <a:cubicBezTo>
                  <a:pt x="870238" y="8384"/>
                  <a:pt x="1052255" y="52881"/>
                  <a:pt x="881529" y="14941"/>
                </a:cubicBezTo>
                <a:cubicBezTo>
                  <a:pt x="861484" y="10486"/>
                  <a:pt x="841686" y="4980"/>
                  <a:pt x="821765" y="0"/>
                </a:cubicBezTo>
                <a:cubicBezTo>
                  <a:pt x="727137" y="4980"/>
                  <a:pt x="631772" y="2138"/>
                  <a:pt x="537882" y="14941"/>
                </a:cubicBezTo>
                <a:cubicBezTo>
                  <a:pt x="479545" y="22896"/>
                  <a:pt x="499097" y="54682"/>
                  <a:pt x="478118" y="89647"/>
                </a:cubicBezTo>
                <a:cubicBezTo>
                  <a:pt x="470870" y="101726"/>
                  <a:pt x="460835" y="113230"/>
                  <a:pt x="448235" y="119530"/>
                </a:cubicBezTo>
                <a:cubicBezTo>
                  <a:pt x="379022" y="154137"/>
                  <a:pt x="373671" y="149412"/>
                  <a:pt x="313765" y="149412"/>
                </a:cubicBezTo>
                <a:lnTo>
                  <a:pt x="313765" y="149412"/>
                </a:lnTo>
              </a:path>
            </a:pathLst>
          </a:cu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611560" y="116632"/>
            <a:ext cx="30700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 err="1" smtClean="0"/>
              <a:t>Contextual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analyses</a:t>
            </a:r>
            <a:r>
              <a:rPr lang="fi-FI" sz="2000" b="1" dirty="0" smtClean="0"/>
              <a:t>:</a:t>
            </a:r>
          </a:p>
          <a:p>
            <a:endParaRPr lang="fi-FI" sz="2000" b="1" dirty="0" smtClean="0"/>
          </a:p>
          <a:p>
            <a:r>
              <a:rPr lang="fi-FI" sz="2000" b="1" dirty="0" err="1" smtClean="0"/>
              <a:t>There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might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be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other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or</a:t>
            </a:r>
            <a:r>
              <a:rPr lang="fi-FI" sz="2000" b="1" dirty="0" smtClean="0"/>
              <a:t> </a:t>
            </a:r>
          </a:p>
          <a:p>
            <a:r>
              <a:rPr lang="fi-FI" sz="2000" b="1" dirty="0" err="1" smtClean="0"/>
              <a:t>additional</a:t>
            </a:r>
            <a:r>
              <a:rPr lang="fi-FI" sz="2000" b="1" dirty="0" smtClean="0"/>
              <a:t> </a:t>
            </a:r>
          </a:p>
          <a:p>
            <a:r>
              <a:rPr lang="fi-FI" sz="2000" b="1" dirty="0" err="1"/>
              <a:t>a</a:t>
            </a:r>
            <a:r>
              <a:rPr lang="fi-FI" sz="2000" b="1" dirty="0" err="1" smtClean="0"/>
              <a:t>lternatives</a:t>
            </a:r>
            <a:r>
              <a:rPr lang="fi-FI" sz="2000" b="1" dirty="0" smtClean="0"/>
              <a:t> for </a:t>
            </a:r>
          </a:p>
          <a:p>
            <a:r>
              <a:rPr lang="fi-FI" sz="2000" b="1" dirty="0" smtClean="0"/>
              <a:t>intervention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17261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Consider weight or weight management problem </a:t>
            </a:r>
            <a:br>
              <a:rPr lang="en-US" dirty="0" smtClean="0"/>
            </a:br>
            <a:r>
              <a:rPr lang="en-US" dirty="0" smtClean="0"/>
              <a:t>in context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78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Model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09335"/>
              </p:ext>
            </p:extLst>
          </p:nvPr>
        </p:nvGraphicFramePr>
        <p:xfrm>
          <a:off x="890588" y="1643063"/>
          <a:ext cx="7858125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6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Model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88611"/>
              </p:ext>
            </p:extLst>
          </p:nvPr>
        </p:nvGraphicFramePr>
        <p:xfrm>
          <a:off x="890588" y="1643063"/>
          <a:ext cx="7858125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Kehys 2"/>
          <p:cNvSpPr/>
          <p:nvPr/>
        </p:nvSpPr>
        <p:spPr>
          <a:xfrm>
            <a:off x="1691680" y="4149080"/>
            <a:ext cx="2160240" cy="1872208"/>
          </a:xfrm>
          <a:prstGeom prst="frame">
            <a:avLst/>
          </a:prstGeom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395536" y="2420888"/>
            <a:ext cx="209399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 err="1" smtClean="0"/>
              <a:t>Build</a:t>
            </a:r>
            <a:r>
              <a:rPr lang="fi-FI" sz="2000" b="1" dirty="0" smtClean="0"/>
              <a:t> </a:t>
            </a:r>
            <a:r>
              <a:rPr lang="fi-FI" sz="2000" b="1" dirty="0" err="1" smtClean="0"/>
              <a:t>individual</a:t>
            </a:r>
            <a:r>
              <a:rPr lang="fi-FI" sz="2000" b="1" dirty="0" smtClean="0"/>
              <a:t> </a:t>
            </a:r>
          </a:p>
          <a:p>
            <a:r>
              <a:rPr lang="fi-FI" sz="2000" b="1" dirty="0" err="1"/>
              <a:t>r</a:t>
            </a:r>
            <a:r>
              <a:rPr lang="fi-FI" sz="2000" b="1" dirty="0" err="1" smtClean="0"/>
              <a:t>einforcers</a:t>
            </a:r>
            <a:endParaRPr lang="fi-FI" sz="2000" b="1" dirty="0" smtClean="0"/>
          </a:p>
          <a:p>
            <a:r>
              <a:rPr lang="fi-FI" sz="2000" b="1" dirty="0"/>
              <a:t>f</a:t>
            </a:r>
            <a:r>
              <a:rPr lang="fi-FI" sz="2000" b="1" dirty="0" smtClean="0"/>
              <a:t>or </a:t>
            </a:r>
          </a:p>
          <a:p>
            <a:r>
              <a:rPr lang="fi-FI" sz="2000" b="1" dirty="0" err="1"/>
              <a:t>l</a:t>
            </a:r>
            <a:r>
              <a:rPr lang="fi-FI" sz="2000" b="1" dirty="0" err="1" smtClean="0"/>
              <a:t>ifestyle</a:t>
            </a:r>
            <a:endParaRPr lang="fi-FI" sz="2000" b="1" dirty="0" smtClean="0"/>
          </a:p>
          <a:p>
            <a:r>
              <a:rPr lang="fi-FI" sz="2000" b="1" dirty="0" err="1" smtClean="0"/>
              <a:t>changes</a:t>
            </a:r>
            <a:r>
              <a:rPr lang="fi-FI" sz="2000" b="1" dirty="0" smtClean="0"/>
              <a:t> </a:t>
            </a:r>
            <a:endParaRPr lang="fi-FI" sz="2000" b="1" dirty="0"/>
          </a:p>
        </p:txBody>
      </p:sp>
      <p:cxnSp>
        <p:nvCxnSpPr>
          <p:cNvPr id="7" name="Käyrä yhdysviiva 6"/>
          <p:cNvCxnSpPr/>
          <p:nvPr/>
        </p:nvCxnSpPr>
        <p:spPr>
          <a:xfrm rot="5400000">
            <a:off x="1727684" y="3465004"/>
            <a:ext cx="1008112" cy="72008"/>
          </a:xfrm>
          <a:prstGeom prst="curvedConnector3">
            <a:avLst/>
          </a:prstGeom>
          <a:ln w="5715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6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Psychological</a:t>
            </a:r>
            <a:r>
              <a:rPr lang="fi-FI" dirty="0" smtClean="0"/>
              <a:t> </a:t>
            </a:r>
            <a:r>
              <a:rPr lang="fi-FI" dirty="0" err="1" smtClean="0"/>
              <a:t>flexibility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15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484784"/>
            <a:ext cx="7858125" cy="4162425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Essi Sairanen, </a:t>
            </a:r>
            <a:r>
              <a:rPr lang="fi-FI" dirty="0"/>
              <a:t>Raimo </a:t>
            </a:r>
            <a:r>
              <a:rPr lang="fi-FI" dirty="0" smtClean="0"/>
              <a:t>Lappalainen, </a:t>
            </a:r>
            <a:r>
              <a:rPr lang="fi-FI" dirty="0"/>
              <a:t>Anja </a:t>
            </a:r>
            <a:r>
              <a:rPr lang="fi-FI" dirty="0" smtClean="0"/>
              <a:t>Lapveteläinen, </a:t>
            </a:r>
            <a:r>
              <a:rPr lang="fi-FI" dirty="0"/>
              <a:t>Asko </a:t>
            </a:r>
            <a:r>
              <a:rPr lang="fi-FI" dirty="0" smtClean="0"/>
              <a:t>Tolvanen, &amp; </a:t>
            </a:r>
            <a:r>
              <a:rPr lang="fi-FI" dirty="0"/>
              <a:t>Leila Karhunen </a:t>
            </a:r>
            <a:r>
              <a:rPr lang="fi-FI" dirty="0" smtClean="0"/>
              <a:t>(2014). </a:t>
            </a:r>
            <a:r>
              <a:rPr lang="fi-FI" dirty="0" err="1" smtClean="0"/>
              <a:t>Flexibility</a:t>
            </a:r>
            <a:r>
              <a:rPr lang="fi-FI" dirty="0" smtClean="0"/>
              <a:t> </a:t>
            </a:r>
            <a:r>
              <a:rPr lang="fi-FI" dirty="0"/>
              <a:t>in </a:t>
            </a:r>
            <a:r>
              <a:rPr lang="fi-FI" dirty="0" err="1"/>
              <a:t>weight</a:t>
            </a:r>
            <a:r>
              <a:rPr lang="fi-FI" dirty="0"/>
              <a:t> </a:t>
            </a:r>
            <a:r>
              <a:rPr lang="fi-FI" dirty="0" smtClean="0"/>
              <a:t>management. </a:t>
            </a:r>
            <a:r>
              <a:rPr lang="en-US" i="1" dirty="0" smtClean="0"/>
              <a:t>Eating </a:t>
            </a:r>
            <a:r>
              <a:rPr lang="en-US" i="1" dirty="0"/>
              <a:t>Behaviors </a:t>
            </a:r>
            <a:r>
              <a:rPr lang="en-US" dirty="0" smtClean="0"/>
              <a:t>15, 218</a:t>
            </a:r>
            <a:r>
              <a:rPr lang="en-US" dirty="0"/>
              <a:t>–</a:t>
            </a:r>
            <a:r>
              <a:rPr lang="en-US" dirty="0" smtClean="0"/>
              <a:t>224</a:t>
            </a:r>
          </a:p>
          <a:p>
            <a:endParaRPr lang="en-US" dirty="0"/>
          </a:p>
          <a:p>
            <a:r>
              <a:rPr lang="en-US" dirty="0"/>
              <a:t>The aim was to achieve an understanding about the </a:t>
            </a:r>
            <a:r>
              <a:rPr lang="en-US" dirty="0" smtClean="0"/>
              <a:t>mechanism </a:t>
            </a:r>
            <a:r>
              <a:rPr lang="en-US" dirty="0"/>
              <a:t>of change during weight maintenance, especially related to control and flexibility.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12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YU Oranssi vaahtera sw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 swe</Template>
  <TotalTime>5012</TotalTime>
  <Words>417</Words>
  <Application>Microsoft Office PowerPoint</Application>
  <PresentationFormat>On-screen Show (4:3)</PresentationFormat>
  <Paragraphs>142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JYU Oranssi vaahtera swe</vt:lpstr>
      <vt:lpstr>Custom Design</vt:lpstr>
      <vt:lpstr>Weight management and psychological flexibility</vt:lpstr>
      <vt:lpstr>Behavioral case formulation and  motivation for change</vt:lpstr>
      <vt:lpstr>PowerPoint Presentation</vt:lpstr>
      <vt:lpstr>PowerPoint Presentation</vt:lpstr>
      <vt:lpstr>Consider weight or weight management problem  in context</vt:lpstr>
      <vt:lpstr>Model</vt:lpstr>
      <vt:lpstr>Model</vt:lpstr>
      <vt:lpstr>Psychological flexibility</vt:lpstr>
      <vt:lpstr>PowerPoint Presentation</vt:lpstr>
      <vt:lpstr>Results </vt:lpstr>
      <vt:lpstr>Different behavioral change strategies may be needed over time</vt:lpstr>
      <vt:lpstr>Mobile- and web- based interventions</vt:lpstr>
      <vt:lpstr>Vision: Web- and Mobile psychological interventions</vt:lpstr>
      <vt:lpstr>Vision: Web- and Mobile psychological interventions</vt:lpstr>
      <vt:lpstr>Lappalainen et al. (Accepted): Depression symptoms, Face-to-Face vs. mainly web-based intervention. Behaviour Research &amp; Therapy</vt:lpstr>
      <vt:lpstr>Conclusions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plamberg</dc:creator>
  <cp:lastModifiedBy>Emily</cp:lastModifiedBy>
  <cp:revision>876</cp:revision>
  <cp:lastPrinted>2014-05-07T08:45:43Z</cp:lastPrinted>
  <dcterms:created xsi:type="dcterms:W3CDTF">2011-11-15T09:08:02Z</dcterms:created>
  <dcterms:modified xsi:type="dcterms:W3CDTF">2014-07-09T15:36:41Z</dcterms:modified>
</cp:coreProperties>
</file>