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266" r:id="rId3"/>
    <p:sldId id="257" r:id="rId4"/>
    <p:sldId id="268" r:id="rId5"/>
    <p:sldId id="269" r:id="rId6"/>
    <p:sldId id="258" r:id="rId7"/>
    <p:sldId id="259" r:id="rId8"/>
    <p:sldId id="260" r:id="rId9"/>
    <p:sldId id="265" r:id="rId10"/>
    <p:sldId id="261" r:id="rId11"/>
    <p:sldId id="262" r:id="rId12"/>
    <p:sldId id="263" r:id="rId13"/>
    <p:sldId id="264" r:id="rId14"/>
    <p:sldId id="267" r:id="rId15"/>
    <p:sldId id="271" r:id="rId16"/>
    <p:sldId id="275" r:id="rId17"/>
    <p:sldId id="274" r:id="rId18"/>
    <p:sldId id="27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4" d="100"/>
          <a:sy n="114" d="100"/>
        </p:scale>
        <p:origin x="-91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6980C-67DA-F64A-92E0-E5397AED8863}" type="datetimeFigureOut">
              <a:rPr lang="en-US" smtClean="0"/>
              <a:t>7/9/2014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B2EA82-C3F2-404E-9C74-F1A45355BC76}" type="slidenum">
              <a:rPr lang="en-US" smtClean="0"/>
              <a:t>‹#›</a:t>
            </a:fld>
            <a:endParaRPr lang="en-US"/>
          </a:p>
        </p:txBody>
      </p:sp>
    </p:spTree>
    <p:extLst>
      <p:ext uri="{BB962C8B-B14F-4D97-AF65-F5344CB8AC3E}">
        <p14:creationId xmlns:p14="http://schemas.microsoft.com/office/powerpoint/2010/main" val="41401666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All of these elements</a:t>
            </a:r>
            <a:r>
              <a:rPr lang="en-GB" sz="1200" kern="1200" baseline="0" dirty="0" smtClean="0">
                <a:solidFill>
                  <a:schemeClr val="tx1"/>
                </a:solidFill>
                <a:effectLst/>
                <a:latin typeface="+mn-lt"/>
                <a:ea typeface="+mn-ea"/>
                <a:cs typeface="+mn-cs"/>
              </a:rPr>
              <a:t> are parts of us, but we are more than this, aren’t we . . . . We know, here and now together , that b</a:t>
            </a:r>
            <a:r>
              <a:rPr lang="en-GB" sz="1200" kern="1200" dirty="0" smtClean="0">
                <a:solidFill>
                  <a:schemeClr val="tx1"/>
                </a:solidFill>
                <a:effectLst/>
                <a:latin typeface="+mn-lt"/>
                <a:ea typeface="+mn-ea"/>
                <a:cs typeface="+mn-cs"/>
              </a:rPr>
              <a:t>y practicing acceptance and non-judgment of sexist and prejudiced thoughts (as simply thoughts, and not our fault, but our responsibility) and connecting with what really matters to us, we can increase our awareness and willingness to choose EFFECTIVE, non-violent, and non-sexist </a:t>
            </a:r>
            <a:r>
              <a:rPr lang="en-GB" sz="1200" kern="1200" dirty="0" err="1" smtClean="0">
                <a:solidFill>
                  <a:schemeClr val="tx1"/>
                </a:solidFill>
                <a:effectLst/>
                <a:latin typeface="+mn-lt"/>
                <a:ea typeface="+mn-ea"/>
                <a:cs typeface="+mn-cs"/>
              </a:rPr>
              <a:t>behaviors</a:t>
            </a:r>
            <a:r>
              <a:rPr lang="en-GB" sz="1200" kern="1200" dirty="0" smtClean="0">
                <a:solidFill>
                  <a:schemeClr val="tx1"/>
                </a:solidFill>
                <a:effectLst/>
                <a:latin typeface="+mn-lt"/>
                <a:ea typeface="+mn-ea"/>
                <a:cs typeface="+mn-cs"/>
              </a:rPr>
              <a:t>. More importantly, by accessing our universal need for one another, our interdependence, and our desire to be loved, perhaps we can find our way back to treating each other as unique equals, partners in compassion and ultimately, humanity. </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D2B2EA82-C3F2-404E-9C74-F1A45355BC76}" type="slidenum">
              <a:rPr lang="en-US" smtClean="0"/>
              <a:t>2</a:t>
            </a:fld>
            <a:endParaRPr lang="en-US"/>
          </a:p>
        </p:txBody>
      </p:sp>
    </p:spTree>
    <p:extLst>
      <p:ext uri="{BB962C8B-B14F-4D97-AF65-F5344CB8AC3E}">
        <p14:creationId xmlns:p14="http://schemas.microsoft.com/office/powerpoint/2010/main" val="2840073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Framing gender in this way: creates distance over cooperation,  fosters fear  over forward motion</a:t>
            </a:r>
            <a:r>
              <a:rPr lang="en-US" sz="1200" baseline="0" dirty="0" smtClean="0"/>
              <a:t>   &amp;</a:t>
            </a:r>
            <a:r>
              <a:rPr lang="en-US" sz="1200" dirty="0" smtClean="0"/>
              <a:t>  engenders hopelessness,   stagnation, and  resignation</a:t>
            </a:r>
            <a:r>
              <a:rPr lang="en-US" sz="1200" b="1" dirty="0" smtClean="0"/>
              <a:t>.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2B2EA82-C3F2-404E-9C74-F1A45355BC76}" type="slidenum">
              <a:rPr lang="en-US" smtClean="0"/>
              <a:t>5</a:t>
            </a:fld>
            <a:endParaRPr lang="en-US"/>
          </a:p>
        </p:txBody>
      </p:sp>
    </p:spTree>
    <p:extLst>
      <p:ext uri="{BB962C8B-B14F-4D97-AF65-F5344CB8AC3E}">
        <p14:creationId xmlns:p14="http://schemas.microsoft.com/office/powerpoint/2010/main" val="534279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a:p>
            <a:r>
              <a:rPr lang="en-GB" dirty="0" smtClean="0"/>
              <a:t>LOVE</a:t>
            </a:r>
            <a:br>
              <a:rPr lang="en-GB" dirty="0" smtClean="0"/>
            </a:br>
            <a:r>
              <a:rPr lang="en-GB" dirty="0" smtClean="0"/>
              <a:t>AUTHENTICITY</a:t>
            </a:r>
            <a:br>
              <a:rPr lang="en-GB" dirty="0" smtClean="0"/>
            </a:br>
            <a:r>
              <a:rPr lang="en-GB" dirty="0" smtClean="0"/>
              <a:t>VULNERABILITY </a:t>
            </a:r>
            <a:br>
              <a:rPr lang="en-GB" dirty="0" smtClean="0"/>
            </a:br>
            <a:r>
              <a:rPr lang="en-GB" dirty="0" smtClean="0"/>
              <a:t>CONNECTION</a:t>
            </a:r>
            <a:br>
              <a:rPr lang="en-GB" dirty="0" smtClean="0"/>
            </a:br>
            <a:r>
              <a:rPr lang="en-GB" dirty="0" smtClean="0"/>
              <a:t>FREEDOM</a:t>
            </a:r>
            <a:endParaRPr lang="en-US" dirty="0" smtClean="0"/>
          </a:p>
          <a:p>
            <a:r>
              <a:rPr lang="en-GB" dirty="0" smtClean="0"/>
              <a:t>Genuine experiencing</a:t>
            </a:r>
            <a:endParaRPr lang="en-US" dirty="0" smtClean="0"/>
          </a:p>
          <a:p>
            <a:endParaRPr lang="en-US" dirty="0"/>
          </a:p>
        </p:txBody>
      </p:sp>
      <p:sp>
        <p:nvSpPr>
          <p:cNvPr id="4" name="Slide Number Placeholder 3"/>
          <p:cNvSpPr>
            <a:spLocks noGrp="1"/>
          </p:cNvSpPr>
          <p:nvPr>
            <p:ph type="sldNum" sz="quarter" idx="10"/>
          </p:nvPr>
        </p:nvSpPr>
        <p:spPr/>
        <p:txBody>
          <a:bodyPr/>
          <a:lstStyle/>
          <a:p>
            <a:fld id="{D2B2EA82-C3F2-404E-9C74-F1A45355BC76}" type="slidenum">
              <a:rPr lang="en-US" smtClean="0"/>
              <a:t>6</a:t>
            </a:fld>
            <a:endParaRPr lang="en-US"/>
          </a:p>
        </p:txBody>
      </p:sp>
    </p:spTree>
    <p:extLst>
      <p:ext uri="{BB962C8B-B14F-4D97-AF65-F5344CB8AC3E}">
        <p14:creationId xmlns:p14="http://schemas.microsoft.com/office/powerpoint/2010/main" val="452641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Judith Butler</a:t>
            </a:r>
          </a:p>
          <a:p>
            <a:r>
              <a:rPr lang="en-GB" sz="1200" kern="1200" dirty="0" smtClean="0">
                <a:solidFill>
                  <a:schemeClr val="tx1"/>
                </a:solidFill>
                <a:effectLst/>
                <a:latin typeface="+mn-lt"/>
                <a:ea typeface="+mn-ea"/>
                <a:cs typeface="+mn-cs"/>
              </a:rPr>
              <a:t>This may help us address problems of social stigma, economic oppression, socially sanctioned assaultive behaviour, and the maladaptive </a:t>
            </a:r>
            <a:r>
              <a:rPr lang="en-GB" sz="1200" kern="1200" dirty="0" err="1" smtClean="0">
                <a:solidFill>
                  <a:schemeClr val="tx1"/>
                </a:solidFill>
                <a:effectLst/>
                <a:latin typeface="+mn-lt"/>
                <a:ea typeface="+mn-ea"/>
                <a:cs typeface="+mn-cs"/>
              </a:rPr>
              <a:t>sequelae</a:t>
            </a:r>
            <a:r>
              <a:rPr lang="en-GB" sz="1200" kern="1200" dirty="0" smtClean="0">
                <a:solidFill>
                  <a:schemeClr val="tx1"/>
                </a:solidFill>
                <a:effectLst/>
                <a:latin typeface="+mn-lt"/>
                <a:ea typeface="+mn-ea"/>
                <a:cs typeface="+mn-cs"/>
              </a:rPr>
              <a:t> of rigid adherence to rule governed behaviour based on reified gender constructs, expressed at multiple levels of collective organization of human behaviour and species.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B2EA82-C3F2-404E-9C74-F1A45355BC76}" type="slidenum">
              <a:rPr lang="en-US" smtClean="0"/>
              <a:t>7</a:t>
            </a:fld>
            <a:endParaRPr lang="en-US"/>
          </a:p>
        </p:txBody>
      </p:sp>
    </p:spTree>
    <p:extLst>
      <p:ext uri="{BB962C8B-B14F-4D97-AF65-F5344CB8AC3E}">
        <p14:creationId xmlns:p14="http://schemas.microsoft.com/office/powerpoint/2010/main" val="2640180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Is an approach to issues of gender, in the context of  “intersectional solidarity” in accord with the ACBS mission statement?</a:t>
            </a:r>
            <a:endParaRPr lang="en-US" dirty="0" smtClean="0"/>
          </a:p>
          <a:p>
            <a:endParaRPr lang="en-US" dirty="0"/>
          </a:p>
        </p:txBody>
      </p:sp>
      <p:sp>
        <p:nvSpPr>
          <p:cNvPr id="4" name="Slide Number Placeholder 3"/>
          <p:cNvSpPr>
            <a:spLocks noGrp="1"/>
          </p:cNvSpPr>
          <p:nvPr>
            <p:ph type="sldNum" sz="quarter" idx="10"/>
          </p:nvPr>
        </p:nvSpPr>
        <p:spPr/>
        <p:txBody>
          <a:bodyPr/>
          <a:lstStyle/>
          <a:p>
            <a:fld id="{D2B2EA82-C3F2-404E-9C74-F1A45355BC76}" type="slidenum">
              <a:rPr lang="en-US" smtClean="0"/>
              <a:t>13</a:t>
            </a:fld>
            <a:endParaRPr lang="en-US"/>
          </a:p>
        </p:txBody>
      </p:sp>
    </p:spTree>
    <p:extLst>
      <p:ext uri="{BB962C8B-B14F-4D97-AF65-F5344CB8AC3E}">
        <p14:creationId xmlns:p14="http://schemas.microsoft.com/office/powerpoint/2010/main" val="3160820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All of these elements</a:t>
            </a:r>
            <a:r>
              <a:rPr lang="en-GB" sz="1200" kern="1200" baseline="0" dirty="0" smtClean="0">
                <a:solidFill>
                  <a:schemeClr val="tx1"/>
                </a:solidFill>
                <a:effectLst/>
                <a:latin typeface="+mn-lt"/>
                <a:ea typeface="+mn-ea"/>
                <a:cs typeface="+mn-cs"/>
              </a:rPr>
              <a:t> are parts of us, but we are more than this, aren’t we . . . . We know, here and now together , that b</a:t>
            </a:r>
            <a:r>
              <a:rPr lang="en-GB" sz="1200" kern="1200" dirty="0" smtClean="0">
                <a:solidFill>
                  <a:schemeClr val="tx1"/>
                </a:solidFill>
                <a:effectLst/>
                <a:latin typeface="+mn-lt"/>
                <a:ea typeface="+mn-ea"/>
                <a:cs typeface="+mn-cs"/>
              </a:rPr>
              <a:t>y practicing acceptance and non-judgment of sexist and prejudiced thoughts (as simply thoughts, and not our fault, but our responsibility) and connecting with what really matters to us, we can increase our awareness and willingness to choose EFFECTIVE, non-violent, and non-sexist </a:t>
            </a:r>
            <a:r>
              <a:rPr lang="en-GB" sz="1200" kern="1200" dirty="0" err="1" smtClean="0">
                <a:solidFill>
                  <a:schemeClr val="tx1"/>
                </a:solidFill>
                <a:effectLst/>
                <a:latin typeface="+mn-lt"/>
                <a:ea typeface="+mn-ea"/>
                <a:cs typeface="+mn-cs"/>
              </a:rPr>
              <a:t>behaviors</a:t>
            </a:r>
            <a:r>
              <a:rPr lang="en-GB" sz="1200" kern="1200" dirty="0" smtClean="0">
                <a:solidFill>
                  <a:schemeClr val="tx1"/>
                </a:solidFill>
                <a:effectLst/>
                <a:latin typeface="+mn-lt"/>
                <a:ea typeface="+mn-ea"/>
                <a:cs typeface="+mn-cs"/>
              </a:rPr>
              <a:t>. More importantly, by accessing our universal need for one another, our interdependence, and our desire to be loved, perhaps we can find our way back to treating each other as unique equals, partners in compassion and ultimately, humanity. </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D2B2EA82-C3F2-404E-9C74-F1A45355BC76}" type="slidenum">
              <a:rPr lang="en-US" smtClean="0"/>
              <a:t>16</a:t>
            </a:fld>
            <a:endParaRPr lang="en-US"/>
          </a:p>
        </p:txBody>
      </p:sp>
    </p:spTree>
    <p:extLst>
      <p:ext uri="{BB962C8B-B14F-4D97-AF65-F5344CB8AC3E}">
        <p14:creationId xmlns:p14="http://schemas.microsoft.com/office/powerpoint/2010/main" val="2840073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354152-56D4-B943-9016-D34605AB4E5A}" type="datetimeFigureOut">
              <a:rPr lang="en-US" smtClean="0"/>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34ED4-49C8-344E-AE50-0D05D557203A}"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54152-56D4-B943-9016-D34605AB4E5A}" type="datetimeFigureOut">
              <a:rPr lang="en-US" smtClean="0"/>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34ED4-49C8-344E-AE50-0D05D557203A}"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54152-56D4-B943-9016-D34605AB4E5A}" type="datetimeFigureOut">
              <a:rPr lang="en-US" smtClean="0"/>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34ED4-49C8-344E-AE50-0D05D557203A}"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54152-56D4-B943-9016-D34605AB4E5A}" type="datetimeFigureOut">
              <a:rPr lang="en-US" smtClean="0"/>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34ED4-49C8-344E-AE50-0D05D557203A}"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354152-56D4-B943-9016-D34605AB4E5A}" type="datetimeFigureOut">
              <a:rPr lang="en-US" smtClean="0"/>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34ED4-49C8-344E-AE50-0D05D557203A}"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354152-56D4-B943-9016-D34605AB4E5A}" type="datetimeFigureOut">
              <a:rPr lang="en-US" smtClean="0"/>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34ED4-49C8-344E-AE50-0D05D557203A}"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354152-56D4-B943-9016-D34605AB4E5A}" type="datetimeFigureOut">
              <a:rPr lang="en-US" smtClean="0"/>
              <a:t>7/9/2014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34ED4-49C8-344E-AE50-0D05D557203A}"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354152-56D4-B943-9016-D34605AB4E5A}" type="datetimeFigureOut">
              <a:rPr lang="en-US" smtClean="0"/>
              <a:t>7/9/2014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34ED4-49C8-344E-AE50-0D05D557203A}"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54152-56D4-B943-9016-D34605AB4E5A}" type="datetimeFigureOut">
              <a:rPr lang="en-US" smtClean="0"/>
              <a:t>7/9/2014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634ED4-49C8-344E-AE50-0D05D557203A}"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354152-56D4-B943-9016-D34605AB4E5A}" type="datetimeFigureOut">
              <a:rPr lang="en-US" smtClean="0"/>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34ED4-49C8-344E-AE50-0D05D557203A}"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354152-56D4-B943-9016-D34605AB4E5A}" type="datetimeFigureOut">
              <a:rPr lang="en-US" smtClean="0"/>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34ED4-49C8-344E-AE50-0D05D557203A}"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54152-56D4-B943-9016-D34605AB4E5A}" type="datetimeFigureOut">
              <a:rPr lang="en-US" smtClean="0"/>
              <a:t>7/9/2014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34ED4-49C8-344E-AE50-0D05D557203A}"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42158"/>
            <a:ext cx="8942424" cy="2646492"/>
          </a:xfrm>
        </p:spPr>
        <p:txBody>
          <a:bodyPr>
            <a:normAutofit fontScale="90000"/>
          </a:bodyPr>
          <a:lstStyle/>
          <a:p>
            <a:r>
              <a:rPr lang="en-US" sz="6600" b="1" dirty="0" smtClean="0"/>
              <a:t>Gender </a:t>
            </a:r>
            <a:br>
              <a:rPr lang="en-US" sz="6600" b="1" dirty="0" smtClean="0"/>
            </a:br>
            <a:r>
              <a:rPr lang="en-US" sz="6600" b="1" dirty="0" smtClean="0"/>
              <a:t>&amp; </a:t>
            </a:r>
            <a:br>
              <a:rPr lang="en-US" sz="6600" b="1" dirty="0" smtClean="0"/>
            </a:br>
            <a:r>
              <a:rPr lang="en-US" sz="6600" b="1" dirty="0" smtClean="0"/>
              <a:t>Contextual Behavioral Science</a:t>
            </a:r>
            <a:endParaRPr lang="en-US" sz="6600" b="1" dirty="0"/>
          </a:p>
        </p:txBody>
      </p:sp>
    </p:spTree>
    <p:extLst>
      <p:ext uri="{BB962C8B-B14F-4D97-AF65-F5344CB8AC3E}">
        <p14:creationId xmlns:p14="http://schemas.microsoft.com/office/powerpoint/2010/main" val="2349073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 For Our Panel:</a:t>
            </a:r>
            <a:endParaRPr lang="en-US" dirty="0"/>
          </a:p>
        </p:txBody>
      </p:sp>
      <p:sp>
        <p:nvSpPr>
          <p:cNvPr id="6" name="Content Placeholder 5"/>
          <p:cNvSpPr>
            <a:spLocks noGrp="1"/>
          </p:cNvSpPr>
          <p:nvPr>
            <p:ph idx="1"/>
          </p:nvPr>
        </p:nvSpPr>
        <p:spPr>
          <a:xfrm>
            <a:off x="457200" y="2332037"/>
            <a:ext cx="8229600" cy="4525963"/>
          </a:xfrm>
        </p:spPr>
        <p:txBody>
          <a:bodyPr>
            <a:normAutofit/>
          </a:bodyPr>
          <a:lstStyle/>
          <a:p>
            <a:r>
              <a:rPr lang="en-GB" dirty="0" smtClean="0"/>
              <a:t>What does Contextual Behavioural Science have to offer in crafting a new paradigm and understanding of gender?</a:t>
            </a:r>
          </a:p>
          <a:p>
            <a:r>
              <a:rPr lang="en-GB" dirty="0" smtClean="0"/>
              <a:t> </a:t>
            </a:r>
            <a:r>
              <a:rPr lang="en-US" dirty="0" smtClean="0"/>
              <a:t>What does a functional </a:t>
            </a:r>
            <a:r>
              <a:rPr lang="en-US" dirty="0" err="1" smtClean="0"/>
              <a:t>contextualist</a:t>
            </a:r>
            <a:r>
              <a:rPr lang="en-US" dirty="0" smtClean="0"/>
              <a:t>  account of gender identity look like? </a:t>
            </a:r>
          </a:p>
        </p:txBody>
      </p:sp>
    </p:spTree>
    <p:extLst>
      <p:ext uri="{BB962C8B-B14F-4D97-AF65-F5344CB8AC3E}">
        <p14:creationId xmlns:p14="http://schemas.microsoft.com/office/powerpoint/2010/main" val="146998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Our Panel:</a:t>
            </a:r>
          </a:p>
        </p:txBody>
      </p:sp>
      <p:sp>
        <p:nvSpPr>
          <p:cNvPr id="3" name="Content Placeholder 2"/>
          <p:cNvSpPr>
            <a:spLocks noGrp="1"/>
          </p:cNvSpPr>
          <p:nvPr>
            <p:ph idx="1"/>
          </p:nvPr>
        </p:nvSpPr>
        <p:spPr/>
        <p:txBody>
          <a:bodyPr>
            <a:normAutofit fontScale="92500" lnSpcReduction="20000"/>
          </a:bodyPr>
          <a:lstStyle/>
          <a:p>
            <a:r>
              <a:rPr lang="en-GB" dirty="0" smtClean="0"/>
              <a:t>How significant are gender differences in regards to ACT and RFT processes? </a:t>
            </a:r>
            <a:endParaRPr lang="en-US" dirty="0" smtClean="0"/>
          </a:p>
          <a:p>
            <a:r>
              <a:rPr lang="en-US" dirty="0" smtClean="0"/>
              <a:t>What is the role of gender in self and perspective taking? </a:t>
            </a:r>
          </a:p>
          <a:p>
            <a:r>
              <a:rPr lang="en-US" dirty="0" smtClean="0"/>
              <a:t>How would one differentiate between “gender as content,” “gender as process” and/or “gender as context?” </a:t>
            </a:r>
          </a:p>
          <a:p>
            <a:r>
              <a:rPr lang="en-US" dirty="0" smtClean="0"/>
              <a:t>How does “gender as a context” influence:</a:t>
            </a:r>
            <a:endParaRPr lang="en-GB" dirty="0" smtClean="0"/>
          </a:p>
          <a:p>
            <a:pPr lvl="1"/>
            <a:r>
              <a:rPr lang="en-GB" dirty="0" smtClean="0"/>
              <a:t> cognitive fusion </a:t>
            </a:r>
          </a:p>
          <a:p>
            <a:pPr lvl="1"/>
            <a:r>
              <a:rPr lang="en-GB" dirty="0" smtClean="0"/>
              <a:t> excessive dominance of rule governed </a:t>
            </a:r>
            <a:r>
              <a:rPr lang="en-GB" dirty="0" err="1" smtClean="0"/>
              <a:t>behavior</a:t>
            </a:r>
            <a:endParaRPr lang="en-GB" dirty="0" smtClean="0"/>
          </a:p>
          <a:p>
            <a:pPr lvl="1"/>
            <a:r>
              <a:rPr lang="en-GB" dirty="0" smtClean="0"/>
              <a:t> liberation to pursue freely chosen values?</a:t>
            </a:r>
            <a:endParaRPr lang="en-US" dirty="0" smtClean="0"/>
          </a:p>
        </p:txBody>
      </p:sp>
    </p:spTree>
    <p:extLst>
      <p:ext uri="{BB962C8B-B14F-4D97-AF65-F5344CB8AC3E}">
        <p14:creationId xmlns:p14="http://schemas.microsoft.com/office/powerpoint/2010/main" val="4009294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Our Panel:</a:t>
            </a:r>
          </a:p>
        </p:txBody>
      </p:sp>
      <p:sp>
        <p:nvSpPr>
          <p:cNvPr id="3" name="Content Placeholder 2"/>
          <p:cNvSpPr>
            <a:spLocks noGrp="1"/>
          </p:cNvSpPr>
          <p:nvPr>
            <p:ph idx="1"/>
          </p:nvPr>
        </p:nvSpPr>
        <p:spPr>
          <a:xfrm>
            <a:off x="457200" y="1417638"/>
            <a:ext cx="8229600" cy="4525963"/>
          </a:xfrm>
        </p:spPr>
        <p:txBody>
          <a:bodyPr>
            <a:normAutofit fontScale="92500" lnSpcReduction="20000"/>
          </a:bodyPr>
          <a:lstStyle/>
          <a:p>
            <a:r>
              <a:rPr lang="en-GB" dirty="0" smtClean="0"/>
              <a:t>What are the implications of addressing gender in ACBS (in our community? in our clinical work? in our research?)</a:t>
            </a:r>
            <a:endParaRPr lang="en-US" dirty="0" smtClean="0"/>
          </a:p>
          <a:p>
            <a:r>
              <a:rPr lang="en-GB" dirty="0" smtClean="0"/>
              <a:t>Might a Functional </a:t>
            </a:r>
            <a:r>
              <a:rPr lang="en-GB" dirty="0" err="1"/>
              <a:t>C</a:t>
            </a:r>
            <a:r>
              <a:rPr lang="en-GB" dirty="0" err="1" smtClean="0"/>
              <a:t>ontextualist</a:t>
            </a:r>
            <a:r>
              <a:rPr lang="en-GB" dirty="0" smtClean="0"/>
              <a:t> account of gender afford us a more effective approach in addressing:</a:t>
            </a:r>
          </a:p>
          <a:p>
            <a:pPr lvl="1"/>
            <a:r>
              <a:rPr lang="en-GB" dirty="0" smtClean="0"/>
              <a:t> prejudice</a:t>
            </a:r>
          </a:p>
          <a:p>
            <a:pPr lvl="1"/>
            <a:r>
              <a:rPr lang="en-GB" dirty="0" smtClean="0"/>
              <a:t> stigma </a:t>
            </a:r>
          </a:p>
          <a:p>
            <a:pPr lvl="1"/>
            <a:r>
              <a:rPr lang="en-GB" dirty="0" smtClean="0"/>
              <a:t> shame</a:t>
            </a:r>
          </a:p>
          <a:p>
            <a:pPr lvl="1"/>
            <a:r>
              <a:rPr lang="en-GB" dirty="0" smtClean="0"/>
              <a:t> trauma</a:t>
            </a:r>
          </a:p>
          <a:p>
            <a:pPr lvl="1"/>
            <a:r>
              <a:rPr lang="en-GB" dirty="0" smtClean="0"/>
              <a:t> challenges to cooperation</a:t>
            </a:r>
          </a:p>
        </p:txBody>
      </p:sp>
    </p:spTree>
    <p:extLst>
      <p:ext uri="{BB962C8B-B14F-4D97-AF65-F5344CB8AC3E}">
        <p14:creationId xmlns:p14="http://schemas.microsoft.com/office/powerpoint/2010/main" val="2280236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Our Panel:</a:t>
            </a:r>
          </a:p>
        </p:txBody>
      </p:sp>
      <p:sp>
        <p:nvSpPr>
          <p:cNvPr id="3" name="Content Placeholder 2"/>
          <p:cNvSpPr>
            <a:spLocks noGrp="1"/>
          </p:cNvSpPr>
          <p:nvPr>
            <p:ph idx="1"/>
          </p:nvPr>
        </p:nvSpPr>
        <p:spPr/>
        <p:txBody>
          <a:bodyPr>
            <a:normAutofit/>
          </a:bodyPr>
          <a:lstStyle/>
          <a:p>
            <a:r>
              <a:rPr lang="en-GB" dirty="0" smtClean="0"/>
              <a:t>What are the disadvantages or risks involved in pursuing this area of discussion and research?</a:t>
            </a:r>
          </a:p>
          <a:p>
            <a:r>
              <a:rPr lang="en-GB" dirty="0" smtClean="0"/>
              <a:t>What are the possible implications  and future directions of gender related research and action? </a:t>
            </a:r>
          </a:p>
          <a:p>
            <a:pPr marL="0" indent="0">
              <a:buNone/>
            </a:pPr>
            <a:endParaRPr lang="en-US" dirty="0"/>
          </a:p>
        </p:txBody>
      </p:sp>
    </p:spTree>
    <p:extLst>
      <p:ext uri="{BB962C8B-B14F-4D97-AF65-F5344CB8AC3E}">
        <p14:creationId xmlns:p14="http://schemas.microsoft.com/office/powerpoint/2010/main" val="941884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36618"/>
            <a:ext cx="8229600" cy="4525963"/>
          </a:xfrm>
        </p:spPr>
        <p:txBody>
          <a:bodyPr>
            <a:normAutofit/>
          </a:bodyPr>
          <a:lstStyle/>
          <a:p>
            <a:pPr marL="0" indent="0" algn="ctr">
              <a:buNone/>
            </a:pPr>
            <a:endParaRPr lang="en-GB" sz="3600" dirty="0" smtClean="0"/>
          </a:p>
          <a:p>
            <a:pPr marL="0" indent="0" algn="ctr">
              <a:buNone/>
            </a:pPr>
            <a:r>
              <a:rPr lang="en-GB" sz="3600" dirty="0" smtClean="0"/>
              <a:t>“</a:t>
            </a:r>
            <a:r>
              <a:rPr lang="en-GB" sz="3600" dirty="0"/>
              <a:t>Even if our values are not racist or sexist, our minds sometimes are. It doesn’t matter your race or gender; we’re all swimming in this stream.</a:t>
            </a:r>
            <a:r>
              <a:rPr lang="en-GB" sz="3600" dirty="0" smtClean="0"/>
              <a:t>”</a:t>
            </a:r>
            <a:r>
              <a:rPr lang="en-US" sz="3600" dirty="0" smtClean="0"/>
              <a:t> </a:t>
            </a:r>
          </a:p>
          <a:p>
            <a:pPr marL="0" indent="0" algn="ctr">
              <a:buNone/>
            </a:pPr>
            <a:r>
              <a:rPr lang="en-US" sz="3600" dirty="0" smtClean="0"/>
              <a:t> ~ Steven Hayes</a:t>
            </a:r>
            <a:endParaRPr lang="en-US" sz="3600" dirty="0"/>
          </a:p>
        </p:txBody>
      </p:sp>
      <p:sp>
        <p:nvSpPr>
          <p:cNvPr id="4" name="TextBox 3"/>
          <p:cNvSpPr txBox="1"/>
          <p:nvPr/>
        </p:nvSpPr>
        <p:spPr>
          <a:xfrm>
            <a:off x="3809790" y="481722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77289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Truth . . .</a:t>
            </a:r>
            <a:endParaRPr lang="en-US" dirty="0"/>
          </a:p>
        </p:txBody>
      </p:sp>
      <p:sp>
        <p:nvSpPr>
          <p:cNvPr id="3" name="Content Placeholder 2"/>
          <p:cNvSpPr>
            <a:spLocks noGrp="1"/>
          </p:cNvSpPr>
          <p:nvPr>
            <p:ph idx="1"/>
          </p:nvPr>
        </p:nvSpPr>
        <p:spPr/>
        <p:txBody>
          <a:bodyPr>
            <a:normAutofit fontScale="85000" lnSpcReduction="20000"/>
          </a:bodyPr>
          <a:lstStyle/>
          <a:p>
            <a:r>
              <a:rPr lang="en-GB" dirty="0"/>
              <a:t>All of these elements are </a:t>
            </a:r>
            <a:r>
              <a:rPr lang="en-GB" i="1" dirty="0"/>
              <a:t>parts of us</a:t>
            </a:r>
            <a:r>
              <a:rPr lang="en-GB" dirty="0"/>
              <a:t>, but we are more than this, aren’t </a:t>
            </a:r>
            <a:r>
              <a:rPr lang="en-GB" dirty="0" smtClean="0"/>
              <a:t>we?</a:t>
            </a:r>
          </a:p>
          <a:p>
            <a:r>
              <a:rPr lang="en-GB" dirty="0" smtClean="0"/>
              <a:t>By practicing </a:t>
            </a:r>
            <a:r>
              <a:rPr lang="en-GB" dirty="0"/>
              <a:t>acceptance and non-judgment of sexist and prejudiced </a:t>
            </a:r>
            <a:r>
              <a:rPr lang="en-GB" dirty="0" smtClean="0"/>
              <a:t>thoughts, and </a:t>
            </a:r>
            <a:r>
              <a:rPr lang="en-GB" dirty="0"/>
              <a:t>connecting with what really matters to us, we can increase our awareness and willingness to choose EFFECTIVE, non-violent, and non-sexist </a:t>
            </a:r>
            <a:r>
              <a:rPr lang="en-GB" dirty="0" err="1"/>
              <a:t>behaviors</a:t>
            </a:r>
            <a:r>
              <a:rPr lang="en-GB" dirty="0"/>
              <a:t>. </a:t>
            </a:r>
            <a:endParaRPr lang="en-GB" dirty="0" smtClean="0"/>
          </a:p>
          <a:p>
            <a:r>
              <a:rPr lang="en-GB" dirty="0" smtClean="0"/>
              <a:t>More </a:t>
            </a:r>
            <a:r>
              <a:rPr lang="en-GB" dirty="0"/>
              <a:t>importantly, by accessing our universal need for one another, our interdependence, and our desire to be loved, perhaps we can find our way back to treating each other as unique equals, partners in compassion and ultimately, humanity. </a:t>
            </a:r>
            <a:r>
              <a:rPr lang="en-US" dirty="0"/>
              <a:t> </a:t>
            </a:r>
          </a:p>
          <a:p>
            <a:endParaRPr lang="en-US" dirty="0"/>
          </a:p>
        </p:txBody>
      </p:sp>
    </p:spTree>
    <p:extLst>
      <p:ext uri="{BB962C8B-B14F-4D97-AF65-F5344CB8AC3E}">
        <p14:creationId xmlns:p14="http://schemas.microsoft.com/office/powerpoint/2010/main" val="323689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81419" y="1270000"/>
            <a:ext cx="9325419" cy="4303059"/>
          </a:xfrm>
          <a:prstGeom prst="rect">
            <a:avLst/>
          </a:prstGeom>
        </p:spPr>
      </p:pic>
      <p:sp>
        <p:nvSpPr>
          <p:cNvPr id="3" name="TextBox 2"/>
          <p:cNvSpPr txBox="1"/>
          <p:nvPr/>
        </p:nvSpPr>
        <p:spPr>
          <a:xfrm>
            <a:off x="0" y="5122809"/>
            <a:ext cx="9144000" cy="903766"/>
          </a:xfrm>
          <a:prstGeom prst="rect">
            <a:avLst/>
          </a:prstGeom>
          <a:solidFill>
            <a:schemeClr val="bg1"/>
          </a:solidFill>
        </p:spPr>
        <p:txBody>
          <a:bodyPr wrap="square" rtlCol="0">
            <a:spAutoFit/>
          </a:bodyPr>
          <a:lstStyle/>
          <a:p>
            <a:endParaRPr lang="en-US" dirty="0">
              <a:solidFill>
                <a:schemeClr val="bg1"/>
              </a:solidFill>
            </a:endParaRPr>
          </a:p>
        </p:txBody>
      </p:sp>
    </p:spTree>
    <p:extLst>
      <p:ext uri="{BB962C8B-B14F-4D97-AF65-F5344CB8AC3E}">
        <p14:creationId xmlns:p14="http://schemas.microsoft.com/office/powerpoint/2010/main" val="40341003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4954"/>
            <a:ext cx="8229600" cy="3251607"/>
          </a:xfrm>
        </p:spPr>
        <p:txBody>
          <a:bodyPr>
            <a:normAutofit/>
          </a:bodyPr>
          <a:lstStyle/>
          <a:p>
            <a:pPr marL="0" indent="0" algn="ctr">
              <a:buNone/>
            </a:pPr>
            <a:endParaRPr lang="en-GB" sz="6600" dirty="0" smtClean="0"/>
          </a:p>
          <a:p>
            <a:pPr marL="0" indent="0" algn="ctr">
              <a:buNone/>
            </a:pPr>
            <a:r>
              <a:rPr lang="en-US" sz="6600" dirty="0" smtClean="0"/>
              <a:t>Or can we?</a:t>
            </a:r>
            <a:endParaRPr lang="en-US" sz="6600" dirty="0"/>
          </a:p>
        </p:txBody>
      </p:sp>
      <p:sp>
        <p:nvSpPr>
          <p:cNvPr id="4" name="TextBox 3"/>
          <p:cNvSpPr txBox="1"/>
          <p:nvPr/>
        </p:nvSpPr>
        <p:spPr>
          <a:xfrm>
            <a:off x="3809790" y="481722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998826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a:bodyPr>
          <a:lstStyle/>
          <a:p>
            <a:pPr marL="0" indent="0">
              <a:buNone/>
            </a:pPr>
            <a:endParaRPr lang="en-US" sz="4400" dirty="0" smtClean="0"/>
          </a:p>
          <a:p>
            <a:pPr marL="0" indent="0">
              <a:buNone/>
            </a:pPr>
            <a:r>
              <a:rPr lang="en-US" sz="4400"/>
              <a:t>	</a:t>
            </a:r>
            <a:r>
              <a:rPr lang="en-US" sz="4400" smtClean="0"/>
              <a:t>Laura </a:t>
            </a:r>
            <a:r>
              <a:rPr lang="en-US" sz="4400" dirty="0" smtClean="0"/>
              <a:t>Silberstein, </a:t>
            </a:r>
            <a:r>
              <a:rPr lang="en-US" sz="4400" dirty="0" err="1" smtClean="0"/>
              <a:t>Psy.D</a:t>
            </a:r>
            <a:r>
              <a:rPr lang="en-US" sz="4400" dirty="0" smtClean="0"/>
              <a:t>.</a:t>
            </a:r>
          </a:p>
          <a:p>
            <a:pPr marL="914400" lvl="2" indent="0">
              <a:buNone/>
            </a:pPr>
            <a:r>
              <a:rPr lang="en-US" sz="4400" dirty="0" err="1" smtClean="0"/>
              <a:t>Silberstein.psy.d@gmail.com</a:t>
            </a:r>
            <a:endParaRPr lang="en-US" sz="4400" dirty="0"/>
          </a:p>
        </p:txBody>
      </p:sp>
    </p:spTree>
    <p:extLst>
      <p:ext uri="{BB962C8B-B14F-4D97-AF65-F5344CB8AC3E}">
        <p14:creationId xmlns:p14="http://schemas.microsoft.com/office/powerpoint/2010/main" val="226971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81419" y="1270000"/>
            <a:ext cx="9325419" cy="4303059"/>
          </a:xfrm>
          <a:prstGeom prst="rect">
            <a:avLst/>
          </a:prstGeom>
        </p:spPr>
      </p:pic>
      <p:sp>
        <p:nvSpPr>
          <p:cNvPr id="3" name="TextBox 2"/>
          <p:cNvSpPr txBox="1"/>
          <p:nvPr/>
        </p:nvSpPr>
        <p:spPr>
          <a:xfrm>
            <a:off x="0" y="5122809"/>
            <a:ext cx="9144000" cy="903766"/>
          </a:xfrm>
          <a:prstGeom prst="rect">
            <a:avLst/>
          </a:prstGeom>
          <a:solidFill>
            <a:schemeClr val="bg1"/>
          </a:solidFill>
        </p:spPr>
        <p:txBody>
          <a:bodyPr wrap="square" rtlCol="0">
            <a:spAutoFit/>
          </a:bodyPr>
          <a:lstStyle/>
          <a:p>
            <a:endParaRPr lang="en-US" dirty="0">
              <a:solidFill>
                <a:schemeClr val="bg1"/>
              </a:solidFill>
            </a:endParaRPr>
          </a:p>
        </p:txBody>
      </p:sp>
    </p:spTree>
    <p:extLst>
      <p:ext uri="{BB962C8B-B14F-4D97-AF65-F5344CB8AC3E}">
        <p14:creationId xmlns:p14="http://schemas.microsoft.com/office/powerpoint/2010/main" val="1460451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en-US" dirty="0"/>
          </a:p>
        </p:txBody>
      </p:sp>
      <p:sp>
        <p:nvSpPr>
          <p:cNvPr id="3" name="Content Placeholder 2"/>
          <p:cNvSpPr>
            <a:spLocks noGrp="1"/>
          </p:cNvSpPr>
          <p:nvPr>
            <p:ph idx="1"/>
          </p:nvPr>
        </p:nvSpPr>
        <p:spPr>
          <a:xfrm>
            <a:off x="457200" y="1437176"/>
            <a:ext cx="8229600" cy="5030054"/>
          </a:xfrm>
        </p:spPr>
        <p:txBody>
          <a:bodyPr>
            <a:normAutofit/>
          </a:bodyPr>
          <a:lstStyle/>
          <a:p>
            <a:r>
              <a:rPr lang="en-GB" dirty="0"/>
              <a:t>While </a:t>
            </a:r>
            <a:r>
              <a:rPr lang="en-GB" dirty="0" smtClean="0"/>
              <a:t>differences between individuals often </a:t>
            </a:r>
            <a:r>
              <a:rPr lang="en-GB" dirty="0"/>
              <a:t>outweigh those found between groups, empirical evidence supports variance in a number </a:t>
            </a:r>
            <a:r>
              <a:rPr lang="en-GB" dirty="0" smtClean="0"/>
              <a:t>of dimensions among genders </a:t>
            </a:r>
          </a:p>
          <a:p>
            <a:r>
              <a:rPr lang="en-GB" dirty="0" smtClean="0"/>
              <a:t>These </a:t>
            </a:r>
            <a:r>
              <a:rPr lang="en-GB" dirty="0"/>
              <a:t>observed gender differences raise significant questions </a:t>
            </a:r>
            <a:r>
              <a:rPr lang="en-GB" dirty="0" smtClean="0"/>
              <a:t>about the </a:t>
            </a:r>
            <a:r>
              <a:rPr lang="en-GB" dirty="0"/>
              <a:t>influence of gender on </a:t>
            </a:r>
            <a:r>
              <a:rPr lang="en-GB" dirty="0" smtClean="0"/>
              <a:t>our </a:t>
            </a:r>
            <a:r>
              <a:rPr lang="en-GB" dirty="0" err="1" smtClean="0"/>
              <a:t>behaviors</a:t>
            </a:r>
            <a:r>
              <a:rPr lang="en-GB" dirty="0" smtClean="0"/>
              <a:t> and our experience </a:t>
            </a:r>
            <a:r>
              <a:rPr lang="en-GB" dirty="0"/>
              <a:t>of </a:t>
            </a:r>
            <a:r>
              <a:rPr lang="en-GB" dirty="0" smtClean="0"/>
              <a:t>self. </a:t>
            </a:r>
            <a:endParaRPr lang="en-GB" sz="1800" dirty="0"/>
          </a:p>
        </p:txBody>
      </p:sp>
    </p:spTree>
    <p:extLst>
      <p:ext uri="{BB962C8B-B14F-4D97-AF65-F5344CB8AC3E}">
        <p14:creationId xmlns:p14="http://schemas.microsoft.com/office/powerpoint/2010/main" val="378794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97515" y="1515790"/>
            <a:ext cx="8229600" cy="4462450"/>
          </a:xfrm>
        </p:spPr>
        <p:txBody>
          <a:bodyPr>
            <a:normAutofit/>
          </a:bodyPr>
          <a:lstStyle/>
          <a:p>
            <a:r>
              <a:rPr lang="en-US" sz="4000" dirty="0"/>
              <a:t>Acts of injustice, violence and discrimination based on gender </a:t>
            </a:r>
            <a:r>
              <a:rPr lang="en-US" sz="4000" dirty="0" smtClean="0"/>
              <a:t>involve objectifying, dehumanizing </a:t>
            </a:r>
            <a:r>
              <a:rPr lang="en-US" sz="4000" dirty="0"/>
              <a:t>and subjugating others (and sometimes ourselves)</a:t>
            </a:r>
            <a:r>
              <a:rPr lang="en-US" sz="4000" dirty="0" smtClean="0"/>
              <a:t>.</a:t>
            </a:r>
          </a:p>
        </p:txBody>
      </p:sp>
      <p:sp>
        <p:nvSpPr>
          <p:cNvPr id="8" name="Title 1"/>
          <p:cNvSpPr>
            <a:spLocks noGrp="1"/>
          </p:cNvSpPr>
          <p:nvPr>
            <p:ph type="title"/>
          </p:nvPr>
        </p:nvSpPr>
        <p:spPr>
          <a:xfrm>
            <a:off x="457200" y="274638"/>
            <a:ext cx="8229600" cy="1143000"/>
          </a:xfrm>
        </p:spPr>
        <p:txBody>
          <a:bodyPr/>
          <a:lstStyle/>
          <a:p>
            <a:r>
              <a:rPr lang="en-US" dirty="0" smtClean="0"/>
              <a:t>Gender</a:t>
            </a:r>
            <a:endParaRPr lang="en-US" dirty="0"/>
          </a:p>
        </p:txBody>
      </p:sp>
    </p:spTree>
    <p:extLst>
      <p:ext uri="{BB962C8B-B14F-4D97-AF65-F5344CB8AC3E}">
        <p14:creationId xmlns:p14="http://schemas.microsoft.com/office/powerpoint/2010/main" val="2538074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437794"/>
            <a:ext cx="8229600" cy="6408615"/>
          </a:xfrm>
        </p:spPr>
        <p:txBody>
          <a:bodyPr>
            <a:normAutofit/>
          </a:bodyPr>
          <a:lstStyle/>
          <a:p>
            <a:r>
              <a:rPr lang="en-US" sz="3600" dirty="0" smtClean="0"/>
              <a:t>There is </a:t>
            </a:r>
            <a:r>
              <a:rPr lang="en-US" sz="3600" dirty="0"/>
              <a:t>a long history of </a:t>
            </a:r>
            <a:r>
              <a:rPr lang="en-US" sz="3600" dirty="0" smtClean="0"/>
              <a:t>cultural discussions </a:t>
            </a:r>
            <a:r>
              <a:rPr lang="en-US" sz="3600" dirty="0"/>
              <a:t>about gender related rights violations and </a:t>
            </a:r>
            <a:r>
              <a:rPr lang="en-US" sz="3600" dirty="0" smtClean="0"/>
              <a:t>sexism – largely focused on blame.</a:t>
            </a:r>
          </a:p>
          <a:p>
            <a:r>
              <a:rPr lang="en-US" sz="3600" dirty="0" smtClean="0"/>
              <a:t>These </a:t>
            </a:r>
            <a:r>
              <a:rPr lang="en-US" sz="3600" dirty="0"/>
              <a:t>approaches are often centered in shame-based strategies </a:t>
            </a:r>
            <a:r>
              <a:rPr lang="en-GB" sz="3600" dirty="0"/>
              <a:t>and are critical by nature</a:t>
            </a:r>
            <a:r>
              <a:rPr lang="en-US" sz="3600" dirty="0"/>
              <a:t>, focusing </a:t>
            </a:r>
            <a:r>
              <a:rPr lang="en-US" sz="3600" dirty="0" smtClean="0"/>
              <a:t>on perceived outcomes rather than processes.</a:t>
            </a:r>
          </a:p>
        </p:txBody>
      </p:sp>
      <p:sp>
        <p:nvSpPr>
          <p:cNvPr id="3" name="Title 1"/>
          <p:cNvSpPr>
            <a:spLocks noGrp="1"/>
          </p:cNvSpPr>
          <p:nvPr>
            <p:ph type="title"/>
          </p:nvPr>
        </p:nvSpPr>
        <p:spPr>
          <a:xfrm>
            <a:off x="457200" y="274638"/>
            <a:ext cx="8229600" cy="1143000"/>
          </a:xfrm>
        </p:spPr>
        <p:txBody>
          <a:bodyPr/>
          <a:lstStyle/>
          <a:p>
            <a:r>
              <a:rPr lang="en-US" dirty="0" smtClean="0"/>
              <a:t>Gender</a:t>
            </a:r>
            <a:endParaRPr lang="en-US" dirty="0"/>
          </a:p>
        </p:txBody>
      </p:sp>
    </p:spTree>
    <p:extLst>
      <p:ext uri="{BB962C8B-B14F-4D97-AF65-F5344CB8AC3E}">
        <p14:creationId xmlns:p14="http://schemas.microsoft.com/office/powerpoint/2010/main" val="147272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Gender has historically been used as a simplistic, categorical </a:t>
            </a:r>
            <a:r>
              <a:rPr lang="en-GB" b="1" dirty="0"/>
              <a:t>system</a:t>
            </a:r>
            <a:r>
              <a:rPr lang="en-US" b="1" dirty="0" smtClean="0">
                <a:effectLst/>
              </a:rPr>
              <a:t> </a:t>
            </a:r>
            <a:endParaRPr lang="en-US" b="1" dirty="0"/>
          </a:p>
        </p:txBody>
      </p:sp>
      <p:sp>
        <p:nvSpPr>
          <p:cNvPr id="3" name="Content Placeholder 2"/>
          <p:cNvSpPr>
            <a:spLocks noGrp="1"/>
          </p:cNvSpPr>
          <p:nvPr>
            <p:ph idx="1"/>
          </p:nvPr>
        </p:nvSpPr>
        <p:spPr>
          <a:xfrm>
            <a:off x="457199" y="1600200"/>
            <a:ext cx="8550031" cy="5111671"/>
          </a:xfrm>
        </p:spPr>
        <p:txBody>
          <a:bodyPr>
            <a:normAutofit fontScale="92500"/>
          </a:bodyPr>
          <a:lstStyle/>
          <a:p>
            <a:pPr marL="0" indent="0">
              <a:buNone/>
            </a:pPr>
            <a:r>
              <a:rPr lang="en-US" dirty="0" smtClean="0"/>
              <a:t>(Man or Women, Girl or Boy, Masculine or Feminine)</a:t>
            </a:r>
          </a:p>
          <a:p>
            <a:r>
              <a:rPr lang="en-GB" dirty="0" smtClean="0"/>
              <a:t>When </a:t>
            </a:r>
            <a:r>
              <a:rPr lang="en-GB" dirty="0"/>
              <a:t>we categorize, specify and stereotype gender, what are we missing? </a:t>
            </a:r>
            <a:endParaRPr lang="en-GB" dirty="0" smtClean="0"/>
          </a:p>
          <a:p>
            <a:r>
              <a:rPr lang="en-GB" dirty="0" smtClean="0"/>
              <a:t>What </a:t>
            </a:r>
            <a:r>
              <a:rPr lang="en-GB" dirty="0"/>
              <a:t>parts </a:t>
            </a:r>
            <a:r>
              <a:rPr lang="en-GB" dirty="0" smtClean="0"/>
              <a:t>of </a:t>
            </a:r>
            <a:r>
              <a:rPr lang="en-GB" dirty="0"/>
              <a:t>ourselves and each other do we end up cutting off, ignoring or </a:t>
            </a:r>
            <a:r>
              <a:rPr lang="en-GB" dirty="0" smtClean="0"/>
              <a:t>shaming? </a:t>
            </a:r>
          </a:p>
          <a:p>
            <a:r>
              <a:rPr lang="en-GB" dirty="0" smtClean="0"/>
              <a:t>What experiences </a:t>
            </a:r>
            <a:r>
              <a:rPr lang="en-GB" dirty="0"/>
              <a:t>are we </a:t>
            </a:r>
            <a:r>
              <a:rPr lang="en-GB" dirty="0" smtClean="0"/>
              <a:t>robbing </a:t>
            </a:r>
            <a:r>
              <a:rPr lang="en-GB" dirty="0"/>
              <a:t>from each </a:t>
            </a:r>
            <a:r>
              <a:rPr lang="en-GB" dirty="0" smtClean="0"/>
              <a:t>other, </a:t>
            </a:r>
            <a:r>
              <a:rPr lang="en-GB" dirty="0"/>
              <a:t>from ourselves</a:t>
            </a:r>
            <a:r>
              <a:rPr lang="en-GB" dirty="0" smtClean="0"/>
              <a:t>?</a:t>
            </a:r>
            <a:endParaRPr lang="en-US" dirty="0" smtClean="0"/>
          </a:p>
          <a:p>
            <a:r>
              <a:rPr lang="en-US" dirty="0" smtClean="0"/>
              <a:t>Does our </a:t>
            </a:r>
            <a:r>
              <a:rPr lang="en-GB" dirty="0" smtClean="0"/>
              <a:t>binary system </a:t>
            </a:r>
            <a:r>
              <a:rPr lang="en-US" dirty="0" smtClean="0"/>
              <a:t>exclude many individuals’ experiences of gender, inherently </a:t>
            </a:r>
            <a:r>
              <a:rPr lang="en-GB" dirty="0" smtClean="0"/>
              <a:t>denying the </a:t>
            </a:r>
            <a:r>
              <a:rPr lang="en-GB" dirty="0"/>
              <a:t>full spectrum of human </a:t>
            </a:r>
            <a:r>
              <a:rPr lang="en-GB" dirty="0" smtClean="0"/>
              <a:t>experience? </a:t>
            </a:r>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91022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t>Gender is relevant as a </a:t>
            </a:r>
            <a:br>
              <a:rPr lang="en-GB" sz="3600" b="1" dirty="0" smtClean="0"/>
            </a:br>
            <a:r>
              <a:rPr lang="en-GB" sz="3600" b="1" i="1" dirty="0" err="1" smtClean="0"/>
              <a:t>performative</a:t>
            </a:r>
            <a:r>
              <a:rPr lang="en-GB" sz="3600" b="1" i="1" dirty="0" smtClean="0"/>
              <a:t> spectrum</a:t>
            </a:r>
            <a:endParaRPr lang="en-US" sz="3600" b="1" i="1" dirty="0"/>
          </a:p>
        </p:txBody>
      </p:sp>
      <p:sp>
        <p:nvSpPr>
          <p:cNvPr id="3" name="Content Placeholder 2"/>
          <p:cNvSpPr>
            <a:spLocks noGrp="1"/>
          </p:cNvSpPr>
          <p:nvPr>
            <p:ph idx="1"/>
          </p:nvPr>
        </p:nvSpPr>
        <p:spPr/>
        <p:txBody>
          <a:bodyPr>
            <a:normAutofit fontScale="92500"/>
          </a:bodyPr>
          <a:lstStyle/>
          <a:p>
            <a:r>
              <a:rPr lang="en-GB" dirty="0" smtClean="0"/>
              <a:t>Influenced by the intersection of processes such as - culture, language, biology, &amp; evolution.</a:t>
            </a:r>
          </a:p>
          <a:p>
            <a:r>
              <a:rPr lang="en-GB" dirty="0" smtClean="0"/>
              <a:t>Malleable with time &amp; context. </a:t>
            </a:r>
            <a:r>
              <a:rPr lang="en-GB" dirty="0"/>
              <a:t> </a:t>
            </a:r>
            <a:endParaRPr lang="en-GB" dirty="0" smtClean="0"/>
          </a:p>
          <a:p>
            <a:r>
              <a:rPr lang="en-US" dirty="0" smtClean="0"/>
              <a:t>CBS offers an </a:t>
            </a:r>
            <a:r>
              <a:rPr lang="en-US" i="1" dirty="0" smtClean="0"/>
              <a:t>essential</a:t>
            </a:r>
            <a:r>
              <a:rPr lang="en-US" dirty="0" smtClean="0"/>
              <a:t> </a:t>
            </a:r>
            <a:r>
              <a:rPr lang="en-US" dirty="0"/>
              <a:t>pragmatic lens through which to view</a:t>
            </a:r>
            <a:r>
              <a:rPr lang="en-US" dirty="0" smtClean="0"/>
              <a:t> </a:t>
            </a:r>
            <a:r>
              <a:rPr lang="en-GB" dirty="0" smtClean="0"/>
              <a:t>gender -  highlighting the unique functions involved </a:t>
            </a:r>
            <a:r>
              <a:rPr lang="en-GB" dirty="0"/>
              <a:t>and </a:t>
            </a:r>
            <a:r>
              <a:rPr lang="en-GB" dirty="0" smtClean="0"/>
              <a:t>increase awareness of the vast </a:t>
            </a:r>
            <a:r>
              <a:rPr lang="en-GB" dirty="0"/>
              <a:t>array of individual and contextual differences </a:t>
            </a:r>
            <a:r>
              <a:rPr lang="en-GB" dirty="0" smtClean="0"/>
              <a:t>that may exist in ‘gendering’.</a:t>
            </a:r>
            <a:endParaRPr lang="en-US" dirty="0"/>
          </a:p>
          <a:p>
            <a:endParaRPr lang="en-US" dirty="0"/>
          </a:p>
        </p:txBody>
      </p:sp>
    </p:spTree>
    <p:extLst>
      <p:ext uri="{BB962C8B-B14F-4D97-AF65-F5344CB8AC3E}">
        <p14:creationId xmlns:p14="http://schemas.microsoft.com/office/powerpoint/2010/main" val="423659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Gender Terms</a:t>
            </a:r>
            <a:endParaRPr lang="en-US" dirty="0"/>
          </a:p>
        </p:txBody>
      </p:sp>
      <p:sp>
        <p:nvSpPr>
          <p:cNvPr id="3" name="Content Placeholder 2"/>
          <p:cNvSpPr>
            <a:spLocks noGrp="1"/>
          </p:cNvSpPr>
          <p:nvPr>
            <p:ph sz="half" idx="1"/>
          </p:nvPr>
        </p:nvSpPr>
        <p:spPr>
          <a:xfrm>
            <a:off x="457200" y="1417638"/>
            <a:ext cx="4038600" cy="5284054"/>
          </a:xfrm>
        </p:spPr>
        <p:txBody>
          <a:bodyPr>
            <a:noAutofit/>
          </a:bodyPr>
          <a:lstStyle/>
          <a:p>
            <a:r>
              <a:rPr lang="en-US" sz="1700" b="1" dirty="0" err="1"/>
              <a:t>Agender</a:t>
            </a:r>
            <a:r>
              <a:rPr lang="en-US" sz="1700" b="1" dirty="0"/>
              <a:t> </a:t>
            </a:r>
            <a:r>
              <a:rPr lang="en-US" sz="1700" dirty="0"/>
              <a:t>(a.k.a. “genderless” and “gender neutral”)</a:t>
            </a:r>
          </a:p>
          <a:p>
            <a:r>
              <a:rPr lang="en-US" sz="1700" b="1" dirty="0" err="1"/>
              <a:t>Androgyne</a:t>
            </a:r>
            <a:r>
              <a:rPr lang="en-US" sz="1700" b="1" dirty="0"/>
              <a:t>/Androgynous </a:t>
            </a:r>
            <a:endParaRPr lang="en-US" sz="1700" dirty="0"/>
          </a:p>
          <a:p>
            <a:r>
              <a:rPr lang="en-US" sz="1700" b="1" dirty="0" err="1"/>
              <a:t>Bigender</a:t>
            </a:r>
            <a:endParaRPr lang="en-US" sz="1700" dirty="0"/>
          </a:p>
          <a:p>
            <a:r>
              <a:rPr lang="en-US" sz="1700" b="1" dirty="0" err="1" smtClean="0"/>
              <a:t>Cis</a:t>
            </a:r>
            <a:r>
              <a:rPr lang="en-US" sz="1700" dirty="0" smtClean="0"/>
              <a:t> (</a:t>
            </a:r>
            <a:r>
              <a:rPr lang="en-US" sz="1700" dirty="0" err="1" smtClean="0"/>
              <a:t>Cis</a:t>
            </a:r>
            <a:r>
              <a:rPr lang="en-US" sz="1700" dirty="0" smtClean="0"/>
              <a:t> Female, </a:t>
            </a:r>
            <a:r>
              <a:rPr lang="en-US" sz="1700" dirty="0" err="1" smtClean="0"/>
              <a:t>Cisgender</a:t>
            </a:r>
            <a:r>
              <a:rPr lang="en-US" sz="1700" dirty="0" smtClean="0"/>
              <a:t> </a:t>
            </a:r>
            <a:r>
              <a:rPr lang="en-US" sz="1700" dirty="0"/>
              <a:t>Female, </a:t>
            </a:r>
            <a:r>
              <a:rPr lang="en-US" sz="1700" dirty="0" err="1"/>
              <a:t>Cisgender</a:t>
            </a:r>
            <a:r>
              <a:rPr lang="en-US" sz="1700" dirty="0"/>
              <a:t> </a:t>
            </a:r>
            <a:r>
              <a:rPr lang="en-US" sz="1700" dirty="0" smtClean="0"/>
              <a:t>Woman, </a:t>
            </a:r>
            <a:r>
              <a:rPr lang="en-US" sz="1700" dirty="0" err="1" smtClean="0"/>
              <a:t>Cis</a:t>
            </a:r>
            <a:r>
              <a:rPr lang="en-US" sz="1700" dirty="0" smtClean="0"/>
              <a:t> Male, </a:t>
            </a:r>
            <a:r>
              <a:rPr lang="en-US" sz="1700" dirty="0" err="1" smtClean="0"/>
              <a:t>Cis</a:t>
            </a:r>
            <a:r>
              <a:rPr lang="en-US" sz="1700" dirty="0" smtClean="0"/>
              <a:t> </a:t>
            </a:r>
            <a:r>
              <a:rPr lang="en-US" sz="1700" dirty="0"/>
              <a:t>Man, </a:t>
            </a:r>
            <a:r>
              <a:rPr lang="en-US" sz="1700" dirty="0" err="1"/>
              <a:t>Cisgender</a:t>
            </a:r>
            <a:r>
              <a:rPr lang="en-US" sz="1700" dirty="0"/>
              <a:t> Male, </a:t>
            </a:r>
            <a:r>
              <a:rPr lang="en-US" sz="1700" dirty="0" err="1"/>
              <a:t>Cisgender</a:t>
            </a:r>
            <a:r>
              <a:rPr lang="en-US" sz="1700" dirty="0"/>
              <a:t> Man)</a:t>
            </a:r>
          </a:p>
          <a:p>
            <a:r>
              <a:rPr lang="en-US" sz="1700" b="1" dirty="0"/>
              <a:t>Female to Male/ </a:t>
            </a:r>
            <a:r>
              <a:rPr lang="en-US" sz="1700" b="1" dirty="0" smtClean="0"/>
              <a:t>FTM</a:t>
            </a:r>
            <a:endParaRPr lang="en-US" sz="1700" dirty="0"/>
          </a:p>
          <a:p>
            <a:r>
              <a:rPr lang="en-US" sz="1700" b="1" dirty="0"/>
              <a:t>Gender </a:t>
            </a:r>
            <a:r>
              <a:rPr lang="en-US" sz="1700" b="1" dirty="0" smtClean="0"/>
              <a:t>Fluid</a:t>
            </a:r>
            <a:r>
              <a:rPr lang="en-US" sz="1700" dirty="0" smtClean="0"/>
              <a:t> </a:t>
            </a:r>
            <a:endParaRPr lang="en-US" sz="1700" dirty="0"/>
          </a:p>
          <a:p>
            <a:r>
              <a:rPr lang="en-US" sz="1700" b="1" dirty="0"/>
              <a:t>Gender Nonconforming</a:t>
            </a:r>
            <a:r>
              <a:rPr lang="en-US" sz="1700" dirty="0"/>
              <a:t> </a:t>
            </a:r>
          </a:p>
          <a:p>
            <a:r>
              <a:rPr lang="en-US" sz="1700" b="1" dirty="0"/>
              <a:t>Gender Questioning</a:t>
            </a:r>
            <a:endParaRPr lang="en-US" sz="1700" dirty="0"/>
          </a:p>
          <a:p>
            <a:r>
              <a:rPr lang="en-US" sz="1700" b="1" dirty="0"/>
              <a:t>Gender Variant</a:t>
            </a:r>
            <a:r>
              <a:rPr lang="en-US" sz="1700" dirty="0"/>
              <a:t> (a.k.a. </a:t>
            </a:r>
            <a:r>
              <a:rPr lang="en-US" sz="1700" b="1" dirty="0"/>
              <a:t>“gender diverse</a:t>
            </a:r>
            <a:r>
              <a:rPr lang="en-US" sz="1700" dirty="0"/>
              <a:t>” or “</a:t>
            </a:r>
            <a:r>
              <a:rPr lang="en-US" sz="1700" b="1" dirty="0"/>
              <a:t>gender-nonconforming.</a:t>
            </a:r>
            <a:r>
              <a:rPr lang="en-US" sz="1700" dirty="0"/>
              <a:t>”)</a:t>
            </a:r>
          </a:p>
          <a:p>
            <a:r>
              <a:rPr lang="en-US" sz="1700" b="1" dirty="0" err="1" smtClean="0"/>
              <a:t>Genderqueer</a:t>
            </a:r>
            <a:endParaRPr lang="en-US" sz="1700" dirty="0" smtClean="0"/>
          </a:p>
          <a:p>
            <a:r>
              <a:rPr lang="en-US" sz="1700" b="1" dirty="0" smtClean="0"/>
              <a:t>Intersex</a:t>
            </a:r>
            <a:endParaRPr lang="en-US" sz="1700" dirty="0" smtClean="0"/>
          </a:p>
          <a:p>
            <a:r>
              <a:rPr lang="en-US" sz="1700" b="1" dirty="0" smtClean="0"/>
              <a:t>Male to Female/MTF</a:t>
            </a:r>
            <a:endParaRPr lang="en-US" sz="1700" dirty="0" smtClean="0"/>
          </a:p>
          <a:p>
            <a:r>
              <a:rPr lang="en-US" sz="1700" b="1" dirty="0" smtClean="0"/>
              <a:t>Neither</a:t>
            </a:r>
            <a:endParaRPr lang="en-US" sz="1700" dirty="0" smtClean="0"/>
          </a:p>
        </p:txBody>
      </p:sp>
      <p:sp>
        <p:nvSpPr>
          <p:cNvPr id="4" name="Content Placeholder 3"/>
          <p:cNvSpPr>
            <a:spLocks noGrp="1"/>
          </p:cNvSpPr>
          <p:nvPr>
            <p:ph sz="half" idx="2"/>
          </p:nvPr>
        </p:nvSpPr>
        <p:spPr>
          <a:xfrm>
            <a:off x="4648200" y="1270000"/>
            <a:ext cx="4038600" cy="5431692"/>
          </a:xfrm>
        </p:spPr>
        <p:txBody>
          <a:bodyPr>
            <a:noAutofit/>
          </a:bodyPr>
          <a:lstStyle/>
          <a:p>
            <a:r>
              <a:rPr lang="en-US" sz="1700" b="1" dirty="0" err="1" smtClean="0"/>
              <a:t>Neutrois</a:t>
            </a:r>
            <a:endParaRPr lang="en-US" sz="1700" dirty="0" smtClean="0"/>
          </a:p>
          <a:p>
            <a:r>
              <a:rPr lang="en-US" sz="1700" b="1" dirty="0" smtClean="0"/>
              <a:t>Non-binary</a:t>
            </a:r>
            <a:endParaRPr lang="en-US" sz="1700" dirty="0" smtClean="0"/>
          </a:p>
          <a:p>
            <a:r>
              <a:rPr lang="en-US" sz="1700" b="1" dirty="0" err="1" smtClean="0"/>
              <a:t>Pangender</a:t>
            </a:r>
            <a:endParaRPr lang="en-US" sz="1700" dirty="0" smtClean="0"/>
          </a:p>
          <a:p>
            <a:r>
              <a:rPr lang="en-US" sz="1700" b="1" dirty="0" smtClean="0"/>
              <a:t>Transgender</a:t>
            </a:r>
            <a:r>
              <a:rPr lang="en-US" sz="1700" dirty="0" smtClean="0"/>
              <a:t> (Trans Man, Trans Woman, Trans Female, Trans Male, Trans Person)</a:t>
            </a:r>
          </a:p>
          <a:p>
            <a:r>
              <a:rPr lang="en-US" sz="1700" b="1" dirty="0" smtClean="0"/>
              <a:t>Trans*</a:t>
            </a:r>
            <a:r>
              <a:rPr lang="en-US" sz="1700" dirty="0" smtClean="0"/>
              <a:t> (Trans*Person, Trans*Female, Trans*Male, Trans*Man, Trans*Woman)</a:t>
            </a:r>
          </a:p>
          <a:p>
            <a:r>
              <a:rPr lang="en-US" sz="1700" b="1" dirty="0" smtClean="0"/>
              <a:t>Transsexual person </a:t>
            </a:r>
            <a:r>
              <a:rPr lang="en-US" sz="1700" dirty="0" smtClean="0"/>
              <a:t>(Transsexual Woman, Transsexual Man, Transsexual Female, Transsexual Male)</a:t>
            </a:r>
          </a:p>
          <a:p>
            <a:r>
              <a:rPr lang="en-US" sz="1700" b="1" dirty="0" smtClean="0"/>
              <a:t>Transgender</a:t>
            </a:r>
            <a:r>
              <a:rPr lang="en-US" sz="1700" dirty="0" smtClean="0"/>
              <a:t> (</a:t>
            </a:r>
            <a:r>
              <a:rPr lang="en-US" sz="1700" b="1" dirty="0" smtClean="0"/>
              <a:t>Transgender person</a:t>
            </a:r>
            <a:r>
              <a:rPr lang="en-US" sz="1700" dirty="0" smtClean="0"/>
              <a:t>, </a:t>
            </a:r>
            <a:r>
              <a:rPr lang="en-US" sz="1700" b="1" dirty="0" smtClean="0"/>
              <a:t>Transgender Female, Transgender Male, Transgender Man, Transgender Woman)</a:t>
            </a:r>
            <a:endParaRPr lang="en-US" sz="1700" dirty="0" smtClean="0"/>
          </a:p>
          <a:p>
            <a:r>
              <a:rPr lang="en-US" sz="1700" b="1" dirty="0" err="1" smtClean="0"/>
              <a:t>Transmasculine</a:t>
            </a:r>
            <a:endParaRPr lang="en-US" sz="1700" dirty="0" smtClean="0"/>
          </a:p>
          <a:p>
            <a:r>
              <a:rPr lang="en-US" sz="1700" b="1" dirty="0" err="1" smtClean="0"/>
              <a:t>Transfeminine</a:t>
            </a:r>
            <a:endParaRPr lang="en-US" sz="1700" dirty="0" smtClean="0"/>
          </a:p>
          <a:p>
            <a:r>
              <a:rPr lang="en-US" sz="1700" b="1" dirty="0" smtClean="0"/>
              <a:t>Two-spirit</a:t>
            </a:r>
            <a:endParaRPr lang="en-US" sz="1700" dirty="0" smtClean="0"/>
          </a:p>
        </p:txBody>
      </p:sp>
    </p:spTree>
    <p:extLst>
      <p:ext uri="{BB962C8B-B14F-4D97-AF65-F5344CB8AC3E}">
        <p14:creationId xmlns:p14="http://schemas.microsoft.com/office/powerpoint/2010/main" val="3416451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46923" y="0"/>
            <a:ext cx="4738077" cy="6857999"/>
          </a:xfrm>
          <a:prstGeom prst="rect">
            <a:avLst/>
          </a:prstGeom>
        </p:spPr>
      </p:pic>
    </p:spTree>
    <p:extLst>
      <p:ext uri="{BB962C8B-B14F-4D97-AF65-F5344CB8AC3E}">
        <p14:creationId xmlns:p14="http://schemas.microsoft.com/office/powerpoint/2010/main" val="2694239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1841</TotalTime>
  <Words>945</Words>
  <Application>Microsoft Office PowerPoint</Application>
  <PresentationFormat>On-screen Show (4:3)</PresentationFormat>
  <Paragraphs>95</Paragraphs>
  <Slides>18</Slides>
  <Notes>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Black</vt:lpstr>
      <vt:lpstr>Gender  &amp;  Contextual Behavioral Science</vt:lpstr>
      <vt:lpstr>PowerPoint Presentation</vt:lpstr>
      <vt:lpstr>Gender</vt:lpstr>
      <vt:lpstr>Gender</vt:lpstr>
      <vt:lpstr>Gender</vt:lpstr>
      <vt:lpstr>Gender has historically been used as a simplistic, categorical system </vt:lpstr>
      <vt:lpstr>Gender is relevant as a  performative spectrum</vt:lpstr>
      <vt:lpstr>Dynamic Gender Terms</vt:lpstr>
      <vt:lpstr>PowerPoint Presentation</vt:lpstr>
      <vt:lpstr>Questions For Our Panel:</vt:lpstr>
      <vt:lpstr>Questions For Our Panel:</vt:lpstr>
      <vt:lpstr>Questions For Our Panel:</vt:lpstr>
      <vt:lpstr>Questions For Our Panel:</vt:lpstr>
      <vt:lpstr>PowerPoint Presentation</vt:lpstr>
      <vt:lpstr>One Truth . . .</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&amp; CBS</dc:title>
  <dc:creator>Laura Silberstein</dc:creator>
  <cp:lastModifiedBy>Emily</cp:lastModifiedBy>
  <cp:revision>46</cp:revision>
  <dcterms:created xsi:type="dcterms:W3CDTF">2014-06-18T16:03:22Z</dcterms:created>
  <dcterms:modified xsi:type="dcterms:W3CDTF">2014-07-09T12:56:45Z</dcterms:modified>
</cp:coreProperties>
</file>