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30"/>
  </p:notesMasterIdLst>
  <p:handoutMasterIdLst>
    <p:handoutMasterId r:id="rId31"/>
  </p:handoutMasterIdLst>
  <p:sldIdLst>
    <p:sldId id="562" r:id="rId3"/>
    <p:sldId id="938" r:id="rId4"/>
    <p:sldId id="939" r:id="rId5"/>
    <p:sldId id="902" r:id="rId6"/>
    <p:sldId id="932" r:id="rId7"/>
    <p:sldId id="930" r:id="rId8"/>
    <p:sldId id="924" r:id="rId9"/>
    <p:sldId id="925" r:id="rId10"/>
    <p:sldId id="849" r:id="rId11"/>
    <p:sldId id="927" r:id="rId12"/>
    <p:sldId id="933" r:id="rId13"/>
    <p:sldId id="934" r:id="rId14"/>
    <p:sldId id="935" r:id="rId15"/>
    <p:sldId id="929" r:id="rId16"/>
    <p:sldId id="936" r:id="rId17"/>
    <p:sldId id="926" r:id="rId18"/>
    <p:sldId id="909" r:id="rId19"/>
    <p:sldId id="910" r:id="rId20"/>
    <p:sldId id="911" r:id="rId21"/>
    <p:sldId id="920" r:id="rId22"/>
    <p:sldId id="912" r:id="rId23"/>
    <p:sldId id="913" r:id="rId24"/>
    <p:sldId id="914" r:id="rId25"/>
    <p:sldId id="937" r:id="rId26"/>
    <p:sldId id="916" r:id="rId27"/>
    <p:sldId id="931" r:id="rId28"/>
    <p:sldId id="893" r:id="rId29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57B8E5"/>
    <a:srgbClr val="FF3300"/>
    <a:srgbClr val="C0C0C0"/>
    <a:srgbClr val="F0A954"/>
    <a:srgbClr val="C2A410"/>
    <a:srgbClr val="FAED8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2" autoAdjust="0"/>
    <p:restoredTop sz="84127" autoAdjust="0"/>
  </p:normalViewPr>
  <p:slideViewPr>
    <p:cSldViewPr snapToGrid="0">
      <p:cViewPr>
        <p:scale>
          <a:sx n="100" d="100"/>
          <a:sy n="100" d="100"/>
        </p:scale>
        <p:origin x="-1224" y="-72"/>
      </p:cViewPr>
      <p:guideLst>
        <p:guide orient="horz" pos="3098"/>
        <p:guide pos="28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2334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Jonathan B. Bricker, PhD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jbricker@u.washington.edu</a:t>
            </a: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94750"/>
            <a:ext cx="30273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1/17/2008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794750"/>
            <a:ext cx="30273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EE6EE72-6F7E-44B2-8705-1FC155AFD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1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Jonathan B. Bricker, PhD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jbricker@u.washington.edu</a:t>
            </a: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1/17/2008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2B39921-D914-4249-8342-83BE25515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313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45059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45060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45061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26212F8C-00A7-480B-B384-27333DC25B62}" type="slidenum">
              <a:rPr lang="en-US" sz="1200">
                <a:latin typeface="Arial" charset="0"/>
              </a:rPr>
              <a:pPr algn="r"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Jonathan B. Bricker, PhD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jbricker@u.washington.edu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1/17/2008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0777033-F21A-4692-B598-5C3DD4B98FEA}" type="slidenum">
              <a:rPr lang="en-US" sz="1200" smtClean="0">
                <a:latin typeface="Times New Roman" pitchFamily="18" charset="0"/>
              </a:rPr>
              <a:pPr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9" tIns="45818" rIns="91639" bIns="45818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2MM Notes: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Slide #5 will go back to first</a:t>
            </a:r>
            <a:r>
              <a:rPr lang="en-US" baseline="0" dirty="0" smtClean="0">
                <a:solidFill>
                  <a:srgbClr val="FF0000"/>
                </a:solidFill>
              </a:rPr>
              <a:t> page of my Quit Plan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>
                <a:solidFill>
                  <a:srgbClr val="FF0000"/>
                </a:solidFill>
              </a:rPr>
              <a:t> Slide 31 – sharing – will use default sharing central set up</a:t>
            </a:r>
          </a:p>
          <a:p>
            <a:pPr>
              <a:buFont typeface="Arial" pitchFamily="34" charset="0"/>
              <a:buNone/>
            </a:pPr>
            <a:endParaRPr lang="en-US" baseline="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None/>
            </a:pPr>
            <a:r>
              <a:rPr lang="en-US" baseline="0" dirty="0" smtClean="0">
                <a:solidFill>
                  <a:srgbClr val="FF0000"/>
                </a:solidFill>
              </a:rPr>
              <a:t>FHCRC Notes: Updated slide deck. Tracking moved to the front of row.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1015E-A38F-6B43-B63F-E56FB9F5E32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Jonathan B. Bricker, PhD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jbricker@u.washington.edu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1/17/2008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0777033-F21A-4692-B598-5C3DD4B98FEA}" type="slidenum">
              <a:rPr lang="en-US" sz="1200" smtClean="0">
                <a:latin typeface="Times New Roman" pitchFamily="18" charset="0"/>
              </a:rPr>
              <a:pPr/>
              <a:t>13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9" tIns="45818" rIns="91639" bIns="45818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Arial" charset="0"/>
              </a:rPr>
              <a:t>Jonathan B. Bricker, PhD</a:t>
            </a:r>
          </a:p>
        </p:txBody>
      </p:sp>
      <p:sp>
        <p:nvSpPr>
          <p:cNvPr id="67587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200">
                <a:latin typeface="Arial" charset="0"/>
              </a:rPr>
              <a:t>jbricker@u.washington.edu</a:t>
            </a:r>
          </a:p>
        </p:txBody>
      </p:sp>
      <p:sp>
        <p:nvSpPr>
          <p:cNvPr id="67588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200">
                <a:latin typeface="Arial" charset="0"/>
              </a:rPr>
              <a:t>1/17/2008</a:t>
            </a:r>
          </a:p>
        </p:txBody>
      </p:sp>
      <p:sp>
        <p:nvSpPr>
          <p:cNvPr id="67589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88F50AF1-CCAC-4B15-977A-D4F9E763C308}" type="slidenum">
              <a:rPr lang="en-US" altLang="en-US" sz="1200">
                <a:latin typeface="Arial" charset="0"/>
              </a:rPr>
              <a:pPr algn="r"/>
              <a:t>14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40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Grp="1" noChangeArrowheads="1"/>
          </p:cNvSpPr>
          <p:nvPr/>
        </p:nvSpPr>
        <p:spPr bwMode="auto">
          <a:xfrm>
            <a:off x="1" y="1"/>
            <a:ext cx="3027466" cy="46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6147" name="Rectangle 3"/>
          <p:cNvSpPr txBox="1">
            <a:spLocks noGrp="1" noChangeArrowheads="1"/>
          </p:cNvSpPr>
          <p:nvPr/>
        </p:nvSpPr>
        <p:spPr bwMode="auto">
          <a:xfrm>
            <a:off x="3957534" y="1"/>
            <a:ext cx="3027466" cy="46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6148" name="Rectangle 6"/>
          <p:cNvSpPr txBox="1">
            <a:spLocks noGrp="1" noChangeArrowheads="1"/>
          </p:cNvSpPr>
          <p:nvPr/>
        </p:nvSpPr>
        <p:spPr bwMode="auto">
          <a:xfrm>
            <a:off x="1" y="8819356"/>
            <a:ext cx="3027466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6149" name="Rectangle 7"/>
          <p:cNvSpPr txBox="1">
            <a:spLocks noGrp="1" noChangeArrowheads="1"/>
          </p:cNvSpPr>
          <p:nvPr/>
        </p:nvSpPr>
        <p:spPr bwMode="auto">
          <a:xfrm>
            <a:off x="3957534" y="8819356"/>
            <a:ext cx="3027466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DA74A7C8-E325-4358-AD6F-A47750A31E17}" type="slidenum">
              <a:rPr lang="en-US" sz="1200">
                <a:latin typeface="Arial" charset="0"/>
              </a:rPr>
              <a:pPr algn="r"/>
              <a:t>15</a:t>
            </a:fld>
            <a:endParaRPr lang="en-US" sz="1200">
              <a:latin typeface="Arial" charset="0"/>
            </a:endParaRPr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47108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D5C4C34C-6753-49A4-876E-7DCC9DF578D1}" type="slidenum">
              <a:rPr lang="en-US" sz="1200">
                <a:latin typeface="Arial" charset="0"/>
              </a:rPr>
              <a:pPr algn="r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48131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48132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48133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ED2171F7-78F3-4889-BCAB-E3BFF4026579}" type="slidenum">
              <a:rPr lang="en-US" sz="1200">
                <a:latin typeface="Arial" charset="0"/>
              </a:rPr>
              <a:pPr algn="r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481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FU data retention was 67% with p=.18 on arm comparison.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B7600-8FDC-4CAB-AC56-7B1E63B59F8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4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24A30EE7-F93D-4541-AFFA-49E67F2B709B}" type="slidenum">
              <a:rPr lang="en-US" sz="1200">
                <a:latin typeface="Arial" charset="0"/>
              </a:rPr>
              <a:pPr algn="r"/>
              <a:t>25</a:t>
            </a:fld>
            <a:endParaRPr lang="en-US" sz="1200">
              <a:latin typeface="Arial" charset="0"/>
            </a:endParaRPr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58371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58372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58373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24A30EE7-F93D-4541-AFFA-49E67F2B709B}" type="slidenum">
              <a:rPr lang="en-US" sz="1200">
                <a:latin typeface="Arial" charset="0"/>
              </a:rPr>
              <a:pPr algn="r"/>
              <a:t>26</a:t>
            </a:fld>
            <a:endParaRPr lang="en-US" sz="1200">
              <a:latin typeface="Arial" charset="0"/>
            </a:endParaRPr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135171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135172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135173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C795237D-C707-4A80-83EC-FB3C85FE9AA9}" type="slidenum">
              <a:rPr lang="en-US" sz="1200">
                <a:latin typeface="Arial" charset="0"/>
              </a:rPr>
              <a:pPr algn="r"/>
              <a:t>27</a:t>
            </a:fld>
            <a:endParaRPr lang="en-US" sz="1200">
              <a:latin typeface="Arial" charset="0"/>
            </a:endParaRPr>
          </a:p>
        </p:txBody>
      </p:sp>
      <p:sp>
        <p:nvSpPr>
          <p:cNvPr id="135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Jonathan B. Bricker, PhD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jbricker@u.washington.edu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1/17/2008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0777033-F21A-4692-B598-5C3DD4B98FEA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9" tIns="45818" rIns="91639" bIns="45818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Jonathan B. Bricker, PhD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jbricker@u.washington.edu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1/17/2008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0777033-F21A-4692-B598-5C3DD4B98FEA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9" tIns="45818" rIns="91639" bIns="45818"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Jonathan B. Bricker, PhD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jbricker@u.washington.edu</a:t>
            </a:r>
          </a:p>
        </p:txBody>
      </p:sp>
      <p:sp>
        <p:nvSpPr>
          <p:cNvPr id="553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 smtClean="0">
                <a:latin typeface="Times New Roman" pitchFamily="18" charset="0"/>
              </a:rPr>
              <a:t>1/17/2008</a:t>
            </a:r>
          </a:p>
        </p:txBody>
      </p:sp>
      <p:sp>
        <p:nvSpPr>
          <p:cNvPr id="553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fld id="{D0777033-F21A-4692-B598-5C3DD4B98FEA}" type="slidenum">
              <a:rPr lang="en-US" sz="1200" smtClean="0">
                <a:latin typeface="Times New Roman" pitchFamily="18" charset="0"/>
              </a:rPr>
              <a:pPr/>
              <a:t>6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39" tIns="45818" rIns="91639" bIns="45818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41987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41988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41989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90522597-841C-41FD-85DF-133676318E03}" type="slidenum">
              <a:rPr lang="en-US" sz="1200">
                <a:latin typeface="Arial" charset="0"/>
              </a:rPr>
              <a:pPr algn="r"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Jonathan B. Bricker, PhD</a:t>
            </a:r>
          </a:p>
        </p:txBody>
      </p:sp>
      <p:sp>
        <p:nvSpPr>
          <p:cNvPr id="79875" name="Rectangle 3"/>
          <p:cNvSpPr txBox="1">
            <a:spLocks noGrp="1" noChangeArrowheads="1"/>
          </p:cNvSpPr>
          <p:nvPr/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sz="1200">
                <a:latin typeface="Arial" charset="0"/>
              </a:rPr>
              <a:t>jbricker@u.washington.edu</a:t>
            </a:r>
          </a:p>
        </p:txBody>
      </p:sp>
      <p:sp>
        <p:nvSpPr>
          <p:cNvPr id="79876" name="Rectangle 6"/>
          <p:cNvSpPr txBox="1">
            <a:spLocks noGrp="1" noChangeArrowheads="1"/>
          </p:cNvSpPr>
          <p:nvPr/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r>
              <a:rPr lang="en-US" sz="1200">
                <a:latin typeface="Arial" charset="0"/>
              </a:rPr>
              <a:t>1/17/2008</a:t>
            </a:r>
          </a:p>
        </p:txBody>
      </p:sp>
      <p:sp>
        <p:nvSpPr>
          <p:cNvPr id="79877" name="Rectangle 7"/>
          <p:cNvSpPr txBox="1">
            <a:spLocks noGrp="1" noChangeArrowheads="1"/>
          </p:cNvSpPr>
          <p:nvPr/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12" tIns="45605" rIns="91212" bIns="45605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algn="r"/>
            <a:fld id="{05B46C03-B069-4394-A0F3-2C4057384D78}" type="slidenum">
              <a:rPr lang="en-US" sz="1200">
                <a:latin typeface="Arial" charset="0"/>
              </a:rPr>
              <a:pPr algn="r"/>
              <a:t>9</a:t>
            </a:fld>
            <a:endParaRPr lang="en-US" sz="1200">
              <a:latin typeface="Arial" charset="0"/>
            </a:endParaRPr>
          </a:p>
        </p:txBody>
      </p:sp>
      <p:sp>
        <p:nvSpPr>
          <p:cNvPr id="798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smtClean="0"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9446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69925"/>
            <a:ext cx="1885950" cy="4556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69925"/>
            <a:ext cx="5505450" cy="455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301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974E1A-8BF7-4C4C-B826-C5D4B49942CA}" type="datetime1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BF09F8A-747C-FD40-9AEF-11DF5B07F8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415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footer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3600"/>
            <a:ext cx="91440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AutoShap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18" name="Microsoft Organization Chart" r:id="rId4" imgW="0" imgH="0" progId="MSOrgChart.2">
                  <p:embed followColorScheme="full"/>
                </p:oleObj>
              </mc:Choice>
              <mc:Fallback>
                <p:oleObj name="Microsoft Organization Chart" r:id="rId4" imgW="0" imgH="0" progId="MSOrgChart.2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0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8425" y="762000"/>
            <a:ext cx="6400800" cy="131127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8425" y="2911475"/>
            <a:ext cx="64770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2392638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4821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604242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39875"/>
            <a:ext cx="3695700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39875"/>
            <a:ext cx="3695700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4212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42098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0499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3657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59239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1053172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1962481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5607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69925"/>
            <a:ext cx="1885950" cy="4556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69925"/>
            <a:ext cx="5505450" cy="455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9922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74676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38200" y="1539875"/>
            <a:ext cx="7543800" cy="36861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64696765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74676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539875"/>
            <a:ext cx="3695700" cy="3686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539875"/>
            <a:ext cx="3695700" cy="36861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185403519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9925"/>
            <a:ext cx="74676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539875"/>
            <a:ext cx="7543800" cy="36861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65685153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39875"/>
            <a:ext cx="3695700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39875"/>
            <a:ext cx="3695700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1192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9370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1895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221633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587600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612969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951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footer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0425"/>
            <a:ext cx="91440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59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69925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39875"/>
            <a:ext cx="75438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1" r:id="rId1"/>
    <p:sldLayoutId id="2147484632" r:id="rId2"/>
    <p:sldLayoutId id="2147484633" r:id="rId3"/>
    <p:sldLayoutId id="2147484634" r:id="rId4"/>
    <p:sldLayoutId id="2147484635" r:id="rId5"/>
    <p:sldLayoutId id="2147484636" r:id="rId6"/>
    <p:sldLayoutId id="2147484637" r:id="rId7"/>
    <p:sldLayoutId id="2147484638" r:id="rId8"/>
    <p:sldLayoutId id="2147484639" r:id="rId9"/>
    <p:sldLayoutId id="2147484640" r:id="rId10"/>
    <p:sldLayoutId id="214748465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pt_footer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0425"/>
            <a:ext cx="91440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981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69925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39875"/>
            <a:ext cx="75438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3" name="Picture 5" descr="ppt_footer"/>
          <p:cNvPicPr>
            <a:picLocks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002"/>
          <a:stretch>
            <a:fillRect/>
          </a:stretch>
        </p:blipFill>
        <p:spPr bwMode="auto">
          <a:xfrm>
            <a:off x="2743200" y="5940425"/>
            <a:ext cx="64008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41" r:id="rId2"/>
    <p:sldLayoutId id="2147484642" r:id="rId3"/>
    <p:sldLayoutId id="2147484643" r:id="rId4"/>
    <p:sldLayoutId id="2147484644" r:id="rId5"/>
    <p:sldLayoutId id="2147484645" r:id="rId6"/>
    <p:sldLayoutId id="2147484646" r:id="rId7"/>
    <p:sldLayoutId id="2147484647" r:id="rId8"/>
    <p:sldLayoutId id="2147484648" r:id="rId9"/>
    <p:sldLayoutId id="2147484649" r:id="rId10"/>
    <p:sldLayoutId id="2147484650" r:id="rId11"/>
    <p:sldLayoutId id="2147484651" r:id="rId12"/>
    <p:sldLayoutId id="2147484652" r:id="rId13"/>
    <p:sldLayoutId id="2147484653" r:id="rId14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127796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0000"/>
        </a:lnSpc>
        <a:spcBef>
          <a:spcPct val="0"/>
        </a:spcBef>
        <a:spcAft>
          <a:spcPts val="2800"/>
        </a:spcAft>
        <a:buClr>
          <a:srgbClr val="1277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79221"/>
            <a:ext cx="9144000" cy="1200329"/>
          </a:xfrm>
        </p:spPr>
        <p:txBody>
          <a:bodyPr lIns="0" rIns="0"/>
          <a:lstStyle/>
          <a:p>
            <a:pPr>
              <a:defRPr/>
            </a:pPr>
            <a:r>
              <a:rPr lang="en-US" dirty="0" smtClean="0">
                <a:solidFill>
                  <a:srgbClr val="57B8E5"/>
                </a:solidFill>
                <a:effectLst/>
              </a:rPr>
              <a:t>ACT Smartphone App for Quitting Smoking: Results from RCT</a:t>
            </a:r>
            <a:endParaRPr lang="en-US" dirty="0">
              <a:solidFill>
                <a:srgbClr val="57B8E5"/>
              </a:solidFill>
              <a:effectLst/>
            </a:endParaRPr>
          </a:p>
        </p:txBody>
      </p:sp>
      <p:sp>
        <p:nvSpPr>
          <p:cNvPr id="4099" name="Subtitle 3"/>
          <p:cNvSpPr>
            <a:spLocks noGrp="1"/>
          </p:cNvSpPr>
          <p:nvPr>
            <p:ph type="subTitle" idx="4294967295"/>
          </p:nvPr>
        </p:nvSpPr>
        <p:spPr>
          <a:xfrm>
            <a:off x="0" y="4724400"/>
            <a:ext cx="9144000" cy="1143000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Wingdings" pitchFamily="2" charset="2"/>
              <a:buNone/>
            </a:pPr>
            <a:r>
              <a:rPr lang="en-US" sz="2400" b="1" dirty="0" smtClean="0">
                <a:ea typeface="ＭＳ Ｐゴシック" pitchFamily="34" charset="-128"/>
              </a:rPr>
              <a:t>Jonathan B. Bricker, PhD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Wingdings" pitchFamily="2" charset="2"/>
              <a:buNone/>
            </a:pPr>
            <a:r>
              <a:rPr lang="en-US" sz="2000" dirty="0" smtClean="0">
                <a:ea typeface="ＭＳ Ｐゴシック" pitchFamily="34" charset="-128"/>
              </a:rPr>
              <a:t>Public Health Sciences, Fred Hutchinson Cancer Research Center</a:t>
            </a:r>
          </a:p>
          <a:p>
            <a:pPr marL="0" indent="0" algn="ctr" eaLnBrk="1" hangingPunct="1">
              <a:lnSpc>
                <a:spcPct val="100000"/>
              </a:lnSpc>
              <a:spcAft>
                <a:spcPct val="0"/>
              </a:spcAft>
              <a:buFont typeface="Wingdings" pitchFamily="2" charset="2"/>
              <a:buNone/>
            </a:pPr>
            <a:r>
              <a:rPr lang="en-US" sz="2000" dirty="0" smtClean="0">
                <a:ea typeface="ＭＳ Ｐゴシック" pitchFamily="34" charset="-128"/>
              </a:rPr>
              <a:t>Psychology Department, University of Washington, Seattle, WA  </a:t>
            </a:r>
          </a:p>
        </p:txBody>
      </p:sp>
      <p:pic>
        <p:nvPicPr>
          <p:cNvPr id="4100" name="Picture 12" descr="Seattle-Lake-Union_01tf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1676400"/>
            <a:ext cx="46482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2308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Pilot Trial of Smartphone-Delivered ACT “</a:t>
            </a:r>
            <a:r>
              <a:rPr lang="en-US" dirty="0" err="1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SmartQuit</a:t>
            </a:r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” for Smoking Cessation</a:t>
            </a:r>
            <a:b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</a:br>
            <a:endParaRPr lang="en-US" dirty="0" smtClean="0">
              <a:solidFill>
                <a:srgbClr val="57B8E5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214563"/>
            <a:ext cx="8894763" cy="4186237"/>
          </a:xfrm>
        </p:spPr>
        <p:txBody>
          <a:bodyPr/>
          <a:lstStyle/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b="1" dirty="0" smtClean="0">
                <a:ea typeface="ＭＳ Ｐゴシック" pitchFamily="34" charset="-128"/>
              </a:rPr>
              <a:t>Primary Aim 1: </a:t>
            </a:r>
            <a:r>
              <a:rPr lang="en-US" dirty="0" smtClean="0">
                <a:ea typeface="ＭＳ Ｐゴシック" pitchFamily="34" charset="-128"/>
              </a:rPr>
              <a:t>App design &amp; </a:t>
            </a:r>
            <a:r>
              <a:rPr lang="en-US" dirty="0">
                <a:ea typeface="ＭＳ Ｐゴシック" pitchFamily="34" charset="-128"/>
              </a:rPr>
              <a:t>t</a:t>
            </a:r>
            <a:r>
              <a:rPr lang="en-US" dirty="0" smtClean="0">
                <a:ea typeface="ＭＳ Ｐゴシック" pitchFamily="34" charset="-128"/>
              </a:rPr>
              <a:t>rial design feasibility: recruitment, balanced randomization, follow-up data retention.</a:t>
            </a:r>
          </a:p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b="1" dirty="0" smtClean="0">
                <a:ea typeface="ＭＳ Ｐゴシック" pitchFamily="34" charset="-128"/>
              </a:rPr>
              <a:t>Primary Aim 2: </a:t>
            </a:r>
            <a:r>
              <a:rPr lang="en-US" dirty="0" err="1" smtClean="0">
                <a:ea typeface="ＭＳ Ｐゴシック" pitchFamily="34" charset="-128"/>
              </a:rPr>
              <a:t>SmartQuit</a:t>
            </a:r>
            <a:r>
              <a:rPr lang="en-US" dirty="0" smtClean="0">
                <a:ea typeface="ＭＳ Ｐゴシック" pitchFamily="34" charset="-128"/>
              </a:rPr>
              <a:t> has trend toward higher utilization and satisfaction.</a:t>
            </a:r>
          </a:p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b="1" dirty="0" smtClean="0">
                <a:ea typeface="ＭＳ Ｐゴシック" pitchFamily="34" charset="-128"/>
              </a:rPr>
              <a:t>Primary Aim 3: </a:t>
            </a:r>
            <a:r>
              <a:rPr lang="en-US" dirty="0" err="1" smtClean="0">
                <a:ea typeface="ＭＳ Ｐゴシック" pitchFamily="34" charset="-128"/>
              </a:rPr>
              <a:t>SmartQuit</a:t>
            </a:r>
            <a:r>
              <a:rPr lang="en-US" dirty="0" smtClean="0">
                <a:ea typeface="ＭＳ Ｐゴシック" pitchFamily="34" charset="-128"/>
              </a:rPr>
              <a:t> has trend toward higher cessation and theory processes. </a:t>
            </a:r>
            <a:r>
              <a:rPr lang="en-US" i="1" dirty="0">
                <a:ea typeface="ＭＳ Ｐゴシック" pitchFamily="34" charset="-128"/>
              </a:rPr>
              <a:t>Primary outcome: </a:t>
            </a:r>
            <a:r>
              <a:rPr lang="en-US" dirty="0" smtClean="0">
                <a:ea typeface="ＭＳ Ｐゴシック" pitchFamily="34" charset="-128"/>
              </a:rPr>
              <a:t>30 </a:t>
            </a:r>
            <a:r>
              <a:rPr lang="en-US" dirty="0" err="1">
                <a:ea typeface="ＭＳ Ｐゴシック" pitchFamily="34" charset="-128"/>
              </a:rPr>
              <a:t>pp</a:t>
            </a:r>
            <a:r>
              <a:rPr lang="en-US" dirty="0">
                <a:ea typeface="ＭＳ Ｐゴシック" pitchFamily="34" charset="-128"/>
              </a:rPr>
              <a:t> at </a:t>
            </a:r>
            <a:r>
              <a:rPr lang="en-US" dirty="0" smtClean="0">
                <a:ea typeface="ＭＳ Ｐゴシック" pitchFamily="34" charset="-128"/>
              </a:rPr>
              <a:t>70-days </a:t>
            </a:r>
            <a:r>
              <a:rPr lang="en-US" dirty="0">
                <a:ea typeface="ＭＳ Ｐゴシック" pitchFamily="34" charset="-128"/>
              </a:rPr>
              <a:t>post </a:t>
            </a:r>
            <a:r>
              <a:rPr lang="en-US" dirty="0" smtClean="0">
                <a:ea typeface="ＭＳ Ｐゴシック" pitchFamily="34" charset="-128"/>
              </a:rPr>
              <a:t>randomization.</a:t>
            </a: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1587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4038"/>
            <a:ext cx="91440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err="1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SmartQuit</a:t>
            </a:r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 App User Design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1638" y="1370013"/>
            <a:ext cx="8382000" cy="44973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Begin: </a:t>
            </a:r>
            <a:r>
              <a:rPr lang="en-US" sz="2600" dirty="0" smtClean="0">
                <a:ea typeface="ＭＳ Ｐゴシック" pitchFamily="34" charset="-128"/>
              </a:rPr>
              <a:t>An evidence-based quit plan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Ongoing: </a:t>
            </a:r>
            <a:r>
              <a:rPr lang="en-US" sz="2600" dirty="0" smtClean="0">
                <a:ea typeface="ＭＳ Ｐゴシック" pitchFamily="34" charset="-128"/>
              </a:rPr>
              <a:t>Push and </a:t>
            </a:r>
            <a:r>
              <a:rPr lang="en-US" sz="2600" dirty="0">
                <a:ea typeface="ＭＳ Ｐゴシック" pitchFamily="34" charset="-128"/>
              </a:rPr>
              <a:t>p</a:t>
            </a:r>
            <a:r>
              <a:rPr lang="en-US" sz="2600" dirty="0" smtClean="0">
                <a:ea typeface="ＭＳ Ｐゴシック" pitchFamily="34" charset="-128"/>
              </a:rPr>
              <a:t>ull ACT tips for quitting 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Review: </a:t>
            </a:r>
            <a:r>
              <a:rPr lang="en-US" sz="2600" dirty="0" smtClean="0">
                <a:ea typeface="ＭＳ Ｐゴシック" pitchFamily="34" charset="-128"/>
              </a:rPr>
              <a:t>Tracking &amp; Progress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Sharing: </a:t>
            </a:r>
            <a:r>
              <a:rPr lang="en-US" sz="2600" dirty="0" smtClean="0">
                <a:ea typeface="ＭＳ Ｐゴシック" pitchFamily="34" charset="-128"/>
              </a:rPr>
              <a:t> Inner Circle, Facebook, Twitter </a:t>
            </a:r>
            <a:endParaRPr lang="en-US" sz="26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6268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291" y="1923493"/>
            <a:ext cx="24168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57B8E5"/>
                </a:solidFill>
              </a:rPr>
              <a:t>Overview of App Structure</a:t>
            </a:r>
          </a:p>
        </p:txBody>
      </p:sp>
      <p:sp>
        <p:nvSpPr>
          <p:cNvPr id="5" name="Flowchart: Process 4">
            <a:hlinkClick r:id="rId3" action="ppaction://hlinksldjump"/>
          </p:cNvPr>
          <p:cNvSpPr/>
          <p:nvPr/>
        </p:nvSpPr>
        <p:spPr>
          <a:xfrm>
            <a:off x="3563542" y="806659"/>
            <a:ext cx="1154097" cy="577048"/>
          </a:xfrm>
          <a:prstGeom prst="flowChartProcess">
            <a:avLst/>
          </a:prstGeom>
          <a:gradFill>
            <a:gsLst>
              <a:gs pos="0">
                <a:srgbClr val="CCECFF"/>
              </a:gs>
              <a:gs pos="0">
                <a:srgbClr val="CCEC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Intro and How to Use App</a:t>
            </a:r>
            <a:endParaRPr lang="en-US" sz="1100" dirty="0"/>
          </a:p>
        </p:txBody>
      </p:sp>
      <p:cxnSp>
        <p:nvCxnSpPr>
          <p:cNvPr id="7" name="Straight Arrow Connector 6"/>
          <p:cNvCxnSpPr>
            <a:stCxn id="5" idx="3"/>
            <a:endCxn id="8" idx="1"/>
          </p:cNvCxnSpPr>
          <p:nvPr/>
        </p:nvCxnSpPr>
        <p:spPr>
          <a:xfrm>
            <a:off x="4717639" y="1095183"/>
            <a:ext cx="73870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Flowchart: Process 7">
            <a:hlinkClick r:id="rId4" action="ppaction://hlinksldjump"/>
          </p:cNvPr>
          <p:cNvSpPr/>
          <p:nvPr/>
        </p:nvSpPr>
        <p:spPr>
          <a:xfrm>
            <a:off x="5456341" y="806659"/>
            <a:ext cx="1154097" cy="577048"/>
          </a:xfrm>
          <a:prstGeom prst="flowChartProcess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0">
                <a:srgbClr val="CCEC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Set up of </a:t>
            </a:r>
          </a:p>
          <a:p>
            <a:pPr algn="ctr"/>
            <a:r>
              <a:rPr lang="en-US" sz="1100" dirty="0" smtClean="0"/>
              <a:t>My Quit Plan</a:t>
            </a:r>
            <a:endParaRPr lang="en-US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6971651" y="1911935"/>
            <a:ext cx="18110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Once My Quit Plan is set up, app will always open to Main Menu</a:t>
            </a:r>
            <a:endParaRPr lang="en-US" sz="1100" i="1" dirty="0"/>
          </a:p>
        </p:txBody>
      </p:sp>
      <p:cxnSp>
        <p:nvCxnSpPr>
          <p:cNvPr id="10" name="Straight Arrow Connector 9"/>
          <p:cNvCxnSpPr>
            <a:stCxn id="8" idx="2"/>
            <a:endCxn id="14" idx="0"/>
          </p:cNvCxnSpPr>
          <p:nvPr/>
        </p:nvCxnSpPr>
        <p:spPr>
          <a:xfrm>
            <a:off x="6033390" y="1383707"/>
            <a:ext cx="1" cy="539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lowchart: Process 13">
            <a:hlinkClick r:id="rId4" action="ppaction://hlinksldjump"/>
          </p:cNvPr>
          <p:cNvSpPr/>
          <p:nvPr/>
        </p:nvSpPr>
        <p:spPr>
          <a:xfrm>
            <a:off x="5456342" y="1923493"/>
            <a:ext cx="1154097" cy="577048"/>
          </a:xfrm>
          <a:prstGeom prst="flowChartProcess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Main Menu</a:t>
            </a:r>
            <a:endParaRPr lang="en-US" sz="1200" dirty="0"/>
          </a:p>
        </p:txBody>
      </p:sp>
      <p:sp>
        <p:nvSpPr>
          <p:cNvPr id="32" name="Flowchart: Process 31">
            <a:hlinkClick r:id="rId3" action="ppaction://hlinksldjump"/>
          </p:cNvPr>
          <p:cNvSpPr/>
          <p:nvPr/>
        </p:nvSpPr>
        <p:spPr>
          <a:xfrm>
            <a:off x="1805124" y="806659"/>
            <a:ext cx="1154097" cy="577048"/>
          </a:xfrm>
          <a:prstGeom prst="flowChartProcess">
            <a:avLst/>
          </a:prstGeom>
          <a:gradFill>
            <a:gsLst>
              <a:gs pos="0">
                <a:srgbClr val="CCECFF"/>
              </a:gs>
              <a:gs pos="1000">
                <a:srgbClr val="CCECFF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Splash</a:t>
            </a:r>
            <a:endParaRPr lang="en-US" sz="1100" dirty="0"/>
          </a:p>
        </p:txBody>
      </p:sp>
      <p:cxnSp>
        <p:nvCxnSpPr>
          <p:cNvPr id="71" name="Straight Arrow Connector 70"/>
          <p:cNvCxnSpPr>
            <a:stCxn id="32" idx="3"/>
            <a:endCxn id="5" idx="1"/>
          </p:cNvCxnSpPr>
          <p:nvPr/>
        </p:nvCxnSpPr>
        <p:spPr>
          <a:xfrm>
            <a:off x="2959221" y="1095183"/>
            <a:ext cx="6043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3130243" y="3443049"/>
            <a:ext cx="5806292" cy="2328629"/>
            <a:chOff x="2346365" y="3597465"/>
            <a:chExt cx="5806292" cy="2328629"/>
          </a:xfrm>
        </p:grpSpPr>
        <p:sp>
          <p:nvSpPr>
            <p:cNvPr id="19" name="Flowchart: Process 18">
              <a:hlinkClick r:id="" action="ppaction://noaction"/>
            </p:cNvPr>
            <p:cNvSpPr/>
            <p:nvPr/>
          </p:nvSpPr>
          <p:spPr>
            <a:xfrm>
              <a:off x="2346365" y="4185425"/>
              <a:ext cx="1154097" cy="57704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Staying Motivated</a:t>
              </a:r>
              <a:endParaRPr lang="en-US" sz="1000" dirty="0"/>
            </a:p>
          </p:txBody>
        </p:sp>
        <p:sp>
          <p:nvSpPr>
            <p:cNvPr id="23" name="Flowchart: Process 22">
              <a:hlinkClick r:id="" action="ppaction://noaction"/>
            </p:cNvPr>
            <p:cNvSpPr/>
            <p:nvPr/>
          </p:nvSpPr>
          <p:spPr>
            <a:xfrm>
              <a:off x="3500463" y="3604508"/>
              <a:ext cx="1154097" cy="577048"/>
            </a:xfrm>
            <a:prstGeom prst="flowChartProces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Tracking</a:t>
              </a:r>
              <a:endParaRPr lang="en-US" sz="1200" dirty="0"/>
            </a:p>
          </p:txBody>
        </p:sp>
        <p:sp>
          <p:nvSpPr>
            <p:cNvPr id="25" name="Flowchart: Process 24">
              <a:hlinkClick r:id="" action="ppaction://noaction"/>
            </p:cNvPr>
            <p:cNvSpPr/>
            <p:nvPr/>
          </p:nvSpPr>
          <p:spPr>
            <a:xfrm>
              <a:off x="6998560" y="3604508"/>
              <a:ext cx="1154097" cy="577048"/>
            </a:xfrm>
            <a:prstGeom prst="flowChartProces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Sharing</a:t>
              </a:r>
              <a:endParaRPr lang="en-US" sz="1200" dirty="0"/>
            </a:p>
          </p:txBody>
        </p:sp>
        <p:sp>
          <p:nvSpPr>
            <p:cNvPr id="26" name="Flowchart: Process 25">
              <a:hlinkClick r:id="" action="ppaction://noaction"/>
            </p:cNvPr>
            <p:cNvSpPr/>
            <p:nvPr/>
          </p:nvSpPr>
          <p:spPr>
            <a:xfrm>
              <a:off x="2346366" y="3597465"/>
              <a:ext cx="1154097" cy="577048"/>
            </a:xfrm>
            <a:prstGeom prst="flowChartProces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ysClr val="windowText" lastClr="000000"/>
                  </a:solidFill>
                </a:rPr>
                <a:t>Main</a:t>
              </a:r>
              <a:endParaRPr lang="en-US" sz="12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Flowchart: Process 21">
              <a:hlinkClick r:id="rId4" action="ppaction://hlinksldjump"/>
            </p:cNvPr>
            <p:cNvSpPr/>
            <p:nvPr/>
          </p:nvSpPr>
          <p:spPr>
            <a:xfrm>
              <a:off x="4668857" y="3604508"/>
              <a:ext cx="1154097" cy="577048"/>
            </a:xfrm>
            <a:prstGeom prst="flowChartProces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My Quit Plan</a:t>
              </a:r>
            </a:p>
          </p:txBody>
        </p:sp>
        <p:sp>
          <p:nvSpPr>
            <p:cNvPr id="20" name="Flowchart: Process 19">
              <a:hlinkClick r:id="" action="ppaction://noaction"/>
            </p:cNvPr>
            <p:cNvSpPr/>
            <p:nvPr/>
          </p:nvSpPr>
          <p:spPr>
            <a:xfrm>
              <a:off x="2346366" y="4771998"/>
              <a:ext cx="1154097" cy="57704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Having an Urge</a:t>
              </a:r>
              <a:endParaRPr lang="en-US" sz="1050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5844461" y="3604508"/>
              <a:ext cx="1154097" cy="2308192"/>
              <a:chOff x="5267414" y="4385558"/>
              <a:chExt cx="1154097" cy="2308192"/>
            </a:xfrm>
          </p:grpSpPr>
          <p:sp>
            <p:nvSpPr>
              <p:cNvPr id="24" name="Flowchart: Process 23">
                <a:hlinkClick r:id="" action="ppaction://noaction"/>
              </p:cNvPr>
              <p:cNvSpPr/>
              <p:nvPr/>
            </p:nvSpPr>
            <p:spPr>
              <a:xfrm>
                <a:off x="5267414" y="4385558"/>
                <a:ext cx="1154097" cy="577048"/>
              </a:xfrm>
              <a:prstGeom prst="flowChartProcess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Progress</a:t>
                </a:r>
              </a:p>
            </p:txBody>
          </p:sp>
          <p:sp>
            <p:nvSpPr>
              <p:cNvPr id="43" name="Flowchart: Process 42">
                <a:hlinkClick r:id="" action="ppaction://noaction"/>
              </p:cNvPr>
              <p:cNvSpPr/>
              <p:nvPr/>
            </p:nvSpPr>
            <p:spPr>
              <a:xfrm>
                <a:off x="5267414" y="4962606"/>
                <a:ext cx="1154097" cy="577048"/>
              </a:xfrm>
              <a:prstGeom prst="flowChart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Reports</a:t>
                </a:r>
                <a:endParaRPr lang="en-US" sz="1200" dirty="0"/>
              </a:p>
            </p:txBody>
          </p:sp>
          <p:sp>
            <p:nvSpPr>
              <p:cNvPr id="44" name="Flowchart: Process 43">
                <a:hlinkClick r:id="" action="ppaction://noaction"/>
              </p:cNvPr>
              <p:cNvSpPr/>
              <p:nvPr/>
            </p:nvSpPr>
            <p:spPr>
              <a:xfrm>
                <a:off x="5267414" y="5539654"/>
                <a:ext cx="1154097" cy="577048"/>
              </a:xfrm>
              <a:prstGeom prst="flowChart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Locations</a:t>
                </a:r>
                <a:endParaRPr lang="en-US" sz="1200" dirty="0"/>
              </a:p>
            </p:txBody>
          </p:sp>
          <p:sp>
            <p:nvSpPr>
              <p:cNvPr id="57" name="Flowchart: Process 56">
                <a:hlinkClick r:id="" action="ppaction://noaction"/>
              </p:cNvPr>
              <p:cNvSpPr/>
              <p:nvPr/>
            </p:nvSpPr>
            <p:spPr>
              <a:xfrm>
                <a:off x="5267414" y="6116702"/>
                <a:ext cx="1154097" cy="577048"/>
              </a:xfrm>
              <a:prstGeom prst="flowChart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Badges</a:t>
                </a:r>
                <a:endParaRPr lang="en-US" sz="1200" dirty="0"/>
              </a:p>
            </p:txBody>
          </p:sp>
        </p:grpSp>
        <p:sp>
          <p:nvSpPr>
            <p:cNvPr id="21" name="Flowchart: Process 20">
              <a:hlinkClick r:id="" action="ppaction://noaction"/>
            </p:cNvPr>
            <p:cNvSpPr/>
            <p:nvPr/>
          </p:nvSpPr>
          <p:spPr>
            <a:xfrm>
              <a:off x="2346366" y="5349046"/>
              <a:ext cx="1154097" cy="577048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I Slipped</a:t>
              </a:r>
              <a:endParaRPr lang="en-US" sz="1050" dirty="0"/>
            </a:p>
          </p:txBody>
        </p:sp>
      </p:grpSp>
      <p:cxnSp>
        <p:nvCxnSpPr>
          <p:cNvPr id="33" name="Straight Arrow Connector 32"/>
          <p:cNvCxnSpPr>
            <a:stCxn id="14" idx="2"/>
            <a:endCxn id="26" idx="0"/>
          </p:cNvCxnSpPr>
          <p:nvPr/>
        </p:nvCxnSpPr>
        <p:spPr>
          <a:xfrm flipH="1">
            <a:off x="3707293" y="2500541"/>
            <a:ext cx="2326098" cy="9425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6033391" y="2500541"/>
            <a:ext cx="2253359" cy="9425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4" idx="2"/>
            <a:endCxn id="24" idx="0"/>
          </p:cNvCxnSpPr>
          <p:nvPr/>
        </p:nvCxnSpPr>
        <p:spPr>
          <a:xfrm>
            <a:off x="6033391" y="2500541"/>
            <a:ext cx="1171997" cy="9495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4" idx="2"/>
            <a:endCxn id="22" idx="0"/>
          </p:cNvCxnSpPr>
          <p:nvPr/>
        </p:nvCxnSpPr>
        <p:spPr>
          <a:xfrm flipH="1">
            <a:off x="6029784" y="2500541"/>
            <a:ext cx="3607" cy="9495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" idx="2"/>
            <a:endCxn id="23" idx="0"/>
          </p:cNvCxnSpPr>
          <p:nvPr/>
        </p:nvCxnSpPr>
        <p:spPr>
          <a:xfrm flipH="1">
            <a:off x="4861390" y="2500541"/>
            <a:ext cx="1172001" cy="9495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044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4765"/>
            <a:ext cx="9144000" cy="6469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Usability Testing Revisions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1638" y="1370013"/>
            <a:ext cx="8382000" cy="44973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Six Rounds of Testing: </a:t>
            </a:r>
            <a:r>
              <a:rPr lang="en-US" sz="2600" b="1" dirty="0">
                <a:ea typeface="ＭＳ Ｐゴシック" pitchFamily="34" charset="-128"/>
              </a:rPr>
              <a:t>4</a:t>
            </a:r>
            <a:r>
              <a:rPr lang="en-US" sz="2600" b="1" dirty="0" smtClean="0">
                <a:ea typeface="ＭＳ Ｐゴシック" pitchFamily="34" charset="-128"/>
              </a:rPr>
              <a:t> internal/2 external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Identified 150 Total Revisions</a:t>
            </a:r>
            <a:endParaRPr lang="en-US" sz="26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Primary Revisions: </a:t>
            </a:r>
          </a:p>
          <a:p>
            <a:pPr lvl="2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200" dirty="0" smtClean="0">
                <a:ea typeface="ＭＳ Ｐゴシック" pitchFamily="34" charset="-128"/>
              </a:rPr>
              <a:t>Logic/Flow Errors (e.g., buttons lead to wrong screen)</a:t>
            </a:r>
          </a:p>
          <a:p>
            <a:pPr lvl="2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200" dirty="0" smtClean="0">
                <a:ea typeface="ＭＳ Ｐゴシック" pitchFamily="34" charset="-128"/>
              </a:rPr>
              <a:t>Content Changes (e.g., text too wordy)</a:t>
            </a:r>
          </a:p>
          <a:p>
            <a:pPr lvl="2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200" dirty="0" smtClean="0">
                <a:ea typeface="ＭＳ Ｐゴシック" pitchFamily="34" charset="-128"/>
              </a:rPr>
              <a:t>Aesthetics (e.g., fonts too small/bad colors)</a:t>
            </a:r>
          </a:p>
          <a:p>
            <a:pPr lvl="2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2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073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2588"/>
            <a:ext cx="9144000" cy="641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Comparison: NCI’s Quit Guide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53975" y="1370013"/>
            <a:ext cx="8894763" cy="4497387"/>
          </a:xfrm>
        </p:spPr>
        <p:txBody>
          <a:bodyPr/>
          <a:lstStyle/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b="1" dirty="0" smtClean="0">
                <a:ea typeface="ＭＳ Ｐゴシック" pitchFamily="34" charset="-128"/>
              </a:rPr>
              <a:t>Solid Basis: </a:t>
            </a:r>
            <a:r>
              <a:rPr lang="en-US" altLang="en-US" dirty="0" smtClean="0">
                <a:ea typeface="ＭＳ Ｐゴシック" pitchFamily="34" charset="-128"/>
              </a:rPr>
              <a:t>NCI’s Smokefree.gov, with high reach (1 million visitors) &amp; benchmark 7-10% quit rate.</a:t>
            </a:r>
          </a:p>
          <a:p>
            <a:pPr marL="457200" lvl="1" indent="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buNone/>
            </a:pPr>
            <a:endParaRPr lang="en-US" altLang="en-US" b="1" dirty="0" smtClean="0">
              <a:ea typeface="ＭＳ Ｐゴシック" pitchFamily="34" charset="-128"/>
            </a:endParaRPr>
          </a:p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b="1" dirty="0" smtClean="0">
                <a:ea typeface="ＭＳ Ｐゴシック" pitchFamily="34" charset="-128"/>
              </a:rPr>
              <a:t>Current practice: </a:t>
            </a:r>
            <a:r>
              <a:rPr lang="en-US" altLang="en-US" dirty="0" smtClean="0">
                <a:ea typeface="ＭＳ Ｐゴシック" pitchFamily="34" charset="-128"/>
              </a:rPr>
              <a:t>US Clinical Practice Guidelines </a:t>
            </a:r>
          </a:p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endParaRPr lang="en-US" altLang="en-US" dirty="0" smtClean="0">
              <a:ea typeface="ＭＳ Ｐゴシック" pitchFamily="34" charset="-128"/>
            </a:endParaRPr>
          </a:p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b="1" dirty="0" smtClean="0">
                <a:ea typeface="ＭＳ Ｐゴシック" pitchFamily="34" charset="-128"/>
              </a:rPr>
              <a:t>Standard content:  </a:t>
            </a:r>
            <a:r>
              <a:rPr lang="en-US" altLang="en-US" dirty="0" smtClean="0">
                <a:ea typeface="ＭＳ Ｐゴシック" pitchFamily="34" charset="-128"/>
              </a:rPr>
              <a:t>Stages of quitting (Think, Prepare, Quit, Maintain)</a:t>
            </a:r>
          </a:p>
        </p:txBody>
      </p:sp>
    </p:spTree>
    <p:extLst>
      <p:ext uri="{BB962C8B-B14F-4D97-AF65-F5344CB8AC3E}">
        <p14:creationId xmlns:p14="http://schemas.microsoft.com/office/powerpoint/2010/main" val="1321960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5138"/>
            <a:ext cx="9144000" cy="584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</a:rPr>
              <a:t>Recruitment</a:t>
            </a:r>
          </a:p>
        </p:txBody>
      </p:sp>
      <p:graphicFrame>
        <p:nvGraphicFramePr>
          <p:cNvPr id="193678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953614"/>
              </p:ext>
            </p:extLst>
          </p:nvPr>
        </p:nvGraphicFramePr>
        <p:xfrm>
          <a:off x="681038" y="1295400"/>
          <a:ext cx="4224337" cy="4421062"/>
        </p:xfrm>
        <a:graphic>
          <a:graphicData uri="http://schemas.openxmlformats.org/drawingml/2006/table">
            <a:tbl>
              <a:tblPr/>
              <a:tblGrid>
                <a:gridCol w="2655472"/>
                <a:gridCol w="1568865"/>
              </a:tblGrid>
              <a:tr h="7315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How did you find our website?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L="91441" marR="91441"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Overall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(n=196)</a:t>
                      </a:r>
                    </a:p>
                  </a:txBody>
                  <a:tcPr marL="91441" marR="91441" marT="45721" marB="45721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</a:tr>
              <a:tr h="345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Our Facebook Ad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39%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5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Television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13%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45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Radio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10%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5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Website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45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Newspaper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7%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5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Our Google Ad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7%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45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“smartquit.org” in search results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5%</a:t>
                      </a:r>
                    </a:p>
                  </a:txBody>
                  <a:tcPr marL="91441" marR="91441"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5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Fhcrc.org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45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Doesn’t know source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56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Other</a:t>
                      </a:r>
                    </a:p>
                  </a:txBody>
                  <a:tcPr marL="91441" marR="91441"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3%</a:t>
                      </a:r>
                    </a:p>
                  </a:txBody>
                  <a:tcPr marL="91441" marR="91441"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535" y="2438400"/>
            <a:ext cx="42386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53086" y="148804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</a:t>
            </a:r>
            <a:r>
              <a:rPr lang="en-US" dirty="0"/>
              <a:t>D</a:t>
            </a:r>
            <a:r>
              <a:rPr lang="en-US" dirty="0" smtClean="0"/>
              <a:t>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45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5851525" y="1160463"/>
            <a:ext cx="30638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pPr algn="ctr" eaLnBrk="0" hangingPunct="0">
              <a:defRPr/>
            </a:pPr>
            <a:r>
              <a:rPr lang="en-US" sz="3600" b="1" kern="0" dirty="0" err="1" smtClean="0">
                <a:solidFill>
                  <a:srgbClr val="57B8E5"/>
                </a:solidFill>
                <a:latin typeface="+mj-lt"/>
                <a:ea typeface="MS PGothic" pitchFamily="34" charset="-128"/>
                <a:cs typeface="ＭＳ Ｐゴシック" charset="-128"/>
              </a:rPr>
              <a:t>SmartQuit</a:t>
            </a:r>
            <a:endParaRPr lang="en-US" sz="3600" b="1" kern="0" dirty="0">
              <a:solidFill>
                <a:srgbClr val="57B8E5"/>
              </a:solidFill>
              <a:latin typeface="+mj-lt"/>
              <a:ea typeface="MS PGothic" pitchFamily="34" charset="-128"/>
              <a:cs typeface="ＭＳ Ｐゴシック" charset="-128"/>
            </a:endParaRPr>
          </a:p>
          <a:p>
            <a:pPr algn="ctr" eaLnBrk="0" hangingPunct="0">
              <a:defRPr/>
            </a:pPr>
            <a:r>
              <a:rPr lang="en-US" sz="3600" b="1" kern="0" dirty="0" smtClean="0">
                <a:solidFill>
                  <a:srgbClr val="57B8E5"/>
                </a:solidFill>
                <a:latin typeface="+mj-lt"/>
                <a:ea typeface="MS PGothic" pitchFamily="34" charset="-128"/>
                <a:cs typeface="ＭＳ Ｐゴシック" charset="-128"/>
              </a:rPr>
              <a:t>CONSORT</a:t>
            </a:r>
            <a:endParaRPr lang="en-US" sz="3600" b="1" kern="0" dirty="0">
              <a:solidFill>
                <a:srgbClr val="57B8E5"/>
              </a:solidFill>
              <a:latin typeface="+mj-lt"/>
              <a:ea typeface="MS PGothic" pitchFamily="34" charset="-128"/>
              <a:cs typeface="ＭＳ Ｐゴシック" charset="-128"/>
            </a:endParaRPr>
          </a:p>
          <a:p>
            <a:pPr algn="ctr" eaLnBrk="0" hangingPunct="0">
              <a:defRPr/>
            </a:pPr>
            <a:r>
              <a:rPr lang="en-US" sz="3600" b="1" kern="0" dirty="0">
                <a:solidFill>
                  <a:srgbClr val="57B8E5"/>
                </a:solidFill>
                <a:latin typeface="+mj-lt"/>
                <a:ea typeface="MS PGothic" pitchFamily="34" charset="-128"/>
                <a:cs typeface="ＭＳ Ｐゴシック" charset="-128"/>
              </a:rPr>
              <a:t>Diagram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57363" y="315913"/>
            <a:ext cx="3114675" cy="434975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algn="ctr"/>
            <a:r>
              <a:rPr lang="en-US" sz="1800"/>
              <a:t>Screened: 738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757363" y="973138"/>
            <a:ext cx="3114675" cy="406400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algn="ctr"/>
            <a:r>
              <a:rPr lang="en-US" sz="1800"/>
              <a:t>Eligible: 400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757363" y="1600200"/>
            <a:ext cx="3114675" cy="436563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algn="ctr"/>
            <a:r>
              <a:rPr lang="en-US" sz="1800"/>
              <a:t>Consented: 340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84188" y="4251325"/>
            <a:ext cx="2416175" cy="436563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800" dirty="0" smtClean="0"/>
              <a:t>Smart </a:t>
            </a:r>
            <a:r>
              <a:rPr lang="en-US" sz="1800" dirty="0"/>
              <a:t>Quit: 98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054475" y="4252913"/>
            <a:ext cx="2465388" cy="436562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800" dirty="0"/>
              <a:t> </a:t>
            </a:r>
            <a:r>
              <a:rPr lang="en-US" sz="1800" dirty="0" smtClean="0"/>
              <a:t>Quit </a:t>
            </a:r>
            <a:r>
              <a:rPr lang="en-US" sz="1800" dirty="0"/>
              <a:t>Guide: 98</a:t>
            </a:r>
          </a:p>
        </p:txBody>
      </p:sp>
      <p:sp>
        <p:nvSpPr>
          <p:cNvPr id="4104" name="Flowchart: Decision 10"/>
          <p:cNvSpPr>
            <a:spLocks noChangeArrowheads="1"/>
          </p:cNvSpPr>
          <p:nvPr/>
        </p:nvSpPr>
        <p:spPr bwMode="auto">
          <a:xfrm>
            <a:off x="1757363" y="2914650"/>
            <a:ext cx="3114675" cy="960438"/>
          </a:xfrm>
          <a:prstGeom prst="flowChartDecision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Randomized: 196</a:t>
            </a:r>
          </a:p>
        </p:txBody>
      </p:sp>
      <p:sp>
        <p:nvSpPr>
          <p:cNvPr id="4105" name="Rounded Rectangle 11"/>
          <p:cNvSpPr>
            <a:spLocks noChangeArrowheads="1"/>
          </p:cNvSpPr>
          <p:nvPr/>
        </p:nvSpPr>
        <p:spPr bwMode="auto">
          <a:xfrm>
            <a:off x="473075" y="4924425"/>
            <a:ext cx="2427288" cy="804863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800" dirty="0" smtClean="0"/>
              <a:t>70-Day </a:t>
            </a:r>
            <a:endParaRPr lang="en-US" sz="1800" dirty="0"/>
          </a:p>
          <a:p>
            <a:r>
              <a:rPr lang="en-US" sz="1800" dirty="0" smtClean="0"/>
              <a:t>Follow-up: 80 </a:t>
            </a:r>
            <a:endParaRPr lang="en-US" sz="1800" dirty="0"/>
          </a:p>
        </p:txBody>
      </p:sp>
      <p:sp>
        <p:nvSpPr>
          <p:cNvPr id="4106" name="Rounded Rectangle 13"/>
          <p:cNvSpPr>
            <a:spLocks noChangeArrowheads="1"/>
          </p:cNvSpPr>
          <p:nvPr/>
        </p:nvSpPr>
        <p:spPr bwMode="auto">
          <a:xfrm>
            <a:off x="4054475" y="4924425"/>
            <a:ext cx="2465388" cy="80645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800" dirty="0" smtClean="0"/>
              <a:t>70-Day </a:t>
            </a:r>
            <a:endParaRPr lang="en-US" sz="1800" dirty="0"/>
          </a:p>
          <a:p>
            <a:r>
              <a:rPr lang="en-US" sz="1800" dirty="0" smtClean="0"/>
              <a:t>Follow-up: 84 </a:t>
            </a:r>
            <a:endParaRPr lang="en-US" sz="1800" dirty="0"/>
          </a:p>
        </p:txBody>
      </p:sp>
      <p:cxnSp>
        <p:nvCxnSpPr>
          <p:cNvPr id="4107" name="Straight Connector 14"/>
          <p:cNvCxnSpPr>
            <a:cxnSpLocks noChangeShapeType="1"/>
            <a:stCxn id="4099" idx="2"/>
          </p:cNvCxnSpPr>
          <p:nvPr/>
        </p:nvCxnSpPr>
        <p:spPr bwMode="auto">
          <a:xfrm>
            <a:off x="3314700" y="750888"/>
            <a:ext cx="0" cy="2047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8" name="Straight Connector 21"/>
          <p:cNvCxnSpPr>
            <a:cxnSpLocks noChangeShapeType="1"/>
          </p:cNvCxnSpPr>
          <p:nvPr/>
        </p:nvCxnSpPr>
        <p:spPr bwMode="auto">
          <a:xfrm flipH="1">
            <a:off x="2292350" y="3711575"/>
            <a:ext cx="450850" cy="512763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9" name="Straight Connector 23"/>
          <p:cNvCxnSpPr>
            <a:cxnSpLocks noChangeShapeType="1"/>
          </p:cNvCxnSpPr>
          <p:nvPr/>
        </p:nvCxnSpPr>
        <p:spPr bwMode="auto">
          <a:xfrm flipH="1" flipV="1">
            <a:off x="3924300" y="3690938"/>
            <a:ext cx="669925" cy="561975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Rectangle 5"/>
          <p:cNvSpPr>
            <a:spLocks noChangeArrowheads="1"/>
          </p:cNvSpPr>
          <p:nvPr/>
        </p:nvSpPr>
        <p:spPr bwMode="auto">
          <a:xfrm>
            <a:off x="1757363" y="2271713"/>
            <a:ext cx="3114675" cy="436562"/>
          </a:xfrm>
          <a:prstGeom prst="rect">
            <a:avLst/>
          </a:prstGeom>
          <a:noFill/>
          <a:ln w="31750" algn="ctr">
            <a:solidFill>
              <a:srgbClr val="57B8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algn="ctr"/>
            <a:r>
              <a:rPr lang="en-US" sz="1800"/>
              <a:t>Confirmed by phone: 205</a:t>
            </a:r>
          </a:p>
        </p:txBody>
      </p:sp>
      <p:cxnSp>
        <p:nvCxnSpPr>
          <p:cNvPr id="4111" name="Straight Connector 14"/>
          <p:cNvCxnSpPr>
            <a:cxnSpLocks noChangeShapeType="1"/>
          </p:cNvCxnSpPr>
          <p:nvPr/>
        </p:nvCxnSpPr>
        <p:spPr bwMode="auto">
          <a:xfrm flipH="1">
            <a:off x="3314700" y="1384300"/>
            <a:ext cx="0" cy="2047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Straight Connector 14"/>
          <p:cNvCxnSpPr>
            <a:cxnSpLocks noChangeShapeType="1"/>
          </p:cNvCxnSpPr>
          <p:nvPr/>
        </p:nvCxnSpPr>
        <p:spPr bwMode="auto">
          <a:xfrm flipH="1">
            <a:off x="3314700" y="2052638"/>
            <a:ext cx="0" cy="2047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3" name="Straight Connector 14"/>
          <p:cNvCxnSpPr>
            <a:cxnSpLocks noChangeShapeType="1"/>
          </p:cNvCxnSpPr>
          <p:nvPr/>
        </p:nvCxnSpPr>
        <p:spPr bwMode="auto">
          <a:xfrm flipH="1">
            <a:off x="3314700" y="2703513"/>
            <a:ext cx="0" cy="204787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4" name="Straight Connector 14"/>
          <p:cNvCxnSpPr>
            <a:cxnSpLocks noChangeShapeType="1"/>
          </p:cNvCxnSpPr>
          <p:nvPr/>
        </p:nvCxnSpPr>
        <p:spPr bwMode="auto">
          <a:xfrm flipH="1">
            <a:off x="5268913" y="4686300"/>
            <a:ext cx="0" cy="2047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5" name="Straight Connector 14"/>
          <p:cNvCxnSpPr>
            <a:cxnSpLocks noChangeShapeType="1"/>
          </p:cNvCxnSpPr>
          <p:nvPr/>
        </p:nvCxnSpPr>
        <p:spPr bwMode="auto">
          <a:xfrm flipH="1">
            <a:off x="1685925" y="4699000"/>
            <a:ext cx="0" cy="204788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205658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73063"/>
            <a:ext cx="91440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Aim 1: Baseline Demographics &amp; Retention</a:t>
            </a:r>
          </a:p>
        </p:txBody>
      </p:sp>
      <p:graphicFrame>
        <p:nvGraphicFramePr>
          <p:cNvPr id="193678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052729"/>
              </p:ext>
            </p:extLst>
          </p:nvPr>
        </p:nvGraphicFramePr>
        <p:xfrm>
          <a:off x="280988" y="1905000"/>
          <a:ext cx="8545513" cy="3487739"/>
        </p:xfrm>
        <a:graphic>
          <a:graphicData uri="http://schemas.openxmlformats.org/drawingml/2006/table">
            <a:tbl>
              <a:tblPr/>
              <a:tblGrid>
                <a:gridCol w="1881187"/>
                <a:gridCol w="1409700"/>
                <a:gridCol w="1379470"/>
                <a:gridCol w="1091302"/>
                <a:gridCol w="1351197"/>
                <a:gridCol w="1432657"/>
              </a:tblGrid>
              <a:tr h="118882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/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Demographic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Overall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(N= 196)</a:t>
                      </a: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Guide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(n=98)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Smart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(n=98)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Baseline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p=value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Outcome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p=value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</a:tr>
              <a:tr h="382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Age, mean 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41.5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41.6 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41.5 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0.95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0.65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Female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52%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51%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53%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0.89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0.89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</a:tr>
              <a:tr h="3842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Caucasian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84%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94%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85%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0.07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0.33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Married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41%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46%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37%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0.25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0.93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</a:tr>
              <a:tr h="3842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Working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60%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62%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58%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0.66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0.92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26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HS or less 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13%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12%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14%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0.83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0.01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271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9688"/>
            <a:ext cx="9144000" cy="1190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Aim 1: Baseline Smoking &amp; Social Env at Baseline &amp; Retention</a:t>
            </a:r>
          </a:p>
        </p:txBody>
      </p:sp>
      <p:graphicFrame>
        <p:nvGraphicFramePr>
          <p:cNvPr id="195675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552256"/>
              </p:ext>
            </p:extLst>
          </p:nvPr>
        </p:nvGraphicFramePr>
        <p:xfrm>
          <a:off x="217488" y="1112350"/>
          <a:ext cx="8723311" cy="4040163"/>
        </p:xfrm>
        <a:graphic>
          <a:graphicData uri="http://schemas.openxmlformats.org/drawingml/2006/table">
            <a:tbl>
              <a:tblPr/>
              <a:tblGrid>
                <a:gridCol w="1887537"/>
                <a:gridCol w="1526723"/>
                <a:gridCol w="1587001"/>
                <a:gridCol w="998694"/>
                <a:gridCol w="1362327"/>
                <a:gridCol w="1361029"/>
              </a:tblGrid>
              <a:tr h="8319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Demographic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699" marB="45699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Overall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(N = 196)</a:t>
                      </a:r>
                    </a:p>
                  </a:txBody>
                  <a:tcPr marT="45699" marB="4569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Guide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(n=98)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699" marB="4569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Smart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(n=98)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699" marB="4569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Baseline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p=value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699" marB="4569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Outcome</a:t>
                      </a:r>
                      <a:b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</a:b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p=value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699" marB="45699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</a:tr>
              <a:tr h="5302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Smoking Behavior</a:t>
                      </a:r>
                    </a:p>
                  </a:txBody>
                  <a:tcPr marT="45699" marB="4569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 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At least-a-pack/day</a:t>
                      </a:r>
                    </a:p>
                  </a:txBody>
                  <a:tcPr marT="45699" marB="4569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24%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21%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24%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0.41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0.02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</a:tr>
              <a:tr h="4754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  Smoked x&gt;10 years</a:t>
                      </a:r>
                    </a:p>
                  </a:txBody>
                  <a:tcPr marT="45699" marB="4569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74%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77%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72%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0.62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0.71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02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Avoidant of Cravings (Mean)</a:t>
                      </a:r>
                    </a:p>
                  </a:txBody>
                  <a:tcPr marT="45699" marB="4569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1.91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1.94 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 1.87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 0.24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0.96 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</a:tr>
              <a:tr h="3828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Social Influence</a:t>
                      </a:r>
                    </a:p>
                  </a:txBody>
                  <a:tcPr marT="45699" marB="4569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marT="45699" marB="4569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54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  Close friends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  smoke, mean</a:t>
                      </a:r>
                    </a:p>
                  </a:txBody>
                  <a:tcPr marT="45699" marB="4569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1.8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1.8 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1.7 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0.81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0.31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</a:tr>
              <a:tr h="3056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  Partner smokes</a:t>
                      </a:r>
                    </a:p>
                  </a:txBody>
                  <a:tcPr marT="45699" marB="45699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23%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21%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24%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0.73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0.07</a:t>
                      </a:r>
                    </a:p>
                  </a:txBody>
                  <a:tcPr marT="45699" marB="45699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823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0" y="382588"/>
            <a:ext cx="9144000" cy="641350"/>
          </a:xfrm>
        </p:spPr>
        <p:txBody>
          <a:bodyPr/>
          <a:lstStyle/>
          <a:p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Aim 2: Utilization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800">
                <a:latin typeface="Arial" charset="0"/>
                <a:cs typeface="Arial" charset="0"/>
              </a:rPr>
              <a:t/>
            </a:r>
            <a:br>
              <a:rPr lang="en-US" sz="1800">
                <a:latin typeface="Arial" charset="0"/>
                <a:cs typeface="Arial" charset="0"/>
              </a:rPr>
            </a:br>
            <a:endParaRPr 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16594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684888"/>
              </p:ext>
            </p:extLst>
          </p:nvPr>
        </p:nvGraphicFramePr>
        <p:xfrm>
          <a:off x="206375" y="1900238"/>
          <a:ext cx="8729663" cy="1336675"/>
        </p:xfrm>
        <a:graphic>
          <a:graphicData uri="http://schemas.openxmlformats.org/drawingml/2006/table">
            <a:tbl>
              <a:tblPr/>
              <a:tblGrid>
                <a:gridCol w="4165600"/>
                <a:gridCol w="1562100"/>
                <a:gridCol w="1446213"/>
                <a:gridCol w="1555750"/>
              </a:tblGrid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2800"/>
                        </a:spcAft>
                        <a:buClr>
                          <a:srgbClr val="1277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Guide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Smart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p-value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Number of times opened app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15.2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37.2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0.0001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610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38200" y="111125"/>
            <a:ext cx="74676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Scientific Collaborators &amp; Project Partners </a:t>
            </a:r>
          </a:p>
        </p:txBody>
      </p:sp>
      <p:sp>
        <p:nvSpPr>
          <p:cNvPr id="5123" name="Content Placeholder 6"/>
          <p:cNvSpPr>
            <a:spLocks noGrp="1"/>
          </p:cNvSpPr>
          <p:nvPr>
            <p:ph sz="half" idx="1"/>
          </p:nvPr>
        </p:nvSpPr>
        <p:spPr>
          <a:xfrm>
            <a:off x="838200" y="1377950"/>
            <a:ext cx="3695700" cy="3686175"/>
          </a:xfrm>
        </p:spPr>
        <p:txBody>
          <a:bodyPr/>
          <a:lstStyle/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altLang="en-US" sz="1800" b="1" smtClean="0">
                <a:ea typeface="ＭＳ Ｐゴシック" pitchFamily="34" charset="-128"/>
              </a:rPr>
              <a:t>Jan Blalock, PhD, </a:t>
            </a:r>
            <a:r>
              <a:rPr lang="en-US" altLang="en-US" sz="1800" i="1" smtClean="0">
                <a:ea typeface="ＭＳ Ｐゴシック" pitchFamily="34" charset="-128"/>
              </a:rPr>
              <a:t>Psychologist, Univ of Texas/MD Anderson</a:t>
            </a: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altLang="en-US" sz="1800" b="1" smtClean="0">
                <a:ea typeface="ＭＳ Ｐゴシック" pitchFamily="34" charset="-128"/>
              </a:rPr>
              <a:t>Terry Bush, PhD, </a:t>
            </a:r>
            <a:r>
              <a:rPr lang="en-US" altLang="en-US" sz="1800" i="1" smtClean="0">
                <a:ea typeface="ＭＳ Ｐゴシック" pitchFamily="34" charset="-128"/>
              </a:rPr>
              <a:t>Psychologist, Alere, Seattle</a:t>
            </a: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altLang="en-US" sz="1800" b="1" smtClean="0">
                <a:ea typeface="ＭＳ Ｐゴシック" pitchFamily="34" charset="-128"/>
              </a:rPr>
              <a:t>Jaimee Heffner, PhD, </a:t>
            </a:r>
            <a:r>
              <a:rPr lang="en-US" altLang="en-US" sz="1800" i="1" smtClean="0">
                <a:ea typeface="ＭＳ Ｐゴシック" pitchFamily="34" charset="-128"/>
              </a:rPr>
              <a:t>Psychologist, FHCRC</a:t>
            </a: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altLang="en-US" sz="1800" b="1" smtClean="0">
                <a:ea typeface="ＭＳ Ｐゴシック" pitchFamily="34" charset="-128"/>
              </a:rPr>
              <a:t>Julie Kientz, PhD, </a:t>
            </a:r>
            <a:r>
              <a:rPr lang="en-US" altLang="en-US" sz="1800" i="1" smtClean="0">
                <a:ea typeface="ＭＳ Ｐゴシック" pitchFamily="34" charset="-128"/>
              </a:rPr>
              <a:t>Computer Scientist</a:t>
            </a:r>
            <a:r>
              <a:rPr lang="en-US" altLang="en-US" sz="1800" smtClean="0">
                <a:ea typeface="ＭＳ Ｐゴシック" pitchFamily="34" charset="-128"/>
              </a:rPr>
              <a:t>, UW</a:t>
            </a: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altLang="en-US" sz="1800" b="1" smtClean="0">
                <a:ea typeface="ＭＳ Ｐゴシック" pitchFamily="34" charset="-128"/>
              </a:rPr>
              <a:t>Jennifer McClure, PhD, </a:t>
            </a:r>
            <a:r>
              <a:rPr lang="en-US" altLang="en-US" sz="1800" i="1" smtClean="0">
                <a:ea typeface="ＭＳ Ｐゴシック" pitchFamily="34" charset="-128"/>
              </a:rPr>
              <a:t>Psychologist, Group Health</a:t>
            </a:r>
            <a:endParaRPr lang="en-US" altLang="en-US" sz="1800" b="1" smtClean="0">
              <a:ea typeface="ＭＳ Ｐゴシック" pitchFamily="34" charset="-128"/>
            </a:endParaRP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r>
              <a:rPr lang="en-US" altLang="en-US" sz="1800" b="1" smtClean="0">
                <a:ea typeface="ＭＳ Ｐゴシック" pitchFamily="34" charset="-128"/>
              </a:rPr>
              <a:t>Roger Vilardaga, PhD</a:t>
            </a:r>
            <a:r>
              <a:rPr lang="en-US" altLang="en-US" sz="1800" smtClean="0">
                <a:ea typeface="ＭＳ Ｐゴシック" pitchFamily="34" charset="-128"/>
              </a:rPr>
              <a:t>, </a:t>
            </a:r>
            <a:r>
              <a:rPr lang="en-US" altLang="en-US" sz="1800" i="1" smtClean="0">
                <a:ea typeface="ＭＳ Ｐゴシック" pitchFamily="34" charset="-128"/>
              </a:rPr>
              <a:t>Psychologist, </a:t>
            </a:r>
            <a:r>
              <a:rPr lang="en-US" altLang="en-US" sz="1800" smtClean="0">
                <a:ea typeface="ＭＳ Ｐゴシック" pitchFamily="34" charset="-128"/>
              </a:rPr>
              <a:t>FHCRC/UW</a:t>
            </a:r>
          </a:p>
          <a:p>
            <a:pPr indent="0">
              <a:spcAft>
                <a:spcPts val="1000"/>
              </a:spcAft>
              <a:buFont typeface="Wingdings" pitchFamily="2" charset="2"/>
              <a:buNone/>
            </a:pPr>
            <a:endParaRPr lang="en-US" altLang="en-US" sz="2200" smtClean="0">
              <a:ea typeface="ＭＳ Ｐゴシック" pitchFamily="34" charset="-128"/>
            </a:endParaRPr>
          </a:p>
          <a:p>
            <a:pPr indent="0">
              <a:lnSpc>
                <a:spcPct val="100000"/>
              </a:lnSpc>
              <a:buFont typeface="Wingdings" pitchFamily="2" charset="2"/>
              <a:buNone/>
            </a:pPr>
            <a:r>
              <a:rPr lang="en-US" altLang="en-US" sz="140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19625" y="1358900"/>
            <a:ext cx="3695700" cy="3686175"/>
          </a:xfrm>
        </p:spPr>
        <p:txBody>
          <a:bodyPr/>
          <a:lstStyle/>
          <a:p>
            <a:pPr indent="0"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en-US" sz="1800" b="1" dirty="0" smtClean="0">
                <a:ea typeface="ＭＳ Ｐゴシック" pitchFamily="34" charset="-128"/>
              </a:rPr>
              <a:t>2 Morrow Inc., </a:t>
            </a:r>
            <a:r>
              <a:rPr lang="en-US" sz="1800" i="1" dirty="0" smtClean="0">
                <a:ea typeface="ＭＳ Ｐゴシック" pitchFamily="34" charset="-128"/>
              </a:rPr>
              <a:t>Mobile Health, Seattle</a:t>
            </a:r>
            <a:r>
              <a:rPr lang="en-US" sz="1800" b="1" dirty="0" smtClean="0">
                <a:ea typeface="ＭＳ Ｐゴシック" pitchFamily="34" charset="-128"/>
              </a:rPr>
              <a:t> </a:t>
            </a:r>
          </a:p>
          <a:p>
            <a:pPr indent="0"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en-US" sz="1800" b="1" dirty="0" smtClean="0">
                <a:ea typeface="ＭＳ Ｐゴシック" pitchFamily="34" charset="-128"/>
              </a:rPr>
              <a:t>Blink </a:t>
            </a:r>
            <a:r>
              <a:rPr lang="en-US" sz="1800" b="1" dirty="0">
                <a:ea typeface="ＭＳ Ｐゴシック" pitchFamily="34" charset="-128"/>
              </a:rPr>
              <a:t>UX, </a:t>
            </a:r>
            <a:r>
              <a:rPr lang="en-US" sz="1800" i="1" dirty="0" smtClean="0">
                <a:ea typeface="ＭＳ Ｐゴシック" pitchFamily="34" charset="-128"/>
              </a:rPr>
              <a:t>Web Design, Seattle</a:t>
            </a:r>
            <a:endParaRPr lang="en-US" sz="1800" i="1" dirty="0">
              <a:ea typeface="ＭＳ Ｐゴシック" pitchFamily="34" charset="-128"/>
            </a:endParaRPr>
          </a:p>
          <a:p>
            <a:pPr indent="0"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en-US" sz="1800" b="1" dirty="0">
                <a:ea typeface="ＭＳ Ｐゴシック" pitchFamily="34" charset="-128"/>
              </a:rPr>
              <a:t>Collaborative Data Services</a:t>
            </a:r>
            <a:r>
              <a:rPr lang="en-US" sz="1800" i="1" dirty="0">
                <a:ea typeface="ＭＳ Ｐゴシック" pitchFamily="34" charset="-128"/>
              </a:rPr>
              <a:t>, </a:t>
            </a:r>
            <a:r>
              <a:rPr lang="en-US" sz="1800" i="1" dirty="0" smtClean="0">
                <a:ea typeface="ＭＳ Ｐゴシック" pitchFamily="34" charset="-128"/>
              </a:rPr>
              <a:t>Data ops, FHCRC</a:t>
            </a:r>
          </a:p>
          <a:p>
            <a:pPr indent="0"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en-US" sz="1800" b="1" dirty="0" smtClean="0">
                <a:ea typeface="ＭＳ Ｐゴシック" pitchFamily="34" charset="-128"/>
              </a:rPr>
              <a:t>Harvard University Health Communications, </a:t>
            </a:r>
            <a:r>
              <a:rPr lang="en-US" sz="1800" i="1" dirty="0" smtClean="0">
                <a:ea typeface="ＭＳ Ｐゴシック" pitchFamily="34" charset="-128"/>
              </a:rPr>
              <a:t>Boston</a:t>
            </a:r>
          </a:p>
          <a:p>
            <a:pPr indent="0"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en-US" sz="1800" b="1" dirty="0" smtClean="0">
                <a:ea typeface="ＭＳ Ｐゴシック" pitchFamily="34" charset="-128"/>
              </a:rPr>
              <a:t>Moby, </a:t>
            </a:r>
            <a:r>
              <a:rPr lang="en-US" sz="1800" i="1" dirty="0" smtClean="0">
                <a:ea typeface="ＭＳ Ｐゴシック" pitchFamily="34" charset="-128"/>
              </a:rPr>
              <a:t>Web Programming, Seattle</a:t>
            </a:r>
          </a:p>
          <a:p>
            <a:pPr indent="0"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en-US" sz="1800" b="1" dirty="0" smtClean="0">
                <a:ea typeface="ＭＳ Ｐゴシック" pitchFamily="34" charset="-128"/>
              </a:rPr>
              <a:t>Nutrition </a:t>
            </a:r>
            <a:r>
              <a:rPr lang="en-US" sz="1800" b="1" dirty="0">
                <a:ea typeface="ＭＳ Ｐゴシック" pitchFamily="34" charset="-128"/>
              </a:rPr>
              <a:t>Assessment Shared Resource</a:t>
            </a:r>
            <a:r>
              <a:rPr lang="en-US" sz="1800" i="1" dirty="0">
                <a:ea typeface="ＭＳ Ｐゴシック" pitchFamily="34" charset="-128"/>
              </a:rPr>
              <a:t>, </a:t>
            </a:r>
            <a:r>
              <a:rPr lang="en-US" sz="1800" i="1" dirty="0" smtClean="0">
                <a:ea typeface="ＭＳ Ｐゴシック" pitchFamily="34" charset="-128"/>
              </a:rPr>
              <a:t>Data ops, FHCRC</a:t>
            </a:r>
            <a:endParaRPr lang="en-US" sz="1800" i="1" dirty="0">
              <a:ea typeface="ＭＳ Ｐゴシック" pitchFamily="34" charset="-128"/>
            </a:endParaRPr>
          </a:p>
          <a:p>
            <a:pPr indent="0">
              <a:spcAft>
                <a:spcPts val="1000"/>
              </a:spcAft>
              <a:buFont typeface="Wingdings" pitchFamily="2" charset="2"/>
              <a:buNone/>
              <a:defRPr/>
            </a:pPr>
            <a:endParaRPr lang="en-US" sz="1800" i="1" dirty="0">
              <a:ea typeface="ＭＳ Ｐゴシック" pitchFamily="34" charset="-128"/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96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0" y="382588"/>
            <a:ext cx="9144000" cy="641350"/>
          </a:xfrm>
        </p:spPr>
        <p:txBody>
          <a:bodyPr/>
          <a:lstStyle/>
          <a:p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Aim 2: Satisfaction</a:t>
            </a:r>
          </a:p>
        </p:txBody>
      </p:sp>
      <p:sp>
        <p:nvSpPr>
          <p:cNvPr id="2457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800">
                <a:latin typeface="Arial" charset="0"/>
                <a:cs typeface="Arial" charset="0"/>
              </a:rPr>
              <a:t/>
            </a:r>
            <a:br>
              <a:rPr lang="en-US" sz="1800">
                <a:latin typeface="Arial" charset="0"/>
                <a:cs typeface="Arial" charset="0"/>
              </a:rPr>
            </a:br>
            <a:endParaRPr 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165945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36503"/>
              </p:ext>
            </p:extLst>
          </p:nvPr>
        </p:nvGraphicFramePr>
        <p:xfrm>
          <a:off x="206375" y="1900238"/>
          <a:ext cx="8729663" cy="2603499"/>
        </p:xfrm>
        <a:graphic>
          <a:graphicData uri="http://schemas.openxmlformats.org/drawingml/2006/table">
            <a:tbl>
              <a:tblPr/>
              <a:tblGrid>
                <a:gridCol w="4165600"/>
                <a:gridCol w="1562100"/>
                <a:gridCol w="1446213"/>
                <a:gridCol w="1555750"/>
              </a:tblGrid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2800"/>
                        </a:spcAft>
                        <a:buClr>
                          <a:srgbClr val="1277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Guide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Smart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p-value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</a:tr>
              <a:tr h="6302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App was organized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67%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85%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0.006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</a:tr>
              <a:tr h="6334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App useful for quitting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38%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53%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0.10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Satisfied overall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45%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59%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0.14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57B8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11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>
          <a:xfrm>
            <a:off x="0" y="554038"/>
            <a:ext cx="9144000" cy="646112"/>
          </a:xfrm>
        </p:spPr>
        <p:txBody>
          <a:bodyPr/>
          <a:lstStyle/>
          <a:p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Aim 3: ITT 70-Day FU Quit (30D PP)</a:t>
            </a:r>
          </a:p>
        </p:txBody>
      </p:sp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800">
                <a:latin typeface="Arial" charset="0"/>
                <a:cs typeface="Arial" charset="0"/>
              </a:rPr>
              <a:t/>
            </a:r>
            <a:br>
              <a:rPr lang="en-US" sz="1800">
                <a:latin typeface="Arial" charset="0"/>
                <a:cs typeface="Arial" charset="0"/>
              </a:rPr>
            </a:br>
            <a:endParaRPr 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16388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02848"/>
              </p:ext>
            </p:extLst>
          </p:nvPr>
        </p:nvGraphicFramePr>
        <p:xfrm>
          <a:off x="371475" y="2019300"/>
          <a:ext cx="8162925" cy="1645820"/>
        </p:xfrm>
        <a:graphic>
          <a:graphicData uri="http://schemas.openxmlformats.org/drawingml/2006/table">
            <a:tbl>
              <a:tblPr/>
              <a:tblGrid>
                <a:gridCol w="3137351"/>
                <a:gridCol w="2915519"/>
                <a:gridCol w="2110055"/>
              </a:tblGrid>
              <a:tr h="792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Guide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695" marB="4569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Smart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695" marB="45695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(95% CI)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695" marB="45695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</a:tr>
              <a:tr h="660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8%</a:t>
                      </a:r>
                    </a:p>
                  </a:txBody>
                  <a:tcPr marT="45695" marB="4569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13%</a:t>
                      </a:r>
                    </a:p>
                  </a:txBody>
                  <a:tcPr marT="45695" marB="4569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2.7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(0.8, 10.3)</a:t>
                      </a:r>
                    </a:p>
                  </a:txBody>
                  <a:tcPr marT="45695" marB="4569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586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"/>
          <p:cNvSpPr>
            <a:spLocks noGrp="1"/>
          </p:cNvSpPr>
          <p:nvPr>
            <p:ph type="title"/>
          </p:nvPr>
        </p:nvSpPr>
        <p:spPr>
          <a:xfrm>
            <a:off x="0" y="92154"/>
            <a:ext cx="9144000" cy="1107996"/>
          </a:xfrm>
        </p:spPr>
        <p:txBody>
          <a:bodyPr/>
          <a:lstStyle/>
          <a:p>
            <a:r>
              <a:rPr lang="en-US" sz="3300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Aim 3: ITT 70-Day FU Quit (30D PP): Key Baseline Subgroups</a:t>
            </a:r>
          </a:p>
        </p:txBody>
      </p:sp>
      <p:sp>
        <p:nvSpPr>
          <p:cNvPr id="2662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800">
                <a:latin typeface="Arial" charset="0"/>
                <a:cs typeface="Arial" charset="0"/>
              </a:rPr>
              <a:t/>
            </a:r>
            <a:br>
              <a:rPr lang="en-US" sz="1800">
                <a:latin typeface="Arial" charset="0"/>
                <a:cs typeface="Arial" charset="0"/>
              </a:rPr>
            </a:br>
            <a:endParaRPr 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16388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657355"/>
              </p:ext>
            </p:extLst>
          </p:nvPr>
        </p:nvGraphicFramePr>
        <p:xfrm>
          <a:off x="227013" y="1901825"/>
          <a:ext cx="8642350" cy="2535874"/>
        </p:xfrm>
        <a:graphic>
          <a:graphicData uri="http://schemas.openxmlformats.org/drawingml/2006/table">
            <a:tbl>
              <a:tblPr/>
              <a:tblGrid>
                <a:gridCol w="3735387"/>
                <a:gridCol w="1885950"/>
                <a:gridCol w="1524000"/>
                <a:gridCol w="1497013"/>
              </a:tblGrid>
              <a:tr h="8412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2800"/>
                        </a:spcAft>
                        <a:buClr>
                          <a:srgbClr val="1277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ＭＳ Ｐゴシック" pitchFamily="34" charset="-128"/>
                        </a:rPr>
                        <a:t>Baseline Subgroup</a:t>
                      </a:r>
                    </a:p>
                  </a:txBody>
                  <a:tcPr marT="45713" marB="45713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Guide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Smart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</a:t>
                      </a:r>
                    </a:p>
                  </a:txBody>
                  <a:tcPr marT="45713" marB="45713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OR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(95% CI)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13" marB="45713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</a:tr>
              <a:tr h="9936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At Least Pack-A-Day 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6%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11%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1.8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(0.1, 53.3)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</a:tr>
              <a:tr h="64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Avoidant of Cravings</a:t>
                      </a:r>
                    </a:p>
                  </a:txBody>
                  <a:tcPr marT="45713" marB="45713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8%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15%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2.9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(0.6, 20.7)</a:t>
                      </a:r>
                    </a:p>
                  </a:txBody>
                  <a:tcPr marT="45713" marB="45713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176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"/>
          <p:cNvSpPr>
            <a:spLocks noGrp="1"/>
          </p:cNvSpPr>
          <p:nvPr>
            <p:ph type="title"/>
          </p:nvPr>
        </p:nvSpPr>
        <p:spPr>
          <a:xfrm>
            <a:off x="0" y="-179"/>
            <a:ext cx="9144000" cy="1200329"/>
          </a:xfrm>
        </p:spPr>
        <p:txBody>
          <a:bodyPr/>
          <a:lstStyle/>
          <a:p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Aim 3: Change in Acceptance of Cravings</a:t>
            </a:r>
          </a:p>
        </p:txBody>
      </p:sp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1800">
                <a:latin typeface="Arial" charset="0"/>
                <a:cs typeface="Arial" charset="0"/>
              </a:rPr>
              <a:t/>
            </a:r>
            <a:br>
              <a:rPr lang="en-US" sz="1800">
                <a:latin typeface="Arial" charset="0"/>
                <a:cs typeface="Arial" charset="0"/>
              </a:rPr>
            </a:br>
            <a:endParaRPr 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16388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76667"/>
              </p:ext>
            </p:extLst>
          </p:nvPr>
        </p:nvGraphicFramePr>
        <p:xfrm>
          <a:off x="227013" y="1901825"/>
          <a:ext cx="8642350" cy="2828926"/>
        </p:xfrm>
        <a:graphic>
          <a:graphicData uri="http://schemas.openxmlformats.org/drawingml/2006/table">
            <a:tbl>
              <a:tblPr/>
              <a:tblGrid>
                <a:gridCol w="2935287"/>
                <a:gridCol w="2686050"/>
                <a:gridCol w="1752600"/>
                <a:gridCol w="1268413"/>
              </a:tblGrid>
              <a:tr h="841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ts val="2800"/>
                        </a:spcAft>
                        <a:buClr>
                          <a:srgbClr val="12779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ＭＳ Ｐゴシック" pitchFamily="34" charset="-128"/>
                      </a:endParaRPr>
                    </a:p>
                  </a:txBody>
                  <a:tcPr marT="45721" marB="4572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Baseline</a:t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</a:b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mean (SD)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Follow-up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mean (SD)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p-value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itchFamily="34" charset="0"/>
                        <a:ea typeface="Batang" pitchFamily="18" charset="-127"/>
                        <a:cs typeface="Times New Roman" pitchFamily="18" charset="0"/>
                      </a:endParaRPr>
                    </a:p>
                  </a:txBody>
                  <a:tcPr marT="45721" marB="4572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7B8E5"/>
                    </a:solidFill>
                  </a:tcPr>
                </a:tc>
              </a:tr>
              <a:tr h="9937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Quit Guide</a:t>
                      </a: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1.94 (0.43)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2.03 (0.53)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0.15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1E5F5"/>
                    </a:solidFill>
                  </a:tcPr>
                </a:tc>
              </a:tr>
              <a:tr h="9937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Smart Quit</a:t>
                      </a:r>
                    </a:p>
                  </a:txBody>
                  <a:tcPr marT="45721" marB="45721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1.87 (0.36)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2.00 (0.57)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itchFamily="34" charset="0"/>
                          <a:ea typeface="Batang" pitchFamily="18" charset="-127"/>
                          <a:cs typeface="Times New Roman" pitchFamily="18" charset="0"/>
                        </a:rPr>
                        <a:t>0.04</a:t>
                      </a:r>
                    </a:p>
                  </a:txBody>
                  <a:tcPr marT="45721" marB="45721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373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969"/>
            <a:ext cx="7467600" cy="646331"/>
          </a:xfrm>
        </p:spPr>
        <p:txBody>
          <a:bodyPr/>
          <a:lstStyle/>
          <a:p>
            <a:r>
              <a:rPr lang="en-US" dirty="0" smtClean="0"/>
              <a:t>Top 5 </a:t>
            </a:r>
            <a:r>
              <a:rPr lang="en-US" dirty="0" err="1" smtClean="0"/>
              <a:t>SmartQuit</a:t>
            </a:r>
            <a:r>
              <a:rPr lang="en-US" dirty="0" smtClean="0"/>
              <a:t> Features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535615"/>
              </p:ext>
            </p:extLst>
          </p:nvPr>
        </p:nvGraphicFramePr>
        <p:xfrm>
          <a:off x="301973" y="1424434"/>
          <a:ext cx="4050953" cy="442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993"/>
                <a:gridCol w="1747900"/>
                <a:gridCol w="779030"/>
                <a:gridCol w="779030"/>
              </a:tblGrid>
              <a:tr h="8082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</a:t>
                      </a:r>
                      <a:r>
                        <a:rPr lang="en-US" sz="1600" baseline="0" dirty="0" smtClean="0"/>
                        <a:t> vs.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CBT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Feature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#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  </a:t>
                      </a:r>
                    </a:p>
                    <a:p>
                      <a:pPr algn="ctr"/>
                      <a:r>
                        <a:rPr lang="en-US" sz="1600" dirty="0" smtClean="0"/>
                        <a:t>(OR)</a:t>
                      </a:r>
                      <a:endParaRPr lang="en-US" sz="1600" dirty="0"/>
                    </a:p>
                  </a:txBody>
                  <a:tcPr/>
                </a:tc>
              </a:tr>
              <a:tr h="70096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CBT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Viewed quit plan overview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.03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(11.1) </a:t>
                      </a:r>
                    </a:p>
                  </a:txBody>
                  <a:tcPr/>
                </a:tc>
              </a:tr>
              <a:tr h="8082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CBT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Viewed progress</a:t>
                      </a:r>
                      <a:r>
                        <a:rPr lang="en-US" sz="1600" baseline="0" dirty="0" smtClean="0"/>
                        <a:t> in calendar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.17</a:t>
                      </a:r>
                    </a:p>
                    <a:p>
                      <a:pPr algn="ctr"/>
                      <a:r>
                        <a:rPr lang="en-US" sz="1600" dirty="0" smtClean="0"/>
                        <a:t>(2.8)</a:t>
                      </a:r>
                    </a:p>
                  </a:txBody>
                  <a:tcPr/>
                </a:tc>
              </a:tr>
              <a:tr h="5687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CBT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Opened sharing page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.23</a:t>
                      </a:r>
                    </a:p>
                    <a:p>
                      <a:pPr algn="ctr"/>
                      <a:r>
                        <a:rPr lang="en-US" sz="1600" dirty="0" smtClean="0"/>
                        <a:t>(2.5) </a:t>
                      </a:r>
                    </a:p>
                  </a:txBody>
                  <a:tcPr/>
                </a:tc>
              </a:tr>
              <a:tr h="8082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CBT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Viewed</a:t>
                      </a:r>
                      <a:r>
                        <a:rPr lang="en-US" sz="1600" baseline="0" dirty="0" smtClean="0"/>
                        <a:t> progress in chart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.44</a:t>
                      </a:r>
                    </a:p>
                    <a:p>
                      <a:pPr algn="ctr"/>
                      <a:r>
                        <a:rPr lang="en-US" sz="1600" dirty="0" smtClean="0"/>
                        <a:t>(1.7)</a:t>
                      </a:r>
                      <a:endParaRPr lang="en-US" sz="1600" dirty="0"/>
                    </a:p>
                  </a:txBody>
                  <a:tcPr/>
                </a:tc>
              </a:tr>
              <a:tr h="70096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Tracked</a:t>
                      </a:r>
                      <a:r>
                        <a:rPr lang="en-US" sz="1600" baseline="0" dirty="0" smtClean="0"/>
                        <a:t> acceptance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.03</a:t>
                      </a:r>
                    </a:p>
                    <a:p>
                      <a:pPr algn="ctr"/>
                      <a:r>
                        <a:rPr lang="en-US" sz="1600" dirty="0" smtClean="0"/>
                        <a:t>(10.5)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9472"/>
              </p:ext>
            </p:extLst>
          </p:nvPr>
        </p:nvGraphicFramePr>
        <p:xfrm>
          <a:off x="4433887" y="1414913"/>
          <a:ext cx="4543425" cy="4423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169"/>
                <a:gridCol w="2167753"/>
                <a:gridCol w="842531"/>
                <a:gridCol w="842972"/>
              </a:tblGrid>
              <a:tr h="89224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 vs. CBT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Feature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</a:t>
                      </a:r>
                    </a:p>
                    <a:p>
                      <a:pPr algn="ctr"/>
                      <a:r>
                        <a:rPr lang="en-US" sz="1600" dirty="0" smtClean="0"/>
                        <a:t>users</a:t>
                      </a:r>
                      <a:endParaRPr lang="en-US" sz="1600" dirty="0"/>
                    </a:p>
                  </a:txBody>
                  <a:tcPr/>
                </a:tc>
              </a:tr>
              <a:tr h="7729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Track</a:t>
                      </a:r>
                      <a:r>
                        <a:rPr lang="en-US" sz="1600" baseline="0" dirty="0" smtClean="0"/>
                        <a:t>ed ACT skills practice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(.01)</a:t>
                      </a:r>
                    </a:p>
                    <a:p>
                      <a:pPr algn="ctr"/>
                      <a:r>
                        <a:rPr lang="en-US" sz="1600" dirty="0" smtClean="0"/>
                        <a:t>(16.4)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43</a:t>
                      </a:r>
                    </a:p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7729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CBT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Viewed quit plan overview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.03</a:t>
                      </a:r>
                    </a:p>
                    <a:p>
                      <a:pPr algn="ctr"/>
                      <a:r>
                        <a:rPr lang="en-US" sz="1600" dirty="0" smtClean="0"/>
                        <a:t>(11.1)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76</a:t>
                      </a:r>
                    </a:p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77292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Tracked</a:t>
                      </a:r>
                      <a:r>
                        <a:rPr lang="en-US" sz="1600" baseline="0" dirty="0" smtClean="0"/>
                        <a:t> acceptance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.03</a:t>
                      </a:r>
                    </a:p>
                    <a:p>
                      <a:pPr algn="ctr"/>
                      <a:r>
                        <a:rPr lang="en-US" sz="1600" dirty="0" smtClean="0"/>
                        <a:t>(10.5)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61</a:t>
                      </a:r>
                    </a:p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6064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Viewed Staying</a:t>
                      </a:r>
                      <a:r>
                        <a:rPr lang="en-US" sz="1600" baseline="0" dirty="0" smtClean="0"/>
                        <a:t> Motivated video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.06</a:t>
                      </a:r>
                    </a:p>
                    <a:p>
                      <a:pPr algn="ctr"/>
                      <a:r>
                        <a:rPr lang="en-US" sz="1600" dirty="0" smtClean="0"/>
                        <a:t>(4.1)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15</a:t>
                      </a:r>
                    </a:p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  <a:tr h="6064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Viewed Handling Urges video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.06</a:t>
                      </a:r>
                    </a:p>
                    <a:p>
                      <a:pPr algn="ctr"/>
                      <a:r>
                        <a:rPr lang="en-US" sz="1600" dirty="0" smtClean="0"/>
                        <a:t>(4.1)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15</a:t>
                      </a:r>
                    </a:p>
                    <a:p>
                      <a:pPr algn="ctr"/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0999" y="864542"/>
            <a:ext cx="3850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Most Popular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875405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ost predictive of quitting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362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775" y="288925"/>
            <a:ext cx="9144000" cy="646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Conclusions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57288"/>
            <a:ext cx="8801100" cy="4186237"/>
          </a:xfrm>
        </p:spPr>
        <p:txBody>
          <a:bodyPr/>
          <a:lstStyle/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sz="2800" b="1" dirty="0" smtClean="0">
                <a:ea typeface="ＭＳ Ｐゴシック" pitchFamily="34" charset="-128"/>
              </a:rPr>
              <a:t>First RCT of smartphone app for adult smoking cessation</a:t>
            </a:r>
          </a:p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sz="2800" b="1" dirty="0" smtClean="0">
                <a:ea typeface="ＭＳ Ｐゴシック" pitchFamily="34" charset="-128"/>
              </a:rPr>
              <a:t>Compared to National Standard App following US CP Guidelines, </a:t>
            </a:r>
            <a:r>
              <a:rPr lang="en-US" sz="2800" b="1" dirty="0" err="1" smtClean="0">
                <a:ea typeface="ＭＳ Ｐゴシック" pitchFamily="34" charset="-128"/>
              </a:rPr>
              <a:t>SmartQuit</a:t>
            </a:r>
            <a:r>
              <a:rPr lang="en-US" sz="2800" b="1" dirty="0" smtClean="0">
                <a:ea typeface="ＭＳ Ｐゴシック" pitchFamily="34" charset="-128"/>
              </a:rPr>
              <a:t>…</a:t>
            </a:r>
          </a:p>
          <a:p>
            <a:pPr marL="1352550" lvl="2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b="1" dirty="0" smtClean="0">
                <a:ea typeface="ＭＳ Ｐゴシック" pitchFamily="34" charset="-128"/>
              </a:rPr>
              <a:t>Was </a:t>
            </a:r>
            <a:r>
              <a:rPr lang="en-US" b="1" dirty="0">
                <a:ea typeface="ＭＳ Ｐゴシック" pitchFamily="34" charset="-128"/>
              </a:rPr>
              <a:t>g</a:t>
            </a:r>
            <a:r>
              <a:rPr lang="en-US" b="1" dirty="0" smtClean="0">
                <a:ea typeface="ＭＳ Ｐゴシック" pitchFamily="34" charset="-128"/>
              </a:rPr>
              <a:t>enerally </a:t>
            </a:r>
            <a:r>
              <a:rPr lang="en-US" b="1" dirty="0">
                <a:ea typeface="ＭＳ Ｐゴシック" pitchFamily="34" charset="-128"/>
              </a:rPr>
              <a:t>m</a:t>
            </a:r>
            <a:r>
              <a:rPr lang="en-US" b="1" dirty="0" smtClean="0">
                <a:ea typeface="ＭＳ Ｐゴシック" pitchFamily="34" charset="-128"/>
              </a:rPr>
              <a:t>ore </a:t>
            </a:r>
            <a:r>
              <a:rPr lang="en-US" b="1" dirty="0">
                <a:ea typeface="ＭＳ Ｐゴシック" pitchFamily="34" charset="-128"/>
              </a:rPr>
              <a:t>s</a:t>
            </a:r>
            <a:r>
              <a:rPr lang="en-US" b="1" dirty="0" smtClean="0">
                <a:ea typeface="ＭＳ Ｐゴシック" pitchFamily="34" charset="-128"/>
              </a:rPr>
              <a:t>atisfying</a:t>
            </a:r>
          </a:p>
          <a:p>
            <a:pPr marL="1352550" lvl="2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b="1" dirty="0" smtClean="0">
                <a:ea typeface="ＭＳ Ｐゴシック" pitchFamily="34" charset="-128"/>
              </a:rPr>
              <a:t>Was opened 2.5 times </a:t>
            </a:r>
            <a:r>
              <a:rPr lang="en-US" b="1" dirty="0">
                <a:ea typeface="ＭＳ Ｐゴシック" pitchFamily="34" charset="-128"/>
              </a:rPr>
              <a:t>m</a:t>
            </a:r>
            <a:r>
              <a:rPr lang="en-US" b="1" dirty="0" smtClean="0">
                <a:ea typeface="ＭＳ Ｐゴシック" pitchFamily="34" charset="-128"/>
              </a:rPr>
              <a:t>ore </a:t>
            </a:r>
            <a:r>
              <a:rPr lang="en-US" b="1" dirty="0">
                <a:ea typeface="ＭＳ Ｐゴシック" pitchFamily="34" charset="-128"/>
              </a:rPr>
              <a:t>o</a:t>
            </a:r>
            <a:r>
              <a:rPr lang="en-US" b="1" dirty="0" smtClean="0">
                <a:ea typeface="ＭＳ Ｐゴシック" pitchFamily="34" charset="-128"/>
              </a:rPr>
              <a:t>ften</a:t>
            </a:r>
          </a:p>
          <a:p>
            <a:pPr marL="1352550" lvl="2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b="1" dirty="0" smtClean="0">
                <a:ea typeface="ＭＳ Ｐゴシック" pitchFamily="34" charset="-128"/>
              </a:rPr>
              <a:t>Resulted in 60%-90% </a:t>
            </a:r>
            <a:r>
              <a:rPr lang="en-US" b="1" i="1" dirty="0">
                <a:ea typeface="ＭＳ Ｐゴシック" pitchFamily="34" charset="-128"/>
              </a:rPr>
              <a:t>d</a:t>
            </a:r>
            <a:r>
              <a:rPr lang="en-US" b="1" i="1" dirty="0" smtClean="0">
                <a:ea typeface="ＭＳ Ｐゴシック" pitchFamily="34" charset="-128"/>
              </a:rPr>
              <a:t>escriptively</a:t>
            </a:r>
            <a:r>
              <a:rPr lang="en-US" b="1" dirty="0" smtClean="0">
                <a:ea typeface="ＭＳ Ｐゴシック" pitchFamily="34" charset="-128"/>
              </a:rPr>
              <a:t> higher quit </a:t>
            </a:r>
            <a:r>
              <a:rPr lang="en-US" b="1" dirty="0">
                <a:ea typeface="ＭＳ Ｐゴシック" pitchFamily="34" charset="-128"/>
              </a:rPr>
              <a:t>r</a:t>
            </a:r>
            <a:r>
              <a:rPr lang="en-US" b="1" dirty="0" smtClean="0">
                <a:ea typeface="ＭＳ Ｐゴシック" pitchFamily="34" charset="-128"/>
              </a:rPr>
              <a:t>ates—but not statistically significant</a:t>
            </a:r>
            <a:endParaRPr lang="en-US" b="1" dirty="0">
              <a:ea typeface="ＭＳ Ｐゴシック" pitchFamily="34" charset="-128"/>
            </a:endParaRPr>
          </a:p>
          <a:p>
            <a:pPr marL="971550" lvl="2" indent="-51435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sz="2800" b="1" dirty="0" smtClean="0">
                <a:ea typeface="ＭＳ Ｐゴシック" pitchFamily="34" charset="-128"/>
              </a:rPr>
              <a:t>A fully powered trial is now needed</a:t>
            </a:r>
          </a:p>
        </p:txBody>
      </p:sp>
    </p:spTree>
    <p:extLst>
      <p:ext uri="{BB962C8B-B14F-4D97-AF65-F5344CB8AC3E}">
        <p14:creationId xmlns:p14="http://schemas.microsoft.com/office/powerpoint/2010/main" val="1249582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775" y="288925"/>
            <a:ext cx="9144000" cy="646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Next Steps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57288"/>
            <a:ext cx="8801100" cy="4186237"/>
          </a:xfrm>
        </p:spPr>
        <p:txBody>
          <a:bodyPr/>
          <a:lstStyle/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sz="2800" b="1" dirty="0" err="1" smtClean="0">
                <a:ea typeface="ＭＳ Ｐゴシック" pitchFamily="34" charset="-128"/>
              </a:rPr>
              <a:t>SmartQuit</a:t>
            </a:r>
            <a:r>
              <a:rPr lang="en-US" sz="2800" b="1" dirty="0" smtClean="0">
                <a:ea typeface="ＭＳ Ｐゴシック" pitchFamily="34" charset="-128"/>
              </a:rPr>
              <a:t> is now licensed: </a:t>
            </a:r>
            <a:r>
              <a:rPr lang="en-US" sz="2800" dirty="0" smtClean="0">
                <a:ea typeface="ＭＳ Ｐゴシック" pitchFamily="34" charset="-128"/>
              </a:rPr>
              <a:t>Fred Hutchinson Cancer Center licensed </a:t>
            </a:r>
            <a:r>
              <a:rPr lang="en-US" sz="2800" dirty="0" err="1" smtClean="0">
                <a:ea typeface="ＭＳ Ｐゴシック" pitchFamily="34" charset="-128"/>
              </a:rPr>
              <a:t>SmartQuit</a:t>
            </a:r>
            <a:r>
              <a:rPr lang="en-US" sz="2800" dirty="0" smtClean="0">
                <a:ea typeface="ＭＳ Ｐゴシック" pitchFamily="34" charset="-128"/>
              </a:rPr>
              <a:t> to programmer 2Morrow, Inc. </a:t>
            </a:r>
            <a:r>
              <a:rPr lang="en-US" sz="2800" dirty="0">
                <a:ea typeface="ＭＳ Ｐゴシック" pitchFamily="34" charset="-128"/>
              </a:rPr>
              <a:t>R</a:t>
            </a:r>
            <a:r>
              <a:rPr lang="en-US" sz="2800" dirty="0" smtClean="0">
                <a:ea typeface="ＭＳ Ｐゴシック" pitchFamily="34" charset="-128"/>
              </a:rPr>
              <a:t>oyalties go to support research.</a:t>
            </a:r>
            <a:endParaRPr lang="en-US" sz="2800" b="1" dirty="0" smtClean="0">
              <a:ea typeface="ＭＳ Ｐゴシック" pitchFamily="34" charset="-128"/>
            </a:endParaRPr>
          </a:p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sz="2800" b="1" dirty="0" err="1" smtClean="0">
                <a:ea typeface="ＭＳ Ｐゴシック" pitchFamily="34" charset="-128"/>
              </a:rPr>
              <a:t>SmartQuit</a:t>
            </a:r>
            <a:r>
              <a:rPr lang="en-US" sz="2800" b="1" dirty="0" smtClean="0">
                <a:ea typeface="ＭＳ Ｐゴシック" pitchFamily="34" charset="-128"/>
              </a:rPr>
              <a:t> 2.0: </a:t>
            </a:r>
            <a:r>
              <a:rPr lang="en-US" sz="2800" dirty="0" smtClean="0">
                <a:ea typeface="ＭＳ Ｐゴシック" pitchFamily="34" charset="-128"/>
              </a:rPr>
              <a:t>Launched by January 1, 2015. A state health </a:t>
            </a:r>
            <a:r>
              <a:rPr lang="en-US" sz="2800" dirty="0" err="1" smtClean="0">
                <a:ea typeface="ＭＳ Ｐゴシック" pitchFamily="34" charset="-128"/>
              </a:rPr>
              <a:t>dept</a:t>
            </a:r>
            <a:r>
              <a:rPr lang="en-US" sz="2800" dirty="0" smtClean="0">
                <a:ea typeface="ＭＳ Ｐゴシック" pitchFamily="34" charset="-128"/>
              </a:rPr>
              <a:t> &amp; insurance company are the launch customers.</a:t>
            </a:r>
          </a:p>
          <a:p>
            <a:pPr marL="952500" lvl="1" indent="-49530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sz="2800" b="1" dirty="0" smtClean="0">
                <a:ea typeface="ＭＳ Ｐゴシック" pitchFamily="34" charset="-128"/>
              </a:rPr>
              <a:t>New research: </a:t>
            </a:r>
            <a:r>
              <a:rPr lang="en-US" sz="2800" dirty="0" smtClean="0">
                <a:ea typeface="ＭＳ Ｐゴシック" pitchFamily="34" charset="-128"/>
              </a:rPr>
              <a:t>NIH R01 grant now in review!</a:t>
            </a:r>
            <a:endParaRPr lang="en-US" sz="28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2889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2588"/>
            <a:ext cx="9144000" cy="641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Many Thanks!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305800" cy="3733800"/>
          </a:xfrm>
        </p:spPr>
        <p:txBody>
          <a:bodyPr/>
          <a:lstStyle/>
          <a:p>
            <a:pPr marL="952500" lvl="1" indent="-495300" eaLnBrk="1" hangingPunct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Contact: Dr. Jonathan Bricker</a:t>
            </a:r>
          </a:p>
          <a:p>
            <a:pPr marL="952500" lvl="1" indent="-495300" eaLnBrk="1" hangingPunct="1">
              <a:buFont typeface="Wingdings" pitchFamily="2" charset="2"/>
              <a:buNone/>
            </a:pPr>
            <a:r>
              <a:rPr lang="en-US" dirty="0" smtClean="0">
                <a:ea typeface="ＭＳ Ｐゴシック" pitchFamily="34" charset="-128"/>
              </a:rPr>
              <a:t>Email: jbricker@uw.edu</a:t>
            </a:r>
          </a:p>
        </p:txBody>
      </p:sp>
    </p:spTree>
    <p:extLst>
      <p:ext uri="{BB962C8B-B14F-4D97-AF65-F5344CB8AC3E}">
        <p14:creationId xmlns:p14="http://schemas.microsoft.com/office/powerpoint/2010/main" val="303732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>
          <a:xfrm>
            <a:off x="838200" y="384175"/>
            <a:ext cx="7467600" cy="641350"/>
          </a:xfrm>
        </p:spPr>
        <p:txBody>
          <a:bodyPr/>
          <a:lstStyle/>
          <a:p>
            <a:r>
              <a:rPr lang="en-US" altLang="en-US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Funding Sources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01638" y="1114425"/>
            <a:ext cx="8742362" cy="450532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sz="1800" b="1" i="1" smtClean="0">
                <a:ea typeface="ＭＳ Ｐゴシック" pitchFamily="34" charset="-128"/>
              </a:rPr>
              <a:t>National Cancer Institute</a:t>
            </a:r>
          </a:p>
          <a:p>
            <a:pPr lvl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sz="1800" i="1" smtClean="0">
                <a:ea typeface="ＭＳ Ｐゴシック" pitchFamily="34" charset="-128"/>
              </a:rPr>
              <a:t>R01-CA-166646 (PI: Bricker)</a:t>
            </a:r>
          </a:p>
          <a:p>
            <a:pPr lvl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sz="1800" i="1" smtClean="0">
                <a:ea typeface="ＭＳ Ｐゴシック" pitchFamily="34" charset="-128"/>
              </a:rPr>
              <a:t>R01-CA-151251 (PI: Bricker)</a:t>
            </a:r>
          </a:p>
          <a:p>
            <a:pPr lvl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sz="1800" i="1" smtClean="0">
                <a:ea typeface="ＭＳ Ｐゴシック" pitchFamily="34" charset="-128"/>
              </a:rPr>
              <a:t>R01-CA-120153 (PI: Blalock)  </a:t>
            </a:r>
          </a:p>
          <a:p>
            <a:pPr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sz="1800" b="1" i="1" smtClean="0">
                <a:ea typeface="ＭＳ Ｐゴシック" pitchFamily="34" charset="-128"/>
              </a:rPr>
              <a:t>National Institute on Drug Abuse</a:t>
            </a:r>
          </a:p>
          <a:p>
            <a:pPr lvl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sz="1800" i="1" smtClean="0">
                <a:ea typeface="ＭＳ Ｐゴシック" pitchFamily="34" charset="-128"/>
              </a:rPr>
              <a:t>R21-DA-030646 (PI: Bricker)</a:t>
            </a:r>
          </a:p>
          <a:p>
            <a:pPr lvl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sz="1800" i="1" smtClean="0">
                <a:ea typeface="ＭＳ Ｐゴシック" pitchFamily="34" charset="-128"/>
              </a:rPr>
              <a:t>K23-DA-0265517 (PI: Heffner)</a:t>
            </a:r>
          </a:p>
          <a:p>
            <a:pPr lvl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sz="1800" i="1" smtClean="0">
                <a:ea typeface="ＭＳ Ｐゴシック" pitchFamily="34" charset="-128"/>
              </a:rPr>
              <a:t>K99-DA-0037276 (PI: Vilardaga)</a:t>
            </a:r>
          </a:p>
          <a:p>
            <a:pPr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sz="1800" b="1" i="1" smtClean="0">
                <a:ea typeface="ＭＳ Ｐゴシック" pitchFamily="34" charset="-128"/>
              </a:rPr>
              <a:t>Hartwell Innovation Fund </a:t>
            </a:r>
            <a:r>
              <a:rPr lang="en-US" altLang="en-US" sz="1800" i="1" smtClean="0">
                <a:ea typeface="ＭＳ Ｐゴシック" pitchFamily="34" charset="-128"/>
              </a:rPr>
              <a:t>(PI: Bricker)</a:t>
            </a:r>
          </a:p>
          <a:p>
            <a:pPr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</a:pPr>
            <a:r>
              <a:rPr lang="en-US" altLang="en-US" sz="1800" b="1" i="1" smtClean="0">
                <a:ea typeface="ＭＳ Ｐゴシック" pitchFamily="34" charset="-128"/>
              </a:rPr>
              <a:t>Fred Hutchinson Cancer Research Center </a:t>
            </a:r>
            <a:r>
              <a:rPr lang="en-US" altLang="en-US" sz="1800" i="1" smtClean="0">
                <a:ea typeface="ＭＳ Ｐゴシック" pitchFamily="34" charset="-128"/>
              </a:rPr>
              <a:t>(PI: Bricker)</a:t>
            </a:r>
            <a:endParaRPr lang="en-US" altLang="en-US" sz="180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17223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4038"/>
            <a:ext cx="91440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err="1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mHealth</a:t>
            </a:r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 Smartphone Apps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1638" y="1370013"/>
            <a:ext cx="8382000" cy="44973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44 million downloads in 2012 and 142 million expected in 2016</a:t>
            </a:r>
            <a:r>
              <a:rPr lang="en-US" sz="2600" dirty="0" smtClean="0">
                <a:ea typeface="ＭＳ Ｐゴシック" pitchFamily="34" charset="-128"/>
              </a:rPr>
              <a:t> (Juniper Research, 2012)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Low cost, real time ways to assess and change behavior 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Need to evaluate these new technologies for their efficacy </a:t>
            </a:r>
            <a:r>
              <a:rPr lang="en-US" sz="2600" dirty="0">
                <a:ea typeface="ＭＳ Ｐゴシック" pitchFamily="34" charset="-128"/>
              </a:rPr>
              <a:t>(Francis Collins, NIH </a:t>
            </a:r>
            <a:r>
              <a:rPr lang="en-US" sz="2600" dirty="0" smtClean="0">
                <a:ea typeface="ＭＳ Ｐゴシック" pitchFamily="34" charset="-128"/>
              </a:rPr>
              <a:t>Director, 2012)  </a:t>
            </a:r>
            <a:endParaRPr lang="en-US" sz="2600" dirty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6731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3290"/>
            <a:ext cx="9144000" cy="6469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Smartphone Apps for Cessation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9575" y="866775"/>
            <a:ext cx="8382000" cy="4497387"/>
          </a:xfrm>
        </p:spPr>
        <p:txBody>
          <a:bodyPr lIns="92075" tIns="46038" rIns="92075" bIns="46038"/>
          <a:lstStyle/>
          <a:p>
            <a:pPr eaLnBrk="1" hangingPunct="1"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Strong </a:t>
            </a:r>
            <a:r>
              <a:rPr lang="en-US" sz="2600" b="1" dirty="0">
                <a:ea typeface="ＭＳ Ｐゴシック" pitchFamily="34" charset="-128"/>
              </a:rPr>
              <a:t>g</a:t>
            </a:r>
            <a:r>
              <a:rPr lang="en-US" sz="2600" b="1" dirty="0" smtClean="0">
                <a:ea typeface="ＭＳ Ｐゴシック" pitchFamily="34" charset="-128"/>
              </a:rPr>
              <a:t>rowth:  </a:t>
            </a:r>
            <a:r>
              <a:rPr lang="en-US" sz="2600" dirty="0" smtClean="0">
                <a:ea typeface="ＭＳ Ｐゴシック" pitchFamily="34" charset="-128"/>
              </a:rPr>
              <a:t>Since 2007, growth from a few to over 400 apps </a:t>
            </a:r>
            <a:r>
              <a:rPr lang="en-US" sz="1800" dirty="0" smtClean="0">
                <a:ea typeface="ＭＳ Ｐゴシック" pitchFamily="34" charset="-128"/>
              </a:rPr>
              <a:t>(Abroms et al., 2013)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High reach: </a:t>
            </a:r>
            <a:r>
              <a:rPr lang="en-US" sz="2600" dirty="0" smtClean="0">
                <a:ea typeface="ＭＳ Ｐゴシック" pitchFamily="34" charset="-128"/>
              </a:rPr>
              <a:t>780,000 downloads per month </a:t>
            </a:r>
            <a:r>
              <a:rPr lang="en-US" sz="1800" dirty="0" smtClean="0">
                <a:ea typeface="ＭＳ Ｐゴシック" pitchFamily="34" charset="-128"/>
              </a:rPr>
              <a:t>(Abroms et al., 2013)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Rich content capabilities: </a:t>
            </a:r>
            <a:r>
              <a:rPr lang="en-US" sz="2600" dirty="0">
                <a:ea typeface="ＭＳ Ｐゴシック" pitchFamily="34" charset="-128"/>
              </a:rPr>
              <a:t>A</a:t>
            </a:r>
            <a:r>
              <a:rPr lang="en-US" sz="2600" dirty="0" smtClean="0">
                <a:ea typeface="ＭＳ Ｐゴシック" pitchFamily="34" charset="-128"/>
              </a:rPr>
              <a:t>udio, video, text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Interactive and engaging: </a:t>
            </a:r>
            <a:r>
              <a:rPr lang="en-US" sz="2600" dirty="0" smtClean="0">
                <a:ea typeface="ＭＳ Ｐゴシック" pitchFamily="34" charset="-128"/>
              </a:rPr>
              <a:t>Track and view progress</a:t>
            </a: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Accessible: </a:t>
            </a:r>
            <a:r>
              <a:rPr lang="en-US" sz="2600" dirty="0">
                <a:ea typeface="ＭＳ Ｐゴシック" pitchFamily="34" charset="-128"/>
              </a:rPr>
              <a:t>O</a:t>
            </a:r>
            <a:r>
              <a:rPr lang="en-US" sz="2600" dirty="0" smtClean="0">
                <a:ea typeface="ＭＳ Ｐゴシック" pitchFamily="34" charset="-128"/>
              </a:rPr>
              <a:t>n-the-spot coaching</a:t>
            </a:r>
            <a:r>
              <a:rPr lang="en-US" sz="2600" b="1" dirty="0">
                <a:ea typeface="ＭＳ Ｐゴシック" pitchFamily="34" charset="-128"/>
              </a:rPr>
              <a:t>;</a:t>
            </a:r>
            <a:r>
              <a:rPr lang="en-US" sz="2600" b="1" dirty="0" smtClean="0">
                <a:ea typeface="ＭＳ Ｐゴシック" pitchFamily="34" charset="-128"/>
              </a:rPr>
              <a:t> </a:t>
            </a:r>
            <a:r>
              <a:rPr lang="en-US" sz="2600" dirty="0" smtClean="0">
                <a:ea typeface="ＭＳ Ｐゴシック" pitchFamily="34" charset="-128"/>
              </a:rPr>
              <a:t>no cell/wireless connection or repeated log-in required</a:t>
            </a: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buNone/>
              <a:defRPr/>
            </a:pPr>
            <a:endParaRPr lang="en-US" sz="26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048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54038"/>
            <a:ext cx="9144000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Problem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1638" y="1370013"/>
            <a:ext cx="8382000" cy="44973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 smtClean="0">
                <a:ea typeface="ＭＳ Ｐゴシック" pitchFamily="34" charset="-128"/>
              </a:rPr>
              <a:t>Across delivery </a:t>
            </a:r>
            <a:r>
              <a:rPr lang="en-US" sz="2600" b="1" dirty="0">
                <a:ea typeface="ＭＳ Ｐゴシック" pitchFamily="34" charset="-128"/>
              </a:rPr>
              <a:t>m</a:t>
            </a:r>
            <a:r>
              <a:rPr lang="en-US" sz="2600" b="1" dirty="0" smtClean="0">
                <a:ea typeface="ＭＳ Ｐゴシック" pitchFamily="34" charset="-128"/>
              </a:rPr>
              <a:t>odalities, following US Clinical Practice Guidelines yields limited quit rates:  </a:t>
            </a:r>
            <a:r>
              <a:rPr lang="en-US" sz="2600" dirty="0" smtClean="0">
                <a:ea typeface="ＭＳ Ｐゴシック" pitchFamily="34" charset="-128"/>
              </a:rPr>
              <a:t>7-10% </a:t>
            </a:r>
            <a:r>
              <a:rPr lang="en-US" sz="2600" i="1" dirty="0" smtClean="0">
                <a:ea typeface="ＭＳ Ｐゴシック" pitchFamily="34" charset="-128"/>
              </a:rPr>
              <a:t>average</a:t>
            </a:r>
            <a:r>
              <a:rPr lang="en-US" sz="2600" dirty="0" smtClean="0">
                <a:ea typeface="ＭＳ Ｐゴシック" pitchFamily="34" charset="-128"/>
              </a:rPr>
              <a:t> quit rates for web or text messaging at one year follow-up. (e.g., </a:t>
            </a:r>
            <a:r>
              <a:rPr lang="en-US" sz="2600" dirty="0" err="1" smtClean="0">
                <a:ea typeface="ＭＳ Ｐゴシック" pitchFamily="34" charset="-128"/>
              </a:rPr>
              <a:t>Civljak</a:t>
            </a:r>
            <a:r>
              <a:rPr lang="en-US" sz="2600" dirty="0" smtClean="0">
                <a:ea typeface="ＭＳ Ｐゴシック" pitchFamily="34" charset="-128"/>
              </a:rPr>
              <a:t>, 2010; Whittaker, 2012)  </a:t>
            </a:r>
            <a:endParaRPr lang="en-US" sz="2600" b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r>
              <a:rPr lang="en-US" sz="2600" b="1" dirty="0">
                <a:ea typeface="ＭＳ Ｐゴシック" pitchFamily="34" charset="-128"/>
              </a:rPr>
              <a:t>T</a:t>
            </a:r>
            <a:r>
              <a:rPr lang="en-US" sz="2600" b="1" dirty="0" smtClean="0">
                <a:ea typeface="ＭＳ Ｐゴシック" pitchFamily="34" charset="-128"/>
              </a:rPr>
              <a:t>o maximize the potential power of smartphone apps, we need to go beyond the US Guidelines: </a:t>
            </a:r>
            <a:r>
              <a:rPr lang="en-US" sz="2600" b="1" i="1" dirty="0">
                <a:ea typeface="ＭＳ Ｐゴシック" pitchFamily="34" charset="-128"/>
              </a:rPr>
              <a:t>new intervention content </a:t>
            </a:r>
            <a:endParaRPr lang="en-US" sz="2600" i="1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defRPr/>
            </a:pPr>
            <a:endParaRPr lang="en-US" sz="2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7180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 idx="4294967295"/>
          </p:nvPr>
        </p:nvSpPr>
        <p:spPr>
          <a:xfrm>
            <a:off x="0" y="382588"/>
            <a:ext cx="9144000" cy="1190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Acceptance &amp; Commitment Lead to Life-Embracing Behavior Change</a:t>
            </a:r>
          </a:p>
        </p:txBody>
      </p:sp>
      <p:grpSp>
        <p:nvGrpSpPr>
          <p:cNvPr id="12291" name="Group 36"/>
          <p:cNvGrpSpPr>
            <a:grpSpLocks/>
          </p:cNvGrpSpPr>
          <p:nvPr/>
        </p:nvGrpSpPr>
        <p:grpSpPr bwMode="auto">
          <a:xfrm>
            <a:off x="292100" y="2006600"/>
            <a:ext cx="4056063" cy="2514600"/>
            <a:chOff x="184" y="1264"/>
            <a:chExt cx="2555" cy="1584"/>
          </a:xfrm>
        </p:grpSpPr>
        <p:sp>
          <p:nvSpPr>
            <p:cNvPr id="12305" name="Rectangle 5"/>
            <p:cNvSpPr>
              <a:spLocks noChangeArrowheads="1"/>
            </p:cNvSpPr>
            <p:nvPr/>
          </p:nvSpPr>
          <p:spPr bwMode="auto">
            <a:xfrm>
              <a:off x="184" y="1264"/>
              <a:ext cx="1060" cy="432"/>
            </a:xfrm>
            <a:prstGeom prst="rect">
              <a:avLst/>
            </a:prstGeom>
            <a:solidFill>
              <a:srgbClr val="57B8E5">
                <a:alpha val="74901"/>
              </a:srgbClr>
            </a:solidFill>
            <a:ln w="9525">
              <a:solidFill>
                <a:srgbClr val="57B8E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Mindfulness</a:t>
              </a:r>
            </a:p>
          </p:txBody>
        </p:sp>
        <p:sp>
          <p:nvSpPr>
            <p:cNvPr id="12306" name="Rectangle 8"/>
            <p:cNvSpPr>
              <a:spLocks noChangeArrowheads="1"/>
            </p:cNvSpPr>
            <p:nvPr/>
          </p:nvSpPr>
          <p:spPr bwMode="auto">
            <a:xfrm>
              <a:off x="184" y="1840"/>
              <a:ext cx="1060" cy="432"/>
            </a:xfrm>
            <a:prstGeom prst="rect">
              <a:avLst/>
            </a:prstGeom>
            <a:solidFill>
              <a:srgbClr val="57B8E5">
                <a:alpha val="74901"/>
              </a:srgbClr>
            </a:solidFill>
            <a:ln w="9525">
              <a:solidFill>
                <a:srgbClr val="57B8E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Defusion</a:t>
              </a:r>
            </a:p>
          </p:txBody>
        </p:sp>
        <p:sp>
          <p:nvSpPr>
            <p:cNvPr id="12307" name="Rectangle 9"/>
            <p:cNvSpPr>
              <a:spLocks noChangeArrowheads="1"/>
            </p:cNvSpPr>
            <p:nvPr/>
          </p:nvSpPr>
          <p:spPr bwMode="auto">
            <a:xfrm>
              <a:off x="184" y="2416"/>
              <a:ext cx="1060" cy="432"/>
            </a:xfrm>
            <a:prstGeom prst="rect">
              <a:avLst/>
            </a:prstGeom>
            <a:solidFill>
              <a:srgbClr val="57B8E5">
                <a:alpha val="74901"/>
              </a:srgbClr>
            </a:solidFill>
            <a:ln w="9525">
              <a:solidFill>
                <a:srgbClr val="57B8E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Self As </a:t>
              </a:r>
            </a:p>
            <a:p>
              <a:pPr algn="ctr"/>
              <a:r>
                <a:rPr lang="en-US" sz="1800"/>
                <a:t>Context</a:t>
              </a:r>
            </a:p>
          </p:txBody>
        </p:sp>
        <p:sp>
          <p:nvSpPr>
            <p:cNvPr id="12308" name="Oval 6"/>
            <p:cNvSpPr>
              <a:spLocks noChangeArrowheads="1"/>
            </p:cNvSpPr>
            <p:nvPr/>
          </p:nvSpPr>
          <p:spPr bwMode="auto">
            <a:xfrm>
              <a:off x="1760" y="1575"/>
              <a:ext cx="979" cy="921"/>
            </a:xfrm>
            <a:prstGeom prst="ellipse">
              <a:avLst/>
            </a:prstGeom>
            <a:solidFill>
              <a:srgbClr val="57B8E5">
                <a:alpha val="74901"/>
              </a:srgbClr>
            </a:solidFill>
            <a:ln w="9525">
              <a:solidFill>
                <a:srgbClr val="57B8E5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Acceptance</a:t>
              </a:r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>
              <a:off x="1240" y="1440"/>
              <a:ext cx="559" cy="4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1240" y="2064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 flipV="1">
              <a:off x="1240" y="2256"/>
              <a:ext cx="576" cy="4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337050" y="2006600"/>
            <a:ext cx="4489450" cy="2514600"/>
            <a:chOff x="2732" y="1264"/>
            <a:chExt cx="2828" cy="1584"/>
          </a:xfrm>
        </p:grpSpPr>
        <p:sp>
          <p:nvSpPr>
            <p:cNvPr id="12299" name="Rectangle 13"/>
            <p:cNvSpPr>
              <a:spLocks noChangeArrowheads="1"/>
            </p:cNvSpPr>
            <p:nvPr/>
          </p:nvSpPr>
          <p:spPr bwMode="auto">
            <a:xfrm>
              <a:off x="4500" y="1264"/>
              <a:ext cx="1060" cy="432"/>
            </a:xfrm>
            <a:prstGeom prst="rect">
              <a:avLst/>
            </a:prstGeom>
            <a:solidFill>
              <a:srgbClr val="57B8E5">
                <a:alpha val="25098"/>
              </a:srgbClr>
            </a:solidFill>
            <a:ln w="9525">
              <a:solidFill>
                <a:srgbClr val="57B8E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Values</a:t>
              </a:r>
            </a:p>
          </p:txBody>
        </p:sp>
        <p:sp>
          <p:nvSpPr>
            <p:cNvPr id="12300" name="Oval 14"/>
            <p:cNvSpPr>
              <a:spLocks noChangeArrowheads="1"/>
            </p:cNvSpPr>
            <p:nvPr/>
          </p:nvSpPr>
          <p:spPr bwMode="auto">
            <a:xfrm>
              <a:off x="3016" y="1573"/>
              <a:ext cx="979" cy="921"/>
            </a:xfrm>
            <a:prstGeom prst="ellipse">
              <a:avLst/>
            </a:prstGeom>
            <a:solidFill>
              <a:srgbClr val="57B8E5">
                <a:alpha val="25098"/>
              </a:srgbClr>
            </a:solidFill>
            <a:ln w="9525">
              <a:solidFill>
                <a:srgbClr val="57B8E5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Commitment</a:t>
              </a:r>
            </a:p>
          </p:txBody>
        </p:sp>
        <p:sp>
          <p:nvSpPr>
            <p:cNvPr id="12301" name="Rectangle 16"/>
            <p:cNvSpPr>
              <a:spLocks noChangeArrowheads="1"/>
            </p:cNvSpPr>
            <p:nvPr/>
          </p:nvSpPr>
          <p:spPr bwMode="auto">
            <a:xfrm>
              <a:off x="4500" y="2416"/>
              <a:ext cx="1058" cy="432"/>
            </a:xfrm>
            <a:prstGeom prst="rect">
              <a:avLst/>
            </a:prstGeom>
            <a:solidFill>
              <a:srgbClr val="57B8E5">
                <a:alpha val="25098"/>
              </a:srgbClr>
            </a:solidFill>
            <a:ln w="9525">
              <a:solidFill>
                <a:srgbClr val="57B8E5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Action</a:t>
              </a:r>
            </a:p>
          </p:txBody>
        </p:sp>
        <p:sp>
          <p:nvSpPr>
            <p:cNvPr id="12302" name="Line 26"/>
            <p:cNvSpPr>
              <a:spLocks noChangeShapeType="1"/>
            </p:cNvSpPr>
            <p:nvPr/>
          </p:nvSpPr>
          <p:spPr bwMode="auto">
            <a:xfrm flipH="1">
              <a:off x="3944" y="1440"/>
              <a:ext cx="556" cy="4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Line 28"/>
            <p:cNvSpPr>
              <a:spLocks noChangeShapeType="1"/>
            </p:cNvSpPr>
            <p:nvPr/>
          </p:nvSpPr>
          <p:spPr bwMode="auto">
            <a:xfrm flipH="1" flipV="1">
              <a:off x="3924" y="2256"/>
              <a:ext cx="576" cy="4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29"/>
            <p:cNvSpPr>
              <a:spLocks noChangeShapeType="1"/>
            </p:cNvSpPr>
            <p:nvPr/>
          </p:nvSpPr>
          <p:spPr bwMode="auto">
            <a:xfrm>
              <a:off x="2732" y="2064"/>
              <a:ext cx="2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628900" y="3962400"/>
            <a:ext cx="3886200" cy="1600200"/>
            <a:chOff x="1656" y="2496"/>
            <a:chExt cx="2448" cy="1008"/>
          </a:xfrm>
        </p:grpSpPr>
        <p:sp>
          <p:nvSpPr>
            <p:cNvPr id="12294" name="Line 31"/>
            <p:cNvSpPr>
              <a:spLocks noChangeShapeType="1"/>
            </p:cNvSpPr>
            <p:nvPr/>
          </p:nvSpPr>
          <p:spPr bwMode="auto">
            <a:xfrm>
              <a:off x="2256" y="2496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Line 32"/>
            <p:cNvSpPr>
              <a:spLocks noChangeShapeType="1"/>
            </p:cNvSpPr>
            <p:nvPr/>
          </p:nvSpPr>
          <p:spPr bwMode="auto">
            <a:xfrm>
              <a:off x="3504" y="2496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Line 33"/>
            <p:cNvSpPr>
              <a:spLocks noChangeShapeType="1"/>
            </p:cNvSpPr>
            <p:nvPr/>
          </p:nvSpPr>
          <p:spPr bwMode="auto">
            <a:xfrm>
              <a:off x="2256" y="2928"/>
              <a:ext cx="12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34"/>
            <p:cNvSpPr>
              <a:spLocks noChangeShapeType="1"/>
            </p:cNvSpPr>
            <p:nvPr/>
          </p:nvSpPr>
          <p:spPr bwMode="auto">
            <a:xfrm>
              <a:off x="2880" y="2928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Rectangle 35"/>
            <p:cNvSpPr>
              <a:spLocks noChangeArrowheads="1"/>
            </p:cNvSpPr>
            <p:nvPr/>
          </p:nvSpPr>
          <p:spPr bwMode="auto">
            <a:xfrm>
              <a:off x="1656" y="3216"/>
              <a:ext cx="2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/>
                <a:t>Life-Embracing Behavior Change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465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46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57B8E5"/>
                </a:solidFill>
                <a:effectLst/>
                <a:ea typeface="ＭＳ Ｐゴシック" pitchFamily="34" charset="-128"/>
              </a:rPr>
              <a:t>Our ACT Research Program</a:t>
            </a:r>
          </a:p>
        </p:txBody>
      </p:sp>
      <p:sp>
        <p:nvSpPr>
          <p:cNvPr id="13315" name="Rectangle 3" hidden="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8894763" cy="4686300"/>
          </a:xfrm>
        </p:spPr>
        <p:txBody>
          <a:bodyPr/>
          <a:lstStyle/>
          <a:p>
            <a:pPr marL="457200" lvl="1" indent="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pic>
        <p:nvPicPr>
          <p:cNvPr id="28677" name="Picture 5" hidden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1347788"/>
            <a:ext cx="1863725" cy="234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909638"/>
            <a:ext cx="157162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909638"/>
            <a:ext cx="2671762" cy="217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985838"/>
            <a:ext cx="2557463" cy="349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688" y="985838"/>
            <a:ext cx="3321050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9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63" y="927100"/>
            <a:ext cx="3727450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499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49250" y="2093913"/>
            <a:ext cx="8894763" cy="4186237"/>
          </a:xfrm>
        </p:spPr>
        <p:txBody>
          <a:bodyPr/>
          <a:lstStyle/>
          <a:p>
            <a:pPr marL="457200" lvl="1" indent="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marL="457200" lvl="1" indent="0" eaLnBrk="1" hangingPunct="1">
              <a:lnSpc>
                <a:spcPct val="100000"/>
              </a:lnSpc>
              <a:spcAft>
                <a:spcPts val="1800"/>
              </a:spcAft>
              <a:buClr>
                <a:srgbClr val="57B8E5"/>
              </a:buClr>
              <a:buFont typeface="Wingdings" pitchFamily="2" charset="2"/>
              <a:buNone/>
            </a:pPr>
            <a:r>
              <a:rPr lang="en-US" sz="3600" smtClean="0">
                <a:ea typeface="ＭＳ Ｐゴシック" pitchFamily="34" charset="-128"/>
              </a:rPr>
              <a:t>                                       </a:t>
            </a:r>
          </a:p>
        </p:txBody>
      </p:sp>
      <p:pic>
        <p:nvPicPr>
          <p:cNvPr id="3584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0"/>
            <a:ext cx="3467100" cy="597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CRC">
  <a:themeElements>
    <a:clrScheme name="FHCRC 2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99FF"/>
      </a:accent1>
      <a:accent2>
        <a:srgbClr val="B2DE94"/>
      </a:accent2>
      <a:accent3>
        <a:srgbClr val="FFFFFF"/>
      </a:accent3>
      <a:accent4>
        <a:srgbClr val="000000"/>
      </a:accent4>
      <a:accent5>
        <a:srgbClr val="AACAFF"/>
      </a:accent5>
      <a:accent6>
        <a:srgbClr val="A1C986"/>
      </a:accent6>
      <a:hlink>
        <a:srgbClr val="777777"/>
      </a:hlink>
      <a:folHlink>
        <a:srgbClr val="003399"/>
      </a:folHlink>
    </a:clrScheme>
    <a:fontScheme name="FHCRC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FHCRC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CRC 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FF"/>
        </a:accent1>
        <a:accent2>
          <a:srgbClr val="B2DE94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A1C986"/>
        </a:accent6>
        <a:hlink>
          <a:srgbClr val="777777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HCRC">
  <a:themeElements>
    <a:clrScheme name="1_FHCRC 2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99FF"/>
      </a:accent1>
      <a:accent2>
        <a:srgbClr val="B2DE94"/>
      </a:accent2>
      <a:accent3>
        <a:srgbClr val="FFFFFF"/>
      </a:accent3>
      <a:accent4>
        <a:srgbClr val="000000"/>
      </a:accent4>
      <a:accent5>
        <a:srgbClr val="AACAFF"/>
      </a:accent5>
      <a:accent6>
        <a:srgbClr val="A1C986"/>
      </a:accent6>
      <a:hlink>
        <a:srgbClr val="777777"/>
      </a:hlink>
      <a:folHlink>
        <a:srgbClr val="003399"/>
      </a:folHlink>
    </a:clrScheme>
    <a:fontScheme name="1_FHCRC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1_FHCRC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HCRC 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FF"/>
        </a:accent1>
        <a:accent2>
          <a:srgbClr val="B2DE94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A1C986"/>
        </a:accent6>
        <a:hlink>
          <a:srgbClr val="777777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43250</TotalTime>
  <Words>1534</Words>
  <Application>Microsoft Office PowerPoint</Application>
  <PresentationFormat>On-screen Show (4:3)</PresentationFormat>
  <Paragraphs>451</Paragraphs>
  <Slides>27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FHCRC</vt:lpstr>
      <vt:lpstr>1_FHCRC</vt:lpstr>
      <vt:lpstr>Microsoft Organization Chart</vt:lpstr>
      <vt:lpstr>ACT Smartphone App for Quitting Smoking: Results from RCT</vt:lpstr>
      <vt:lpstr>Scientific Collaborators &amp; Project Partners </vt:lpstr>
      <vt:lpstr>Funding Sources</vt:lpstr>
      <vt:lpstr>mHealth Smartphone Apps</vt:lpstr>
      <vt:lpstr>Smartphone Apps for Cessation</vt:lpstr>
      <vt:lpstr>Problem</vt:lpstr>
      <vt:lpstr>Acceptance &amp; Commitment Lead to Life-Embracing Behavior Change</vt:lpstr>
      <vt:lpstr>Our ACT Research Program</vt:lpstr>
      <vt:lpstr>PowerPoint Presentation</vt:lpstr>
      <vt:lpstr>Pilot Trial of Smartphone-Delivered ACT “SmartQuit” for Smoking Cessation </vt:lpstr>
      <vt:lpstr>SmartQuit App User Design</vt:lpstr>
      <vt:lpstr>PowerPoint Presentation</vt:lpstr>
      <vt:lpstr>Usability Testing Revisions </vt:lpstr>
      <vt:lpstr>Comparison: NCI’s Quit Guide</vt:lpstr>
      <vt:lpstr>Recruitment</vt:lpstr>
      <vt:lpstr>PowerPoint Presentation</vt:lpstr>
      <vt:lpstr>Aim 1: Baseline Demographics &amp; Retention</vt:lpstr>
      <vt:lpstr>Aim 1: Baseline Smoking &amp; Social Env at Baseline &amp; Retention</vt:lpstr>
      <vt:lpstr>Aim 2: Utilization</vt:lpstr>
      <vt:lpstr>Aim 2: Satisfaction</vt:lpstr>
      <vt:lpstr>Aim 3: ITT 70-Day FU Quit (30D PP)</vt:lpstr>
      <vt:lpstr>Aim 3: ITT 70-Day FU Quit (30D PP): Key Baseline Subgroups</vt:lpstr>
      <vt:lpstr>Aim 3: Change in Acceptance of Cravings</vt:lpstr>
      <vt:lpstr>Top 5 SmartQuit Features </vt:lpstr>
      <vt:lpstr>Conclusions</vt:lpstr>
      <vt:lpstr>Next Steps</vt:lpstr>
      <vt:lpstr>Many Thanks!</vt:lpstr>
    </vt:vector>
  </TitlesOfParts>
  <Manager>Youth Smoking Studies</Manager>
  <Company>Fred Hutchinson CRC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Parents' Smoking</dc:title>
  <dc:subject>Cessation</dc:subject>
  <dc:creator>Jonathan Bricker, PhD</dc:creator>
  <cp:lastModifiedBy>Emily</cp:lastModifiedBy>
  <cp:revision>1218</cp:revision>
  <cp:lastPrinted>2013-09-18T19:36:53Z</cp:lastPrinted>
  <dcterms:created xsi:type="dcterms:W3CDTF">1999-05-02T02:28:22Z</dcterms:created>
  <dcterms:modified xsi:type="dcterms:W3CDTF">2014-06-30T19:18:31Z</dcterms:modified>
</cp:coreProperties>
</file>