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handoutMasterIdLst>
    <p:handoutMasterId r:id="rId43"/>
  </p:handoutMasterIdLst>
  <p:sldIdLst>
    <p:sldId id="256" r:id="rId3"/>
    <p:sldId id="294" r:id="rId4"/>
    <p:sldId id="288" r:id="rId5"/>
    <p:sldId id="289" r:id="rId6"/>
    <p:sldId id="287" r:id="rId7"/>
    <p:sldId id="270" r:id="rId8"/>
    <p:sldId id="274" r:id="rId9"/>
    <p:sldId id="272" r:id="rId10"/>
    <p:sldId id="260" r:id="rId11"/>
    <p:sldId id="290" r:id="rId12"/>
    <p:sldId id="269" r:id="rId13"/>
    <p:sldId id="279" r:id="rId14"/>
    <p:sldId id="280" r:id="rId15"/>
    <p:sldId id="281" r:id="rId16"/>
    <p:sldId id="276" r:id="rId17"/>
    <p:sldId id="262" r:id="rId18"/>
    <p:sldId id="291" r:id="rId19"/>
    <p:sldId id="292" r:id="rId20"/>
    <p:sldId id="295" r:id="rId21"/>
    <p:sldId id="283" r:id="rId22"/>
    <p:sldId id="263" r:id="rId23"/>
    <p:sldId id="293" r:id="rId24"/>
    <p:sldId id="258" r:id="rId25"/>
    <p:sldId id="286" r:id="rId26"/>
    <p:sldId id="282" r:id="rId27"/>
    <p:sldId id="264" r:id="rId28"/>
    <p:sldId id="277" r:id="rId29"/>
    <p:sldId id="296" r:id="rId30"/>
    <p:sldId id="284" r:id="rId31"/>
    <p:sldId id="265" r:id="rId32"/>
    <p:sldId id="278" r:id="rId33"/>
    <p:sldId id="297" r:id="rId34"/>
    <p:sldId id="285" r:id="rId35"/>
    <p:sldId id="266" r:id="rId36"/>
    <p:sldId id="298" r:id="rId37"/>
    <p:sldId id="268" r:id="rId38"/>
    <p:sldId id="267" r:id="rId39"/>
    <p:sldId id="275" r:id="rId40"/>
    <p:sldId id="271" r:id="rId4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DFF2"/>
    <a:srgbClr val="6B6B6B"/>
    <a:srgbClr val="FFCC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426" autoAdjust="0"/>
    <p:restoredTop sz="94590" autoAdjust="0"/>
  </p:normalViewPr>
  <p:slideViewPr>
    <p:cSldViewPr>
      <p:cViewPr varScale="1">
        <p:scale>
          <a:sx n="75" d="100"/>
          <a:sy n="75" d="100"/>
        </p:scale>
        <p:origin x="-100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2" d="100"/>
          <a:sy n="72" d="100"/>
        </p:scale>
        <p:origin x="-2736"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9895C93-9C2E-4C1A-A06C-79E97AE36666}" type="datetimeFigureOut">
              <a:rPr lang="en-AU" smtClean="0"/>
              <a:t>14/07/2015</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6D6FE89-A441-4D3D-81C8-59495E9DF7FC}" type="slidenum">
              <a:rPr lang="en-AU" smtClean="0"/>
              <a:t>‹#›</a:t>
            </a:fld>
            <a:endParaRPr lang="en-AU"/>
          </a:p>
        </p:txBody>
      </p:sp>
    </p:spTree>
    <p:extLst>
      <p:ext uri="{BB962C8B-B14F-4D97-AF65-F5344CB8AC3E}">
        <p14:creationId xmlns:p14="http://schemas.microsoft.com/office/powerpoint/2010/main" val="1318709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4E1D591-1957-4D3C-BE96-1489FC6F42BA}" type="datetimeFigureOut">
              <a:rPr lang="en-AU" smtClean="0"/>
              <a:t>14/07/2015</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C8D70B44-1A6D-4FED-A8F8-3B8A620F8C9B}" type="slidenum">
              <a:rPr lang="en-AU" smtClean="0"/>
              <a:t>‹#›</a:t>
            </a:fld>
            <a:endParaRPr lang="en-AU"/>
          </a:p>
        </p:txBody>
      </p:sp>
    </p:spTree>
    <p:extLst>
      <p:ext uri="{BB962C8B-B14F-4D97-AF65-F5344CB8AC3E}">
        <p14:creationId xmlns:p14="http://schemas.microsoft.com/office/powerpoint/2010/main" val="1555747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4" name="Date Placeholder 3"/>
          <p:cNvSpPr>
            <a:spLocks noGrp="1"/>
          </p:cNvSpPr>
          <p:nvPr>
            <p:ph type="dt" sz="half" idx="10"/>
          </p:nvPr>
        </p:nvSpPr>
        <p:spPr/>
        <p:txBody>
          <a:bodyPr/>
          <a:lstStyle/>
          <a:p>
            <a:fld id="{D5A620DC-000C-43F8-8D23-A029BAEF4FC1}" type="datetime1">
              <a:rPr lang="en-AU" smtClean="0"/>
              <a:t>14/07/2015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C30CC7-EEC2-4BA9-8DA1-42C1B841F5C5}" type="slidenum">
              <a:rPr lang="en-AU" smtClean="0"/>
              <a:t>‹#›</a:t>
            </a:fld>
            <a:endParaRPr lang="en-AU"/>
          </a:p>
        </p:txBody>
      </p:sp>
    </p:spTree>
    <p:extLst>
      <p:ext uri="{BB962C8B-B14F-4D97-AF65-F5344CB8AC3E}">
        <p14:creationId xmlns:p14="http://schemas.microsoft.com/office/powerpoint/2010/main" val="2938322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73F9EC9-6CF8-4473-ACE8-9B2C38853BEF}" type="datetime1">
              <a:rPr lang="en-AU" smtClean="0"/>
              <a:t>14/07/2015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C30CC7-EEC2-4BA9-8DA1-42C1B841F5C5}" type="slidenum">
              <a:rPr lang="en-AU" smtClean="0"/>
              <a:t>‹#›</a:t>
            </a:fld>
            <a:endParaRPr lang="en-AU"/>
          </a:p>
        </p:txBody>
      </p:sp>
    </p:spTree>
    <p:extLst>
      <p:ext uri="{BB962C8B-B14F-4D97-AF65-F5344CB8AC3E}">
        <p14:creationId xmlns:p14="http://schemas.microsoft.com/office/powerpoint/2010/main" val="3714539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958FBF3-EC1C-4E58-81D5-82530595EA09}" type="datetime1">
              <a:rPr lang="en-AU" smtClean="0"/>
              <a:t>14/07/2015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C30CC7-EEC2-4BA9-8DA1-42C1B841F5C5}" type="slidenum">
              <a:rPr lang="en-AU" smtClean="0"/>
              <a:t>‹#›</a:t>
            </a:fld>
            <a:endParaRPr lang="en-AU"/>
          </a:p>
        </p:txBody>
      </p:sp>
    </p:spTree>
    <p:extLst>
      <p:ext uri="{BB962C8B-B14F-4D97-AF65-F5344CB8AC3E}">
        <p14:creationId xmlns:p14="http://schemas.microsoft.com/office/powerpoint/2010/main" val="3503442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DB373A0-6E41-4C62-A265-AB95198C7033}" type="datetime1">
              <a:rPr lang="en-AU" smtClean="0">
                <a:solidFill>
                  <a:prstClr val="black">
                    <a:tint val="75000"/>
                  </a:prstClr>
                </a:solidFill>
              </a:rPr>
              <a:t>14/07/2015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D9CDB2-BCF9-45E2-B988-4D851A19E8E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34146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7030A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628650" indent="-628650">
              <a:buFont typeface="Wingdings" pitchFamily="2" charset="2"/>
              <a:buChar char="§"/>
              <a:defRPr>
                <a:solidFill>
                  <a:srgbClr val="990033"/>
                </a:solidFill>
              </a:defRPr>
            </a:lvl1pPr>
            <a:lvl2pPr marL="1081088" indent="-623888">
              <a:buFont typeface="Wingdings" pitchFamily="2" charset="2"/>
              <a:buChar char="v"/>
              <a:defRPr>
                <a:solidFill>
                  <a:schemeClr val="accent4">
                    <a:lumMod val="75000"/>
                  </a:schemeClr>
                </a:solidFill>
              </a:defRPr>
            </a:lvl2pPr>
            <a:lvl3pPr marL="1436688" indent="-522288">
              <a:buFont typeface="Wingdings" pitchFamily="2" charset="2"/>
              <a:buChar char="Ø"/>
              <a:defRPr/>
            </a:lvl3pPr>
            <a:lvl4pPr marL="1793875" indent="-422275">
              <a:buFont typeface="Wingdings" pitchFamily="2" charset="2"/>
              <a:buChar char="ü"/>
              <a:defRPr/>
            </a:lvl4pPr>
            <a:lvl5pPr marL="2327275" indent="-498475">
              <a:buFont typeface="Courier New" pitchFamily="49" charset="0"/>
              <a:buChar cha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CB8E218-2204-4DBC-A6F3-A3435E5E71FF}" type="datetime1">
              <a:rPr lang="en-AU" smtClean="0">
                <a:solidFill>
                  <a:prstClr val="black">
                    <a:tint val="75000"/>
                  </a:prstClr>
                </a:solidFill>
              </a:rPr>
              <a:t>14/07/2015</a:t>
            </a:fld>
            <a:endParaRPr lang="en-US" dirty="0">
              <a:solidFill>
                <a:prstClr val="black">
                  <a:tint val="75000"/>
                </a:prstClr>
              </a:solidFill>
            </a:endParaRPr>
          </a:p>
        </p:txBody>
      </p:sp>
      <p:sp>
        <p:nvSpPr>
          <p:cNvPr id="5" name="Footer Placeholder 4"/>
          <p:cNvSpPr>
            <a:spLocks noGrp="1"/>
          </p:cNvSpPr>
          <p:nvPr>
            <p:ph type="ftr" sz="quarter" idx="11"/>
          </p:nvPr>
        </p:nvSpPr>
        <p:spPr>
          <a:xfrm>
            <a:off x="0" y="6172200"/>
            <a:ext cx="9144000" cy="365125"/>
          </a:xfr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86A88F-D10B-4BD7-B47D-3BD5C1BCAEA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15826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75305C-B06F-486F-A377-7D39808AC58D}" type="datetime1">
              <a:rPr lang="en-AU" smtClean="0">
                <a:solidFill>
                  <a:prstClr val="black">
                    <a:tint val="75000"/>
                  </a:prstClr>
                </a:solidFill>
              </a:rPr>
              <a:t>14/07/2015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BAEECF-77C4-4B1C-AF87-28E9D985E1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94741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0D0C3C3-44A3-406D-B40A-40064E3657E7}" type="datetime1">
              <a:rPr lang="en-AU" smtClean="0">
                <a:solidFill>
                  <a:prstClr val="black">
                    <a:tint val="75000"/>
                  </a:prstClr>
                </a:solidFill>
              </a:rPr>
              <a:t>14/07/2015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CB683D3-AC75-4604-B135-945179DDAFE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66462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1DB2D87-E9BE-471E-9C6C-E5A076EFC7A6}" type="datetime1">
              <a:rPr lang="en-AU" smtClean="0">
                <a:solidFill>
                  <a:prstClr val="black">
                    <a:tint val="75000"/>
                  </a:prstClr>
                </a:solidFill>
              </a:rPr>
              <a:t>14/07/2015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05533D1-ECCB-46BB-8FCE-995FF43B4E2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2075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708099A-8ADD-4474-ABB1-D19A00938CF2}" type="datetime1">
              <a:rPr lang="en-AU" smtClean="0">
                <a:solidFill>
                  <a:prstClr val="black">
                    <a:tint val="75000"/>
                  </a:prstClr>
                </a:solidFill>
              </a:rPr>
              <a:t>14/07/2015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EB2E3E-2D40-43E4-9FF4-2AF6308CA01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23690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2EB7B-4F29-456A-9513-AC39C8C1C912}" type="datetime1">
              <a:rPr lang="en-AU" smtClean="0">
                <a:solidFill>
                  <a:prstClr val="black">
                    <a:tint val="75000"/>
                  </a:prstClr>
                </a:solidFill>
              </a:rPr>
              <a:t>14/07/2015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7256CEE-F50C-4A92-AEC4-195BB40792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749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D636D0-8B02-47F4-A837-4FF5AF7262F7}" type="datetime1">
              <a:rPr lang="en-AU" smtClean="0">
                <a:solidFill>
                  <a:prstClr val="black">
                    <a:tint val="75000"/>
                  </a:prstClr>
                </a:solidFill>
              </a:rPr>
              <a:t>14/07/2015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D4833FA-6402-407F-B997-5AD25A1985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3183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solidFill>
                  <a:schemeClr val="accent6">
                    <a:lumMod val="75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BFA56472-DCF3-4935-9482-2DFB7802FB20}" type="datetime1">
              <a:rPr lang="en-AU" smtClean="0"/>
              <a:t>14/07/2015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C30CC7-EEC2-4BA9-8DA1-42C1B841F5C5}" type="slidenum">
              <a:rPr lang="en-AU" smtClean="0"/>
              <a:t>‹#›</a:t>
            </a:fld>
            <a:endParaRPr lang="en-AU"/>
          </a:p>
        </p:txBody>
      </p:sp>
    </p:spTree>
    <p:extLst>
      <p:ext uri="{BB962C8B-B14F-4D97-AF65-F5344CB8AC3E}">
        <p14:creationId xmlns:p14="http://schemas.microsoft.com/office/powerpoint/2010/main" val="2637302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204093-128D-48C9-ABBB-CE50EFE7C67E}" type="datetime1">
              <a:rPr lang="en-AU" smtClean="0">
                <a:solidFill>
                  <a:prstClr val="black">
                    <a:tint val="75000"/>
                  </a:prstClr>
                </a:solidFill>
              </a:rPr>
              <a:t>14/07/2015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7444A5-5622-40F6-994D-B22A5996E0F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02943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5D1DD9-00BE-4320-A043-A01DD88122C3}" type="datetime1">
              <a:rPr lang="en-AU" smtClean="0">
                <a:solidFill>
                  <a:prstClr val="black">
                    <a:tint val="75000"/>
                  </a:prstClr>
                </a:solidFill>
              </a:rPr>
              <a:t>14/07/2015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1D1E3A-7A9E-4A73-9359-DA68FB8D2E8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78224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8AFC74-DFA2-40B5-B7BF-A96DD777178D}" type="datetime1">
              <a:rPr lang="en-AU" smtClean="0">
                <a:solidFill>
                  <a:prstClr val="black">
                    <a:tint val="75000"/>
                  </a:prstClr>
                </a:solidFill>
              </a:rPr>
              <a:t>14/07/2015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495879-6071-46F9-94A4-4AFCC5D0809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7070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0D8000-80EF-45AC-B89D-4CEEAB2ADFBF}" type="datetime1">
              <a:rPr lang="en-AU" smtClean="0"/>
              <a:t>14/07/2015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C30CC7-EEC2-4BA9-8DA1-42C1B841F5C5}" type="slidenum">
              <a:rPr lang="en-AU" smtClean="0"/>
              <a:t>‹#›</a:t>
            </a:fld>
            <a:endParaRPr lang="en-AU"/>
          </a:p>
        </p:txBody>
      </p:sp>
    </p:spTree>
    <p:extLst>
      <p:ext uri="{BB962C8B-B14F-4D97-AF65-F5344CB8AC3E}">
        <p14:creationId xmlns:p14="http://schemas.microsoft.com/office/powerpoint/2010/main" val="306465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47E10F8-B306-43AF-AE7F-FBC40EE74FF2}" type="datetime1">
              <a:rPr lang="en-AU" smtClean="0"/>
              <a:t>14/07/2015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AC30CC7-EEC2-4BA9-8DA1-42C1B841F5C5}" type="slidenum">
              <a:rPr lang="en-AU" smtClean="0"/>
              <a:t>‹#›</a:t>
            </a:fld>
            <a:endParaRPr lang="en-AU"/>
          </a:p>
        </p:txBody>
      </p:sp>
    </p:spTree>
    <p:extLst>
      <p:ext uri="{BB962C8B-B14F-4D97-AF65-F5344CB8AC3E}">
        <p14:creationId xmlns:p14="http://schemas.microsoft.com/office/powerpoint/2010/main" val="4147661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375A57A-8CD4-4B7B-8B52-CA00F3E706E7}" type="datetime1">
              <a:rPr lang="en-AU" smtClean="0"/>
              <a:t>14/07/2015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AC30CC7-EEC2-4BA9-8DA1-42C1B841F5C5}" type="slidenum">
              <a:rPr lang="en-AU" smtClean="0"/>
              <a:t>‹#›</a:t>
            </a:fld>
            <a:endParaRPr lang="en-AU"/>
          </a:p>
        </p:txBody>
      </p:sp>
    </p:spTree>
    <p:extLst>
      <p:ext uri="{BB962C8B-B14F-4D97-AF65-F5344CB8AC3E}">
        <p14:creationId xmlns:p14="http://schemas.microsoft.com/office/powerpoint/2010/main" val="1908015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907E4B1-24F6-4CEF-A24A-12EBBB5847CC}" type="datetime1">
              <a:rPr lang="en-AU" smtClean="0"/>
              <a:t>14/07/2015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AC30CC7-EEC2-4BA9-8DA1-42C1B841F5C5}" type="slidenum">
              <a:rPr lang="en-AU" smtClean="0"/>
              <a:t>‹#›</a:t>
            </a:fld>
            <a:endParaRPr lang="en-AU"/>
          </a:p>
        </p:txBody>
      </p:sp>
    </p:spTree>
    <p:extLst>
      <p:ext uri="{BB962C8B-B14F-4D97-AF65-F5344CB8AC3E}">
        <p14:creationId xmlns:p14="http://schemas.microsoft.com/office/powerpoint/2010/main" val="142097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990F3-BDB0-417D-8834-1AB2A9F8EE7B}" type="datetime1">
              <a:rPr lang="en-AU" smtClean="0"/>
              <a:t>14/07/2015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AC30CC7-EEC2-4BA9-8DA1-42C1B841F5C5}" type="slidenum">
              <a:rPr lang="en-AU" smtClean="0"/>
              <a:t>‹#›</a:t>
            </a:fld>
            <a:endParaRPr lang="en-AU"/>
          </a:p>
        </p:txBody>
      </p:sp>
    </p:spTree>
    <p:extLst>
      <p:ext uri="{BB962C8B-B14F-4D97-AF65-F5344CB8AC3E}">
        <p14:creationId xmlns:p14="http://schemas.microsoft.com/office/powerpoint/2010/main" val="173655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5B49BA-25BC-4D70-AF87-4901DB6B71DE}" type="datetime1">
              <a:rPr lang="en-AU" smtClean="0"/>
              <a:t>14/07/2015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AC30CC7-EEC2-4BA9-8DA1-42C1B841F5C5}" type="slidenum">
              <a:rPr lang="en-AU" smtClean="0"/>
              <a:t>‹#›</a:t>
            </a:fld>
            <a:endParaRPr lang="en-AU"/>
          </a:p>
        </p:txBody>
      </p:sp>
    </p:spTree>
    <p:extLst>
      <p:ext uri="{BB962C8B-B14F-4D97-AF65-F5344CB8AC3E}">
        <p14:creationId xmlns:p14="http://schemas.microsoft.com/office/powerpoint/2010/main" val="16135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A43C6C-DB90-49EE-A1D6-C297AF03F8D6}" type="datetime1">
              <a:rPr lang="en-AU" smtClean="0"/>
              <a:t>14/07/2015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AC30CC7-EEC2-4BA9-8DA1-42C1B841F5C5}" type="slidenum">
              <a:rPr lang="en-AU" smtClean="0"/>
              <a:t>‹#›</a:t>
            </a:fld>
            <a:endParaRPr lang="en-AU"/>
          </a:p>
        </p:txBody>
      </p:sp>
    </p:spTree>
    <p:extLst>
      <p:ext uri="{BB962C8B-B14F-4D97-AF65-F5344CB8AC3E}">
        <p14:creationId xmlns:p14="http://schemas.microsoft.com/office/powerpoint/2010/main" val="254618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7928">
              <a:schemeClr val="bg1"/>
            </a:gs>
            <a:gs pos="80850">
              <a:schemeClr val="bg1"/>
            </a:gs>
            <a:gs pos="0">
              <a:schemeClr val="accent6">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B14B-1903-4AE5-AC7B-8D9606A18FFF}" type="datetime1">
              <a:rPr lang="en-AU" smtClean="0"/>
              <a:t>14/07/2015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30CC7-EEC2-4BA9-8DA1-42C1B841F5C5}" type="slidenum">
              <a:rPr lang="en-AU" smtClean="0"/>
              <a:t>‹#›</a:t>
            </a:fld>
            <a:endParaRPr lang="en-AU"/>
          </a:p>
        </p:txBody>
      </p:sp>
    </p:spTree>
    <p:extLst>
      <p:ext uri="{BB962C8B-B14F-4D97-AF65-F5344CB8AC3E}">
        <p14:creationId xmlns:p14="http://schemas.microsoft.com/office/powerpoint/2010/main" val="886513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6">
              <a:lumMod val="75000"/>
            </a:schemeClr>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7928">
              <a:schemeClr val="bg1"/>
            </a:gs>
            <a:gs pos="80850">
              <a:schemeClr val="bg1"/>
            </a:gs>
            <a:gs pos="0">
              <a:schemeClr val="accent6">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49FB6EC-33CB-456E-B2EE-787269B5F856}" type="datetime1">
              <a:rPr lang="en-AU" smtClean="0">
                <a:solidFill>
                  <a:prstClr val="black">
                    <a:tint val="75000"/>
                  </a:prstClr>
                </a:solidFill>
              </a:rPr>
              <a:t>14/07/2015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DB35BC1-795C-4F53-A6EF-75D25A0F058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4030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xeIVGx7wpNw"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vimeo.com/55073825"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contextualscience.org/files/25%20Clinical%20RFT%20Meaning%20and%20Motivation%20-%20Villatte%20&amp;%20Villatte.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jucOJZT_2NA" TargetMode="External"/><Relationship Id="rId2" Type="http://schemas.openxmlformats.org/officeDocument/2006/relationships/hyperlink" Target="https://www.youtube.com/channel/UCc5mbA6t6LkJELDphPlDWwQ"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276872"/>
            <a:ext cx="8208912" cy="1470025"/>
          </a:xfrm>
        </p:spPr>
        <p:txBody>
          <a:bodyPr>
            <a:normAutofit/>
          </a:bodyPr>
          <a:lstStyle/>
          <a:p>
            <a:r>
              <a:rPr lang="en-AU" dirty="0">
                <a:solidFill>
                  <a:srgbClr val="002060"/>
                </a:solidFill>
              </a:rPr>
              <a:t>The Challenges of Self </a:t>
            </a:r>
            <a:r>
              <a:rPr lang="en-AU" dirty="0" smtClean="0">
                <a:solidFill>
                  <a:srgbClr val="002060"/>
                </a:solidFill>
              </a:rPr>
              <a:t>Forgiveness</a:t>
            </a:r>
            <a:endParaRPr lang="en-AU" dirty="0">
              <a:solidFill>
                <a:srgbClr val="002060"/>
              </a:solidFill>
            </a:endParaRPr>
          </a:p>
        </p:txBody>
      </p:sp>
      <p:sp>
        <p:nvSpPr>
          <p:cNvPr id="3" name="Subtitle 2"/>
          <p:cNvSpPr>
            <a:spLocks noGrp="1"/>
          </p:cNvSpPr>
          <p:nvPr>
            <p:ph type="subTitle" idx="1"/>
          </p:nvPr>
        </p:nvSpPr>
        <p:spPr>
          <a:xfrm>
            <a:off x="251520" y="4149080"/>
            <a:ext cx="8424936" cy="1752600"/>
          </a:xfrm>
        </p:spPr>
        <p:txBody>
          <a:bodyPr>
            <a:normAutofit/>
          </a:bodyPr>
          <a:lstStyle/>
          <a:p>
            <a:r>
              <a:rPr lang="en-AU" b="1" dirty="0">
                <a:solidFill>
                  <a:schemeClr val="accent6">
                    <a:lumMod val="75000"/>
                  </a:schemeClr>
                </a:solidFill>
              </a:rPr>
              <a:t>A Workshop that Provides ACT and RFT Based Responses to Produce Compassionate and Workable Responses to Struggle</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29" y="0"/>
            <a:ext cx="3384375" cy="196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The University of Adelaid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88640"/>
            <a:ext cx="2228850" cy="6762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AC30CC7-EEC2-4BA9-8DA1-42C1B841F5C5}" type="slidenum">
              <a:rPr lang="en-AU" smtClean="0"/>
              <a:t>1</a:t>
            </a:fld>
            <a:endParaRPr lang="en-AU"/>
          </a:p>
        </p:txBody>
      </p:sp>
    </p:spTree>
    <p:extLst>
      <p:ext uri="{BB962C8B-B14F-4D97-AF65-F5344CB8AC3E}">
        <p14:creationId xmlns:p14="http://schemas.microsoft.com/office/powerpoint/2010/main" val="944638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Your Work</a:t>
            </a:r>
            <a:r>
              <a:rPr lang="en-AU" dirty="0" smtClean="0"/>
              <a:t>……  </a:t>
            </a:r>
            <a:r>
              <a:rPr lang="en-AU" sz="2000" dirty="0" smtClean="0"/>
              <a:t>Worksheet 1</a:t>
            </a:r>
            <a:endParaRPr lang="en-AU" sz="2000" dirty="0"/>
          </a:p>
        </p:txBody>
      </p:sp>
      <p:sp>
        <p:nvSpPr>
          <p:cNvPr id="3" name="Content Placeholder 2"/>
          <p:cNvSpPr>
            <a:spLocks noGrp="1"/>
          </p:cNvSpPr>
          <p:nvPr>
            <p:ph idx="1"/>
          </p:nvPr>
        </p:nvSpPr>
        <p:spPr>
          <a:xfrm>
            <a:off x="457200" y="1196752"/>
            <a:ext cx="8229600" cy="5256584"/>
          </a:xfrm>
        </p:spPr>
        <p:txBody>
          <a:bodyPr>
            <a:normAutofit fontScale="70000" lnSpcReduction="20000"/>
          </a:bodyPr>
          <a:lstStyle/>
          <a:p>
            <a:r>
              <a:rPr lang="en-AU" dirty="0" smtClean="0"/>
              <a:t>Consider </a:t>
            </a:r>
            <a:r>
              <a:rPr lang="en-AU" dirty="0" smtClean="0"/>
              <a:t>Charlize </a:t>
            </a:r>
            <a:r>
              <a:rPr lang="en-AU" dirty="0"/>
              <a:t>(</a:t>
            </a:r>
            <a:r>
              <a:rPr lang="en-AU" dirty="0" smtClean="0"/>
              <a:t>28) s a high performing manager in a large  high profile organisation, she lives at home as she is saving for </a:t>
            </a:r>
            <a:r>
              <a:rPr lang="en-AU" dirty="0" smtClean="0"/>
              <a:t>her own  </a:t>
            </a:r>
            <a:r>
              <a:rPr lang="en-AU" dirty="0" smtClean="0"/>
              <a:t>home and intends to set up house with her </a:t>
            </a:r>
            <a:r>
              <a:rPr lang="en-AU" dirty="0" smtClean="0"/>
              <a:t> much loved and supportive partner</a:t>
            </a:r>
            <a:r>
              <a:rPr lang="en-AU" dirty="0"/>
              <a:t>…. </a:t>
            </a:r>
            <a:endParaRPr lang="en-AU" dirty="0" smtClean="0"/>
          </a:p>
          <a:p>
            <a:r>
              <a:rPr lang="en-AU" dirty="0" smtClean="0">
                <a:solidFill>
                  <a:schemeClr val="tx2">
                    <a:lumMod val="75000"/>
                  </a:schemeClr>
                </a:solidFill>
              </a:rPr>
              <a:t>She </a:t>
            </a:r>
            <a:r>
              <a:rPr lang="en-AU" dirty="0">
                <a:solidFill>
                  <a:schemeClr val="tx2">
                    <a:lumMod val="75000"/>
                  </a:schemeClr>
                </a:solidFill>
              </a:rPr>
              <a:t>has had </a:t>
            </a:r>
            <a:r>
              <a:rPr lang="en-AU" dirty="0" smtClean="0">
                <a:solidFill>
                  <a:schemeClr val="tx2">
                    <a:lumMod val="75000"/>
                  </a:schemeClr>
                </a:solidFill>
              </a:rPr>
              <a:t>major health problem with birth related bowel obstruction (corrected by  </a:t>
            </a:r>
            <a:r>
              <a:rPr lang="en-AU" dirty="0" smtClean="0">
                <a:solidFill>
                  <a:schemeClr val="tx2">
                    <a:lumMod val="75000"/>
                  </a:schemeClr>
                </a:solidFill>
              </a:rPr>
              <a:t>series  </a:t>
            </a:r>
            <a:r>
              <a:rPr lang="en-AU" dirty="0" smtClean="0">
                <a:solidFill>
                  <a:schemeClr val="tx2">
                    <a:lumMod val="75000"/>
                  </a:schemeClr>
                </a:solidFill>
              </a:rPr>
              <a:t>of surgeries)  and </a:t>
            </a:r>
            <a:r>
              <a:rPr lang="en-AU" dirty="0" smtClean="0">
                <a:solidFill>
                  <a:schemeClr val="tx2">
                    <a:lumMod val="75000"/>
                  </a:schemeClr>
                </a:solidFill>
              </a:rPr>
              <a:t>some associated </a:t>
            </a:r>
            <a:r>
              <a:rPr lang="en-AU" dirty="0" err="1" smtClean="0">
                <a:solidFill>
                  <a:schemeClr val="tx2">
                    <a:lumMod val="75000"/>
                  </a:schemeClr>
                </a:solidFill>
              </a:rPr>
              <a:t>musculo</a:t>
            </a:r>
            <a:r>
              <a:rPr lang="en-AU" dirty="0" smtClean="0">
                <a:solidFill>
                  <a:schemeClr val="tx2">
                    <a:lumMod val="75000"/>
                  </a:schemeClr>
                </a:solidFill>
              </a:rPr>
              <a:t> </a:t>
            </a:r>
            <a:r>
              <a:rPr lang="en-AU" dirty="0" smtClean="0">
                <a:solidFill>
                  <a:schemeClr val="tx2">
                    <a:lumMod val="75000"/>
                  </a:schemeClr>
                </a:solidFill>
              </a:rPr>
              <a:t>skeletal deficits requiring extended surgical intervention</a:t>
            </a:r>
          </a:p>
          <a:p>
            <a:r>
              <a:rPr lang="en-AU" dirty="0" smtClean="0"/>
              <a:t>However,  </a:t>
            </a:r>
            <a:r>
              <a:rPr lang="en-AU" dirty="0" smtClean="0"/>
              <a:t>her mother is an alcoholic (high functioning)   who works in the health sector … with many  </a:t>
            </a:r>
            <a:r>
              <a:rPr lang="en-AU" dirty="0" smtClean="0"/>
              <a:t>confronting incidents </a:t>
            </a:r>
            <a:r>
              <a:rPr lang="en-AU" dirty="0" smtClean="0"/>
              <a:t>at home… </a:t>
            </a:r>
            <a:r>
              <a:rPr lang="en-AU" dirty="0" smtClean="0"/>
              <a:t>her </a:t>
            </a:r>
            <a:r>
              <a:rPr lang="en-AU" dirty="0" smtClean="0"/>
              <a:t>father  and family wants it kept silent and is discouraging  Charlize from seeking  therapy.</a:t>
            </a:r>
          </a:p>
          <a:p>
            <a:r>
              <a:rPr lang="en-AU" dirty="0" smtClean="0">
                <a:solidFill>
                  <a:schemeClr val="tx2">
                    <a:lumMod val="75000"/>
                  </a:schemeClr>
                </a:solidFill>
              </a:rPr>
              <a:t>Charlize </a:t>
            </a:r>
            <a:r>
              <a:rPr lang="en-AU" dirty="0" smtClean="0">
                <a:solidFill>
                  <a:schemeClr val="tx2">
                    <a:lumMod val="75000"/>
                  </a:schemeClr>
                </a:solidFill>
              </a:rPr>
              <a:t>believes she is facilitating her  mother’s dependence and has become so despondent she has thought about giving up  her future plans and recently took  driving  risks which could have ended her </a:t>
            </a:r>
            <a:r>
              <a:rPr lang="en-AU" dirty="0" smtClean="0">
                <a:solidFill>
                  <a:schemeClr val="tx2">
                    <a:lumMod val="75000"/>
                  </a:schemeClr>
                </a:solidFill>
              </a:rPr>
              <a:t>life.</a:t>
            </a:r>
            <a:endParaRPr lang="en-AU" dirty="0" smtClean="0">
              <a:solidFill>
                <a:schemeClr val="tx2">
                  <a:lumMod val="75000"/>
                </a:schemeClr>
              </a:solidFill>
            </a:endParaRPr>
          </a:p>
          <a:p>
            <a:r>
              <a:rPr lang="en-AU" dirty="0" smtClean="0"/>
              <a:t>She </a:t>
            </a:r>
            <a:r>
              <a:rPr lang="en-AU" dirty="0" smtClean="0"/>
              <a:t>has had her own problems with painkilling medication and fears ending up like her mother</a:t>
            </a:r>
            <a:r>
              <a:rPr lang="en-AU" dirty="0" smtClean="0"/>
              <a:t>.</a:t>
            </a:r>
            <a:endParaRPr lang="en-AU" dirty="0" smtClean="0"/>
          </a:p>
        </p:txBody>
      </p:sp>
      <p:sp>
        <p:nvSpPr>
          <p:cNvPr id="4" name="Slide Number Placeholder 3"/>
          <p:cNvSpPr>
            <a:spLocks noGrp="1"/>
          </p:cNvSpPr>
          <p:nvPr>
            <p:ph type="sldNum" sz="quarter" idx="12"/>
          </p:nvPr>
        </p:nvSpPr>
        <p:spPr/>
        <p:txBody>
          <a:bodyPr/>
          <a:lstStyle/>
          <a:p>
            <a:fld id="{9AC30CC7-EEC2-4BA9-8DA1-42C1B841F5C5}" type="slidenum">
              <a:rPr lang="en-AU" smtClean="0"/>
              <a:t>10</a:t>
            </a:fld>
            <a:endParaRPr lang="en-AU"/>
          </a:p>
        </p:txBody>
      </p:sp>
    </p:spTree>
    <p:extLst>
      <p:ext uri="{BB962C8B-B14F-4D97-AF65-F5344CB8AC3E}">
        <p14:creationId xmlns:p14="http://schemas.microsoft.com/office/powerpoint/2010/main" val="3255334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00808"/>
            <a:ext cx="7128792" cy="3564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9AC30CC7-EEC2-4BA9-8DA1-42C1B841F5C5}" type="slidenum">
              <a:rPr lang="en-AU" smtClean="0"/>
              <a:t>11</a:t>
            </a:fld>
            <a:endParaRPr lang="en-AU"/>
          </a:p>
        </p:txBody>
      </p:sp>
    </p:spTree>
    <p:extLst>
      <p:ext uri="{BB962C8B-B14F-4D97-AF65-F5344CB8AC3E}">
        <p14:creationId xmlns:p14="http://schemas.microsoft.com/office/powerpoint/2010/main" val="4266665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156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solidFill>
                  <a:schemeClr val="bg1"/>
                </a:solidFill>
              </a:rPr>
              <a:t>A Radical Perspective</a:t>
            </a:r>
            <a:endParaRPr lang="en-AU" dirty="0">
              <a:solidFill>
                <a:schemeClr val="bg1"/>
              </a:solidFill>
            </a:endParaRPr>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solidFill>
                  <a:prstClr val="black">
                    <a:tint val="75000"/>
                  </a:prstClr>
                </a:solidFill>
              </a:rPr>
              <a:pPr>
                <a:defRPr/>
              </a:pPr>
              <a:t>12</a:t>
            </a:fld>
            <a:endParaRPr lang="en-US" dirty="0">
              <a:solidFill>
                <a:prstClr val="black">
                  <a:tint val="75000"/>
                </a:prstClr>
              </a:solidFill>
            </a:endParaRPr>
          </a:p>
        </p:txBody>
      </p:sp>
    </p:spTree>
    <p:extLst>
      <p:ext uri="{BB962C8B-B14F-4D97-AF65-F5344CB8AC3E}">
        <p14:creationId xmlns:p14="http://schemas.microsoft.com/office/powerpoint/2010/main" val="1843207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0"/>
            <a:ext cx="12293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solidFill>
                  <a:schemeClr val="bg1"/>
                </a:solidFill>
              </a:rPr>
              <a:t>A Radical Perspective</a:t>
            </a:r>
            <a:endParaRPr lang="en-AU" dirty="0">
              <a:solidFill>
                <a:schemeClr val="bg1"/>
              </a:solidFill>
            </a:endParaRPr>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solidFill>
                  <a:prstClr val="black">
                    <a:tint val="75000"/>
                  </a:prstClr>
                </a:solidFill>
              </a:rPr>
              <a:pPr>
                <a:defRPr/>
              </a:pPr>
              <a:t>13</a:t>
            </a:fld>
            <a:endParaRPr lang="en-US" dirty="0">
              <a:solidFill>
                <a:prstClr val="black">
                  <a:tint val="75000"/>
                </a:prstClr>
              </a:solidFill>
            </a:endParaRPr>
          </a:p>
        </p:txBody>
      </p:sp>
    </p:spTree>
    <p:extLst>
      <p:ext uri="{BB962C8B-B14F-4D97-AF65-F5344CB8AC3E}">
        <p14:creationId xmlns:p14="http://schemas.microsoft.com/office/powerpoint/2010/main" val="965571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3B86A88F-D10B-4BD7-B47D-3BD5C1BCAEA0}" type="slidenum">
              <a:rPr lang="en-US" smtClean="0">
                <a:solidFill>
                  <a:prstClr val="black">
                    <a:tint val="75000"/>
                  </a:prstClr>
                </a:solidFill>
              </a:rPr>
              <a:pPr>
                <a:defRPr/>
              </a:pPr>
              <a:t>14</a:t>
            </a:fld>
            <a:endParaRPr lang="en-US" dirty="0">
              <a:solidFill>
                <a:prstClr val="black">
                  <a:tint val="75000"/>
                </a:prstClr>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95840" cy="760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solidFill>
                  <a:schemeClr val="bg1"/>
                </a:solidFill>
              </a:rPr>
              <a:t>A Radical Perspective</a:t>
            </a:r>
            <a:endParaRPr lang="en-AU" dirty="0">
              <a:solidFill>
                <a:schemeClr val="bg1"/>
              </a:solidFill>
            </a:endParaRPr>
          </a:p>
        </p:txBody>
      </p:sp>
    </p:spTree>
    <p:extLst>
      <p:ext uri="{BB962C8B-B14F-4D97-AF65-F5344CB8AC3E}">
        <p14:creationId xmlns:p14="http://schemas.microsoft.com/office/powerpoint/2010/main" val="2902514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2"/>
            <a:ext cx="9143999" cy="6849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199" y="260648"/>
            <a:ext cx="8229600" cy="2016224"/>
          </a:xfrm>
        </p:spPr>
        <p:txBody>
          <a:bodyPr>
            <a:normAutofit/>
          </a:bodyPr>
          <a:lstStyle/>
          <a:p>
            <a:pPr marL="0" indent="0" algn="ctr">
              <a:buNone/>
            </a:pPr>
            <a:r>
              <a:rPr lang="en-AU" sz="2800" dirty="0">
                <a:solidFill>
                  <a:schemeClr val="bg1"/>
                </a:solidFill>
                <a:hlinkClick r:id="rId3"/>
              </a:rPr>
              <a:t>https://</a:t>
            </a:r>
            <a:r>
              <a:rPr lang="en-AU" sz="2800" dirty="0" smtClean="0">
                <a:solidFill>
                  <a:schemeClr val="bg1"/>
                </a:solidFill>
                <a:hlinkClick r:id="rId3"/>
              </a:rPr>
              <a:t>www.youtube.com/watch?v=xeIVGx7wpNw</a:t>
            </a:r>
            <a:endParaRPr lang="en-AU" sz="2800" dirty="0" smtClean="0">
              <a:solidFill>
                <a:schemeClr val="bg1"/>
              </a:solidFill>
            </a:endParaRPr>
          </a:p>
          <a:p>
            <a:pPr marL="0" indent="0" algn="ctr">
              <a:buNone/>
            </a:pPr>
            <a:endParaRPr lang="en-AU" sz="2800" dirty="0">
              <a:solidFill>
                <a:schemeClr val="bg1"/>
              </a:solidFill>
            </a:endParaRPr>
          </a:p>
          <a:p>
            <a:pPr marL="0" indent="0" algn="ctr">
              <a:buNone/>
            </a:pPr>
            <a:r>
              <a:rPr lang="en-AU" sz="2800" dirty="0">
                <a:solidFill>
                  <a:schemeClr val="bg1"/>
                </a:solidFill>
                <a:hlinkClick r:id="rId4"/>
              </a:rPr>
              <a:t>https://</a:t>
            </a:r>
            <a:r>
              <a:rPr lang="en-AU" sz="2800" dirty="0" smtClean="0">
                <a:solidFill>
                  <a:schemeClr val="bg1"/>
                </a:solidFill>
                <a:hlinkClick r:id="rId4"/>
              </a:rPr>
              <a:t>vimeo.com/55073825</a:t>
            </a:r>
            <a:endParaRPr lang="en-AU" sz="2800" dirty="0" smtClean="0">
              <a:solidFill>
                <a:schemeClr val="bg1"/>
              </a:solidFill>
            </a:endParaRPr>
          </a:p>
          <a:p>
            <a:pPr marL="0" indent="0" algn="ctr">
              <a:buNone/>
            </a:pPr>
            <a:endParaRPr lang="en-AU" sz="2800" dirty="0" smtClean="0">
              <a:solidFill>
                <a:schemeClr val="bg1"/>
              </a:solidFill>
            </a:endParaRPr>
          </a:p>
          <a:p>
            <a:pPr marL="0" indent="0" algn="ctr">
              <a:buNone/>
            </a:pPr>
            <a:endParaRPr lang="en-AU" sz="2800" dirty="0">
              <a:solidFill>
                <a:schemeClr val="bg1"/>
              </a:solidFill>
            </a:endParaRPr>
          </a:p>
        </p:txBody>
      </p:sp>
      <p:sp>
        <p:nvSpPr>
          <p:cNvPr id="2" name="Slide Number Placeholder 1"/>
          <p:cNvSpPr>
            <a:spLocks noGrp="1"/>
          </p:cNvSpPr>
          <p:nvPr>
            <p:ph type="sldNum" sz="quarter" idx="12"/>
          </p:nvPr>
        </p:nvSpPr>
        <p:spPr/>
        <p:txBody>
          <a:bodyPr/>
          <a:lstStyle/>
          <a:p>
            <a:fld id="{9AC30CC7-EEC2-4BA9-8DA1-42C1B841F5C5}" type="slidenum">
              <a:rPr lang="en-AU" smtClean="0"/>
              <a:t>15</a:t>
            </a:fld>
            <a:endParaRPr lang="en-AU"/>
          </a:p>
        </p:txBody>
      </p:sp>
    </p:spTree>
    <p:extLst>
      <p:ext uri="{BB962C8B-B14F-4D97-AF65-F5344CB8AC3E}">
        <p14:creationId xmlns:p14="http://schemas.microsoft.com/office/powerpoint/2010/main" val="2377348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2 Taking </a:t>
            </a:r>
            <a:r>
              <a:rPr lang="en-US" dirty="0"/>
              <a:t>Perspective</a:t>
            </a:r>
            <a:endParaRPr lang="en-AU" dirty="0"/>
          </a:p>
        </p:txBody>
      </p:sp>
      <p:sp>
        <p:nvSpPr>
          <p:cNvPr id="3" name="Content Placeholder 2"/>
          <p:cNvSpPr>
            <a:spLocks noGrp="1"/>
          </p:cNvSpPr>
          <p:nvPr>
            <p:ph idx="1"/>
          </p:nvPr>
        </p:nvSpPr>
        <p:spPr/>
        <p:txBody>
          <a:bodyPr>
            <a:normAutofit/>
          </a:bodyPr>
          <a:lstStyle/>
          <a:p>
            <a:pPr lvl="0"/>
            <a:r>
              <a:rPr lang="en-US" dirty="0"/>
              <a:t>Perspective taking </a:t>
            </a:r>
            <a:r>
              <a:rPr lang="en-US" dirty="0" smtClean="0"/>
              <a:t>exercises</a:t>
            </a:r>
          </a:p>
          <a:p>
            <a:pPr marL="0" lvl="0" indent="0">
              <a:buNone/>
            </a:pPr>
            <a:endParaRPr lang="en-US" dirty="0" smtClean="0"/>
          </a:p>
          <a:p>
            <a:pPr lvl="1"/>
            <a:r>
              <a:rPr lang="en-US" dirty="0" smtClean="0"/>
              <a:t>The Universe,  </a:t>
            </a:r>
          </a:p>
          <a:p>
            <a:pPr lvl="1"/>
            <a:endParaRPr lang="en-US" dirty="0"/>
          </a:p>
          <a:p>
            <a:pPr lvl="1"/>
            <a:r>
              <a:rPr lang="en-US" dirty="0" smtClean="0"/>
              <a:t>Good bad or more….</a:t>
            </a:r>
            <a:endParaRPr lang="en-AU" dirty="0"/>
          </a:p>
          <a:p>
            <a:endParaRPr lang="en-AU" dirty="0"/>
          </a:p>
        </p:txBody>
      </p:sp>
      <p:sp>
        <p:nvSpPr>
          <p:cNvPr id="4" name="Slide Number Placeholder 3"/>
          <p:cNvSpPr>
            <a:spLocks noGrp="1"/>
          </p:cNvSpPr>
          <p:nvPr>
            <p:ph type="sldNum" sz="quarter" idx="12"/>
          </p:nvPr>
        </p:nvSpPr>
        <p:spPr/>
        <p:txBody>
          <a:bodyPr/>
          <a:lstStyle/>
          <a:p>
            <a:fld id="{9AC30CC7-EEC2-4BA9-8DA1-42C1B841F5C5}" type="slidenum">
              <a:rPr lang="en-AU" smtClean="0"/>
              <a:t>16</a:t>
            </a:fld>
            <a:endParaRPr lang="en-AU"/>
          </a:p>
        </p:txBody>
      </p:sp>
    </p:spTree>
    <p:extLst>
      <p:ext uri="{BB962C8B-B14F-4D97-AF65-F5344CB8AC3E}">
        <p14:creationId xmlns:p14="http://schemas.microsoft.com/office/powerpoint/2010/main" val="991554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2 Taking </a:t>
            </a:r>
            <a:r>
              <a:rPr lang="en-US" dirty="0"/>
              <a:t>Perspective</a:t>
            </a:r>
            <a:endParaRPr lang="en-AU" dirty="0"/>
          </a:p>
        </p:txBody>
      </p:sp>
      <p:sp>
        <p:nvSpPr>
          <p:cNvPr id="3" name="Content Placeholder 2"/>
          <p:cNvSpPr>
            <a:spLocks noGrp="1"/>
          </p:cNvSpPr>
          <p:nvPr>
            <p:ph idx="1"/>
          </p:nvPr>
        </p:nvSpPr>
        <p:spPr/>
        <p:txBody>
          <a:bodyPr>
            <a:normAutofit/>
          </a:bodyPr>
          <a:lstStyle/>
          <a:p>
            <a:pPr lvl="0"/>
            <a:r>
              <a:rPr lang="en-US" dirty="0" smtClean="0"/>
              <a:t>Understanding the splintered self</a:t>
            </a:r>
          </a:p>
          <a:p>
            <a:pPr lvl="1">
              <a:buFont typeface="Courier New" panose="02070309020205020404" pitchFamily="49" charset="0"/>
              <a:buChar char="o"/>
            </a:pPr>
            <a:r>
              <a:rPr lang="en-US" sz="3000" dirty="0" smtClean="0"/>
              <a:t>Remembering vs experiencing</a:t>
            </a:r>
          </a:p>
          <a:p>
            <a:pPr lvl="1">
              <a:buFont typeface="Courier New" panose="02070309020205020404" pitchFamily="49" charset="0"/>
              <a:buChar char="o"/>
            </a:pPr>
            <a:r>
              <a:rPr lang="en-US" sz="3000" dirty="0" err="1" smtClean="0"/>
              <a:t>Organising</a:t>
            </a:r>
            <a:r>
              <a:rPr lang="en-US" sz="3000" dirty="0" smtClean="0"/>
              <a:t> vs meaning making</a:t>
            </a:r>
          </a:p>
          <a:p>
            <a:pPr lvl="1">
              <a:buFont typeface="Courier New" panose="02070309020205020404" pitchFamily="49" charset="0"/>
              <a:buChar char="o"/>
            </a:pPr>
            <a:r>
              <a:rPr lang="en-US" sz="3000" dirty="0" smtClean="0"/>
              <a:t>Story vs Context</a:t>
            </a:r>
          </a:p>
          <a:p>
            <a:pPr lvl="0"/>
            <a:endParaRPr lang="en-US" dirty="0" smtClean="0"/>
          </a:p>
          <a:p>
            <a:pPr lvl="0"/>
            <a:r>
              <a:rPr lang="en-US" dirty="0" smtClean="0"/>
              <a:t>Developing:  </a:t>
            </a:r>
          </a:p>
          <a:p>
            <a:pPr marL="400050" lvl="1" indent="0">
              <a:buNone/>
            </a:pPr>
            <a:r>
              <a:rPr lang="en-US" dirty="0" smtClean="0"/>
              <a:t>Openness</a:t>
            </a:r>
            <a:r>
              <a:rPr lang="en-US" dirty="0"/>
              <a:t>, Presence, Acceptance and </a:t>
            </a:r>
            <a:r>
              <a:rPr lang="en-US" dirty="0" smtClean="0"/>
              <a:t>Light</a:t>
            </a:r>
          </a:p>
          <a:p>
            <a:pPr marL="400050" lvl="1" indent="0">
              <a:buNone/>
            </a:pPr>
            <a:r>
              <a:rPr lang="en-US" dirty="0" smtClean="0"/>
              <a:t>in </a:t>
            </a:r>
            <a:r>
              <a:rPr lang="en-US" dirty="0"/>
              <a:t>response to </a:t>
            </a:r>
            <a:r>
              <a:rPr lang="en-US" dirty="0" smtClean="0"/>
              <a:t>our </a:t>
            </a:r>
            <a:r>
              <a:rPr lang="en-US" dirty="0"/>
              <a:t>experience</a:t>
            </a:r>
            <a:endParaRPr lang="en-AU" dirty="0"/>
          </a:p>
          <a:p>
            <a:endParaRPr lang="en-AU" dirty="0"/>
          </a:p>
        </p:txBody>
      </p:sp>
      <p:sp>
        <p:nvSpPr>
          <p:cNvPr id="4" name="Slide Number Placeholder 3"/>
          <p:cNvSpPr>
            <a:spLocks noGrp="1"/>
          </p:cNvSpPr>
          <p:nvPr>
            <p:ph type="sldNum" sz="quarter" idx="12"/>
          </p:nvPr>
        </p:nvSpPr>
        <p:spPr/>
        <p:txBody>
          <a:bodyPr/>
          <a:lstStyle/>
          <a:p>
            <a:fld id="{9AC30CC7-EEC2-4BA9-8DA1-42C1B841F5C5}" type="slidenum">
              <a:rPr lang="en-AU" smtClean="0"/>
              <a:t>17</a:t>
            </a:fld>
            <a:endParaRPr lang="en-AU"/>
          </a:p>
        </p:txBody>
      </p:sp>
    </p:spTree>
    <p:extLst>
      <p:ext uri="{BB962C8B-B14F-4D97-AF65-F5344CB8AC3E}">
        <p14:creationId xmlns:p14="http://schemas.microsoft.com/office/powerpoint/2010/main" val="1163770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2 Taking </a:t>
            </a:r>
            <a:r>
              <a:rPr lang="en-US" dirty="0"/>
              <a:t>Perspective</a:t>
            </a:r>
            <a:endParaRPr lang="en-AU" dirty="0"/>
          </a:p>
        </p:txBody>
      </p:sp>
      <p:sp>
        <p:nvSpPr>
          <p:cNvPr id="3" name="Content Placeholder 2"/>
          <p:cNvSpPr>
            <a:spLocks noGrp="1"/>
          </p:cNvSpPr>
          <p:nvPr>
            <p:ph idx="1"/>
          </p:nvPr>
        </p:nvSpPr>
        <p:spPr/>
        <p:txBody>
          <a:bodyPr>
            <a:normAutofit lnSpcReduction="10000"/>
          </a:bodyPr>
          <a:lstStyle/>
          <a:p>
            <a:r>
              <a:rPr lang="en-AU" dirty="0" smtClean="0"/>
              <a:t>Perspective </a:t>
            </a:r>
            <a:r>
              <a:rPr lang="en-AU" dirty="0"/>
              <a:t>taking allows us space to create a space for </a:t>
            </a:r>
            <a:r>
              <a:rPr lang="en-AU" b="1" dirty="0"/>
              <a:t>Openness, Presence, Acceptance, Lightness</a:t>
            </a:r>
          </a:p>
          <a:p>
            <a:pPr lvl="1"/>
            <a:r>
              <a:rPr lang="en-AU" b="1" dirty="0"/>
              <a:t>Openness </a:t>
            </a:r>
            <a:r>
              <a:rPr lang="en-AU" b="1" dirty="0" smtClean="0"/>
              <a:t>: </a:t>
            </a:r>
            <a:r>
              <a:rPr lang="en-AU" dirty="0" smtClean="0"/>
              <a:t>Expand </a:t>
            </a:r>
            <a:r>
              <a:rPr lang="en-AU" dirty="0"/>
              <a:t>your capacity to observe , participate, acknowledge vulnerability</a:t>
            </a:r>
          </a:p>
          <a:p>
            <a:pPr lvl="1"/>
            <a:r>
              <a:rPr lang="en-AU" b="1" dirty="0" smtClean="0"/>
              <a:t>Presence: </a:t>
            </a:r>
            <a:r>
              <a:rPr lang="en-AU" dirty="0" smtClean="0"/>
              <a:t> Compassionate</a:t>
            </a:r>
            <a:r>
              <a:rPr lang="en-AU" dirty="0"/>
              <a:t>, focussed, being with</a:t>
            </a:r>
          </a:p>
          <a:p>
            <a:pPr lvl="1"/>
            <a:r>
              <a:rPr lang="en-AU" b="1" dirty="0" smtClean="0"/>
              <a:t>Acceptance</a:t>
            </a:r>
            <a:r>
              <a:rPr lang="en-AU" dirty="0" smtClean="0"/>
              <a:t>: Suspend </a:t>
            </a:r>
            <a:r>
              <a:rPr lang="en-AU" dirty="0"/>
              <a:t>judgement, welcome experience</a:t>
            </a:r>
          </a:p>
          <a:p>
            <a:pPr lvl="1"/>
            <a:r>
              <a:rPr lang="en-AU" b="1" dirty="0" smtClean="0"/>
              <a:t>Light</a:t>
            </a:r>
            <a:r>
              <a:rPr lang="en-AU" dirty="0" smtClean="0"/>
              <a:t> : Illuminate </a:t>
            </a:r>
            <a:r>
              <a:rPr lang="en-AU" dirty="0"/>
              <a:t>the experience and lighten the burden</a:t>
            </a:r>
          </a:p>
        </p:txBody>
      </p:sp>
      <p:sp>
        <p:nvSpPr>
          <p:cNvPr id="4" name="Slide Number Placeholder 3"/>
          <p:cNvSpPr>
            <a:spLocks noGrp="1"/>
          </p:cNvSpPr>
          <p:nvPr>
            <p:ph type="sldNum" sz="quarter" idx="12"/>
          </p:nvPr>
        </p:nvSpPr>
        <p:spPr/>
        <p:txBody>
          <a:bodyPr/>
          <a:lstStyle/>
          <a:p>
            <a:fld id="{9AC30CC7-EEC2-4BA9-8DA1-42C1B841F5C5}" type="slidenum">
              <a:rPr lang="en-AU" smtClean="0"/>
              <a:t>18</a:t>
            </a:fld>
            <a:endParaRPr lang="en-AU"/>
          </a:p>
        </p:txBody>
      </p:sp>
    </p:spTree>
    <p:extLst>
      <p:ext uri="{BB962C8B-B14F-4D97-AF65-F5344CB8AC3E}">
        <p14:creationId xmlns:p14="http://schemas.microsoft.com/office/powerpoint/2010/main" val="132323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Your Work</a:t>
            </a:r>
            <a:endParaRPr lang="en-AU" dirty="0"/>
          </a:p>
        </p:txBody>
      </p:sp>
      <p:sp>
        <p:nvSpPr>
          <p:cNvPr id="3" name="Content Placeholder 2"/>
          <p:cNvSpPr>
            <a:spLocks noGrp="1"/>
          </p:cNvSpPr>
          <p:nvPr>
            <p:ph idx="1"/>
          </p:nvPr>
        </p:nvSpPr>
        <p:spPr/>
        <p:txBody>
          <a:bodyPr/>
          <a:lstStyle/>
          <a:p>
            <a:r>
              <a:rPr lang="en-AU" dirty="0" smtClean="0"/>
              <a:t> In your triad – having done this expansion </a:t>
            </a:r>
            <a:r>
              <a:rPr lang="en-AU" dirty="0" smtClean="0"/>
              <a:t>exercise: </a:t>
            </a:r>
          </a:p>
          <a:p>
            <a:r>
              <a:rPr lang="en-AU" dirty="0" smtClean="0"/>
              <a:t> </a:t>
            </a:r>
            <a:r>
              <a:rPr lang="en-AU" dirty="0" smtClean="0"/>
              <a:t>explore perspective taking with One being the </a:t>
            </a:r>
            <a:r>
              <a:rPr lang="en-AU" dirty="0" smtClean="0"/>
              <a:t>client, </a:t>
            </a:r>
            <a:r>
              <a:rPr lang="en-AU" dirty="0" smtClean="0"/>
              <a:t>one being the therapist </a:t>
            </a:r>
            <a:r>
              <a:rPr lang="en-AU" dirty="0" smtClean="0"/>
              <a:t>,and,  </a:t>
            </a:r>
            <a:r>
              <a:rPr lang="en-AU" dirty="0" smtClean="0"/>
              <a:t>one being the observer</a:t>
            </a:r>
            <a:endParaRPr lang="en-AU" dirty="0"/>
          </a:p>
        </p:txBody>
      </p:sp>
      <p:sp>
        <p:nvSpPr>
          <p:cNvPr id="4" name="Slide Number Placeholder 3"/>
          <p:cNvSpPr>
            <a:spLocks noGrp="1"/>
          </p:cNvSpPr>
          <p:nvPr>
            <p:ph type="sldNum" sz="quarter" idx="12"/>
          </p:nvPr>
        </p:nvSpPr>
        <p:spPr/>
        <p:txBody>
          <a:bodyPr/>
          <a:lstStyle/>
          <a:p>
            <a:fld id="{9AC30CC7-EEC2-4BA9-8DA1-42C1B841F5C5}" type="slidenum">
              <a:rPr lang="en-AU" smtClean="0"/>
              <a:t>19</a:t>
            </a:fld>
            <a:endParaRPr lang="en-AU"/>
          </a:p>
        </p:txBody>
      </p:sp>
    </p:spTree>
    <p:extLst>
      <p:ext uri="{BB962C8B-B14F-4D97-AF65-F5344CB8AC3E}">
        <p14:creationId xmlns:p14="http://schemas.microsoft.com/office/powerpoint/2010/main" val="4059248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Outcomes….</a:t>
            </a:r>
            <a:endParaRPr lang="en-AU" dirty="0"/>
          </a:p>
        </p:txBody>
      </p:sp>
      <p:sp>
        <p:nvSpPr>
          <p:cNvPr id="3" name="Content Placeholder 2"/>
          <p:cNvSpPr>
            <a:spLocks noGrp="1"/>
          </p:cNvSpPr>
          <p:nvPr>
            <p:ph idx="1"/>
          </p:nvPr>
        </p:nvSpPr>
        <p:spPr/>
        <p:txBody>
          <a:bodyPr>
            <a:normAutofit fontScale="92500" lnSpcReduction="20000"/>
          </a:bodyPr>
          <a:lstStyle/>
          <a:p>
            <a:r>
              <a:rPr lang="en-AU" sz="4000" dirty="0" smtClean="0"/>
              <a:t>Ready for a condensed workshop?</a:t>
            </a:r>
          </a:p>
          <a:p>
            <a:endParaRPr lang="en-AU" sz="4000" dirty="0" smtClean="0"/>
          </a:p>
          <a:p>
            <a:r>
              <a:rPr lang="en-AU" sz="4000" dirty="0" smtClean="0"/>
              <a:t>In groups of three</a:t>
            </a:r>
          </a:p>
          <a:p>
            <a:endParaRPr lang="en-AU" sz="4000" dirty="0" smtClean="0"/>
          </a:p>
          <a:p>
            <a:pPr lvl="1"/>
            <a:r>
              <a:rPr lang="en-AU" sz="4000" dirty="0" smtClean="0"/>
              <a:t>Quick introduction</a:t>
            </a:r>
          </a:p>
          <a:p>
            <a:pPr lvl="1"/>
            <a:endParaRPr lang="en-AU" sz="4000" dirty="0" smtClean="0"/>
          </a:p>
          <a:p>
            <a:pPr lvl="1"/>
            <a:r>
              <a:rPr lang="en-AU" sz="4000" dirty="0" smtClean="0"/>
              <a:t>Top three things your triad wants from this workshop…..</a:t>
            </a:r>
            <a:endParaRPr lang="en-AU" sz="4000" dirty="0"/>
          </a:p>
        </p:txBody>
      </p:sp>
      <p:sp>
        <p:nvSpPr>
          <p:cNvPr id="4" name="Slide Number Placeholder 3"/>
          <p:cNvSpPr>
            <a:spLocks noGrp="1"/>
          </p:cNvSpPr>
          <p:nvPr>
            <p:ph type="sldNum" sz="quarter" idx="12"/>
          </p:nvPr>
        </p:nvSpPr>
        <p:spPr/>
        <p:txBody>
          <a:bodyPr/>
          <a:lstStyle/>
          <a:p>
            <a:fld id="{9AC30CC7-EEC2-4BA9-8DA1-42C1B841F5C5}" type="slidenum">
              <a:rPr lang="en-AU" smtClean="0"/>
              <a:t>2</a:t>
            </a:fld>
            <a:endParaRPr lang="en-AU"/>
          </a:p>
        </p:txBody>
      </p:sp>
    </p:spTree>
    <p:extLst>
      <p:ext uri="{BB962C8B-B14F-4D97-AF65-F5344CB8AC3E}">
        <p14:creationId xmlns:p14="http://schemas.microsoft.com/office/powerpoint/2010/main" val="2451775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89" y="0"/>
            <a:ext cx="983893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9AC30CC7-EEC2-4BA9-8DA1-42C1B841F5C5}" type="slidenum">
              <a:rPr lang="en-AU" smtClean="0"/>
              <a:t>20</a:t>
            </a:fld>
            <a:endParaRPr lang="en-AU"/>
          </a:p>
        </p:txBody>
      </p:sp>
    </p:spTree>
    <p:extLst>
      <p:ext uri="{BB962C8B-B14F-4D97-AF65-F5344CB8AC3E}">
        <p14:creationId xmlns:p14="http://schemas.microsoft.com/office/powerpoint/2010/main" val="2636732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3 Values  </a:t>
            </a:r>
            <a:r>
              <a:rPr lang="en-US" dirty="0"/>
              <a:t>and  pathways</a:t>
            </a:r>
            <a:endParaRPr lang="en-AU" dirty="0"/>
          </a:p>
        </p:txBody>
      </p:sp>
      <p:sp>
        <p:nvSpPr>
          <p:cNvPr id="3" name="Content Placeholder 2"/>
          <p:cNvSpPr>
            <a:spLocks noGrp="1"/>
          </p:cNvSpPr>
          <p:nvPr>
            <p:ph idx="1"/>
          </p:nvPr>
        </p:nvSpPr>
        <p:spPr/>
        <p:txBody>
          <a:bodyPr/>
          <a:lstStyle/>
          <a:p>
            <a:pPr lvl="0"/>
            <a:r>
              <a:rPr lang="en-US" dirty="0"/>
              <a:t>Values Inventory</a:t>
            </a:r>
            <a:endParaRPr lang="en-AU" dirty="0"/>
          </a:p>
          <a:p>
            <a:pPr lvl="0"/>
            <a:r>
              <a:rPr lang="en-US" dirty="0"/>
              <a:t>Identifying to what extent the transgression contravened Values</a:t>
            </a:r>
            <a:endParaRPr lang="en-AU" dirty="0"/>
          </a:p>
          <a:p>
            <a:pPr lvl="0"/>
            <a:r>
              <a:rPr lang="en-US" dirty="0"/>
              <a:t>Understanding the process of contact with painful experiences and the need for a values based perspective</a:t>
            </a:r>
            <a:endParaRPr lang="en-AU" dirty="0"/>
          </a:p>
          <a:p>
            <a:pPr lvl="0"/>
            <a:r>
              <a:rPr lang="en-US" dirty="0"/>
              <a:t>Understanding the </a:t>
            </a:r>
            <a:r>
              <a:rPr lang="en-US" dirty="0" smtClean="0"/>
              <a:t> values context </a:t>
            </a:r>
            <a:r>
              <a:rPr lang="en-US" dirty="0"/>
              <a:t>of the transgression</a:t>
            </a:r>
            <a:endParaRPr lang="en-AU" dirty="0"/>
          </a:p>
          <a:p>
            <a:endParaRPr lang="en-AU" dirty="0"/>
          </a:p>
        </p:txBody>
      </p:sp>
      <p:sp>
        <p:nvSpPr>
          <p:cNvPr id="4" name="Slide Number Placeholder 3"/>
          <p:cNvSpPr>
            <a:spLocks noGrp="1"/>
          </p:cNvSpPr>
          <p:nvPr>
            <p:ph type="sldNum" sz="quarter" idx="12"/>
          </p:nvPr>
        </p:nvSpPr>
        <p:spPr/>
        <p:txBody>
          <a:bodyPr/>
          <a:lstStyle/>
          <a:p>
            <a:fld id="{9AC30CC7-EEC2-4BA9-8DA1-42C1B841F5C5}" type="slidenum">
              <a:rPr lang="en-AU" smtClean="0"/>
              <a:t>21</a:t>
            </a:fld>
            <a:endParaRPr lang="en-AU"/>
          </a:p>
        </p:txBody>
      </p:sp>
    </p:spTree>
    <p:extLst>
      <p:ext uri="{BB962C8B-B14F-4D97-AF65-F5344CB8AC3E}">
        <p14:creationId xmlns:p14="http://schemas.microsoft.com/office/powerpoint/2010/main" val="2931697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Your Work </a:t>
            </a:r>
            <a:endParaRPr lang="en-AU" dirty="0"/>
          </a:p>
        </p:txBody>
      </p:sp>
      <p:sp>
        <p:nvSpPr>
          <p:cNvPr id="3" name="Content Placeholder 2"/>
          <p:cNvSpPr>
            <a:spLocks noGrp="1"/>
          </p:cNvSpPr>
          <p:nvPr>
            <p:ph idx="1"/>
          </p:nvPr>
        </p:nvSpPr>
        <p:spPr/>
        <p:txBody>
          <a:bodyPr/>
          <a:lstStyle/>
          <a:p>
            <a:pPr lvl="0"/>
            <a:endParaRPr lang="en-AU" dirty="0" smtClean="0"/>
          </a:p>
          <a:p>
            <a:pPr lvl="0"/>
            <a:r>
              <a:rPr lang="en-AU" dirty="0" smtClean="0"/>
              <a:t>Changing roles – assist Charlize to elicit and Identify 1or 2 values that might be in conflict </a:t>
            </a:r>
            <a:endParaRPr lang="en-AU" dirty="0" smtClean="0"/>
          </a:p>
          <a:p>
            <a:pPr marL="0" lvl="0" indent="0">
              <a:buNone/>
            </a:pPr>
            <a:r>
              <a:rPr lang="en-AU" dirty="0" smtClean="0"/>
              <a:t> </a:t>
            </a:r>
            <a:r>
              <a:rPr lang="en-AU" dirty="0" smtClean="0"/>
              <a:t>i.e</a:t>
            </a:r>
            <a:r>
              <a:rPr lang="en-AU" dirty="0" smtClean="0"/>
              <a:t>.</a:t>
            </a:r>
          </a:p>
          <a:p>
            <a:pPr marL="400050" lvl="1" indent="0">
              <a:buNone/>
            </a:pPr>
            <a:r>
              <a:rPr lang="en-AU" dirty="0" smtClean="0"/>
              <a:t> </a:t>
            </a:r>
            <a:r>
              <a:rPr lang="en-AU" dirty="0" smtClean="0"/>
              <a:t>I do this for others but not </a:t>
            </a:r>
            <a:r>
              <a:rPr lang="en-AU" dirty="0" smtClean="0"/>
              <a:t>myself…..</a:t>
            </a:r>
            <a:endParaRPr lang="en-AU" dirty="0" smtClean="0"/>
          </a:p>
          <a:p>
            <a:pPr marL="400050" lvl="1" indent="0">
              <a:buNone/>
            </a:pPr>
            <a:r>
              <a:rPr lang="en-AU" dirty="0" smtClean="0"/>
              <a:t>I </a:t>
            </a:r>
            <a:r>
              <a:rPr lang="en-AU" dirty="0" smtClean="0"/>
              <a:t>want to do both but cannot </a:t>
            </a:r>
            <a:r>
              <a:rPr lang="en-AU" dirty="0" smtClean="0"/>
              <a:t>,  </a:t>
            </a:r>
            <a:r>
              <a:rPr lang="en-AU" dirty="0" smtClean="0"/>
              <a:t>or do </a:t>
            </a:r>
            <a:r>
              <a:rPr lang="en-AU" dirty="0" smtClean="0"/>
              <a:t>not…..</a:t>
            </a:r>
          </a:p>
          <a:p>
            <a:pPr marL="400050" lvl="1" indent="0">
              <a:buNone/>
            </a:pPr>
            <a:r>
              <a:rPr lang="en-AU" dirty="0" smtClean="0"/>
              <a:t>I am undermining my own values because…….</a:t>
            </a:r>
            <a:endParaRPr lang="en-AU" dirty="0"/>
          </a:p>
          <a:p>
            <a:endParaRPr lang="en-AU" dirty="0"/>
          </a:p>
        </p:txBody>
      </p:sp>
      <p:sp>
        <p:nvSpPr>
          <p:cNvPr id="4" name="Slide Number Placeholder 3"/>
          <p:cNvSpPr>
            <a:spLocks noGrp="1"/>
          </p:cNvSpPr>
          <p:nvPr>
            <p:ph type="sldNum" sz="quarter" idx="12"/>
          </p:nvPr>
        </p:nvSpPr>
        <p:spPr/>
        <p:txBody>
          <a:bodyPr/>
          <a:lstStyle/>
          <a:p>
            <a:fld id="{9AC30CC7-EEC2-4BA9-8DA1-42C1B841F5C5}" type="slidenum">
              <a:rPr lang="en-AU" smtClean="0"/>
              <a:t>22</a:t>
            </a:fld>
            <a:endParaRPr lang="en-AU"/>
          </a:p>
        </p:txBody>
      </p:sp>
    </p:spTree>
    <p:extLst>
      <p:ext uri="{BB962C8B-B14F-4D97-AF65-F5344CB8AC3E}">
        <p14:creationId xmlns:p14="http://schemas.microsoft.com/office/powerpoint/2010/main" val="1199044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060848"/>
            <a:ext cx="4104456" cy="3389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9AC30CC7-EEC2-4BA9-8DA1-42C1B841F5C5}" type="slidenum">
              <a:rPr lang="en-AU" smtClean="0"/>
              <a:t>23</a:t>
            </a:fld>
            <a:endParaRPr lang="en-AU"/>
          </a:p>
        </p:txBody>
      </p:sp>
    </p:spTree>
    <p:extLst>
      <p:ext uri="{BB962C8B-B14F-4D97-AF65-F5344CB8AC3E}">
        <p14:creationId xmlns:p14="http://schemas.microsoft.com/office/powerpoint/2010/main" val="1417457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Beware pseudo self forgiveness</a:t>
            </a:r>
          </a:p>
        </p:txBody>
      </p:sp>
      <p:sp>
        <p:nvSpPr>
          <p:cNvPr id="3" name="Content Placeholder 2"/>
          <p:cNvSpPr>
            <a:spLocks noGrp="1"/>
          </p:cNvSpPr>
          <p:nvPr>
            <p:ph idx="1"/>
          </p:nvPr>
        </p:nvSpPr>
        <p:spPr/>
        <p:txBody>
          <a:bodyPr/>
          <a:lstStyle/>
          <a:p>
            <a:r>
              <a:rPr lang="en-AU" dirty="0" smtClean="0"/>
              <a:t>Sophisticated avoidance</a:t>
            </a:r>
          </a:p>
          <a:p>
            <a:endParaRPr lang="en-AU" dirty="0" smtClean="0"/>
          </a:p>
          <a:p>
            <a:r>
              <a:rPr lang="en-AU" dirty="0" smtClean="0"/>
              <a:t>Failure to address the core issue</a:t>
            </a:r>
          </a:p>
          <a:p>
            <a:endParaRPr lang="en-AU" dirty="0" smtClean="0"/>
          </a:p>
          <a:p>
            <a:r>
              <a:rPr lang="en-AU" dirty="0" smtClean="0"/>
              <a:t>Will reoccur or use resources that undermine psychological flexibility</a:t>
            </a:r>
            <a:endParaRPr lang="en-AU" dirty="0"/>
          </a:p>
        </p:txBody>
      </p:sp>
      <p:sp>
        <p:nvSpPr>
          <p:cNvPr id="4" name="Slide Number Placeholder 3"/>
          <p:cNvSpPr>
            <a:spLocks noGrp="1"/>
          </p:cNvSpPr>
          <p:nvPr>
            <p:ph type="sldNum" sz="quarter" idx="12"/>
          </p:nvPr>
        </p:nvSpPr>
        <p:spPr/>
        <p:txBody>
          <a:bodyPr/>
          <a:lstStyle/>
          <a:p>
            <a:fld id="{9AC30CC7-EEC2-4BA9-8DA1-42C1B841F5C5}" type="slidenum">
              <a:rPr lang="en-AU" smtClean="0"/>
              <a:t>24</a:t>
            </a:fld>
            <a:endParaRPr lang="en-AU"/>
          </a:p>
        </p:txBody>
      </p:sp>
    </p:spTree>
    <p:extLst>
      <p:ext uri="{BB962C8B-B14F-4D97-AF65-F5344CB8AC3E}">
        <p14:creationId xmlns:p14="http://schemas.microsoft.com/office/powerpoint/2010/main" val="566230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Getting </a:t>
            </a:r>
            <a:r>
              <a:rPr lang="en-US" dirty="0" smtClean="0"/>
              <a:t>unstuck</a:t>
            </a:r>
            <a:endParaRPr lang="en-AU" dirty="0"/>
          </a:p>
        </p:txBody>
      </p:sp>
      <p:sp>
        <p:nvSpPr>
          <p:cNvPr id="3" name="Content Placeholder 2"/>
          <p:cNvSpPr>
            <a:spLocks noGrp="1"/>
          </p:cNvSpPr>
          <p:nvPr>
            <p:ph idx="1"/>
          </p:nvPr>
        </p:nvSpPr>
        <p:spPr/>
        <p:txBody>
          <a:bodyPr/>
          <a:lstStyle/>
          <a:p>
            <a:endParaRPr lang="en-A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420888"/>
            <a:ext cx="6343586" cy="24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9AC30CC7-EEC2-4BA9-8DA1-42C1B841F5C5}" type="slidenum">
              <a:rPr lang="en-AU" smtClean="0"/>
              <a:t>25</a:t>
            </a:fld>
            <a:endParaRPr lang="en-AU"/>
          </a:p>
        </p:txBody>
      </p:sp>
    </p:spTree>
    <p:extLst>
      <p:ext uri="{BB962C8B-B14F-4D97-AF65-F5344CB8AC3E}">
        <p14:creationId xmlns:p14="http://schemas.microsoft.com/office/powerpoint/2010/main" val="2383498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4 Getting unstuck</a:t>
            </a:r>
            <a:r>
              <a:rPr lang="en-AU" dirty="0" smtClean="0"/>
              <a:t/>
            </a:r>
            <a:br>
              <a:rPr lang="en-AU" dirty="0" smtClean="0"/>
            </a:br>
            <a:endParaRPr lang="en-AU" dirty="0"/>
          </a:p>
        </p:txBody>
      </p:sp>
      <p:sp>
        <p:nvSpPr>
          <p:cNvPr id="3" name="Content Placeholder 2"/>
          <p:cNvSpPr>
            <a:spLocks noGrp="1"/>
          </p:cNvSpPr>
          <p:nvPr>
            <p:ph idx="1"/>
          </p:nvPr>
        </p:nvSpPr>
        <p:spPr>
          <a:xfrm>
            <a:off x="179512" y="1600200"/>
            <a:ext cx="8712968" cy="4525963"/>
          </a:xfrm>
        </p:spPr>
        <p:txBody>
          <a:bodyPr>
            <a:normAutofit/>
          </a:bodyPr>
          <a:lstStyle/>
          <a:p>
            <a:r>
              <a:rPr lang="en-AU" dirty="0" smtClean="0"/>
              <a:t>OPAL – keeping a compassionate stance…..</a:t>
            </a:r>
            <a:endParaRPr lang="en-AU" dirty="0"/>
          </a:p>
          <a:p>
            <a:pPr lvl="0"/>
            <a:r>
              <a:rPr lang="en-US" dirty="0" smtClean="0"/>
              <a:t>Understanding </a:t>
            </a:r>
            <a:r>
              <a:rPr lang="en-US" dirty="0"/>
              <a:t>and </a:t>
            </a:r>
            <a:r>
              <a:rPr lang="en-US" dirty="0" smtClean="0"/>
              <a:t>addressing</a:t>
            </a:r>
          </a:p>
          <a:p>
            <a:pPr marL="457200" lvl="1" indent="0">
              <a:buNone/>
            </a:pPr>
            <a:r>
              <a:rPr lang="en-AU" b="1" dirty="0" smtClean="0"/>
              <a:t>Shame:  </a:t>
            </a:r>
            <a:r>
              <a:rPr lang="en-AU" dirty="0"/>
              <a:t>Self oriented - I Am Broken</a:t>
            </a:r>
          </a:p>
          <a:p>
            <a:pPr marL="457200" lvl="1" indent="0">
              <a:buNone/>
            </a:pPr>
            <a:r>
              <a:rPr lang="en-AU" b="1" dirty="0" smtClean="0"/>
              <a:t>Guilt:  </a:t>
            </a:r>
            <a:r>
              <a:rPr lang="en-AU" dirty="0"/>
              <a:t>Action oriented - What have I Broken?</a:t>
            </a:r>
          </a:p>
          <a:p>
            <a:pPr marL="457200" lvl="1" indent="0">
              <a:buNone/>
            </a:pPr>
            <a:r>
              <a:rPr lang="en-AU" b="1" dirty="0" smtClean="0"/>
              <a:t>Remorse: </a:t>
            </a:r>
            <a:r>
              <a:rPr lang="en-AU" dirty="0" smtClean="0"/>
              <a:t>Contrite </a:t>
            </a:r>
            <a:r>
              <a:rPr lang="en-AU" dirty="0"/>
              <a:t>regret – </a:t>
            </a:r>
            <a:r>
              <a:rPr lang="en-AU" dirty="0" smtClean="0"/>
              <a:t>wanting </a:t>
            </a:r>
            <a:r>
              <a:rPr lang="en-AU" dirty="0"/>
              <a:t>to put wrongs </a:t>
            </a:r>
            <a:r>
              <a:rPr lang="en-AU" dirty="0" smtClean="0"/>
              <a:t>right</a:t>
            </a:r>
          </a:p>
          <a:p>
            <a:pPr marL="457200" lvl="1" indent="0">
              <a:buNone/>
            </a:pPr>
            <a:endParaRPr lang="en-AU" dirty="0"/>
          </a:p>
        </p:txBody>
      </p:sp>
      <p:sp>
        <p:nvSpPr>
          <p:cNvPr id="4" name="Slide Number Placeholder 3"/>
          <p:cNvSpPr>
            <a:spLocks noGrp="1"/>
          </p:cNvSpPr>
          <p:nvPr>
            <p:ph type="sldNum" sz="quarter" idx="12"/>
          </p:nvPr>
        </p:nvSpPr>
        <p:spPr/>
        <p:txBody>
          <a:bodyPr/>
          <a:lstStyle/>
          <a:p>
            <a:fld id="{9AC30CC7-EEC2-4BA9-8DA1-42C1B841F5C5}" type="slidenum">
              <a:rPr lang="en-AU" smtClean="0"/>
              <a:t>26</a:t>
            </a:fld>
            <a:endParaRPr lang="en-AU"/>
          </a:p>
        </p:txBody>
      </p:sp>
    </p:spTree>
    <p:extLst>
      <p:ext uri="{BB962C8B-B14F-4D97-AF65-F5344CB8AC3E}">
        <p14:creationId xmlns:p14="http://schemas.microsoft.com/office/powerpoint/2010/main" val="13102631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4 Getting unstuck</a:t>
            </a:r>
            <a:r>
              <a:rPr lang="en-AU" dirty="0" smtClean="0"/>
              <a:t/>
            </a:r>
            <a:br>
              <a:rPr lang="en-AU" dirty="0" smtClean="0"/>
            </a:br>
            <a:endParaRPr lang="en-AU" dirty="0"/>
          </a:p>
        </p:txBody>
      </p:sp>
      <p:sp>
        <p:nvSpPr>
          <p:cNvPr id="3" name="Content Placeholder 2"/>
          <p:cNvSpPr>
            <a:spLocks noGrp="1"/>
          </p:cNvSpPr>
          <p:nvPr>
            <p:ph idx="1"/>
          </p:nvPr>
        </p:nvSpPr>
        <p:spPr/>
        <p:txBody>
          <a:bodyPr>
            <a:normAutofit lnSpcReduction="10000"/>
          </a:bodyPr>
          <a:lstStyle/>
          <a:p>
            <a:pPr lvl="0"/>
            <a:r>
              <a:rPr lang="en-US" dirty="0"/>
              <a:t>Utilizing ACT and RFT to get </a:t>
            </a:r>
            <a:r>
              <a:rPr lang="en-US" dirty="0" smtClean="0"/>
              <a:t>unstuck…. </a:t>
            </a:r>
          </a:p>
          <a:p>
            <a:pPr lvl="0"/>
            <a:r>
              <a:rPr lang="en-US" dirty="0" smtClean="0"/>
              <a:t>Many options……</a:t>
            </a:r>
            <a:endParaRPr lang="en-AU" dirty="0"/>
          </a:p>
          <a:p>
            <a:pPr lvl="1"/>
            <a:r>
              <a:rPr lang="en-US" dirty="0" smtClean="0"/>
              <a:t>Get </a:t>
            </a:r>
            <a:r>
              <a:rPr lang="en-US" dirty="0"/>
              <a:t>in touch with here and </a:t>
            </a:r>
            <a:r>
              <a:rPr lang="en-US" dirty="0" smtClean="0"/>
              <a:t>now…</a:t>
            </a:r>
            <a:endParaRPr lang="en-AU" dirty="0"/>
          </a:p>
          <a:p>
            <a:pPr lvl="1"/>
            <a:r>
              <a:rPr lang="en-US" dirty="0" smtClean="0"/>
              <a:t>Identify </a:t>
            </a:r>
            <a:r>
              <a:rPr lang="en-US" dirty="0"/>
              <a:t>pathways of Acceptance and </a:t>
            </a:r>
            <a:r>
              <a:rPr lang="en-US" dirty="0" smtClean="0"/>
              <a:t>Willingness…</a:t>
            </a:r>
            <a:endParaRPr lang="en-AU" dirty="0"/>
          </a:p>
          <a:p>
            <a:pPr lvl="1"/>
            <a:r>
              <a:rPr lang="en-US" dirty="0"/>
              <a:t>Identify how to become more open to </a:t>
            </a:r>
            <a:r>
              <a:rPr lang="en-US" dirty="0" smtClean="0"/>
              <a:t>experiences</a:t>
            </a:r>
          </a:p>
          <a:p>
            <a:pPr lvl="1"/>
            <a:r>
              <a:rPr lang="en-US" dirty="0" err="1" smtClean="0"/>
              <a:t>Utilise</a:t>
            </a:r>
            <a:r>
              <a:rPr lang="en-US" dirty="0" smtClean="0"/>
              <a:t> </a:t>
            </a:r>
            <a:r>
              <a:rPr lang="en-US" dirty="0"/>
              <a:t>the Matrix</a:t>
            </a:r>
            <a:r>
              <a:rPr lang="en-US" dirty="0" smtClean="0"/>
              <a:t>…</a:t>
            </a:r>
            <a:endParaRPr lang="en-AU" dirty="0"/>
          </a:p>
          <a:p>
            <a:pPr lvl="1"/>
            <a:r>
              <a:rPr lang="en-US" dirty="0"/>
              <a:t>Identify how painful experiences can be used to highlight and clarify </a:t>
            </a:r>
            <a:r>
              <a:rPr lang="en-US" dirty="0" smtClean="0"/>
              <a:t>values…</a:t>
            </a:r>
            <a:endParaRPr lang="en-AU" dirty="0"/>
          </a:p>
          <a:p>
            <a:pPr lvl="1"/>
            <a:r>
              <a:rPr lang="en-US" dirty="0" smtClean="0"/>
              <a:t>Identify </a:t>
            </a:r>
            <a:r>
              <a:rPr lang="en-US" dirty="0"/>
              <a:t>pathways for valued </a:t>
            </a:r>
            <a:r>
              <a:rPr lang="en-US" dirty="0" smtClean="0"/>
              <a:t>action…</a:t>
            </a:r>
            <a:endParaRPr lang="en-AU" dirty="0"/>
          </a:p>
          <a:p>
            <a:endParaRPr lang="en-AU" dirty="0"/>
          </a:p>
        </p:txBody>
      </p:sp>
      <p:sp>
        <p:nvSpPr>
          <p:cNvPr id="4" name="Slide Number Placeholder 3"/>
          <p:cNvSpPr>
            <a:spLocks noGrp="1"/>
          </p:cNvSpPr>
          <p:nvPr>
            <p:ph type="sldNum" sz="quarter" idx="12"/>
          </p:nvPr>
        </p:nvSpPr>
        <p:spPr/>
        <p:txBody>
          <a:bodyPr/>
          <a:lstStyle/>
          <a:p>
            <a:fld id="{9AC30CC7-EEC2-4BA9-8DA1-42C1B841F5C5}" type="slidenum">
              <a:rPr lang="en-AU" smtClean="0"/>
              <a:t>27</a:t>
            </a:fld>
            <a:endParaRPr lang="en-AU"/>
          </a:p>
        </p:txBody>
      </p:sp>
    </p:spTree>
    <p:extLst>
      <p:ext uri="{BB962C8B-B14F-4D97-AF65-F5344CB8AC3E}">
        <p14:creationId xmlns:p14="http://schemas.microsoft.com/office/powerpoint/2010/main" val="3491940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Your Work </a:t>
            </a:r>
            <a:endParaRPr lang="en-AU" dirty="0"/>
          </a:p>
        </p:txBody>
      </p:sp>
      <p:sp>
        <p:nvSpPr>
          <p:cNvPr id="3" name="Content Placeholder 2"/>
          <p:cNvSpPr>
            <a:spLocks noGrp="1"/>
          </p:cNvSpPr>
          <p:nvPr>
            <p:ph idx="1"/>
          </p:nvPr>
        </p:nvSpPr>
        <p:spPr/>
        <p:txBody>
          <a:bodyPr>
            <a:normAutofit/>
          </a:bodyPr>
          <a:lstStyle/>
          <a:p>
            <a:pPr marL="342900" lvl="1" indent="-342900">
              <a:buFont typeface="Arial" panose="020B0604020202020204" pitchFamily="34" charset="0"/>
              <a:buChar char="•"/>
            </a:pPr>
            <a:r>
              <a:rPr lang="en-AU" sz="3600" dirty="0" smtClean="0">
                <a:solidFill>
                  <a:schemeClr val="accent6">
                    <a:lumMod val="75000"/>
                  </a:schemeClr>
                </a:solidFill>
              </a:rPr>
              <a:t>Revisit the  Scenario to Elicit/Identify: </a:t>
            </a:r>
          </a:p>
          <a:p>
            <a:pPr marL="742950" lvl="2" indent="-342900"/>
            <a:r>
              <a:rPr lang="en-AU" sz="2800" dirty="0" smtClean="0">
                <a:solidFill>
                  <a:schemeClr val="accent6">
                    <a:lumMod val="75000"/>
                  </a:schemeClr>
                </a:solidFill>
              </a:rPr>
              <a:t>Shame or Guilt based responses</a:t>
            </a:r>
          </a:p>
          <a:p>
            <a:pPr marL="742950" lvl="2" indent="-342900"/>
            <a:r>
              <a:rPr lang="en-AU" sz="2800" dirty="0" smtClean="0">
                <a:solidFill>
                  <a:schemeClr val="accent6">
                    <a:lumMod val="75000"/>
                  </a:schemeClr>
                </a:solidFill>
              </a:rPr>
              <a:t>and a possible </a:t>
            </a:r>
            <a:r>
              <a:rPr lang="en-AU" sz="2800" dirty="0" smtClean="0">
                <a:solidFill>
                  <a:schemeClr val="accent6">
                    <a:lumMod val="75000"/>
                  </a:schemeClr>
                </a:solidFill>
              </a:rPr>
              <a:t>focus of remorse – we will come back to this later…….</a:t>
            </a:r>
          </a:p>
          <a:p>
            <a:r>
              <a:rPr lang="en-AU" dirty="0" smtClean="0"/>
              <a:t>Choose a focus for </a:t>
            </a:r>
          </a:p>
          <a:p>
            <a:r>
              <a:rPr lang="en-AU" dirty="0" smtClean="0"/>
              <a:t>Perspective taking, </a:t>
            </a:r>
            <a:r>
              <a:rPr lang="en-AU" dirty="0" smtClean="0"/>
              <a:t>reframing, </a:t>
            </a:r>
            <a:r>
              <a:rPr lang="en-AU" dirty="0" smtClean="0"/>
              <a:t>opening up, Acceptance, moves towards…..</a:t>
            </a:r>
            <a:endParaRPr lang="en-AU" dirty="0"/>
          </a:p>
        </p:txBody>
      </p:sp>
      <p:sp>
        <p:nvSpPr>
          <p:cNvPr id="4" name="Slide Number Placeholder 3"/>
          <p:cNvSpPr>
            <a:spLocks noGrp="1"/>
          </p:cNvSpPr>
          <p:nvPr>
            <p:ph type="sldNum" sz="quarter" idx="12"/>
          </p:nvPr>
        </p:nvSpPr>
        <p:spPr/>
        <p:txBody>
          <a:bodyPr/>
          <a:lstStyle/>
          <a:p>
            <a:fld id="{9AC30CC7-EEC2-4BA9-8DA1-42C1B841F5C5}" type="slidenum">
              <a:rPr lang="en-AU" smtClean="0"/>
              <a:t>28</a:t>
            </a:fld>
            <a:endParaRPr lang="en-AU"/>
          </a:p>
        </p:txBody>
      </p:sp>
    </p:spTree>
    <p:extLst>
      <p:ext uri="{BB962C8B-B14F-4D97-AF65-F5344CB8AC3E}">
        <p14:creationId xmlns:p14="http://schemas.microsoft.com/office/powerpoint/2010/main" val="3354776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96752"/>
            <a:ext cx="6675032" cy="4425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9AC30CC7-EEC2-4BA9-8DA1-42C1B841F5C5}" type="slidenum">
              <a:rPr lang="en-AU" smtClean="0"/>
              <a:t>29</a:t>
            </a:fld>
            <a:endParaRPr lang="en-AU"/>
          </a:p>
        </p:txBody>
      </p:sp>
    </p:spTree>
    <p:extLst>
      <p:ext uri="{BB962C8B-B14F-4D97-AF65-F5344CB8AC3E}">
        <p14:creationId xmlns:p14="http://schemas.microsoft.com/office/powerpoint/2010/main" val="1129414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Possible outcomes…..</a:t>
            </a:r>
            <a:endParaRPr lang="en-AU" dirty="0"/>
          </a:p>
        </p:txBody>
      </p:sp>
      <p:sp>
        <p:nvSpPr>
          <p:cNvPr id="3" name="Content Placeholder 2"/>
          <p:cNvSpPr>
            <a:spLocks noGrp="1"/>
          </p:cNvSpPr>
          <p:nvPr>
            <p:ph idx="1"/>
          </p:nvPr>
        </p:nvSpPr>
        <p:spPr>
          <a:xfrm>
            <a:off x="457200" y="1196752"/>
            <a:ext cx="8363272" cy="5544616"/>
          </a:xfrm>
        </p:spPr>
        <p:txBody>
          <a:bodyPr>
            <a:normAutofit fontScale="92500" lnSpcReduction="20000"/>
          </a:bodyPr>
          <a:lstStyle/>
          <a:p>
            <a:r>
              <a:rPr lang="en-AU" dirty="0" smtClean="0"/>
              <a:t>Identify </a:t>
            </a:r>
            <a:r>
              <a:rPr lang="en-AU" dirty="0"/>
              <a:t>the factors leading to being stuck in self blame </a:t>
            </a:r>
            <a:r>
              <a:rPr lang="en-AU" dirty="0" smtClean="0"/>
              <a:t> leading to </a:t>
            </a:r>
            <a:r>
              <a:rPr lang="en-AU" dirty="0"/>
              <a:t>anxiety (worry) and depression (rumination</a:t>
            </a:r>
            <a:r>
              <a:rPr lang="en-AU" dirty="0" smtClean="0"/>
              <a:t>)  </a:t>
            </a:r>
          </a:p>
          <a:p>
            <a:r>
              <a:rPr lang="en-AU" dirty="0" smtClean="0"/>
              <a:t>To </a:t>
            </a:r>
            <a:r>
              <a:rPr lang="en-AU" dirty="0"/>
              <a:t>provide a </a:t>
            </a:r>
            <a:r>
              <a:rPr lang="en-AU" dirty="0" smtClean="0"/>
              <a:t>flexible responses </a:t>
            </a:r>
            <a:r>
              <a:rPr lang="en-AU" dirty="0"/>
              <a:t>including:</a:t>
            </a:r>
          </a:p>
          <a:p>
            <a:pPr lvl="1"/>
            <a:r>
              <a:rPr lang="en-AU" sz="3200" dirty="0" smtClean="0"/>
              <a:t>Transcendent </a:t>
            </a:r>
            <a:r>
              <a:rPr lang="en-AU" sz="3200" dirty="0"/>
              <a:t>perspective taking </a:t>
            </a:r>
            <a:endParaRPr lang="en-AU" sz="3200" dirty="0" smtClean="0"/>
          </a:p>
          <a:p>
            <a:pPr lvl="1"/>
            <a:r>
              <a:rPr lang="en-AU" sz="3200" dirty="0" smtClean="0"/>
              <a:t>Present </a:t>
            </a:r>
            <a:r>
              <a:rPr lang="en-AU" sz="3200" dirty="0"/>
              <a:t>moment experience;</a:t>
            </a:r>
          </a:p>
          <a:p>
            <a:pPr lvl="1"/>
            <a:r>
              <a:rPr lang="en-AU" sz="3200" dirty="0" smtClean="0"/>
              <a:t>Values </a:t>
            </a:r>
            <a:r>
              <a:rPr lang="en-AU" sz="3200" dirty="0"/>
              <a:t>based analysis </a:t>
            </a:r>
            <a:endParaRPr lang="en-AU" sz="3200" dirty="0" smtClean="0"/>
          </a:p>
          <a:p>
            <a:pPr lvl="1"/>
            <a:r>
              <a:rPr lang="en-AU" sz="3200" dirty="0" smtClean="0"/>
              <a:t>Basis for compassionate </a:t>
            </a:r>
            <a:r>
              <a:rPr lang="en-AU" sz="3200" dirty="0"/>
              <a:t>response to shame guilt remorse and restoration;</a:t>
            </a:r>
          </a:p>
          <a:p>
            <a:pPr lvl="1"/>
            <a:r>
              <a:rPr lang="en-AU" sz="3200" dirty="0" smtClean="0"/>
              <a:t>Using   </a:t>
            </a:r>
            <a:r>
              <a:rPr lang="en-AU" sz="3200" dirty="0"/>
              <a:t>Relational frames to build acceptance and willingness </a:t>
            </a:r>
            <a:r>
              <a:rPr lang="en-AU" sz="3200" dirty="0" smtClean="0"/>
              <a:t> </a:t>
            </a:r>
          </a:p>
          <a:p>
            <a:pPr lvl="1"/>
            <a:r>
              <a:rPr lang="en-AU" sz="3200" dirty="0" smtClean="0"/>
              <a:t>To open pathways </a:t>
            </a:r>
            <a:r>
              <a:rPr lang="en-AU" sz="3200" dirty="0"/>
              <a:t>to getting unstuck from self</a:t>
            </a:r>
          </a:p>
          <a:p>
            <a:endParaRPr lang="en-AU" dirty="0"/>
          </a:p>
        </p:txBody>
      </p:sp>
      <p:sp>
        <p:nvSpPr>
          <p:cNvPr id="4" name="Slide Number Placeholder 3"/>
          <p:cNvSpPr>
            <a:spLocks noGrp="1"/>
          </p:cNvSpPr>
          <p:nvPr>
            <p:ph type="sldNum" sz="quarter" idx="12"/>
          </p:nvPr>
        </p:nvSpPr>
        <p:spPr/>
        <p:txBody>
          <a:bodyPr/>
          <a:lstStyle/>
          <a:p>
            <a:fld id="{9AC30CC7-EEC2-4BA9-8DA1-42C1B841F5C5}" type="slidenum">
              <a:rPr lang="en-AU" smtClean="0"/>
              <a:t>3</a:t>
            </a:fld>
            <a:endParaRPr lang="en-AU"/>
          </a:p>
        </p:txBody>
      </p:sp>
    </p:spTree>
    <p:extLst>
      <p:ext uri="{BB962C8B-B14F-4D97-AF65-F5344CB8AC3E}">
        <p14:creationId xmlns:p14="http://schemas.microsoft.com/office/powerpoint/2010/main" val="14238763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 </a:t>
            </a:r>
            <a:r>
              <a:rPr lang="en-AU" dirty="0"/>
              <a:t/>
            </a:r>
            <a:br>
              <a:rPr lang="en-AU" dirty="0"/>
            </a:br>
            <a:r>
              <a:rPr lang="en-US" dirty="0"/>
              <a:t>5 Self Forgiveness</a:t>
            </a:r>
            <a:r>
              <a:rPr lang="en-AU" dirty="0"/>
              <a:t/>
            </a:r>
            <a:br>
              <a:rPr lang="en-AU" dirty="0"/>
            </a:br>
            <a:endParaRPr lang="en-AU" dirty="0"/>
          </a:p>
        </p:txBody>
      </p:sp>
      <p:sp>
        <p:nvSpPr>
          <p:cNvPr id="3" name="Content Placeholder 2"/>
          <p:cNvSpPr>
            <a:spLocks noGrp="1"/>
          </p:cNvSpPr>
          <p:nvPr>
            <p:ph idx="1"/>
          </p:nvPr>
        </p:nvSpPr>
        <p:spPr/>
        <p:txBody>
          <a:bodyPr>
            <a:normAutofit fontScale="92500" lnSpcReduction="10000"/>
          </a:bodyPr>
          <a:lstStyle/>
          <a:p>
            <a:pPr lvl="0"/>
            <a:r>
              <a:rPr lang="en-US" dirty="0" smtClean="0"/>
              <a:t>Mindfulness/ACT/RFT  </a:t>
            </a:r>
            <a:r>
              <a:rPr lang="en-US" dirty="0"/>
              <a:t>approaches to acceptance of self forgiveness</a:t>
            </a:r>
            <a:endParaRPr lang="en-AU" dirty="0"/>
          </a:p>
          <a:p>
            <a:pPr lvl="1"/>
            <a:r>
              <a:rPr lang="en-US" dirty="0"/>
              <a:t>How would you take a perspective that helps normalize the transgression and its effects</a:t>
            </a:r>
            <a:endParaRPr lang="en-AU" dirty="0"/>
          </a:p>
          <a:p>
            <a:pPr lvl="1"/>
            <a:r>
              <a:rPr lang="en-US" dirty="0"/>
              <a:t>Development of Compassionate presence, Self acceptance and Self respect </a:t>
            </a:r>
            <a:r>
              <a:rPr lang="en-US" dirty="0" smtClean="0"/>
              <a:t> use RFT  processes</a:t>
            </a:r>
          </a:p>
          <a:p>
            <a:pPr lvl="2"/>
            <a:r>
              <a:rPr lang="en-US" dirty="0" smtClean="0">
                <a:solidFill>
                  <a:schemeClr val="accent6">
                    <a:lumMod val="75000"/>
                  </a:schemeClr>
                </a:solidFill>
              </a:rPr>
              <a:t>how </a:t>
            </a:r>
            <a:r>
              <a:rPr lang="en-US" dirty="0">
                <a:solidFill>
                  <a:schemeClr val="accent6">
                    <a:lumMod val="75000"/>
                  </a:schemeClr>
                </a:solidFill>
              </a:rPr>
              <a:t>would you treat </a:t>
            </a:r>
            <a:r>
              <a:rPr lang="en-US" dirty="0" smtClean="0">
                <a:solidFill>
                  <a:schemeClr val="accent6">
                    <a:lumMod val="75000"/>
                  </a:schemeClr>
                </a:solidFill>
              </a:rPr>
              <a:t>your </a:t>
            </a:r>
            <a:r>
              <a:rPr lang="en-US" dirty="0">
                <a:solidFill>
                  <a:schemeClr val="accent6">
                    <a:lumMod val="75000"/>
                  </a:schemeClr>
                </a:solidFill>
              </a:rPr>
              <a:t>best friend and wounded stranger</a:t>
            </a:r>
            <a:r>
              <a:rPr lang="en-US" dirty="0" smtClean="0">
                <a:solidFill>
                  <a:schemeClr val="accent6">
                    <a:lumMod val="75000"/>
                  </a:schemeClr>
                </a:solidFill>
              </a:rPr>
              <a:t>….</a:t>
            </a:r>
          </a:p>
          <a:p>
            <a:pPr lvl="2"/>
            <a:r>
              <a:rPr lang="en-US" dirty="0" smtClean="0">
                <a:solidFill>
                  <a:schemeClr val="accent6">
                    <a:lumMod val="75000"/>
                  </a:schemeClr>
                </a:solidFill>
              </a:rPr>
              <a:t>How </a:t>
            </a:r>
            <a:r>
              <a:rPr lang="en-US" dirty="0">
                <a:solidFill>
                  <a:schemeClr val="accent6">
                    <a:lumMod val="75000"/>
                  </a:schemeClr>
                </a:solidFill>
              </a:rPr>
              <a:t>would you respond to the </a:t>
            </a:r>
            <a:r>
              <a:rPr lang="en-US" dirty="0" smtClean="0">
                <a:solidFill>
                  <a:schemeClr val="accent6">
                    <a:lumMod val="75000"/>
                  </a:schemeClr>
                </a:solidFill>
              </a:rPr>
              <a:t>child….  </a:t>
            </a:r>
            <a:r>
              <a:rPr lang="en-US" dirty="0">
                <a:solidFill>
                  <a:schemeClr val="accent6">
                    <a:lumMod val="75000"/>
                  </a:schemeClr>
                </a:solidFill>
              </a:rPr>
              <a:t>how would the child respond to you?</a:t>
            </a:r>
            <a:endParaRPr lang="en-AU" dirty="0">
              <a:solidFill>
                <a:schemeClr val="accent6">
                  <a:lumMod val="75000"/>
                </a:schemeClr>
              </a:solidFill>
            </a:endParaRPr>
          </a:p>
          <a:p>
            <a:pPr lvl="2"/>
            <a:r>
              <a:rPr lang="en-US" dirty="0">
                <a:solidFill>
                  <a:schemeClr val="accent6">
                    <a:lumMod val="75000"/>
                  </a:schemeClr>
                </a:solidFill>
              </a:rPr>
              <a:t>Identify how you would coach yourself to respond differently if the situation reoccurred</a:t>
            </a:r>
            <a:endParaRPr lang="en-AU" dirty="0">
              <a:solidFill>
                <a:schemeClr val="accent6">
                  <a:lumMod val="75000"/>
                </a:schemeClr>
              </a:solidFill>
            </a:endParaRPr>
          </a:p>
          <a:p>
            <a:endParaRPr lang="en-AU" dirty="0"/>
          </a:p>
        </p:txBody>
      </p:sp>
      <p:sp>
        <p:nvSpPr>
          <p:cNvPr id="4" name="Slide Number Placeholder 3"/>
          <p:cNvSpPr>
            <a:spLocks noGrp="1"/>
          </p:cNvSpPr>
          <p:nvPr>
            <p:ph type="sldNum" sz="quarter" idx="12"/>
          </p:nvPr>
        </p:nvSpPr>
        <p:spPr/>
        <p:txBody>
          <a:bodyPr/>
          <a:lstStyle/>
          <a:p>
            <a:fld id="{9AC30CC7-EEC2-4BA9-8DA1-42C1B841F5C5}" type="slidenum">
              <a:rPr lang="en-AU" smtClean="0"/>
              <a:t>30</a:t>
            </a:fld>
            <a:endParaRPr lang="en-AU"/>
          </a:p>
        </p:txBody>
      </p:sp>
    </p:spTree>
    <p:extLst>
      <p:ext uri="{BB962C8B-B14F-4D97-AF65-F5344CB8AC3E}">
        <p14:creationId xmlns:p14="http://schemas.microsoft.com/office/powerpoint/2010/main" val="1252320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 </a:t>
            </a:r>
            <a:r>
              <a:rPr lang="en-AU" dirty="0"/>
              <a:t/>
            </a:r>
            <a:br>
              <a:rPr lang="en-AU" dirty="0"/>
            </a:br>
            <a:r>
              <a:rPr lang="en-US" dirty="0"/>
              <a:t>5 Self Forgiveness</a:t>
            </a:r>
            <a:r>
              <a:rPr lang="en-AU" dirty="0"/>
              <a:t/>
            </a:r>
            <a:br>
              <a:rPr lang="en-AU" dirty="0"/>
            </a:br>
            <a:endParaRPr lang="en-AU" dirty="0"/>
          </a:p>
        </p:txBody>
      </p:sp>
      <p:sp>
        <p:nvSpPr>
          <p:cNvPr id="3" name="Content Placeholder 2"/>
          <p:cNvSpPr>
            <a:spLocks noGrp="1"/>
          </p:cNvSpPr>
          <p:nvPr>
            <p:ph idx="1"/>
          </p:nvPr>
        </p:nvSpPr>
        <p:spPr/>
        <p:txBody>
          <a:bodyPr>
            <a:normAutofit fontScale="92500" lnSpcReduction="20000"/>
          </a:bodyPr>
          <a:lstStyle/>
          <a:p>
            <a:pPr lvl="0"/>
            <a:r>
              <a:rPr lang="en-US" sz="3900" dirty="0" smtClean="0"/>
              <a:t>Radical Acceptance</a:t>
            </a:r>
          </a:p>
          <a:p>
            <a:pPr lvl="1"/>
            <a:r>
              <a:rPr lang="en-US" sz="3900" dirty="0" smtClean="0"/>
              <a:t> Values within actions</a:t>
            </a:r>
            <a:r>
              <a:rPr lang="en-US" sz="3900" dirty="0" smtClean="0"/>
              <a:t>…</a:t>
            </a:r>
          </a:p>
          <a:p>
            <a:pPr lvl="1"/>
            <a:r>
              <a:rPr lang="en-US" sz="3900" dirty="0" smtClean="0"/>
              <a:t> I made that choice based on value X</a:t>
            </a:r>
            <a:endParaRPr lang="en-US" sz="3900" dirty="0" smtClean="0"/>
          </a:p>
          <a:p>
            <a:pPr lvl="0"/>
            <a:r>
              <a:rPr lang="en-US" sz="3900" dirty="0" smtClean="0"/>
              <a:t>Use Remorse to explore </a:t>
            </a:r>
            <a:r>
              <a:rPr lang="en-US" sz="3900" dirty="0" smtClean="0"/>
              <a:t>possibilities of </a:t>
            </a:r>
            <a:r>
              <a:rPr lang="en-US" sz="3900" dirty="0"/>
              <a:t>alternate </a:t>
            </a:r>
            <a:r>
              <a:rPr lang="en-US" sz="3900" dirty="0" smtClean="0"/>
              <a:t>pathways for: </a:t>
            </a:r>
            <a:endParaRPr lang="en-AU" sz="3900" dirty="0"/>
          </a:p>
          <a:p>
            <a:pPr lvl="1"/>
            <a:r>
              <a:rPr lang="en-US" sz="3900" dirty="0" smtClean="0"/>
              <a:t>restoration</a:t>
            </a:r>
          </a:p>
          <a:p>
            <a:pPr lvl="1"/>
            <a:r>
              <a:rPr lang="en-US" sz="3900" dirty="0" smtClean="0"/>
              <a:t>repair   </a:t>
            </a:r>
          </a:p>
          <a:p>
            <a:pPr lvl="1"/>
            <a:r>
              <a:rPr lang="en-US" sz="3900" dirty="0" smtClean="0"/>
              <a:t>renewal</a:t>
            </a:r>
            <a:endParaRPr lang="en-AU" sz="3900" dirty="0"/>
          </a:p>
          <a:p>
            <a:endParaRPr lang="en-AU" dirty="0"/>
          </a:p>
        </p:txBody>
      </p:sp>
      <p:sp>
        <p:nvSpPr>
          <p:cNvPr id="4" name="Slide Number Placeholder 3"/>
          <p:cNvSpPr>
            <a:spLocks noGrp="1"/>
          </p:cNvSpPr>
          <p:nvPr>
            <p:ph type="sldNum" sz="quarter" idx="12"/>
          </p:nvPr>
        </p:nvSpPr>
        <p:spPr/>
        <p:txBody>
          <a:bodyPr/>
          <a:lstStyle/>
          <a:p>
            <a:fld id="{9AC30CC7-EEC2-4BA9-8DA1-42C1B841F5C5}" type="slidenum">
              <a:rPr lang="en-AU" smtClean="0"/>
              <a:t>31</a:t>
            </a:fld>
            <a:endParaRPr lang="en-AU"/>
          </a:p>
        </p:txBody>
      </p:sp>
    </p:spTree>
    <p:extLst>
      <p:ext uri="{BB962C8B-B14F-4D97-AF65-F5344CB8AC3E}">
        <p14:creationId xmlns:p14="http://schemas.microsoft.com/office/powerpoint/2010/main" val="9122400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Your work</a:t>
            </a:r>
            <a:endParaRPr lang="en-AU" dirty="0"/>
          </a:p>
        </p:txBody>
      </p:sp>
      <p:sp>
        <p:nvSpPr>
          <p:cNvPr id="3" name="Content Placeholder 2"/>
          <p:cNvSpPr>
            <a:spLocks noGrp="1"/>
          </p:cNvSpPr>
          <p:nvPr>
            <p:ph idx="1"/>
          </p:nvPr>
        </p:nvSpPr>
        <p:spPr/>
        <p:txBody>
          <a:bodyPr/>
          <a:lstStyle/>
          <a:p>
            <a:r>
              <a:rPr lang="en-AU" sz="4000" dirty="0" smtClean="0"/>
              <a:t>Change roles….  how might Charlize   Explore areas </a:t>
            </a:r>
            <a:r>
              <a:rPr lang="en-AU" sz="4000" dirty="0" smtClean="0"/>
              <a:t>of </a:t>
            </a:r>
            <a:r>
              <a:rPr lang="en-AU" sz="4000" dirty="0" smtClean="0"/>
              <a:t>her values  where she may be </a:t>
            </a:r>
            <a:r>
              <a:rPr lang="en-AU" sz="4000" dirty="0" smtClean="0"/>
              <a:t>more accepting </a:t>
            </a:r>
            <a:r>
              <a:rPr lang="en-AU" sz="4000" dirty="0" smtClean="0"/>
              <a:t>of  herself and previously unworkable actions?</a:t>
            </a:r>
          </a:p>
          <a:p>
            <a:r>
              <a:rPr lang="en-AU" sz="4000" dirty="0" smtClean="0"/>
              <a:t>What values </a:t>
            </a:r>
            <a:r>
              <a:rPr lang="en-AU" sz="4000" dirty="0" smtClean="0"/>
              <a:t>may be </a:t>
            </a:r>
            <a:r>
              <a:rPr lang="en-AU" sz="4000" dirty="0" smtClean="0"/>
              <a:t>hidden within </a:t>
            </a:r>
            <a:r>
              <a:rPr lang="en-AU" sz="4000" dirty="0" smtClean="0"/>
              <a:t>her previously unworkable </a:t>
            </a:r>
            <a:r>
              <a:rPr lang="en-AU" sz="4000" dirty="0" smtClean="0"/>
              <a:t>actions?</a:t>
            </a:r>
            <a:endParaRPr lang="en-AU" sz="4300" dirty="0"/>
          </a:p>
          <a:p>
            <a:endParaRPr lang="en-AU" dirty="0"/>
          </a:p>
        </p:txBody>
      </p:sp>
      <p:sp>
        <p:nvSpPr>
          <p:cNvPr id="4" name="Slide Number Placeholder 3"/>
          <p:cNvSpPr>
            <a:spLocks noGrp="1"/>
          </p:cNvSpPr>
          <p:nvPr>
            <p:ph type="sldNum" sz="quarter" idx="12"/>
          </p:nvPr>
        </p:nvSpPr>
        <p:spPr/>
        <p:txBody>
          <a:bodyPr/>
          <a:lstStyle/>
          <a:p>
            <a:fld id="{9AC30CC7-EEC2-4BA9-8DA1-42C1B841F5C5}" type="slidenum">
              <a:rPr lang="en-AU" smtClean="0"/>
              <a:t>32</a:t>
            </a:fld>
            <a:endParaRPr lang="en-AU"/>
          </a:p>
        </p:txBody>
      </p:sp>
    </p:spTree>
    <p:extLst>
      <p:ext uri="{BB962C8B-B14F-4D97-AF65-F5344CB8AC3E}">
        <p14:creationId xmlns:p14="http://schemas.microsoft.com/office/powerpoint/2010/main" val="2077048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46"/>
            <a:ext cx="10475194" cy="687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9AC30CC7-EEC2-4BA9-8DA1-42C1B841F5C5}" type="slidenum">
              <a:rPr lang="en-AU" smtClean="0"/>
              <a:t>33</a:t>
            </a:fld>
            <a:endParaRPr lang="en-AU"/>
          </a:p>
        </p:txBody>
      </p:sp>
    </p:spTree>
    <p:extLst>
      <p:ext uri="{BB962C8B-B14F-4D97-AF65-F5344CB8AC3E}">
        <p14:creationId xmlns:p14="http://schemas.microsoft.com/office/powerpoint/2010/main" val="35740330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6  Values for Action </a:t>
            </a:r>
            <a:br>
              <a:rPr lang="en-US" dirty="0" smtClean="0"/>
            </a:br>
            <a:r>
              <a:rPr lang="en-US" dirty="0" smtClean="0"/>
              <a:t>     Developing and Planning</a:t>
            </a:r>
            <a:endParaRPr lang="en-AU" dirty="0"/>
          </a:p>
        </p:txBody>
      </p:sp>
      <p:sp>
        <p:nvSpPr>
          <p:cNvPr id="3" name="Content Placeholder 2"/>
          <p:cNvSpPr>
            <a:spLocks noGrp="1"/>
          </p:cNvSpPr>
          <p:nvPr>
            <p:ph idx="1"/>
          </p:nvPr>
        </p:nvSpPr>
        <p:spPr/>
        <p:txBody>
          <a:bodyPr>
            <a:normAutofit fontScale="92500"/>
          </a:bodyPr>
          <a:lstStyle/>
          <a:p>
            <a:pPr lvl="0"/>
            <a:r>
              <a:rPr lang="en-US" dirty="0"/>
              <a:t>Development of Choice points for future situations which involve:</a:t>
            </a:r>
            <a:endParaRPr lang="en-AU" dirty="0"/>
          </a:p>
          <a:p>
            <a:pPr lvl="1"/>
            <a:r>
              <a:rPr lang="en-US" dirty="0"/>
              <a:t>Same contexts or repeated private events </a:t>
            </a:r>
            <a:endParaRPr lang="en-AU" dirty="0"/>
          </a:p>
          <a:p>
            <a:pPr lvl="0"/>
            <a:r>
              <a:rPr lang="en-US" dirty="0"/>
              <a:t>Establish alternate pathways  </a:t>
            </a:r>
            <a:endParaRPr lang="en-US" dirty="0" smtClean="0"/>
          </a:p>
          <a:p>
            <a:pPr lvl="1"/>
            <a:r>
              <a:rPr lang="en-US" dirty="0" smtClean="0"/>
              <a:t> </a:t>
            </a:r>
            <a:r>
              <a:rPr lang="en-US" dirty="0"/>
              <a:t>taking workable action</a:t>
            </a:r>
            <a:endParaRPr lang="en-AU" dirty="0"/>
          </a:p>
          <a:p>
            <a:pPr lvl="0"/>
            <a:r>
              <a:rPr lang="en-US" dirty="0"/>
              <a:t>Develop SMART goals  for values based action for </a:t>
            </a:r>
            <a:endParaRPr lang="en-AU" dirty="0"/>
          </a:p>
          <a:p>
            <a:pPr lvl="1"/>
            <a:r>
              <a:rPr lang="en-US" dirty="0"/>
              <a:t>restoration,</a:t>
            </a:r>
            <a:endParaRPr lang="en-AU" dirty="0"/>
          </a:p>
          <a:p>
            <a:pPr lvl="1"/>
            <a:r>
              <a:rPr lang="en-US" dirty="0"/>
              <a:t>repair and</a:t>
            </a:r>
            <a:endParaRPr lang="en-AU" dirty="0"/>
          </a:p>
          <a:p>
            <a:pPr lvl="1"/>
            <a:r>
              <a:rPr lang="en-US" dirty="0"/>
              <a:t>renewal</a:t>
            </a:r>
            <a:endParaRPr lang="en-AU" dirty="0"/>
          </a:p>
          <a:p>
            <a:endParaRPr lang="en-AU" dirty="0"/>
          </a:p>
        </p:txBody>
      </p:sp>
      <p:sp>
        <p:nvSpPr>
          <p:cNvPr id="4" name="Slide Number Placeholder 3"/>
          <p:cNvSpPr>
            <a:spLocks noGrp="1"/>
          </p:cNvSpPr>
          <p:nvPr>
            <p:ph type="sldNum" sz="quarter" idx="12"/>
          </p:nvPr>
        </p:nvSpPr>
        <p:spPr/>
        <p:txBody>
          <a:bodyPr/>
          <a:lstStyle/>
          <a:p>
            <a:fld id="{9AC30CC7-EEC2-4BA9-8DA1-42C1B841F5C5}" type="slidenum">
              <a:rPr lang="en-AU" smtClean="0"/>
              <a:t>34</a:t>
            </a:fld>
            <a:endParaRPr lang="en-AU"/>
          </a:p>
        </p:txBody>
      </p:sp>
    </p:spTree>
    <p:extLst>
      <p:ext uri="{BB962C8B-B14F-4D97-AF65-F5344CB8AC3E}">
        <p14:creationId xmlns:p14="http://schemas.microsoft.com/office/powerpoint/2010/main" val="38231284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Your Work</a:t>
            </a:r>
            <a:endParaRPr lang="en-AU" dirty="0"/>
          </a:p>
        </p:txBody>
      </p:sp>
      <p:sp>
        <p:nvSpPr>
          <p:cNvPr id="3" name="Content Placeholder 2"/>
          <p:cNvSpPr>
            <a:spLocks noGrp="1"/>
          </p:cNvSpPr>
          <p:nvPr>
            <p:ph idx="1"/>
          </p:nvPr>
        </p:nvSpPr>
        <p:spPr/>
        <p:txBody>
          <a:bodyPr/>
          <a:lstStyle/>
          <a:p>
            <a:r>
              <a:rPr lang="en-AU" dirty="0" smtClean="0"/>
              <a:t>Identify a Choice </a:t>
            </a:r>
            <a:r>
              <a:rPr lang="en-AU" dirty="0" smtClean="0"/>
              <a:t>point and smart goals  </a:t>
            </a:r>
            <a:endParaRPr lang="en-AU" dirty="0" smtClean="0"/>
          </a:p>
          <a:p>
            <a:endParaRPr lang="en-AU" dirty="0" smtClean="0"/>
          </a:p>
          <a:p>
            <a:r>
              <a:rPr lang="en-AU" dirty="0" smtClean="0"/>
              <a:t>How would you go about negotiating this with Charlize using  ACT/RFT/Matrix approaches </a:t>
            </a:r>
            <a:endParaRPr lang="en-AU" dirty="0"/>
          </a:p>
        </p:txBody>
      </p:sp>
      <p:sp>
        <p:nvSpPr>
          <p:cNvPr id="4" name="Slide Number Placeholder 3"/>
          <p:cNvSpPr>
            <a:spLocks noGrp="1"/>
          </p:cNvSpPr>
          <p:nvPr>
            <p:ph type="sldNum" sz="quarter" idx="12"/>
          </p:nvPr>
        </p:nvSpPr>
        <p:spPr/>
        <p:txBody>
          <a:bodyPr/>
          <a:lstStyle/>
          <a:p>
            <a:fld id="{9AC30CC7-EEC2-4BA9-8DA1-42C1B841F5C5}" type="slidenum">
              <a:rPr lang="en-AU" smtClean="0"/>
              <a:t>35</a:t>
            </a:fld>
            <a:endParaRPr lang="en-AU"/>
          </a:p>
        </p:txBody>
      </p:sp>
    </p:spTree>
    <p:extLst>
      <p:ext uri="{BB962C8B-B14F-4D97-AF65-F5344CB8AC3E}">
        <p14:creationId xmlns:p14="http://schemas.microsoft.com/office/powerpoint/2010/main" val="2771803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5126" name="Picture 6" descr="Image result for self compa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214" y="2852936"/>
            <a:ext cx="2902210" cy="359184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980728"/>
            <a:ext cx="167640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009556"/>
            <a:ext cx="3496602" cy="3390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9AC30CC7-EEC2-4BA9-8DA1-42C1B841F5C5}" type="slidenum">
              <a:rPr lang="en-AU" smtClean="0"/>
              <a:t>36</a:t>
            </a:fld>
            <a:endParaRPr lang="en-AU"/>
          </a:p>
        </p:txBody>
      </p:sp>
    </p:spTree>
    <p:extLst>
      <p:ext uri="{BB962C8B-B14F-4D97-AF65-F5344CB8AC3E}">
        <p14:creationId xmlns:p14="http://schemas.microsoft.com/office/powerpoint/2010/main" val="39546354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Commitment </a:t>
            </a:r>
            <a:r>
              <a:rPr lang="en-US" dirty="0"/>
              <a:t>to Self  Forgiveness</a:t>
            </a:r>
            <a:endParaRPr lang="en-AU" dirty="0"/>
          </a:p>
        </p:txBody>
      </p:sp>
      <p:sp>
        <p:nvSpPr>
          <p:cNvPr id="3" name="Content Placeholder 2"/>
          <p:cNvSpPr>
            <a:spLocks noGrp="1"/>
          </p:cNvSpPr>
          <p:nvPr>
            <p:ph idx="1"/>
          </p:nvPr>
        </p:nvSpPr>
        <p:spPr/>
        <p:txBody>
          <a:bodyPr>
            <a:normAutofit fontScale="92500" lnSpcReduction="10000"/>
          </a:bodyPr>
          <a:lstStyle/>
          <a:p>
            <a:pPr lvl="0"/>
            <a:r>
              <a:rPr lang="en-US" dirty="0" smtClean="0"/>
              <a:t>Bring </a:t>
            </a:r>
            <a:r>
              <a:rPr lang="en-US" dirty="0"/>
              <a:t>it all together for continued process of </a:t>
            </a:r>
            <a:r>
              <a:rPr lang="en-US" dirty="0" smtClean="0"/>
              <a:t>renewal</a:t>
            </a:r>
            <a:endParaRPr lang="en-US" dirty="0"/>
          </a:p>
          <a:p>
            <a:pPr lvl="1"/>
            <a:r>
              <a:rPr lang="en-US" dirty="0" smtClean="0"/>
              <a:t>Continued SMART Action….</a:t>
            </a:r>
          </a:p>
          <a:p>
            <a:pPr lvl="0"/>
            <a:r>
              <a:rPr lang="en-AU" dirty="0" smtClean="0"/>
              <a:t>Where do I practice a particular skill? </a:t>
            </a:r>
            <a:endParaRPr lang="en-AU" dirty="0"/>
          </a:p>
          <a:p>
            <a:pPr lvl="1"/>
            <a:r>
              <a:rPr lang="en-AU" dirty="0" smtClean="0"/>
              <a:t>Context?  Frequency?</a:t>
            </a:r>
            <a:endParaRPr lang="en-AU" dirty="0"/>
          </a:p>
          <a:p>
            <a:pPr lvl="0"/>
            <a:r>
              <a:rPr lang="en-AU" dirty="0" smtClean="0"/>
              <a:t>What and how will I track measure my skill? </a:t>
            </a:r>
            <a:endParaRPr lang="en-AU" dirty="0"/>
          </a:p>
          <a:p>
            <a:pPr lvl="1"/>
            <a:r>
              <a:rPr lang="en-AU" dirty="0" smtClean="0"/>
              <a:t>Objective measure, Observations, Feedback?</a:t>
            </a:r>
          </a:p>
          <a:p>
            <a:pPr lvl="0"/>
            <a:r>
              <a:rPr lang="en-AU" dirty="0" smtClean="0"/>
              <a:t>Continuing development – Sources?</a:t>
            </a:r>
          </a:p>
          <a:p>
            <a:pPr lvl="0"/>
            <a:r>
              <a:rPr lang="en-AU" dirty="0" smtClean="0"/>
              <a:t>Practice and application</a:t>
            </a:r>
            <a:endParaRPr lang="en-AU" dirty="0"/>
          </a:p>
          <a:p>
            <a:pPr lvl="0"/>
            <a:endParaRPr lang="en-AU" dirty="0"/>
          </a:p>
          <a:p>
            <a:pPr lvl="0"/>
            <a:endParaRPr lang="en-AU" dirty="0"/>
          </a:p>
        </p:txBody>
      </p:sp>
      <p:sp>
        <p:nvSpPr>
          <p:cNvPr id="4" name="Slide Number Placeholder 3"/>
          <p:cNvSpPr>
            <a:spLocks noGrp="1"/>
          </p:cNvSpPr>
          <p:nvPr>
            <p:ph type="sldNum" sz="quarter" idx="12"/>
          </p:nvPr>
        </p:nvSpPr>
        <p:spPr/>
        <p:txBody>
          <a:bodyPr/>
          <a:lstStyle/>
          <a:p>
            <a:fld id="{9AC30CC7-EEC2-4BA9-8DA1-42C1B841F5C5}" type="slidenum">
              <a:rPr lang="en-AU" smtClean="0"/>
              <a:t>37</a:t>
            </a:fld>
            <a:endParaRPr lang="en-AU"/>
          </a:p>
        </p:txBody>
      </p:sp>
    </p:spTree>
    <p:extLst>
      <p:ext uri="{BB962C8B-B14F-4D97-AF65-F5344CB8AC3E}">
        <p14:creationId xmlns:p14="http://schemas.microsoft.com/office/powerpoint/2010/main" val="10398317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5596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683568" y="404664"/>
            <a:ext cx="8064896" cy="6453336"/>
          </a:xfrm>
        </p:spPr>
        <p:txBody>
          <a:bodyPr>
            <a:normAutofit fontScale="85000" lnSpcReduction="20000"/>
          </a:bodyPr>
          <a:lstStyle/>
          <a:p>
            <a:pPr marL="0" indent="0">
              <a:buNone/>
            </a:pPr>
            <a:r>
              <a:rPr lang="en-AU" b="1" dirty="0">
                <a:solidFill>
                  <a:srgbClr val="002060"/>
                </a:solidFill>
              </a:rPr>
              <a:t>When you are </a:t>
            </a:r>
            <a:r>
              <a:rPr lang="en-AU" b="1" i="1" dirty="0">
                <a:solidFill>
                  <a:srgbClr val="002060"/>
                </a:solidFill>
              </a:rPr>
              <a:t>comfortable </a:t>
            </a:r>
            <a:r>
              <a:rPr lang="en-AU" b="1" dirty="0">
                <a:solidFill>
                  <a:srgbClr val="002060"/>
                </a:solidFill>
              </a:rPr>
              <a:t>with </a:t>
            </a:r>
            <a:r>
              <a:rPr lang="en-AU" b="1" u="sng" dirty="0" smtClean="0">
                <a:solidFill>
                  <a:srgbClr val="002060"/>
                </a:solidFill>
              </a:rPr>
              <a:t>both</a:t>
            </a:r>
          </a:p>
          <a:p>
            <a:pPr marL="0" indent="0" algn="r">
              <a:buNone/>
            </a:pPr>
            <a:r>
              <a:rPr lang="en-AU" b="1" dirty="0" smtClean="0">
                <a:solidFill>
                  <a:srgbClr val="002060"/>
                </a:solidFill>
              </a:rPr>
              <a:t> </a:t>
            </a:r>
            <a:r>
              <a:rPr lang="en-AU" b="1" dirty="0">
                <a:solidFill>
                  <a:srgbClr val="002060"/>
                </a:solidFill>
              </a:rPr>
              <a:t>your strengths and </a:t>
            </a:r>
            <a:r>
              <a:rPr lang="en-AU" b="1" dirty="0" smtClean="0">
                <a:solidFill>
                  <a:srgbClr val="002060"/>
                </a:solidFill>
              </a:rPr>
              <a:t>weaknesses,</a:t>
            </a:r>
          </a:p>
          <a:p>
            <a:pPr marL="0" indent="0">
              <a:buNone/>
            </a:pPr>
            <a:r>
              <a:rPr lang="en-AU" b="1" dirty="0" smtClean="0">
                <a:solidFill>
                  <a:srgbClr val="002060"/>
                </a:solidFill>
              </a:rPr>
              <a:t> </a:t>
            </a:r>
            <a:r>
              <a:rPr lang="en-AU" b="1" dirty="0">
                <a:solidFill>
                  <a:srgbClr val="002060"/>
                </a:solidFill>
                <a:latin typeface="Bradley Hand ITC" panose="03070402050302030203" pitchFamily="66" charset="0"/>
              </a:rPr>
              <a:t>you radiate simple </a:t>
            </a:r>
            <a:endParaRPr lang="en-AU" b="1" dirty="0" smtClean="0">
              <a:solidFill>
                <a:srgbClr val="002060"/>
              </a:solidFill>
              <a:latin typeface="Bradley Hand ITC" panose="03070402050302030203" pitchFamily="66" charset="0"/>
            </a:endParaRPr>
          </a:p>
          <a:p>
            <a:pPr marL="0" indent="0">
              <a:buNone/>
            </a:pPr>
            <a:r>
              <a:rPr lang="en-AU" b="1" dirty="0">
                <a:solidFill>
                  <a:srgbClr val="002060"/>
                </a:solidFill>
                <a:latin typeface="Bradley Hand ITC" panose="03070402050302030203" pitchFamily="66" charset="0"/>
              </a:rPr>
              <a:t/>
            </a:r>
            <a:br>
              <a:rPr lang="en-AU" b="1" dirty="0">
                <a:solidFill>
                  <a:srgbClr val="002060"/>
                </a:solidFill>
                <a:latin typeface="Bradley Hand ITC" panose="03070402050302030203" pitchFamily="66" charset="0"/>
              </a:rPr>
            </a:br>
            <a:r>
              <a:rPr lang="en-AU" b="1" dirty="0" smtClean="0">
                <a:solidFill>
                  <a:srgbClr val="002060"/>
                </a:solidFill>
                <a:latin typeface="Bradley Hand ITC" panose="03070402050302030203" pitchFamily="66" charset="0"/>
              </a:rPr>
              <a:t>unaffected </a:t>
            </a:r>
            <a:r>
              <a:rPr lang="en-AU" b="1" dirty="0">
                <a:solidFill>
                  <a:srgbClr val="002060"/>
                </a:solidFill>
                <a:latin typeface="Bradley Hand ITC" panose="03070402050302030203" pitchFamily="66" charset="0"/>
              </a:rPr>
              <a:t>humanity</a:t>
            </a:r>
            <a:r>
              <a:rPr lang="en-AU" b="1" dirty="0">
                <a:solidFill>
                  <a:srgbClr val="002060"/>
                </a:solidFill>
              </a:rPr>
              <a:t>.</a:t>
            </a:r>
          </a:p>
          <a:p>
            <a:pPr marL="0" indent="0">
              <a:buNone/>
            </a:pPr>
            <a:endParaRPr lang="en-AU" b="1" dirty="0" smtClean="0">
              <a:solidFill>
                <a:srgbClr val="002060"/>
              </a:solidFill>
            </a:endParaRPr>
          </a:p>
          <a:p>
            <a:pPr marL="0" indent="0">
              <a:buNone/>
            </a:pPr>
            <a:r>
              <a:rPr lang="en-AU" b="1" dirty="0" smtClean="0">
                <a:solidFill>
                  <a:srgbClr val="002060"/>
                </a:solidFill>
              </a:rPr>
              <a:t>Self </a:t>
            </a:r>
            <a:r>
              <a:rPr lang="en-AU" b="1" dirty="0">
                <a:solidFill>
                  <a:srgbClr val="002060"/>
                </a:solidFill>
              </a:rPr>
              <a:t>acceptance </a:t>
            </a:r>
            <a:r>
              <a:rPr lang="en-AU" b="1" dirty="0" smtClean="0">
                <a:solidFill>
                  <a:srgbClr val="002060"/>
                </a:solidFill>
                <a:latin typeface="Berlin Sans FB" panose="020E0602020502020306" pitchFamily="34" charset="0"/>
              </a:rPr>
              <a:t> </a:t>
            </a:r>
          </a:p>
          <a:p>
            <a:pPr marL="0" indent="0">
              <a:buNone/>
            </a:pPr>
            <a:r>
              <a:rPr lang="en-AU" b="1" dirty="0" smtClean="0">
                <a:solidFill>
                  <a:srgbClr val="002060"/>
                </a:solidFill>
                <a:latin typeface="Berlin Sans FB" panose="020E0602020502020306" pitchFamily="34" charset="0"/>
              </a:rPr>
              <a:t>total </a:t>
            </a:r>
            <a:r>
              <a:rPr lang="en-AU" b="1" dirty="0">
                <a:solidFill>
                  <a:srgbClr val="002060"/>
                </a:solidFill>
                <a:latin typeface="Berlin Sans FB" panose="020E0602020502020306" pitchFamily="34" charset="0"/>
              </a:rPr>
              <a:t>self acceptance </a:t>
            </a:r>
            <a:r>
              <a:rPr lang="en-AU" b="1" dirty="0" smtClean="0">
                <a:solidFill>
                  <a:srgbClr val="002060"/>
                </a:solidFill>
              </a:rPr>
              <a:t>  </a:t>
            </a:r>
          </a:p>
          <a:p>
            <a:pPr marL="0" indent="0">
              <a:buNone/>
            </a:pPr>
            <a:r>
              <a:rPr lang="en-AU" b="1" dirty="0" smtClean="0">
                <a:solidFill>
                  <a:srgbClr val="002060"/>
                </a:solidFill>
                <a:latin typeface="Bradley Hand ITC" panose="03070402050302030203" pitchFamily="66" charset="0"/>
              </a:rPr>
              <a:t> </a:t>
            </a:r>
          </a:p>
          <a:p>
            <a:pPr marL="0" indent="0">
              <a:buNone/>
            </a:pPr>
            <a:r>
              <a:rPr lang="en-AU" b="1" dirty="0" smtClean="0">
                <a:solidFill>
                  <a:srgbClr val="002060"/>
                </a:solidFill>
                <a:latin typeface="Bradley Hand ITC" panose="03070402050302030203" pitchFamily="66" charset="0"/>
              </a:rPr>
              <a:t>means </a:t>
            </a:r>
            <a:r>
              <a:rPr lang="en-AU" b="1" dirty="0">
                <a:solidFill>
                  <a:srgbClr val="002060"/>
                </a:solidFill>
                <a:latin typeface="Bradley Hand ITC" panose="03070402050302030203" pitchFamily="66" charset="0"/>
              </a:rPr>
              <a:t>self forgiveness</a:t>
            </a:r>
            <a:r>
              <a:rPr lang="en-AU" b="1" dirty="0">
                <a:solidFill>
                  <a:srgbClr val="002060"/>
                </a:solidFill>
              </a:rPr>
              <a:t>.</a:t>
            </a:r>
          </a:p>
          <a:p>
            <a:pPr marL="0" indent="0">
              <a:buNone/>
            </a:pPr>
            <a:endParaRPr lang="en-AU" b="1" dirty="0" smtClean="0">
              <a:solidFill>
                <a:srgbClr val="002060"/>
              </a:solidFill>
            </a:endParaRPr>
          </a:p>
          <a:p>
            <a:pPr marL="0" indent="0">
              <a:buNone/>
            </a:pPr>
            <a:r>
              <a:rPr lang="en-AU" b="1" dirty="0" smtClean="0">
                <a:solidFill>
                  <a:srgbClr val="002060"/>
                </a:solidFill>
              </a:rPr>
              <a:t>When </a:t>
            </a:r>
            <a:r>
              <a:rPr lang="en-AU" b="1" dirty="0">
                <a:solidFill>
                  <a:srgbClr val="002060"/>
                </a:solidFill>
              </a:rPr>
              <a:t>you forgive yourself and stop judging yourself  - </a:t>
            </a:r>
          </a:p>
          <a:p>
            <a:pPr marL="0" indent="0" algn="r">
              <a:buNone/>
            </a:pPr>
            <a:endParaRPr lang="en-AU" b="1" dirty="0" smtClean="0">
              <a:solidFill>
                <a:schemeClr val="accent4">
                  <a:lumMod val="50000"/>
                </a:schemeClr>
              </a:solidFill>
            </a:endParaRPr>
          </a:p>
          <a:p>
            <a:pPr marL="0" indent="0" algn="r">
              <a:buNone/>
            </a:pPr>
            <a:r>
              <a:rPr lang="en-AU" b="1" dirty="0" smtClean="0">
                <a:solidFill>
                  <a:schemeClr val="accent4">
                    <a:lumMod val="50000"/>
                  </a:schemeClr>
                </a:solidFill>
              </a:rPr>
              <a:t>then </a:t>
            </a:r>
            <a:r>
              <a:rPr lang="en-AU" b="1" dirty="0">
                <a:solidFill>
                  <a:schemeClr val="accent4">
                    <a:lumMod val="50000"/>
                  </a:schemeClr>
                </a:solidFill>
              </a:rPr>
              <a:t>you won’t judge others and there will be less conflict in the world. </a:t>
            </a:r>
            <a:r>
              <a:rPr lang="en-AU" b="1" dirty="0" smtClean="0">
                <a:solidFill>
                  <a:schemeClr val="accent4">
                    <a:lumMod val="50000"/>
                  </a:schemeClr>
                </a:solidFill>
              </a:rPr>
              <a:t/>
            </a:r>
            <a:br>
              <a:rPr lang="en-AU" b="1" dirty="0" smtClean="0">
                <a:solidFill>
                  <a:schemeClr val="accent4">
                    <a:lumMod val="50000"/>
                  </a:schemeClr>
                </a:solidFill>
              </a:rPr>
            </a:br>
            <a:r>
              <a:rPr lang="en-AU" b="1" dirty="0" smtClean="0">
                <a:solidFill>
                  <a:schemeClr val="accent4">
                    <a:lumMod val="50000"/>
                  </a:schemeClr>
                </a:solidFill>
              </a:rPr>
              <a:t> </a:t>
            </a:r>
            <a:r>
              <a:rPr lang="en-AU" sz="1800" b="1" dirty="0">
                <a:solidFill>
                  <a:schemeClr val="accent4">
                    <a:lumMod val="50000"/>
                  </a:schemeClr>
                </a:solidFill>
              </a:rPr>
              <a:t>@ </a:t>
            </a:r>
            <a:r>
              <a:rPr lang="en-AU" sz="1800" b="1" dirty="0" smtClean="0">
                <a:solidFill>
                  <a:schemeClr val="accent4">
                    <a:lumMod val="50000"/>
                  </a:schemeClr>
                </a:solidFill>
              </a:rPr>
              <a:t>feelgoodtribe.com</a:t>
            </a:r>
            <a:endParaRPr lang="en-AU" dirty="0"/>
          </a:p>
        </p:txBody>
      </p:sp>
      <p:sp>
        <p:nvSpPr>
          <p:cNvPr id="2" name="Slide Number Placeholder 1"/>
          <p:cNvSpPr>
            <a:spLocks noGrp="1"/>
          </p:cNvSpPr>
          <p:nvPr>
            <p:ph type="sldNum" sz="quarter" idx="12"/>
          </p:nvPr>
        </p:nvSpPr>
        <p:spPr/>
        <p:txBody>
          <a:bodyPr/>
          <a:lstStyle/>
          <a:p>
            <a:fld id="{9AC30CC7-EEC2-4BA9-8DA1-42C1B841F5C5}" type="slidenum">
              <a:rPr lang="en-AU" smtClean="0"/>
              <a:t>38</a:t>
            </a:fld>
            <a:endParaRPr lang="en-AU"/>
          </a:p>
        </p:txBody>
      </p:sp>
    </p:spTree>
    <p:extLst>
      <p:ext uri="{BB962C8B-B14F-4D97-AF65-F5344CB8AC3E}">
        <p14:creationId xmlns:p14="http://schemas.microsoft.com/office/powerpoint/2010/main" val="2571870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507288" cy="6741368"/>
          </a:xfrm>
        </p:spPr>
        <p:txBody>
          <a:bodyPr>
            <a:normAutofit fontScale="70000" lnSpcReduction="20000"/>
          </a:bodyPr>
          <a:lstStyle/>
          <a:p>
            <a:pPr marL="0" indent="0">
              <a:buNone/>
            </a:pPr>
            <a:endParaRPr lang="en-AU" sz="1600" dirty="0" smtClean="0"/>
          </a:p>
          <a:p>
            <a:pPr marL="0" indent="0">
              <a:buNone/>
            </a:pPr>
            <a:endParaRPr lang="en-AU" sz="1600" dirty="0"/>
          </a:p>
          <a:p>
            <a:pPr marL="0" indent="0">
              <a:spcAft>
                <a:spcPts val="600"/>
              </a:spcAft>
              <a:buNone/>
            </a:pPr>
            <a:r>
              <a:rPr lang="en-AU" sz="1600" dirty="0"/>
              <a:t>Austin, S. (2009). A perspective on the patterns of loss, lack, disappointment and shame encountered in the treatment of six women with severe and chronic anorexia nervosa. </a:t>
            </a:r>
            <a:r>
              <a:rPr lang="en-AU" sz="1600" i="1" dirty="0"/>
              <a:t>Journal of Analytical Psychology, 54</a:t>
            </a:r>
            <a:r>
              <a:rPr lang="en-AU" sz="1600" dirty="0"/>
              <a:t>(1), 61-80. </a:t>
            </a:r>
          </a:p>
          <a:p>
            <a:pPr marL="0" indent="0">
              <a:spcAft>
                <a:spcPts val="600"/>
              </a:spcAft>
              <a:buNone/>
            </a:pPr>
            <a:r>
              <a:rPr lang="en-AU" sz="1600" dirty="0"/>
              <a:t>Bailey, A., &amp; </a:t>
            </a:r>
            <a:r>
              <a:rPr lang="en-AU" sz="1600" dirty="0" err="1"/>
              <a:t>Ciarrochi</a:t>
            </a:r>
            <a:r>
              <a:rPr lang="en-AU" sz="1600" dirty="0"/>
              <a:t>, J. ACT for health and well-being: Pre-workshop readings. </a:t>
            </a:r>
          </a:p>
          <a:p>
            <a:pPr marL="0" indent="0">
              <a:spcAft>
                <a:spcPts val="600"/>
              </a:spcAft>
              <a:buNone/>
            </a:pPr>
            <a:r>
              <a:rPr lang="en-AU" sz="1600" dirty="0"/>
              <a:t>Bailey, A., &amp; Harris, R. (2014). </a:t>
            </a:r>
            <a:r>
              <a:rPr lang="en-AU" sz="1600" i="1" dirty="0"/>
              <a:t>The Weight Escape</a:t>
            </a:r>
            <a:r>
              <a:rPr lang="en-AU" sz="1600" dirty="0"/>
              <a:t>: Penguin UK.</a:t>
            </a:r>
          </a:p>
          <a:p>
            <a:pPr marL="0" indent="0">
              <a:spcAft>
                <a:spcPts val="600"/>
              </a:spcAft>
              <a:buNone/>
            </a:pPr>
            <a:r>
              <a:rPr lang="en-AU" sz="1600" dirty="0"/>
              <a:t>Enright, R. D. (1996). </a:t>
            </a:r>
            <a:r>
              <a:rPr lang="en-AU" sz="1600" dirty="0" err="1"/>
              <a:t>Counseling</a:t>
            </a:r>
            <a:r>
              <a:rPr lang="en-AU" sz="1600" dirty="0"/>
              <a:t> within the forgiveness triad: On forgiving, receiving forgiveness, and self-forgiveness. </a:t>
            </a:r>
            <a:r>
              <a:rPr lang="en-AU" sz="1600" i="1" dirty="0" err="1"/>
              <a:t>Counseling</a:t>
            </a:r>
            <a:r>
              <a:rPr lang="en-AU" sz="1600" i="1" dirty="0"/>
              <a:t> and Values, 40</a:t>
            </a:r>
            <a:r>
              <a:rPr lang="en-AU" sz="1600" dirty="0"/>
              <a:t>(2), 107-126. </a:t>
            </a:r>
          </a:p>
          <a:p>
            <a:pPr marL="0" indent="0">
              <a:spcAft>
                <a:spcPts val="600"/>
              </a:spcAft>
              <a:buNone/>
            </a:pPr>
            <a:r>
              <a:rPr lang="en-AU" sz="1600" dirty="0" err="1"/>
              <a:t>Exline</a:t>
            </a:r>
            <a:r>
              <a:rPr lang="en-AU" sz="1600" dirty="0"/>
              <a:t>, J. J., Root, B. L., </a:t>
            </a:r>
            <a:r>
              <a:rPr lang="en-AU" sz="1600" dirty="0" err="1"/>
              <a:t>Yadavalli</a:t>
            </a:r>
            <a:r>
              <a:rPr lang="en-AU" sz="1600" dirty="0"/>
              <a:t>, S., Martin, A. M., &amp; Fisher, M. L. (2011). Reparative </a:t>
            </a:r>
            <a:r>
              <a:rPr lang="en-AU" sz="1600" dirty="0" err="1"/>
              <a:t>Behaviors</a:t>
            </a:r>
            <a:r>
              <a:rPr lang="en-AU" sz="1600" dirty="0"/>
              <a:t> and Self-forgiveness: Effects of a Laboratory-based Exercise. </a:t>
            </a:r>
            <a:r>
              <a:rPr lang="en-AU" sz="1600" i="1" dirty="0"/>
              <a:t>Self and Identity, 10</a:t>
            </a:r>
            <a:r>
              <a:rPr lang="en-AU" sz="1600" dirty="0"/>
              <a:t>(1), 101-126. </a:t>
            </a:r>
            <a:r>
              <a:rPr lang="en-AU" sz="1600" dirty="0" err="1"/>
              <a:t>doi</a:t>
            </a:r>
            <a:r>
              <a:rPr lang="en-AU" sz="1600" dirty="0"/>
              <a:t>: 10.1080/15298861003669565</a:t>
            </a:r>
          </a:p>
          <a:p>
            <a:pPr marL="0" indent="0">
              <a:spcAft>
                <a:spcPts val="600"/>
              </a:spcAft>
              <a:buNone/>
            </a:pPr>
            <a:r>
              <a:rPr lang="en-AU" sz="1600" dirty="0"/>
              <a:t>Fisher, M. L., &amp; </a:t>
            </a:r>
            <a:r>
              <a:rPr lang="en-AU" sz="1600" dirty="0" err="1"/>
              <a:t>Exline</a:t>
            </a:r>
            <a:r>
              <a:rPr lang="en-AU" sz="1600" dirty="0"/>
              <a:t>, J. J. (2006). Self-forgiveness versus excusing: The roles of remorse, effort, and acceptance of responsibility. </a:t>
            </a:r>
            <a:r>
              <a:rPr lang="en-AU" sz="1600" i="1" dirty="0"/>
              <a:t>Self and Identity, 5</a:t>
            </a:r>
            <a:r>
              <a:rPr lang="en-AU" sz="1600" dirty="0"/>
              <a:t>(2), 127-146. </a:t>
            </a:r>
            <a:r>
              <a:rPr lang="en-AU" sz="1600" dirty="0" err="1"/>
              <a:t>doi</a:t>
            </a:r>
            <a:r>
              <a:rPr lang="en-AU" sz="1600" dirty="0"/>
              <a:t>: 10.1080/15298860600586123</a:t>
            </a:r>
          </a:p>
          <a:p>
            <a:pPr marL="0" indent="0">
              <a:spcAft>
                <a:spcPts val="600"/>
              </a:spcAft>
              <a:buNone/>
            </a:pPr>
            <a:r>
              <a:rPr lang="en-AU" sz="1600" dirty="0"/>
              <a:t>Harris, R. (2009). ACT made simple. </a:t>
            </a:r>
            <a:r>
              <a:rPr lang="en-AU" sz="1600" i="1" dirty="0"/>
              <a:t>New Harbinger</a:t>
            </a:r>
            <a:r>
              <a:rPr lang="en-AU" sz="1600" dirty="0"/>
              <a:t>. </a:t>
            </a:r>
          </a:p>
          <a:p>
            <a:pPr marL="0" indent="0">
              <a:spcAft>
                <a:spcPts val="600"/>
              </a:spcAft>
              <a:buNone/>
            </a:pPr>
            <a:r>
              <a:rPr lang="en-AU" sz="1600" dirty="0"/>
              <a:t>Hayes, S. C. (2004). Acceptance and commitment therapy, relational frame theory, and the third wave of behavioral and cognitive therapies. </a:t>
            </a:r>
            <a:r>
              <a:rPr lang="en-AU" sz="1600" i="1" dirty="0" err="1"/>
              <a:t>Behavior</a:t>
            </a:r>
            <a:r>
              <a:rPr lang="en-AU" sz="1600" i="1" dirty="0"/>
              <a:t> therapy, 35</a:t>
            </a:r>
            <a:r>
              <a:rPr lang="en-AU" sz="1600" dirty="0"/>
              <a:t>(4), 639-665. </a:t>
            </a:r>
          </a:p>
          <a:p>
            <a:pPr marL="0" indent="0">
              <a:spcAft>
                <a:spcPts val="600"/>
              </a:spcAft>
              <a:buNone/>
            </a:pPr>
            <a:r>
              <a:rPr lang="en-AU" sz="1600" dirty="0"/>
              <a:t>Hayes, S. C., </a:t>
            </a:r>
            <a:r>
              <a:rPr lang="en-AU" sz="1600" dirty="0" err="1"/>
              <a:t>Strosahl</a:t>
            </a:r>
            <a:r>
              <a:rPr lang="en-AU" sz="1600" dirty="0"/>
              <a:t>, K. D., &amp; Wilson, K. G. (1999). </a:t>
            </a:r>
            <a:r>
              <a:rPr lang="en-AU" sz="1600" i="1" dirty="0"/>
              <a:t>Acceptance and commitment therapy: An experiential approach to </a:t>
            </a:r>
            <a:r>
              <a:rPr lang="en-AU" sz="1600" i="1" dirty="0" err="1"/>
              <a:t>behavior</a:t>
            </a:r>
            <a:r>
              <a:rPr lang="en-AU" sz="1600" i="1" dirty="0"/>
              <a:t> change</a:t>
            </a:r>
            <a:r>
              <a:rPr lang="en-AU" sz="1600" dirty="0"/>
              <a:t>: Guilford Press.</a:t>
            </a:r>
          </a:p>
          <a:p>
            <a:pPr marL="0" indent="0">
              <a:spcAft>
                <a:spcPts val="600"/>
              </a:spcAft>
              <a:buNone/>
            </a:pPr>
            <a:r>
              <a:rPr lang="en-AU" sz="1600" dirty="0"/>
              <a:t>Rollnick, S., &amp; Miller, W. R. (1995). What is Motivational Interviewing? </a:t>
            </a:r>
            <a:r>
              <a:rPr lang="en-AU" sz="1600" i="1" dirty="0"/>
              <a:t>Behavioural and Cognitive Psychotherapy, 23</a:t>
            </a:r>
            <a:r>
              <a:rPr lang="en-AU" sz="1600" dirty="0"/>
              <a:t>(04), 325-334. </a:t>
            </a:r>
            <a:r>
              <a:rPr lang="en-AU" sz="1600" dirty="0" err="1"/>
              <a:t>doi</a:t>
            </a:r>
            <a:r>
              <a:rPr lang="en-AU" sz="1600" dirty="0"/>
              <a:t>: doi:10.1017/S135246580001643X</a:t>
            </a:r>
          </a:p>
          <a:p>
            <a:pPr marL="0" indent="0">
              <a:spcAft>
                <a:spcPts val="600"/>
              </a:spcAft>
              <a:buNone/>
            </a:pPr>
            <a:r>
              <a:rPr lang="en-AU" sz="1600" dirty="0" err="1"/>
              <a:t>Törneke</a:t>
            </a:r>
            <a:r>
              <a:rPr lang="en-AU" sz="1600" dirty="0"/>
              <a:t>, N. (2009). Relational Frame Theory. </a:t>
            </a:r>
            <a:r>
              <a:rPr lang="en-AU" sz="1600" i="1" dirty="0" err="1"/>
              <a:t>Stockhol</a:t>
            </a:r>
            <a:r>
              <a:rPr lang="en-AU" sz="1600" i="1" dirty="0"/>
              <a:t>: Student </a:t>
            </a:r>
            <a:r>
              <a:rPr lang="en-AU" sz="1600" i="1" dirty="0" err="1"/>
              <a:t>litteratur</a:t>
            </a:r>
            <a:r>
              <a:rPr lang="en-AU" sz="1600" i="1" dirty="0"/>
              <a:t> AB</a:t>
            </a:r>
            <a:r>
              <a:rPr lang="en-AU" sz="1600" dirty="0"/>
              <a:t>. </a:t>
            </a:r>
          </a:p>
          <a:p>
            <a:pPr marL="0" indent="0">
              <a:spcAft>
                <a:spcPts val="600"/>
              </a:spcAft>
              <a:buNone/>
            </a:pPr>
            <a:r>
              <a:rPr lang="en-AU" sz="1600" dirty="0"/>
              <a:t>Tutu, D., &amp; Tutu, M. (2014). </a:t>
            </a:r>
            <a:r>
              <a:rPr lang="en-AU" sz="1600" i="1" dirty="0"/>
              <a:t>The Book of Forgiving: The four fold path for healing ourselves and the world</a:t>
            </a:r>
            <a:r>
              <a:rPr lang="en-AU" sz="1600" dirty="0"/>
              <a:t> (D. </a:t>
            </a:r>
            <a:r>
              <a:rPr lang="en-AU" sz="1600" dirty="0" err="1"/>
              <a:t>Abrahms</a:t>
            </a:r>
            <a:r>
              <a:rPr lang="en-AU" sz="1600" dirty="0"/>
              <a:t> Ed.  Vol. William Collins). London UK: W.</a:t>
            </a:r>
          </a:p>
          <a:p>
            <a:pPr marL="0" indent="0">
              <a:spcAft>
                <a:spcPts val="600"/>
              </a:spcAft>
              <a:buNone/>
            </a:pPr>
            <a:r>
              <a:rPr lang="en-AU" sz="1600" dirty="0"/>
              <a:t>Van </a:t>
            </a:r>
            <a:r>
              <a:rPr lang="en-AU" sz="1600" dirty="0" err="1"/>
              <a:t>Vliet</a:t>
            </a:r>
            <a:r>
              <a:rPr lang="en-AU" sz="1600" dirty="0"/>
              <a:t>, K. J., &amp; </a:t>
            </a:r>
            <a:r>
              <a:rPr lang="en-AU" sz="1600" dirty="0" err="1"/>
              <a:t>Kalnins</a:t>
            </a:r>
            <a:r>
              <a:rPr lang="en-AU" sz="1600" dirty="0"/>
              <a:t>, G. R. C. (2011). A compassion-focused approach to non-suicidal self injury. </a:t>
            </a:r>
            <a:r>
              <a:rPr lang="en-AU" sz="1600" i="1" dirty="0"/>
              <a:t>Journal of Mental Health </a:t>
            </a:r>
            <a:r>
              <a:rPr lang="en-AU" sz="1600" i="1" dirty="0" err="1"/>
              <a:t>Counseling</a:t>
            </a:r>
            <a:r>
              <a:rPr lang="en-AU" sz="1600" i="1" dirty="0"/>
              <a:t>, 33</a:t>
            </a:r>
            <a:r>
              <a:rPr lang="en-AU" sz="1600" dirty="0"/>
              <a:t>, 295-311. </a:t>
            </a:r>
          </a:p>
          <a:p>
            <a:pPr marL="0" indent="0">
              <a:spcAft>
                <a:spcPts val="600"/>
              </a:spcAft>
              <a:buNone/>
            </a:pPr>
            <a:r>
              <a:rPr lang="en-AU" sz="1600" dirty="0"/>
              <a:t>Wenzel, M., </a:t>
            </a:r>
            <a:r>
              <a:rPr lang="en-AU" sz="1600" dirty="0" err="1"/>
              <a:t>Woodyatt</a:t>
            </a:r>
            <a:r>
              <a:rPr lang="en-AU" sz="1600" dirty="0"/>
              <a:t>, L., &amp; Hedrick, K. (2012). No genuine self-forgiveness without accepting responsibility: Value reaffirmation as a key to maintaining positive self-regard. </a:t>
            </a:r>
            <a:r>
              <a:rPr lang="en-AU" sz="1600" i="1" dirty="0"/>
              <a:t>European Journal of Social Psychology, 42</a:t>
            </a:r>
            <a:r>
              <a:rPr lang="en-AU" sz="1600" dirty="0"/>
              <a:t>(5), 617-627. </a:t>
            </a:r>
            <a:r>
              <a:rPr lang="en-AU" sz="1600" dirty="0" err="1"/>
              <a:t>doi</a:t>
            </a:r>
            <a:r>
              <a:rPr lang="en-AU" sz="1600" dirty="0"/>
              <a:t>: 10.1002/ejsp.1873</a:t>
            </a:r>
          </a:p>
          <a:p>
            <a:pPr marL="0" indent="0">
              <a:spcAft>
                <a:spcPts val="600"/>
              </a:spcAft>
              <a:buNone/>
            </a:pPr>
            <a:r>
              <a:rPr lang="en-AU" sz="1600" dirty="0" err="1"/>
              <a:t>Woodyatt</a:t>
            </a:r>
            <a:r>
              <a:rPr lang="en-AU" sz="1600" dirty="0"/>
              <a:t>, L., &amp; Wenzel, M. (2013). Self-Forgiveness and Restoration of an Offender Following an Interpersonal Transgression. </a:t>
            </a:r>
            <a:r>
              <a:rPr lang="en-AU" sz="1600" i="1" dirty="0"/>
              <a:t>Journal of Social and Clinical Psychology, 32</a:t>
            </a:r>
            <a:r>
              <a:rPr lang="en-AU" sz="1600" dirty="0"/>
              <a:t>(2), 225-259. </a:t>
            </a:r>
            <a:r>
              <a:rPr lang="en-AU" sz="1600" dirty="0" err="1"/>
              <a:t>doi</a:t>
            </a:r>
            <a:r>
              <a:rPr lang="en-AU" sz="1600" dirty="0"/>
              <a:t>: 10.1521/jscp.2013.32.2.225</a:t>
            </a:r>
          </a:p>
          <a:p>
            <a:pPr marL="0" indent="0">
              <a:buNone/>
            </a:pPr>
            <a:r>
              <a:rPr lang="en-AU" sz="1600" dirty="0" err="1" smtClean="0"/>
              <a:t>Villatte</a:t>
            </a:r>
            <a:r>
              <a:rPr lang="en-AU" sz="1600" dirty="0" smtClean="0"/>
              <a:t> , J  &amp; </a:t>
            </a:r>
            <a:r>
              <a:rPr lang="en-AU" sz="1600" dirty="0" err="1" smtClean="0"/>
              <a:t>Vullatte</a:t>
            </a:r>
            <a:r>
              <a:rPr lang="en-AU" sz="1600" dirty="0" smtClean="0"/>
              <a:t> M (2013)  Clinical </a:t>
            </a:r>
            <a:r>
              <a:rPr lang="en-AU" sz="1600" dirty="0"/>
              <a:t>RFT: Building Meaning and Motivation </a:t>
            </a:r>
            <a:r>
              <a:rPr lang="en-AU" sz="1600" dirty="0" smtClean="0"/>
              <a:t>ACBS </a:t>
            </a:r>
            <a:r>
              <a:rPr lang="en-AU" sz="1600" dirty="0"/>
              <a:t>World Conference, Sydney </a:t>
            </a:r>
            <a:r>
              <a:rPr lang="en-AU" sz="1600" dirty="0" smtClean="0"/>
              <a:t>2013  </a:t>
            </a:r>
            <a:r>
              <a:rPr lang="en-AU" sz="1600" dirty="0" smtClean="0">
                <a:hlinkClick r:id="rId2"/>
              </a:rPr>
              <a:t>https</a:t>
            </a:r>
            <a:r>
              <a:rPr lang="en-AU" sz="1600" dirty="0">
                <a:hlinkClick r:id="rId2"/>
              </a:rPr>
              <a:t>://contextualscience.org/files/25%20Clinical%20RFT%20Meaning%20and%20Motivation%20-%20Villatte%20&amp;%</a:t>
            </a:r>
            <a:r>
              <a:rPr lang="en-AU" sz="1600" dirty="0" smtClean="0">
                <a:hlinkClick r:id="rId2"/>
              </a:rPr>
              <a:t>20Villatte.pdf</a:t>
            </a:r>
            <a:r>
              <a:rPr lang="en-AU" sz="1600" dirty="0" smtClean="0"/>
              <a:t> </a:t>
            </a:r>
            <a:r>
              <a:rPr lang="en-AU" sz="1600" dirty="0"/>
              <a:t>Jennifer &amp; </a:t>
            </a:r>
            <a:r>
              <a:rPr lang="en-AU" sz="1600" dirty="0" err="1"/>
              <a:t>Matthieu</a:t>
            </a:r>
            <a:r>
              <a:rPr lang="en-AU" sz="1600" dirty="0"/>
              <a:t> </a:t>
            </a:r>
            <a:r>
              <a:rPr lang="en-AU" sz="1600" dirty="0" err="1"/>
              <a:t>Villatte</a:t>
            </a:r>
            <a:r>
              <a:rPr lang="en-AU" sz="1600" dirty="0"/>
              <a:t> (jlvillatte@gmail.com &amp; matthieu.villatte@gmail.com) </a:t>
            </a:r>
            <a:endParaRPr lang="en-AU" sz="1600" dirty="0" smtClean="0"/>
          </a:p>
          <a:p>
            <a:pPr marL="0" indent="0">
              <a:buNone/>
            </a:pPr>
            <a:endParaRPr lang="en-AU" sz="1600" dirty="0" smtClean="0"/>
          </a:p>
          <a:p>
            <a:pPr marL="0" indent="0">
              <a:buNone/>
            </a:pPr>
            <a:r>
              <a:rPr lang="en-AU" sz="1600" dirty="0"/>
              <a:t>Worthington, E. L., &amp; Scherer, M. (2004). Forgiveness is an emotion focused coping strategy that can reduce health risks and promote health resiliency: Theory, review and hypotheses. </a:t>
            </a:r>
            <a:r>
              <a:rPr lang="en-AU" sz="1600" i="1" dirty="0"/>
              <a:t>Psychology and Health</a:t>
            </a:r>
            <a:r>
              <a:rPr lang="en-AU" sz="1600" dirty="0"/>
              <a:t>, 395-405. </a:t>
            </a:r>
          </a:p>
          <a:p>
            <a:pPr marL="0" indent="0">
              <a:buNone/>
            </a:pPr>
            <a:endParaRPr lang="en-AU" sz="1600" dirty="0"/>
          </a:p>
        </p:txBody>
      </p:sp>
      <p:sp>
        <p:nvSpPr>
          <p:cNvPr id="2" name="Slide Number Placeholder 1"/>
          <p:cNvSpPr>
            <a:spLocks noGrp="1"/>
          </p:cNvSpPr>
          <p:nvPr>
            <p:ph type="sldNum" sz="quarter" idx="12"/>
          </p:nvPr>
        </p:nvSpPr>
        <p:spPr/>
        <p:txBody>
          <a:bodyPr/>
          <a:lstStyle/>
          <a:p>
            <a:fld id="{9AC30CC7-EEC2-4BA9-8DA1-42C1B841F5C5}" type="slidenum">
              <a:rPr lang="en-AU" smtClean="0"/>
              <a:t>39</a:t>
            </a:fld>
            <a:endParaRPr lang="en-AU"/>
          </a:p>
        </p:txBody>
      </p:sp>
    </p:spTree>
    <p:extLst>
      <p:ext uri="{BB962C8B-B14F-4D97-AF65-F5344CB8AC3E}">
        <p14:creationId xmlns:p14="http://schemas.microsoft.com/office/powerpoint/2010/main" val="749582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Possible outcomes…..</a:t>
            </a:r>
            <a:endParaRPr lang="en-AU" dirty="0"/>
          </a:p>
        </p:txBody>
      </p:sp>
      <p:sp>
        <p:nvSpPr>
          <p:cNvPr id="3" name="Content Placeholder 2"/>
          <p:cNvSpPr>
            <a:spLocks noGrp="1"/>
          </p:cNvSpPr>
          <p:nvPr>
            <p:ph idx="1"/>
          </p:nvPr>
        </p:nvSpPr>
        <p:spPr/>
        <p:txBody>
          <a:bodyPr>
            <a:normAutofit/>
          </a:bodyPr>
          <a:lstStyle/>
          <a:p>
            <a:r>
              <a:rPr lang="en-AU" dirty="0"/>
              <a:t>Relapse prevention  by identifying stuck thinking and its secondary benefits </a:t>
            </a:r>
            <a:r>
              <a:rPr lang="en-AU" dirty="0" smtClean="0"/>
              <a:t>– protection….</a:t>
            </a:r>
            <a:endParaRPr lang="en-AU" dirty="0"/>
          </a:p>
          <a:p>
            <a:r>
              <a:rPr lang="en-AU" dirty="0"/>
              <a:t>Providing opportunities for self compassion, self-respect leading to self acceptance </a:t>
            </a:r>
          </a:p>
          <a:p>
            <a:r>
              <a:rPr lang="en-AU" dirty="0" smtClean="0"/>
              <a:t>Conclusion </a:t>
            </a:r>
            <a:r>
              <a:rPr lang="en-AU" dirty="0"/>
              <a:t>- </a:t>
            </a:r>
            <a:r>
              <a:rPr lang="en-AU" b="1" i="1" dirty="0"/>
              <a:t>now I can trust myself to take valued life action</a:t>
            </a:r>
            <a:endParaRPr lang="en-AU" b="1" dirty="0"/>
          </a:p>
        </p:txBody>
      </p:sp>
      <p:sp>
        <p:nvSpPr>
          <p:cNvPr id="4" name="Slide Number Placeholder 3"/>
          <p:cNvSpPr>
            <a:spLocks noGrp="1"/>
          </p:cNvSpPr>
          <p:nvPr>
            <p:ph type="sldNum" sz="quarter" idx="12"/>
          </p:nvPr>
        </p:nvSpPr>
        <p:spPr/>
        <p:txBody>
          <a:bodyPr/>
          <a:lstStyle/>
          <a:p>
            <a:fld id="{9AC30CC7-EEC2-4BA9-8DA1-42C1B841F5C5}" type="slidenum">
              <a:rPr lang="en-AU" smtClean="0"/>
              <a:t>4</a:t>
            </a:fld>
            <a:endParaRPr lang="en-AU"/>
          </a:p>
        </p:txBody>
      </p:sp>
    </p:spTree>
    <p:extLst>
      <p:ext uri="{BB962C8B-B14F-4D97-AF65-F5344CB8AC3E}">
        <p14:creationId xmlns:p14="http://schemas.microsoft.com/office/powerpoint/2010/main" val="4064852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dirty="0" smtClean="0">
                <a:solidFill>
                  <a:srgbClr val="002060"/>
                </a:solidFill>
              </a:rPr>
              <a:t>Seven </a:t>
            </a:r>
            <a:r>
              <a:rPr lang="en-AU" dirty="0">
                <a:solidFill>
                  <a:srgbClr val="002060"/>
                </a:solidFill>
              </a:rPr>
              <a:t>Principles</a:t>
            </a:r>
          </a:p>
        </p:txBody>
      </p:sp>
      <p:sp>
        <p:nvSpPr>
          <p:cNvPr id="3" name="Content Placeholder 2"/>
          <p:cNvSpPr>
            <a:spLocks noGrp="1"/>
          </p:cNvSpPr>
          <p:nvPr>
            <p:ph idx="1"/>
          </p:nvPr>
        </p:nvSpPr>
        <p:spPr/>
        <p:txBody>
          <a:bodyPr>
            <a:normAutofit lnSpcReduction="10000"/>
          </a:bodyPr>
          <a:lstStyle/>
          <a:p>
            <a:r>
              <a:rPr lang="en-AU" b="1" dirty="0">
                <a:solidFill>
                  <a:schemeClr val="accent6">
                    <a:lumMod val="75000"/>
                  </a:schemeClr>
                </a:solidFill>
              </a:rPr>
              <a:t>Identify our Burdens</a:t>
            </a:r>
          </a:p>
          <a:p>
            <a:r>
              <a:rPr lang="en-AU" b="1" dirty="0" smtClean="0">
                <a:solidFill>
                  <a:schemeClr val="accent6">
                    <a:lumMod val="75000"/>
                  </a:schemeClr>
                </a:solidFill>
              </a:rPr>
              <a:t>Taking </a:t>
            </a:r>
            <a:r>
              <a:rPr lang="en-AU" b="1" dirty="0">
                <a:solidFill>
                  <a:schemeClr val="accent6">
                    <a:lumMod val="75000"/>
                  </a:schemeClr>
                </a:solidFill>
              </a:rPr>
              <a:t>Perspective</a:t>
            </a:r>
          </a:p>
          <a:p>
            <a:r>
              <a:rPr lang="en-AU" b="1" dirty="0" smtClean="0">
                <a:solidFill>
                  <a:schemeClr val="accent6">
                    <a:lumMod val="75000"/>
                  </a:schemeClr>
                </a:solidFill>
              </a:rPr>
              <a:t>Values </a:t>
            </a:r>
            <a:r>
              <a:rPr lang="en-AU" b="1" dirty="0">
                <a:solidFill>
                  <a:schemeClr val="accent6">
                    <a:lumMod val="75000"/>
                  </a:schemeClr>
                </a:solidFill>
              </a:rPr>
              <a:t>and Pathways</a:t>
            </a:r>
          </a:p>
          <a:p>
            <a:r>
              <a:rPr lang="en-AU" b="1" dirty="0" smtClean="0">
                <a:solidFill>
                  <a:schemeClr val="accent6">
                    <a:lumMod val="75000"/>
                  </a:schemeClr>
                </a:solidFill>
              </a:rPr>
              <a:t>Getting </a:t>
            </a:r>
            <a:r>
              <a:rPr lang="en-AU" b="1" dirty="0">
                <a:solidFill>
                  <a:schemeClr val="accent6">
                    <a:lumMod val="75000"/>
                  </a:schemeClr>
                </a:solidFill>
              </a:rPr>
              <a:t>unstuck</a:t>
            </a:r>
          </a:p>
          <a:p>
            <a:r>
              <a:rPr lang="en-AU" b="1" dirty="0" smtClean="0">
                <a:solidFill>
                  <a:schemeClr val="accent6">
                    <a:lumMod val="75000"/>
                  </a:schemeClr>
                </a:solidFill>
              </a:rPr>
              <a:t>Self </a:t>
            </a:r>
            <a:r>
              <a:rPr lang="en-AU" b="1" dirty="0">
                <a:solidFill>
                  <a:schemeClr val="accent6">
                    <a:lumMod val="75000"/>
                  </a:schemeClr>
                </a:solidFill>
              </a:rPr>
              <a:t>Forgiveness</a:t>
            </a:r>
          </a:p>
          <a:p>
            <a:r>
              <a:rPr lang="en-AU" b="1" dirty="0" smtClean="0">
                <a:solidFill>
                  <a:schemeClr val="accent6">
                    <a:lumMod val="75000"/>
                  </a:schemeClr>
                </a:solidFill>
              </a:rPr>
              <a:t>Values </a:t>
            </a:r>
            <a:r>
              <a:rPr lang="en-AU" b="1" dirty="0">
                <a:solidFill>
                  <a:schemeClr val="accent6">
                    <a:lumMod val="75000"/>
                  </a:schemeClr>
                </a:solidFill>
              </a:rPr>
              <a:t>for Action</a:t>
            </a:r>
          </a:p>
          <a:p>
            <a:r>
              <a:rPr lang="en-AU" b="1" dirty="0" smtClean="0">
                <a:solidFill>
                  <a:schemeClr val="accent6">
                    <a:lumMod val="75000"/>
                  </a:schemeClr>
                </a:solidFill>
              </a:rPr>
              <a:t>Take </a:t>
            </a:r>
            <a:r>
              <a:rPr lang="en-AU" b="1" dirty="0">
                <a:solidFill>
                  <a:schemeClr val="accent6">
                    <a:lumMod val="75000"/>
                  </a:schemeClr>
                </a:solidFill>
              </a:rPr>
              <a:t>committed action based on </a:t>
            </a:r>
            <a:r>
              <a:rPr lang="en-AU" b="1" dirty="0" smtClean="0">
                <a:solidFill>
                  <a:schemeClr val="accent6">
                    <a:lumMod val="75000"/>
                  </a:schemeClr>
                </a:solidFill>
              </a:rPr>
              <a:t/>
            </a:r>
            <a:br>
              <a:rPr lang="en-AU" b="1" dirty="0" smtClean="0">
                <a:solidFill>
                  <a:schemeClr val="accent6">
                    <a:lumMod val="75000"/>
                  </a:schemeClr>
                </a:solidFill>
              </a:rPr>
            </a:br>
            <a:r>
              <a:rPr lang="en-AU" b="1" dirty="0" smtClean="0">
                <a:solidFill>
                  <a:schemeClr val="accent6">
                    <a:lumMod val="75000"/>
                  </a:schemeClr>
                </a:solidFill>
              </a:rPr>
              <a:t>self </a:t>
            </a:r>
            <a:r>
              <a:rPr lang="en-AU" b="1" dirty="0">
                <a:solidFill>
                  <a:schemeClr val="accent6">
                    <a:lumMod val="75000"/>
                  </a:schemeClr>
                </a:solidFill>
              </a:rPr>
              <a:t>forgiveness</a:t>
            </a:r>
            <a:endParaRPr lang="en-AU"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9AC30CC7-EEC2-4BA9-8DA1-42C1B841F5C5}" type="slidenum">
              <a:rPr lang="en-AU" smtClean="0"/>
              <a:t>5</a:t>
            </a:fld>
            <a:endParaRPr lang="en-AU"/>
          </a:p>
        </p:txBody>
      </p:sp>
    </p:spTree>
    <p:extLst>
      <p:ext uri="{BB962C8B-B14F-4D97-AF65-F5344CB8AC3E}">
        <p14:creationId xmlns:p14="http://schemas.microsoft.com/office/powerpoint/2010/main" val="2908520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Self forgiveness??</a:t>
            </a:r>
            <a:endParaRPr lang="en-AU" dirty="0"/>
          </a:p>
        </p:txBody>
      </p:sp>
      <p:sp>
        <p:nvSpPr>
          <p:cNvPr id="3" name="Content Placeholder 2"/>
          <p:cNvSpPr>
            <a:spLocks noGrp="1"/>
          </p:cNvSpPr>
          <p:nvPr>
            <p:ph idx="1"/>
          </p:nvPr>
        </p:nvSpPr>
        <p:spPr/>
        <p:txBody>
          <a:bodyPr>
            <a:normAutofit fontScale="92500"/>
          </a:bodyPr>
          <a:lstStyle/>
          <a:p>
            <a:endParaRPr lang="en-AU" dirty="0" smtClean="0"/>
          </a:p>
          <a:p>
            <a:endParaRPr lang="en-AU" dirty="0"/>
          </a:p>
          <a:p>
            <a:endParaRPr lang="en-AU" dirty="0" smtClean="0"/>
          </a:p>
          <a:p>
            <a:endParaRPr lang="en-AU" dirty="0"/>
          </a:p>
          <a:p>
            <a:endParaRPr lang="en-AU" dirty="0" smtClean="0"/>
          </a:p>
          <a:p>
            <a:endParaRPr lang="en-AU" dirty="0"/>
          </a:p>
          <a:p>
            <a:pPr marL="0" indent="0" algn="ctr">
              <a:buNone/>
            </a:pPr>
            <a:r>
              <a:rPr lang="en-AU" dirty="0" smtClean="0">
                <a:solidFill>
                  <a:srgbClr val="0000FF"/>
                </a:solidFill>
              </a:rPr>
              <a:t>Our common fate  -  </a:t>
            </a:r>
            <a:r>
              <a:rPr lang="en-AU" b="1" dirty="0" smtClean="0">
                <a:solidFill>
                  <a:srgbClr val="0000FF"/>
                </a:solidFill>
                <a:hlinkClick r:id="rId2"/>
              </a:rPr>
              <a:t>ACT </a:t>
            </a:r>
            <a:r>
              <a:rPr lang="en-AU" b="1" dirty="0" err="1" smtClean="0">
                <a:solidFill>
                  <a:srgbClr val="0000FF"/>
                </a:solidFill>
                <a:hlinkClick r:id="rId2"/>
              </a:rPr>
              <a:t>Danmark</a:t>
            </a:r>
            <a:endParaRPr lang="en-AU" b="1" dirty="0" smtClean="0">
              <a:solidFill>
                <a:srgbClr val="0000FF"/>
              </a:solidFill>
            </a:endParaRPr>
          </a:p>
          <a:p>
            <a:pPr marL="0" indent="0" algn="ctr">
              <a:buNone/>
            </a:pPr>
            <a:r>
              <a:rPr lang="en-AU" dirty="0" smtClean="0">
                <a:solidFill>
                  <a:srgbClr val="0000FF"/>
                </a:solidFill>
                <a:hlinkClick r:id="rId3"/>
              </a:rPr>
              <a:t>https://www.youtube.com/watch?v=jucOJZT_2NA</a:t>
            </a:r>
            <a:endParaRPr lang="en-AU" dirty="0" smtClean="0">
              <a:solidFill>
                <a:srgbClr val="0000FF"/>
              </a:solidFill>
            </a:endParaRPr>
          </a:p>
          <a:p>
            <a:pPr marL="0" indent="0" algn="ctr">
              <a:buNone/>
            </a:pPr>
            <a:endParaRPr lang="en-AU" dirty="0">
              <a:solidFill>
                <a:srgbClr val="0000FF"/>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196752"/>
            <a:ext cx="4973141" cy="3758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9AC30CC7-EEC2-4BA9-8DA1-42C1B841F5C5}" type="slidenum">
              <a:rPr lang="en-AU" smtClean="0"/>
              <a:t>6</a:t>
            </a:fld>
            <a:endParaRPr lang="en-AU"/>
          </a:p>
        </p:txBody>
      </p:sp>
    </p:spTree>
    <p:extLst>
      <p:ext uri="{BB962C8B-B14F-4D97-AF65-F5344CB8AC3E}">
        <p14:creationId xmlns:p14="http://schemas.microsoft.com/office/powerpoint/2010/main" val="1320394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1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dirty="0"/>
          </a:p>
        </p:txBody>
      </p:sp>
      <p:sp>
        <p:nvSpPr>
          <p:cNvPr id="4" name="TextBox 3"/>
          <p:cNvSpPr txBox="1"/>
          <p:nvPr/>
        </p:nvSpPr>
        <p:spPr>
          <a:xfrm>
            <a:off x="328092" y="4509120"/>
            <a:ext cx="6120680" cy="2062103"/>
          </a:xfrm>
          <a:prstGeom prst="rect">
            <a:avLst/>
          </a:prstGeom>
          <a:noFill/>
        </p:spPr>
        <p:txBody>
          <a:bodyPr wrap="square" rtlCol="0">
            <a:spAutoFit/>
          </a:bodyPr>
          <a:lstStyle/>
          <a:p>
            <a:r>
              <a:rPr lang="en-AU" sz="3200" dirty="0" smtClean="0">
                <a:solidFill>
                  <a:schemeClr val="accent6">
                    <a:lumMod val="40000"/>
                    <a:lumOff val="60000"/>
                  </a:schemeClr>
                </a:solidFill>
              </a:rPr>
              <a:t>We can never  make peace in the outer wold until  we make peace with ourselves ...</a:t>
            </a:r>
          </a:p>
          <a:p>
            <a:r>
              <a:rPr lang="en-AU" sz="3200" dirty="0" smtClean="0">
                <a:solidFill>
                  <a:schemeClr val="accent6">
                    <a:lumMod val="40000"/>
                    <a:lumOff val="60000"/>
                  </a:schemeClr>
                </a:solidFill>
              </a:rPr>
              <a:t>Dalai Lama</a:t>
            </a:r>
            <a:endParaRPr lang="en-AU" sz="3200" dirty="0">
              <a:solidFill>
                <a:schemeClr val="accent6">
                  <a:lumMod val="40000"/>
                  <a:lumOff val="60000"/>
                </a:schemeClr>
              </a:solidFill>
            </a:endParaRPr>
          </a:p>
        </p:txBody>
      </p:sp>
      <p:sp>
        <p:nvSpPr>
          <p:cNvPr id="5" name="Slide Number Placeholder 4"/>
          <p:cNvSpPr>
            <a:spLocks noGrp="1"/>
          </p:cNvSpPr>
          <p:nvPr>
            <p:ph type="sldNum" sz="quarter" idx="12"/>
          </p:nvPr>
        </p:nvSpPr>
        <p:spPr/>
        <p:txBody>
          <a:bodyPr/>
          <a:lstStyle/>
          <a:p>
            <a:fld id="{9AC30CC7-EEC2-4BA9-8DA1-42C1B841F5C5}" type="slidenum">
              <a:rPr lang="en-AU" smtClean="0"/>
              <a:t>7</a:t>
            </a:fld>
            <a:endParaRPr lang="en-AU"/>
          </a:p>
        </p:txBody>
      </p:sp>
    </p:spTree>
    <p:extLst>
      <p:ext uri="{BB962C8B-B14F-4D97-AF65-F5344CB8AC3E}">
        <p14:creationId xmlns:p14="http://schemas.microsoft.com/office/powerpoint/2010/main" val="1914608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196752"/>
            <a:ext cx="8229600" cy="4929411"/>
          </a:xfrm>
        </p:spPr>
        <p:txBody>
          <a:bodyPr>
            <a:normAutofit/>
          </a:bodyPr>
          <a:lstStyle/>
          <a:p>
            <a:pPr marL="0" indent="0">
              <a:buNone/>
            </a:pPr>
            <a:r>
              <a:rPr lang="en-AU" b="1" i="1" dirty="0" smtClean="0">
                <a:latin typeface="Bradley Hand ITC" panose="03070402050302030203" pitchFamily="66" charset="0"/>
              </a:rPr>
              <a:t>Do unto others as you would be done by</a:t>
            </a:r>
            <a:endParaRPr lang="en-AU" b="1" i="1" dirty="0">
              <a:latin typeface="Bradley Hand ITC" panose="03070402050302030203" pitchFamily="66" charset="0"/>
            </a:endParaRPr>
          </a:p>
        </p:txBody>
      </p:sp>
      <p:sp>
        <p:nvSpPr>
          <p:cNvPr id="2" name="Slide Number Placeholder 1"/>
          <p:cNvSpPr>
            <a:spLocks noGrp="1"/>
          </p:cNvSpPr>
          <p:nvPr>
            <p:ph type="sldNum" sz="quarter" idx="12"/>
          </p:nvPr>
        </p:nvSpPr>
        <p:spPr/>
        <p:txBody>
          <a:bodyPr/>
          <a:lstStyle/>
          <a:p>
            <a:fld id="{9AC30CC7-EEC2-4BA9-8DA1-42C1B841F5C5}" type="slidenum">
              <a:rPr lang="en-AU" smtClean="0"/>
              <a:t>8</a:t>
            </a:fld>
            <a:endParaRPr lang="en-AU"/>
          </a:p>
        </p:txBody>
      </p:sp>
    </p:spTree>
    <p:extLst>
      <p:ext uri="{BB962C8B-B14F-4D97-AF65-F5344CB8AC3E}">
        <p14:creationId xmlns:p14="http://schemas.microsoft.com/office/powerpoint/2010/main" val="732958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1 Identification of our Burden</a:t>
            </a:r>
            <a:endParaRPr lang="en-AU" dirty="0"/>
          </a:p>
        </p:txBody>
      </p:sp>
      <p:sp>
        <p:nvSpPr>
          <p:cNvPr id="3" name="Content Placeholder 2"/>
          <p:cNvSpPr>
            <a:spLocks noGrp="1"/>
          </p:cNvSpPr>
          <p:nvPr>
            <p:ph idx="1"/>
          </p:nvPr>
        </p:nvSpPr>
        <p:spPr/>
        <p:txBody>
          <a:bodyPr>
            <a:normAutofit/>
          </a:bodyPr>
          <a:lstStyle/>
          <a:p>
            <a:pPr lvl="0"/>
            <a:r>
              <a:rPr lang="en-US" dirty="0" smtClean="0"/>
              <a:t>Clear </a:t>
            </a:r>
            <a:r>
              <a:rPr lang="en-US" dirty="0"/>
              <a:t>identification of </a:t>
            </a:r>
            <a:r>
              <a:rPr lang="en-US" dirty="0" smtClean="0"/>
              <a:t> a </a:t>
            </a:r>
            <a:r>
              <a:rPr lang="en-US" dirty="0"/>
              <a:t>transgression and its context and subsequent burdens </a:t>
            </a:r>
            <a:endParaRPr lang="en-US" dirty="0" smtClean="0"/>
          </a:p>
          <a:p>
            <a:pPr lvl="1"/>
            <a:r>
              <a:rPr lang="en-US" dirty="0" smtClean="0"/>
              <a:t>how </a:t>
            </a:r>
            <a:r>
              <a:rPr lang="en-US" dirty="0"/>
              <a:t>did we act in a way that was not consistent with </a:t>
            </a:r>
            <a:r>
              <a:rPr lang="en-US" dirty="0" smtClean="0"/>
              <a:t>values</a:t>
            </a:r>
            <a:endParaRPr lang="en-AU" dirty="0"/>
          </a:p>
          <a:p>
            <a:pPr lvl="1"/>
            <a:r>
              <a:rPr lang="en-US" dirty="0"/>
              <a:t>To what extent do we now experience shame, guilt, self blame, remorse.</a:t>
            </a:r>
            <a:endParaRPr lang="en-AU" dirty="0"/>
          </a:p>
          <a:p>
            <a:pPr lvl="1"/>
            <a:r>
              <a:rPr lang="en-US" dirty="0"/>
              <a:t>Identify common actions in response </a:t>
            </a:r>
            <a:r>
              <a:rPr lang="en-US" dirty="0" smtClean="0"/>
              <a:t>to </a:t>
            </a:r>
            <a:r>
              <a:rPr lang="en-US" dirty="0"/>
              <a:t>getting in contact with this offence – avoidance,  withdrawal, unworkable </a:t>
            </a:r>
            <a:r>
              <a:rPr lang="en-US" dirty="0" smtClean="0"/>
              <a:t>action…..</a:t>
            </a:r>
            <a:endParaRPr lang="en-AU" dirty="0"/>
          </a:p>
          <a:p>
            <a:endParaRPr lang="en-AU" dirty="0"/>
          </a:p>
          <a:p>
            <a:endParaRPr lang="en-AU" dirty="0"/>
          </a:p>
        </p:txBody>
      </p:sp>
      <p:sp>
        <p:nvSpPr>
          <p:cNvPr id="4" name="Slide Number Placeholder 3"/>
          <p:cNvSpPr>
            <a:spLocks noGrp="1"/>
          </p:cNvSpPr>
          <p:nvPr>
            <p:ph type="sldNum" sz="quarter" idx="12"/>
          </p:nvPr>
        </p:nvSpPr>
        <p:spPr/>
        <p:txBody>
          <a:bodyPr/>
          <a:lstStyle/>
          <a:p>
            <a:fld id="{9AC30CC7-EEC2-4BA9-8DA1-42C1B841F5C5}" type="slidenum">
              <a:rPr lang="en-AU" smtClean="0"/>
              <a:t>9</a:t>
            </a:fld>
            <a:endParaRPr lang="en-AU"/>
          </a:p>
        </p:txBody>
      </p:sp>
    </p:spTree>
    <p:extLst>
      <p:ext uri="{BB962C8B-B14F-4D97-AF65-F5344CB8AC3E}">
        <p14:creationId xmlns:p14="http://schemas.microsoft.com/office/powerpoint/2010/main" val="2897275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2892</TotalTime>
  <Words>1755</Words>
  <Application>Microsoft Office PowerPoint</Application>
  <PresentationFormat>On-screen Show (4:3)</PresentationFormat>
  <Paragraphs>236</Paragraphs>
  <Slides>39</Slides>
  <Notes>0</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1_Office Theme</vt:lpstr>
      <vt:lpstr>The Challenges of Self Forgiveness</vt:lpstr>
      <vt:lpstr>Outcomes….</vt:lpstr>
      <vt:lpstr>Possible outcomes…..</vt:lpstr>
      <vt:lpstr>Possible outcomes…..</vt:lpstr>
      <vt:lpstr>Seven Principles</vt:lpstr>
      <vt:lpstr>Why Self forgiveness??</vt:lpstr>
      <vt:lpstr>PowerPoint Presentation</vt:lpstr>
      <vt:lpstr>PowerPoint Presentation</vt:lpstr>
      <vt:lpstr>1 Identification of our Burden</vt:lpstr>
      <vt:lpstr>Your Work……  Worksheet 1</vt:lpstr>
      <vt:lpstr>PowerPoint Presentation</vt:lpstr>
      <vt:lpstr>A Radical Perspective</vt:lpstr>
      <vt:lpstr>A Radical Perspective</vt:lpstr>
      <vt:lpstr>A Radical Perspective</vt:lpstr>
      <vt:lpstr>PowerPoint Presentation</vt:lpstr>
      <vt:lpstr>2 Taking Perspective</vt:lpstr>
      <vt:lpstr>2 Taking Perspective</vt:lpstr>
      <vt:lpstr>2 Taking Perspective</vt:lpstr>
      <vt:lpstr>Your Work</vt:lpstr>
      <vt:lpstr>PowerPoint Presentation</vt:lpstr>
      <vt:lpstr>3 Values  and  pathways</vt:lpstr>
      <vt:lpstr>Your Work </vt:lpstr>
      <vt:lpstr>PowerPoint Presentation</vt:lpstr>
      <vt:lpstr>Beware pseudo self forgiveness</vt:lpstr>
      <vt:lpstr>Getting unstuck</vt:lpstr>
      <vt:lpstr>4 Getting unstuck </vt:lpstr>
      <vt:lpstr>4 Getting unstuck </vt:lpstr>
      <vt:lpstr>Your Work </vt:lpstr>
      <vt:lpstr>PowerPoint Presentation</vt:lpstr>
      <vt:lpstr>  5 Self Forgiveness </vt:lpstr>
      <vt:lpstr>  5 Self Forgiveness </vt:lpstr>
      <vt:lpstr>Your work</vt:lpstr>
      <vt:lpstr>PowerPoint Presentation</vt:lpstr>
      <vt:lpstr> 6  Values for Action       Developing and Planning</vt:lpstr>
      <vt:lpstr>Your Work</vt:lpstr>
      <vt:lpstr>PowerPoint Presentation</vt:lpstr>
      <vt:lpstr>7 Commitment to Self  Forgiveness</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 Dewar</dc:creator>
  <cp:lastModifiedBy>Grant Dewar</cp:lastModifiedBy>
  <cp:revision>51</cp:revision>
  <cp:lastPrinted>2015-05-27T12:30:49Z</cp:lastPrinted>
  <dcterms:created xsi:type="dcterms:W3CDTF">2015-05-17T13:00:05Z</dcterms:created>
  <dcterms:modified xsi:type="dcterms:W3CDTF">2015-07-14T11:57:47Z</dcterms:modified>
</cp:coreProperties>
</file>