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3687" r:id="rId4"/>
  </p:sldMasterIdLst>
  <p:notesMasterIdLst>
    <p:notesMasterId r:id="rId34"/>
  </p:notesMasterIdLst>
  <p:sldIdLst>
    <p:sldId id="256" r:id="rId5"/>
    <p:sldId id="263" r:id="rId6"/>
    <p:sldId id="283" r:id="rId7"/>
    <p:sldId id="259" r:id="rId8"/>
    <p:sldId id="270" r:id="rId9"/>
    <p:sldId id="266" r:id="rId10"/>
    <p:sldId id="269" r:id="rId11"/>
    <p:sldId id="271" r:id="rId12"/>
    <p:sldId id="272" r:id="rId13"/>
    <p:sldId id="273" r:id="rId14"/>
    <p:sldId id="274" r:id="rId15"/>
    <p:sldId id="291" r:id="rId16"/>
    <p:sldId id="264" r:id="rId17"/>
    <p:sldId id="261" r:id="rId18"/>
    <p:sldId id="302" r:id="rId19"/>
    <p:sldId id="277" r:id="rId20"/>
    <p:sldId id="292" r:id="rId21"/>
    <p:sldId id="294" r:id="rId22"/>
    <p:sldId id="262" r:id="rId23"/>
    <p:sldId id="287" r:id="rId24"/>
    <p:sldId id="297" r:id="rId25"/>
    <p:sldId id="286" r:id="rId26"/>
    <p:sldId id="289" r:id="rId27"/>
    <p:sldId id="290" r:id="rId28"/>
    <p:sldId id="298" r:id="rId29"/>
    <p:sldId id="288" r:id="rId30"/>
    <p:sldId id="276" r:id="rId31"/>
    <p:sldId id="280" r:id="rId32"/>
    <p:sldId id="29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CC40"/>
    <a:srgbClr val="99CCFF"/>
    <a:srgbClr val="15A0FF"/>
    <a:srgbClr val="E1A7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9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7F5866-F24E-4234-AFCA-05980D8A42BC}" type="datetimeFigureOut">
              <a:rPr lang="en-AU" smtClean="0"/>
              <a:t>14/06/2014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5180F4-DE0C-4727-93E8-6A08ADEFF33B}" type="slidenum">
              <a:rPr lang="en-AU" smtClean="0"/>
              <a:t>‹#›</a:t>
            </a:fld>
            <a:endParaRPr lang="en-AU"/>
          </a:p>
        </p:txBody>
      </p:sp>
    </p:spTree>
    <p:extLst>
      <p:ext uri="{BB962C8B-B14F-4D97-AF65-F5344CB8AC3E}">
        <p14:creationId xmlns:p14="http://schemas.microsoft.com/office/powerpoint/2010/main" val="2555082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342C5AD-1303-4B3E-815D-86F8F6D82B26}" type="slidenum">
              <a:rPr lang="en-AU">
                <a:solidFill>
                  <a:prstClr val="black"/>
                </a:solidFill>
              </a:rPr>
              <a:pPr eaLnBrk="1" hangingPunct="1"/>
              <a:t>3</a:t>
            </a:fld>
            <a:endParaRPr lang="en-AU">
              <a:solidFill>
                <a:prstClr val="black"/>
              </a:solidFill>
            </a:endParaRPr>
          </a:p>
        </p:txBody>
      </p:sp>
      <p:sp>
        <p:nvSpPr>
          <p:cNvPr id="39939" name="Slide Image Placeholder 1"/>
          <p:cNvSpPr>
            <a:spLocks noGrp="1" noRot="1" noChangeAspect="1" noTextEdit="1"/>
          </p:cNvSpPr>
          <p:nvPr>
            <p:ph type="sldImg"/>
          </p:nvPr>
        </p:nvSpPr>
        <p:spPr>
          <a:ln/>
        </p:spPr>
      </p:sp>
      <p:sp>
        <p:nvSpPr>
          <p:cNvPr id="39940" name="Notes Placeholder 2"/>
          <p:cNvSpPr>
            <a:spLocks noGrp="1"/>
          </p:cNvSpPr>
          <p:nvPr>
            <p:ph type="body" idx="1"/>
          </p:nvPr>
        </p:nvSpPr>
        <p:spPr>
          <a:noFill/>
        </p:spPr>
        <p:txBody>
          <a:bodyPr/>
          <a:lstStyle/>
          <a:p>
            <a:pPr eaLnBrk="1" hangingPunct="1"/>
            <a:r>
              <a:rPr lang="en-US" smtClean="0"/>
              <a:t>Video is next.</a:t>
            </a:r>
          </a:p>
        </p:txBody>
      </p:sp>
      <p:sp>
        <p:nvSpPr>
          <p:cNvPr id="3994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AD81415F-3721-4333-B69F-5407AB2B9D34}" type="slidenum">
              <a:rPr lang="en-AU" sz="1200">
                <a:solidFill>
                  <a:prstClr val="black"/>
                </a:solidFill>
              </a:rPr>
              <a:pPr algn="r" eaLnBrk="1" fontAlgn="base" hangingPunct="1">
                <a:spcBef>
                  <a:spcPct val="0"/>
                </a:spcBef>
                <a:spcAft>
                  <a:spcPct val="0"/>
                </a:spcAft>
              </a:pPr>
              <a:t>3</a:t>
            </a:fld>
            <a:endParaRPr lang="en-AU" sz="12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1EE199AD-C921-4BC9-92FD-A06F90D8D7EE}" type="datetimeFigureOut">
              <a:rPr lang="en-AU" smtClean="0"/>
              <a:t>14/06/2014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494235F-A082-4886-8E91-992BB814FD6D}" type="slidenum">
              <a:rPr lang="en-AU" smtClean="0"/>
              <a:t>‹#›</a:t>
            </a:fld>
            <a:endParaRPr lang="en-AU"/>
          </a:p>
        </p:txBody>
      </p:sp>
    </p:spTree>
    <p:extLst>
      <p:ext uri="{BB962C8B-B14F-4D97-AF65-F5344CB8AC3E}">
        <p14:creationId xmlns:p14="http://schemas.microsoft.com/office/powerpoint/2010/main" val="246662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EE199AD-C921-4BC9-92FD-A06F90D8D7EE}" type="datetimeFigureOut">
              <a:rPr lang="en-AU" smtClean="0"/>
              <a:t>14/06/2014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494235F-A082-4886-8E91-992BB814FD6D}" type="slidenum">
              <a:rPr lang="en-AU" smtClean="0"/>
              <a:t>‹#›</a:t>
            </a:fld>
            <a:endParaRPr lang="en-AU"/>
          </a:p>
        </p:txBody>
      </p:sp>
    </p:spTree>
    <p:extLst>
      <p:ext uri="{BB962C8B-B14F-4D97-AF65-F5344CB8AC3E}">
        <p14:creationId xmlns:p14="http://schemas.microsoft.com/office/powerpoint/2010/main" val="942141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EE199AD-C921-4BC9-92FD-A06F90D8D7EE}" type="datetimeFigureOut">
              <a:rPr lang="en-AU" smtClean="0"/>
              <a:t>14/06/2014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494235F-A082-4886-8E91-992BB814FD6D}" type="slidenum">
              <a:rPr lang="en-AU" smtClean="0"/>
              <a:t>‹#›</a:t>
            </a:fld>
            <a:endParaRPr lang="en-AU"/>
          </a:p>
        </p:txBody>
      </p:sp>
    </p:spTree>
    <p:extLst>
      <p:ext uri="{BB962C8B-B14F-4D97-AF65-F5344CB8AC3E}">
        <p14:creationId xmlns:p14="http://schemas.microsoft.com/office/powerpoint/2010/main" val="1721772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AU"/>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AU"/>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E6861B7B-6502-4982-B1C5-BC375C8F1374}" type="slidenum">
              <a:rPr lang="en-AU"/>
              <a:pPr/>
              <a:t>‹#›</a:t>
            </a:fld>
            <a:endParaRPr lang="en-AU"/>
          </a:p>
        </p:txBody>
      </p:sp>
    </p:spTree>
    <p:extLst>
      <p:ext uri="{BB962C8B-B14F-4D97-AF65-F5344CB8AC3E}">
        <p14:creationId xmlns:p14="http://schemas.microsoft.com/office/powerpoint/2010/main" val="4282695605"/>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endParaRPr lang="en-AU">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548AF28-AD63-4841-B1BA-F94D40E8EECB}" type="slidenum">
              <a:rPr lang="en-AU">
                <a:solidFill>
                  <a:srgbClr val="000000"/>
                </a:solidFill>
              </a:rPr>
              <a:pPr/>
              <a:t>‹#›</a:t>
            </a:fld>
            <a:endParaRPr lang="en-AU">
              <a:solidFill>
                <a:srgbClr val="000000"/>
              </a:solidFill>
            </a:endParaRPr>
          </a:p>
        </p:txBody>
      </p:sp>
    </p:spTree>
    <p:extLst>
      <p:ext uri="{BB962C8B-B14F-4D97-AF65-F5344CB8AC3E}">
        <p14:creationId xmlns:p14="http://schemas.microsoft.com/office/powerpoint/2010/main" val="3768013636"/>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1275247-F12E-4E39-B2DB-720A2D8F2CA1}" type="slidenum">
              <a:rPr lang="en-AU">
                <a:solidFill>
                  <a:srgbClr val="000000"/>
                </a:solidFill>
              </a:rPr>
              <a:pPr/>
              <a:t>‹#›</a:t>
            </a:fld>
            <a:endParaRPr lang="en-AU">
              <a:solidFill>
                <a:srgbClr val="000000"/>
              </a:solidFill>
            </a:endParaRPr>
          </a:p>
        </p:txBody>
      </p:sp>
    </p:spTree>
    <p:extLst>
      <p:ext uri="{BB962C8B-B14F-4D97-AF65-F5344CB8AC3E}">
        <p14:creationId xmlns:p14="http://schemas.microsoft.com/office/powerpoint/2010/main" val="393086952"/>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00FA961-6B30-4262-9215-3175A0B00CC5}" type="slidenum">
              <a:rPr lang="en-AU">
                <a:solidFill>
                  <a:srgbClr val="000000"/>
                </a:solidFill>
              </a:rPr>
              <a:pPr/>
              <a:t>‹#›</a:t>
            </a:fld>
            <a:endParaRPr lang="en-AU">
              <a:solidFill>
                <a:srgbClr val="000000"/>
              </a:solidFill>
            </a:endParaRPr>
          </a:p>
        </p:txBody>
      </p:sp>
    </p:spTree>
    <p:extLst>
      <p:ext uri="{BB962C8B-B14F-4D97-AF65-F5344CB8AC3E}">
        <p14:creationId xmlns:p14="http://schemas.microsoft.com/office/powerpoint/2010/main" val="2058410594"/>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endParaRPr lang="en-AU">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5021B02-B815-4D29-A02D-24505630F79E}" type="slidenum">
              <a:rPr lang="en-AU">
                <a:solidFill>
                  <a:srgbClr val="000000"/>
                </a:solidFill>
              </a:rPr>
              <a:pPr/>
              <a:t>‹#›</a:t>
            </a:fld>
            <a:endParaRPr lang="en-AU">
              <a:solidFill>
                <a:srgbClr val="000000"/>
              </a:solidFill>
            </a:endParaRPr>
          </a:p>
        </p:txBody>
      </p:sp>
    </p:spTree>
    <p:extLst>
      <p:ext uri="{BB962C8B-B14F-4D97-AF65-F5344CB8AC3E}">
        <p14:creationId xmlns:p14="http://schemas.microsoft.com/office/powerpoint/2010/main" val="4051088316"/>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endParaRPr lang="en-AU">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AU">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A59D8CC-581A-4A66-9151-9D58185221E9}" type="slidenum">
              <a:rPr lang="en-AU">
                <a:solidFill>
                  <a:srgbClr val="000000"/>
                </a:solidFill>
              </a:rPr>
              <a:pPr/>
              <a:t>‹#›</a:t>
            </a:fld>
            <a:endParaRPr lang="en-AU">
              <a:solidFill>
                <a:srgbClr val="000000"/>
              </a:solidFill>
            </a:endParaRPr>
          </a:p>
        </p:txBody>
      </p:sp>
    </p:spTree>
    <p:extLst>
      <p:ext uri="{BB962C8B-B14F-4D97-AF65-F5344CB8AC3E}">
        <p14:creationId xmlns:p14="http://schemas.microsoft.com/office/powerpoint/2010/main" val="4261440257"/>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endParaRPr lang="en-AU">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AU">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10C272A-33D3-463A-B446-15E597046393}" type="slidenum">
              <a:rPr lang="en-AU">
                <a:solidFill>
                  <a:srgbClr val="000000"/>
                </a:solidFill>
              </a:rPr>
              <a:pPr/>
              <a:t>‹#›</a:t>
            </a:fld>
            <a:endParaRPr lang="en-AU">
              <a:solidFill>
                <a:srgbClr val="000000"/>
              </a:solidFill>
            </a:endParaRPr>
          </a:p>
        </p:txBody>
      </p:sp>
    </p:spTree>
    <p:extLst>
      <p:ext uri="{BB962C8B-B14F-4D97-AF65-F5344CB8AC3E}">
        <p14:creationId xmlns:p14="http://schemas.microsoft.com/office/powerpoint/2010/main" val="3599503636"/>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AU">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F1710BD-7ED7-403C-B2C9-BA9EAA9E00BB}" type="slidenum">
              <a:rPr lang="en-AU">
                <a:solidFill>
                  <a:srgbClr val="000000"/>
                </a:solidFill>
              </a:rPr>
              <a:pPr/>
              <a:t>‹#›</a:t>
            </a:fld>
            <a:endParaRPr lang="en-AU">
              <a:solidFill>
                <a:srgbClr val="000000"/>
              </a:solidFill>
            </a:endParaRPr>
          </a:p>
        </p:txBody>
      </p:sp>
    </p:spTree>
    <p:extLst>
      <p:ext uri="{BB962C8B-B14F-4D97-AF65-F5344CB8AC3E}">
        <p14:creationId xmlns:p14="http://schemas.microsoft.com/office/powerpoint/2010/main" val="1861129567"/>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EE199AD-C921-4BC9-92FD-A06F90D8D7EE}" type="datetimeFigureOut">
              <a:rPr lang="en-AU" smtClean="0"/>
              <a:t>14/06/2014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494235F-A082-4886-8E91-992BB814FD6D}" type="slidenum">
              <a:rPr lang="en-AU" smtClean="0"/>
              <a:t>‹#›</a:t>
            </a:fld>
            <a:endParaRPr lang="en-AU"/>
          </a:p>
        </p:txBody>
      </p:sp>
    </p:spTree>
    <p:extLst>
      <p:ext uri="{BB962C8B-B14F-4D97-AF65-F5344CB8AC3E}">
        <p14:creationId xmlns:p14="http://schemas.microsoft.com/office/powerpoint/2010/main" val="22727442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193CEF8-CAA3-4F09-BE1D-E2E4ADC63573}" type="slidenum">
              <a:rPr lang="en-AU">
                <a:solidFill>
                  <a:srgbClr val="000000"/>
                </a:solidFill>
              </a:rPr>
              <a:pPr/>
              <a:t>‹#›</a:t>
            </a:fld>
            <a:endParaRPr lang="en-AU">
              <a:solidFill>
                <a:srgbClr val="000000"/>
              </a:solidFill>
            </a:endParaRPr>
          </a:p>
        </p:txBody>
      </p:sp>
    </p:spTree>
    <p:extLst>
      <p:ext uri="{BB962C8B-B14F-4D97-AF65-F5344CB8AC3E}">
        <p14:creationId xmlns:p14="http://schemas.microsoft.com/office/powerpoint/2010/main" val="1912136969"/>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3DAB835-9516-4913-B850-EFFCDFC69789}" type="slidenum">
              <a:rPr lang="en-AU">
                <a:solidFill>
                  <a:srgbClr val="000000"/>
                </a:solidFill>
              </a:rPr>
              <a:pPr/>
              <a:t>‹#›</a:t>
            </a:fld>
            <a:endParaRPr lang="en-AU">
              <a:solidFill>
                <a:srgbClr val="000000"/>
              </a:solidFill>
            </a:endParaRPr>
          </a:p>
        </p:txBody>
      </p:sp>
    </p:spTree>
    <p:extLst>
      <p:ext uri="{BB962C8B-B14F-4D97-AF65-F5344CB8AC3E}">
        <p14:creationId xmlns:p14="http://schemas.microsoft.com/office/powerpoint/2010/main" val="2348445764"/>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A2379C-84F2-4EDC-A2E8-E21FE22BEE44}" type="slidenum">
              <a:rPr lang="en-AU">
                <a:solidFill>
                  <a:srgbClr val="000000"/>
                </a:solidFill>
              </a:rPr>
              <a:pPr/>
              <a:t>‹#›</a:t>
            </a:fld>
            <a:endParaRPr lang="en-AU">
              <a:solidFill>
                <a:srgbClr val="000000"/>
              </a:solidFill>
            </a:endParaRPr>
          </a:p>
        </p:txBody>
      </p:sp>
    </p:spTree>
    <p:extLst>
      <p:ext uri="{BB962C8B-B14F-4D97-AF65-F5344CB8AC3E}">
        <p14:creationId xmlns:p14="http://schemas.microsoft.com/office/powerpoint/2010/main" val="3399149411"/>
      </p:ext>
    </p:extLst>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8D58A82-4E50-4A25-A282-ED36302DDC13}" type="slidenum">
              <a:rPr lang="en-AU">
                <a:solidFill>
                  <a:srgbClr val="000000"/>
                </a:solidFill>
              </a:rPr>
              <a:pPr/>
              <a:t>‹#›</a:t>
            </a:fld>
            <a:endParaRPr lang="en-AU">
              <a:solidFill>
                <a:srgbClr val="000000"/>
              </a:solidFill>
            </a:endParaRPr>
          </a:p>
        </p:txBody>
      </p:sp>
    </p:spTree>
    <p:extLst>
      <p:ext uri="{BB962C8B-B14F-4D97-AF65-F5344CB8AC3E}">
        <p14:creationId xmlns:p14="http://schemas.microsoft.com/office/powerpoint/2010/main" val="1649933969"/>
      </p:ext>
    </p:extLst>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AU">
              <a:solidFill>
                <a:srgbClr val="0000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AU">
              <a:solidFill>
                <a:srgbClr val="000000"/>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E6861B7B-6502-4982-B1C5-BC375C8F1374}" type="slidenum">
              <a:rPr lang="en-AU">
                <a:solidFill>
                  <a:srgbClr val="000000"/>
                </a:solidFill>
              </a:rPr>
              <a:pPr/>
              <a:t>‹#›</a:t>
            </a:fld>
            <a:endParaRPr lang="en-AU">
              <a:solidFill>
                <a:srgbClr val="000000"/>
              </a:solidFill>
            </a:endParaRPr>
          </a:p>
        </p:txBody>
      </p:sp>
    </p:spTree>
    <p:extLst>
      <p:ext uri="{BB962C8B-B14F-4D97-AF65-F5344CB8AC3E}">
        <p14:creationId xmlns:p14="http://schemas.microsoft.com/office/powerpoint/2010/main" val="3244747243"/>
      </p:ext>
    </p:extLst>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endParaRPr lang="en-AU">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548AF28-AD63-4841-B1BA-F94D40E8EECB}" type="slidenum">
              <a:rPr lang="en-AU">
                <a:solidFill>
                  <a:srgbClr val="000000"/>
                </a:solidFill>
              </a:rPr>
              <a:pPr/>
              <a:t>‹#›</a:t>
            </a:fld>
            <a:endParaRPr lang="en-AU">
              <a:solidFill>
                <a:srgbClr val="000000"/>
              </a:solidFill>
            </a:endParaRPr>
          </a:p>
        </p:txBody>
      </p:sp>
    </p:spTree>
    <p:extLst>
      <p:ext uri="{BB962C8B-B14F-4D97-AF65-F5344CB8AC3E}">
        <p14:creationId xmlns:p14="http://schemas.microsoft.com/office/powerpoint/2010/main" val="3876859662"/>
      </p:ext>
    </p:extLst>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1275247-F12E-4E39-B2DB-720A2D8F2CA1}" type="slidenum">
              <a:rPr lang="en-AU">
                <a:solidFill>
                  <a:srgbClr val="000000"/>
                </a:solidFill>
              </a:rPr>
              <a:pPr/>
              <a:t>‹#›</a:t>
            </a:fld>
            <a:endParaRPr lang="en-AU">
              <a:solidFill>
                <a:srgbClr val="000000"/>
              </a:solidFill>
            </a:endParaRPr>
          </a:p>
        </p:txBody>
      </p:sp>
    </p:spTree>
    <p:extLst>
      <p:ext uri="{BB962C8B-B14F-4D97-AF65-F5344CB8AC3E}">
        <p14:creationId xmlns:p14="http://schemas.microsoft.com/office/powerpoint/2010/main" val="2955397121"/>
      </p:ext>
    </p:extLst>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00FA961-6B30-4262-9215-3175A0B00CC5}" type="slidenum">
              <a:rPr lang="en-AU">
                <a:solidFill>
                  <a:srgbClr val="000000"/>
                </a:solidFill>
              </a:rPr>
              <a:pPr/>
              <a:t>‹#›</a:t>
            </a:fld>
            <a:endParaRPr lang="en-AU">
              <a:solidFill>
                <a:srgbClr val="000000"/>
              </a:solidFill>
            </a:endParaRPr>
          </a:p>
        </p:txBody>
      </p:sp>
    </p:spTree>
    <p:extLst>
      <p:ext uri="{BB962C8B-B14F-4D97-AF65-F5344CB8AC3E}">
        <p14:creationId xmlns:p14="http://schemas.microsoft.com/office/powerpoint/2010/main" val="156597626"/>
      </p:ext>
    </p:extLst>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endParaRPr lang="en-AU">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5021B02-B815-4D29-A02D-24505630F79E}" type="slidenum">
              <a:rPr lang="en-AU">
                <a:solidFill>
                  <a:srgbClr val="000000"/>
                </a:solidFill>
              </a:rPr>
              <a:pPr/>
              <a:t>‹#›</a:t>
            </a:fld>
            <a:endParaRPr lang="en-AU">
              <a:solidFill>
                <a:srgbClr val="000000"/>
              </a:solidFill>
            </a:endParaRPr>
          </a:p>
        </p:txBody>
      </p:sp>
    </p:spTree>
    <p:extLst>
      <p:ext uri="{BB962C8B-B14F-4D97-AF65-F5344CB8AC3E}">
        <p14:creationId xmlns:p14="http://schemas.microsoft.com/office/powerpoint/2010/main" val="2763641994"/>
      </p:ext>
    </p:extLst>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endParaRPr lang="en-AU">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AU">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A59D8CC-581A-4A66-9151-9D58185221E9}" type="slidenum">
              <a:rPr lang="en-AU">
                <a:solidFill>
                  <a:srgbClr val="000000"/>
                </a:solidFill>
              </a:rPr>
              <a:pPr/>
              <a:t>‹#›</a:t>
            </a:fld>
            <a:endParaRPr lang="en-AU">
              <a:solidFill>
                <a:srgbClr val="000000"/>
              </a:solidFill>
            </a:endParaRPr>
          </a:p>
        </p:txBody>
      </p:sp>
    </p:spTree>
    <p:extLst>
      <p:ext uri="{BB962C8B-B14F-4D97-AF65-F5344CB8AC3E}">
        <p14:creationId xmlns:p14="http://schemas.microsoft.com/office/powerpoint/2010/main" val="750496177"/>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E199AD-C921-4BC9-92FD-A06F90D8D7EE}" type="datetimeFigureOut">
              <a:rPr lang="en-AU" smtClean="0"/>
              <a:t>14/06/2014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494235F-A082-4886-8E91-992BB814FD6D}" type="slidenum">
              <a:rPr lang="en-AU" smtClean="0"/>
              <a:t>‹#›</a:t>
            </a:fld>
            <a:endParaRPr lang="en-AU"/>
          </a:p>
        </p:txBody>
      </p:sp>
    </p:spTree>
    <p:extLst>
      <p:ext uri="{BB962C8B-B14F-4D97-AF65-F5344CB8AC3E}">
        <p14:creationId xmlns:p14="http://schemas.microsoft.com/office/powerpoint/2010/main" val="6864191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endParaRPr lang="en-AU">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AU">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10C272A-33D3-463A-B446-15E597046393}" type="slidenum">
              <a:rPr lang="en-AU">
                <a:solidFill>
                  <a:srgbClr val="000000"/>
                </a:solidFill>
              </a:rPr>
              <a:pPr/>
              <a:t>‹#›</a:t>
            </a:fld>
            <a:endParaRPr lang="en-AU">
              <a:solidFill>
                <a:srgbClr val="000000"/>
              </a:solidFill>
            </a:endParaRPr>
          </a:p>
        </p:txBody>
      </p:sp>
    </p:spTree>
    <p:extLst>
      <p:ext uri="{BB962C8B-B14F-4D97-AF65-F5344CB8AC3E}">
        <p14:creationId xmlns:p14="http://schemas.microsoft.com/office/powerpoint/2010/main" val="1461668066"/>
      </p:ext>
    </p:extLst>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AU">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F1710BD-7ED7-403C-B2C9-BA9EAA9E00BB}" type="slidenum">
              <a:rPr lang="en-AU">
                <a:solidFill>
                  <a:srgbClr val="000000"/>
                </a:solidFill>
              </a:rPr>
              <a:pPr/>
              <a:t>‹#›</a:t>
            </a:fld>
            <a:endParaRPr lang="en-AU">
              <a:solidFill>
                <a:srgbClr val="000000"/>
              </a:solidFill>
            </a:endParaRPr>
          </a:p>
        </p:txBody>
      </p:sp>
    </p:spTree>
    <p:extLst>
      <p:ext uri="{BB962C8B-B14F-4D97-AF65-F5344CB8AC3E}">
        <p14:creationId xmlns:p14="http://schemas.microsoft.com/office/powerpoint/2010/main" val="362710159"/>
      </p:ext>
    </p:extLst>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193CEF8-CAA3-4F09-BE1D-E2E4ADC63573}" type="slidenum">
              <a:rPr lang="en-AU">
                <a:solidFill>
                  <a:srgbClr val="000000"/>
                </a:solidFill>
              </a:rPr>
              <a:pPr/>
              <a:t>‹#›</a:t>
            </a:fld>
            <a:endParaRPr lang="en-AU">
              <a:solidFill>
                <a:srgbClr val="000000"/>
              </a:solidFill>
            </a:endParaRPr>
          </a:p>
        </p:txBody>
      </p:sp>
    </p:spTree>
    <p:extLst>
      <p:ext uri="{BB962C8B-B14F-4D97-AF65-F5344CB8AC3E}">
        <p14:creationId xmlns:p14="http://schemas.microsoft.com/office/powerpoint/2010/main" val="3543788080"/>
      </p:ext>
    </p:extLst>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3DAB835-9516-4913-B850-EFFCDFC69789}" type="slidenum">
              <a:rPr lang="en-AU">
                <a:solidFill>
                  <a:srgbClr val="000000"/>
                </a:solidFill>
              </a:rPr>
              <a:pPr/>
              <a:t>‹#›</a:t>
            </a:fld>
            <a:endParaRPr lang="en-AU">
              <a:solidFill>
                <a:srgbClr val="000000"/>
              </a:solidFill>
            </a:endParaRPr>
          </a:p>
        </p:txBody>
      </p:sp>
    </p:spTree>
    <p:extLst>
      <p:ext uri="{BB962C8B-B14F-4D97-AF65-F5344CB8AC3E}">
        <p14:creationId xmlns:p14="http://schemas.microsoft.com/office/powerpoint/2010/main" val="644896513"/>
      </p:ext>
    </p:extLst>
  </p:cSld>
  <p:clrMapOvr>
    <a:masterClrMapping/>
  </p:clrMapOvr>
  <p:transition>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A2379C-84F2-4EDC-A2E8-E21FE22BEE44}" type="slidenum">
              <a:rPr lang="en-AU">
                <a:solidFill>
                  <a:srgbClr val="000000"/>
                </a:solidFill>
              </a:rPr>
              <a:pPr/>
              <a:t>‹#›</a:t>
            </a:fld>
            <a:endParaRPr lang="en-AU">
              <a:solidFill>
                <a:srgbClr val="000000"/>
              </a:solidFill>
            </a:endParaRPr>
          </a:p>
        </p:txBody>
      </p:sp>
    </p:spTree>
    <p:extLst>
      <p:ext uri="{BB962C8B-B14F-4D97-AF65-F5344CB8AC3E}">
        <p14:creationId xmlns:p14="http://schemas.microsoft.com/office/powerpoint/2010/main" val="3867879705"/>
      </p:ext>
    </p:extLst>
  </p:cSld>
  <p:clrMapOvr>
    <a:masterClrMapping/>
  </p:clrMapOvr>
  <p:transition>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8D58A82-4E50-4A25-A282-ED36302DDC13}" type="slidenum">
              <a:rPr lang="en-AU">
                <a:solidFill>
                  <a:srgbClr val="000000"/>
                </a:solidFill>
              </a:rPr>
              <a:pPr/>
              <a:t>‹#›</a:t>
            </a:fld>
            <a:endParaRPr lang="en-AU">
              <a:solidFill>
                <a:srgbClr val="000000"/>
              </a:solidFill>
            </a:endParaRPr>
          </a:p>
        </p:txBody>
      </p:sp>
    </p:spTree>
    <p:extLst>
      <p:ext uri="{BB962C8B-B14F-4D97-AF65-F5344CB8AC3E}">
        <p14:creationId xmlns:p14="http://schemas.microsoft.com/office/powerpoint/2010/main" val="3902193669"/>
      </p:ext>
    </p:extLst>
  </p:cSld>
  <p:clrMapOvr>
    <a:masterClrMapping/>
  </p:clrMapOvr>
  <p:transition>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AU">
              <a:solidFill>
                <a:srgbClr val="0000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AU">
              <a:solidFill>
                <a:srgbClr val="000000"/>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E6861B7B-6502-4982-B1C5-BC375C8F1374}" type="slidenum">
              <a:rPr lang="en-AU">
                <a:solidFill>
                  <a:srgbClr val="000000"/>
                </a:solidFill>
              </a:rPr>
              <a:pPr/>
              <a:t>‹#›</a:t>
            </a:fld>
            <a:endParaRPr lang="en-AU">
              <a:solidFill>
                <a:srgbClr val="000000"/>
              </a:solidFill>
            </a:endParaRPr>
          </a:p>
        </p:txBody>
      </p:sp>
    </p:spTree>
    <p:extLst>
      <p:ext uri="{BB962C8B-B14F-4D97-AF65-F5344CB8AC3E}">
        <p14:creationId xmlns:p14="http://schemas.microsoft.com/office/powerpoint/2010/main" val="4131096500"/>
      </p:ext>
    </p:extLst>
  </p:cSld>
  <p:clrMapOvr>
    <a:masterClrMapping/>
  </p:clrMapOvr>
  <p:transition>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endParaRPr lang="en-AU">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548AF28-AD63-4841-B1BA-F94D40E8EECB}" type="slidenum">
              <a:rPr lang="en-AU">
                <a:solidFill>
                  <a:srgbClr val="000000"/>
                </a:solidFill>
              </a:rPr>
              <a:pPr/>
              <a:t>‹#›</a:t>
            </a:fld>
            <a:endParaRPr lang="en-AU">
              <a:solidFill>
                <a:srgbClr val="000000"/>
              </a:solidFill>
            </a:endParaRPr>
          </a:p>
        </p:txBody>
      </p:sp>
    </p:spTree>
    <p:extLst>
      <p:ext uri="{BB962C8B-B14F-4D97-AF65-F5344CB8AC3E}">
        <p14:creationId xmlns:p14="http://schemas.microsoft.com/office/powerpoint/2010/main" val="4136826994"/>
      </p:ext>
    </p:extLst>
  </p:cSld>
  <p:clrMapOvr>
    <a:masterClrMapping/>
  </p:clrMapOvr>
  <p:transition>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1275247-F12E-4E39-B2DB-720A2D8F2CA1}" type="slidenum">
              <a:rPr lang="en-AU">
                <a:solidFill>
                  <a:srgbClr val="000000"/>
                </a:solidFill>
              </a:rPr>
              <a:pPr/>
              <a:t>‹#›</a:t>
            </a:fld>
            <a:endParaRPr lang="en-AU">
              <a:solidFill>
                <a:srgbClr val="000000"/>
              </a:solidFill>
            </a:endParaRPr>
          </a:p>
        </p:txBody>
      </p:sp>
    </p:spTree>
    <p:extLst>
      <p:ext uri="{BB962C8B-B14F-4D97-AF65-F5344CB8AC3E}">
        <p14:creationId xmlns:p14="http://schemas.microsoft.com/office/powerpoint/2010/main" val="4121697196"/>
      </p:ext>
    </p:extLst>
  </p:cSld>
  <p:clrMapOvr>
    <a:masterClrMapping/>
  </p:clrMapOvr>
  <p:transition>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00FA961-6B30-4262-9215-3175A0B00CC5}" type="slidenum">
              <a:rPr lang="en-AU">
                <a:solidFill>
                  <a:srgbClr val="000000"/>
                </a:solidFill>
              </a:rPr>
              <a:pPr/>
              <a:t>‹#›</a:t>
            </a:fld>
            <a:endParaRPr lang="en-AU">
              <a:solidFill>
                <a:srgbClr val="000000"/>
              </a:solidFill>
            </a:endParaRPr>
          </a:p>
        </p:txBody>
      </p:sp>
    </p:spTree>
    <p:extLst>
      <p:ext uri="{BB962C8B-B14F-4D97-AF65-F5344CB8AC3E}">
        <p14:creationId xmlns:p14="http://schemas.microsoft.com/office/powerpoint/2010/main" val="2205104707"/>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1EE199AD-C921-4BC9-92FD-A06F90D8D7EE}" type="datetimeFigureOut">
              <a:rPr lang="en-AU" smtClean="0"/>
              <a:t>14/06/2014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494235F-A082-4886-8E91-992BB814FD6D}" type="slidenum">
              <a:rPr lang="en-AU" smtClean="0"/>
              <a:t>‹#›</a:t>
            </a:fld>
            <a:endParaRPr lang="en-AU"/>
          </a:p>
        </p:txBody>
      </p:sp>
    </p:spTree>
    <p:extLst>
      <p:ext uri="{BB962C8B-B14F-4D97-AF65-F5344CB8AC3E}">
        <p14:creationId xmlns:p14="http://schemas.microsoft.com/office/powerpoint/2010/main" val="20030120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endParaRPr lang="en-AU">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5021B02-B815-4D29-A02D-24505630F79E}" type="slidenum">
              <a:rPr lang="en-AU">
                <a:solidFill>
                  <a:srgbClr val="000000"/>
                </a:solidFill>
              </a:rPr>
              <a:pPr/>
              <a:t>‹#›</a:t>
            </a:fld>
            <a:endParaRPr lang="en-AU">
              <a:solidFill>
                <a:srgbClr val="000000"/>
              </a:solidFill>
            </a:endParaRPr>
          </a:p>
        </p:txBody>
      </p:sp>
    </p:spTree>
    <p:extLst>
      <p:ext uri="{BB962C8B-B14F-4D97-AF65-F5344CB8AC3E}">
        <p14:creationId xmlns:p14="http://schemas.microsoft.com/office/powerpoint/2010/main" val="1835259915"/>
      </p:ext>
    </p:extLst>
  </p:cSld>
  <p:clrMapOvr>
    <a:masterClrMapping/>
  </p:clrMapOvr>
  <p:transition>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endParaRPr lang="en-AU">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AU">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A59D8CC-581A-4A66-9151-9D58185221E9}" type="slidenum">
              <a:rPr lang="en-AU">
                <a:solidFill>
                  <a:srgbClr val="000000"/>
                </a:solidFill>
              </a:rPr>
              <a:pPr/>
              <a:t>‹#›</a:t>
            </a:fld>
            <a:endParaRPr lang="en-AU">
              <a:solidFill>
                <a:srgbClr val="000000"/>
              </a:solidFill>
            </a:endParaRPr>
          </a:p>
        </p:txBody>
      </p:sp>
    </p:spTree>
    <p:extLst>
      <p:ext uri="{BB962C8B-B14F-4D97-AF65-F5344CB8AC3E}">
        <p14:creationId xmlns:p14="http://schemas.microsoft.com/office/powerpoint/2010/main" val="2308313096"/>
      </p:ext>
    </p:extLst>
  </p:cSld>
  <p:clrMapOvr>
    <a:masterClrMapping/>
  </p:clrMapOvr>
  <p:transition>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endParaRPr lang="en-AU">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AU">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10C272A-33D3-463A-B446-15E597046393}" type="slidenum">
              <a:rPr lang="en-AU">
                <a:solidFill>
                  <a:srgbClr val="000000"/>
                </a:solidFill>
              </a:rPr>
              <a:pPr/>
              <a:t>‹#›</a:t>
            </a:fld>
            <a:endParaRPr lang="en-AU">
              <a:solidFill>
                <a:srgbClr val="000000"/>
              </a:solidFill>
            </a:endParaRPr>
          </a:p>
        </p:txBody>
      </p:sp>
    </p:spTree>
    <p:extLst>
      <p:ext uri="{BB962C8B-B14F-4D97-AF65-F5344CB8AC3E}">
        <p14:creationId xmlns:p14="http://schemas.microsoft.com/office/powerpoint/2010/main" val="688859421"/>
      </p:ext>
    </p:extLst>
  </p:cSld>
  <p:clrMapOvr>
    <a:masterClrMapping/>
  </p:clrMapOvr>
  <p:transition>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AU">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F1710BD-7ED7-403C-B2C9-BA9EAA9E00BB}" type="slidenum">
              <a:rPr lang="en-AU">
                <a:solidFill>
                  <a:srgbClr val="000000"/>
                </a:solidFill>
              </a:rPr>
              <a:pPr/>
              <a:t>‹#›</a:t>
            </a:fld>
            <a:endParaRPr lang="en-AU">
              <a:solidFill>
                <a:srgbClr val="000000"/>
              </a:solidFill>
            </a:endParaRPr>
          </a:p>
        </p:txBody>
      </p:sp>
    </p:spTree>
    <p:extLst>
      <p:ext uri="{BB962C8B-B14F-4D97-AF65-F5344CB8AC3E}">
        <p14:creationId xmlns:p14="http://schemas.microsoft.com/office/powerpoint/2010/main" val="1295552564"/>
      </p:ext>
    </p:extLst>
  </p:cSld>
  <p:clrMapOvr>
    <a:masterClrMapping/>
  </p:clrMapOvr>
  <p:transition>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193CEF8-CAA3-4F09-BE1D-E2E4ADC63573}" type="slidenum">
              <a:rPr lang="en-AU">
                <a:solidFill>
                  <a:srgbClr val="000000"/>
                </a:solidFill>
              </a:rPr>
              <a:pPr/>
              <a:t>‹#›</a:t>
            </a:fld>
            <a:endParaRPr lang="en-AU">
              <a:solidFill>
                <a:srgbClr val="000000"/>
              </a:solidFill>
            </a:endParaRPr>
          </a:p>
        </p:txBody>
      </p:sp>
    </p:spTree>
    <p:extLst>
      <p:ext uri="{BB962C8B-B14F-4D97-AF65-F5344CB8AC3E}">
        <p14:creationId xmlns:p14="http://schemas.microsoft.com/office/powerpoint/2010/main" val="1696828517"/>
      </p:ext>
    </p:extLst>
  </p:cSld>
  <p:clrMapOvr>
    <a:masterClrMapping/>
  </p:clrMapOvr>
  <p:transition>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3DAB835-9516-4913-B850-EFFCDFC69789}" type="slidenum">
              <a:rPr lang="en-AU">
                <a:solidFill>
                  <a:srgbClr val="000000"/>
                </a:solidFill>
              </a:rPr>
              <a:pPr/>
              <a:t>‹#›</a:t>
            </a:fld>
            <a:endParaRPr lang="en-AU">
              <a:solidFill>
                <a:srgbClr val="000000"/>
              </a:solidFill>
            </a:endParaRPr>
          </a:p>
        </p:txBody>
      </p:sp>
    </p:spTree>
    <p:extLst>
      <p:ext uri="{BB962C8B-B14F-4D97-AF65-F5344CB8AC3E}">
        <p14:creationId xmlns:p14="http://schemas.microsoft.com/office/powerpoint/2010/main" val="2836564620"/>
      </p:ext>
    </p:extLst>
  </p:cSld>
  <p:clrMapOvr>
    <a:masterClrMapping/>
  </p:clrMapOvr>
  <p:transition>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A2379C-84F2-4EDC-A2E8-E21FE22BEE44}" type="slidenum">
              <a:rPr lang="en-AU">
                <a:solidFill>
                  <a:srgbClr val="000000"/>
                </a:solidFill>
              </a:rPr>
              <a:pPr/>
              <a:t>‹#›</a:t>
            </a:fld>
            <a:endParaRPr lang="en-AU">
              <a:solidFill>
                <a:srgbClr val="000000"/>
              </a:solidFill>
            </a:endParaRPr>
          </a:p>
        </p:txBody>
      </p:sp>
    </p:spTree>
    <p:extLst>
      <p:ext uri="{BB962C8B-B14F-4D97-AF65-F5344CB8AC3E}">
        <p14:creationId xmlns:p14="http://schemas.microsoft.com/office/powerpoint/2010/main" val="4176289077"/>
      </p:ext>
    </p:extLst>
  </p:cSld>
  <p:clrMapOvr>
    <a:masterClrMapping/>
  </p:clrMapOvr>
  <p:transition>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8D58A82-4E50-4A25-A282-ED36302DDC13}" type="slidenum">
              <a:rPr lang="en-AU">
                <a:solidFill>
                  <a:srgbClr val="000000"/>
                </a:solidFill>
              </a:rPr>
              <a:pPr/>
              <a:t>‹#›</a:t>
            </a:fld>
            <a:endParaRPr lang="en-AU">
              <a:solidFill>
                <a:srgbClr val="000000"/>
              </a:solidFill>
            </a:endParaRPr>
          </a:p>
        </p:txBody>
      </p:sp>
    </p:spTree>
    <p:extLst>
      <p:ext uri="{BB962C8B-B14F-4D97-AF65-F5344CB8AC3E}">
        <p14:creationId xmlns:p14="http://schemas.microsoft.com/office/powerpoint/2010/main" val="2262495717"/>
      </p:ext>
    </p:extLst>
  </p:cSld>
  <p:clrMapOvr>
    <a:masterClrMapping/>
  </p:clrMapOvr>
  <p:transition>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AU">
              <a:solidFill>
                <a:srgbClr val="0000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AU">
              <a:solidFill>
                <a:srgbClr val="000000"/>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E6861B7B-6502-4982-B1C5-BC375C8F1374}" type="slidenum">
              <a:rPr lang="en-AU">
                <a:solidFill>
                  <a:srgbClr val="000000"/>
                </a:solidFill>
              </a:rPr>
              <a:pPr/>
              <a:t>‹#›</a:t>
            </a:fld>
            <a:endParaRPr lang="en-AU">
              <a:solidFill>
                <a:srgbClr val="000000"/>
              </a:solidFill>
            </a:endParaRPr>
          </a:p>
        </p:txBody>
      </p:sp>
    </p:spTree>
    <p:extLst>
      <p:ext uri="{BB962C8B-B14F-4D97-AF65-F5344CB8AC3E}">
        <p14:creationId xmlns:p14="http://schemas.microsoft.com/office/powerpoint/2010/main" val="3314983837"/>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1EE199AD-C921-4BC9-92FD-A06F90D8D7EE}" type="datetimeFigureOut">
              <a:rPr lang="en-AU" smtClean="0"/>
              <a:t>14/06/2014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494235F-A082-4886-8E91-992BB814FD6D}" type="slidenum">
              <a:rPr lang="en-AU" smtClean="0"/>
              <a:t>‹#›</a:t>
            </a:fld>
            <a:endParaRPr lang="en-AU"/>
          </a:p>
        </p:txBody>
      </p:sp>
    </p:spTree>
    <p:extLst>
      <p:ext uri="{BB962C8B-B14F-4D97-AF65-F5344CB8AC3E}">
        <p14:creationId xmlns:p14="http://schemas.microsoft.com/office/powerpoint/2010/main" val="1133086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1EE199AD-C921-4BC9-92FD-A06F90D8D7EE}" type="datetimeFigureOut">
              <a:rPr lang="en-AU" smtClean="0"/>
              <a:t>14/06/2014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494235F-A082-4886-8E91-992BB814FD6D}" type="slidenum">
              <a:rPr lang="en-AU" smtClean="0"/>
              <a:t>‹#›</a:t>
            </a:fld>
            <a:endParaRPr lang="en-AU"/>
          </a:p>
        </p:txBody>
      </p:sp>
    </p:spTree>
    <p:extLst>
      <p:ext uri="{BB962C8B-B14F-4D97-AF65-F5344CB8AC3E}">
        <p14:creationId xmlns:p14="http://schemas.microsoft.com/office/powerpoint/2010/main" val="523060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E199AD-C921-4BC9-92FD-A06F90D8D7EE}" type="datetimeFigureOut">
              <a:rPr lang="en-AU" smtClean="0"/>
              <a:t>14/06/2014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494235F-A082-4886-8E91-992BB814FD6D}" type="slidenum">
              <a:rPr lang="en-AU" smtClean="0"/>
              <a:t>‹#›</a:t>
            </a:fld>
            <a:endParaRPr lang="en-AU"/>
          </a:p>
        </p:txBody>
      </p:sp>
    </p:spTree>
    <p:extLst>
      <p:ext uri="{BB962C8B-B14F-4D97-AF65-F5344CB8AC3E}">
        <p14:creationId xmlns:p14="http://schemas.microsoft.com/office/powerpoint/2010/main" val="760134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E199AD-C921-4BC9-92FD-A06F90D8D7EE}" type="datetimeFigureOut">
              <a:rPr lang="en-AU" smtClean="0"/>
              <a:t>14/06/2014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494235F-A082-4886-8E91-992BB814FD6D}" type="slidenum">
              <a:rPr lang="en-AU" smtClean="0"/>
              <a:t>‹#›</a:t>
            </a:fld>
            <a:endParaRPr lang="en-AU"/>
          </a:p>
        </p:txBody>
      </p:sp>
    </p:spTree>
    <p:extLst>
      <p:ext uri="{BB962C8B-B14F-4D97-AF65-F5344CB8AC3E}">
        <p14:creationId xmlns:p14="http://schemas.microsoft.com/office/powerpoint/2010/main" val="2754267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E199AD-C921-4BC9-92FD-A06F90D8D7EE}" type="datetimeFigureOut">
              <a:rPr lang="en-AU" smtClean="0"/>
              <a:t>14/06/2014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494235F-A082-4886-8E91-992BB814FD6D}" type="slidenum">
              <a:rPr lang="en-AU" smtClean="0"/>
              <a:t>‹#›</a:t>
            </a:fld>
            <a:endParaRPr lang="en-AU"/>
          </a:p>
        </p:txBody>
      </p:sp>
    </p:spTree>
    <p:extLst>
      <p:ext uri="{BB962C8B-B14F-4D97-AF65-F5344CB8AC3E}">
        <p14:creationId xmlns:p14="http://schemas.microsoft.com/office/powerpoint/2010/main" val="2274240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E199AD-C921-4BC9-92FD-A06F90D8D7EE}" type="datetimeFigureOut">
              <a:rPr lang="en-AU" smtClean="0"/>
              <a:t>14/06/2014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94235F-A082-4886-8E91-992BB814FD6D}" type="slidenum">
              <a:rPr lang="en-AU" smtClean="0"/>
              <a:t>‹#›</a:t>
            </a:fld>
            <a:endParaRPr lang="en-AU"/>
          </a:p>
        </p:txBody>
      </p:sp>
    </p:spTree>
    <p:extLst>
      <p:ext uri="{BB962C8B-B14F-4D97-AF65-F5344CB8AC3E}">
        <p14:creationId xmlns:p14="http://schemas.microsoft.com/office/powerpoint/2010/main" val="1765280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AU">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AU">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DBCD4E6-75ED-46D3-ADC5-31D1A36E8C0F}" type="slidenum">
              <a:rPr lang="en-AU">
                <a:solidFill>
                  <a:srgbClr val="000000"/>
                </a:solidFill>
              </a:rPr>
              <a:pPr fontAlgn="base">
                <a:spcBef>
                  <a:spcPct val="0"/>
                </a:spcBef>
                <a:spcAft>
                  <a:spcPct val="0"/>
                </a:spcAft>
              </a:pPr>
              <a:t>‹#›</a:t>
            </a:fld>
            <a:endParaRPr lang="en-AU">
              <a:solidFill>
                <a:srgbClr val="000000"/>
              </a:solidFill>
            </a:endParaRPr>
          </a:p>
        </p:txBody>
      </p:sp>
    </p:spTree>
    <p:extLst>
      <p:ext uri="{BB962C8B-B14F-4D97-AF65-F5344CB8AC3E}">
        <p14:creationId xmlns:p14="http://schemas.microsoft.com/office/powerpoint/2010/main" val="2916828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p:fade thruBlk="1"/>
  </p:transition>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AU">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AU">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DBCD4E6-75ED-46D3-ADC5-31D1A36E8C0F}" type="slidenum">
              <a:rPr lang="en-AU">
                <a:solidFill>
                  <a:srgbClr val="000000"/>
                </a:solidFill>
              </a:rPr>
              <a:pPr fontAlgn="base">
                <a:spcBef>
                  <a:spcPct val="0"/>
                </a:spcBef>
                <a:spcAft>
                  <a:spcPct val="0"/>
                </a:spcAft>
              </a:pPr>
              <a:t>‹#›</a:t>
            </a:fld>
            <a:endParaRPr lang="en-AU">
              <a:solidFill>
                <a:srgbClr val="000000"/>
              </a:solidFill>
            </a:endParaRPr>
          </a:p>
        </p:txBody>
      </p:sp>
    </p:spTree>
    <p:extLst>
      <p:ext uri="{BB962C8B-B14F-4D97-AF65-F5344CB8AC3E}">
        <p14:creationId xmlns:p14="http://schemas.microsoft.com/office/powerpoint/2010/main" val="273743246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ransition>
    <p:fade thruBlk="1"/>
  </p:transition>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AU">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AU">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DBCD4E6-75ED-46D3-ADC5-31D1A36E8C0F}" type="slidenum">
              <a:rPr lang="en-AU">
                <a:solidFill>
                  <a:srgbClr val="000000"/>
                </a:solidFill>
              </a:rPr>
              <a:pPr fontAlgn="base">
                <a:spcBef>
                  <a:spcPct val="0"/>
                </a:spcBef>
                <a:spcAft>
                  <a:spcPct val="0"/>
                </a:spcAft>
              </a:pPr>
              <a:t>‹#›</a:t>
            </a:fld>
            <a:endParaRPr lang="en-AU">
              <a:solidFill>
                <a:srgbClr val="000000"/>
              </a:solidFill>
            </a:endParaRPr>
          </a:p>
        </p:txBody>
      </p:sp>
    </p:spTree>
    <p:extLst>
      <p:ext uri="{BB962C8B-B14F-4D97-AF65-F5344CB8AC3E}">
        <p14:creationId xmlns:p14="http://schemas.microsoft.com/office/powerpoint/2010/main" val="424143811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ransition>
    <p:fade thruBlk="1"/>
  </p:transition>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051" name="Picture 3" descr="C:\Users\Hal\AppData\Local\Microsoft\Windows\Temporary Internet Files\Content.IE5\0JOQUYPR\MP90044645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16"/>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292080" y="620688"/>
            <a:ext cx="3600400" cy="3960440"/>
          </a:xfrm>
        </p:spPr>
        <p:txBody>
          <a:bodyPr>
            <a:noAutofit/>
          </a:bodyPr>
          <a:lstStyle/>
          <a:p>
            <a:r>
              <a:rPr lang="en-AU" sz="6600" dirty="0" smtClean="0">
                <a:latin typeface="Matura MT Script Capitals" pitchFamily="66" charset="0"/>
              </a:rPr>
              <a:t>Seeing it </a:t>
            </a:r>
            <a:br>
              <a:rPr lang="en-AU" sz="6600" dirty="0" smtClean="0">
                <a:latin typeface="Matura MT Script Capitals" pitchFamily="66" charset="0"/>
              </a:rPr>
            </a:br>
            <a:r>
              <a:rPr lang="en-AU" sz="6600" dirty="0" smtClean="0">
                <a:latin typeface="Matura MT Script Capitals" pitchFamily="66" charset="0"/>
              </a:rPr>
              <a:t>and </a:t>
            </a:r>
            <a:br>
              <a:rPr lang="en-AU" sz="6600" dirty="0" smtClean="0">
                <a:latin typeface="Matura MT Script Capitals" pitchFamily="66" charset="0"/>
              </a:rPr>
            </a:br>
            <a:r>
              <a:rPr lang="en-AU" sz="6600" dirty="0" smtClean="0">
                <a:latin typeface="Matura MT Script Capitals" pitchFamily="66" charset="0"/>
              </a:rPr>
              <a:t>Feeling it</a:t>
            </a:r>
            <a:endParaRPr lang="en-AU" sz="6600" dirty="0">
              <a:latin typeface="Matura MT Script Capitals" pitchFamily="66" charset="0"/>
            </a:endParaRPr>
          </a:p>
        </p:txBody>
      </p:sp>
      <p:sp>
        <p:nvSpPr>
          <p:cNvPr id="3" name="Subtitle 2"/>
          <p:cNvSpPr>
            <a:spLocks noGrp="1"/>
          </p:cNvSpPr>
          <p:nvPr>
            <p:ph type="subTitle" idx="1"/>
          </p:nvPr>
        </p:nvSpPr>
        <p:spPr>
          <a:xfrm>
            <a:off x="6588224" y="4437112"/>
            <a:ext cx="2664296" cy="2304256"/>
          </a:xfrm>
        </p:spPr>
        <p:txBody>
          <a:bodyPr>
            <a:normAutofit fontScale="92500" lnSpcReduction="20000"/>
          </a:bodyPr>
          <a:lstStyle/>
          <a:p>
            <a:r>
              <a:rPr lang="en-AU" sz="2800" dirty="0" smtClean="0">
                <a:solidFill>
                  <a:schemeClr val="tx1"/>
                </a:solidFill>
                <a:latin typeface="Hobo Std" pitchFamily="34" charset="0"/>
              </a:rPr>
              <a:t>Making </a:t>
            </a:r>
          </a:p>
          <a:p>
            <a:r>
              <a:rPr lang="en-AU" sz="2800" dirty="0" smtClean="0">
                <a:solidFill>
                  <a:schemeClr val="tx1"/>
                </a:solidFill>
                <a:latin typeface="Hobo Std" pitchFamily="34" charset="0"/>
              </a:rPr>
              <a:t>ACT </a:t>
            </a:r>
          </a:p>
          <a:p>
            <a:r>
              <a:rPr lang="en-AU" sz="2800" dirty="0">
                <a:solidFill>
                  <a:schemeClr val="tx1"/>
                </a:solidFill>
                <a:latin typeface="Hobo Std" pitchFamily="34" charset="0"/>
              </a:rPr>
              <a:t>m</a:t>
            </a:r>
            <a:r>
              <a:rPr lang="en-AU" sz="2800" dirty="0" smtClean="0">
                <a:solidFill>
                  <a:schemeClr val="tx1"/>
                </a:solidFill>
                <a:latin typeface="Hobo Std" pitchFamily="34" charset="0"/>
              </a:rPr>
              <a:t>etaphors visual and physical for young people</a:t>
            </a:r>
            <a:endParaRPr lang="en-AU" sz="2800" dirty="0">
              <a:solidFill>
                <a:schemeClr val="tx1"/>
              </a:solidFill>
              <a:latin typeface="Hobo Std" pitchFamily="34" charset="0"/>
            </a:endParaRPr>
          </a:p>
        </p:txBody>
      </p:sp>
      <p:sp>
        <p:nvSpPr>
          <p:cNvPr id="4" name="TextBox 3"/>
          <p:cNvSpPr txBox="1"/>
          <p:nvPr/>
        </p:nvSpPr>
        <p:spPr>
          <a:xfrm>
            <a:off x="395536" y="6093296"/>
            <a:ext cx="5976664" cy="369332"/>
          </a:xfrm>
          <a:prstGeom prst="rect">
            <a:avLst/>
          </a:prstGeom>
          <a:noFill/>
        </p:spPr>
        <p:txBody>
          <a:bodyPr wrap="square" rtlCol="0">
            <a:spAutoFit/>
          </a:bodyPr>
          <a:lstStyle/>
          <a:p>
            <a:r>
              <a:rPr lang="en-AU" dirty="0" smtClean="0">
                <a:latin typeface="Hobo Std" pitchFamily="34" charset="0"/>
              </a:rPr>
              <a:t>Timothy &amp; Sandra Bowden, WC12 </a:t>
            </a:r>
            <a:r>
              <a:rPr lang="en-AU" dirty="0" smtClean="0">
                <a:latin typeface="Hobo Std" pitchFamily="34" charset="0"/>
              </a:rPr>
              <a:t>Minneapolis 2014</a:t>
            </a:r>
            <a:endParaRPr lang="en-AU" dirty="0">
              <a:latin typeface="Hobo Std" pitchFamily="34" charset="0"/>
            </a:endParaRPr>
          </a:p>
        </p:txBody>
      </p:sp>
    </p:spTree>
    <p:extLst>
      <p:ext uri="{BB962C8B-B14F-4D97-AF65-F5344CB8AC3E}">
        <p14:creationId xmlns:p14="http://schemas.microsoft.com/office/powerpoint/2010/main" val="26717788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p:nvPr>
        </p:nvPicPr>
        <p:blipFill>
          <a:blip r:embed="rId2" cstate="print">
            <a:extLst>
              <a:ext uri="{28A0092B-C50C-407E-A947-70E740481C1C}">
                <a14:useLocalDpi xmlns:a14="http://schemas.microsoft.com/office/drawing/2010/main" val="0"/>
              </a:ext>
            </a:extLst>
          </a:blip>
          <a:stretch>
            <a:fillRect/>
          </a:stretch>
        </p:blipFill>
        <p:spPr>
          <a:xfrm>
            <a:off x="153482" y="0"/>
            <a:ext cx="8976065" cy="6864269"/>
          </a:xfrm>
        </p:spPr>
      </p:pic>
    </p:spTree>
    <p:extLst>
      <p:ext uri="{BB962C8B-B14F-4D97-AF65-F5344CB8AC3E}">
        <p14:creationId xmlns:p14="http://schemas.microsoft.com/office/powerpoint/2010/main" val="3642392494"/>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p:nvPr>
        </p:nvPicPr>
        <p:blipFill>
          <a:blip r:embed="rId2" cstate="print">
            <a:extLst>
              <a:ext uri="{28A0092B-C50C-407E-A947-70E740481C1C}">
                <a14:useLocalDpi xmlns:a14="http://schemas.microsoft.com/office/drawing/2010/main" val="0"/>
              </a:ext>
            </a:extLst>
          </a:blip>
          <a:stretch>
            <a:fillRect/>
          </a:stretch>
        </p:blipFill>
        <p:spPr>
          <a:xfrm>
            <a:off x="0" y="-84199"/>
            <a:ext cx="9144000" cy="6992693"/>
          </a:xfrm>
        </p:spPr>
      </p:pic>
    </p:spTree>
    <p:extLst>
      <p:ext uri="{BB962C8B-B14F-4D97-AF65-F5344CB8AC3E}">
        <p14:creationId xmlns:p14="http://schemas.microsoft.com/office/powerpoint/2010/main" val="349600645"/>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44816" cy="5361994"/>
          </a:xfrm>
          <a:prstGeom prst="rect">
            <a:avLst/>
          </a:prstGeom>
        </p:spPr>
      </p:pic>
      <p:sp>
        <p:nvSpPr>
          <p:cNvPr id="3" name="TextBox 2"/>
          <p:cNvSpPr txBox="1"/>
          <p:nvPr/>
        </p:nvSpPr>
        <p:spPr>
          <a:xfrm>
            <a:off x="683568" y="5661247"/>
            <a:ext cx="7704856" cy="584775"/>
          </a:xfrm>
          <a:prstGeom prst="rect">
            <a:avLst/>
          </a:prstGeom>
          <a:noFill/>
        </p:spPr>
        <p:txBody>
          <a:bodyPr wrap="square" rtlCol="0">
            <a:spAutoFit/>
          </a:bodyPr>
          <a:lstStyle/>
          <a:p>
            <a:r>
              <a:rPr lang="en-AU" sz="3200" b="1" dirty="0" smtClean="0"/>
              <a:t>“these are a few of our favourite things…”</a:t>
            </a:r>
            <a:endParaRPr lang="en-AU" sz="3200" b="1" dirty="0"/>
          </a:p>
        </p:txBody>
      </p:sp>
      <p:pic>
        <p:nvPicPr>
          <p:cNvPr id="6146" name="Picture 2" descr="C:\Users\Hal\AppData\Local\Microsoft\Windows\Temporary Internet Files\Content.IE5\92TWP8IG\MC90003058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17504">
            <a:off x="7740352" y="3703101"/>
            <a:ext cx="1091794" cy="1909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682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6744" y="0"/>
            <a:ext cx="9121982" cy="6858000"/>
          </a:xfrm>
        </p:spPr>
      </p:pic>
      <p:sp>
        <p:nvSpPr>
          <p:cNvPr id="7" name="TextBox 6"/>
          <p:cNvSpPr txBox="1"/>
          <p:nvPr/>
        </p:nvSpPr>
        <p:spPr>
          <a:xfrm>
            <a:off x="1922449" y="5260558"/>
            <a:ext cx="1656184" cy="369332"/>
          </a:xfrm>
          <a:prstGeom prst="rect">
            <a:avLst/>
          </a:prstGeom>
          <a:noFill/>
        </p:spPr>
        <p:txBody>
          <a:bodyPr wrap="square" rtlCol="0">
            <a:spAutoFit/>
          </a:bodyPr>
          <a:lstStyle/>
          <a:p>
            <a:pPr fontAlgn="auto">
              <a:spcBef>
                <a:spcPts val="0"/>
              </a:spcBef>
              <a:spcAft>
                <a:spcPts val="0"/>
              </a:spcAft>
            </a:pPr>
            <a:r>
              <a:rPr lang="en-AU" sz="1800" dirty="0" smtClean="0">
                <a:solidFill>
                  <a:prstClr val="white"/>
                </a:solidFill>
                <a:latin typeface="Calibri"/>
                <a:cs typeface="+mn-cs"/>
              </a:rPr>
              <a:t>Dig deeper</a:t>
            </a:r>
            <a:endParaRPr lang="en-AU" sz="1800" dirty="0">
              <a:solidFill>
                <a:prstClr val="white"/>
              </a:solidFill>
              <a:latin typeface="Calibri"/>
              <a:cs typeface="+mn-cs"/>
            </a:endParaRPr>
          </a:p>
        </p:txBody>
      </p:sp>
      <p:sp>
        <p:nvSpPr>
          <p:cNvPr id="8" name="TextBox 7"/>
          <p:cNvSpPr txBox="1"/>
          <p:nvPr/>
        </p:nvSpPr>
        <p:spPr>
          <a:xfrm>
            <a:off x="611560" y="2924944"/>
            <a:ext cx="1512168" cy="369332"/>
          </a:xfrm>
          <a:prstGeom prst="rect">
            <a:avLst/>
          </a:prstGeom>
          <a:noFill/>
        </p:spPr>
        <p:txBody>
          <a:bodyPr wrap="square" rtlCol="0">
            <a:spAutoFit/>
          </a:bodyPr>
          <a:lstStyle/>
          <a:p>
            <a:pPr fontAlgn="auto">
              <a:spcBef>
                <a:spcPts val="0"/>
              </a:spcBef>
              <a:spcAft>
                <a:spcPts val="0"/>
              </a:spcAft>
            </a:pPr>
            <a:r>
              <a:rPr lang="en-AU" sz="1800" dirty="0" smtClean="0">
                <a:solidFill>
                  <a:prstClr val="black"/>
                </a:solidFill>
                <a:latin typeface="Calibri"/>
                <a:cs typeface="+mn-cs"/>
              </a:rPr>
              <a:t>discount</a:t>
            </a:r>
            <a:endParaRPr lang="en-AU" sz="1800" dirty="0">
              <a:solidFill>
                <a:prstClr val="black"/>
              </a:solidFill>
              <a:latin typeface="Calibri"/>
              <a:cs typeface="+mn-cs"/>
            </a:endParaRPr>
          </a:p>
        </p:txBody>
      </p:sp>
      <p:sp>
        <p:nvSpPr>
          <p:cNvPr id="9" name="TextBox 8"/>
          <p:cNvSpPr txBox="1"/>
          <p:nvPr/>
        </p:nvSpPr>
        <p:spPr>
          <a:xfrm>
            <a:off x="5616116" y="2948461"/>
            <a:ext cx="2520280" cy="369332"/>
          </a:xfrm>
          <a:prstGeom prst="rect">
            <a:avLst/>
          </a:prstGeom>
          <a:noFill/>
        </p:spPr>
        <p:txBody>
          <a:bodyPr wrap="square" rtlCol="0">
            <a:spAutoFit/>
          </a:bodyPr>
          <a:lstStyle/>
          <a:p>
            <a:pPr fontAlgn="auto">
              <a:spcBef>
                <a:spcPts val="0"/>
              </a:spcBef>
              <a:spcAft>
                <a:spcPts val="0"/>
              </a:spcAft>
            </a:pPr>
            <a:r>
              <a:rPr lang="en-AU" sz="1800" dirty="0" smtClean="0">
                <a:solidFill>
                  <a:prstClr val="black"/>
                </a:solidFill>
                <a:latin typeface="Calibri"/>
                <a:cs typeface="+mn-cs"/>
              </a:rPr>
              <a:t>Not be wholly present</a:t>
            </a:r>
            <a:endParaRPr lang="en-AU" sz="1800" dirty="0">
              <a:solidFill>
                <a:prstClr val="black"/>
              </a:solidFill>
              <a:latin typeface="Calibri"/>
              <a:cs typeface="+mn-cs"/>
            </a:endParaRPr>
          </a:p>
        </p:txBody>
      </p:sp>
      <p:sp>
        <p:nvSpPr>
          <p:cNvPr id="10" name="TextBox 9"/>
          <p:cNvSpPr txBox="1"/>
          <p:nvPr/>
        </p:nvSpPr>
        <p:spPr>
          <a:xfrm>
            <a:off x="6533519" y="5198377"/>
            <a:ext cx="2520280" cy="369332"/>
          </a:xfrm>
          <a:prstGeom prst="rect">
            <a:avLst/>
          </a:prstGeom>
          <a:noFill/>
        </p:spPr>
        <p:txBody>
          <a:bodyPr wrap="square" rtlCol="0">
            <a:spAutoFit/>
          </a:bodyPr>
          <a:lstStyle/>
          <a:p>
            <a:pPr fontAlgn="auto">
              <a:spcBef>
                <a:spcPts val="0"/>
              </a:spcBef>
              <a:spcAft>
                <a:spcPts val="0"/>
              </a:spcAft>
            </a:pPr>
            <a:r>
              <a:rPr lang="en-AU" sz="1800" dirty="0" smtClean="0">
                <a:solidFill>
                  <a:prstClr val="white"/>
                </a:solidFill>
                <a:latin typeface="Calibri"/>
                <a:cs typeface="+mn-cs"/>
              </a:rPr>
              <a:t>Seek to avoid at all costs</a:t>
            </a:r>
            <a:endParaRPr lang="en-AU" sz="1800" dirty="0">
              <a:solidFill>
                <a:prstClr val="white"/>
              </a:solidFill>
              <a:latin typeface="Calibri"/>
              <a:cs typeface="+mn-c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44" y="4937033"/>
            <a:ext cx="209073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395536" y="4620592"/>
            <a:ext cx="1944216" cy="646331"/>
          </a:xfrm>
          <a:prstGeom prst="rect">
            <a:avLst/>
          </a:prstGeom>
          <a:noFill/>
        </p:spPr>
        <p:txBody>
          <a:bodyPr wrap="square" rtlCol="0">
            <a:spAutoFit/>
          </a:bodyPr>
          <a:lstStyle/>
          <a:p>
            <a:pPr fontAlgn="auto">
              <a:spcBef>
                <a:spcPts val="0"/>
              </a:spcBef>
              <a:spcAft>
                <a:spcPts val="0"/>
              </a:spcAft>
            </a:pPr>
            <a:r>
              <a:rPr lang="en-AU" sz="1800" dirty="0" smtClean="0">
                <a:solidFill>
                  <a:prstClr val="white"/>
                </a:solidFill>
                <a:latin typeface="Calibri"/>
                <a:cs typeface="+mn-cs"/>
              </a:rPr>
              <a:t>Worry about the next pit</a:t>
            </a:r>
            <a:endParaRPr lang="en-AU" sz="1800" dirty="0">
              <a:solidFill>
                <a:prstClr val="white"/>
              </a:solidFill>
              <a:latin typeface="Calibri"/>
              <a:cs typeface="+mn-cs"/>
            </a:endParaRPr>
          </a:p>
        </p:txBody>
      </p:sp>
      <p:sp>
        <p:nvSpPr>
          <p:cNvPr id="14" name="TextBox 13"/>
          <p:cNvSpPr txBox="1"/>
          <p:nvPr/>
        </p:nvSpPr>
        <p:spPr>
          <a:xfrm>
            <a:off x="2771800" y="5727207"/>
            <a:ext cx="4104456" cy="646331"/>
          </a:xfrm>
          <a:prstGeom prst="rect">
            <a:avLst/>
          </a:prstGeom>
          <a:noFill/>
        </p:spPr>
        <p:txBody>
          <a:bodyPr wrap="square" rtlCol="0">
            <a:spAutoFit/>
          </a:bodyPr>
          <a:lstStyle/>
          <a:p>
            <a:pPr fontAlgn="auto">
              <a:spcBef>
                <a:spcPts val="0"/>
              </a:spcBef>
              <a:spcAft>
                <a:spcPts val="0"/>
              </a:spcAft>
            </a:pPr>
            <a:r>
              <a:rPr lang="en-AU" sz="1800" dirty="0" smtClean="0">
                <a:solidFill>
                  <a:prstClr val="white"/>
                </a:solidFill>
                <a:latin typeface="Calibri"/>
                <a:cs typeface="+mn-cs"/>
              </a:rPr>
              <a:t>Mentally draw all the pits together and say “this is what my life is all about”</a:t>
            </a:r>
            <a:endParaRPr lang="en-AU" sz="1800" dirty="0">
              <a:solidFill>
                <a:prstClr val="white"/>
              </a:solidFill>
              <a:latin typeface="Calibri"/>
              <a:cs typeface="+mn-cs"/>
            </a:endParaRPr>
          </a:p>
        </p:txBody>
      </p:sp>
      <p:sp>
        <p:nvSpPr>
          <p:cNvPr id="15" name="TextBox 14"/>
          <p:cNvSpPr txBox="1"/>
          <p:nvPr/>
        </p:nvSpPr>
        <p:spPr>
          <a:xfrm>
            <a:off x="582631" y="1700808"/>
            <a:ext cx="7200800" cy="584775"/>
          </a:xfrm>
          <a:prstGeom prst="rect">
            <a:avLst/>
          </a:prstGeom>
          <a:noFill/>
        </p:spPr>
        <p:txBody>
          <a:bodyPr wrap="square" rtlCol="0">
            <a:spAutoFit/>
          </a:bodyPr>
          <a:lstStyle/>
          <a:p>
            <a:pPr fontAlgn="auto">
              <a:spcBef>
                <a:spcPts val="0"/>
              </a:spcBef>
              <a:spcAft>
                <a:spcPts val="0"/>
              </a:spcAft>
            </a:pPr>
            <a:r>
              <a:rPr lang="en-AU" sz="3200" dirty="0" smtClean="0">
                <a:solidFill>
                  <a:prstClr val="black"/>
                </a:solidFill>
                <a:latin typeface="Calibri"/>
                <a:cs typeface="+mn-cs"/>
              </a:rPr>
              <a:t>How to make it worse for ourselves…</a:t>
            </a:r>
            <a:endParaRPr lang="en-AU" sz="3200" dirty="0">
              <a:solidFill>
                <a:prstClr val="black"/>
              </a:solidFill>
              <a:latin typeface="Calibri"/>
              <a:cs typeface="+mn-cs"/>
            </a:endParaRPr>
          </a:p>
        </p:txBody>
      </p:sp>
      <p:sp>
        <p:nvSpPr>
          <p:cNvPr id="16" name="TextBox 15"/>
          <p:cNvSpPr txBox="1"/>
          <p:nvPr/>
        </p:nvSpPr>
        <p:spPr>
          <a:xfrm>
            <a:off x="395536" y="548680"/>
            <a:ext cx="7740860" cy="707886"/>
          </a:xfrm>
          <a:prstGeom prst="rect">
            <a:avLst/>
          </a:prstGeom>
          <a:noFill/>
        </p:spPr>
        <p:txBody>
          <a:bodyPr wrap="square" rtlCol="0">
            <a:spAutoFit/>
          </a:bodyPr>
          <a:lstStyle/>
          <a:p>
            <a:pPr fontAlgn="auto">
              <a:spcBef>
                <a:spcPts val="0"/>
              </a:spcBef>
              <a:spcAft>
                <a:spcPts val="0"/>
              </a:spcAft>
            </a:pPr>
            <a:r>
              <a:rPr lang="en-AU" sz="4000" dirty="0" smtClean="0">
                <a:solidFill>
                  <a:prstClr val="black"/>
                </a:solidFill>
                <a:latin typeface="Calibri"/>
                <a:cs typeface="+mn-cs"/>
              </a:rPr>
              <a:t>Does this look familiar?</a:t>
            </a:r>
            <a:endParaRPr lang="en-AU" sz="4000" dirty="0">
              <a:solidFill>
                <a:prstClr val="black"/>
              </a:solidFill>
              <a:latin typeface="Calibri"/>
              <a:cs typeface="+mn-cs"/>
            </a:endParaRPr>
          </a:p>
        </p:txBody>
      </p:sp>
      <p:sp>
        <p:nvSpPr>
          <p:cNvPr id="3" name="Rectangle 2"/>
          <p:cNvSpPr/>
          <p:nvPr/>
        </p:nvSpPr>
        <p:spPr>
          <a:xfrm>
            <a:off x="6005189" y="4343593"/>
            <a:ext cx="1792871" cy="923330"/>
          </a:xfrm>
          <a:prstGeom prst="rect">
            <a:avLst/>
          </a:prstGeom>
        </p:spPr>
        <p:txBody>
          <a:bodyPr wrap="square">
            <a:spAutoFit/>
          </a:bodyPr>
          <a:lstStyle/>
          <a:p>
            <a:pPr fontAlgn="auto">
              <a:spcBef>
                <a:spcPts val="0"/>
              </a:spcBef>
              <a:spcAft>
                <a:spcPts val="0"/>
              </a:spcAft>
            </a:pPr>
            <a:r>
              <a:rPr lang="en-AU" sz="1800" dirty="0">
                <a:solidFill>
                  <a:prstClr val="white"/>
                </a:solidFill>
                <a:latin typeface="Calibri"/>
                <a:cs typeface="+mn-cs"/>
              </a:rPr>
              <a:t>Think about the</a:t>
            </a:r>
          </a:p>
          <a:p>
            <a:pPr fontAlgn="auto">
              <a:spcBef>
                <a:spcPts val="0"/>
              </a:spcBef>
              <a:spcAft>
                <a:spcPts val="0"/>
              </a:spcAft>
            </a:pPr>
            <a:r>
              <a:rPr lang="en-AU" sz="1800" dirty="0">
                <a:solidFill>
                  <a:prstClr val="white"/>
                </a:solidFill>
                <a:latin typeface="Calibri"/>
                <a:cs typeface="+mn-cs"/>
              </a:rPr>
              <a:t> last time in the pit</a:t>
            </a:r>
          </a:p>
        </p:txBody>
      </p:sp>
      <p:sp>
        <p:nvSpPr>
          <p:cNvPr id="4" name="Slide Number Placeholder 3"/>
          <p:cNvSpPr>
            <a:spLocks noGrp="1"/>
          </p:cNvSpPr>
          <p:nvPr>
            <p:ph type="sldNum" sz="quarter" idx="12"/>
          </p:nvPr>
        </p:nvSpPr>
        <p:spPr/>
        <p:txBody>
          <a:bodyPr/>
          <a:lstStyle/>
          <a:p>
            <a:fld id="{1470C942-6A65-4BC2-B52A-4CA18F360991}" type="slidenum">
              <a:rPr lang="en-AU" smtClean="0">
                <a:solidFill>
                  <a:prstClr val="black">
                    <a:tint val="75000"/>
                  </a:prstClr>
                </a:solidFill>
              </a:rPr>
              <a:pPr/>
              <a:t>13</a:t>
            </a:fld>
            <a:endParaRPr lang="en-AU">
              <a:solidFill>
                <a:prstClr val="black">
                  <a:tint val="75000"/>
                </a:prstClr>
              </a:solidFill>
            </a:endParaRPr>
          </a:p>
        </p:txBody>
      </p:sp>
    </p:spTree>
    <p:extLst>
      <p:ext uri="{BB962C8B-B14F-4D97-AF65-F5344CB8AC3E}">
        <p14:creationId xmlns:p14="http://schemas.microsoft.com/office/powerpoint/2010/main" val="19039835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 calcmode="lin" valueType="num">
                                      <p:cBhvr additive="base">
                                        <p:cTn id="18"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 calcmode="lin" valueType="num">
                                      <p:cBhvr additive="base">
                                        <p:cTn id="24"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 calcmode="lin" valueType="num">
                                      <p:cBhvr additive="base">
                                        <p:cTn id="3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4">
                                            <p:txEl>
                                              <p:pRg st="0" end="0"/>
                                            </p:txEl>
                                          </p:spTgt>
                                        </p:tgtEl>
                                        <p:attrNameLst>
                                          <p:attrName>style.visibility</p:attrName>
                                        </p:attrNameLst>
                                      </p:cBhvr>
                                      <p:to>
                                        <p:strVal val="visible"/>
                                      </p:to>
                                    </p:set>
                                    <p:anim calcmode="lin" valueType="num">
                                      <p:cBhvr additive="base">
                                        <p:cTn id="36"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 calcmode="lin" valueType="num">
                                      <p:cBhvr additive="base">
                                        <p:cTn id="4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0" end="0"/>
                                            </p:txEl>
                                          </p:spTgt>
                                        </p:tgtEl>
                                        <p:attrNameLst>
                                          <p:attrName>style.visibility</p:attrName>
                                        </p:attrNameLst>
                                      </p:cBhvr>
                                      <p:to>
                                        <p:strVal val="visible"/>
                                      </p:to>
                                    </p:set>
                                    <p:anim calcmode="lin" valueType="num">
                                      <p:cBhvr additive="base">
                                        <p:cTn id="4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0" end="0"/>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3">
                                            <p:txEl>
                                              <p:pRg st="1" end="1"/>
                                            </p:txEl>
                                          </p:spTgt>
                                        </p:tgtEl>
                                        <p:attrNameLst>
                                          <p:attrName>style.visibility</p:attrName>
                                        </p:attrNameLst>
                                      </p:cBhvr>
                                      <p:to>
                                        <p:strVal val="visible"/>
                                      </p:to>
                                    </p:set>
                                    <p:anim calcmode="lin" valueType="num">
                                      <p:cBhvr additive="base">
                                        <p:cTn id="5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9CC4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F1710BD-7ED7-403C-B2C9-BA9EAA9E00BB}" type="slidenum">
              <a:rPr lang="en-AU" smtClean="0"/>
              <a:pPr/>
              <a:t>14</a:t>
            </a:fld>
            <a:endParaRPr lang="en-AU"/>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2145894" y="0"/>
            <a:ext cx="4852211" cy="6858000"/>
          </a:xfrm>
          <a:prstGeom prst="rect">
            <a:avLst/>
          </a:prstGeom>
        </p:spPr>
      </p:pic>
    </p:spTree>
    <p:extLst>
      <p:ext uri="{BB962C8B-B14F-4D97-AF65-F5344CB8AC3E}">
        <p14:creationId xmlns:p14="http://schemas.microsoft.com/office/powerpoint/2010/main" val="2752145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F1710BD-7ED7-403C-B2C9-BA9EAA9E00BB}" type="slidenum">
              <a:rPr lang="en-AU" smtClean="0">
                <a:solidFill>
                  <a:srgbClr val="000000"/>
                </a:solidFill>
              </a:rPr>
              <a:pPr/>
              <a:t>15</a:t>
            </a:fld>
            <a:endParaRPr lang="en-AU">
              <a:solidFill>
                <a:srgbClr val="000000"/>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7805" y="529831"/>
            <a:ext cx="6026150" cy="572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1691680" y="1844824"/>
            <a:ext cx="172819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a:off x="1763688" y="1988840"/>
            <a:ext cx="1584176" cy="369332"/>
          </a:xfrm>
          <a:prstGeom prst="rect">
            <a:avLst/>
          </a:prstGeom>
          <a:noFill/>
        </p:spPr>
        <p:txBody>
          <a:bodyPr wrap="square" rtlCol="0">
            <a:spAutoFit/>
          </a:bodyPr>
          <a:lstStyle/>
          <a:p>
            <a:endParaRPr lang="en-AU" dirty="0"/>
          </a:p>
        </p:txBody>
      </p:sp>
      <p:sp>
        <p:nvSpPr>
          <p:cNvPr id="6" name="Rounded Rectangle 5"/>
          <p:cNvSpPr/>
          <p:nvPr/>
        </p:nvSpPr>
        <p:spPr>
          <a:xfrm>
            <a:off x="1668504" y="4775484"/>
            <a:ext cx="1679359" cy="12198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rial Rounded MT Bold" panose="020F0704030504030204" pitchFamily="34" charset="0"/>
            </a:endParaRPr>
          </a:p>
        </p:txBody>
      </p:sp>
      <p:sp>
        <p:nvSpPr>
          <p:cNvPr id="7" name="Rounded Rectangle 6"/>
          <p:cNvSpPr/>
          <p:nvPr/>
        </p:nvSpPr>
        <p:spPr>
          <a:xfrm>
            <a:off x="3743908" y="1844824"/>
            <a:ext cx="1656184" cy="5133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a:latin typeface="Arial Rounded MT Bold" panose="020F0704030504030204" pitchFamily="34" charset="0"/>
            </a:endParaRPr>
          </a:p>
        </p:txBody>
      </p:sp>
      <p:sp>
        <p:nvSpPr>
          <p:cNvPr id="8" name="Rounded Rectangle 7"/>
          <p:cNvSpPr/>
          <p:nvPr/>
        </p:nvSpPr>
        <p:spPr>
          <a:xfrm>
            <a:off x="3743908" y="5407100"/>
            <a:ext cx="1656184" cy="7962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ounded Rectangle 8"/>
          <p:cNvSpPr/>
          <p:nvPr/>
        </p:nvSpPr>
        <p:spPr>
          <a:xfrm>
            <a:off x="5796136" y="1844824"/>
            <a:ext cx="1656184"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ounded Rectangle 9"/>
          <p:cNvSpPr/>
          <p:nvPr/>
        </p:nvSpPr>
        <p:spPr>
          <a:xfrm>
            <a:off x="5796136" y="5013176"/>
            <a:ext cx="1656184"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2771800" y="529831"/>
            <a:ext cx="3672408" cy="3788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p:cNvSpPr txBox="1"/>
          <p:nvPr/>
        </p:nvSpPr>
        <p:spPr>
          <a:xfrm>
            <a:off x="2843808" y="529831"/>
            <a:ext cx="3456384" cy="378889"/>
          </a:xfrm>
          <a:prstGeom prst="rect">
            <a:avLst/>
          </a:prstGeom>
          <a:noFill/>
        </p:spPr>
        <p:txBody>
          <a:bodyPr wrap="square" rtlCol="0">
            <a:spAutoFit/>
          </a:bodyPr>
          <a:lstStyle/>
          <a:p>
            <a:pPr algn="ctr"/>
            <a:r>
              <a:rPr lang="en-AU" b="1" dirty="0" smtClean="0">
                <a:latin typeface="Arial Rounded MT Bold" panose="020F0704030504030204" pitchFamily="34" charset="0"/>
              </a:rPr>
              <a:t>METAPHOR MATCHING</a:t>
            </a:r>
            <a:endParaRPr lang="en-AU" b="1" dirty="0">
              <a:latin typeface="Arial Rounded MT Bold" panose="020F0704030504030204" pitchFamily="34" charset="0"/>
            </a:endParaRPr>
          </a:p>
        </p:txBody>
      </p:sp>
      <p:sp>
        <p:nvSpPr>
          <p:cNvPr id="13" name="TextBox 12"/>
          <p:cNvSpPr txBox="1"/>
          <p:nvPr/>
        </p:nvSpPr>
        <p:spPr>
          <a:xfrm>
            <a:off x="1668505" y="2780928"/>
            <a:ext cx="1535343" cy="369332"/>
          </a:xfrm>
          <a:prstGeom prst="rect">
            <a:avLst/>
          </a:prstGeom>
          <a:noFill/>
        </p:spPr>
        <p:txBody>
          <a:bodyPr wrap="square" rtlCol="0">
            <a:spAutoFit/>
          </a:bodyPr>
          <a:lstStyle/>
          <a:p>
            <a:r>
              <a:rPr lang="en-AU" dirty="0" smtClean="0">
                <a:latin typeface="Arial Rounded MT Bold" panose="020F0704030504030204" pitchFamily="34" charset="0"/>
              </a:rPr>
              <a:t>Acceptance</a:t>
            </a:r>
            <a:endParaRPr lang="en-AU" dirty="0">
              <a:latin typeface="Arial Rounded MT Bold" panose="020F0704030504030204" pitchFamily="34" charset="0"/>
            </a:endParaRPr>
          </a:p>
        </p:txBody>
      </p:sp>
      <p:sp>
        <p:nvSpPr>
          <p:cNvPr id="16" name="TextBox 15"/>
          <p:cNvSpPr txBox="1"/>
          <p:nvPr/>
        </p:nvSpPr>
        <p:spPr>
          <a:xfrm>
            <a:off x="1691626" y="4365104"/>
            <a:ext cx="1535343" cy="369332"/>
          </a:xfrm>
          <a:prstGeom prst="rect">
            <a:avLst/>
          </a:prstGeom>
          <a:noFill/>
        </p:spPr>
        <p:txBody>
          <a:bodyPr wrap="square" rtlCol="0">
            <a:spAutoFit/>
          </a:bodyPr>
          <a:lstStyle/>
          <a:p>
            <a:pPr algn="ctr"/>
            <a:r>
              <a:rPr lang="en-AU" dirty="0" err="1" smtClean="0">
                <a:latin typeface="Arial Rounded MT Bold" panose="020F0704030504030204" pitchFamily="34" charset="0"/>
              </a:rPr>
              <a:t>Defusion</a:t>
            </a:r>
            <a:endParaRPr lang="en-AU" dirty="0">
              <a:latin typeface="Arial Rounded MT Bold" panose="020F0704030504030204" pitchFamily="34" charset="0"/>
            </a:endParaRPr>
          </a:p>
        </p:txBody>
      </p:sp>
      <p:sp>
        <p:nvSpPr>
          <p:cNvPr id="17" name="TextBox 16"/>
          <p:cNvSpPr txBox="1"/>
          <p:nvPr/>
        </p:nvSpPr>
        <p:spPr>
          <a:xfrm>
            <a:off x="3635896" y="5013176"/>
            <a:ext cx="1872208" cy="369332"/>
          </a:xfrm>
          <a:prstGeom prst="rect">
            <a:avLst/>
          </a:prstGeom>
          <a:noFill/>
        </p:spPr>
        <p:txBody>
          <a:bodyPr wrap="square" rtlCol="0">
            <a:spAutoFit/>
          </a:bodyPr>
          <a:lstStyle/>
          <a:p>
            <a:r>
              <a:rPr lang="en-AU" dirty="0" smtClean="0">
                <a:latin typeface="Arial Rounded MT Bold" panose="020F0704030504030204" pitchFamily="34" charset="0"/>
              </a:rPr>
              <a:t>Self as context</a:t>
            </a:r>
            <a:endParaRPr lang="en-AU" dirty="0">
              <a:latin typeface="Arial Rounded MT Bold" panose="020F0704030504030204" pitchFamily="34" charset="0"/>
            </a:endParaRPr>
          </a:p>
        </p:txBody>
      </p:sp>
      <p:sp>
        <p:nvSpPr>
          <p:cNvPr id="18" name="TextBox 17"/>
          <p:cNvSpPr txBox="1"/>
          <p:nvPr/>
        </p:nvSpPr>
        <p:spPr>
          <a:xfrm>
            <a:off x="3635896" y="2380238"/>
            <a:ext cx="1944216" cy="353943"/>
          </a:xfrm>
          <a:prstGeom prst="rect">
            <a:avLst/>
          </a:prstGeom>
          <a:noFill/>
        </p:spPr>
        <p:txBody>
          <a:bodyPr wrap="square" rtlCol="0">
            <a:spAutoFit/>
          </a:bodyPr>
          <a:lstStyle/>
          <a:p>
            <a:r>
              <a:rPr lang="en-AU" sz="1700" dirty="0" smtClean="0">
                <a:latin typeface="Arial Rounded MT Bold" panose="020F0704030504030204" pitchFamily="34" charset="0"/>
              </a:rPr>
              <a:t>Present Moment</a:t>
            </a:r>
            <a:endParaRPr lang="en-AU" sz="1700" dirty="0">
              <a:latin typeface="Arial Rounded MT Bold" panose="020F0704030504030204" pitchFamily="34" charset="0"/>
            </a:endParaRPr>
          </a:p>
        </p:txBody>
      </p:sp>
      <p:sp>
        <p:nvSpPr>
          <p:cNvPr id="19" name="TextBox 18"/>
          <p:cNvSpPr txBox="1"/>
          <p:nvPr/>
        </p:nvSpPr>
        <p:spPr>
          <a:xfrm>
            <a:off x="5916977" y="2734181"/>
            <a:ext cx="1535343" cy="369332"/>
          </a:xfrm>
          <a:prstGeom prst="rect">
            <a:avLst/>
          </a:prstGeom>
          <a:noFill/>
        </p:spPr>
        <p:txBody>
          <a:bodyPr wrap="square" rtlCol="0">
            <a:spAutoFit/>
          </a:bodyPr>
          <a:lstStyle/>
          <a:p>
            <a:r>
              <a:rPr lang="en-AU" dirty="0" smtClean="0">
                <a:latin typeface="Arial Rounded MT Bold" panose="020F0704030504030204" pitchFamily="34" charset="0"/>
              </a:rPr>
              <a:t>Values</a:t>
            </a:r>
            <a:endParaRPr lang="en-AU" dirty="0">
              <a:latin typeface="Arial Rounded MT Bold" panose="020F0704030504030204" pitchFamily="34" charset="0"/>
            </a:endParaRPr>
          </a:p>
        </p:txBody>
      </p:sp>
      <p:sp>
        <p:nvSpPr>
          <p:cNvPr id="20" name="TextBox 19"/>
          <p:cNvSpPr txBox="1"/>
          <p:nvPr/>
        </p:nvSpPr>
        <p:spPr>
          <a:xfrm>
            <a:off x="5580112" y="4549770"/>
            <a:ext cx="2088231" cy="353943"/>
          </a:xfrm>
          <a:prstGeom prst="rect">
            <a:avLst/>
          </a:prstGeom>
          <a:noFill/>
        </p:spPr>
        <p:txBody>
          <a:bodyPr wrap="square" rtlCol="0">
            <a:spAutoFit/>
          </a:bodyPr>
          <a:lstStyle/>
          <a:p>
            <a:r>
              <a:rPr lang="en-AU" sz="1700" dirty="0" smtClean="0">
                <a:latin typeface="Arial Rounded MT Bold" panose="020F0704030504030204" pitchFamily="34" charset="0"/>
              </a:rPr>
              <a:t>Committed Action</a:t>
            </a:r>
            <a:endParaRPr lang="en-AU" sz="1700" dirty="0">
              <a:latin typeface="Arial Rounded MT Bold" panose="020F0704030504030204" pitchFamily="34" charset="0"/>
            </a:endParaRPr>
          </a:p>
        </p:txBody>
      </p:sp>
      <p:sp>
        <p:nvSpPr>
          <p:cNvPr id="14" name="TextBox 13"/>
          <p:cNvSpPr txBox="1"/>
          <p:nvPr/>
        </p:nvSpPr>
        <p:spPr>
          <a:xfrm>
            <a:off x="1763688" y="1988840"/>
            <a:ext cx="1584176" cy="523220"/>
          </a:xfrm>
          <a:prstGeom prst="rect">
            <a:avLst/>
          </a:prstGeom>
          <a:noFill/>
        </p:spPr>
        <p:txBody>
          <a:bodyPr wrap="square" rtlCol="0">
            <a:spAutoFit/>
          </a:bodyPr>
          <a:lstStyle/>
          <a:p>
            <a:r>
              <a:rPr lang="en-AU" sz="1400" dirty="0" smtClean="0">
                <a:latin typeface="Arial Rounded MT Bold" panose="020F0704030504030204" pitchFamily="34" charset="0"/>
              </a:rPr>
              <a:t>Eating an apple</a:t>
            </a:r>
          </a:p>
          <a:p>
            <a:r>
              <a:rPr lang="en-AU" sz="1400" dirty="0" smtClean="0">
                <a:latin typeface="Arial Rounded MT Bold" panose="020F0704030504030204" pitchFamily="34" charset="0"/>
              </a:rPr>
              <a:t>(</a:t>
            </a:r>
            <a:r>
              <a:rPr lang="en-AU" sz="1400" dirty="0" err="1" smtClean="0">
                <a:latin typeface="Arial Rounded MT Bold" panose="020F0704030504030204" pitchFamily="34" charset="0"/>
              </a:rPr>
              <a:t>Ferriter</a:t>
            </a:r>
            <a:r>
              <a:rPr lang="en-AU" sz="1400" dirty="0" smtClean="0">
                <a:latin typeface="Arial Rounded MT Bold" panose="020F0704030504030204" pitchFamily="34" charset="0"/>
              </a:rPr>
              <a:t>, 2013)</a:t>
            </a:r>
            <a:endParaRPr lang="en-AU" sz="1400" dirty="0">
              <a:latin typeface="Arial Rounded MT Bold" panose="020F0704030504030204" pitchFamily="34" charset="0"/>
            </a:endParaRPr>
          </a:p>
        </p:txBody>
      </p:sp>
      <p:sp>
        <p:nvSpPr>
          <p:cNvPr id="15" name="TextBox 14"/>
          <p:cNvSpPr txBox="1"/>
          <p:nvPr/>
        </p:nvSpPr>
        <p:spPr>
          <a:xfrm>
            <a:off x="1709864" y="5017156"/>
            <a:ext cx="1584176" cy="523220"/>
          </a:xfrm>
          <a:prstGeom prst="rect">
            <a:avLst/>
          </a:prstGeom>
          <a:noFill/>
        </p:spPr>
        <p:txBody>
          <a:bodyPr wrap="square" rtlCol="0">
            <a:spAutoFit/>
          </a:bodyPr>
          <a:lstStyle/>
          <a:p>
            <a:r>
              <a:rPr lang="en-AU" sz="1400" dirty="0" smtClean="0">
                <a:latin typeface="Arial Rounded MT Bold" panose="020F0704030504030204" pitchFamily="34" charset="0"/>
              </a:rPr>
              <a:t>Sushi thoughts</a:t>
            </a:r>
          </a:p>
          <a:p>
            <a:r>
              <a:rPr lang="en-AU" sz="1400" dirty="0" smtClean="0">
                <a:latin typeface="Arial Rounded MT Bold" panose="020F0704030504030204" pitchFamily="34" charset="0"/>
              </a:rPr>
              <a:t>(Bowden, 2012)</a:t>
            </a:r>
            <a:endParaRPr lang="en-AU" sz="1400" dirty="0">
              <a:latin typeface="Arial Rounded MT Bold" panose="020F0704030504030204" pitchFamily="34" charset="0"/>
            </a:endParaRPr>
          </a:p>
        </p:txBody>
      </p:sp>
      <p:sp>
        <p:nvSpPr>
          <p:cNvPr id="21" name="TextBox 20"/>
          <p:cNvSpPr txBox="1"/>
          <p:nvPr/>
        </p:nvSpPr>
        <p:spPr>
          <a:xfrm>
            <a:off x="3743908" y="1844824"/>
            <a:ext cx="1656184" cy="523220"/>
          </a:xfrm>
          <a:prstGeom prst="rect">
            <a:avLst/>
          </a:prstGeom>
          <a:noFill/>
        </p:spPr>
        <p:txBody>
          <a:bodyPr wrap="square" rtlCol="0">
            <a:spAutoFit/>
          </a:bodyPr>
          <a:lstStyle/>
          <a:p>
            <a:r>
              <a:rPr lang="en-AU" sz="1400" dirty="0" smtClean="0">
                <a:latin typeface="Arial Rounded MT Bold" panose="020F0704030504030204" pitchFamily="34" charset="0"/>
              </a:rPr>
              <a:t>Bubbles (Gundy Cuneo, 2013)</a:t>
            </a:r>
            <a:endParaRPr lang="en-AU" sz="1400" dirty="0">
              <a:latin typeface="Arial Rounded MT Bold" panose="020F0704030504030204" pitchFamily="34" charset="0"/>
            </a:endParaRPr>
          </a:p>
        </p:txBody>
      </p:sp>
      <p:sp>
        <p:nvSpPr>
          <p:cNvPr id="22" name="TextBox 21"/>
          <p:cNvSpPr txBox="1"/>
          <p:nvPr/>
        </p:nvSpPr>
        <p:spPr>
          <a:xfrm>
            <a:off x="3743908" y="5540376"/>
            <a:ext cx="1656184" cy="523220"/>
          </a:xfrm>
          <a:prstGeom prst="rect">
            <a:avLst/>
          </a:prstGeom>
          <a:noFill/>
        </p:spPr>
        <p:txBody>
          <a:bodyPr wrap="square" rtlCol="0">
            <a:spAutoFit/>
          </a:bodyPr>
          <a:lstStyle/>
          <a:p>
            <a:r>
              <a:rPr lang="en-AU" sz="1400" dirty="0" smtClean="0">
                <a:latin typeface="Arial Rounded MT Bold" panose="020F0704030504030204" pitchFamily="34" charset="0"/>
              </a:rPr>
              <a:t>Weather board</a:t>
            </a:r>
          </a:p>
          <a:p>
            <a:r>
              <a:rPr lang="en-AU" sz="1400" dirty="0" smtClean="0">
                <a:latin typeface="Arial Rounded MT Bold" panose="020F0704030504030204" pitchFamily="34" charset="0"/>
              </a:rPr>
              <a:t>(Bowden, 2010)</a:t>
            </a:r>
            <a:endParaRPr lang="en-AU" sz="1400" dirty="0">
              <a:latin typeface="Arial Rounded MT Bold" panose="020F0704030504030204" pitchFamily="34" charset="0"/>
            </a:endParaRPr>
          </a:p>
        </p:txBody>
      </p:sp>
      <p:sp>
        <p:nvSpPr>
          <p:cNvPr id="23" name="TextBox 22"/>
          <p:cNvSpPr txBox="1"/>
          <p:nvPr/>
        </p:nvSpPr>
        <p:spPr>
          <a:xfrm>
            <a:off x="5777951" y="1844824"/>
            <a:ext cx="1656183" cy="738664"/>
          </a:xfrm>
          <a:prstGeom prst="rect">
            <a:avLst/>
          </a:prstGeom>
          <a:noFill/>
        </p:spPr>
        <p:txBody>
          <a:bodyPr wrap="square" rtlCol="0">
            <a:spAutoFit/>
          </a:bodyPr>
          <a:lstStyle/>
          <a:p>
            <a:r>
              <a:rPr lang="en-AU" sz="1400" dirty="0" smtClean="0">
                <a:latin typeface="Arial Rounded MT Bold" panose="020F0704030504030204" pitchFamily="34" charset="0"/>
              </a:rPr>
              <a:t>The Invisibility Cloak (Bowden, 2011)</a:t>
            </a:r>
            <a:endParaRPr lang="en-AU" sz="1400" dirty="0">
              <a:latin typeface="Arial Rounded MT Bold" panose="020F0704030504030204" pitchFamily="34" charset="0"/>
            </a:endParaRPr>
          </a:p>
        </p:txBody>
      </p:sp>
      <p:sp>
        <p:nvSpPr>
          <p:cNvPr id="24" name="TextBox 23"/>
          <p:cNvSpPr txBox="1"/>
          <p:nvPr/>
        </p:nvSpPr>
        <p:spPr>
          <a:xfrm>
            <a:off x="5796136" y="5017156"/>
            <a:ext cx="1656184" cy="738664"/>
          </a:xfrm>
          <a:prstGeom prst="rect">
            <a:avLst/>
          </a:prstGeom>
          <a:noFill/>
        </p:spPr>
        <p:txBody>
          <a:bodyPr wrap="square" rtlCol="0">
            <a:spAutoFit/>
          </a:bodyPr>
          <a:lstStyle/>
          <a:p>
            <a:r>
              <a:rPr lang="en-AU" sz="1400" dirty="0" smtClean="0">
                <a:latin typeface="Arial Rounded MT Bold" panose="020F0704030504030204" pitchFamily="34" charset="0"/>
              </a:rPr>
              <a:t>Passengers on the bus (Hayes et.al. 1999)</a:t>
            </a:r>
            <a:endParaRPr lang="en-AU" sz="1400" dirty="0">
              <a:latin typeface="Arial Rounded MT Bold" panose="020F0704030504030204" pitchFamily="34" charset="0"/>
            </a:endParaRPr>
          </a:p>
        </p:txBody>
      </p:sp>
    </p:spTree>
    <p:extLst>
      <p:ext uri="{BB962C8B-B14F-4D97-AF65-F5344CB8AC3E}">
        <p14:creationId xmlns:p14="http://schemas.microsoft.com/office/powerpoint/2010/main" val="2669029932"/>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lide Number Placeholder 3"/>
          <p:cNvSpPr>
            <a:spLocks noGrp="1"/>
          </p:cNvSpPr>
          <p:nvPr>
            <p:ph type="sldNum" sz="quarter" idx="12"/>
          </p:nvPr>
        </p:nvSpPr>
        <p:spPr/>
        <p:txBody>
          <a:bodyPr/>
          <a:lstStyle/>
          <a:p>
            <a:fld id="{AF1710BD-7ED7-403C-B2C9-BA9EAA9E00BB}" type="slidenum">
              <a:rPr lang="en-AU" smtClean="0"/>
              <a:pPr/>
              <a:t>16</a:t>
            </a:fld>
            <a:endParaRPr lang="en-AU"/>
          </a:p>
        </p:txBody>
      </p:sp>
    </p:spTree>
    <p:extLst>
      <p:ext uri="{BB962C8B-B14F-4D97-AF65-F5344CB8AC3E}">
        <p14:creationId xmlns:p14="http://schemas.microsoft.com/office/powerpoint/2010/main" val="4111659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F1710BD-7ED7-403C-B2C9-BA9EAA9E00BB}" type="slidenum">
              <a:rPr lang="en-AU" smtClean="0">
                <a:solidFill>
                  <a:srgbClr val="000000"/>
                </a:solidFill>
              </a:rPr>
              <a:pPr/>
              <a:t>17</a:t>
            </a:fld>
            <a:endParaRPr lang="en-AU">
              <a:solidFill>
                <a:srgbClr val="000000"/>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5"/>
            <a:ext cx="8556823" cy="559444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4" name="Rectangle 3"/>
          <p:cNvSpPr/>
          <p:nvPr/>
        </p:nvSpPr>
        <p:spPr>
          <a:xfrm>
            <a:off x="467544" y="6021288"/>
            <a:ext cx="4416594" cy="461665"/>
          </a:xfrm>
          <a:prstGeom prst="rect">
            <a:avLst/>
          </a:prstGeom>
        </p:spPr>
        <p:txBody>
          <a:bodyPr wrap="none">
            <a:spAutoFit/>
          </a:bodyPr>
          <a:lstStyle/>
          <a:p>
            <a:pPr fontAlgn="base">
              <a:spcBef>
                <a:spcPct val="0"/>
              </a:spcBef>
              <a:spcAft>
                <a:spcPct val="0"/>
              </a:spcAft>
            </a:pPr>
            <a:r>
              <a:rPr lang="en-AU" sz="2400" dirty="0">
                <a:solidFill>
                  <a:srgbClr val="000000"/>
                </a:solidFill>
                <a:latin typeface="Calibri" pitchFamily="34" charset="0"/>
                <a:cs typeface="Calibri" pitchFamily="34" charset="0"/>
              </a:rPr>
              <a:t>Connection, caring &amp; contribution</a:t>
            </a:r>
          </a:p>
        </p:txBody>
      </p:sp>
    </p:spTree>
    <p:extLst>
      <p:ext uri="{BB962C8B-B14F-4D97-AF65-F5344CB8AC3E}">
        <p14:creationId xmlns:p14="http://schemas.microsoft.com/office/powerpoint/2010/main" val="2726631401"/>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F1710BD-7ED7-403C-B2C9-BA9EAA9E00BB}" type="slidenum">
              <a:rPr lang="en-AU" smtClean="0">
                <a:solidFill>
                  <a:srgbClr val="000000"/>
                </a:solidFill>
              </a:rPr>
              <a:pPr/>
              <a:t>18</a:t>
            </a:fld>
            <a:endParaRPr lang="en-AU">
              <a:solidFill>
                <a:srgbClr val="00000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45" y="0"/>
            <a:ext cx="9352561" cy="695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826028"/>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F1710BD-7ED7-403C-B2C9-BA9EAA9E00BB}" type="slidenum">
              <a:rPr lang="en-AU" smtClean="0"/>
              <a:pPr/>
              <a:t>19</a:t>
            </a:fld>
            <a:endParaRPr lang="en-AU"/>
          </a:p>
        </p:txBody>
      </p:sp>
      <p:grpSp>
        <p:nvGrpSpPr>
          <p:cNvPr id="3" name="Group 2"/>
          <p:cNvGrpSpPr>
            <a:grpSpLocks/>
          </p:cNvGrpSpPr>
          <p:nvPr/>
        </p:nvGrpSpPr>
        <p:grpSpPr bwMode="auto">
          <a:xfrm>
            <a:off x="1907704" y="116632"/>
            <a:ext cx="7128792" cy="6552728"/>
            <a:chOff x="1824" y="633"/>
            <a:chExt cx="2834" cy="2849"/>
          </a:xfrm>
        </p:grpSpPr>
        <p:sp>
          <p:nvSpPr>
            <p:cNvPr id="4"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5"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6"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7"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AU"/>
            </a:p>
          </p:txBody>
        </p:sp>
      </p:grpSp>
      <p:sp>
        <p:nvSpPr>
          <p:cNvPr id="8" name="Rectangle 7"/>
          <p:cNvSpPr/>
          <p:nvPr/>
        </p:nvSpPr>
        <p:spPr>
          <a:xfrm>
            <a:off x="348749" y="188640"/>
            <a:ext cx="5873852" cy="830997"/>
          </a:xfrm>
          <a:prstGeom prst="rect">
            <a:avLst/>
          </a:prstGeom>
          <a:ln>
            <a:noFill/>
          </a:ln>
        </p:spPr>
        <p:style>
          <a:lnRef idx="2">
            <a:schemeClr val="accent3"/>
          </a:lnRef>
          <a:fillRef idx="1">
            <a:schemeClr val="lt1"/>
          </a:fillRef>
          <a:effectRef idx="0">
            <a:schemeClr val="accent3"/>
          </a:effectRef>
          <a:fontRef idx="minor">
            <a:schemeClr val="dk1"/>
          </a:fontRef>
        </p:style>
        <p:txBody>
          <a:bodyPr wrap="none" lIns="91440" tIns="45720" rIns="91440" bIns="45720">
            <a:spAutoFit/>
          </a:bodyPr>
          <a:lstStyle/>
          <a:p>
            <a:pPr algn="ctr"/>
            <a:r>
              <a:rPr lang="en-US" sz="4800" b="1" cap="none" spc="50" dirty="0" smtClean="0">
                <a:ln w="12700" cmpd="sng">
                  <a:solidFill>
                    <a:schemeClr val="accent2"/>
                  </a:solidFill>
                  <a:prstDash val="solid"/>
                </a:ln>
                <a:solidFill>
                  <a:schemeClr val="accent6">
                    <a:tint val="1000"/>
                  </a:schemeClr>
                </a:solidFill>
                <a:effectLst>
                  <a:glow rad="53100">
                    <a:schemeClr val="accent6">
                      <a:satMod val="180000"/>
                      <a:alpha val="30000"/>
                    </a:schemeClr>
                  </a:glow>
                </a:effectLst>
              </a:rPr>
              <a:t>The complete picture</a:t>
            </a:r>
            <a:endParaRPr lang="en-US" sz="4800" b="1" cap="none" spc="50" dirty="0">
              <a:ln w="12700" cmpd="sng">
                <a:solidFill>
                  <a:schemeClr val="accent2"/>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3186453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81500">
              <a:srgbClr val="E1A7CA"/>
            </a:gs>
            <a:gs pos="63000">
              <a:srgbClr val="FEE7F2"/>
            </a:gs>
            <a:gs pos="100000">
              <a:srgbClr val="F8B049"/>
            </a:gs>
          </a:gsLst>
          <a:lin ang="5400000" scaled="0"/>
        </a:gra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AU" sz="4000" dirty="0">
                <a:latin typeface="Tahoma" pitchFamily="34" charset="0"/>
                <a:ea typeface="Tahoma" pitchFamily="34" charset="0"/>
                <a:cs typeface="Tahoma" pitchFamily="34" charset="0"/>
              </a:rPr>
              <a:t>M</a:t>
            </a:r>
            <a:r>
              <a:rPr lang="en-AU" sz="4000" dirty="0" smtClean="0">
                <a:latin typeface="Tahoma" pitchFamily="34" charset="0"/>
                <a:ea typeface="Tahoma" pitchFamily="34" charset="0"/>
                <a:cs typeface="Tahoma" pitchFamily="34" charset="0"/>
              </a:rPr>
              <a:t>etaphors</a:t>
            </a:r>
            <a:endParaRPr lang="en-AU" sz="4000" dirty="0">
              <a:latin typeface="Tahoma" pitchFamily="34" charset="0"/>
              <a:ea typeface="Tahoma" pitchFamily="34" charset="0"/>
              <a:cs typeface="Tahoma" pitchFamily="34" charset="0"/>
            </a:endParaRPr>
          </a:p>
        </p:txBody>
      </p:sp>
      <p:sp>
        <p:nvSpPr>
          <p:cNvPr id="22531" name="Rectangle 3"/>
          <p:cNvSpPr>
            <a:spLocks noGrp="1" noChangeArrowheads="1"/>
          </p:cNvSpPr>
          <p:nvPr>
            <p:ph type="body" idx="1"/>
          </p:nvPr>
        </p:nvSpPr>
        <p:spPr/>
        <p:txBody>
          <a:bodyPr>
            <a:normAutofit fontScale="55000" lnSpcReduction="20000"/>
          </a:bodyPr>
          <a:lstStyle/>
          <a:p>
            <a:r>
              <a:rPr lang="en-AU" sz="3800" dirty="0" smtClean="0">
                <a:latin typeface="+mj-lt"/>
                <a:ea typeface="Tahoma" pitchFamily="34" charset="0"/>
                <a:cs typeface="Tahoma" pitchFamily="34" charset="0"/>
              </a:rPr>
              <a:t>Can reinforce an abstract concept </a:t>
            </a:r>
            <a:r>
              <a:rPr lang="en-US" sz="3800" dirty="0" smtClean="0">
                <a:latin typeface="+mj-lt"/>
              </a:rPr>
              <a:t>by comparing it to a </a:t>
            </a:r>
            <a:r>
              <a:rPr lang="en-US" sz="3800" dirty="0">
                <a:latin typeface="+mj-lt"/>
              </a:rPr>
              <a:t>formal </a:t>
            </a:r>
            <a:r>
              <a:rPr lang="en-US" sz="3800" dirty="0" smtClean="0">
                <a:latin typeface="+mj-lt"/>
              </a:rPr>
              <a:t>concept- and by “</a:t>
            </a:r>
            <a:r>
              <a:rPr lang="en-US" sz="3800" dirty="0" err="1" smtClean="0">
                <a:latin typeface="+mj-lt"/>
              </a:rPr>
              <a:t>grounding”the</a:t>
            </a:r>
            <a:r>
              <a:rPr lang="en-US" sz="3800" dirty="0" smtClean="0">
                <a:latin typeface="+mj-lt"/>
              </a:rPr>
              <a:t> abstract in ways you can touch and see, makes it </a:t>
            </a:r>
            <a:r>
              <a:rPr lang="en-US" sz="3800" dirty="0">
                <a:latin typeface="+mj-lt"/>
              </a:rPr>
              <a:t>more directly understandable, more connected to direct </a:t>
            </a:r>
            <a:r>
              <a:rPr lang="en-US" sz="3800" dirty="0" smtClean="0">
                <a:latin typeface="+mj-lt"/>
              </a:rPr>
              <a:t>experience- more “in the moment”.</a:t>
            </a:r>
            <a:endParaRPr lang="en-AU" sz="3800" dirty="0">
              <a:latin typeface="+mj-lt"/>
              <a:ea typeface="Tahoma" pitchFamily="34" charset="0"/>
              <a:cs typeface="Tahoma" pitchFamily="34" charset="0"/>
            </a:endParaRPr>
          </a:p>
          <a:p>
            <a:r>
              <a:rPr lang="en-AU" sz="3800" dirty="0">
                <a:latin typeface="+mj-lt"/>
                <a:ea typeface="Tahoma" pitchFamily="34" charset="0"/>
                <a:cs typeface="Tahoma" pitchFamily="34" charset="0"/>
              </a:rPr>
              <a:t>Aid with understanding</a:t>
            </a:r>
          </a:p>
          <a:p>
            <a:r>
              <a:rPr lang="en-AU" sz="3800" dirty="0">
                <a:latin typeface="+mj-lt"/>
                <a:ea typeface="Tahoma" pitchFamily="34" charset="0"/>
                <a:cs typeface="Tahoma" pitchFamily="34" charset="0"/>
              </a:rPr>
              <a:t>May help with </a:t>
            </a:r>
            <a:r>
              <a:rPr lang="en-AU" sz="3800" dirty="0" smtClean="0">
                <a:latin typeface="+mj-lt"/>
                <a:ea typeface="Tahoma" pitchFamily="34" charset="0"/>
                <a:cs typeface="Tahoma" pitchFamily="34" charset="0"/>
              </a:rPr>
              <a:t>recall: </a:t>
            </a:r>
            <a:r>
              <a:rPr lang="en-US" sz="3800" dirty="0" smtClean="0">
                <a:latin typeface="+mj-lt"/>
              </a:rPr>
              <a:t>A </a:t>
            </a:r>
            <a:r>
              <a:rPr lang="en-US" sz="3800" dirty="0">
                <a:latin typeface="+mj-lt"/>
              </a:rPr>
              <a:t>study on learning reported that the use of metaphors and other strategies can “increase retention by as much as 40%” (Earl, 1995</a:t>
            </a:r>
            <a:r>
              <a:rPr lang="en-US" sz="3800" dirty="0" smtClean="0">
                <a:latin typeface="+mj-lt"/>
              </a:rPr>
              <a:t>)</a:t>
            </a:r>
            <a:endParaRPr lang="en-AU" sz="3800" dirty="0">
              <a:latin typeface="+mj-lt"/>
              <a:ea typeface="Tahoma" pitchFamily="34" charset="0"/>
              <a:cs typeface="Tahoma" pitchFamily="34" charset="0"/>
            </a:endParaRPr>
          </a:p>
          <a:p>
            <a:r>
              <a:rPr lang="en-AU" sz="3800" dirty="0" smtClean="0">
                <a:latin typeface="+mj-lt"/>
                <a:ea typeface="Tahoma" pitchFamily="34" charset="0"/>
                <a:cs typeface="Tahoma" pitchFamily="34" charset="0"/>
              </a:rPr>
              <a:t>Reduce </a:t>
            </a:r>
            <a:r>
              <a:rPr lang="en-AU" sz="3800" dirty="0">
                <a:latin typeface="+mj-lt"/>
                <a:ea typeface="Tahoma" pitchFamily="34" charset="0"/>
                <a:cs typeface="Tahoma" pitchFamily="34" charset="0"/>
              </a:rPr>
              <a:t>the pressure of too much eye </a:t>
            </a:r>
            <a:r>
              <a:rPr lang="en-AU" sz="3800" dirty="0" smtClean="0">
                <a:latin typeface="+mj-lt"/>
                <a:ea typeface="Tahoma" pitchFamily="34" charset="0"/>
                <a:cs typeface="Tahoma" pitchFamily="34" charset="0"/>
              </a:rPr>
              <a:t>contact- can be very helpful with young people</a:t>
            </a:r>
          </a:p>
          <a:p>
            <a:pPr marL="354013"/>
            <a:r>
              <a:rPr lang="en-US" sz="3800" dirty="0" smtClean="0">
                <a:latin typeface="+mj-lt"/>
              </a:rPr>
              <a:t>Create </a:t>
            </a:r>
            <a:r>
              <a:rPr lang="en-US" sz="3800" dirty="0">
                <a:latin typeface="+mj-lt"/>
              </a:rPr>
              <a:t>choice</a:t>
            </a:r>
          </a:p>
          <a:p>
            <a:pPr marL="354013"/>
            <a:r>
              <a:rPr lang="en-US" sz="3800" dirty="0">
                <a:latin typeface="+mj-lt"/>
              </a:rPr>
              <a:t>Create opportunity for </a:t>
            </a:r>
            <a:r>
              <a:rPr lang="en-US" sz="3800" dirty="0" err="1" smtClean="0">
                <a:latin typeface="+mj-lt"/>
              </a:rPr>
              <a:t>behavioural</a:t>
            </a:r>
            <a:r>
              <a:rPr lang="en-US" sz="3800" dirty="0" smtClean="0">
                <a:latin typeface="+mj-lt"/>
              </a:rPr>
              <a:t> change</a:t>
            </a:r>
          </a:p>
          <a:p>
            <a:pPr marL="354013"/>
            <a:r>
              <a:rPr lang="en-US" sz="3800" dirty="0" smtClean="0">
                <a:latin typeface="+mj-lt"/>
              </a:rPr>
              <a:t>Can be flexible enough to help create your own meaning</a:t>
            </a:r>
          </a:p>
          <a:p>
            <a:pPr marL="354013"/>
            <a:r>
              <a:rPr lang="en-US" sz="3800" dirty="0" smtClean="0">
                <a:latin typeface="+mj-lt"/>
              </a:rPr>
              <a:t>Are “stories and experiences that link the richness of what you already know to domains in which you are unsure what to do” (Hayes, 2013)</a:t>
            </a:r>
          </a:p>
          <a:p>
            <a:pPr marL="354013"/>
            <a:endParaRPr lang="en-US" sz="3800" dirty="0">
              <a:latin typeface="+mj-lt"/>
            </a:endParaRPr>
          </a:p>
          <a:p>
            <a:endParaRPr lang="en-AU" sz="3600" dirty="0">
              <a:latin typeface="Tahoma" pitchFamily="34" charset="0"/>
              <a:ea typeface="Tahoma" pitchFamily="34" charset="0"/>
              <a:cs typeface="Tahoma" pitchFamily="34" charset="0"/>
            </a:endParaRPr>
          </a:p>
        </p:txBody>
      </p:sp>
      <p:sp>
        <p:nvSpPr>
          <p:cNvPr id="2" name="Slide Number Placeholder 1"/>
          <p:cNvSpPr>
            <a:spLocks noGrp="1"/>
          </p:cNvSpPr>
          <p:nvPr>
            <p:ph type="sldNum" sz="quarter" idx="12"/>
          </p:nvPr>
        </p:nvSpPr>
        <p:spPr/>
        <p:txBody>
          <a:bodyPr/>
          <a:lstStyle/>
          <a:p>
            <a:fld id="{B1275247-F12E-4E39-B2DB-720A2D8F2CA1}" type="slidenum">
              <a:rPr lang="en-AU" smtClean="0"/>
              <a:pPr/>
              <a:t>2</a:t>
            </a:fld>
            <a:endParaRPr lang="en-AU"/>
          </a:p>
        </p:txBody>
      </p:sp>
    </p:spTree>
    <p:extLst>
      <p:ext uri="{BB962C8B-B14F-4D97-AF65-F5344CB8AC3E}">
        <p14:creationId xmlns:p14="http://schemas.microsoft.com/office/powerpoint/2010/main" val="1051072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5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40000"/>
                <a:lumOff val="60000"/>
              </a:schemeClr>
            </a:gs>
            <a:gs pos="39999">
              <a:srgbClr val="85C2FF"/>
            </a:gs>
            <a:gs pos="70000">
              <a:srgbClr val="C4D6EB"/>
            </a:gs>
            <a:gs pos="100000">
              <a:srgbClr val="FFEBFA"/>
            </a:gs>
          </a:gsLst>
          <a:path path="rect">
            <a:fillToRect l="50000" t="50000" r="50000" b="50000"/>
          </a:path>
          <a:tileRect/>
        </a:gradFill>
        <a:effectLst/>
      </p:bgPr>
    </p:bg>
    <p:spTree>
      <p:nvGrpSpPr>
        <p:cNvPr id="1" name=""/>
        <p:cNvGrpSpPr/>
        <p:nvPr/>
      </p:nvGrpSpPr>
      <p:grpSpPr>
        <a:xfrm>
          <a:off x="0" y="0"/>
          <a:ext cx="0" cy="0"/>
          <a:chOff x="0" y="0"/>
          <a:chExt cx="0" cy="0"/>
        </a:xfrm>
      </p:grpSpPr>
      <p:pic>
        <p:nvPicPr>
          <p:cNvPr id="3074" name="Picture 2" descr="C:\Users\Hal\AppData\Local\Microsoft\Windows\Temporary Internet Files\Content.IE5\92TWP8IG\MC90033979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4810" y="2938424"/>
            <a:ext cx="754380" cy="98115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Hal\AppData\Local\Microsoft\Windows\Temporary Internet Files\Content.IE5\92TWP8IG\MC900339790[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202560"/>
            <a:ext cx="4464496" cy="58065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9512" y="6009109"/>
            <a:ext cx="4572000" cy="646331"/>
          </a:xfrm>
          <a:prstGeom prst="rect">
            <a:avLst/>
          </a:prstGeom>
        </p:spPr>
        <p:txBody>
          <a:bodyPr>
            <a:spAutoFit/>
          </a:bodyPr>
          <a:lstStyle/>
          <a:p>
            <a:r>
              <a:rPr lang="en-AU" dirty="0"/>
              <a:t>http://www.readwritethink.org/files/resources/interactives/cube_creator/</a:t>
            </a:r>
          </a:p>
        </p:txBody>
      </p:sp>
      <p:sp>
        <p:nvSpPr>
          <p:cNvPr id="3" name="TextBox 2"/>
          <p:cNvSpPr txBox="1"/>
          <p:nvPr/>
        </p:nvSpPr>
        <p:spPr>
          <a:xfrm>
            <a:off x="395536" y="620688"/>
            <a:ext cx="3168352" cy="2923877"/>
          </a:xfrm>
          <a:prstGeom prst="rect">
            <a:avLst/>
          </a:prstGeom>
          <a:noFill/>
        </p:spPr>
        <p:txBody>
          <a:bodyPr wrap="square" rtlCol="0">
            <a:spAutoFit/>
          </a:bodyPr>
          <a:lstStyle/>
          <a:p>
            <a:pPr algn="ctr"/>
            <a:r>
              <a:rPr lang="en-AU" sz="4400" dirty="0" smtClean="0">
                <a:latin typeface="Aharoni" pitchFamily="2" charset="-79"/>
                <a:cs typeface="Aharoni" pitchFamily="2" charset="-79"/>
              </a:rPr>
              <a:t>thinking outside the</a:t>
            </a:r>
            <a:r>
              <a:rPr lang="en-AU" dirty="0" smtClean="0">
                <a:latin typeface="AR HERMANN" pitchFamily="2" charset="0"/>
              </a:rPr>
              <a:t> </a:t>
            </a:r>
          </a:p>
          <a:p>
            <a:pPr algn="ctr"/>
            <a:r>
              <a:rPr lang="en-AU" sz="9600" dirty="0" smtClean="0">
                <a:latin typeface="AR DESTINE" pitchFamily="2" charset="0"/>
              </a:rPr>
              <a:t>CUBE</a:t>
            </a:r>
            <a:endParaRPr lang="en-AU" sz="9600" dirty="0">
              <a:latin typeface="AR DESTINE" pitchFamily="2" charset="0"/>
            </a:endParaRPr>
          </a:p>
        </p:txBody>
      </p:sp>
    </p:spTree>
    <p:extLst>
      <p:ext uri="{BB962C8B-B14F-4D97-AF65-F5344CB8AC3E}">
        <p14:creationId xmlns:p14="http://schemas.microsoft.com/office/powerpoint/2010/main" val="40072095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8160"/>
            <a:ext cx="9144000" cy="5821680"/>
          </a:xfrm>
          <a:prstGeom prst="rect">
            <a:avLst/>
          </a:prstGeom>
        </p:spPr>
      </p:pic>
    </p:spTree>
    <p:extLst>
      <p:ext uri="{BB962C8B-B14F-4D97-AF65-F5344CB8AC3E}">
        <p14:creationId xmlns:p14="http://schemas.microsoft.com/office/powerpoint/2010/main" val="29912940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4098" name="Picture 2" descr="C:\Users\Hal\AppData\Local\Microsoft\Windows\Temporary Internet Files\Content.IE5\92TWP8IG\MC900285466[1].wmf"/>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252056" y="404664"/>
            <a:ext cx="5921965" cy="59159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11560" y="620688"/>
            <a:ext cx="7992888" cy="5632311"/>
          </a:xfrm>
          <a:prstGeom prst="rect">
            <a:avLst/>
          </a:prstGeom>
          <a:noFill/>
        </p:spPr>
        <p:txBody>
          <a:bodyPr wrap="square" rtlCol="0">
            <a:spAutoFit/>
          </a:bodyPr>
          <a:lstStyle/>
          <a:p>
            <a:r>
              <a:rPr lang="en-AU" sz="6000" dirty="0" smtClean="0">
                <a:latin typeface="Blackoak Std" pitchFamily="82" charset="0"/>
              </a:rPr>
              <a:t>F</a:t>
            </a:r>
            <a:r>
              <a:rPr lang="en-AU" b="1" dirty="0" smtClean="0">
                <a:latin typeface="+mj-lt"/>
              </a:rPr>
              <a:t>FAMILY</a:t>
            </a:r>
            <a:endParaRPr lang="en-AU" sz="6000" b="1" dirty="0" smtClean="0">
              <a:latin typeface="Blackoak Std" pitchFamily="82" charset="0"/>
            </a:endParaRPr>
          </a:p>
          <a:p>
            <a:r>
              <a:rPr lang="en-AU" sz="6000" dirty="0" smtClean="0">
                <a:latin typeface="Blackoak Std" pitchFamily="82" charset="0"/>
              </a:rPr>
              <a:t>F</a:t>
            </a:r>
            <a:r>
              <a:rPr lang="en-AU" b="1" dirty="0" smtClean="0">
                <a:latin typeface="+mj-lt"/>
              </a:rPr>
              <a:t>FRIENDS</a:t>
            </a:r>
            <a:endParaRPr lang="en-AU" sz="6000" b="1" dirty="0" smtClean="0">
              <a:latin typeface="Blackoak Std" pitchFamily="82" charset="0"/>
            </a:endParaRPr>
          </a:p>
          <a:p>
            <a:r>
              <a:rPr lang="en-AU" sz="6000" dirty="0" smtClean="0">
                <a:latin typeface="Blackoak Std" pitchFamily="82" charset="0"/>
              </a:rPr>
              <a:t>A</a:t>
            </a:r>
            <a:r>
              <a:rPr lang="en-AU" b="1" dirty="0" smtClean="0">
                <a:latin typeface="+mj-lt"/>
              </a:rPr>
              <a:t>ACTIVITIES</a:t>
            </a:r>
            <a:endParaRPr lang="en-AU" sz="6000" b="1" dirty="0" smtClean="0">
              <a:latin typeface="Blackoak Std" pitchFamily="82" charset="0"/>
            </a:endParaRPr>
          </a:p>
          <a:p>
            <a:r>
              <a:rPr lang="en-AU" sz="6000" dirty="0" smtClean="0">
                <a:latin typeface="Blackoak Std" pitchFamily="82" charset="0"/>
              </a:rPr>
              <a:t>C</a:t>
            </a:r>
            <a:r>
              <a:rPr lang="en-AU" b="1" dirty="0" smtClean="0">
                <a:latin typeface="+mj-lt"/>
              </a:rPr>
              <a:t>CARING</a:t>
            </a:r>
            <a:endParaRPr lang="en-AU" sz="6000" b="1" dirty="0" smtClean="0">
              <a:latin typeface="Blackoak Std" pitchFamily="82" charset="0"/>
            </a:endParaRPr>
          </a:p>
          <a:p>
            <a:r>
              <a:rPr lang="en-AU" sz="6000" dirty="0" smtClean="0">
                <a:latin typeface="Blackoak Std" pitchFamily="82" charset="0"/>
              </a:rPr>
              <a:t>E</a:t>
            </a:r>
            <a:r>
              <a:rPr lang="en-AU" b="1" dirty="0" smtClean="0">
                <a:latin typeface="+mj-lt"/>
              </a:rPr>
              <a:t>EDUCATION</a:t>
            </a:r>
            <a:endParaRPr lang="en-AU" sz="6000" b="1" dirty="0" smtClean="0">
              <a:latin typeface="Blackoak Std" pitchFamily="82" charset="0"/>
            </a:endParaRPr>
          </a:p>
          <a:p>
            <a:r>
              <a:rPr lang="en-AU" sz="6000" dirty="0" smtClean="0">
                <a:latin typeface="Blackoak Std" pitchFamily="82" charset="0"/>
              </a:rPr>
              <a:t>S</a:t>
            </a:r>
            <a:r>
              <a:rPr lang="en-AU" b="1" dirty="0" smtClean="0">
                <a:latin typeface="+mj-lt"/>
              </a:rPr>
              <a:t>SELF</a:t>
            </a:r>
            <a:endParaRPr lang="en-AU" sz="6000" b="1" dirty="0">
              <a:latin typeface="Blackoak Std" pitchFamily="82" charset="0"/>
            </a:endParaRPr>
          </a:p>
        </p:txBody>
      </p:sp>
    </p:spTree>
    <p:extLst>
      <p:ext uri="{BB962C8B-B14F-4D97-AF65-F5344CB8AC3E}">
        <p14:creationId xmlns:p14="http://schemas.microsoft.com/office/powerpoint/2010/main" val="42123325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4534"/>
            <a:ext cx="9144000" cy="6668932"/>
          </a:xfrm>
          <a:prstGeom prst="rect">
            <a:avLst/>
          </a:prstGeom>
        </p:spPr>
      </p:pic>
    </p:spTree>
    <p:extLst>
      <p:ext uri="{BB962C8B-B14F-4D97-AF65-F5344CB8AC3E}">
        <p14:creationId xmlns:p14="http://schemas.microsoft.com/office/powerpoint/2010/main" val="13814302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6815"/>
            <a:ext cx="9144000" cy="6724369"/>
          </a:xfrm>
          <a:prstGeom prst="rect">
            <a:avLst/>
          </a:prstGeom>
        </p:spPr>
      </p:pic>
    </p:spTree>
    <p:extLst>
      <p:ext uri="{BB962C8B-B14F-4D97-AF65-F5344CB8AC3E}">
        <p14:creationId xmlns:p14="http://schemas.microsoft.com/office/powerpoint/2010/main" val="21659185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142"/>
            <a:ext cx="9202257" cy="6814858"/>
          </a:xfrm>
          <a:prstGeom prst="rect">
            <a:avLst/>
          </a:prstGeom>
        </p:spPr>
      </p:pic>
      <p:cxnSp>
        <p:nvCxnSpPr>
          <p:cNvPr id="4" name="Straight Connector 3"/>
          <p:cNvCxnSpPr/>
          <p:nvPr/>
        </p:nvCxnSpPr>
        <p:spPr>
          <a:xfrm flipH="1">
            <a:off x="-1" y="2348880"/>
            <a:ext cx="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flipV="1">
            <a:off x="0" y="2492896"/>
            <a:ext cx="853244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 y="4581128"/>
            <a:ext cx="8532441"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211960" y="404664"/>
            <a:ext cx="72008" cy="64533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372200" y="404664"/>
            <a:ext cx="72008" cy="64533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283968" y="404664"/>
            <a:ext cx="21602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979712" y="2528900"/>
            <a:ext cx="0" cy="20882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58325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877770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15A0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fontScale="90000"/>
          </a:bodyPr>
          <a:lstStyle/>
          <a:p>
            <a:r>
              <a:rPr lang="en-AU" dirty="0" smtClean="0"/>
              <a:t>Feeling it</a:t>
            </a:r>
            <a:br>
              <a:rPr lang="en-AU" dirty="0" smtClean="0"/>
            </a:br>
            <a:r>
              <a:rPr lang="en-AU" sz="2800" dirty="0" smtClean="0"/>
              <a:t>Using the experience of physical movement as metaphors for the core processes</a:t>
            </a:r>
            <a:r>
              <a:rPr lang="en-AU" dirty="0" smtClean="0"/>
              <a:t/>
            </a:r>
            <a:br>
              <a:rPr lang="en-AU" dirty="0" smtClean="0"/>
            </a:br>
            <a:endParaRPr lang="en-AU" dirty="0"/>
          </a:p>
        </p:txBody>
      </p:sp>
      <p:sp>
        <p:nvSpPr>
          <p:cNvPr id="3" name="Content Placeholder 2"/>
          <p:cNvSpPr>
            <a:spLocks noGrp="1"/>
          </p:cNvSpPr>
          <p:nvPr>
            <p:ph idx="1"/>
          </p:nvPr>
        </p:nvSpPr>
        <p:spPr>
          <a:xfrm>
            <a:off x="467544" y="1556792"/>
            <a:ext cx="8229600" cy="4857403"/>
          </a:xfrm>
        </p:spPr>
        <p:txBody>
          <a:bodyPr>
            <a:normAutofit fontScale="55000" lnSpcReduction="20000"/>
          </a:bodyPr>
          <a:lstStyle/>
          <a:p>
            <a:pPr marL="0" indent="0">
              <a:buNone/>
            </a:pPr>
            <a:r>
              <a:rPr lang="en-AU" sz="3800" u="sng" dirty="0" smtClean="0"/>
              <a:t>Why</a:t>
            </a:r>
            <a:r>
              <a:rPr lang="en-AU" sz="3800" dirty="0" smtClean="0"/>
              <a:t>? </a:t>
            </a:r>
          </a:p>
          <a:p>
            <a:r>
              <a:rPr lang="en-AU" sz="3800" dirty="0" smtClean="0"/>
              <a:t>Experience vs thinking about it, provide another way of visualising the process, may aid in recalling the process </a:t>
            </a:r>
            <a:r>
              <a:rPr lang="en-AU" sz="3800" smtClean="0"/>
              <a:t>when needed</a:t>
            </a:r>
          </a:p>
          <a:p>
            <a:pPr marL="0" indent="0">
              <a:buNone/>
            </a:pPr>
            <a:endParaRPr lang="en-AU" sz="3800" dirty="0" smtClean="0"/>
          </a:p>
          <a:p>
            <a:pPr marL="0" indent="0">
              <a:buNone/>
            </a:pPr>
            <a:r>
              <a:rPr lang="en-AU" sz="3800" u="sng" dirty="0" smtClean="0"/>
              <a:t>How</a:t>
            </a:r>
            <a:r>
              <a:rPr lang="en-AU" sz="3800" dirty="0" smtClean="0"/>
              <a:t>?</a:t>
            </a:r>
            <a:endParaRPr lang="en-AU" sz="3800" dirty="0"/>
          </a:p>
          <a:p>
            <a:r>
              <a:rPr lang="en-AU" sz="3800" dirty="0" err="1" smtClean="0"/>
              <a:t>Defusion</a:t>
            </a:r>
            <a:r>
              <a:rPr lang="en-AU" sz="3800" dirty="0" smtClean="0"/>
              <a:t> via Wrist Escape: </a:t>
            </a:r>
            <a:r>
              <a:rPr lang="en-AU" sz="3800" i="1" dirty="0" smtClean="0"/>
              <a:t>noticing, taking action, willingness </a:t>
            </a:r>
          </a:p>
          <a:p>
            <a:r>
              <a:rPr lang="en-AU" sz="3800" dirty="0" smtClean="0"/>
              <a:t>Acceptance via Yielding: </a:t>
            </a:r>
            <a:r>
              <a:rPr lang="en-AU" sz="3800" i="1" dirty="0" smtClean="0"/>
              <a:t>moving toward, holding space lightly, making room</a:t>
            </a:r>
          </a:p>
          <a:p>
            <a:r>
              <a:rPr lang="en-AU" sz="3800" dirty="0" smtClean="0"/>
              <a:t>Self-as-Context &amp; Present Moment via Stance &amp; Push/Pull Games: </a:t>
            </a:r>
            <a:r>
              <a:rPr lang="en-AU" sz="3800" i="1" dirty="0" smtClean="0"/>
              <a:t>tuning in to body, grounding self, responding appropriately, flexible vs inflexible responses to situations</a:t>
            </a:r>
          </a:p>
          <a:p>
            <a:r>
              <a:rPr lang="en-AU" sz="3800" dirty="0" smtClean="0"/>
              <a:t>Valued Direction &amp; Committed Action via Ward Off &amp;  Gauntlet Run: </a:t>
            </a:r>
            <a:r>
              <a:rPr lang="en-AU" sz="3800" i="1" dirty="0" smtClean="0"/>
              <a:t>coming into contact with compassion while moving in  a valued direction, willingness, taking action despite what mind says</a:t>
            </a:r>
          </a:p>
          <a:p>
            <a:endParaRPr lang="en-AU" i="1" dirty="0"/>
          </a:p>
          <a:p>
            <a:endParaRPr lang="en-AU" dirty="0"/>
          </a:p>
        </p:txBody>
      </p:sp>
    </p:spTree>
    <p:extLst>
      <p:ext uri="{BB962C8B-B14F-4D97-AF65-F5344CB8AC3E}">
        <p14:creationId xmlns:p14="http://schemas.microsoft.com/office/powerpoint/2010/main" val="279420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15A0FF"/>
            </a:gs>
          </a:gsLst>
          <a:lin ang="5400000" scaled="0"/>
        </a:gradFill>
        <a:effectLst/>
      </p:bgPr>
    </p:bg>
    <p:spTree>
      <p:nvGrpSpPr>
        <p:cNvPr id="1" name=""/>
        <p:cNvGrpSpPr/>
        <p:nvPr/>
      </p:nvGrpSpPr>
      <p:grpSpPr>
        <a:xfrm>
          <a:off x="0" y="0"/>
          <a:ext cx="0" cy="0"/>
          <a:chOff x="0" y="0"/>
          <a:chExt cx="0" cy="0"/>
        </a:xfrm>
      </p:grpSpPr>
      <p:pic>
        <p:nvPicPr>
          <p:cNvPr id="4" name="Picture 2" descr="C:\Users\Hal\AppData\Local\Microsoft\Windows\Temporary Internet Files\Content.IE5\27XCMUTI\MC90004497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8640"/>
            <a:ext cx="1805026" cy="17940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AU" b="1" dirty="0" smtClean="0"/>
              <a:t>         Making the Most of Metaphors</a:t>
            </a:r>
            <a:endParaRPr lang="en-AU" b="1" dirty="0"/>
          </a:p>
        </p:txBody>
      </p:sp>
      <p:sp>
        <p:nvSpPr>
          <p:cNvPr id="3" name="Content Placeholder 2"/>
          <p:cNvSpPr>
            <a:spLocks noGrp="1"/>
          </p:cNvSpPr>
          <p:nvPr>
            <p:ph idx="1"/>
          </p:nvPr>
        </p:nvSpPr>
        <p:spPr>
          <a:xfrm>
            <a:off x="395536" y="1772816"/>
            <a:ext cx="8229600" cy="4525963"/>
          </a:xfrm>
        </p:spPr>
        <p:txBody>
          <a:bodyPr>
            <a:normAutofit fontScale="40000" lnSpcReduction="20000"/>
          </a:bodyPr>
          <a:lstStyle/>
          <a:p>
            <a:r>
              <a:rPr lang="en-US" sz="4500" dirty="0" smtClean="0"/>
              <a:t>Match the metaphor to the situation the young person is facing as closely as possible (</a:t>
            </a:r>
            <a:r>
              <a:rPr lang="en-US" sz="4500" dirty="0" err="1" smtClean="0"/>
              <a:t>eg</a:t>
            </a:r>
            <a:r>
              <a:rPr lang="en-US" sz="4500" dirty="0" smtClean="0"/>
              <a:t>. Feeling disconnected from others like having the sound cord pulled out from the TV- can see but not hear/be heard). </a:t>
            </a:r>
          </a:p>
          <a:p>
            <a:r>
              <a:rPr lang="en-US" sz="4500" dirty="0" smtClean="0"/>
              <a:t>Conducting a functional analysis of the young person’s difficulties ensures you are targeting the relevant ACT processes, and help facilitate understanding of the similarities between the consequences seen in the metaphor, and their own situation (e.g. if the problem is related to experiential avoidance, could use a metaphor like the Hungry Tiger; if the issue relates to disconnection from values, a metaphor around a journey, or the values compass could be used).</a:t>
            </a:r>
          </a:p>
          <a:p>
            <a:r>
              <a:rPr lang="en-US" sz="4500" dirty="0" smtClean="0"/>
              <a:t>The metaphor needs to be something the young person truly understands- experience, age, cultural background, where they live (</a:t>
            </a:r>
            <a:r>
              <a:rPr lang="en-US" sz="4500" dirty="0" err="1" smtClean="0"/>
              <a:t>eg</a:t>
            </a:r>
            <a:r>
              <a:rPr lang="en-US" sz="4500" dirty="0" smtClean="0"/>
              <a:t>. A young person from the country might not relate to a surfing metaphor). </a:t>
            </a:r>
          </a:p>
          <a:p>
            <a:r>
              <a:rPr lang="en-US" sz="4500" dirty="0" smtClean="0"/>
              <a:t>A metaphor aims to modify behavior; how does it illustrate the option of alternative behaviors (</a:t>
            </a:r>
            <a:r>
              <a:rPr lang="en-US" sz="4500" dirty="0" err="1" smtClean="0"/>
              <a:t>eg</a:t>
            </a:r>
            <a:r>
              <a:rPr lang="en-US" sz="4500" dirty="0" smtClean="0"/>
              <a:t>. If you’ve been struggling in a “tug of war”, choosing to “drop the rope”).</a:t>
            </a:r>
          </a:p>
          <a:p>
            <a:r>
              <a:rPr lang="en-US" sz="4500" dirty="0" smtClean="0"/>
              <a:t>Metaphors need to be memorable, so they can be generalized and reused (Humor, </a:t>
            </a:r>
            <a:r>
              <a:rPr lang="en-US" sz="4500" dirty="0" err="1" smtClean="0"/>
              <a:t>relatability</a:t>
            </a:r>
            <a:r>
              <a:rPr lang="en-US" sz="4500" dirty="0" smtClean="0"/>
              <a:t>, bizarreness can help!). </a:t>
            </a:r>
          </a:p>
          <a:p>
            <a:pPr marL="0" indent="0">
              <a:buNone/>
            </a:pPr>
            <a:endParaRPr lang="en-US" dirty="0" smtClean="0"/>
          </a:p>
          <a:p>
            <a:pPr marL="0" indent="0">
              <a:buNone/>
            </a:pPr>
            <a:r>
              <a:rPr lang="en-US" sz="2600" dirty="0" smtClean="0"/>
              <a:t>Adapted from: </a:t>
            </a:r>
            <a:r>
              <a:rPr lang="en-US" sz="2600" dirty="0">
                <a:solidFill>
                  <a:srgbClr val="000000"/>
                </a:solidFill>
                <a:latin typeface="+mj-lt"/>
                <a:cs typeface="Arial Bold" charset="0"/>
                <a:sym typeface="Arial Bold" charset="0"/>
              </a:rPr>
              <a:t>Colleen </a:t>
            </a:r>
            <a:r>
              <a:rPr lang="en-US" sz="2600" dirty="0" err="1">
                <a:solidFill>
                  <a:srgbClr val="000000"/>
                </a:solidFill>
                <a:latin typeface="+mj-lt"/>
                <a:cs typeface="Arial Bold" charset="0"/>
                <a:sym typeface="Arial Bold" charset="0"/>
              </a:rPr>
              <a:t>Ehrnstrom</a:t>
            </a:r>
            <a:r>
              <a:rPr lang="en-US" sz="2600" dirty="0" smtClean="0">
                <a:solidFill>
                  <a:srgbClr val="000000"/>
                </a:solidFill>
                <a:latin typeface="+mj-lt"/>
                <a:cs typeface="Arial Bold" charset="0"/>
                <a:sym typeface="Arial Bold" charset="0"/>
              </a:rPr>
              <a:t>, </a:t>
            </a:r>
            <a:r>
              <a:rPr lang="en-US" sz="2600" i="1" dirty="0" smtClean="0">
                <a:solidFill>
                  <a:srgbClr val="000000"/>
                </a:solidFill>
                <a:latin typeface="+mj-lt"/>
                <a:cs typeface="Arial Bold" charset="0"/>
                <a:sym typeface="Arial Bold" charset="0"/>
              </a:rPr>
              <a:t>Mastering the Metaphor</a:t>
            </a:r>
            <a:r>
              <a:rPr lang="en-US" sz="2600" dirty="0" smtClean="0">
                <a:solidFill>
                  <a:srgbClr val="000000"/>
                </a:solidFill>
                <a:latin typeface="+mj-lt"/>
                <a:cs typeface="Arial Bold" charset="0"/>
                <a:sym typeface="Arial Bold" charset="0"/>
              </a:rPr>
              <a:t>, WC X 2012; </a:t>
            </a:r>
            <a:r>
              <a:rPr lang="en-US" sz="2600" dirty="0" err="1" smtClean="0">
                <a:solidFill>
                  <a:srgbClr val="000000"/>
                </a:solidFill>
                <a:latin typeface="+mj-lt"/>
                <a:cs typeface="Arial Bold" charset="0"/>
                <a:sym typeface="Arial Bold" charset="0"/>
              </a:rPr>
              <a:t>Matthieu</a:t>
            </a:r>
            <a:r>
              <a:rPr lang="en-US" sz="2600" dirty="0" smtClean="0">
                <a:solidFill>
                  <a:srgbClr val="000000"/>
                </a:solidFill>
                <a:latin typeface="+mj-lt"/>
                <a:cs typeface="Arial Bold" charset="0"/>
                <a:sym typeface="Arial Bold" charset="0"/>
              </a:rPr>
              <a:t> </a:t>
            </a:r>
            <a:r>
              <a:rPr lang="en-US" sz="2600" dirty="0" err="1" smtClean="0">
                <a:solidFill>
                  <a:srgbClr val="000000"/>
                </a:solidFill>
                <a:latin typeface="+mj-lt"/>
                <a:cs typeface="Arial Bold" charset="0"/>
                <a:sym typeface="Arial Bold" charset="0"/>
              </a:rPr>
              <a:t>Villate</a:t>
            </a:r>
            <a:r>
              <a:rPr lang="en-US" sz="2600" dirty="0" smtClean="0">
                <a:solidFill>
                  <a:srgbClr val="000000"/>
                </a:solidFill>
                <a:latin typeface="+mj-lt"/>
                <a:cs typeface="Arial Bold" charset="0"/>
                <a:sym typeface="Arial Bold" charset="0"/>
              </a:rPr>
              <a:t>, Jennifer L. </a:t>
            </a:r>
            <a:r>
              <a:rPr lang="en-US" sz="2600" dirty="0" err="1" smtClean="0">
                <a:solidFill>
                  <a:srgbClr val="000000"/>
                </a:solidFill>
                <a:latin typeface="+mj-lt"/>
                <a:cs typeface="Arial Bold" charset="0"/>
                <a:sym typeface="Arial Bold" charset="0"/>
              </a:rPr>
              <a:t>Villatte</a:t>
            </a:r>
            <a:r>
              <a:rPr lang="en-US" sz="2600" dirty="0" smtClean="0">
                <a:solidFill>
                  <a:srgbClr val="000000"/>
                </a:solidFill>
                <a:latin typeface="+mj-lt"/>
                <a:cs typeface="Arial Bold" charset="0"/>
                <a:sym typeface="Arial Bold" charset="0"/>
              </a:rPr>
              <a:t>, Jean-Louis </a:t>
            </a:r>
            <a:r>
              <a:rPr lang="en-US" sz="2600" dirty="0" err="1" smtClean="0">
                <a:solidFill>
                  <a:srgbClr val="000000"/>
                </a:solidFill>
                <a:latin typeface="+mj-lt"/>
                <a:cs typeface="Arial Bold" charset="0"/>
                <a:sym typeface="Arial Bold" charset="0"/>
              </a:rPr>
              <a:t>Monest</a:t>
            </a:r>
            <a:r>
              <a:rPr lang="en-US" sz="2600" dirty="0" err="1" smtClean="0">
                <a:solidFill>
                  <a:srgbClr val="000000"/>
                </a:solidFill>
                <a:latin typeface="Calibri"/>
                <a:cs typeface="Arial Bold" charset="0"/>
                <a:sym typeface="Arial Bold" charset="0"/>
              </a:rPr>
              <a:t>ès</a:t>
            </a:r>
            <a:r>
              <a:rPr lang="en-US" sz="2600" dirty="0" smtClean="0">
                <a:solidFill>
                  <a:srgbClr val="000000"/>
                </a:solidFill>
                <a:latin typeface="Calibri"/>
                <a:cs typeface="Arial Bold" charset="0"/>
                <a:sym typeface="Arial Bold" charset="0"/>
              </a:rPr>
              <a:t> </a:t>
            </a:r>
            <a:r>
              <a:rPr lang="en-US" sz="2600" i="1" dirty="0" smtClean="0">
                <a:solidFill>
                  <a:srgbClr val="000000"/>
                </a:solidFill>
                <a:latin typeface="Calibri"/>
                <a:cs typeface="Arial Bold" charset="0"/>
                <a:sym typeface="Arial Bold" charset="0"/>
              </a:rPr>
              <a:t>Bypassing the Traps of Language with Experiential Practice </a:t>
            </a:r>
            <a:r>
              <a:rPr lang="en-US" sz="2600" dirty="0" smtClean="0">
                <a:solidFill>
                  <a:srgbClr val="000000"/>
                </a:solidFill>
                <a:latin typeface="Calibri"/>
                <a:cs typeface="Arial Bold" charset="0"/>
                <a:sym typeface="Arial Bold" charset="0"/>
              </a:rPr>
              <a:t>in Stoddard, J.A. &amp; </a:t>
            </a:r>
            <a:r>
              <a:rPr lang="en-US" sz="2600" dirty="0" err="1" smtClean="0">
                <a:solidFill>
                  <a:srgbClr val="000000"/>
                </a:solidFill>
                <a:latin typeface="Calibri"/>
                <a:cs typeface="Arial Bold" charset="0"/>
                <a:sym typeface="Arial Bold" charset="0"/>
              </a:rPr>
              <a:t>Afari</a:t>
            </a:r>
            <a:r>
              <a:rPr lang="en-US" sz="2600" dirty="0" smtClean="0">
                <a:solidFill>
                  <a:srgbClr val="000000"/>
                </a:solidFill>
                <a:latin typeface="Calibri"/>
                <a:cs typeface="Arial Bold" charset="0"/>
                <a:sym typeface="Arial Bold" charset="0"/>
              </a:rPr>
              <a:t>, N. (2014) </a:t>
            </a:r>
            <a:r>
              <a:rPr lang="en-US" sz="2600" i="1" dirty="0" smtClean="0">
                <a:solidFill>
                  <a:srgbClr val="000000"/>
                </a:solidFill>
                <a:latin typeface="Calibri"/>
                <a:cs typeface="Arial Bold" charset="0"/>
                <a:sym typeface="Arial Bold" charset="0"/>
              </a:rPr>
              <a:t>The Big Book of ACT Metaphors</a:t>
            </a:r>
            <a:endParaRPr lang="en-US" sz="2600" dirty="0" smtClean="0">
              <a:latin typeface="+mj-lt"/>
            </a:endParaRPr>
          </a:p>
          <a:p>
            <a:endParaRPr lang="en-AU" dirty="0"/>
          </a:p>
        </p:txBody>
      </p:sp>
    </p:spTree>
    <p:extLst>
      <p:ext uri="{BB962C8B-B14F-4D97-AF65-F5344CB8AC3E}">
        <p14:creationId xmlns:p14="http://schemas.microsoft.com/office/powerpoint/2010/main" val="167859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648"/>
            <a:ext cx="9144000" cy="655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508104" y="4867217"/>
            <a:ext cx="3312368" cy="646331"/>
          </a:xfrm>
          <a:prstGeom prst="rect">
            <a:avLst/>
          </a:prstGeom>
        </p:spPr>
        <p:txBody>
          <a:bodyPr wrap="square">
            <a:spAutoFit/>
          </a:bodyPr>
          <a:lstStyle/>
          <a:p>
            <a:r>
              <a:rPr lang="en-AU" dirty="0"/>
              <a:t>Contact us/free resources at</a:t>
            </a:r>
            <a:br>
              <a:rPr lang="en-AU" dirty="0"/>
            </a:br>
            <a:r>
              <a:rPr lang="en-AU" dirty="0"/>
              <a:t>www.actonpurpose.com.au</a:t>
            </a:r>
          </a:p>
        </p:txBody>
      </p:sp>
    </p:spTree>
    <p:extLst>
      <p:ext uri="{BB962C8B-B14F-4D97-AF65-F5344CB8AC3E}">
        <p14:creationId xmlns:p14="http://schemas.microsoft.com/office/powerpoint/2010/main" val="591950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1A7CA"/>
            </a:gs>
            <a:gs pos="13000">
              <a:srgbClr val="F8B049"/>
            </a:gs>
            <a:gs pos="21001">
              <a:srgbClr val="F8B049"/>
            </a:gs>
            <a:gs pos="63000">
              <a:srgbClr val="FEE7F2"/>
            </a:gs>
            <a:gs pos="82001">
              <a:srgbClr val="E1A7CA"/>
            </a:gs>
            <a:gs pos="100000">
              <a:srgbClr val="F8B049"/>
            </a:gs>
          </a:gsLst>
          <a:lin ang="0" scaled="1"/>
          <a:tileRect/>
        </a:gradFill>
        <a:effectLst/>
      </p:bgPr>
    </p:bg>
    <p:spTree>
      <p:nvGrpSpPr>
        <p:cNvPr id="1" name=""/>
        <p:cNvGrpSpPr/>
        <p:nvPr/>
      </p:nvGrpSpPr>
      <p:grpSpPr>
        <a:xfrm>
          <a:off x="0" y="0"/>
          <a:ext cx="0" cy="0"/>
          <a:chOff x="0" y="0"/>
          <a:chExt cx="0" cy="0"/>
        </a:xfrm>
      </p:grpSpPr>
      <p:sp>
        <p:nvSpPr>
          <p:cNvPr id="17411" name="Rectangle 4"/>
          <p:cNvSpPr>
            <a:spLocks noGrp="1" noChangeArrowheads="1"/>
          </p:cNvSpPr>
          <p:nvPr>
            <p:ph type="body" idx="1"/>
          </p:nvPr>
        </p:nvSpPr>
        <p:spPr>
          <a:xfrm>
            <a:off x="539552" y="764704"/>
            <a:ext cx="7920880" cy="3456384"/>
          </a:xfrm>
        </p:spPr>
        <p:txBody>
          <a:bodyPr/>
          <a:lstStyle/>
          <a:p>
            <a:pPr marL="0" indent="0" eaLnBrk="1" hangingPunct="1">
              <a:lnSpc>
                <a:spcPct val="90000"/>
              </a:lnSpc>
              <a:buNone/>
            </a:pPr>
            <a:r>
              <a:rPr lang="en-AU" sz="2400" dirty="0" smtClean="0">
                <a:solidFill>
                  <a:schemeClr val="accent4"/>
                </a:solidFill>
                <a:latin typeface="Arial" pitchFamily="34" charset="0"/>
                <a:cs typeface="Arial" pitchFamily="34" charset="0"/>
              </a:rPr>
              <a:t>Metaphors in ACT aim to </a:t>
            </a:r>
          </a:p>
          <a:p>
            <a:pPr marL="0" indent="0" eaLnBrk="1" hangingPunct="1">
              <a:lnSpc>
                <a:spcPct val="90000"/>
              </a:lnSpc>
              <a:buNone/>
            </a:pPr>
            <a:r>
              <a:rPr lang="en-AU" sz="4000" b="1" dirty="0" smtClean="0">
                <a:solidFill>
                  <a:schemeClr val="accent4"/>
                </a:solidFill>
                <a:latin typeface="AR CARTER" pitchFamily="2" charset="0"/>
                <a:cs typeface="Arial" pitchFamily="34" charset="0"/>
              </a:rPr>
              <a:t>Disrupt</a:t>
            </a:r>
          </a:p>
          <a:p>
            <a:pPr lvl="2" eaLnBrk="1" hangingPunct="1">
              <a:lnSpc>
                <a:spcPct val="90000"/>
              </a:lnSpc>
              <a:buFontTx/>
              <a:buNone/>
            </a:pPr>
            <a:r>
              <a:rPr lang="en-AU" sz="3200" dirty="0" smtClean="0">
                <a:solidFill>
                  <a:schemeClr val="accent4"/>
                </a:solidFill>
                <a:latin typeface="AR HERMANN" pitchFamily="2" charset="0"/>
                <a:cs typeface="Arial" pitchFamily="34" charset="0"/>
              </a:rPr>
              <a:t>Unravel</a:t>
            </a:r>
          </a:p>
          <a:p>
            <a:pPr lvl="2" eaLnBrk="1" hangingPunct="1">
              <a:lnSpc>
                <a:spcPct val="90000"/>
              </a:lnSpc>
              <a:buFontTx/>
              <a:buNone/>
            </a:pPr>
            <a:r>
              <a:rPr lang="en-AU" dirty="0" smtClean="0">
                <a:solidFill>
                  <a:schemeClr val="accent4"/>
                </a:solidFill>
                <a:latin typeface="Arial" pitchFamily="34" charset="0"/>
                <a:cs typeface="Arial" pitchFamily="34" charset="0"/>
              </a:rPr>
              <a:t>		</a:t>
            </a:r>
            <a:r>
              <a:rPr lang="en-AU" sz="2800" dirty="0" err="1" smtClean="0">
                <a:solidFill>
                  <a:schemeClr val="accent4"/>
                </a:solidFill>
                <a:latin typeface="AR CHRISTY" pitchFamily="2" charset="0"/>
                <a:cs typeface="Arial" pitchFamily="34" charset="0"/>
              </a:rPr>
              <a:t>Deliteralise</a:t>
            </a:r>
            <a:endParaRPr lang="en-AU" sz="2800" dirty="0">
              <a:solidFill>
                <a:schemeClr val="accent4"/>
              </a:solidFill>
              <a:latin typeface="AR CHRISTY" pitchFamily="2" charset="0"/>
              <a:cs typeface="Arial" pitchFamily="34" charset="0"/>
            </a:endParaRPr>
          </a:p>
          <a:p>
            <a:pPr lvl="2" eaLnBrk="1" hangingPunct="1">
              <a:lnSpc>
                <a:spcPct val="90000"/>
              </a:lnSpc>
              <a:buFontTx/>
              <a:buNone/>
            </a:pPr>
            <a:r>
              <a:rPr lang="en-AU" sz="2400" dirty="0" smtClean="0">
                <a:solidFill>
                  <a:schemeClr val="accent4"/>
                </a:solidFill>
                <a:latin typeface="Arial" pitchFamily="34" charset="0"/>
                <a:cs typeface="Arial" pitchFamily="34" charset="0"/>
              </a:rPr>
              <a:t>the verbal content of our beliefs and self-talk (</a:t>
            </a:r>
            <a:r>
              <a:rPr lang="en-AU" sz="2400" dirty="0" err="1" smtClean="0">
                <a:solidFill>
                  <a:schemeClr val="accent4"/>
                </a:solidFill>
                <a:latin typeface="Arial" pitchFamily="34" charset="0"/>
                <a:cs typeface="Arial" pitchFamily="34" charset="0"/>
              </a:rPr>
              <a:t>ie</a:t>
            </a:r>
            <a:r>
              <a:rPr lang="en-AU" sz="2400" dirty="0" smtClean="0">
                <a:solidFill>
                  <a:schemeClr val="accent4"/>
                </a:solidFill>
                <a:latin typeface="Arial" pitchFamily="34" charset="0"/>
                <a:cs typeface="Arial" pitchFamily="34" charset="0"/>
              </a:rPr>
              <a:t>. cognitive </a:t>
            </a:r>
            <a:r>
              <a:rPr lang="en-AU" sz="2400" dirty="0" err="1" smtClean="0">
                <a:solidFill>
                  <a:schemeClr val="accent4"/>
                </a:solidFill>
                <a:latin typeface="Arial" pitchFamily="34" charset="0"/>
                <a:cs typeface="Arial" pitchFamily="34" charset="0"/>
              </a:rPr>
              <a:t>defusion</a:t>
            </a:r>
            <a:r>
              <a:rPr lang="en-AU" sz="2400" dirty="0" smtClean="0">
                <a:solidFill>
                  <a:schemeClr val="accent4"/>
                </a:solidFill>
                <a:latin typeface="Arial" pitchFamily="34" charset="0"/>
                <a:cs typeface="Arial" pitchFamily="34" charset="0"/>
              </a:rPr>
              <a:t>): to weaken the dominance of literal language over direct experience…</a:t>
            </a:r>
          </a:p>
          <a:p>
            <a:pPr lvl="1" eaLnBrk="1" hangingPunct="1">
              <a:lnSpc>
                <a:spcPct val="90000"/>
              </a:lnSpc>
              <a:buFontTx/>
              <a:buNone/>
            </a:pPr>
            <a:endParaRPr lang="en-AU" sz="2400" dirty="0">
              <a:solidFill>
                <a:schemeClr val="accent4"/>
              </a:solidFill>
              <a:latin typeface="Arial" pitchFamily="34" charset="0"/>
              <a:cs typeface="Arial" pitchFamily="34" charset="0"/>
            </a:endParaRPr>
          </a:p>
          <a:p>
            <a:pPr>
              <a:lnSpc>
                <a:spcPct val="90000"/>
              </a:lnSpc>
            </a:pPr>
            <a:endParaRPr lang="en-AU" sz="4000" dirty="0" smtClean="0">
              <a:solidFill>
                <a:srgbClr val="333399"/>
              </a:solidFill>
            </a:endParaRPr>
          </a:p>
        </p:txBody>
      </p:sp>
      <p:sp>
        <p:nvSpPr>
          <p:cNvPr id="2" name="TextBox 1"/>
          <p:cNvSpPr txBox="1"/>
          <p:nvPr/>
        </p:nvSpPr>
        <p:spPr>
          <a:xfrm>
            <a:off x="683568" y="4221088"/>
            <a:ext cx="7776864" cy="1089529"/>
          </a:xfrm>
          <a:prstGeom prst="rect">
            <a:avLst/>
          </a:prstGeom>
          <a:noFill/>
        </p:spPr>
        <p:txBody>
          <a:bodyPr wrap="square" rtlCol="0">
            <a:spAutoFit/>
          </a:bodyPr>
          <a:lstStyle/>
          <a:p>
            <a:pPr lvl="1" fontAlgn="base">
              <a:lnSpc>
                <a:spcPct val="90000"/>
              </a:lnSpc>
              <a:spcBef>
                <a:spcPct val="0"/>
              </a:spcBef>
              <a:spcAft>
                <a:spcPct val="0"/>
              </a:spcAft>
            </a:pPr>
            <a:r>
              <a:rPr lang="en-AU" sz="2400" i="1" dirty="0" smtClean="0">
                <a:solidFill>
                  <a:srgbClr val="000000"/>
                </a:solidFill>
                <a:latin typeface="Arial" pitchFamily="34" charset="0"/>
                <a:cs typeface="Arial" pitchFamily="34" charset="0"/>
              </a:rPr>
              <a:t>…and</a:t>
            </a:r>
            <a:endParaRPr lang="en-AU" sz="2400" i="1" dirty="0">
              <a:solidFill>
                <a:srgbClr val="000000"/>
              </a:solidFill>
              <a:latin typeface="Arial" pitchFamily="34" charset="0"/>
              <a:cs typeface="Arial" pitchFamily="34" charset="0"/>
            </a:endParaRPr>
          </a:p>
          <a:p>
            <a:pPr lvl="1" fontAlgn="base">
              <a:lnSpc>
                <a:spcPct val="90000"/>
              </a:lnSpc>
              <a:spcBef>
                <a:spcPct val="0"/>
              </a:spcBef>
              <a:spcAft>
                <a:spcPct val="0"/>
              </a:spcAft>
            </a:pPr>
            <a:r>
              <a:rPr lang="en-AU" sz="2400" dirty="0" smtClean="0">
                <a:solidFill>
                  <a:srgbClr val="000000"/>
                </a:solidFill>
                <a:latin typeface="Arial" pitchFamily="34" charset="0"/>
                <a:cs typeface="Arial" pitchFamily="34" charset="0"/>
              </a:rPr>
              <a:t>Facilitate a transfer of functions between one relational network and another.</a:t>
            </a:r>
            <a:endParaRPr lang="en-AU" sz="2400" dirty="0">
              <a:solidFill>
                <a:srgbClr val="000000"/>
              </a:solidFill>
              <a:latin typeface="Arial" pitchFamily="34" charset="0"/>
              <a:cs typeface="Arial" pitchFamily="34" charset="0"/>
            </a:endParaRPr>
          </a:p>
        </p:txBody>
      </p:sp>
      <p:sp>
        <p:nvSpPr>
          <p:cNvPr id="3" name="TextBox 2"/>
          <p:cNvSpPr txBox="1"/>
          <p:nvPr/>
        </p:nvSpPr>
        <p:spPr>
          <a:xfrm>
            <a:off x="539552" y="6124654"/>
            <a:ext cx="8064896" cy="369332"/>
          </a:xfrm>
          <a:prstGeom prst="rect">
            <a:avLst/>
          </a:prstGeom>
          <a:noFill/>
        </p:spPr>
        <p:txBody>
          <a:bodyPr wrap="square" rtlCol="0">
            <a:spAutoFit/>
          </a:bodyPr>
          <a:lstStyle/>
          <a:p>
            <a:r>
              <a:rPr lang="en-US" dirty="0">
                <a:latin typeface="Arial Bold" charset="0"/>
                <a:cs typeface="Arial Bold" charset="0"/>
                <a:sym typeface="Arial Bold" charset="0"/>
              </a:rPr>
              <a:t>Colleen </a:t>
            </a:r>
            <a:r>
              <a:rPr lang="en-US" dirty="0" err="1">
                <a:latin typeface="Arial Bold" charset="0"/>
                <a:cs typeface="Arial Bold" charset="0"/>
                <a:sym typeface="Arial Bold" charset="0"/>
              </a:rPr>
              <a:t>Ehrnstrom</a:t>
            </a:r>
            <a:r>
              <a:rPr lang="en-US" dirty="0">
                <a:latin typeface="Arial Bold" charset="0"/>
                <a:cs typeface="Arial Bold" charset="0"/>
                <a:sym typeface="Arial Bold" charset="0"/>
              </a:rPr>
              <a:t>, </a:t>
            </a:r>
            <a:r>
              <a:rPr lang="en-US" i="1" dirty="0" smtClean="0">
                <a:latin typeface="Arial Bold" charset="0"/>
                <a:cs typeface="Arial Bold" charset="0"/>
                <a:sym typeface="Arial Bold" charset="0"/>
              </a:rPr>
              <a:t>Mastering the Metaphor, </a:t>
            </a:r>
            <a:r>
              <a:rPr lang="en-US" dirty="0" smtClean="0">
                <a:latin typeface="Arial Bold" charset="0"/>
                <a:cs typeface="Arial Bold" charset="0"/>
                <a:sym typeface="Arial Bold" charset="0"/>
              </a:rPr>
              <a:t>WC X 2012</a:t>
            </a:r>
            <a:endParaRPr lang="en-AU" dirty="0"/>
          </a:p>
        </p:txBody>
      </p:sp>
    </p:spTree>
    <p:extLst>
      <p:ext uri="{BB962C8B-B14F-4D97-AF65-F5344CB8AC3E}">
        <p14:creationId xmlns:p14="http://schemas.microsoft.com/office/powerpoint/2010/main" val="348379441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P spid="2" grpId="0" build="p"/>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9FCB"/>
            </a:gs>
            <a:gs pos="13000">
              <a:srgbClr val="F8B049"/>
            </a:gs>
            <a:gs pos="21001">
              <a:srgbClr val="F8B049"/>
            </a:gs>
            <a:gs pos="63000">
              <a:srgbClr val="FEE7F2"/>
            </a:gs>
            <a:gs pos="82001">
              <a:srgbClr val="E1A7CA"/>
            </a:gs>
            <a:gs pos="100000">
              <a:srgbClr val="F8B049"/>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457200" y="692150"/>
            <a:ext cx="8229600" cy="5434013"/>
          </a:xfrm>
        </p:spPr>
        <p:txBody>
          <a:bodyPr/>
          <a:lstStyle/>
          <a:p>
            <a:pPr>
              <a:lnSpc>
                <a:spcPct val="90000"/>
              </a:lnSpc>
              <a:buFont typeface="Symbol" pitchFamily="18" charset="2"/>
              <a:buNone/>
            </a:pPr>
            <a:r>
              <a:rPr lang="en-AU" dirty="0"/>
              <a:t>	</a:t>
            </a:r>
            <a:endParaRPr lang="en-AU" dirty="0" smtClean="0"/>
          </a:p>
          <a:p>
            <a:pPr>
              <a:lnSpc>
                <a:spcPct val="90000"/>
              </a:lnSpc>
              <a:buFont typeface="Symbol" pitchFamily="18" charset="2"/>
              <a:buNone/>
            </a:pPr>
            <a:r>
              <a:rPr lang="en-AU" dirty="0" smtClean="0"/>
              <a:t>The </a:t>
            </a:r>
            <a:r>
              <a:rPr lang="en-AU" dirty="0"/>
              <a:t>use of metaphors (such as the ‘monsters on the boat’) and experiential exercises (such as mindfulness activities) render ACT an appropriate treatment for young people, as concepts that would normally be too abstract to understand become accessible through experience, and children’s ability to think in less literal terms supports the use of metaphoric language (O’Brien, Larson, &amp; Murrell, 2008).</a:t>
            </a:r>
          </a:p>
          <a:p>
            <a:pPr>
              <a:lnSpc>
                <a:spcPct val="90000"/>
              </a:lnSpc>
            </a:pPr>
            <a:endParaRPr lang="en-AU" dirty="0"/>
          </a:p>
        </p:txBody>
      </p:sp>
    </p:spTree>
    <p:extLst>
      <p:ext uri="{BB962C8B-B14F-4D97-AF65-F5344CB8AC3E}">
        <p14:creationId xmlns:p14="http://schemas.microsoft.com/office/powerpoint/2010/main" val="20621197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2" name="Object 2"/>
          <p:cNvGraphicFramePr>
            <a:graphicFrameLocks noGrp="1" noChangeAspect="1"/>
          </p:cNvGraphicFramePr>
          <p:nvPr>
            <p:ph/>
            <p:extLst>
              <p:ext uri="{D42A27DB-BD31-4B8C-83A1-F6EECF244321}">
                <p14:modId xmlns:p14="http://schemas.microsoft.com/office/powerpoint/2010/main" val="873183762"/>
              </p:ext>
            </p:extLst>
          </p:nvPr>
        </p:nvGraphicFramePr>
        <p:xfrm>
          <a:off x="15168" y="1650310"/>
          <a:ext cx="9128832" cy="3146841"/>
        </p:xfrm>
        <a:graphic>
          <a:graphicData uri="http://schemas.openxmlformats.org/presentationml/2006/ole">
            <mc:AlternateContent xmlns:mc="http://schemas.openxmlformats.org/markup-compatibility/2006">
              <mc:Choice xmlns:v="urn:schemas-microsoft-com:vml" Requires="v">
                <p:oleObj spid="_x0000_s1088" name="Acrobat Document" r:id="rId3" imgW="13420650" imgH="4591030" progId="AcroExch.Document.7">
                  <p:embed/>
                </p:oleObj>
              </mc:Choice>
              <mc:Fallback>
                <p:oleObj name="Acrobat Document" r:id="rId3" imgW="13420650" imgH="4591030"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68" y="1650310"/>
                        <a:ext cx="9128832" cy="3146841"/>
                      </a:xfrm>
                      <a:prstGeom prst="rect">
                        <a:avLst/>
                      </a:prstGeom>
                    </p:spPr>
                  </p:pic>
                </p:oleObj>
              </mc:Fallback>
            </mc:AlternateContent>
          </a:graphicData>
        </a:graphic>
      </p:graphicFrame>
    </p:spTree>
    <p:extLst>
      <p:ext uri="{BB962C8B-B14F-4D97-AF65-F5344CB8AC3E}">
        <p14:creationId xmlns:p14="http://schemas.microsoft.com/office/powerpoint/2010/main" val="404695508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875"/>
            <a:ext cx="10058400" cy="689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pic>
      <p:sp>
        <p:nvSpPr>
          <p:cNvPr id="2" name="Slide Number Placeholder 1"/>
          <p:cNvSpPr>
            <a:spLocks noGrp="1"/>
          </p:cNvSpPr>
          <p:nvPr>
            <p:ph type="sldNum" sz="quarter" idx="12"/>
          </p:nvPr>
        </p:nvSpPr>
        <p:spPr/>
        <p:txBody>
          <a:bodyPr/>
          <a:lstStyle/>
          <a:p>
            <a:fld id="{AF1710BD-7ED7-403C-B2C9-BA9EAA9E00BB}" type="slidenum">
              <a:rPr lang="en-AU" smtClean="0"/>
              <a:pPr/>
              <a:t>6</a:t>
            </a:fld>
            <a:endParaRPr lang="en-AU"/>
          </a:p>
        </p:txBody>
      </p:sp>
    </p:spTree>
    <p:extLst>
      <p:ext uri="{BB962C8B-B14F-4D97-AF65-F5344CB8AC3E}">
        <p14:creationId xmlns:p14="http://schemas.microsoft.com/office/powerpoint/2010/main" val="3643012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F1710BD-7ED7-403C-B2C9-BA9EAA9E00BB}" type="slidenum">
              <a:rPr lang="en-AU" smtClean="0"/>
              <a:pPr/>
              <a:t>7</a:t>
            </a:fld>
            <a:endParaRPr lang="en-AU"/>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824"/>
            <a:ext cx="9144000" cy="6766351"/>
          </a:xfrm>
          <a:prstGeom prst="rect">
            <a:avLst/>
          </a:prstGeom>
        </p:spPr>
      </p:pic>
    </p:spTree>
    <p:extLst>
      <p:ext uri="{BB962C8B-B14F-4D97-AF65-F5344CB8AC3E}">
        <p14:creationId xmlns:p14="http://schemas.microsoft.com/office/powerpoint/2010/main" val="2360379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p:nvPr>
        </p:nvPicPr>
        <p:blipFill>
          <a:blip r:embed="rId2" cstate="print">
            <a:extLst>
              <a:ext uri="{28A0092B-C50C-407E-A947-70E740481C1C}">
                <a14:useLocalDpi xmlns:a14="http://schemas.microsoft.com/office/drawing/2010/main" val="0"/>
              </a:ext>
            </a:extLst>
          </a:blip>
          <a:stretch>
            <a:fillRect/>
          </a:stretch>
        </p:blipFill>
        <p:spPr>
          <a:xfrm>
            <a:off x="32756" y="0"/>
            <a:ext cx="8976065" cy="6864269"/>
          </a:xfrm>
        </p:spPr>
      </p:pic>
    </p:spTree>
    <p:extLst>
      <p:ext uri="{BB962C8B-B14F-4D97-AF65-F5344CB8AC3E}">
        <p14:creationId xmlns:p14="http://schemas.microsoft.com/office/powerpoint/2010/main" val="3860955439"/>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p:nvPr>
        </p:nvPicPr>
        <p:blipFill>
          <a:blip r:embed="rId2" cstate="print">
            <a:extLst>
              <a:ext uri="{28A0092B-C50C-407E-A947-70E740481C1C}">
                <a14:useLocalDpi xmlns:a14="http://schemas.microsoft.com/office/drawing/2010/main" val="0"/>
              </a:ext>
            </a:extLst>
          </a:blip>
          <a:stretch>
            <a:fillRect/>
          </a:stretch>
        </p:blipFill>
        <p:spPr>
          <a:xfrm>
            <a:off x="60431" y="-6270"/>
            <a:ext cx="8976065" cy="6864269"/>
          </a:xfrm>
        </p:spPr>
      </p:pic>
    </p:spTree>
    <p:extLst>
      <p:ext uri="{BB962C8B-B14F-4D97-AF65-F5344CB8AC3E}">
        <p14:creationId xmlns:p14="http://schemas.microsoft.com/office/powerpoint/2010/main" val="3248406564"/>
      </p:ext>
    </p:extLst>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11182</TotalTime>
  <Words>745</Words>
  <Application>Microsoft Office PowerPoint</Application>
  <PresentationFormat>On-screen Show (4:3)</PresentationFormat>
  <Paragraphs>93</Paragraphs>
  <Slides>29</Slides>
  <Notes>1</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29</vt:i4>
      </vt:variant>
    </vt:vector>
  </HeadingPairs>
  <TitlesOfParts>
    <vt:vector size="34" baseType="lpstr">
      <vt:lpstr>Office Theme</vt:lpstr>
      <vt:lpstr>Default Design</vt:lpstr>
      <vt:lpstr>1_Default Design</vt:lpstr>
      <vt:lpstr>2_Default Design</vt:lpstr>
      <vt:lpstr>Acrobat Document</vt:lpstr>
      <vt:lpstr>Seeing it  and  Feeling it</vt:lpstr>
      <vt:lpstr>Metaphors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Feeling it Using the experience of physical movement as metaphors for the core processes </vt:lpstr>
      <vt:lpstr>         Making the Most of Metaphors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Seeing it and Feeling it</dc:title>
  <dc:creator>Asus</dc:creator>
  <cp:lastModifiedBy>Hal</cp:lastModifiedBy>
  <cp:revision>57</cp:revision>
  <dcterms:created xsi:type="dcterms:W3CDTF">2013-07-03T23:58:34Z</dcterms:created>
  <dcterms:modified xsi:type="dcterms:W3CDTF">2014-06-14T00:54:07Z</dcterms:modified>
</cp:coreProperties>
</file>