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handoutMasterIdLst>
    <p:handoutMasterId r:id="rId29"/>
  </p:handoutMasterIdLst>
  <p:sldIdLst>
    <p:sldId id="256" r:id="rId2"/>
    <p:sldId id="320" r:id="rId3"/>
    <p:sldId id="324" r:id="rId4"/>
    <p:sldId id="345" r:id="rId5"/>
    <p:sldId id="333" r:id="rId6"/>
    <p:sldId id="323" r:id="rId7"/>
    <p:sldId id="281" r:id="rId8"/>
    <p:sldId id="282" r:id="rId9"/>
    <p:sldId id="354" r:id="rId10"/>
    <p:sldId id="356" r:id="rId11"/>
    <p:sldId id="328" r:id="rId12"/>
    <p:sldId id="346" r:id="rId13"/>
    <p:sldId id="350" r:id="rId14"/>
    <p:sldId id="351" r:id="rId15"/>
    <p:sldId id="355" r:id="rId16"/>
    <p:sldId id="327" r:id="rId17"/>
    <p:sldId id="334" r:id="rId18"/>
    <p:sldId id="348" r:id="rId19"/>
    <p:sldId id="349" r:id="rId20"/>
    <p:sldId id="336" r:id="rId21"/>
    <p:sldId id="343" r:id="rId22"/>
    <p:sldId id="357" r:id="rId23"/>
    <p:sldId id="353" r:id="rId24"/>
    <p:sldId id="318" r:id="rId25"/>
    <p:sldId id="352" r:id="rId26"/>
    <p:sldId id="307" r:id="rId27"/>
  </p:sldIdLst>
  <p:sldSz cx="9144000" cy="6858000" type="screen4x3"/>
  <p:notesSz cx="6802438" cy="99345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87" autoAdjust="0"/>
    <p:restoredTop sz="94629" autoAdjust="0"/>
  </p:normalViewPr>
  <p:slideViewPr>
    <p:cSldViewPr>
      <p:cViewPr varScale="1">
        <p:scale>
          <a:sx n="66" d="100"/>
          <a:sy n="66" d="100"/>
        </p:scale>
        <p:origin x="-246" y="-96"/>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7723" cy="496729"/>
          </a:xfrm>
          <a:prstGeom prst="rect">
            <a:avLst/>
          </a:prstGeom>
        </p:spPr>
        <p:txBody>
          <a:bodyPr vert="horz" lIns="92207" tIns="46104" rIns="92207" bIns="46104" rtlCol="0"/>
          <a:lstStyle>
            <a:lvl1pPr algn="l">
              <a:defRPr sz="1200"/>
            </a:lvl1pPr>
          </a:lstStyle>
          <a:p>
            <a:endParaRPr lang="en-AU"/>
          </a:p>
        </p:txBody>
      </p:sp>
      <p:sp>
        <p:nvSpPr>
          <p:cNvPr id="3" name="Date Placeholder 2"/>
          <p:cNvSpPr>
            <a:spLocks noGrp="1"/>
          </p:cNvSpPr>
          <p:nvPr>
            <p:ph type="dt" sz="quarter" idx="1"/>
          </p:nvPr>
        </p:nvSpPr>
        <p:spPr>
          <a:xfrm>
            <a:off x="3853141" y="0"/>
            <a:ext cx="2947723" cy="496729"/>
          </a:xfrm>
          <a:prstGeom prst="rect">
            <a:avLst/>
          </a:prstGeom>
        </p:spPr>
        <p:txBody>
          <a:bodyPr vert="horz" lIns="92207" tIns="46104" rIns="92207" bIns="46104" rtlCol="0"/>
          <a:lstStyle>
            <a:lvl1pPr algn="r">
              <a:defRPr sz="1200"/>
            </a:lvl1pPr>
          </a:lstStyle>
          <a:p>
            <a:fld id="{942CFA75-2086-45F5-B4D9-74C71F7FDA2F}" type="datetimeFigureOut">
              <a:rPr lang="en-US" smtClean="0"/>
              <a:pPr/>
              <a:t>7/6/2013</a:t>
            </a:fld>
            <a:endParaRPr lang="en-AU"/>
          </a:p>
        </p:txBody>
      </p:sp>
      <p:sp>
        <p:nvSpPr>
          <p:cNvPr id="4" name="Footer Placeholder 3"/>
          <p:cNvSpPr>
            <a:spLocks noGrp="1"/>
          </p:cNvSpPr>
          <p:nvPr>
            <p:ph type="ftr" sz="quarter" idx="2"/>
          </p:nvPr>
        </p:nvSpPr>
        <p:spPr>
          <a:xfrm>
            <a:off x="1" y="9436122"/>
            <a:ext cx="2947723" cy="496729"/>
          </a:xfrm>
          <a:prstGeom prst="rect">
            <a:avLst/>
          </a:prstGeom>
        </p:spPr>
        <p:txBody>
          <a:bodyPr vert="horz" lIns="92207" tIns="46104" rIns="92207" bIns="46104" rtlCol="0" anchor="b"/>
          <a:lstStyle>
            <a:lvl1pPr algn="l">
              <a:defRPr sz="1200"/>
            </a:lvl1pPr>
          </a:lstStyle>
          <a:p>
            <a:endParaRPr lang="en-AU"/>
          </a:p>
        </p:txBody>
      </p:sp>
      <p:sp>
        <p:nvSpPr>
          <p:cNvPr id="5" name="Slide Number Placeholder 4"/>
          <p:cNvSpPr>
            <a:spLocks noGrp="1"/>
          </p:cNvSpPr>
          <p:nvPr>
            <p:ph type="sldNum" sz="quarter" idx="3"/>
          </p:nvPr>
        </p:nvSpPr>
        <p:spPr>
          <a:xfrm>
            <a:off x="3853141" y="9436122"/>
            <a:ext cx="2947723" cy="496729"/>
          </a:xfrm>
          <a:prstGeom prst="rect">
            <a:avLst/>
          </a:prstGeom>
        </p:spPr>
        <p:txBody>
          <a:bodyPr vert="horz" lIns="92207" tIns="46104" rIns="92207" bIns="46104" rtlCol="0" anchor="b"/>
          <a:lstStyle>
            <a:lvl1pPr algn="r">
              <a:defRPr sz="1200"/>
            </a:lvl1pPr>
          </a:lstStyle>
          <a:p>
            <a:fld id="{448BCDCA-29A0-485E-A95D-82DBA4E9D164}" type="slidenum">
              <a:rPr lang="en-AU" smtClean="0"/>
              <a:pPr/>
              <a:t>‹#›</a:t>
            </a:fld>
            <a:endParaRPr lang="en-AU"/>
          </a:p>
        </p:txBody>
      </p:sp>
    </p:spTree>
    <p:extLst>
      <p:ext uri="{BB962C8B-B14F-4D97-AF65-F5344CB8AC3E}">
        <p14:creationId xmlns="" xmlns:p14="http://schemas.microsoft.com/office/powerpoint/2010/main" val="1830598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7021" cy="497285"/>
          </a:xfrm>
          <a:prstGeom prst="rect">
            <a:avLst/>
          </a:prstGeom>
        </p:spPr>
        <p:txBody>
          <a:bodyPr vert="horz" lIns="92207" tIns="46104" rIns="92207" bIns="46104" rtlCol="0"/>
          <a:lstStyle>
            <a:lvl1pPr algn="l">
              <a:defRPr sz="1200"/>
            </a:lvl1pPr>
          </a:lstStyle>
          <a:p>
            <a:endParaRPr lang="en-AU"/>
          </a:p>
        </p:txBody>
      </p:sp>
      <p:sp>
        <p:nvSpPr>
          <p:cNvPr id="3" name="Date Placeholder 2"/>
          <p:cNvSpPr>
            <a:spLocks noGrp="1"/>
          </p:cNvSpPr>
          <p:nvPr>
            <p:ph type="dt" idx="1"/>
          </p:nvPr>
        </p:nvSpPr>
        <p:spPr>
          <a:xfrm>
            <a:off x="3853798" y="0"/>
            <a:ext cx="2947021" cy="497285"/>
          </a:xfrm>
          <a:prstGeom prst="rect">
            <a:avLst/>
          </a:prstGeom>
        </p:spPr>
        <p:txBody>
          <a:bodyPr vert="horz" lIns="92207" tIns="46104" rIns="92207" bIns="46104" rtlCol="0"/>
          <a:lstStyle>
            <a:lvl1pPr algn="r">
              <a:defRPr sz="1200"/>
            </a:lvl1pPr>
          </a:lstStyle>
          <a:p>
            <a:fld id="{13A34D94-0C26-46BF-9870-D97B46AA5E84}" type="datetimeFigureOut">
              <a:rPr lang="en-US" smtClean="0"/>
              <a:pPr/>
              <a:t>7/6/2013</a:t>
            </a:fld>
            <a:endParaRPr lang="en-AU"/>
          </a:p>
        </p:txBody>
      </p:sp>
      <p:sp>
        <p:nvSpPr>
          <p:cNvPr id="4" name="Slide Image Placeholder 3"/>
          <p:cNvSpPr>
            <a:spLocks noGrp="1" noRot="1" noChangeAspect="1"/>
          </p:cNvSpPr>
          <p:nvPr>
            <p:ph type="sldImg" idx="2"/>
          </p:nvPr>
        </p:nvSpPr>
        <p:spPr>
          <a:xfrm>
            <a:off x="917575" y="746125"/>
            <a:ext cx="4967288" cy="3724275"/>
          </a:xfrm>
          <a:prstGeom prst="rect">
            <a:avLst/>
          </a:prstGeom>
          <a:noFill/>
          <a:ln w="12700">
            <a:solidFill>
              <a:prstClr val="black"/>
            </a:solidFill>
          </a:ln>
        </p:spPr>
        <p:txBody>
          <a:bodyPr vert="horz" lIns="92207" tIns="46104" rIns="92207" bIns="46104" rtlCol="0" anchor="ctr"/>
          <a:lstStyle/>
          <a:p>
            <a:endParaRPr lang="en-AU"/>
          </a:p>
        </p:txBody>
      </p:sp>
      <p:sp>
        <p:nvSpPr>
          <p:cNvPr id="5" name="Notes Placeholder 4"/>
          <p:cNvSpPr>
            <a:spLocks noGrp="1"/>
          </p:cNvSpPr>
          <p:nvPr>
            <p:ph type="body" sz="quarter" idx="3"/>
          </p:nvPr>
        </p:nvSpPr>
        <p:spPr>
          <a:xfrm>
            <a:off x="680082" y="4718646"/>
            <a:ext cx="5442275" cy="4470797"/>
          </a:xfrm>
          <a:prstGeom prst="rect">
            <a:avLst/>
          </a:prstGeom>
        </p:spPr>
        <p:txBody>
          <a:bodyPr vert="horz" lIns="92207" tIns="46104" rIns="92207" bIns="4610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1" y="9435703"/>
            <a:ext cx="2947021" cy="497284"/>
          </a:xfrm>
          <a:prstGeom prst="rect">
            <a:avLst/>
          </a:prstGeom>
        </p:spPr>
        <p:txBody>
          <a:bodyPr vert="horz" lIns="92207" tIns="46104" rIns="92207" bIns="46104" rtlCol="0" anchor="b"/>
          <a:lstStyle>
            <a:lvl1pPr algn="l">
              <a:defRPr sz="1200"/>
            </a:lvl1pPr>
          </a:lstStyle>
          <a:p>
            <a:endParaRPr lang="en-AU"/>
          </a:p>
        </p:txBody>
      </p:sp>
      <p:sp>
        <p:nvSpPr>
          <p:cNvPr id="7" name="Slide Number Placeholder 6"/>
          <p:cNvSpPr>
            <a:spLocks noGrp="1"/>
          </p:cNvSpPr>
          <p:nvPr>
            <p:ph type="sldNum" sz="quarter" idx="5"/>
          </p:nvPr>
        </p:nvSpPr>
        <p:spPr>
          <a:xfrm>
            <a:off x="3853798" y="9435703"/>
            <a:ext cx="2947021" cy="497284"/>
          </a:xfrm>
          <a:prstGeom prst="rect">
            <a:avLst/>
          </a:prstGeom>
        </p:spPr>
        <p:txBody>
          <a:bodyPr vert="horz" lIns="92207" tIns="46104" rIns="92207" bIns="46104" rtlCol="0" anchor="b"/>
          <a:lstStyle>
            <a:lvl1pPr algn="r">
              <a:defRPr sz="1200"/>
            </a:lvl1pPr>
          </a:lstStyle>
          <a:p>
            <a:fld id="{4540D5BC-5DA5-47A6-A517-3C7C05CEDC29}" type="slidenum">
              <a:rPr lang="en-AU" smtClean="0"/>
              <a:pPr/>
              <a:t>‹#›</a:t>
            </a:fld>
            <a:endParaRPr lang="en-AU"/>
          </a:p>
        </p:txBody>
      </p:sp>
    </p:spTree>
    <p:extLst>
      <p:ext uri="{BB962C8B-B14F-4D97-AF65-F5344CB8AC3E}">
        <p14:creationId xmlns="" xmlns:p14="http://schemas.microsoft.com/office/powerpoint/2010/main" val="942393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shows that chronic Interpersonal problems might be hard to </a:t>
            </a:r>
            <a:r>
              <a:rPr lang="en-US" dirty="0" err="1" smtClean="0"/>
              <a:t>conceptualise</a:t>
            </a:r>
            <a:r>
              <a:rPr lang="en-US" dirty="0" smtClean="0"/>
              <a:t> with a ‘pure’ ACT approach – may need integration</a:t>
            </a:r>
          </a:p>
          <a:p>
            <a:r>
              <a:rPr lang="en-US" dirty="0" smtClean="0"/>
              <a:t>But no evidence of the relationship between</a:t>
            </a:r>
            <a:r>
              <a:rPr lang="en-US" baseline="0" dirty="0" smtClean="0"/>
              <a:t> Flex and schema processes!</a:t>
            </a:r>
          </a:p>
          <a:p>
            <a:r>
              <a:rPr lang="en-US" baseline="0" dirty="0" smtClean="0"/>
              <a:t>And the schema people have themselves moved away from this model, towards a mode model</a:t>
            </a:r>
          </a:p>
          <a:p>
            <a:endParaRPr lang="en-AU" dirty="0"/>
          </a:p>
        </p:txBody>
      </p:sp>
      <p:sp>
        <p:nvSpPr>
          <p:cNvPr id="4" name="Slide Number Placeholder 3"/>
          <p:cNvSpPr>
            <a:spLocks noGrp="1"/>
          </p:cNvSpPr>
          <p:nvPr>
            <p:ph type="sldNum" sz="quarter" idx="10"/>
          </p:nvPr>
        </p:nvSpPr>
        <p:spPr/>
        <p:txBody>
          <a:bodyPr/>
          <a:lstStyle/>
          <a:p>
            <a:fld id="{4540D5BC-5DA5-47A6-A517-3C7C05CEDC29}" type="slidenum">
              <a:rPr lang="en-AU" smtClean="0"/>
              <a:pPr/>
              <a:t>3</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ACT thus sees PDs as more extreme forms of PIF and experiential avoidance.</a:t>
            </a:r>
          </a:p>
          <a:p>
            <a:r>
              <a:rPr lang="en-AU" dirty="0" smtClean="0"/>
              <a:t>ES on BPD SX of ???</a:t>
            </a:r>
            <a:endParaRPr lang="en-AU" dirty="0"/>
          </a:p>
        </p:txBody>
      </p:sp>
      <p:sp>
        <p:nvSpPr>
          <p:cNvPr id="4" name="Slide Number Placeholder 3"/>
          <p:cNvSpPr>
            <a:spLocks noGrp="1"/>
          </p:cNvSpPr>
          <p:nvPr>
            <p:ph type="sldNum" sz="quarter" idx="10"/>
          </p:nvPr>
        </p:nvSpPr>
        <p:spPr/>
        <p:txBody>
          <a:bodyPr/>
          <a:lstStyle/>
          <a:p>
            <a:fld id="{4540D5BC-5DA5-47A6-A517-3C7C05CEDC29}" type="slidenum">
              <a:rPr lang="en-AU" smtClean="0"/>
              <a:pPr/>
              <a:t>5</a:t>
            </a:fld>
            <a:endParaRPr lang="en-AU"/>
          </a:p>
        </p:txBody>
      </p:sp>
    </p:spTree>
    <p:extLst>
      <p:ext uri="{BB962C8B-B14F-4D97-AF65-F5344CB8AC3E}">
        <p14:creationId xmlns="" xmlns:p14="http://schemas.microsoft.com/office/powerpoint/2010/main" val="2246177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Pooled effect size 2.38</a:t>
            </a:r>
          </a:p>
          <a:p>
            <a:endParaRPr lang="en-US" dirty="0" smtClean="0"/>
          </a:p>
          <a:p>
            <a:r>
              <a:rPr lang="en-US" dirty="0" smtClean="0"/>
              <a:t>There is something</a:t>
            </a:r>
            <a:r>
              <a:rPr lang="en-US" baseline="0" dirty="0" smtClean="0"/>
              <a:t> about schema therapy which works. The need to look at the effective components but from a functional perspective. </a:t>
            </a:r>
            <a:endParaRPr lang="en-AU" dirty="0"/>
          </a:p>
        </p:txBody>
      </p:sp>
      <p:sp>
        <p:nvSpPr>
          <p:cNvPr id="4" name="Slide Number Placeholder 3"/>
          <p:cNvSpPr>
            <a:spLocks noGrp="1"/>
          </p:cNvSpPr>
          <p:nvPr>
            <p:ph type="sldNum" sz="quarter" idx="10"/>
          </p:nvPr>
        </p:nvSpPr>
        <p:spPr/>
        <p:txBody>
          <a:bodyPr/>
          <a:lstStyle/>
          <a:p>
            <a:fld id="{4540D5BC-5DA5-47A6-A517-3C7C05CEDC29}" type="slidenum">
              <a:rPr lang="en-AU" smtClean="0"/>
              <a:pPr/>
              <a:t>6</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In my opinion, the great contribution of this approach has been the construct of modes. It is here that I argue ST may make its greatest contribution to conceptualising</a:t>
            </a:r>
            <a:r>
              <a:rPr lang="en-AU" baseline="0" dirty="0" smtClean="0"/>
              <a:t> and working with PDs</a:t>
            </a:r>
            <a:endParaRPr lang="en-AU" dirty="0"/>
          </a:p>
        </p:txBody>
      </p:sp>
      <p:sp>
        <p:nvSpPr>
          <p:cNvPr id="4" name="Slide Number Placeholder 3"/>
          <p:cNvSpPr>
            <a:spLocks noGrp="1"/>
          </p:cNvSpPr>
          <p:nvPr>
            <p:ph type="sldNum" sz="quarter" idx="10"/>
          </p:nvPr>
        </p:nvSpPr>
        <p:spPr/>
        <p:txBody>
          <a:bodyPr/>
          <a:lstStyle/>
          <a:p>
            <a:fld id="{4540D5BC-5DA5-47A6-A517-3C7C05CEDC29}" type="slidenum">
              <a:rPr lang="en-AU" smtClean="0"/>
              <a:pPr/>
              <a:t>7</a:t>
            </a:fld>
            <a:endParaRPr lang="en-AU"/>
          </a:p>
        </p:txBody>
      </p:sp>
    </p:spTree>
    <p:extLst>
      <p:ext uri="{BB962C8B-B14F-4D97-AF65-F5344CB8AC3E}">
        <p14:creationId xmlns="" xmlns:p14="http://schemas.microsoft.com/office/powerpoint/2010/main" val="3499295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Key Problem:</a:t>
            </a:r>
            <a:r>
              <a:rPr lang="en-AU" baseline="0" dirty="0" smtClean="0"/>
              <a:t> A Persons Attempts at (ST) avoidance of emotionally vulnerable modes leads to further chronic unmet needs, thus maintaining the Core Emotional Modes, and ST attempts to cope through the use of the coping modes.</a:t>
            </a:r>
            <a:endParaRPr lang="en-AU" dirty="0"/>
          </a:p>
        </p:txBody>
      </p:sp>
      <p:sp>
        <p:nvSpPr>
          <p:cNvPr id="4" name="Slide Number Placeholder 3"/>
          <p:cNvSpPr>
            <a:spLocks noGrp="1"/>
          </p:cNvSpPr>
          <p:nvPr>
            <p:ph type="sldNum" sz="quarter" idx="10"/>
          </p:nvPr>
        </p:nvSpPr>
        <p:spPr/>
        <p:txBody>
          <a:bodyPr/>
          <a:lstStyle/>
          <a:p>
            <a:fld id="{4540D5BC-5DA5-47A6-A517-3C7C05CEDC29}" type="slidenum">
              <a:rPr lang="en-AU" smtClean="0"/>
              <a:pPr/>
              <a:t>9</a:t>
            </a:fld>
            <a:endParaRPr lang="en-AU"/>
          </a:p>
        </p:txBody>
      </p:sp>
    </p:spTree>
    <p:extLst>
      <p:ext uri="{BB962C8B-B14F-4D97-AF65-F5344CB8AC3E}">
        <p14:creationId xmlns="" xmlns:p14="http://schemas.microsoft.com/office/powerpoint/2010/main" val="2249400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Key Problem:</a:t>
            </a:r>
            <a:r>
              <a:rPr lang="en-AU" baseline="0" dirty="0" smtClean="0"/>
              <a:t> A Persons Attempts at (ST) avoidance of emotionally vulnerable modes leads to further chronic unmet needs, thus maintaining the Core Emotional Modes, and ST attempts to cope through the use of the coping modes.</a:t>
            </a:r>
            <a:endParaRPr lang="en-AU" dirty="0"/>
          </a:p>
        </p:txBody>
      </p:sp>
      <p:sp>
        <p:nvSpPr>
          <p:cNvPr id="4" name="Slide Number Placeholder 3"/>
          <p:cNvSpPr>
            <a:spLocks noGrp="1"/>
          </p:cNvSpPr>
          <p:nvPr>
            <p:ph type="sldNum" sz="quarter" idx="10"/>
          </p:nvPr>
        </p:nvSpPr>
        <p:spPr/>
        <p:txBody>
          <a:bodyPr/>
          <a:lstStyle/>
          <a:p>
            <a:fld id="{4540D5BC-5DA5-47A6-A517-3C7C05CEDC29}" type="slidenum">
              <a:rPr lang="en-AU" smtClean="0"/>
              <a:pPr/>
              <a:t>10</a:t>
            </a:fld>
            <a:endParaRPr lang="en-AU"/>
          </a:p>
        </p:txBody>
      </p:sp>
    </p:spTree>
    <p:extLst>
      <p:ext uri="{BB962C8B-B14F-4D97-AF65-F5344CB8AC3E}">
        <p14:creationId xmlns="" xmlns:p14="http://schemas.microsoft.com/office/powerpoint/2010/main" val="2249400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Explains</a:t>
            </a:r>
            <a:r>
              <a:rPr lang="en-AU" baseline="0" dirty="0" smtClean="0"/>
              <a:t> the dimensionality of PD’s, and the difficulties categorising patients into 1 PD.</a:t>
            </a:r>
            <a:endParaRPr lang="en-AU" dirty="0"/>
          </a:p>
        </p:txBody>
      </p:sp>
      <p:sp>
        <p:nvSpPr>
          <p:cNvPr id="4" name="Slide Number Placeholder 3"/>
          <p:cNvSpPr>
            <a:spLocks noGrp="1"/>
          </p:cNvSpPr>
          <p:nvPr>
            <p:ph type="sldNum" sz="quarter" idx="10"/>
          </p:nvPr>
        </p:nvSpPr>
        <p:spPr/>
        <p:txBody>
          <a:bodyPr/>
          <a:lstStyle/>
          <a:p>
            <a:fld id="{4540D5BC-5DA5-47A6-A517-3C7C05CEDC29}" type="slidenum">
              <a:rPr lang="en-AU" smtClean="0"/>
              <a:pPr/>
              <a:t>16</a:t>
            </a:fld>
            <a:endParaRPr lang="en-AU"/>
          </a:p>
        </p:txBody>
      </p:sp>
    </p:spTree>
    <p:extLst>
      <p:ext uri="{BB962C8B-B14F-4D97-AF65-F5344CB8AC3E}">
        <p14:creationId xmlns="" xmlns:p14="http://schemas.microsoft.com/office/powerpoint/2010/main" val="1009297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3668">
              <a:defRPr/>
            </a:pPr>
            <a:r>
              <a:rPr lang="en-AU" dirty="0" smtClean="0"/>
              <a:t>Many consistencies with a functional approach which make integration possible.</a:t>
            </a:r>
          </a:p>
          <a:p>
            <a:endParaRPr lang="en-AU" dirty="0"/>
          </a:p>
        </p:txBody>
      </p:sp>
      <p:sp>
        <p:nvSpPr>
          <p:cNvPr id="4" name="Slide Number Placeholder 3"/>
          <p:cNvSpPr>
            <a:spLocks noGrp="1"/>
          </p:cNvSpPr>
          <p:nvPr>
            <p:ph type="sldNum" sz="quarter" idx="10"/>
          </p:nvPr>
        </p:nvSpPr>
        <p:spPr/>
        <p:txBody>
          <a:bodyPr/>
          <a:lstStyle/>
          <a:p>
            <a:fld id="{4540D5BC-5DA5-47A6-A517-3C7C05CEDC29}" type="slidenum">
              <a:rPr lang="en-AU" smtClean="0"/>
              <a:pPr/>
              <a:t>22</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D0FBE35-F98C-4CB1-BFAD-8A8BEAACE7CB}" type="datetimeFigureOut">
              <a:rPr lang="en-US" smtClean="0"/>
              <a:pPr/>
              <a:t>7/6/2013</a:t>
            </a:fld>
            <a:endParaRPr lang="en-AU"/>
          </a:p>
        </p:txBody>
      </p:sp>
      <p:sp>
        <p:nvSpPr>
          <p:cNvPr id="19" name="Footer Placeholder 18"/>
          <p:cNvSpPr>
            <a:spLocks noGrp="1"/>
          </p:cNvSpPr>
          <p:nvPr>
            <p:ph type="ftr" sz="quarter" idx="11"/>
          </p:nvPr>
        </p:nvSpPr>
        <p:spPr/>
        <p:txBody>
          <a:bodyPr/>
          <a:lstStyle/>
          <a:p>
            <a:endParaRPr lang="en-AU"/>
          </a:p>
        </p:txBody>
      </p:sp>
      <p:sp>
        <p:nvSpPr>
          <p:cNvPr id="27" name="Slide Number Placeholder 26"/>
          <p:cNvSpPr>
            <a:spLocks noGrp="1"/>
          </p:cNvSpPr>
          <p:nvPr>
            <p:ph type="sldNum" sz="quarter" idx="12"/>
          </p:nvPr>
        </p:nvSpPr>
        <p:spPr/>
        <p:txBody>
          <a:bodyPr/>
          <a:lstStyle/>
          <a:p>
            <a:fld id="{2ECC56E7-3F29-4CE1-8ABA-55B2B4F8ECF6}" type="slidenum">
              <a:rPr lang="en-AU" smtClean="0"/>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0FBE35-F98C-4CB1-BFAD-8A8BEAACE7CB}" type="datetimeFigureOut">
              <a:rPr lang="en-US" smtClean="0"/>
              <a:pPr/>
              <a:t>7/6/2013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ECC56E7-3F29-4CE1-8ABA-55B2B4F8ECF6}"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0FBE35-F98C-4CB1-BFAD-8A8BEAACE7CB}" type="datetimeFigureOut">
              <a:rPr lang="en-US" smtClean="0"/>
              <a:pPr/>
              <a:t>7/6/2013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ECC56E7-3F29-4CE1-8ABA-55B2B4F8ECF6}"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0FBE35-F98C-4CB1-BFAD-8A8BEAACE7CB}" type="datetimeFigureOut">
              <a:rPr lang="en-US" smtClean="0"/>
              <a:pPr/>
              <a:t>7/6/2013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ECC56E7-3F29-4CE1-8ABA-55B2B4F8ECF6}"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D0FBE35-F98C-4CB1-BFAD-8A8BEAACE7CB}" type="datetimeFigureOut">
              <a:rPr lang="en-US" smtClean="0"/>
              <a:pPr/>
              <a:t>7/6/2013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ECC56E7-3F29-4CE1-8ABA-55B2B4F8ECF6}" type="slidenum">
              <a:rPr lang="en-AU" smtClean="0"/>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0FBE35-F98C-4CB1-BFAD-8A8BEAACE7CB}" type="datetimeFigureOut">
              <a:rPr lang="en-US" smtClean="0"/>
              <a:pPr/>
              <a:t>7/6/2013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ECC56E7-3F29-4CE1-8ABA-55B2B4F8ECF6}"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D0FBE35-F98C-4CB1-BFAD-8A8BEAACE7CB}" type="datetimeFigureOut">
              <a:rPr lang="en-US" smtClean="0"/>
              <a:pPr/>
              <a:t>7/6/2013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ECC56E7-3F29-4CE1-8ABA-55B2B4F8ECF6}"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D0FBE35-F98C-4CB1-BFAD-8A8BEAACE7CB}" type="datetimeFigureOut">
              <a:rPr lang="en-US" smtClean="0"/>
              <a:pPr/>
              <a:t>7/6/2013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ECC56E7-3F29-4CE1-8ABA-55B2B4F8ECF6}"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FBE35-F98C-4CB1-BFAD-8A8BEAACE7CB}" type="datetimeFigureOut">
              <a:rPr lang="en-US" smtClean="0"/>
              <a:pPr/>
              <a:t>7/6/2013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ECC56E7-3F29-4CE1-8ABA-55B2B4F8ECF6}"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0FBE35-F98C-4CB1-BFAD-8A8BEAACE7CB}" type="datetimeFigureOut">
              <a:rPr lang="en-US" smtClean="0"/>
              <a:pPr/>
              <a:t>7/6/2013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ECC56E7-3F29-4CE1-8ABA-55B2B4F8ECF6}"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D0FBE35-F98C-4CB1-BFAD-8A8BEAACE7CB}" type="datetimeFigureOut">
              <a:rPr lang="en-US" smtClean="0"/>
              <a:pPr/>
              <a:t>7/6/2013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8077200" y="6356350"/>
            <a:ext cx="609600" cy="365125"/>
          </a:xfrm>
        </p:spPr>
        <p:txBody>
          <a:bodyPr/>
          <a:lstStyle/>
          <a:p>
            <a:fld id="{2ECC56E7-3F29-4CE1-8ABA-55B2B4F8ECF6}" type="slidenum">
              <a:rPr lang="en-AU" smtClean="0"/>
              <a:pPr/>
              <a:t>‹#›</a:t>
            </a:fld>
            <a:endParaRPr lang="en-A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D0FBE35-F98C-4CB1-BFAD-8A8BEAACE7CB}" type="datetimeFigureOut">
              <a:rPr lang="en-US" smtClean="0"/>
              <a:pPr/>
              <a:t>7/6/2013</a:t>
            </a:fld>
            <a:endParaRPr lang="en-A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A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ECC56E7-3F29-4CE1-8ABA-55B2B4F8ECF6}" type="slidenum">
              <a:rPr lang="en-AU" smtClean="0"/>
              <a:pPr/>
              <a:t>‹#›</a:t>
            </a:fld>
            <a:endParaRPr lang="en-A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brockman@uws.edu.a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852936"/>
            <a:ext cx="7851648" cy="1828800"/>
          </a:xfrm>
        </p:spPr>
        <p:txBody>
          <a:bodyPr>
            <a:normAutofit fontScale="90000"/>
          </a:bodyPr>
          <a:lstStyle/>
          <a:p>
            <a:pPr algn="ctr"/>
            <a:r>
              <a:rPr lang="en-AU" dirty="0">
                <a:effectLst>
                  <a:outerShdw blurRad="38100" dist="38100" dir="2700000" algn="tl">
                    <a:srgbClr val="000000">
                      <a:alpha val="43137"/>
                    </a:srgbClr>
                  </a:outerShdw>
                </a:effectLst>
                <a:latin typeface="Adobe Caslon Pro" pitchFamily="18" charset="0"/>
              </a:rPr>
              <a:t>Schema Modes and Psychological Flexibility Processes: </a:t>
            </a:r>
            <a:r>
              <a:rPr lang="en-AU" dirty="0" smtClean="0">
                <a:effectLst>
                  <a:outerShdw blurRad="38100" dist="38100" dir="2700000" algn="tl">
                    <a:srgbClr val="000000">
                      <a:alpha val="43137"/>
                    </a:srgbClr>
                  </a:outerShdw>
                </a:effectLst>
                <a:latin typeface="Adobe Caslon Pro" pitchFamily="18" charset="0"/>
              </a:rPr>
              <a:t>An Approach to Functional Integration and Initial Cross-Sectional Data</a:t>
            </a:r>
            <a:endParaRPr lang="en-AU" dirty="0">
              <a:effectLst>
                <a:outerShdw blurRad="38100" dist="38100" dir="2700000" algn="tl">
                  <a:srgbClr val="000000">
                    <a:alpha val="43137"/>
                  </a:srgbClr>
                </a:outerShdw>
              </a:effectLst>
              <a:latin typeface="Adobe Caslon Pro" pitchFamily="18" charset="0"/>
            </a:endParaRPr>
          </a:p>
        </p:txBody>
      </p:sp>
      <p:sp>
        <p:nvSpPr>
          <p:cNvPr id="3" name="Subtitle 2"/>
          <p:cNvSpPr>
            <a:spLocks noGrp="1"/>
          </p:cNvSpPr>
          <p:nvPr>
            <p:ph type="subTitle" idx="1"/>
          </p:nvPr>
        </p:nvSpPr>
        <p:spPr>
          <a:xfrm>
            <a:off x="1115616" y="5105400"/>
            <a:ext cx="7854696" cy="1752600"/>
          </a:xfrm>
        </p:spPr>
        <p:txBody>
          <a:bodyPr>
            <a:normAutofit/>
          </a:bodyPr>
          <a:lstStyle/>
          <a:p>
            <a:r>
              <a:rPr lang="en-US" sz="1800" dirty="0" smtClean="0"/>
              <a:t>Robert Brockman, University of Western Sydney</a:t>
            </a:r>
          </a:p>
          <a:p>
            <a:r>
              <a:rPr lang="en-US" sz="1800" dirty="0" smtClean="0">
                <a:hlinkClick r:id="rId2"/>
              </a:rPr>
              <a:t>r.brockman@uws.edu.au</a:t>
            </a:r>
            <a:endParaRPr lang="en-US" sz="1800" dirty="0" smtClean="0"/>
          </a:p>
          <a:p>
            <a:r>
              <a:rPr lang="en-US" sz="1800" dirty="0" smtClean="0"/>
              <a:t>Private Practice, Sydney</a:t>
            </a:r>
          </a:p>
          <a:p>
            <a:r>
              <a:rPr lang="en-US" sz="1800" dirty="0" smtClean="0"/>
              <a:t>www.introspectpsychology.com.au</a:t>
            </a:r>
            <a:endParaRPr lang="en-AU"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305800" cy="924712"/>
          </a:xfrm>
        </p:spPr>
        <p:txBody>
          <a:bodyPr/>
          <a:lstStyle/>
          <a:p>
            <a:r>
              <a:rPr lang="en-AU" dirty="0" smtClean="0"/>
              <a:t>Basic BPD Mode Model</a:t>
            </a:r>
            <a:endParaRPr lang="en-AU" dirty="0"/>
          </a:p>
        </p:txBody>
      </p:sp>
      <p:pic>
        <p:nvPicPr>
          <p:cNvPr id="307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715008" y="3786190"/>
            <a:ext cx="364999" cy="364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645260" y="4772793"/>
            <a:ext cx="585033" cy="5850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4" name="Straight Connector 3"/>
          <p:cNvCxnSpPr>
            <a:stCxn id="3074" idx="2"/>
            <a:endCxn id="5" idx="0"/>
          </p:cNvCxnSpPr>
          <p:nvPr/>
        </p:nvCxnSpPr>
        <p:spPr>
          <a:xfrm rot="16200000" flipH="1">
            <a:off x="5606840" y="4441856"/>
            <a:ext cx="621604" cy="40269"/>
          </a:xfrm>
          <a:prstGeom prst="line">
            <a:avLst/>
          </a:prstGeom>
        </p:spPr>
        <p:style>
          <a:lnRef idx="2">
            <a:schemeClr val="dk1"/>
          </a:lnRef>
          <a:fillRef idx="0">
            <a:schemeClr val="dk1"/>
          </a:fillRef>
          <a:effectRef idx="1">
            <a:schemeClr val="dk1"/>
          </a:effectRef>
          <a:fontRef idx="minor">
            <a:schemeClr val="tx1"/>
          </a:fontRef>
        </p:style>
      </p:cxnSp>
      <p:sp>
        <p:nvSpPr>
          <p:cNvPr id="8" name="TextBox 7"/>
          <p:cNvSpPr txBox="1"/>
          <p:nvPr/>
        </p:nvSpPr>
        <p:spPr>
          <a:xfrm>
            <a:off x="5303986" y="3497416"/>
            <a:ext cx="1572270" cy="415498"/>
          </a:xfrm>
          <a:prstGeom prst="rect">
            <a:avLst/>
          </a:prstGeom>
          <a:noFill/>
        </p:spPr>
        <p:txBody>
          <a:bodyPr wrap="square" rtlCol="0">
            <a:spAutoFit/>
          </a:bodyPr>
          <a:lstStyle/>
          <a:p>
            <a:r>
              <a:rPr lang="en-AU" sz="1050" dirty="0" smtClean="0"/>
              <a:t>Critical/Demanding Parent</a:t>
            </a:r>
            <a:endParaRPr lang="en-AU" sz="1050" dirty="0"/>
          </a:p>
        </p:txBody>
      </p:sp>
      <p:sp>
        <p:nvSpPr>
          <p:cNvPr id="9" name="TextBox 8"/>
          <p:cNvSpPr txBox="1"/>
          <p:nvPr/>
        </p:nvSpPr>
        <p:spPr>
          <a:xfrm>
            <a:off x="5643570" y="4786322"/>
            <a:ext cx="664314" cy="400110"/>
          </a:xfrm>
          <a:prstGeom prst="rect">
            <a:avLst/>
          </a:prstGeom>
          <a:noFill/>
        </p:spPr>
        <p:txBody>
          <a:bodyPr wrap="square" rtlCol="0">
            <a:spAutoFit/>
          </a:bodyPr>
          <a:lstStyle/>
          <a:p>
            <a:r>
              <a:rPr lang="en-AU" sz="1000" dirty="0" smtClean="0"/>
              <a:t>Angry Child</a:t>
            </a:r>
            <a:endParaRPr lang="en-AU" sz="1000" dirty="0"/>
          </a:p>
        </p:txBody>
      </p:sp>
      <p:sp>
        <p:nvSpPr>
          <p:cNvPr id="10" name="TextBox 9"/>
          <p:cNvSpPr txBox="1"/>
          <p:nvPr/>
        </p:nvSpPr>
        <p:spPr>
          <a:xfrm>
            <a:off x="5572132" y="5143512"/>
            <a:ext cx="794196" cy="369332"/>
          </a:xfrm>
          <a:prstGeom prst="rect">
            <a:avLst/>
          </a:prstGeom>
          <a:noFill/>
        </p:spPr>
        <p:txBody>
          <a:bodyPr wrap="square" rtlCol="0">
            <a:spAutoFit/>
          </a:bodyPr>
          <a:lstStyle/>
          <a:p>
            <a:r>
              <a:rPr lang="en-AU" sz="900" dirty="0" smtClean="0"/>
              <a:t>Vulnerable Child</a:t>
            </a:r>
            <a:endParaRPr lang="en-AU" sz="900" dirty="0"/>
          </a:p>
        </p:txBody>
      </p:sp>
      <p:sp>
        <p:nvSpPr>
          <p:cNvPr id="11" name="TextBox 10"/>
          <p:cNvSpPr txBox="1"/>
          <p:nvPr/>
        </p:nvSpPr>
        <p:spPr>
          <a:xfrm>
            <a:off x="4932040" y="2073296"/>
            <a:ext cx="2123181" cy="923330"/>
          </a:xfrm>
          <a:prstGeom prst="rect">
            <a:avLst/>
          </a:prstGeom>
          <a:noFill/>
        </p:spPr>
        <p:txBody>
          <a:bodyPr wrap="square" rtlCol="0">
            <a:spAutoFit/>
          </a:bodyPr>
          <a:lstStyle/>
          <a:p>
            <a:r>
              <a:rPr lang="en-AU" dirty="0" smtClean="0"/>
              <a:t>Core Emotional Modes </a:t>
            </a:r>
            <a:r>
              <a:rPr lang="en-AU" dirty="0" smtClean="0">
                <a:solidFill>
                  <a:schemeClr val="accent2"/>
                </a:solidFill>
              </a:rPr>
              <a:t>(Emotional Vulnerability)</a:t>
            </a:r>
            <a:endParaRPr lang="en-AU" dirty="0">
              <a:solidFill>
                <a:schemeClr val="accent2"/>
              </a:solidFill>
            </a:endParaRPr>
          </a:p>
        </p:txBody>
      </p:sp>
      <p:sp>
        <p:nvSpPr>
          <p:cNvPr id="12" name="TextBox 11"/>
          <p:cNvSpPr txBox="1"/>
          <p:nvPr/>
        </p:nvSpPr>
        <p:spPr>
          <a:xfrm>
            <a:off x="2410829" y="2085326"/>
            <a:ext cx="2183352" cy="923330"/>
          </a:xfrm>
          <a:prstGeom prst="rect">
            <a:avLst/>
          </a:prstGeom>
          <a:noFill/>
        </p:spPr>
        <p:txBody>
          <a:bodyPr wrap="square" rtlCol="0">
            <a:spAutoFit/>
          </a:bodyPr>
          <a:lstStyle/>
          <a:p>
            <a:r>
              <a:rPr lang="en-AU" dirty="0" smtClean="0"/>
              <a:t>Maladaptive Coping Modes </a:t>
            </a:r>
            <a:r>
              <a:rPr lang="en-AU" dirty="0" smtClean="0">
                <a:solidFill>
                  <a:schemeClr val="bg2">
                    <a:lumMod val="50000"/>
                  </a:schemeClr>
                </a:solidFill>
              </a:rPr>
              <a:t>(Experiential Avoidance ??)</a:t>
            </a:r>
            <a:endParaRPr lang="en-AU" dirty="0">
              <a:solidFill>
                <a:schemeClr val="bg2">
                  <a:lumMod val="50000"/>
                </a:schemeClr>
              </a:solidFill>
            </a:endParaRPr>
          </a:p>
        </p:txBody>
      </p:sp>
      <p:pic>
        <p:nvPicPr>
          <p:cNvPr id="16" name="Picture 4"/>
          <p:cNvPicPr>
            <a:picLocks noChangeAspect="1" noChangeArrowheads="1"/>
          </p:cNvPicPr>
          <p:nvPr/>
        </p:nvPicPr>
        <p:blipFill>
          <a:blip r:embed="rId4" cstate="print">
            <a:duotone>
              <a:prstClr val="black"/>
              <a:schemeClr val="accent2">
                <a:tint val="45000"/>
                <a:satMod val="400000"/>
              </a:schemeClr>
            </a:duotone>
            <a:extLst>
              <a:ext uri="{28A0092B-C50C-407E-A947-70E740481C1C}">
                <a14:useLocalDpi xmlns="" xmlns:a14="http://schemas.microsoft.com/office/drawing/2010/main" val="0"/>
              </a:ext>
            </a:extLst>
          </a:blip>
          <a:srcRect/>
          <a:stretch>
            <a:fillRect/>
          </a:stretch>
        </p:blipFill>
        <p:spPr bwMode="auto">
          <a:xfrm>
            <a:off x="3483879" y="4772793"/>
            <a:ext cx="442158" cy="442158"/>
          </a:xfrm>
          <a:prstGeom prst="rect">
            <a:avLst/>
          </a:prstGeom>
          <a:noFill/>
          <a:ln w="9525">
            <a:solidFill>
              <a:schemeClr val="bg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2000232" y="4786322"/>
            <a:ext cx="1482778" cy="276999"/>
          </a:xfrm>
          <a:prstGeom prst="rect">
            <a:avLst/>
          </a:prstGeom>
          <a:noFill/>
        </p:spPr>
        <p:txBody>
          <a:bodyPr wrap="none" rtlCol="0">
            <a:spAutoFit/>
          </a:bodyPr>
          <a:lstStyle/>
          <a:p>
            <a:r>
              <a:rPr lang="en-AU" sz="1200" dirty="0" smtClean="0"/>
              <a:t>Detached Protector</a:t>
            </a:r>
            <a:endParaRPr lang="en-AU" sz="1200" dirty="0"/>
          </a:p>
        </p:txBody>
      </p:sp>
      <p:cxnSp>
        <p:nvCxnSpPr>
          <p:cNvPr id="19" name="Straight Connector 18"/>
          <p:cNvCxnSpPr/>
          <p:nvPr/>
        </p:nvCxnSpPr>
        <p:spPr>
          <a:xfrm>
            <a:off x="3896283" y="5095269"/>
            <a:ext cx="1747287" cy="48243"/>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p:cNvCxnSpPr>
            <a:endCxn id="3074" idx="1"/>
          </p:cNvCxnSpPr>
          <p:nvPr/>
        </p:nvCxnSpPr>
        <p:spPr>
          <a:xfrm flipV="1">
            <a:off x="3786182" y="3968690"/>
            <a:ext cx="1928826" cy="817632"/>
          </a:xfrm>
          <a:prstGeom prst="line">
            <a:avLst/>
          </a:prstGeom>
        </p:spPr>
        <p:style>
          <a:lnRef idx="2">
            <a:schemeClr val="dk1"/>
          </a:lnRef>
          <a:fillRef idx="0">
            <a:schemeClr val="dk1"/>
          </a:fillRef>
          <a:effectRef idx="1">
            <a:schemeClr val="dk1"/>
          </a:effectRef>
          <a:fontRef idx="minor">
            <a:schemeClr val="tx1"/>
          </a:fontRef>
        </p:style>
      </p:cxnSp>
      <p:sp>
        <p:nvSpPr>
          <p:cNvPr id="28" name="Oval 27"/>
          <p:cNvSpPr/>
          <p:nvPr/>
        </p:nvSpPr>
        <p:spPr>
          <a:xfrm>
            <a:off x="2500298" y="5429264"/>
            <a:ext cx="1208660" cy="12144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9" name="TextBox 28"/>
          <p:cNvSpPr txBox="1"/>
          <p:nvPr/>
        </p:nvSpPr>
        <p:spPr>
          <a:xfrm>
            <a:off x="1071538" y="5715016"/>
            <a:ext cx="1409523" cy="584775"/>
          </a:xfrm>
          <a:prstGeom prst="rect">
            <a:avLst/>
          </a:prstGeom>
          <a:noFill/>
        </p:spPr>
        <p:txBody>
          <a:bodyPr wrap="square" rtlCol="0">
            <a:spAutoFit/>
          </a:bodyPr>
          <a:lstStyle/>
          <a:p>
            <a:r>
              <a:rPr lang="en-AU" sz="1600" dirty="0" smtClean="0"/>
              <a:t>Healthy Adult </a:t>
            </a:r>
            <a:r>
              <a:rPr lang="en-AU" sz="1600" dirty="0">
                <a:solidFill>
                  <a:schemeClr val="bg2">
                    <a:lumMod val="50000"/>
                  </a:schemeClr>
                </a:solidFill>
              </a:rPr>
              <a:t>(</a:t>
            </a:r>
            <a:r>
              <a:rPr lang="en-AU" sz="1600" dirty="0" smtClean="0">
                <a:solidFill>
                  <a:schemeClr val="bg2">
                    <a:lumMod val="50000"/>
                  </a:schemeClr>
                </a:solidFill>
              </a:rPr>
              <a:t>Flexibility??)</a:t>
            </a:r>
            <a:endParaRPr lang="en-AU" sz="1600" dirty="0"/>
          </a:p>
        </p:txBody>
      </p:sp>
      <p:cxnSp>
        <p:nvCxnSpPr>
          <p:cNvPr id="20" name="Straight Connector 19"/>
          <p:cNvCxnSpPr>
            <a:stCxn id="28" idx="6"/>
          </p:cNvCxnSpPr>
          <p:nvPr/>
        </p:nvCxnSpPr>
        <p:spPr>
          <a:xfrm flipV="1">
            <a:off x="3708958" y="5143512"/>
            <a:ext cx="1934612" cy="892975"/>
          </a:xfrm>
          <a:prstGeom prst="line">
            <a:avLst/>
          </a:prstGeom>
        </p:spPr>
        <p:style>
          <a:lnRef idx="2">
            <a:schemeClr val="dk1"/>
          </a:lnRef>
          <a:fillRef idx="0">
            <a:schemeClr val="dk1"/>
          </a:fillRef>
          <a:effectRef idx="1">
            <a:schemeClr val="dk1"/>
          </a:effectRef>
          <a:fontRef idx="minor">
            <a:schemeClr val="tx1"/>
          </a:fontRef>
        </p:style>
      </p:cxnSp>
      <p:sp>
        <p:nvSpPr>
          <p:cNvPr id="21" name="TextBox 20"/>
          <p:cNvSpPr txBox="1"/>
          <p:nvPr/>
        </p:nvSpPr>
        <p:spPr>
          <a:xfrm>
            <a:off x="7380312" y="2073296"/>
            <a:ext cx="1296143" cy="646331"/>
          </a:xfrm>
          <a:prstGeom prst="rect">
            <a:avLst/>
          </a:prstGeom>
          <a:noFill/>
        </p:spPr>
        <p:txBody>
          <a:bodyPr wrap="square" rtlCol="0">
            <a:spAutoFit/>
          </a:bodyPr>
          <a:lstStyle/>
          <a:p>
            <a:r>
              <a:rPr lang="en-AU" dirty="0" smtClean="0"/>
              <a:t>Proposed Origins</a:t>
            </a:r>
            <a:endParaRPr lang="en-AU" dirty="0"/>
          </a:p>
        </p:txBody>
      </p:sp>
      <p:sp>
        <p:nvSpPr>
          <p:cNvPr id="23" name="TextBox 22"/>
          <p:cNvSpPr txBox="1"/>
          <p:nvPr/>
        </p:nvSpPr>
        <p:spPr>
          <a:xfrm>
            <a:off x="7174243" y="3125955"/>
            <a:ext cx="1944215" cy="3416320"/>
          </a:xfrm>
          <a:prstGeom prst="rect">
            <a:avLst/>
          </a:prstGeom>
          <a:noFill/>
        </p:spPr>
        <p:txBody>
          <a:bodyPr wrap="square" rtlCol="0">
            <a:spAutoFit/>
          </a:bodyPr>
          <a:lstStyle/>
          <a:p>
            <a:r>
              <a:rPr lang="en-AU" dirty="0" smtClean="0"/>
              <a:t>Chronic Unmet Needs During Childhood Development:</a:t>
            </a:r>
          </a:p>
          <a:p>
            <a:pPr marL="342900" indent="-342900">
              <a:buAutoNum type="arabicPeriod"/>
            </a:pPr>
            <a:r>
              <a:rPr lang="en-AU" dirty="0" smtClean="0"/>
              <a:t>Validation.</a:t>
            </a:r>
          </a:p>
          <a:p>
            <a:pPr marL="342900" indent="-342900">
              <a:buAutoNum type="arabicPeriod"/>
            </a:pPr>
            <a:r>
              <a:rPr lang="en-AU" dirty="0" smtClean="0"/>
              <a:t>Care/ Emotional Connection.</a:t>
            </a:r>
          </a:p>
          <a:p>
            <a:pPr marL="342900" indent="-342900">
              <a:buAutoNum type="arabicPeriod"/>
            </a:pPr>
            <a:r>
              <a:rPr lang="en-AU" dirty="0" smtClean="0"/>
              <a:t>Safety.</a:t>
            </a:r>
          </a:p>
          <a:p>
            <a:pPr marL="342900" indent="-342900">
              <a:buAutoNum type="arabicPeriod"/>
            </a:pPr>
            <a:r>
              <a:rPr lang="en-AU" dirty="0" smtClean="0"/>
              <a:t>Autonomy.</a:t>
            </a:r>
          </a:p>
          <a:p>
            <a:pPr marL="342900" indent="-342900">
              <a:buAutoNum type="arabicPeriod"/>
            </a:pPr>
            <a:r>
              <a:rPr lang="en-AU" dirty="0" smtClean="0"/>
              <a:t>Competence.</a:t>
            </a:r>
          </a:p>
          <a:p>
            <a:endParaRPr lang="en-AU" dirty="0"/>
          </a:p>
        </p:txBody>
      </p:sp>
      <p:cxnSp>
        <p:nvCxnSpPr>
          <p:cNvPr id="13" name="Straight Arrow Connector 12"/>
          <p:cNvCxnSpPr/>
          <p:nvPr/>
        </p:nvCxnSpPr>
        <p:spPr>
          <a:xfrm flipH="1" flipV="1">
            <a:off x="6300192" y="4077072"/>
            <a:ext cx="755029" cy="504056"/>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4" name="Straight Arrow Connector 23"/>
          <p:cNvCxnSpPr/>
          <p:nvPr/>
        </p:nvCxnSpPr>
        <p:spPr>
          <a:xfrm flipH="1">
            <a:off x="6300192" y="4581128"/>
            <a:ext cx="755029" cy="62444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41" name="Straight Connector 40"/>
          <p:cNvCxnSpPr/>
          <p:nvPr/>
        </p:nvCxnSpPr>
        <p:spPr>
          <a:xfrm>
            <a:off x="5715008" y="5143512"/>
            <a:ext cx="500066" cy="158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 xmlns:p14="http://schemas.microsoft.com/office/powerpoint/2010/main" val="3913433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b="1" dirty="0" smtClean="0"/>
              <a:t>Vulnerable (Child) </a:t>
            </a:r>
            <a:r>
              <a:rPr lang="en-AU" b="1" dirty="0"/>
              <a:t>M</a:t>
            </a:r>
            <a:r>
              <a:rPr lang="en-AU" b="1" dirty="0" smtClean="0"/>
              <a:t>ode</a:t>
            </a:r>
            <a:endParaRPr lang="en-AU" b="1" dirty="0"/>
          </a:p>
        </p:txBody>
      </p:sp>
      <p:sp>
        <p:nvSpPr>
          <p:cNvPr id="3" name="Content Placeholder 2"/>
          <p:cNvSpPr>
            <a:spLocks noGrp="1"/>
          </p:cNvSpPr>
          <p:nvPr>
            <p:ph idx="1"/>
          </p:nvPr>
        </p:nvSpPr>
        <p:spPr>
          <a:xfrm>
            <a:off x="467544" y="1124744"/>
            <a:ext cx="8229600" cy="5184576"/>
          </a:xfrm>
        </p:spPr>
        <p:txBody>
          <a:bodyPr>
            <a:normAutofit fontScale="70000" lnSpcReduction="20000"/>
          </a:bodyPr>
          <a:lstStyle/>
          <a:p>
            <a:pPr marL="0" indent="0">
              <a:buNone/>
            </a:pPr>
            <a:endParaRPr lang="en-AU" dirty="0" smtClean="0"/>
          </a:p>
          <a:p>
            <a:pPr>
              <a:buFont typeface="Arial" charset="0"/>
              <a:buChar char="•"/>
            </a:pPr>
            <a:r>
              <a:rPr lang="en-AU" sz="3400" dirty="0" smtClean="0"/>
              <a:t>Most clinically significant, implicated in all personality disorders </a:t>
            </a:r>
            <a:r>
              <a:rPr lang="nl-NL" sz="3400" dirty="0"/>
              <a:t>(</a:t>
            </a:r>
            <a:r>
              <a:rPr lang="nl-NL" sz="3400" dirty="0" smtClean="0"/>
              <a:t>Lobbestael</a:t>
            </a:r>
            <a:r>
              <a:rPr lang="nl-NL" sz="3400" dirty="0"/>
              <a:t>, van Vreeswijk &amp; </a:t>
            </a:r>
            <a:r>
              <a:rPr lang="nl-NL" sz="3400" dirty="0" smtClean="0"/>
              <a:t>Arntz, 2008).</a:t>
            </a:r>
            <a:endParaRPr lang="en-AU" sz="3400" dirty="0" smtClean="0">
              <a:solidFill>
                <a:srgbClr val="FF0000"/>
              </a:solidFill>
            </a:endParaRPr>
          </a:p>
          <a:p>
            <a:pPr marL="0" indent="0">
              <a:buNone/>
            </a:pPr>
            <a:endParaRPr lang="en-AU" sz="3400" dirty="0" smtClean="0"/>
          </a:p>
          <a:p>
            <a:pPr>
              <a:buFont typeface="Arial" charset="0"/>
              <a:buChar char="•"/>
            </a:pPr>
            <a:r>
              <a:rPr lang="en-AU" sz="3400" dirty="0" smtClean="0"/>
              <a:t>Related to a number of the core schemas including abandonment, deprivation, defectiveness, dependence etc.</a:t>
            </a:r>
          </a:p>
          <a:p>
            <a:pPr marL="0" indent="0">
              <a:buNone/>
            </a:pPr>
            <a:endParaRPr lang="en-AU" sz="3400" dirty="0"/>
          </a:p>
          <a:p>
            <a:pPr>
              <a:buFont typeface="Arial" charset="0"/>
              <a:buChar char="•"/>
            </a:pPr>
            <a:r>
              <a:rPr lang="en-AU" sz="3400" dirty="0" smtClean="0"/>
              <a:t>Related to feelings of intense vulnerable emotions e.g. sadness, fear, anxiety, helplessness.</a:t>
            </a:r>
          </a:p>
          <a:p>
            <a:pPr marL="0" indent="0">
              <a:buNone/>
            </a:pPr>
            <a:endParaRPr lang="en-AU" sz="3400" dirty="0"/>
          </a:p>
          <a:p>
            <a:pPr>
              <a:buFont typeface="Arial" charset="0"/>
              <a:buChar char="•"/>
            </a:pPr>
            <a:r>
              <a:rPr lang="en-AU" sz="3400" dirty="0" smtClean="0"/>
              <a:t>This mode provides a good contrast to the healthy adult mode as   many individuals who  are dominated by this mode show very low scores on healthy adult mode </a:t>
            </a:r>
            <a:r>
              <a:rPr lang="en-AU" sz="3400" dirty="0"/>
              <a:t>(</a:t>
            </a:r>
            <a:r>
              <a:rPr lang="en-AU" sz="3400" dirty="0" err="1"/>
              <a:t>Lobbestael</a:t>
            </a:r>
            <a:r>
              <a:rPr lang="en-AU" sz="3400" dirty="0"/>
              <a:t>, et al., 2010)</a:t>
            </a:r>
            <a:r>
              <a:rPr lang="en-AU" sz="3400" dirty="0" smtClean="0">
                <a:solidFill>
                  <a:srgbClr val="FF0000"/>
                </a:solidFill>
              </a:rPr>
              <a:t> </a:t>
            </a:r>
          </a:p>
          <a:p>
            <a:pPr marL="0" indent="0">
              <a:buNone/>
            </a:pPr>
            <a:endParaRPr lang="en-AU" dirty="0" smtClean="0"/>
          </a:p>
          <a:p>
            <a:pPr marL="0" indent="0">
              <a:buNone/>
            </a:pPr>
            <a:endParaRPr lang="en-AU" dirty="0" smtClean="0"/>
          </a:p>
          <a:p>
            <a:pPr marL="0" indent="0">
              <a:buNone/>
            </a:pPr>
            <a:endParaRPr lang="en-AU" dirty="0"/>
          </a:p>
        </p:txBody>
      </p:sp>
    </p:spTree>
    <p:extLst>
      <p:ext uri="{BB962C8B-B14F-4D97-AF65-F5344CB8AC3E}">
        <p14:creationId xmlns="" xmlns:p14="http://schemas.microsoft.com/office/powerpoint/2010/main" val="1659360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AU" b="1" dirty="0" smtClean="0"/>
              <a:t>Healthy Adult Mode</a:t>
            </a:r>
            <a:endParaRPr lang="en-AU" b="1" dirty="0"/>
          </a:p>
        </p:txBody>
      </p:sp>
      <p:sp>
        <p:nvSpPr>
          <p:cNvPr id="3" name="Content Placeholder 2"/>
          <p:cNvSpPr>
            <a:spLocks noGrp="1"/>
          </p:cNvSpPr>
          <p:nvPr>
            <p:ph idx="1"/>
          </p:nvPr>
        </p:nvSpPr>
        <p:spPr>
          <a:xfrm>
            <a:off x="457200" y="1254642"/>
            <a:ext cx="8229600" cy="5167423"/>
          </a:xfrm>
        </p:spPr>
        <p:txBody>
          <a:bodyPr>
            <a:normAutofit fontScale="92500"/>
          </a:bodyPr>
          <a:lstStyle/>
          <a:p>
            <a:pPr>
              <a:buFont typeface="Arial" charset="0"/>
              <a:buChar char="•"/>
            </a:pPr>
            <a:r>
              <a:rPr lang="en-AU" dirty="0" smtClean="0"/>
              <a:t>Is characterised by higher functioning and healthy schemas of capability, strength etc.</a:t>
            </a:r>
          </a:p>
          <a:p>
            <a:pPr>
              <a:buFont typeface="Arial" charset="0"/>
              <a:buChar char="•"/>
            </a:pPr>
            <a:endParaRPr lang="en-AU" dirty="0" smtClean="0"/>
          </a:p>
          <a:p>
            <a:pPr>
              <a:buFont typeface="Arial" charset="0"/>
              <a:buChar char="•"/>
            </a:pPr>
            <a:r>
              <a:rPr lang="en-AU" dirty="0" smtClean="0"/>
              <a:t>Involves behaviours and cognitions that are required for the undertaking of appropriate adult functions such as taking responsibility, working, parenting, </a:t>
            </a:r>
            <a:r>
              <a:rPr lang="en-AU" dirty="0" smtClean="0">
                <a:solidFill>
                  <a:schemeClr val="accent1"/>
                </a:solidFill>
              </a:rPr>
              <a:t>commitment</a:t>
            </a:r>
            <a:r>
              <a:rPr lang="en-AU" dirty="0" smtClean="0"/>
              <a:t> etc.</a:t>
            </a:r>
          </a:p>
          <a:p>
            <a:pPr>
              <a:buFont typeface="Arial" charset="0"/>
              <a:buChar char="•"/>
            </a:pPr>
            <a:endParaRPr lang="en-AU" dirty="0"/>
          </a:p>
          <a:p>
            <a:pPr>
              <a:buFont typeface="Arial" charset="0"/>
              <a:buChar char="•"/>
            </a:pPr>
            <a:r>
              <a:rPr lang="en-AU" dirty="0" smtClean="0"/>
              <a:t>Allows individuals to use adaptive approaches to meet their emotional </a:t>
            </a:r>
            <a:r>
              <a:rPr lang="en-AU" dirty="0" smtClean="0">
                <a:solidFill>
                  <a:schemeClr val="accent1"/>
                </a:solidFill>
              </a:rPr>
              <a:t>needs.</a:t>
            </a:r>
          </a:p>
          <a:p>
            <a:pPr marL="0" indent="0">
              <a:buNone/>
            </a:pPr>
            <a:endParaRPr lang="en-AU" dirty="0" smtClean="0"/>
          </a:p>
          <a:p>
            <a:pPr>
              <a:buFont typeface="Arial" charset="0"/>
              <a:buChar char="•"/>
            </a:pPr>
            <a:r>
              <a:rPr lang="en-AU" dirty="0" smtClean="0"/>
              <a:t>Healthier, higher functioning people have a stronger Healthy Adult Mode.</a:t>
            </a:r>
          </a:p>
        </p:txBody>
      </p:sp>
    </p:spTree>
    <p:extLst>
      <p:ext uri="{BB962C8B-B14F-4D97-AF65-F5344CB8AC3E}">
        <p14:creationId xmlns="" xmlns:p14="http://schemas.microsoft.com/office/powerpoint/2010/main" val="26295237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1520" y="1340768"/>
            <a:ext cx="8208912" cy="4893647"/>
          </a:xfrm>
          <a:prstGeom prst="rect">
            <a:avLst/>
          </a:prstGeom>
          <a:noFill/>
        </p:spPr>
        <p:txBody>
          <a:bodyPr wrap="square" rtlCol="0">
            <a:spAutoFit/>
          </a:bodyPr>
          <a:lstStyle/>
          <a:p>
            <a:endParaRPr lang="en-AU" sz="3200" dirty="0"/>
          </a:p>
          <a:p>
            <a:r>
              <a:rPr lang="en-AU" sz="3200" dirty="0" smtClean="0"/>
              <a:t>“</a:t>
            </a:r>
            <a:r>
              <a:rPr lang="en-AU" sz="3200" dirty="0">
                <a:solidFill>
                  <a:schemeClr val="accent1"/>
                </a:solidFill>
              </a:rPr>
              <a:t>mindful here-and-now </a:t>
            </a:r>
            <a:r>
              <a:rPr lang="en-AU" sz="3200" dirty="0"/>
              <a:t>perceptions, an </a:t>
            </a:r>
            <a:r>
              <a:rPr lang="en-AU" sz="3200" dirty="0" smtClean="0"/>
              <a:t>interruption of </a:t>
            </a:r>
            <a:r>
              <a:rPr lang="en-AU" sz="3200" dirty="0"/>
              <a:t>spontaneous, maladaptive coping </a:t>
            </a:r>
            <a:r>
              <a:rPr lang="en-AU" sz="3200" dirty="0" smtClean="0"/>
              <a:t>behaviour</a:t>
            </a:r>
            <a:r>
              <a:rPr lang="en-AU" sz="3200" dirty="0"/>
              <a:t>, an emotionally </a:t>
            </a:r>
            <a:r>
              <a:rPr lang="en-AU" sz="3200" dirty="0" smtClean="0">
                <a:solidFill>
                  <a:schemeClr val="accent1"/>
                </a:solidFill>
              </a:rPr>
              <a:t>detached reappraisal </a:t>
            </a:r>
            <a:r>
              <a:rPr lang="en-AU" sz="3200" dirty="0"/>
              <a:t>of internalized parent mode cognitions and at least supportive </a:t>
            </a:r>
            <a:r>
              <a:rPr lang="en-AU" sz="3200" dirty="0" smtClean="0"/>
              <a:t>self-instructions to </a:t>
            </a:r>
            <a:r>
              <a:rPr lang="en-AU" sz="3200" dirty="0"/>
              <a:t>induce and maintain </a:t>
            </a:r>
            <a:r>
              <a:rPr lang="en-AU" sz="3200" dirty="0">
                <a:solidFill>
                  <a:schemeClr val="accent1"/>
                </a:solidFill>
              </a:rPr>
              <a:t>functional</a:t>
            </a:r>
            <a:r>
              <a:rPr lang="en-AU" sz="3200" dirty="0"/>
              <a:t> coping</a:t>
            </a:r>
            <a:r>
              <a:rPr lang="en-AU" sz="3200" dirty="0" smtClean="0"/>
              <a:t>.”</a:t>
            </a:r>
          </a:p>
          <a:p>
            <a:endParaRPr lang="en-AU" sz="2800" dirty="0"/>
          </a:p>
          <a:p>
            <a:endParaRPr lang="en-AU" sz="2800" dirty="0"/>
          </a:p>
        </p:txBody>
      </p:sp>
      <p:sp>
        <p:nvSpPr>
          <p:cNvPr id="3" name="Rectangle 2"/>
          <p:cNvSpPr/>
          <p:nvPr/>
        </p:nvSpPr>
        <p:spPr>
          <a:xfrm>
            <a:off x="395536" y="1052736"/>
            <a:ext cx="6624736" cy="523220"/>
          </a:xfrm>
          <a:prstGeom prst="rect">
            <a:avLst/>
          </a:prstGeom>
        </p:spPr>
        <p:txBody>
          <a:bodyPr wrap="square">
            <a:spAutoFit/>
          </a:bodyPr>
          <a:lstStyle/>
          <a:p>
            <a:r>
              <a:rPr lang="en-AU" sz="2800" dirty="0" smtClean="0"/>
              <a:t>Healthy Adult Mode (</a:t>
            </a:r>
            <a:r>
              <a:rPr lang="en-AU" sz="2800" dirty="0" err="1" smtClean="0"/>
              <a:t>Roediger</a:t>
            </a:r>
            <a:r>
              <a:rPr lang="en-AU" sz="2800" dirty="0" smtClean="0"/>
              <a:t>, 2012): </a:t>
            </a:r>
            <a:endParaRPr lang="en-AU" sz="2800" dirty="0"/>
          </a:p>
        </p:txBody>
      </p:sp>
    </p:spTree>
    <p:extLst>
      <p:ext uri="{BB962C8B-B14F-4D97-AF65-F5344CB8AC3E}">
        <p14:creationId xmlns="" xmlns:p14="http://schemas.microsoft.com/office/powerpoint/2010/main" val="1603172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AU" b="1" dirty="0" smtClean="0"/>
              <a:t>Functions of Healthy Adult Mode</a:t>
            </a:r>
            <a:endParaRPr lang="en-AU" b="1" dirty="0"/>
          </a:p>
        </p:txBody>
      </p:sp>
      <p:sp>
        <p:nvSpPr>
          <p:cNvPr id="3" name="Content Placeholder 2"/>
          <p:cNvSpPr>
            <a:spLocks noGrp="1"/>
          </p:cNvSpPr>
          <p:nvPr>
            <p:ph idx="1"/>
          </p:nvPr>
        </p:nvSpPr>
        <p:spPr>
          <a:xfrm>
            <a:off x="457200" y="1268760"/>
            <a:ext cx="8003232" cy="5256584"/>
          </a:xfrm>
        </p:spPr>
        <p:txBody>
          <a:bodyPr>
            <a:normAutofit/>
          </a:bodyPr>
          <a:lstStyle/>
          <a:p>
            <a:pPr>
              <a:buFontTx/>
              <a:buChar char="-"/>
            </a:pPr>
            <a:endParaRPr lang="en-AU" dirty="0" smtClean="0"/>
          </a:p>
          <a:p>
            <a:pPr>
              <a:buFontTx/>
              <a:buChar char="-"/>
            </a:pPr>
            <a:r>
              <a:rPr lang="en-AU" dirty="0" smtClean="0"/>
              <a:t>Assists individual to meet previously unmet needs</a:t>
            </a:r>
          </a:p>
          <a:p>
            <a:pPr>
              <a:buFontTx/>
              <a:buChar char="-"/>
            </a:pPr>
            <a:r>
              <a:rPr lang="en-AU" dirty="0" smtClean="0"/>
              <a:t>Nurtures, affirms, and protects individual from destructive schemas</a:t>
            </a:r>
          </a:p>
          <a:p>
            <a:pPr>
              <a:buFontTx/>
              <a:buChar char="-"/>
            </a:pPr>
            <a:r>
              <a:rPr lang="en-AU" dirty="0" smtClean="0"/>
              <a:t>Instils self-discipline to set limits and boundaries on behaviour</a:t>
            </a:r>
          </a:p>
          <a:p>
            <a:pPr>
              <a:buFontTx/>
              <a:buChar char="-"/>
            </a:pPr>
            <a:r>
              <a:rPr lang="en-AU" dirty="0" smtClean="0"/>
              <a:t>Moderates other schema modes</a:t>
            </a:r>
          </a:p>
          <a:p>
            <a:pPr>
              <a:buFontTx/>
              <a:buChar char="-"/>
            </a:pPr>
            <a:r>
              <a:rPr lang="en-AU" dirty="0" smtClean="0"/>
              <a:t>Responds </a:t>
            </a:r>
            <a:r>
              <a:rPr lang="en-AU" dirty="0" smtClean="0">
                <a:solidFill>
                  <a:schemeClr val="accent1"/>
                </a:solidFill>
              </a:rPr>
              <a:t>flexibly</a:t>
            </a:r>
            <a:r>
              <a:rPr lang="en-AU" dirty="0" smtClean="0"/>
              <a:t> to difficulties.</a:t>
            </a:r>
          </a:p>
          <a:p>
            <a:pPr>
              <a:buFontTx/>
              <a:buChar char="-"/>
            </a:pPr>
            <a:r>
              <a:rPr lang="en-AU" dirty="0" smtClean="0"/>
              <a:t>Contrasts well with psychological flexibility.</a:t>
            </a:r>
          </a:p>
          <a:p>
            <a:pPr>
              <a:buNone/>
            </a:pPr>
            <a:endParaRPr lang="en-AU" dirty="0" smtClean="0"/>
          </a:p>
          <a:p>
            <a:pPr>
              <a:buFontTx/>
              <a:buChar char="-"/>
            </a:pPr>
            <a:endParaRPr lang="en-AU" dirty="0" smtClean="0"/>
          </a:p>
          <a:p>
            <a:pPr marL="0" indent="0">
              <a:buNone/>
            </a:pPr>
            <a:endParaRPr lang="en-AU" dirty="0"/>
          </a:p>
        </p:txBody>
      </p:sp>
    </p:spTree>
    <p:extLst>
      <p:ext uri="{BB962C8B-B14F-4D97-AF65-F5344CB8AC3E}">
        <p14:creationId xmlns="" xmlns:p14="http://schemas.microsoft.com/office/powerpoint/2010/main" val="1163159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706090"/>
          </a:xfrm>
        </p:spPr>
        <p:txBody>
          <a:bodyPr>
            <a:normAutofit fontScale="90000"/>
          </a:bodyPr>
          <a:lstStyle/>
          <a:p>
            <a:r>
              <a:rPr lang="en-AU" b="1" dirty="0" smtClean="0"/>
              <a:t>Psychological Flexibility</a:t>
            </a:r>
            <a:endParaRPr lang="en-AU" b="1" dirty="0"/>
          </a:p>
        </p:txBody>
      </p:sp>
      <p:sp>
        <p:nvSpPr>
          <p:cNvPr id="3" name="Content Placeholder 2"/>
          <p:cNvSpPr>
            <a:spLocks noGrp="1"/>
          </p:cNvSpPr>
          <p:nvPr>
            <p:ph idx="1"/>
          </p:nvPr>
        </p:nvSpPr>
        <p:spPr>
          <a:xfrm>
            <a:off x="457200" y="908720"/>
            <a:ext cx="8229600" cy="5544616"/>
          </a:xfrm>
        </p:spPr>
        <p:txBody>
          <a:bodyPr>
            <a:normAutofit fontScale="92500" lnSpcReduction="20000"/>
          </a:bodyPr>
          <a:lstStyle/>
          <a:p>
            <a:pPr marL="0" indent="0">
              <a:buNone/>
            </a:pPr>
            <a:endParaRPr lang="en-AU" dirty="0" smtClean="0"/>
          </a:p>
          <a:p>
            <a:pPr marL="0" indent="0">
              <a:buNone/>
            </a:pPr>
            <a:endParaRPr lang="en-AU" dirty="0" smtClean="0"/>
          </a:p>
          <a:p>
            <a:pPr marL="0" indent="0">
              <a:buNone/>
            </a:pPr>
            <a:r>
              <a:rPr lang="en-AU" sz="3500" dirty="0" smtClean="0"/>
              <a:t>“An </a:t>
            </a:r>
            <a:r>
              <a:rPr lang="en-AU" sz="3500" dirty="0"/>
              <a:t>ability to respond in a flexible way to unfolding psychological events. Such flexibility allows one to maintain or modify behaviour according to that which is personally </a:t>
            </a:r>
            <a:r>
              <a:rPr lang="en-AU" sz="3500" dirty="0" smtClean="0"/>
              <a:t>important (values) </a:t>
            </a:r>
            <a:r>
              <a:rPr lang="en-AU" sz="3500" dirty="0"/>
              <a:t>and the opportunities available in the present </a:t>
            </a:r>
            <a:r>
              <a:rPr lang="en-AU" sz="3500" dirty="0" smtClean="0"/>
              <a:t>moment”. </a:t>
            </a:r>
          </a:p>
          <a:p>
            <a:pPr marL="0" indent="0">
              <a:buNone/>
            </a:pPr>
            <a:endParaRPr lang="en-AU" dirty="0" smtClean="0"/>
          </a:p>
          <a:p>
            <a:pPr marL="0" indent="0">
              <a:buNone/>
            </a:pPr>
            <a:r>
              <a:rPr lang="en-AU" dirty="0" smtClean="0"/>
              <a:t>			</a:t>
            </a:r>
          </a:p>
          <a:p>
            <a:pPr marL="0" indent="0">
              <a:buNone/>
            </a:pPr>
            <a:endParaRPr lang="en-AU" sz="2400" dirty="0" smtClean="0"/>
          </a:p>
          <a:p>
            <a:pPr marL="0" indent="0">
              <a:buNone/>
            </a:pPr>
            <a:r>
              <a:rPr lang="en-AU" sz="2400" dirty="0"/>
              <a:t>	</a:t>
            </a:r>
            <a:r>
              <a:rPr lang="en-AU" sz="2400" dirty="0" smtClean="0"/>
              <a:t>				          (Hayes et al., 2006)</a:t>
            </a:r>
            <a:r>
              <a:rPr lang="en-AU" dirty="0" smtClean="0"/>
              <a:t>		</a:t>
            </a:r>
            <a:endParaRPr lang="en-AU" dirty="0"/>
          </a:p>
        </p:txBody>
      </p:sp>
    </p:spTree>
    <p:extLst>
      <p:ext uri="{BB962C8B-B14F-4D97-AF65-F5344CB8AC3E}">
        <p14:creationId xmlns="" xmlns:p14="http://schemas.microsoft.com/office/powerpoint/2010/main" val="20560764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Extended Mode Model (Bernstein, 2007)</a:t>
            </a:r>
            <a:endParaRPr lang="en-AU" dirty="0"/>
          </a:p>
        </p:txBody>
      </p:sp>
      <p:pic>
        <p:nvPicPr>
          <p:cNvPr id="307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220072" y="3212976"/>
            <a:ext cx="938213" cy="9382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292080" y="4772793"/>
            <a:ext cx="938213" cy="9382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303986" y="5241900"/>
            <a:ext cx="914400" cy="12700"/>
          </a:xfrm>
          <a:prstGeom prst="rect">
            <a:avLst/>
          </a:prstGeom>
          <a:solidFill>
            <a:schemeClr val="tx1"/>
          </a:solidFill>
          <a:ln>
            <a:noFill/>
          </a:ln>
          <a:effectLst/>
        </p:spPr>
      </p:pic>
      <p:cxnSp>
        <p:nvCxnSpPr>
          <p:cNvPr id="4" name="Straight Connector 3"/>
          <p:cNvCxnSpPr>
            <a:stCxn id="3074" idx="2"/>
          </p:cNvCxnSpPr>
          <p:nvPr/>
        </p:nvCxnSpPr>
        <p:spPr>
          <a:xfrm flipH="1">
            <a:off x="5689178" y="4151189"/>
            <a:ext cx="1" cy="621604"/>
          </a:xfrm>
          <a:prstGeom prst="line">
            <a:avLst/>
          </a:prstGeom>
        </p:spPr>
        <p:style>
          <a:lnRef idx="2">
            <a:schemeClr val="dk1"/>
          </a:lnRef>
          <a:fillRef idx="0">
            <a:schemeClr val="dk1"/>
          </a:fillRef>
          <a:effectRef idx="1">
            <a:schemeClr val="dk1"/>
          </a:effectRef>
          <a:fontRef idx="minor">
            <a:schemeClr val="tx1"/>
          </a:fontRef>
        </p:style>
      </p:cxnSp>
      <p:sp>
        <p:nvSpPr>
          <p:cNvPr id="8" name="TextBox 7"/>
          <p:cNvSpPr txBox="1"/>
          <p:nvPr/>
        </p:nvSpPr>
        <p:spPr>
          <a:xfrm>
            <a:off x="5303986" y="3497416"/>
            <a:ext cx="1572270" cy="415498"/>
          </a:xfrm>
          <a:prstGeom prst="rect">
            <a:avLst/>
          </a:prstGeom>
          <a:noFill/>
        </p:spPr>
        <p:txBody>
          <a:bodyPr wrap="square" rtlCol="0">
            <a:spAutoFit/>
          </a:bodyPr>
          <a:lstStyle/>
          <a:p>
            <a:r>
              <a:rPr lang="en-AU" sz="1050" dirty="0" smtClean="0"/>
              <a:t>Critical/Demanding Parent</a:t>
            </a:r>
            <a:endParaRPr lang="en-AU" sz="1050" dirty="0"/>
          </a:p>
        </p:txBody>
      </p:sp>
      <p:sp>
        <p:nvSpPr>
          <p:cNvPr id="9" name="TextBox 8"/>
          <p:cNvSpPr txBox="1"/>
          <p:nvPr/>
        </p:nvSpPr>
        <p:spPr>
          <a:xfrm>
            <a:off x="5493971" y="4872567"/>
            <a:ext cx="664314" cy="400110"/>
          </a:xfrm>
          <a:prstGeom prst="rect">
            <a:avLst/>
          </a:prstGeom>
          <a:noFill/>
        </p:spPr>
        <p:txBody>
          <a:bodyPr wrap="square" rtlCol="0">
            <a:spAutoFit/>
          </a:bodyPr>
          <a:lstStyle/>
          <a:p>
            <a:r>
              <a:rPr lang="en-AU" sz="1000" dirty="0" smtClean="0"/>
              <a:t>Angry Child</a:t>
            </a:r>
            <a:endParaRPr lang="en-AU" sz="1000" dirty="0"/>
          </a:p>
        </p:txBody>
      </p:sp>
      <p:sp>
        <p:nvSpPr>
          <p:cNvPr id="10" name="TextBox 9"/>
          <p:cNvSpPr txBox="1"/>
          <p:nvPr/>
        </p:nvSpPr>
        <p:spPr>
          <a:xfrm>
            <a:off x="5364089" y="5276609"/>
            <a:ext cx="794196" cy="369332"/>
          </a:xfrm>
          <a:prstGeom prst="rect">
            <a:avLst/>
          </a:prstGeom>
          <a:noFill/>
        </p:spPr>
        <p:txBody>
          <a:bodyPr wrap="square" rtlCol="0">
            <a:spAutoFit/>
          </a:bodyPr>
          <a:lstStyle/>
          <a:p>
            <a:r>
              <a:rPr lang="en-AU" sz="900" dirty="0" smtClean="0"/>
              <a:t>Vulnerable Child</a:t>
            </a:r>
            <a:endParaRPr lang="en-AU" sz="900" dirty="0"/>
          </a:p>
        </p:txBody>
      </p:sp>
      <p:sp>
        <p:nvSpPr>
          <p:cNvPr id="11" name="TextBox 10"/>
          <p:cNvSpPr txBox="1"/>
          <p:nvPr/>
        </p:nvSpPr>
        <p:spPr>
          <a:xfrm>
            <a:off x="5041107" y="1927865"/>
            <a:ext cx="1296143" cy="923330"/>
          </a:xfrm>
          <a:prstGeom prst="rect">
            <a:avLst/>
          </a:prstGeom>
          <a:noFill/>
        </p:spPr>
        <p:txBody>
          <a:bodyPr wrap="square" rtlCol="0">
            <a:spAutoFit/>
          </a:bodyPr>
          <a:lstStyle/>
          <a:p>
            <a:r>
              <a:rPr lang="en-AU" dirty="0" smtClean="0"/>
              <a:t>Core Emotional Modes</a:t>
            </a:r>
            <a:endParaRPr lang="en-AU" dirty="0"/>
          </a:p>
        </p:txBody>
      </p:sp>
      <p:sp>
        <p:nvSpPr>
          <p:cNvPr id="12" name="TextBox 11"/>
          <p:cNvSpPr txBox="1"/>
          <p:nvPr/>
        </p:nvSpPr>
        <p:spPr>
          <a:xfrm>
            <a:off x="2532664" y="1927865"/>
            <a:ext cx="2183352" cy="923330"/>
          </a:xfrm>
          <a:prstGeom prst="rect">
            <a:avLst/>
          </a:prstGeom>
          <a:noFill/>
        </p:spPr>
        <p:txBody>
          <a:bodyPr wrap="square" rtlCol="0">
            <a:spAutoFit/>
          </a:bodyPr>
          <a:lstStyle/>
          <a:p>
            <a:r>
              <a:rPr lang="en-AU" dirty="0" smtClean="0"/>
              <a:t>Maladaptive Coping Modes </a:t>
            </a:r>
            <a:r>
              <a:rPr lang="en-AU" dirty="0" smtClean="0">
                <a:solidFill>
                  <a:schemeClr val="bg2">
                    <a:lumMod val="50000"/>
                  </a:schemeClr>
                </a:solidFill>
              </a:rPr>
              <a:t>(Experiential Avoidance)</a:t>
            </a:r>
            <a:endParaRPr lang="en-AU" dirty="0">
              <a:solidFill>
                <a:schemeClr val="bg2">
                  <a:lumMod val="50000"/>
                </a:schemeClr>
              </a:solidFill>
            </a:endParaRPr>
          </a:p>
        </p:txBody>
      </p:sp>
      <p:pic>
        <p:nvPicPr>
          <p:cNvPr id="3076" name="Picture 4"/>
          <p:cNvPicPr>
            <a:picLocks noChangeAspect="1" noChangeArrowheads="1"/>
          </p:cNvPicPr>
          <p:nvPr/>
        </p:nvPicPr>
        <p:blipFill>
          <a:blip r:embed="rId5" cstate="print">
            <a:duotone>
              <a:prstClr val="black"/>
              <a:schemeClr val="accent2">
                <a:tint val="45000"/>
                <a:satMod val="400000"/>
              </a:schemeClr>
            </a:duotone>
            <a:extLst>
              <a:ext uri="{28A0092B-C50C-407E-A947-70E740481C1C}">
                <a14:useLocalDpi xmlns="" xmlns:a14="http://schemas.microsoft.com/office/drawing/2010/main" val="0"/>
              </a:ext>
            </a:extLst>
          </a:blip>
          <a:srcRect/>
          <a:stretch>
            <a:fillRect/>
          </a:stretch>
        </p:blipFill>
        <p:spPr bwMode="auto">
          <a:xfrm>
            <a:off x="2975829" y="3820595"/>
            <a:ext cx="938213" cy="938213"/>
          </a:xfrm>
          <a:prstGeom prst="rect">
            <a:avLst/>
          </a:prstGeom>
          <a:noFill/>
          <a:ln w="9525">
            <a:solidFill>
              <a:schemeClr val="bg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6" name="Picture 4"/>
          <p:cNvPicPr>
            <a:picLocks noChangeAspect="1" noChangeArrowheads="1"/>
          </p:cNvPicPr>
          <p:nvPr/>
        </p:nvPicPr>
        <p:blipFill>
          <a:blip r:embed="rId5" cstate="print">
            <a:duotone>
              <a:prstClr val="black"/>
              <a:schemeClr val="accent2">
                <a:tint val="45000"/>
                <a:satMod val="400000"/>
              </a:schemeClr>
            </a:duotone>
            <a:extLst>
              <a:ext uri="{28A0092B-C50C-407E-A947-70E740481C1C}">
                <a14:useLocalDpi xmlns="" xmlns:a14="http://schemas.microsoft.com/office/drawing/2010/main" val="0"/>
              </a:ext>
            </a:extLst>
          </a:blip>
          <a:srcRect/>
          <a:stretch>
            <a:fillRect/>
          </a:stretch>
        </p:blipFill>
        <p:spPr bwMode="auto">
          <a:xfrm>
            <a:off x="2987824" y="4772792"/>
            <a:ext cx="938213" cy="938213"/>
          </a:xfrm>
          <a:prstGeom prst="rect">
            <a:avLst/>
          </a:prstGeom>
          <a:noFill/>
          <a:ln w="9525">
            <a:solidFill>
              <a:schemeClr val="bg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1497480" y="5116100"/>
            <a:ext cx="1482778" cy="276999"/>
          </a:xfrm>
          <a:prstGeom prst="rect">
            <a:avLst/>
          </a:prstGeom>
          <a:noFill/>
        </p:spPr>
        <p:txBody>
          <a:bodyPr wrap="none" rtlCol="0">
            <a:spAutoFit/>
          </a:bodyPr>
          <a:lstStyle/>
          <a:p>
            <a:r>
              <a:rPr lang="en-AU" sz="1200" dirty="0" smtClean="0"/>
              <a:t>Detached Protector</a:t>
            </a:r>
            <a:endParaRPr lang="en-AU" sz="1200" dirty="0"/>
          </a:p>
        </p:txBody>
      </p:sp>
      <p:cxnSp>
        <p:nvCxnSpPr>
          <p:cNvPr id="19" name="Straight Connector 18"/>
          <p:cNvCxnSpPr/>
          <p:nvPr/>
        </p:nvCxnSpPr>
        <p:spPr>
          <a:xfrm>
            <a:off x="3896283" y="5095269"/>
            <a:ext cx="1395797" cy="0"/>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p:cNvCxnSpPr>
            <a:endCxn id="3074" idx="1"/>
          </p:cNvCxnSpPr>
          <p:nvPr/>
        </p:nvCxnSpPr>
        <p:spPr>
          <a:xfrm flipV="1">
            <a:off x="3896283" y="3682083"/>
            <a:ext cx="1323789" cy="1390539"/>
          </a:xfrm>
          <a:prstGeom prst="line">
            <a:avLst/>
          </a:prstGeom>
        </p:spPr>
        <p:style>
          <a:lnRef idx="2">
            <a:schemeClr val="dk1"/>
          </a:lnRef>
          <a:fillRef idx="0">
            <a:schemeClr val="dk1"/>
          </a:fillRef>
          <a:effectRef idx="1">
            <a:schemeClr val="dk1"/>
          </a:effectRef>
          <a:fontRef idx="minor">
            <a:schemeClr val="tx1"/>
          </a:fontRef>
        </p:style>
      </p:cxnSp>
      <p:sp>
        <p:nvSpPr>
          <p:cNvPr id="21" name="TextBox 20"/>
          <p:cNvSpPr txBox="1"/>
          <p:nvPr/>
        </p:nvSpPr>
        <p:spPr>
          <a:xfrm>
            <a:off x="1665091" y="4160693"/>
            <a:ext cx="1297022" cy="307777"/>
          </a:xfrm>
          <a:prstGeom prst="rect">
            <a:avLst/>
          </a:prstGeom>
          <a:noFill/>
        </p:spPr>
        <p:txBody>
          <a:bodyPr wrap="none" rtlCol="0">
            <a:spAutoFit/>
          </a:bodyPr>
          <a:lstStyle/>
          <a:p>
            <a:r>
              <a:rPr lang="en-AU" sz="1400" dirty="0" smtClean="0"/>
              <a:t>Bully &amp; Attack</a:t>
            </a:r>
            <a:endParaRPr lang="en-AU" sz="1400" dirty="0"/>
          </a:p>
        </p:txBody>
      </p:sp>
      <p:pic>
        <p:nvPicPr>
          <p:cNvPr id="26" name="Picture 4"/>
          <p:cNvPicPr>
            <a:picLocks noChangeAspect="1" noChangeArrowheads="1"/>
          </p:cNvPicPr>
          <p:nvPr/>
        </p:nvPicPr>
        <p:blipFill>
          <a:blip r:embed="rId5" cstate="print">
            <a:duotone>
              <a:prstClr val="black"/>
              <a:schemeClr val="accent2">
                <a:tint val="45000"/>
                <a:satMod val="400000"/>
              </a:schemeClr>
            </a:duotone>
            <a:extLst>
              <a:ext uri="{28A0092B-C50C-407E-A947-70E740481C1C}">
                <a14:useLocalDpi xmlns="" xmlns:a14="http://schemas.microsoft.com/office/drawing/2010/main" val="0"/>
              </a:ext>
            </a:extLst>
          </a:blip>
          <a:srcRect/>
          <a:stretch>
            <a:fillRect/>
          </a:stretch>
        </p:blipFill>
        <p:spPr bwMode="auto">
          <a:xfrm>
            <a:off x="2995830" y="2829921"/>
            <a:ext cx="938213" cy="938213"/>
          </a:xfrm>
          <a:prstGeom prst="rect">
            <a:avLst/>
          </a:prstGeom>
          <a:noFill/>
          <a:ln w="9525">
            <a:solidFill>
              <a:schemeClr val="bg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3" name="TextBox 22"/>
          <p:cNvSpPr txBox="1"/>
          <p:nvPr/>
        </p:nvSpPr>
        <p:spPr>
          <a:xfrm>
            <a:off x="1996227" y="3066529"/>
            <a:ext cx="976916" cy="430887"/>
          </a:xfrm>
          <a:prstGeom prst="rect">
            <a:avLst/>
          </a:prstGeom>
          <a:noFill/>
        </p:spPr>
        <p:txBody>
          <a:bodyPr wrap="square" rtlCol="0">
            <a:spAutoFit/>
          </a:bodyPr>
          <a:lstStyle/>
          <a:p>
            <a:r>
              <a:rPr lang="en-AU" sz="1100" dirty="0" smtClean="0"/>
              <a:t>Self-Aggrandizer</a:t>
            </a:r>
            <a:endParaRPr lang="en-AU" sz="1100" dirty="0"/>
          </a:p>
        </p:txBody>
      </p:sp>
      <p:sp>
        <p:nvSpPr>
          <p:cNvPr id="28" name="Oval 27"/>
          <p:cNvSpPr/>
          <p:nvPr/>
        </p:nvSpPr>
        <p:spPr>
          <a:xfrm>
            <a:off x="3204902" y="6113546"/>
            <a:ext cx="504056"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9" name="TextBox 28"/>
          <p:cNvSpPr txBox="1"/>
          <p:nvPr/>
        </p:nvSpPr>
        <p:spPr>
          <a:xfrm>
            <a:off x="2025379" y="6049758"/>
            <a:ext cx="1080120" cy="584775"/>
          </a:xfrm>
          <a:prstGeom prst="rect">
            <a:avLst/>
          </a:prstGeom>
          <a:noFill/>
        </p:spPr>
        <p:txBody>
          <a:bodyPr wrap="square" rtlCol="0">
            <a:spAutoFit/>
          </a:bodyPr>
          <a:lstStyle/>
          <a:p>
            <a:pPr algn="ctr"/>
            <a:r>
              <a:rPr lang="en-AU" sz="1600" dirty="0" smtClean="0"/>
              <a:t>Healthy Adult</a:t>
            </a:r>
            <a:endParaRPr lang="en-AU" sz="1600" dirty="0"/>
          </a:p>
        </p:txBody>
      </p:sp>
      <p:cxnSp>
        <p:nvCxnSpPr>
          <p:cNvPr id="24" name="Straight Connector 23"/>
          <p:cNvCxnSpPr>
            <a:stCxn id="28" idx="6"/>
          </p:cNvCxnSpPr>
          <p:nvPr/>
        </p:nvCxnSpPr>
        <p:spPr>
          <a:xfrm flipV="1">
            <a:off x="3708958" y="5643664"/>
            <a:ext cx="1786130" cy="698482"/>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 xmlns:p14="http://schemas.microsoft.com/office/powerpoint/2010/main" val="6575773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5278" y="404664"/>
            <a:ext cx="8305800" cy="1143000"/>
          </a:xfrm>
        </p:spPr>
        <p:txBody>
          <a:bodyPr/>
          <a:lstStyle/>
          <a:p>
            <a:pPr algn="ctr"/>
            <a:r>
              <a:rPr lang="en-AU" dirty="0" smtClean="0"/>
              <a:t>Extended Mode Model</a:t>
            </a:r>
            <a:endParaRPr lang="en-AU" dirty="0"/>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220073" y="3682083"/>
            <a:ext cx="469106" cy="46910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292080" y="4772793"/>
            <a:ext cx="599475" cy="599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4" name="Straight Connector 3"/>
          <p:cNvCxnSpPr>
            <a:stCxn id="3074" idx="2"/>
          </p:cNvCxnSpPr>
          <p:nvPr/>
        </p:nvCxnSpPr>
        <p:spPr>
          <a:xfrm>
            <a:off x="5454626" y="4151189"/>
            <a:ext cx="234553" cy="621604"/>
          </a:xfrm>
          <a:prstGeom prst="line">
            <a:avLst/>
          </a:prstGeom>
        </p:spPr>
        <p:style>
          <a:lnRef idx="2">
            <a:schemeClr val="dk1"/>
          </a:lnRef>
          <a:fillRef idx="0">
            <a:schemeClr val="dk1"/>
          </a:fillRef>
          <a:effectRef idx="1">
            <a:schemeClr val="dk1"/>
          </a:effectRef>
          <a:fontRef idx="minor">
            <a:schemeClr val="tx1"/>
          </a:fontRef>
        </p:style>
      </p:cxnSp>
      <p:sp>
        <p:nvSpPr>
          <p:cNvPr id="8" name="TextBox 7"/>
          <p:cNvSpPr txBox="1"/>
          <p:nvPr/>
        </p:nvSpPr>
        <p:spPr>
          <a:xfrm>
            <a:off x="5689178" y="3677114"/>
            <a:ext cx="1572270" cy="415498"/>
          </a:xfrm>
          <a:prstGeom prst="rect">
            <a:avLst/>
          </a:prstGeom>
          <a:noFill/>
        </p:spPr>
        <p:txBody>
          <a:bodyPr wrap="square" rtlCol="0">
            <a:spAutoFit/>
          </a:bodyPr>
          <a:lstStyle/>
          <a:p>
            <a:r>
              <a:rPr lang="en-AU" sz="1050" dirty="0" smtClean="0"/>
              <a:t>Critical/Demanding Parent</a:t>
            </a:r>
            <a:endParaRPr lang="en-AU" sz="1050" dirty="0"/>
          </a:p>
        </p:txBody>
      </p:sp>
      <p:sp>
        <p:nvSpPr>
          <p:cNvPr id="9" name="TextBox 8"/>
          <p:cNvSpPr txBox="1"/>
          <p:nvPr/>
        </p:nvSpPr>
        <p:spPr>
          <a:xfrm>
            <a:off x="5303985" y="4841790"/>
            <a:ext cx="854299" cy="246221"/>
          </a:xfrm>
          <a:prstGeom prst="rect">
            <a:avLst/>
          </a:prstGeom>
          <a:noFill/>
        </p:spPr>
        <p:txBody>
          <a:bodyPr wrap="square" rtlCol="0">
            <a:spAutoFit/>
          </a:bodyPr>
          <a:lstStyle/>
          <a:p>
            <a:r>
              <a:rPr lang="en-AU" sz="1000" dirty="0" smtClean="0"/>
              <a:t>Angry Child</a:t>
            </a:r>
            <a:endParaRPr lang="en-AU" sz="1000" dirty="0"/>
          </a:p>
        </p:txBody>
      </p:sp>
      <p:sp>
        <p:nvSpPr>
          <p:cNvPr id="10" name="TextBox 9"/>
          <p:cNvSpPr txBox="1"/>
          <p:nvPr/>
        </p:nvSpPr>
        <p:spPr>
          <a:xfrm>
            <a:off x="5422530" y="5025997"/>
            <a:ext cx="794196" cy="369332"/>
          </a:xfrm>
          <a:prstGeom prst="rect">
            <a:avLst/>
          </a:prstGeom>
          <a:noFill/>
        </p:spPr>
        <p:txBody>
          <a:bodyPr wrap="square" rtlCol="0">
            <a:spAutoFit/>
          </a:bodyPr>
          <a:lstStyle/>
          <a:p>
            <a:r>
              <a:rPr lang="en-AU" sz="900" dirty="0" smtClean="0"/>
              <a:t>Vulnerable Child</a:t>
            </a:r>
            <a:endParaRPr lang="en-AU" sz="900" dirty="0"/>
          </a:p>
        </p:txBody>
      </p:sp>
      <p:sp>
        <p:nvSpPr>
          <p:cNvPr id="11" name="TextBox 10"/>
          <p:cNvSpPr txBox="1"/>
          <p:nvPr/>
        </p:nvSpPr>
        <p:spPr>
          <a:xfrm>
            <a:off x="5041107" y="1927865"/>
            <a:ext cx="1296143" cy="923330"/>
          </a:xfrm>
          <a:prstGeom prst="rect">
            <a:avLst/>
          </a:prstGeom>
          <a:noFill/>
        </p:spPr>
        <p:txBody>
          <a:bodyPr wrap="square" rtlCol="0">
            <a:spAutoFit/>
          </a:bodyPr>
          <a:lstStyle/>
          <a:p>
            <a:pPr algn="ctr"/>
            <a:r>
              <a:rPr lang="en-AU" dirty="0" smtClean="0"/>
              <a:t>Core Emotional Modes</a:t>
            </a:r>
            <a:endParaRPr lang="en-AU" dirty="0"/>
          </a:p>
        </p:txBody>
      </p:sp>
      <p:sp>
        <p:nvSpPr>
          <p:cNvPr id="12" name="TextBox 11"/>
          <p:cNvSpPr txBox="1"/>
          <p:nvPr/>
        </p:nvSpPr>
        <p:spPr>
          <a:xfrm>
            <a:off x="2532664" y="2204864"/>
            <a:ext cx="2183352" cy="369332"/>
          </a:xfrm>
          <a:prstGeom prst="rect">
            <a:avLst/>
          </a:prstGeom>
          <a:noFill/>
        </p:spPr>
        <p:txBody>
          <a:bodyPr wrap="square" rtlCol="0">
            <a:spAutoFit/>
          </a:bodyPr>
          <a:lstStyle/>
          <a:p>
            <a:pPr algn="ctr"/>
            <a:r>
              <a:rPr lang="en-AU" dirty="0" smtClean="0"/>
              <a:t>Coping Modes</a:t>
            </a:r>
            <a:endParaRPr lang="en-AU" dirty="0">
              <a:solidFill>
                <a:schemeClr val="bg2">
                  <a:lumMod val="50000"/>
                </a:schemeClr>
              </a:solidFill>
            </a:endParaRPr>
          </a:p>
        </p:txBody>
      </p:sp>
      <p:pic>
        <p:nvPicPr>
          <p:cNvPr id="3076" name="Picture 4"/>
          <p:cNvPicPr>
            <a:picLocks noChangeAspect="1" noChangeArrowheads="1"/>
          </p:cNvPicPr>
          <p:nvPr/>
        </p:nvPicPr>
        <p:blipFill>
          <a:blip r:embed="rId3" cstate="print">
            <a:duotone>
              <a:prstClr val="black"/>
              <a:schemeClr val="accent2">
                <a:tint val="45000"/>
                <a:satMod val="400000"/>
              </a:schemeClr>
            </a:duotone>
            <a:extLst>
              <a:ext uri="{28A0092B-C50C-407E-A947-70E740481C1C}">
                <a14:useLocalDpi xmlns="" xmlns:a14="http://schemas.microsoft.com/office/drawing/2010/main" val="0"/>
              </a:ext>
            </a:extLst>
          </a:blip>
          <a:srcRect/>
          <a:stretch>
            <a:fillRect/>
          </a:stretch>
        </p:blipFill>
        <p:spPr bwMode="auto">
          <a:xfrm>
            <a:off x="3397715" y="3820595"/>
            <a:ext cx="556757" cy="556757"/>
          </a:xfrm>
          <a:prstGeom prst="rect">
            <a:avLst/>
          </a:prstGeom>
          <a:noFill/>
          <a:ln w="9525">
            <a:solidFill>
              <a:schemeClr val="bg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6" name="Picture 4"/>
          <p:cNvPicPr>
            <a:picLocks noChangeAspect="1" noChangeArrowheads="1"/>
          </p:cNvPicPr>
          <p:nvPr/>
        </p:nvPicPr>
        <p:blipFill>
          <a:blip r:embed="rId3" cstate="print">
            <a:duotone>
              <a:prstClr val="black"/>
              <a:schemeClr val="accent2">
                <a:tint val="45000"/>
                <a:satMod val="400000"/>
              </a:schemeClr>
            </a:duotone>
            <a:extLst>
              <a:ext uri="{28A0092B-C50C-407E-A947-70E740481C1C}">
                <a14:useLocalDpi xmlns="" xmlns:a14="http://schemas.microsoft.com/office/drawing/2010/main" val="0"/>
              </a:ext>
            </a:extLst>
          </a:blip>
          <a:srcRect/>
          <a:stretch>
            <a:fillRect/>
          </a:stretch>
        </p:blipFill>
        <p:spPr bwMode="auto">
          <a:xfrm>
            <a:off x="3426152" y="4772792"/>
            <a:ext cx="499885" cy="499885"/>
          </a:xfrm>
          <a:prstGeom prst="rect">
            <a:avLst/>
          </a:prstGeom>
          <a:noFill/>
          <a:ln w="9525">
            <a:solidFill>
              <a:schemeClr val="bg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1943374" y="4884234"/>
            <a:ext cx="1482778" cy="276999"/>
          </a:xfrm>
          <a:prstGeom prst="rect">
            <a:avLst/>
          </a:prstGeom>
          <a:noFill/>
        </p:spPr>
        <p:txBody>
          <a:bodyPr wrap="none" rtlCol="0">
            <a:spAutoFit/>
          </a:bodyPr>
          <a:lstStyle/>
          <a:p>
            <a:r>
              <a:rPr lang="en-AU" sz="1200" dirty="0" smtClean="0"/>
              <a:t>Detached Protector</a:t>
            </a:r>
            <a:endParaRPr lang="en-AU" sz="1200" dirty="0"/>
          </a:p>
        </p:txBody>
      </p:sp>
      <p:cxnSp>
        <p:nvCxnSpPr>
          <p:cNvPr id="19" name="Straight Connector 18"/>
          <p:cNvCxnSpPr/>
          <p:nvPr/>
        </p:nvCxnSpPr>
        <p:spPr>
          <a:xfrm>
            <a:off x="3896283" y="5095269"/>
            <a:ext cx="1395797" cy="0"/>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p:cNvCxnSpPr>
            <a:endCxn id="3074" idx="1"/>
          </p:cNvCxnSpPr>
          <p:nvPr/>
        </p:nvCxnSpPr>
        <p:spPr>
          <a:xfrm flipV="1">
            <a:off x="3896283" y="3916636"/>
            <a:ext cx="1323790" cy="1155988"/>
          </a:xfrm>
          <a:prstGeom prst="line">
            <a:avLst/>
          </a:prstGeom>
        </p:spPr>
        <p:style>
          <a:lnRef idx="2">
            <a:schemeClr val="dk1"/>
          </a:lnRef>
          <a:fillRef idx="0">
            <a:schemeClr val="dk1"/>
          </a:fillRef>
          <a:effectRef idx="1">
            <a:schemeClr val="dk1"/>
          </a:effectRef>
          <a:fontRef idx="minor">
            <a:schemeClr val="tx1"/>
          </a:fontRef>
        </p:style>
      </p:cxnSp>
      <p:sp>
        <p:nvSpPr>
          <p:cNvPr id="21" name="TextBox 20"/>
          <p:cNvSpPr txBox="1"/>
          <p:nvPr/>
        </p:nvSpPr>
        <p:spPr>
          <a:xfrm>
            <a:off x="2063080" y="3945084"/>
            <a:ext cx="1297022" cy="307777"/>
          </a:xfrm>
          <a:prstGeom prst="rect">
            <a:avLst/>
          </a:prstGeom>
          <a:noFill/>
        </p:spPr>
        <p:txBody>
          <a:bodyPr wrap="none" rtlCol="0">
            <a:spAutoFit/>
          </a:bodyPr>
          <a:lstStyle/>
          <a:p>
            <a:r>
              <a:rPr lang="en-AU" sz="1400" dirty="0" smtClean="0"/>
              <a:t>Bully &amp; Attack</a:t>
            </a:r>
            <a:endParaRPr lang="en-AU" sz="1400" dirty="0"/>
          </a:p>
        </p:txBody>
      </p:sp>
      <p:pic>
        <p:nvPicPr>
          <p:cNvPr id="26" name="Picture 4"/>
          <p:cNvPicPr>
            <a:picLocks noChangeAspect="1" noChangeArrowheads="1"/>
          </p:cNvPicPr>
          <p:nvPr/>
        </p:nvPicPr>
        <p:blipFill>
          <a:blip r:embed="rId3" cstate="print">
            <a:duotone>
              <a:prstClr val="black"/>
              <a:schemeClr val="accent2">
                <a:tint val="45000"/>
                <a:satMod val="400000"/>
              </a:schemeClr>
            </a:duotone>
            <a:extLst>
              <a:ext uri="{28A0092B-C50C-407E-A947-70E740481C1C}">
                <a14:useLocalDpi xmlns="" xmlns:a14="http://schemas.microsoft.com/office/drawing/2010/main" val="0"/>
              </a:ext>
            </a:extLst>
          </a:blip>
          <a:srcRect/>
          <a:stretch>
            <a:fillRect/>
          </a:stretch>
        </p:blipFill>
        <p:spPr bwMode="auto">
          <a:xfrm>
            <a:off x="3401917" y="3102318"/>
            <a:ext cx="507891" cy="507891"/>
          </a:xfrm>
          <a:prstGeom prst="rect">
            <a:avLst/>
          </a:prstGeom>
          <a:noFill/>
          <a:ln w="9525">
            <a:solidFill>
              <a:schemeClr val="bg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3" name="TextBox 22"/>
          <p:cNvSpPr txBox="1"/>
          <p:nvPr/>
        </p:nvSpPr>
        <p:spPr>
          <a:xfrm>
            <a:off x="2380369" y="3099256"/>
            <a:ext cx="976916" cy="430887"/>
          </a:xfrm>
          <a:prstGeom prst="rect">
            <a:avLst/>
          </a:prstGeom>
          <a:noFill/>
        </p:spPr>
        <p:txBody>
          <a:bodyPr wrap="square" rtlCol="0">
            <a:spAutoFit/>
          </a:bodyPr>
          <a:lstStyle/>
          <a:p>
            <a:r>
              <a:rPr lang="en-AU" sz="1100" dirty="0" smtClean="0"/>
              <a:t>Self-Aggrandizer</a:t>
            </a:r>
            <a:endParaRPr lang="en-AU" sz="1100" dirty="0"/>
          </a:p>
        </p:txBody>
      </p:sp>
      <p:sp>
        <p:nvSpPr>
          <p:cNvPr id="28" name="Oval 27"/>
          <p:cNvSpPr/>
          <p:nvPr/>
        </p:nvSpPr>
        <p:spPr>
          <a:xfrm>
            <a:off x="3023595" y="5576278"/>
            <a:ext cx="1224136" cy="12468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9" name="TextBox 28"/>
          <p:cNvSpPr txBox="1"/>
          <p:nvPr/>
        </p:nvSpPr>
        <p:spPr>
          <a:xfrm>
            <a:off x="3095603" y="5907328"/>
            <a:ext cx="1080120" cy="584775"/>
          </a:xfrm>
          <a:prstGeom prst="rect">
            <a:avLst/>
          </a:prstGeom>
          <a:noFill/>
        </p:spPr>
        <p:txBody>
          <a:bodyPr wrap="square" rtlCol="0">
            <a:spAutoFit/>
          </a:bodyPr>
          <a:lstStyle/>
          <a:p>
            <a:pPr algn="ctr"/>
            <a:r>
              <a:rPr lang="en-AU" sz="1600" dirty="0" smtClean="0"/>
              <a:t>Healthy Adult</a:t>
            </a:r>
            <a:endParaRPr lang="en-AU" sz="1600" dirty="0"/>
          </a:p>
        </p:txBody>
      </p:sp>
      <p:cxnSp>
        <p:nvCxnSpPr>
          <p:cNvPr id="7" name="Straight Connector 6"/>
          <p:cNvCxnSpPr/>
          <p:nvPr/>
        </p:nvCxnSpPr>
        <p:spPr>
          <a:xfrm>
            <a:off x="5342944" y="5094675"/>
            <a:ext cx="396398"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a:stCxn id="28" idx="6"/>
          </p:cNvCxnSpPr>
          <p:nvPr/>
        </p:nvCxnSpPr>
        <p:spPr>
          <a:xfrm flipV="1">
            <a:off x="4247731" y="5241900"/>
            <a:ext cx="1116358" cy="957817"/>
          </a:xfrm>
          <a:prstGeom prst="line">
            <a:avLst/>
          </a:prstGeom>
        </p:spPr>
        <p:style>
          <a:lnRef idx="2">
            <a:schemeClr val="dk1"/>
          </a:lnRef>
          <a:fillRef idx="0">
            <a:schemeClr val="dk1"/>
          </a:fillRef>
          <a:effectRef idx="1">
            <a:schemeClr val="dk1"/>
          </a:effectRef>
          <a:fontRef idx="minor">
            <a:schemeClr val="tx1"/>
          </a:fontRef>
        </p:style>
      </p:cxnSp>
      <p:sp>
        <p:nvSpPr>
          <p:cNvPr id="24" name="TextBox 23"/>
          <p:cNvSpPr txBox="1"/>
          <p:nvPr/>
        </p:nvSpPr>
        <p:spPr>
          <a:xfrm>
            <a:off x="4283968" y="6093296"/>
            <a:ext cx="1080120" cy="584775"/>
          </a:xfrm>
          <a:prstGeom prst="rect">
            <a:avLst/>
          </a:prstGeom>
          <a:noFill/>
        </p:spPr>
        <p:txBody>
          <a:bodyPr wrap="square" rtlCol="0">
            <a:spAutoFit/>
          </a:bodyPr>
          <a:lstStyle/>
          <a:p>
            <a:pPr algn="ctr"/>
            <a:r>
              <a:rPr lang="en-AU" sz="1600" dirty="0" smtClean="0"/>
              <a:t>Flexibility?</a:t>
            </a:r>
            <a:endParaRPr lang="en-AU" sz="1600" dirty="0"/>
          </a:p>
        </p:txBody>
      </p:sp>
    </p:spTree>
    <p:extLst>
      <p:ext uri="{BB962C8B-B14F-4D97-AF65-F5344CB8AC3E}">
        <p14:creationId xmlns="" xmlns:p14="http://schemas.microsoft.com/office/powerpoint/2010/main" val="28678653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8229600" cy="1143000"/>
          </a:xfrm>
        </p:spPr>
        <p:txBody>
          <a:bodyPr>
            <a:normAutofit/>
          </a:bodyPr>
          <a:lstStyle/>
          <a:p>
            <a:r>
              <a:rPr lang="en-AU" sz="3600" dirty="0" smtClean="0"/>
              <a:t>Masters Thesis in Preparation (Lazarevic, Brockman, &amp; Hough, 2013)</a:t>
            </a:r>
            <a:endParaRPr lang="en-AU" sz="3600" dirty="0"/>
          </a:p>
        </p:txBody>
      </p:sp>
      <p:pic>
        <p:nvPicPr>
          <p:cNvPr id="3" name="Content Placeholder 2"/>
          <p:cNvPicPr>
            <a:picLocks noGrp="1" noChangeAspect="1" noChangeArrowheads="1"/>
          </p:cNvPicPr>
          <p:nvPr>
            <p:ph idx="1"/>
          </p:nvPr>
        </p:nvPicPr>
        <p:blipFill>
          <a:blip r:embed="rId2" cstate="print"/>
          <a:srcRect/>
          <a:stretch>
            <a:fillRect/>
          </a:stretch>
        </p:blipFill>
        <p:spPr bwMode="auto">
          <a:xfrm>
            <a:off x="0" y="1556792"/>
            <a:ext cx="9160900" cy="3825918"/>
          </a:xfrm>
          <a:prstGeom prst="rect">
            <a:avLst/>
          </a:prstGeom>
          <a:noFill/>
          <a:ln w="9525">
            <a:noFill/>
            <a:miter lim="800000"/>
            <a:headEnd/>
            <a:tailEnd/>
          </a:ln>
        </p:spPr>
      </p:pic>
      <p:sp>
        <p:nvSpPr>
          <p:cNvPr id="6" name="Title 1"/>
          <p:cNvSpPr txBox="1">
            <a:spLocks/>
          </p:cNvSpPr>
          <p:nvPr/>
        </p:nvSpPr>
        <p:spPr>
          <a:xfrm>
            <a:off x="179512" y="5085184"/>
            <a:ext cx="8229600" cy="114300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sz="2400" dirty="0" smtClean="0">
                <a:solidFill>
                  <a:schemeClr val="tx2"/>
                </a:solidFill>
                <a:latin typeface="+mj-lt"/>
                <a:ea typeface="+mj-ea"/>
                <a:cs typeface="+mj-cs"/>
              </a:rPr>
              <a:t>Relationships (uncorrected) between schema modes and psychological flexibility processes</a:t>
            </a:r>
            <a:endParaRPr kumimoji="0" lang="en-AU" sz="24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08720"/>
            <a:ext cx="8305800" cy="1143000"/>
          </a:xfrm>
        </p:spPr>
        <p:txBody>
          <a:bodyPr>
            <a:normAutofit fontScale="90000"/>
          </a:bodyPr>
          <a:lstStyle/>
          <a:p>
            <a:pPr algn="ctr"/>
            <a:r>
              <a:rPr lang="en-AU" dirty="0" smtClean="0"/>
              <a:t>Mediation Models</a:t>
            </a:r>
            <a:br>
              <a:rPr lang="en-AU" dirty="0" smtClean="0"/>
            </a:br>
            <a:r>
              <a:rPr lang="en-AU" sz="2200" dirty="0" smtClean="0"/>
              <a:t>Psychological flexibility fully mediates the relationship between healthy adult mode and both vulnerable child and punitive parent modes (Baron &amp; Kenny, 1986; with </a:t>
            </a:r>
            <a:r>
              <a:rPr lang="en-AU" sz="2200" dirty="0" err="1" smtClean="0"/>
              <a:t>Sobel</a:t>
            </a:r>
            <a:r>
              <a:rPr lang="en-AU" sz="2200" dirty="0" smtClean="0"/>
              <a:t> test)</a:t>
            </a:r>
            <a:endParaRPr lang="en-AU" sz="2200" dirty="0"/>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220072" y="2278982"/>
            <a:ext cx="1872208" cy="187220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292080" y="4797152"/>
            <a:ext cx="1944216" cy="19442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5364088" y="2852936"/>
            <a:ext cx="1572270" cy="707886"/>
          </a:xfrm>
          <a:prstGeom prst="rect">
            <a:avLst/>
          </a:prstGeom>
          <a:noFill/>
        </p:spPr>
        <p:txBody>
          <a:bodyPr wrap="square" rtlCol="0">
            <a:spAutoFit/>
          </a:bodyPr>
          <a:lstStyle/>
          <a:p>
            <a:pPr algn="ctr"/>
            <a:r>
              <a:rPr lang="en-AU" sz="2000" dirty="0" smtClean="0"/>
              <a:t>Punitive Parent</a:t>
            </a:r>
            <a:endParaRPr lang="en-AU" sz="2000" dirty="0"/>
          </a:p>
        </p:txBody>
      </p:sp>
      <p:sp>
        <p:nvSpPr>
          <p:cNvPr id="10" name="TextBox 9"/>
          <p:cNvSpPr txBox="1"/>
          <p:nvPr/>
        </p:nvSpPr>
        <p:spPr>
          <a:xfrm>
            <a:off x="5220072" y="5301208"/>
            <a:ext cx="2160240" cy="830997"/>
          </a:xfrm>
          <a:prstGeom prst="rect">
            <a:avLst/>
          </a:prstGeom>
          <a:noFill/>
        </p:spPr>
        <p:txBody>
          <a:bodyPr wrap="square" rtlCol="0">
            <a:spAutoFit/>
          </a:bodyPr>
          <a:lstStyle/>
          <a:p>
            <a:pPr algn="ctr"/>
            <a:r>
              <a:rPr lang="en-AU" sz="2400" dirty="0" smtClean="0"/>
              <a:t>Vulnerable Child</a:t>
            </a:r>
            <a:endParaRPr lang="en-AU" sz="2400" dirty="0"/>
          </a:p>
        </p:txBody>
      </p:sp>
      <p:sp>
        <p:nvSpPr>
          <p:cNvPr id="28" name="Oval 27"/>
          <p:cNvSpPr/>
          <p:nvPr/>
        </p:nvSpPr>
        <p:spPr>
          <a:xfrm>
            <a:off x="971600" y="3501008"/>
            <a:ext cx="2304256" cy="21829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9" name="TextBox 28"/>
          <p:cNvSpPr txBox="1"/>
          <p:nvPr/>
        </p:nvSpPr>
        <p:spPr>
          <a:xfrm>
            <a:off x="1403648" y="4005064"/>
            <a:ext cx="1368152" cy="830997"/>
          </a:xfrm>
          <a:prstGeom prst="rect">
            <a:avLst/>
          </a:prstGeom>
          <a:noFill/>
        </p:spPr>
        <p:txBody>
          <a:bodyPr wrap="square" rtlCol="0">
            <a:spAutoFit/>
          </a:bodyPr>
          <a:lstStyle/>
          <a:p>
            <a:pPr algn="ctr"/>
            <a:r>
              <a:rPr lang="en-AU" sz="2400" dirty="0" smtClean="0"/>
              <a:t>Healthy Adult</a:t>
            </a:r>
            <a:endParaRPr lang="en-AU" sz="2400" dirty="0"/>
          </a:p>
        </p:txBody>
      </p:sp>
      <p:cxnSp>
        <p:nvCxnSpPr>
          <p:cNvPr id="27" name="Straight Arrow Connector 26"/>
          <p:cNvCxnSpPr>
            <a:endCxn id="5" idx="1"/>
          </p:cNvCxnSpPr>
          <p:nvPr/>
        </p:nvCxnSpPr>
        <p:spPr>
          <a:xfrm>
            <a:off x="3275856" y="4797152"/>
            <a:ext cx="2016224" cy="97210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6" name="Straight Arrow Connector 25"/>
          <p:cNvCxnSpPr>
            <a:endCxn id="3074" idx="1"/>
          </p:cNvCxnSpPr>
          <p:nvPr/>
        </p:nvCxnSpPr>
        <p:spPr>
          <a:xfrm flipV="1">
            <a:off x="3131840" y="3215086"/>
            <a:ext cx="2088232" cy="8619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20" name="TextBox 19"/>
          <p:cNvSpPr txBox="1"/>
          <p:nvPr/>
        </p:nvSpPr>
        <p:spPr>
          <a:xfrm>
            <a:off x="3491880" y="4869160"/>
            <a:ext cx="1512168" cy="5847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AU" sz="1600" dirty="0" smtClean="0"/>
              <a:t>Psychological</a:t>
            </a:r>
          </a:p>
          <a:p>
            <a:pPr algn="ctr"/>
            <a:r>
              <a:rPr lang="en-AU" sz="1600" dirty="0" smtClean="0"/>
              <a:t>Flexibility</a:t>
            </a:r>
            <a:endParaRPr lang="en-AU" sz="1600" dirty="0"/>
          </a:p>
        </p:txBody>
      </p:sp>
      <p:sp>
        <p:nvSpPr>
          <p:cNvPr id="21" name="TextBox 20"/>
          <p:cNvSpPr txBox="1"/>
          <p:nvPr/>
        </p:nvSpPr>
        <p:spPr>
          <a:xfrm>
            <a:off x="3491880" y="3501008"/>
            <a:ext cx="1440160" cy="5847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AU" sz="1600" dirty="0" smtClean="0"/>
              <a:t>Psychological</a:t>
            </a:r>
          </a:p>
          <a:p>
            <a:pPr algn="ctr"/>
            <a:r>
              <a:rPr lang="en-AU" sz="1600" dirty="0" smtClean="0"/>
              <a:t>Flexibility</a:t>
            </a:r>
            <a:endParaRPr lang="en-AU" sz="1600" dirty="0"/>
          </a:p>
        </p:txBody>
      </p:sp>
    </p:spTree>
    <p:extLst>
      <p:ext uri="{BB962C8B-B14F-4D97-AF65-F5344CB8AC3E}">
        <p14:creationId xmlns="" xmlns:p14="http://schemas.microsoft.com/office/powerpoint/2010/main" val="2867865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8229600" cy="1143000"/>
          </a:xfrm>
        </p:spPr>
        <p:txBody>
          <a:bodyPr/>
          <a:lstStyle/>
          <a:p>
            <a:pPr algn="ctr"/>
            <a:r>
              <a:rPr lang="en-AU" dirty="0" smtClean="0"/>
              <a:t>Aims of the Talk</a:t>
            </a:r>
            <a:endParaRPr lang="en-AU" dirty="0"/>
          </a:p>
        </p:txBody>
      </p:sp>
      <p:sp>
        <p:nvSpPr>
          <p:cNvPr id="3" name="Content Placeholder 2"/>
          <p:cNvSpPr>
            <a:spLocks noGrp="1"/>
          </p:cNvSpPr>
          <p:nvPr>
            <p:ph idx="1"/>
          </p:nvPr>
        </p:nvSpPr>
        <p:spPr/>
        <p:txBody>
          <a:bodyPr>
            <a:normAutofit lnSpcReduction="10000"/>
          </a:bodyPr>
          <a:lstStyle/>
          <a:p>
            <a:r>
              <a:rPr lang="en-AU" dirty="0" smtClean="0"/>
              <a:t>Compare and Contrast the ACT and Schema mode models as they relate to personality disturbance.</a:t>
            </a:r>
          </a:p>
          <a:p>
            <a:r>
              <a:rPr lang="en-AU" dirty="0" smtClean="0"/>
              <a:t>Provide some initial empirical evidence of overlap in the constructs, and demonstrate that psychological flexibility processes are ubiquitous to the schema model.</a:t>
            </a:r>
          </a:p>
          <a:p>
            <a:r>
              <a:rPr lang="en-AU" dirty="0" smtClean="0"/>
              <a:t>Speculate as to some workable ways of using the mode construct in a functional approach to therapy with personality disorders.</a:t>
            </a:r>
          </a:p>
          <a:p>
            <a:r>
              <a:rPr lang="en-AU" dirty="0" smtClean="0"/>
              <a:t>Encourage the conversation around integration, what can </a:t>
            </a:r>
            <a:r>
              <a:rPr lang="en-AU" smtClean="0"/>
              <a:t>both traditions </a:t>
            </a:r>
            <a:r>
              <a:rPr lang="en-AU" dirty="0" smtClean="0"/>
              <a:t>learn from each other?</a:t>
            </a:r>
          </a:p>
          <a:p>
            <a:endParaRPr lang="en-AU" dirty="0" smtClean="0"/>
          </a:p>
        </p:txBody>
      </p:sp>
    </p:spTree>
    <p:extLst>
      <p:ext uri="{BB962C8B-B14F-4D97-AF65-F5344CB8AC3E}">
        <p14:creationId xmlns="" xmlns:p14="http://schemas.microsoft.com/office/powerpoint/2010/main" val="29866103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5278" y="404664"/>
            <a:ext cx="8305800" cy="1143000"/>
          </a:xfrm>
        </p:spPr>
        <p:txBody>
          <a:bodyPr/>
          <a:lstStyle/>
          <a:p>
            <a:pPr algn="ctr"/>
            <a:r>
              <a:rPr lang="en-AU" dirty="0" smtClean="0"/>
              <a:t>Extended Mode Model</a:t>
            </a:r>
            <a:endParaRPr lang="en-AU" dirty="0"/>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220073" y="3682083"/>
            <a:ext cx="469106" cy="46910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292080" y="4772793"/>
            <a:ext cx="599475" cy="599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4" name="Straight Connector 3"/>
          <p:cNvCxnSpPr>
            <a:stCxn id="3074" idx="2"/>
          </p:cNvCxnSpPr>
          <p:nvPr/>
        </p:nvCxnSpPr>
        <p:spPr>
          <a:xfrm>
            <a:off x="5454626" y="4151189"/>
            <a:ext cx="234553" cy="621604"/>
          </a:xfrm>
          <a:prstGeom prst="line">
            <a:avLst/>
          </a:prstGeom>
        </p:spPr>
        <p:style>
          <a:lnRef idx="2">
            <a:schemeClr val="dk1"/>
          </a:lnRef>
          <a:fillRef idx="0">
            <a:schemeClr val="dk1"/>
          </a:fillRef>
          <a:effectRef idx="1">
            <a:schemeClr val="dk1"/>
          </a:effectRef>
          <a:fontRef idx="minor">
            <a:schemeClr val="tx1"/>
          </a:fontRef>
        </p:style>
      </p:cxnSp>
      <p:sp>
        <p:nvSpPr>
          <p:cNvPr id="8" name="TextBox 7"/>
          <p:cNvSpPr txBox="1"/>
          <p:nvPr/>
        </p:nvSpPr>
        <p:spPr>
          <a:xfrm>
            <a:off x="5689178" y="3677114"/>
            <a:ext cx="1572270" cy="415498"/>
          </a:xfrm>
          <a:prstGeom prst="rect">
            <a:avLst/>
          </a:prstGeom>
          <a:noFill/>
        </p:spPr>
        <p:txBody>
          <a:bodyPr wrap="square" rtlCol="0">
            <a:spAutoFit/>
          </a:bodyPr>
          <a:lstStyle/>
          <a:p>
            <a:r>
              <a:rPr lang="en-AU" sz="1050" dirty="0" smtClean="0"/>
              <a:t>Critical/Demanding Parent</a:t>
            </a:r>
            <a:endParaRPr lang="en-AU" sz="1050" dirty="0"/>
          </a:p>
        </p:txBody>
      </p:sp>
      <p:sp>
        <p:nvSpPr>
          <p:cNvPr id="9" name="TextBox 8"/>
          <p:cNvSpPr txBox="1"/>
          <p:nvPr/>
        </p:nvSpPr>
        <p:spPr>
          <a:xfrm>
            <a:off x="5303985" y="4841790"/>
            <a:ext cx="854299" cy="246221"/>
          </a:xfrm>
          <a:prstGeom prst="rect">
            <a:avLst/>
          </a:prstGeom>
          <a:noFill/>
        </p:spPr>
        <p:txBody>
          <a:bodyPr wrap="square" rtlCol="0">
            <a:spAutoFit/>
          </a:bodyPr>
          <a:lstStyle/>
          <a:p>
            <a:r>
              <a:rPr lang="en-AU" sz="1000" dirty="0" smtClean="0"/>
              <a:t>Angry Child</a:t>
            </a:r>
            <a:endParaRPr lang="en-AU" sz="1000" dirty="0"/>
          </a:p>
        </p:txBody>
      </p:sp>
      <p:sp>
        <p:nvSpPr>
          <p:cNvPr id="10" name="TextBox 9"/>
          <p:cNvSpPr txBox="1"/>
          <p:nvPr/>
        </p:nvSpPr>
        <p:spPr>
          <a:xfrm>
            <a:off x="5422530" y="5025997"/>
            <a:ext cx="794196" cy="369332"/>
          </a:xfrm>
          <a:prstGeom prst="rect">
            <a:avLst/>
          </a:prstGeom>
          <a:noFill/>
        </p:spPr>
        <p:txBody>
          <a:bodyPr wrap="square" rtlCol="0">
            <a:spAutoFit/>
          </a:bodyPr>
          <a:lstStyle/>
          <a:p>
            <a:r>
              <a:rPr lang="en-AU" sz="900" dirty="0" smtClean="0"/>
              <a:t>Vulnerable Child</a:t>
            </a:r>
            <a:endParaRPr lang="en-AU" sz="900" dirty="0"/>
          </a:p>
        </p:txBody>
      </p:sp>
      <p:sp>
        <p:nvSpPr>
          <p:cNvPr id="11" name="TextBox 10"/>
          <p:cNvSpPr txBox="1"/>
          <p:nvPr/>
        </p:nvSpPr>
        <p:spPr>
          <a:xfrm>
            <a:off x="4786314" y="2143116"/>
            <a:ext cx="1296143" cy="923330"/>
          </a:xfrm>
          <a:prstGeom prst="rect">
            <a:avLst/>
          </a:prstGeom>
          <a:noFill/>
        </p:spPr>
        <p:txBody>
          <a:bodyPr wrap="square" rtlCol="0">
            <a:spAutoFit/>
          </a:bodyPr>
          <a:lstStyle/>
          <a:p>
            <a:pPr algn="ctr"/>
            <a:r>
              <a:rPr lang="en-AU" dirty="0" smtClean="0"/>
              <a:t>Core Emotional Modes</a:t>
            </a:r>
            <a:endParaRPr lang="en-AU" dirty="0"/>
          </a:p>
        </p:txBody>
      </p:sp>
      <p:sp>
        <p:nvSpPr>
          <p:cNvPr id="12" name="TextBox 11"/>
          <p:cNvSpPr txBox="1"/>
          <p:nvPr/>
        </p:nvSpPr>
        <p:spPr>
          <a:xfrm>
            <a:off x="2532664" y="2204864"/>
            <a:ext cx="2183352" cy="369332"/>
          </a:xfrm>
          <a:prstGeom prst="rect">
            <a:avLst/>
          </a:prstGeom>
          <a:noFill/>
        </p:spPr>
        <p:txBody>
          <a:bodyPr wrap="square" rtlCol="0">
            <a:spAutoFit/>
          </a:bodyPr>
          <a:lstStyle/>
          <a:p>
            <a:pPr algn="ctr"/>
            <a:r>
              <a:rPr lang="en-AU" dirty="0" smtClean="0"/>
              <a:t>Coping Modes</a:t>
            </a:r>
            <a:endParaRPr lang="en-AU" dirty="0">
              <a:solidFill>
                <a:schemeClr val="bg2">
                  <a:lumMod val="50000"/>
                </a:schemeClr>
              </a:solidFill>
            </a:endParaRPr>
          </a:p>
        </p:txBody>
      </p:sp>
      <p:pic>
        <p:nvPicPr>
          <p:cNvPr id="3076" name="Picture 4"/>
          <p:cNvPicPr>
            <a:picLocks noChangeAspect="1" noChangeArrowheads="1"/>
          </p:cNvPicPr>
          <p:nvPr/>
        </p:nvPicPr>
        <p:blipFill>
          <a:blip r:embed="rId3" cstate="print">
            <a:duotone>
              <a:prstClr val="black"/>
              <a:schemeClr val="accent2">
                <a:tint val="45000"/>
                <a:satMod val="400000"/>
              </a:schemeClr>
            </a:duotone>
            <a:extLst>
              <a:ext uri="{28A0092B-C50C-407E-A947-70E740481C1C}">
                <a14:useLocalDpi xmlns="" xmlns:a14="http://schemas.microsoft.com/office/drawing/2010/main" val="0"/>
              </a:ext>
            </a:extLst>
          </a:blip>
          <a:srcRect/>
          <a:stretch>
            <a:fillRect/>
          </a:stretch>
        </p:blipFill>
        <p:spPr bwMode="auto">
          <a:xfrm>
            <a:off x="3397715" y="3820595"/>
            <a:ext cx="556757" cy="556757"/>
          </a:xfrm>
          <a:prstGeom prst="rect">
            <a:avLst/>
          </a:prstGeom>
          <a:noFill/>
          <a:ln w="9525">
            <a:solidFill>
              <a:schemeClr val="bg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6" name="Picture 4"/>
          <p:cNvPicPr>
            <a:picLocks noChangeAspect="1" noChangeArrowheads="1"/>
          </p:cNvPicPr>
          <p:nvPr/>
        </p:nvPicPr>
        <p:blipFill>
          <a:blip r:embed="rId3" cstate="print">
            <a:duotone>
              <a:prstClr val="black"/>
              <a:schemeClr val="accent2">
                <a:tint val="45000"/>
                <a:satMod val="400000"/>
              </a:schemeClr>
            </a:duotone>
            <a:extLst>
              <a:ext uri="{28A0092B-C50C-407E-A947-70E740481C1C}">
                <a14:useLocalDpi xmlns="" xmlns:a14="http://schemas.microsoft.com/office/drawing/2010/main" val="0"/>
              </a:ext>
            </a:extLst>
          </a:blip>
          <a:srcRect/>
          <a:stretch>
            <a:fillRect/>
          </a:stretch>
        </p:blipFill>
        <p:spPr bwMode="auto">
          <a:xfrm>
            <a:off x="3426152" y="4772792"/>
            <a:ext cx="499885" cy="499885"/>
          </a:xfrm>
          <a:prstGeom prst="rect">
            <a:avLst/>
          </a:prstGeom>
          <a:noFill/>
          <a:ln w="9525">
            <a:solidFill>
              <a:schemeClr val="bg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1943374" y="4884234"/>
            <a:ext cx="1482778" cy="276999"/>
          </a:xfrm>
          <a:prstGeom prst="rect">
            <a:avLst/>
          </a:prstGeom>
          <a:noFill/>
        </p:spPr>
        <p:txBody>
          <a:bodyPr wrap="none" rtlCol="0">
            <a:spAutoFit/>
          </a:bodyPr>
          <a:lstStyle/>
          <a:p>
            <a:r>
              <a:rPr lang="en-AU" sz="1200" dirty="0" smtClean="0"/>
              <a:t>Detached Protector</a:t>
            </a:r>
            <a:endParaRPr lang="en-AU" sz="1200" dirty="0"/>
          </a:p>
        </p:txBody>
      </p:sp>
      <p:cxnSp>
        <p:nvCxnSpPr>
          <p:cNvPr id="19" name="Straight Connector 18"/>
          <p:cNvCxnSpPr/>
          <p:nvPr/>
        </p:nvCxnSpPr>
        <p:spPr>
          <a:xfrm>
            <a:off x="3896283" y="5095269"/>
            <a:ext cx="1395797" cy="0"/>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p:cNvCxnSpPr>
            <a:endCxn id="3074" idx="1"/>
          </p:cNvCxnSpPr>
          <p:nvPr/>
        </p:nvCxnSpPr>
        <p:spPr>
          <a:xfrm flipV="1">
            <a:off x="3896283" y="3916636"/>
            <a:ext cx="1323790" cy="1155988"/>
          </a:xfrm>
          <a:prstGeom prst="line">
            <a:avLst/>
          </a:prstGeom>
        </p:spPr>
        <p:style>
          <a:lnRef idx="2">
            <a:schemeClr val="dk1"/>
          </a:lnRef>
          <a:fillRef idx="0">
            <a:schemeClr val="dk1"/>
          </a:fillRef>
          <a:effectRef idx="1">
            <a:schemeClr val="dk1"/>
          </a:effectRef>
          <a:fontRef idx="minor">
            <a:schemeClr val="tx1"/>
          </a:fontRef>
        </p:style>
      </p:cxnSp>
      <p:sp>
        <p:nvSpPr>
          <p:cNvPr id="21" name="TextBox 20"/>
          <p:cNvSpPr txBox="1"/>
          <p:nvPr/>
        </p:nvSpPr>
        <p:spPr>
          <a:xfrm>
            <a:off x="2063080" y="3945084"/>
            <a:ext cx="1297022" cy="307777"/>
          </a:xfrm>
          <a:prstGeom prst="rect">
            <a:avLst/>
          </a:prstGeom>
          <a:noFill/>
        </p:spPr>
        <p:txBody>
          <a:bodyPr wrap="none" rtlCol="0">
            <a:spAutoFit/>
          </a:bodyPr>
          <a:lstStyle/>
          <a:p>
            <a:r>
              <a:rPr lang="en-AU" sz="1400" dirty="0" smtClean="0"/>
              <a:t>Bully &amp; Attack</a:t>
            </a:r>
            <a:endParaRPr lang="en-AU" sz="1400" dirty="0"/>
          </a:p>
        </p:txBody>
      </p:sp>
      <p:pic>
        <p:nvPicPr>
          <p:cNvPr id="26" name="Picture 4"/>
          <p:cNvPicPr>
            <a:picLocks noChangeAspect="1" noChangeArrowheads="1"/>
          </p:cNvPicPr>
          <p:nvPr/>
        </p:nvPicPr>
        <p:blipFill>
          <a:blip r:embed="rId3" cstate="print">
            <a:duotone>
              <a:prstClr val="black"/>
              <a:schemeClr val="accent2">
                <a:tint val="45000"/>
                <a:satMod val="400000"/>
              </a:schemeClr>
            </a:duotone>
            <a:extLst>
              <a:ext uri="{28A0092B-C50C-407E-A947-70E740481C1C}">
                <a14:useLocalDpi xmlns="" xmlns:a14="http://schemas.microsoft.com/office/drawing/2010/main" val="0"/>
              </a:ext>
            </a:extLst>
          </a:blip>
          <a:srcRect/>
          <a:stretch>
            <a:fillRect/>
          </a:stretch>
        </p:blipFill>
        <p:spPr bwMode="auto">
          <a:xfrm>
            <a:off x="3401917" y="3102318"/>
            <a:ext cx="507891" cy="507891"/>
          </a:xfrm>
          <a:prstGeom prst="rect">
            <a:avLst/>
          </a:prstGeom>
          <a:noFill/>
          <a:ln w="9525">
            <a:solidFill>
              <a:schemeClr val="bg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3" name="TextBox 22"/>
          <p:cNvSpPr txBox="1"/>
          <p:nvPr/>
        </p:nvSpPr>
        <p:spPr>
          <a:xfrm>
            <a:off x="2380369" y="3099256"/>
            <a:ext cx="976916" cy="430887"/>
          </a:xfrm>
          <a:prstGeom prst="rect">
            <a:avLst/>
          </a:prstGeom>
          <a:noFill/>
        </p:spPr>
        <p:txBody>
          <a:bodyPr wrap="square" rtlCol="0">
            <a:spAutoFit/>
          </a:bodyPr>
          <a:lstStyle/>
          <a:p>
            <a:r>
              <a:rPr lang="en-AU" sz="1100" dirty="0" smtClean="0"/>
              <a:t>Self-Aggrandizer</a:t>
            </a:r>
            <a:endParaRPr lang="en-AU" sz="1100" dirty="0"/>
          </a:p>
        </p:txBody>
      </p:sp>
      <p:sp>
        <p:nvSpPr>
          <p:cNvPr id="28" name="Oval 27"/>
          <p:cNvSpPr/>
          <p:nvPr/>
        </p:nvSpPr>
        <p:spPr>
          <a:xfrm>
            <a:off x="3023595" y="5576278"/>
            <a:ext cx="1224136" cy="12468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9" name="TextBox 28"/>
          <p:cNvSpPr txBox="1"/>
          <p:nvPr/>
        </p:nvSpPr>
        <p:spPr>
          <a:xfrm>
            <a:off x="3095603" y="5907328"/>
            <a:ext cx="1080120" cy="584775"/>
          </a:xfrm>
          <a:prstGeom prst="rect">
            <a:avLst/>
          </a:prstGeom>
          <a:noFill/>
        </p:spPr>
        <p:txBody>
          <a:bodyPr wrap="square" rtlCol="0">
            <a:spAutoFit/>
          </a:bodyPr>
          <a:lstStyle/>
          <a:p>
            <a:pPr algn="ctr"/>
            <a:r>
              <a:rPr lang="en-AU" sz="1600" dirty="0" smtClean="0"/>
              <a:t>Healthy Adult</a:t>
            </a:r>
            <a:endParaRPr lang="en-AU" sz="1600" dirty="0"/>
          </a:p>
        </p:txBody>
      </p:sp>
      <p:cxnSp>
        <p:nvCxnSpPr>
          <p:cNvPr id="7" name="Straight Connector 6"/>
          <p:cNvCxnSpPr/>
          <p:nvPr/>
        </p:nvCxnSpPr>
        <p:spPr>
          <a:xfrm>
            <a:off x="5342944" y="5094675"/>
            <a:ext cx="396398"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a:stCxn id="28" idx="6"/>
          </p:cNvCxnSpPr>
          <p:nvPr/>
        </p:nvCxnSpPr>
        <p:spPr>
          <a:xfrm flipV="1">
            <a:off x="4247731" y="5241900"/>
            <a:ext cx="1116358" cy="957817"/>
          </a:xfrm>
          <a:prstGeom prst="line">
            <a:avLst/>
          </a:prstGeom>
        </p:spPr>
        <p:style>
          <a:lnRef idx="2">
            <a:schemeClr val="dk1"/>
          </a:lnRef>
          <a:fillRef idx="0">
            <a:schemeClr val="dk1"/>
          </a:fillRef>
          <a:effectRef idx="1">
            <a:schemeClr val="dk1"/>
          </a:effectRef>
          <a:fontRef idx="minor">
            <a:schemeClr val="tx1"/>
          </a:fontRef>
        </p:style>
      </p:cxnSp>
      <p:sp>
        <p:nvSpPr>
          <p:cNvPr id="24" name="TextBox 23"/>
          <p:cNvSpPr txBox="1"/>
          <p:nvPr/>
        </p:nvSpPr>
        <p:spPr>
          <a:xfrm>
            <a:off x="4000496" y="5429264"/>
            <a:ext cx="1080120" cy="584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AU" sz="1600" dirty="0" smtClean="0"/>
              <a:t>Building Flexibility</a:t>
            </a:r>
            <a:endParaRPr lang="en-AU" sz="1600" dirty="0"/>
          </a:p>
        </p:txBody>
      </p:sp>
      <p:sp>
        <p:nvSpPr>
          <p:cNvPr id="25" name="TextBox 24"/>
          <p:cNvSpPr txBox="1"/>
          <p:nvPr/>
        </p:nvSpPr>
        <p:spPr>
          <a:xfrm>
            <a:off x="5929322" y="5429264"/>
            <a:ext cx="1368152" cy="584775"/>
          </a:xfrm>
          <a:prstGeom prst="rect">
            <a:avLst/>
          </a:prstGeom>
          <a:noFill/>
        </p:spPr>
        <p:txBody>
          <a:bodyPr wrap="square" rtlCol="0">
            <a:spAutoFit/>
          </a:bodyPr>
          <a:lstStyle/>
          <a:p>
            <a:pPr algn="ctr"/>
            <a:r>
              <a:rPr lang="en-AU" sz="1600" dirty="0" smtClean="0"/>
              <a:t>ACT Techniques</a:t>
            </a:r>
            <a:endParaRPr lang="en-AU" sz="1600" dirty="0"/>
          </a:p>
        </p:txBody>
      </p:sp>
      <p:cxnSp>
        <p:nvCxnSpPr>
          <p:cNvPr id="27" name="Straight Arrow Connector 26"/>
          <p:cNvCxnSpPr/>
          <p:nvPr/>
        </p:nvCxnSpPr>
        <p:spPr>
          <a:xfrm flipH="1">
            <a:off x="5143504" y="5786454"/>
            <a:ext cx="899046" cy="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30" name="Straight Connector 29"/>
          <p:cNvCxnSpPr/>
          <p:nvPr/>
        </p:nvCxnSpPr>
        <p:spPr>
          <a:xfrm flipV="1">
            <a:off x="3857620" y="4143380"/>
            <a:ext cx="1500198" cy="142876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 xmlns:p14="http://schemas.microsoft.com/office/powerpoint/2010/main" val="28678653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340768"/>
            <a:ext cx="8229600" cy="1143000"/>
          </a:xfrm>
        </p:spPr>
        <p:txBody>
          <a:bodyPr>
            <a:normAutofit fontScale="90000"/>
          </a:bodyPr>
          <a:lstStyle/>
          <a:p>
            <a:pPr algn="ctr"/>
            <a:r>
              <a:rPr lang="en-AU" dirty="0" smtClean="0"/>
              <a:t>Potential Benefits of Integration for Schema Therapy</a:t>
            </a:r>
            <a:endParaRPr lang="en-AU" dirty="0"/>
          </a:p>
        </p:txBody>
      </p:sp>
      <p:sp>
        <p:nvSpPr>
          <p:cNvPr id="3" name="Content Placeholder 2"/>
          <p:cNvSpPr>
            <a:spLocks noGrp="1"/>
          </p:cNvSpPr>
          <p:nvPr>
            <p:ph idx="1"/>
          </p:nvPr>
        </p:nvSpPr>
        <p:spPr>
          <a:xfrm>
            <a:off x="395536" y="2636912"/>
            <a:ext cx="8229600" cy="4389120"/>
          </a:xfrm>
        </p:spPr>
        <p:txBody>
          <a:bodyPr/>
          <a:lstStyle/>
          <a:p>
            <a:r>
              <a:rPr lang="en-AU" dirty="0" smtClean="0"/>
              <a:t>Gives an explicit focus to building the healthy (flexible) mode, and a set of techniques specifically designed to do this.</a:t>
            </a:r>
          </a:p>
          <a:p>
            <a:r>
              <a:rPr lang="en-AU" dirty="0" smtClean="0"/>
              <a:t>Takes the focus of the change processes off </a:t>
            </a:r>
            <a:r>
              <a:rPr lang="en-AU" dirty="0" smtClean="0"/>
              <a:t>the reducing of maladaptive processes, </a:t>
            </a:r>
            <a:r>
              <a:rPr lang="en-AU" dirty="0" smtClean="0"/>
              <a:t>to the building of healthy states of being.</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052736"/>
            <a:ext cx="8229600" cy="1143000"/>
          </a:xfrm>
        </p:spPr>
        <p:txBody>
          <a:bodyPr>
            <a:normAutofit fontScale="90000"/>
          </a:bodyPr>
          <a:lstStyle/>
          <a:p>
            <a:r>
              <a:rPr lang="en-AU" dirty="0" smtClean="0"/>
              <a:t>Potential Benefits to Using Mode Constructs in a Functional Approach</a:t>
            </a:r>
            <a:endParaRPr lang="en-AU" dirty="0"/>
          </a:p>
        </p:txBody>
      </p:sp>
      <p:sp>
        <p:nvSpPr>
          <p:cNvPr id="3" name="Content Placeholder 2"/>
          <p:cNvSpPr>
            <a:spLocks noGrp="1"/>
          </p:cNvSpPr>
          <p:nvPr>
            <p:ph idx="1"/>
          </p:nvPr>
        </p:nvSpPr>
        <p:spPr>
          <a:xfrm>
            <a:off x="467544" y="2204864"/>
            <a:ext cx="8435280" cy="4653136"/>
          </a:xfrm>
        </p:spPr>
        <p:txBody>
          <a:bodyPr>
            <a:normAutofit fontScale="92500" lnSpcReduction="10000"/>
          </a:bodyPr>
          <a:lstStyle/>
          <a:p>
            <a:r>
              <a:rPr lang="en-AU" dirty="0" smtClean="0"/>
              <a:t>Empirical evidence that ST has large effect sizes for BPD</a:t>
            </a:r>
          </a:p>
          <a:p>
            <a:r>
              <a:rPr lang="en-AU" dirty="0" smtClean="0"/>
              <a:t>The need for ACT to evolve as an approach and take on board effective elements from other therapies – within a contextual-functional framework. (e.g. </a:t>
            </a:r>
            <a:r>
              <a:rPr lang="en-AU" dirty="0" err="1" smtClean="0"/>
              <a:t>CBTp</a:t>
            </a:r>
            <a:r>
              <a:rPr lang="en-AU" dirty="0" smtClean="0"/>
              <a:t>).</a:t>
            </a:r>
          </a:p>
          <a:p>
            <a:r>
              <a:rPr lang="en-AU" dirty="0" smtClean="0"/>
              <a:t>Ready made framework for dealing with many of the problems encountered in working with BPD.</a:t>
            </a:r>
          </a:p>
          <a:p>
            <a:r>
              <a:rPr lang="en-AU" dirty="0" smtClean="0"/>
              <a:t>Consistent with recent empirical literature showing that personality variables are made up of trait and state variance. </a:t>
            </a:r>
          </a:p>
          <a:p>
            <a:r>
              <a:rPr lang="en-AU" dirty="0" smtClean="0"/>
              <a:t>The potential for a range of (effective) techniques to be understood from a functional perspective.</a:t>
            </a:r>
          </a:p>
          <a:p>
            <a:r>
              <a:rPr lang="en-AU" dirty="0" smtClean="0"/>
              <a:t>Seems to have utility. The question is why, from an ACT/RFT perspective?</a:t>
            </a:r>
          </a:p>
          <a:p>
            <a:endParaRPr lang="en-AU" dirty="0" smtClean="0"/>
          </a:p>
          <a:p>
            <a:endParaRPr lang="en-AU"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Inconsistencies with a Functional Approach</a:t>
            </a:r>
            <a:endParaRPr lang="en-AU" dirty="0"/>
          </a:p>
        </p:txBody>
      </p:sp>
      <p:sp>
        <p:nvSpPr>
          <p:cNvPr id="3" name="Content Placeholder 2"/>
          <p:cNvSpPr>
            <a:spLocks noGrp="1"/>
          </p:cNvSpPr>
          <p:nvPr>
            <p:ph idx="1"/>
          </p:nvPr>
        </p:nvSpPr>
        <p:spPr/>
        <p:txBody>
          <a:bodyPr/>
          <a:lstStyle/>
          <a:p>
            <a:r>
              <a:rPr lang="en-AU" dirty="0" smtClean="0"/>
              <a:t>The information-processing (Mechanistic) framework.</a:t>
            </a:r>
          </a:p>
          <a:p>
            <a:r>
              <a:rPr lang="en-AU" dirty="0" smtClean="0"/>
              <a:t>The focus on </a:t>
            </a:r>
            <a:r>
              <a:rPr lang="en-AU" dirty="0" smtClean="0">
                <a:solidFill>
                  <a:srgbClr val="FF0000"/>
                </a:solidFill>
              </a:rPr>
              <a:t>controlling/changing</a:t>
            </a:r>
            <a:r>
              <a:rPr lang="en-AU" dirty="0" smtClean="0"/>
              <a:t> the emotional vulnerability including the dysfunctional parent modes.</a:t>
            </a:r>
          </a:p>
        </p:txBody>
      </p:sp>
    </p:spTree>
    <p:extLst>
      <p:ext uri="{BB962C8B-B14F-4D97-AF65-F5344CB8AC3E}">
        <p14:creationId xmlns="" xmlns:p14="http://schemas.microsoft.com/office/powerpoint/2010/main" val="7192108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442424"/>
          </a:xfrm>
        </p:spPr>
        <p:txBody>
          <a:bodyPr>
            <a:normAutofit fontScale="90000"/>
          </a:bodyPr>
          <a:lstStyle/>
          <a:p>
            <a:r>
              <a:rPr lang="en-AU" dirty="0" smtClean="0"/>
              <a:t>A CBS Consistent Definition of Modes</a:t>
            </a:r>
            <a:endParaRPr lang="en-AU" dirty="0"/>
          </a:p>
        </p:txBody>
      </p:sp>
      <p:sp>
        <p:nvSpPr>
          <p:cNvPr id="3" name="Content Placeholder 2"/>
          <p:cNvSpPr>
            <a:spLocks noGrp="1"/>
          </p:cNvSpPr>
          <p:nvPr>
            <p:ph idx="1"/>
          </p:nvPr>
        </p:nvSpPr>
        <p:spPr/>
        <p:txBody>
          <a:bodyPr>
            <a:normAutofit lnSpcReduction="10000"/>
          </a:bodyPr>
          <a:lstStyle/>
          <a:p>
            <a:pPr marL="0" indent="0">
              <a:buNone/>
            </a:pPr>
            <a:r>
              <a:rPr lang="en-AU" sz="2400" dirty="0"/>
              <a:t>“A </a:t>
            </a:r>
            <a:r>
              <a:rPr lang="en-AU" sz="2400" dirty="0" smtClean="0"/>
              <a:t>mode </a:t>
            </a:r>
            <a:r>
              <a:rPr lang="en-AU" sz="2400" dirty="0"/>
              <a:t>reflects a constellation </a:t>
            </a:r>
            <a:r>
              <a:rPr lang="en-AU" sz="2400" dirty="0" smtClean="0"/>
              <a:t>(repertoire) of cognitive, emotive, and behavioural responses that </a:t>
            </a:r>
            <a:r>
              <a:rPr lang="en-AU" sz="2400" dirty="0"/>
              <a:t>are active in the present moment</a:t>
            </a:r>
            <a:r>
              <a:rPr lang="en-AU" sz="2400" dirty="0" smtClean="0"/>
              <a:t>”.</a:t>
            </a:r>
            <a:endParaRPr lang="en-AU" sz="2400" dirty="0"/>
          </a:p>
          <a:p>
            <a:pPr marL="0" indent="0">
              <a:buNone/>
            </a:pPr>
            <a:endParaRPr lang="en-AU" sz="2400" dirty="0"/>
          </a:p>
          <a:p>
            <a:pPr marL="0" indent="0">
              <a:buNone/>
            </a:pPr>
            <a:r>
              <a:rPr lang="en-AU" sz="2400" dirty="0"/>
              <a:t>“An individual may shift from one </a:t>
            </a:r>
            <a:r>
              <a:rPr lang="en-AU" sz="2400" dirty="0" smtClean="0"/>
              <a:t>mode </a:t>
            </a:r>
            <a:r>
              <a:rPr lang="en-AU" sz="2400" dirty="0"/>
              <a:t>into another; as that shift occurs, </a:t>
            </a:r>
            <a:r>
              <a:rPr lang="en-AU" sz="2400" dirty="0" smtClean="0"/>
              <a:t>a different repertoire becomes active, influencing their behaviour in the present moment ”.</a:t>
            </a:r>
          </a:p>
          <a:p>
            <a:pPr marL="0" indent="0">
              <a:buNone/>
            </a:pPr>
            <a:endParaRPr lang="en-AU" sz="2400" dirty="0"/>
          </a:p>
          <a:p>
            <a:pPr marL="0" indent="0">
              <a:buNone/>
            </a:pPr>
            <a:r>
              <a:rPr lang="en-AU" sz="2400" dirty="0" smtClean="0"/>
              <a:t>Brockman 2013 ;)</a:t>
            </a:r>
            <a:endParaRPr lang="en-AU" sz="2400" dirty="0"/>
          </a:p>
          <a:p>
            <a:pPr marL="0" indent="0">
              <a:buNone/>
            </a:pPr>
            <a:endParaRPr lang="en-AU" sz="2400" dirty="0"/>
          </a:p>
          <a:p>
            <a:pPr marL="0" indent="0">
              <a:buNone/>
            </a:pPr>
            <a:r>
              <a:rPr lang="en-AU" sz="2400" dirty="0"/>
              <a:t>					</a:t>
            </a:r>
            <a:endParaRPr lang="en-AU" dirty="0"/>
          </a:p>
        </p:txBody>
      </p:sp>
    </p:spTree>
    <p:extLst>
      <p:ext uri="{BB962C8B-B14F-4D97-AF65-F5344CB8AC3E}">
        <p14:creationId xmlns="" xmlns:p14="http://schemas.microsoft.com/office/powerpoint/2010/main" val="22572869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836712"/>
            <a:ext cx="8229600" cy="1143000"/>
          </a:xfrm>
        </p:spPr>
        <p:txBody>
          <a:bodyPr>
            <a:noAutofit/>
          </a:bodyPr>
          <a:lstStyle/>
          <a:p>
            <a:r>
              <a:rPr lang="en-AU" sz="3600" dirty="0" smtClean="0"/>
              <a:t>Moving to Mode Awareness in Building Flexibility in Personality Disordered Populations</a:t>
            </a:r>
            <a:endParaRPr lang="en-AU" sz="3600" dirty="0"/>
          </a:p>
        </p:txBody>
      </p:sp>
      <p:sp>
        <p:nvSpPr>
          <p:cNvPr id="3" name="Content Placeholder 2"/>
          <p:cNvSpPr>
            <a:spLocks noGrp="1"/>
          </p:cNvSpPr>
          <p:nvPr>
            <p:ph idx="1"/>
          </p:nvPr>
        </p:nvSpPr>
        <p:spPr>
          <a:xfrm>
            <a:off x="395536" y="2060848"/>
            <a:ext cx="8229600" cy="4389120"/>
          </a:xfrm>
        </p:spPr>
        <p:txBody>
          <a:bodyPr>
            <a:normAutofit/>
          </a:bodyPr>
          <a:lstStyle/>
          <a:p>
            <a:r>
              <a:rPr lang="en-AU" sz="2400" dirty="0" smtClean="0"/>
              <a:t>Similar to the approach of </a:t>
            </a:r>
            <a:r>
              <a:rPr lang="en-AU" sz="2400" dirty="0" err="1" smtClean="0"/>
              <a:t>Mckay</a:t>
            </a:r>
            <a:r>
              <a:rPr lang="en-AU" sz="2400" dirty="0" smtClean="0"/>
              <a:t> et al (2012).</a:t>
            </a:r>
          </a:p>
          <a:p>
            <a:r>
              <a:rPr lang="en-AU" sz="2400" dirty="0" smtClean="0"/>
              <a:t>Can use the construct of modes within an RFT consistent definition to build mode awareness and psychological flexibility.</a:t>
            </a:r>
          </a:p>
          <a:p>
            <a:r>
              <a:rPr lang="en-AU" sz="2400" dirty="0" smtClean="0"/>
              <a:t>Can use the metaphor of ‘child’ modes, or ‘parent’ modes as an explicit metaphor if the patient finds it useful.</a:t>
            </a:r>
          </a:p>
          <a:p>
            <a:r>
              <a:rPr lang="en-AU" sz="2400" dirty="0" smtClean="0"/>
              <a:t>Using this structure, can apply all of the regular ACT techniques to build </a:t>
            </a:r>
            <a:r>
              <a:rPr lang="en-AU" sz="2400" dirty="0" smtClean="0"/>
              <a:t>flexibility in personality modes.</a:t>
            </a:r>
            <a:endParaRPr lang="en-AU" sz="2400" dirty="0" smtClean="0"/>
          </a:p>
          <a:p>
            <a:r>
              <a:rPr lang="en-AU" sz="2400" dirty="0" smtClean="0"/>
              <a:t>Could lead </a:t>
            </a:r>
            <a:r>
              <a:rPr lang="en-AU" sz="2400" dirty="0" smtClean="0"/>
              <a:t>to some creative innovations of using schema therapy techniques in a functionally consistent way.</a:t>
            </a:r>
            <a:endParaRPr lang="en-AU"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300845"/>
            <a:ext cx="8568952" cy="11572399"/>
          </a:xfrm>
          <a:prstGeom prst="rect">
            <a:avLst/>
          </a:prstGeom>
          <a:noFill/>
        </p:spPr>
        <p:txBody>
          <a:bodyPr wrap="square" rtlCol="0">
            <a:spAutoFit/>
          </a:bodyPr>
          <a:lstStyle/>
          <a:p>
            <a:endParaRPr lang="en-AU" sz="2000" dirty="0"/>
          </a:p>
          <a:p>
            <a:endParaRPr lang="en-AU" sz="2000" dirty="0"/>
          </a:p>
          <a:p>
            <a:r>
              <a:rPr lang="en-AU" sz="2000" dirty="0" smtClean="0"/>
              <a:t>Bernstein</a:t>
            </a:r>
            <a:r>
              <a:rPr lang="en-AU" sz="2000" dirty="0" smtClean="0"/>
              <a:t>, D. P., </a:t>
            </a:r>
            <a:r>
              <a:rPr lang="en-AU" sz="2000" dirty="0" err="1" smtClean="0"/>
              <a:t>Arntz</a:t>
            </a:r>
            <a:r>
              <a:rPr lang="en-AU" sz="2000" dirty="0" smtClean="0"/>
              <a:t>, A., &amp; </a:t>
            </a:r>
            <a:r>
              <a:rPr lang="en-AU" sz="2000" dirty="0" err="1" smtClean="0"/>
              <a:t>Vos</a:t>
            </a:r>
            <a:r>
              <a:rPr lang="en-AU" sz="2000" dirty="0" smtClean="0"/>
              <a:t>, M. d. (2007). Schema focused therapy in </a:t>
            </a:r>
            <a:r>
              <a:rPr lang="en-AU" sz="2000" dirty="0" smtClean="0"/>
              <a:t>	forensic </a:t>
            </a:r>
            <a:r>
              <a:rPr lang="en-AU" sz="2000" dirty="0" smtClean="0"/>
              <a:t>settings: Theoretical model and recommendations for best </a:t>
            </a:r>
            <a:r>
              <a:rPr lang="en-AU" sz="2000" dirty="0" smtClean="0"/>
              <a:t>	clinical </a:t>
            </a:r>
            <a:r>
              <a:rPr lang="en-AU" sz="2000" dirty="0" smtClean="0"/>
              <a:t>practice. </a:t>
            </a:r>
            <a:r>
              <a:rPr lang="en-AU" sz="2000" i="1" dirty="0" smtClean="0"/>
              <a:t>International Journal of Forensic Mental Health, </a:t>
            </a:r>
            <a:r>
              <a:rPr lang="en-AU" sz="2000" i="1" dirty="0" smtClean="0"/>
              <a:t>	6(2</a:t>
            </a:r>
            <a:r>
              <a:rPr lang="en-AU" sz="2000" i="1" dirty="0" smtClean="0"/>
              <a:t>), 169-183. </a:t>
            </a:r>
            <a:endParaRPr lang="en-AU" sz="2000" i="1" dirty="0" smtClean="0"/>
          </a:p>
          <a:p>
            <a:endParaRPr lang="en-AU" sz="2000" i="1" dirty="0" smtClean="0"/>
          </a:p>
          <a:p>
            <a:r>
              <a:rPr lang="en-AU" sz="2000" dirty="0" smtClean="0"/>
              <a:t>McKay</a:t>
            </a:r>
            <a:r>
              <a:rPr lang="en-AU" sz="2000" dirty="0" smtClean="0"/>
              <a:t>, M., Lev, A., &amp; Skeen, M. (2012). </a:t>
            </a:r>
            <a:r>
              <a:rPr lang="en-AU" sz="2000" i="1" dirty="0" smtClean="0"/>
              <a:t>Acceptance and Commitment </a:t>
            </a:r>
            <a:r>
              <a:rPr lang="en-AU" sz="2000" i="1" dirty="0" smtClean="0"/>
              <a:t>	Therapy </a:t>
            </a:r>
            <a:r>
              <a:rPr lang="en-AU" sz="2000" i="1" dirty="0" smtClean="0"/>
              <a:t>for Interpersonal Problems: Using Mindfulness, Acceptance, </a:t>
            </a:r>
            <a:r>
              <a:rPr lang="en-AU" sz="2000" i="1" dirty="0" smtClean="0"/>
              <a:t>	and </a:t>
            </a:r>
            <a:r>
              <a:rPr lang="en-AU" sz="2000" i="1" dirty="0" smtClean="0"/>
              <a:t>Schema Awareness to Change Interpersonal </a:t>
            </a:r>
            <a:r>
              <a:rPr lang="en-AU" sz="2000" i="1" dirty="0" err="1" smtClean="0"/>
              <a:t>Behaviors</a:t>
            </a:r>
            <a:r>
              <a:rPr lang="en-AU" sz="2000" i="1" dirty="0" smtClean="0"/>
              <a:t>: New </a:t>
            </a:r>
            <a:r>
              <a:rPr lang="en-AU" sz="2000" i="1" dirty="0" smtClean="0"/>
              <a:t>	Harbinger </a:t>
            </a:r>
            <a:r>
              <a:rPr lang="en-AU" sz="2000" i="1" dirty="0" smtClean="0"/>
              <a:t>Publications</a:t>
            </a:r>
            <a:r>
              <a:rPr lang="en-AU" sz="2000" i="1" dirty="0" smtClean="0"/>
              <a:t>.</a:t>
            </a:r>
          </a:p>
          <a:p>
            <a:endParaRPr lang="en-AU" sz="2000" dirty="0" smtClean="0"/>
          </a:p>
          <a:p>
            <a:r>
              <a:rPr lang="en-AU" sz="2000" dirty="0" smtClean="0"/>
              <a:t>McKay</a:t>
            </a:r>
            <a:r>
              <a:rPr lang="en-AU" sz="2000" dirty="0" smtClean="0"/>
              <a:t>, M., Fanning, P., Lev, A., &amp; Skeen, M. (2013). </a:t>
            </a:r>
            <a:r>
              <a:rPr lang="en-AU" sz="2000" i="1" dirty="0" smtClean="0"/>
              <a:t>The Interpersonal </a:t>
            </a:r>
            <a:r>
              <a:rPr lang="en-AU" sz="2000" i="1" dirty="0" smtClean="0"/>
              <a:t>	Problems </a:t>
            </a:r>
            <a:r>
              <a:rPr lang="en-AU" sz="2000" i="1" dirty="0" smtClean="0"/>
              <a:t>Workbook: ACT to End Painful Relationship Patterns: New </a:t>
            </a:r>
            <a:r>
              <a:rPr lang="en-AU" sz="2000" i="1" dirty="0" smtClean="0"/>
              <a:t>	Harbinger </a:t>
            </a:r>
            <a:r>
              <a:rPr lang="en-AU" sz="2000" i="1" dirty="0" smtClean="0"/>
              <a:t>Publications.</a:t>
            </a:r>
            <a:endParaRPr lang="en-AU" sz="2000" i="1" dirty="0" smtClean="0"/>
          </a:p>
          <a:p>
            <a:pPr lvl="0"/>
            <a:endParaRPr lang="en-AU" sz="2000" dirty="0">
              <a:solidFill>
                <a:prstClr val="black"/>
              </a:solidFill>
            </a:endParaRPr>
          </a:p>
          <a:p>
            <a:r>
              <a:rPr lang="en-AU" sz="2000" dirty="0" err="1">
                <a:solidFill>
                  <a:prstClr val="black"/>
                </a:solidFill>
              </a:rPr>
              <a:t>Roediger</a:t>
            </a:r>
            <a:r>
              <a:rPr lang="en-AU" sz="2000" dirty="0">
                <a:solidFill>
                  <a:prstClr val="black"/>
                </a:solidFill>
              </a:rPr>
              <a:t>, E. (2012). </a:t>
            </a:r>
            <a:r>
              <a:rPr lang="en-AU" sz="2000" i="1" dirty="0">
                <a:solidFill>
                  <a:prstClr val="black"/>
                </a:solidFill>
              </a:rPr>
              <a:t>Basics of a dimensional and dynamic mode model. </a:t>
            </a:r>
            <a:r>
              <a:rPr lang="en-AU" sz="2000" i="1" dirty="0" smtClean="0">
                <a:solidFill>
                  <a:prstClr val="black"/>
                </a:solidFill>
              </a:rPr>
              <a:t>	</a:t>
            </a:r>
            <a:r>
              <a:rPr lang="en-AU" sz="2000" dirty="0" err="1" smtClean="0">
                <a:solidFill>
                  <a:prstClr val="black"/>
                </a:solidFill>
              </a:rPr>
              <a:t>Schattauer</a:t>
            </a:r>
            <a:r>
              <a:rPr lang="en-AU" sz="2000" dirty="0">
                <a:solidFill>
                  <a:prstClr val="black"/>
                </a:solidFill>
              </a:rPr>
              <a:t>,</a:t>
            </a:r>
            <a:r>
              <a:rPr lang="en-AU" sz="2000" dirty="0" smtClean="0">
                <a:solidFill>
                  <a:prstClr val="black"/>
                </a:solidFill>
              </a:rPr>
              <a:t> Stuttgart: </a:t>
            </a:r>
            <a:r>
              <a:rPr lang="en-AU" sz="2000" dirty="0">
                <a:solidFill>
                  <a:prstClr val="black"/>
                </a:solidFill>
              </a:rPr>
              <a:t>Praxis der </a:t>
            </a:r>
            <a:r>
              <a:rPr lang="en-AU" sz="2000" dirty="0" err="1" smtClean="0">
                <a:solidFill>
                  <a:prstClr val="black"/>
                </a:solidFill>
              </a:rPr>
              <a:t>Schematherapie</a:t>
            </a:r>
            <a:r>
              <a:rPr lang="en-AU" sz="2000" dirty="0" smtClean="0">
                <a:solidFill>
                  <a:prstClr val="black"/>
                </a:solidFill>
              </a:rPr>
              <a:t>. </a:t>
            </a:r>
            <a:endParaRPr lang="en-AU" sz="2000" dirty="0" smtClean="0">
              <a:solidFill>
                <a:prstClr val="black"/>
              </a:solidFill>
            </a:endParaRPr>
          </a:p>
          <a:p>
            <a:endParaRPr lang="en-AU" sz="2000" dirty="0" smtClean="0">
              <a:solidFill>
                <a:prstClr val="black"/>
              </a:solidFill>
            </a:endParaRPr>
          </a:p>
          <a:p>
            <a:r>
              <a:rPr lang="en-AU" sz="2000" dirty="0" smtClean="0">
                <a:solidFill>
                  <a:prstClr val="black"/>
                </a:solidFill>
              </a:rPr>
              <a:t>Young</a:t>
            </a:r>
            <a:r>
              <a:rPr lang="en-AU" sz="2000" dirty="0" smtClean="0">
                <a:solidFill>
                  <a:prstClr val="black"/>
                </a:solidFill>
              </a:rPr>
              <a:t>, J.E., </a:t>
            </a:r>
            <a:r>
              <a:rPr lang="en-AU" sz="2000" dirty="0" err="1" smtClean="0">
                <a:solidFill>
                  <a:prstClr val="black"/>
                </a:solidFill>
              </a:rPr>
              <a:t>Klosko</a:t>
            </a:r>
            <a:r>
              <a:rPr lang="en-AU" sz="2000" dirty="0" smtClean="0">
                <a:solidFill>
                  <a:prstClr val="black"/>
                </a:solidFill>
              </a:rPr>
              <a:t>, J.S., &amp; </a:t>
            </a:r>
            <a:r>
              <a:rPr lang="en-AU" sz="2000" dirty="0" err="1" smtClean="0">
                <a:solidFill>
                  <a:prstClr val="black"/>
                </a:solidFill>
              </a:rPr>
              <a:t>Weishaar</a:t>
            </a:r>
            <a:r>
              <a:rPr lang="en-AU" sz="2000" dirty="0" smtClean="0">
                <a:solidFill>
                  <a:prstClr val="black"/>
                </a:solidFill>
              </a:rPr>
              <a:t>, M.E. (2003). </a:t>
            </a:r>
            <a:r>
              <a:rPr lang="en-AU" sz="2000" i="1" dirty="0" smtClean="0">
                <a:solidFill>
                  <a:prstClr val="black"/>
                </a:solidFill>
              </a:rPr>
              <a:t>Schema therapy: A 	practitioner’s 	guide. </a:t>
            </a:r>
            <a:r>
              <a:rPr lang="en-AU" sz="2000" dirty="0" smtClean="0">
                <a:solidFill>
                  <a:prstClr val="black"/>
                </a:solidFill>
              </a:rPr>
              <a:t>New York, NY: Guilford Press. </a:t>
            </a:r>
          </a:p>
          <a:p>
            <a:pPr lvl="0"/>
            <a:endParaRPr lang="en-AU" sz="2000" dirty="0" smtClean="0">
              <a:solidFill>
                <a:prstClr val="black"/>
              </a:solidFill>
            </a:endParaRPr>
          </a:p>
          <a:p>
            <a:pPr lvl="0"/>
            <a:endParaRPr lang="en-AU" sz="2000" dirty="0">
              <a:solidFill>
                <a:srgbClr val="FF0000"/>
              </a:solidFill>
            </a:endParaRPr>
          </a:p>
          <a:p>
            <a:pPr lvl="0"/>
            <a:endParaRPr lang="en-AU" sz="2000" dirty="0">
              <a:solidFill>
                <a:prstClr val="black"/>
              </a:solidFill>
            </a:endParaRPr>
          </a:p>
          <a:p>
            <a:endParaRPr lang="en-AU" sz="2000" dirty="0"/>
          </a:p>
          <a:p>
            <a:endParaRPr lang="en-AU" sz="2000" dirty="0" smtClean="0"/>
          </a:p>
          <a:p>
            <a:endParaRPr lang="en-AU" sz="2000" dirty="0"/>
          </a:p>
          <a:p>
            <a:endParaRPr lang="en-AU" sz="2000" dirty="0" smtClean="0"/>
          </a:p>
          <a:p>
            <a:endParaRPr lang="en-AU" sz="2400" dirty="0" smtClean="0"/>
          </a:p>
          <a:p>
            <a:endParaRPr lang="en-AU" sz="2400" dirty="0" smtClean="0"/>
          </a:p>
          <a:p>
            <a:endParaRPr lang="en-AU" sz="2400" dirty="0" smtClean="0"/>
          </a:p>
          <a:p>
            <a:endParaRPr lang="en-AU" sz="2400" dirty="0" smtClean="0"/>
          </a:p>
          <a:p>
            <a:endParaRPr lang="en-AU" sz="2400" dirty="0" smtClean="0"/>
          </a:p>
          <a:p>
            <a:endParaRPr lang="en-AU" sz="2400" dirty="0" smtClean="0"/>
          </a:p>
          <a:p>
            <a:endParaRPr lang="en-AU" sz="2200" dirty="0"/>
          </a:p>
        </p:txBody>
      </p:sp>
      <p:sp>
        <p:nvSpPr>
          <p:cNvPr id="4" name="Title 1"/>
          <p:cNvSpPr txBox="1">
            <a:spLocks/>
          </p:cNvSpPr>
          <p:nvPr/>
        </p:nvSpPr>
        <p:spPr>
          <a:xfrm>
            <a:off x="357158" y="0"/>
            <a:ext cx="8229600" cy="562074"/>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6000" b="0" i="0" u="none" strike="noStrike" kern="1200" cap="none" spc="0" normalizeH="0" baseline="0" noProof="0" dirty="0" smtClean="0">
                <a:ln>
                  <a:noFill/>
                </a:ln>
                <a:solidFill>
                  <a:schemeClr val="tx2"/>
                </a:solidFill>
                <a:effectLst/>
                <a:uLnTx/>
                <a:uFillTx/>
                <a:latin typeface="+mj-lt"/>
                <a:ea typeface="+mj-ea"/>
                <a:cs typeface="+mj-cs"/>
              </a:rPr>
              <a:t>References</a:t>
            </a:r>
            <a:endParaRPr kumimoji="0" lang="en-AU" sz="6000" b="0" i="0" u="none" strike="noStrike" kern="1200" cap="none" spc="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 xmlns:p14="http://schemas.microsoft.com/office/powerpoint/2010/main" val="3770079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Integration of ACT and Schema Processes</a:t>
            </a:r>
            <a:endParaRPr lang="en-AU" dirty="0"/>
          </a:p>
        </p:txBody>
      </p:sp>
      <p:sp>
        <p:nvSpPr>
          <p:cNvPr id="3" name="Content Placeholder 2"/>
          <p:cNvSpPr>
            <a:spLocks noGrp="1"/>
          </p:cNvSpPr>
          <p:nvPr>
            <p:ph idx="1"/>
          </p:nvPr>
        </p:nvSpPr>
        <p:spPr/>
        <p:txBody>
          <a:bodyPr/>
          <a:lstStyle/>
          <a:p>
            <a:r>
              <a:rPr lang="en-US" dirty="0" smtClean="0"/>
              <a:t>My journey treating personality disturbance.</a:t>
            </a:r>
          </a:p>
          <a:p>
            <a:r>
              <a:rPr lang="en-US" dirty="0" smtClean="0"/>
              <a:t>The Push from within Schema Therapy.</a:t>
            </a:r>
          </a:p>
          <a:p>
            <a:r>
              <a:rPr lang="en-US" dirty="0" smtClean="0"/>
              <a:t>Excitement and interest on the list serve 2012</a:t>
            </a:r>
          </a:p>
          <a:p>
            <a:r>
              <a:rPr lang="en-US" dirty="0" smtClean="0"/>
              <a:t>New harbinger Books</a:t>
            </a:r>
            <a:endParaRPr lang="en-AU" dirty="0"/>
          </a:p>
        </p:txBody>
      </p:sp>
      <p:pic>
        <p:nvPicPr>
          <p:cNvPr id="1026" name="Picture 2" descr="C:\Documents and Settings\Owner\Desktop\act inter.jpg"/>
          <p:cNvPicPr>
            <a:picLocks noChangeAspect="1" noChangeArrowheads="1"/>
          </p:cNvPicPr>
          <p:nvPr/>
        </p:nvPicPr>
        <p:blipFill>
          <a:blip r:embed="rId3" cstate="print"/>
          <a:srcRect/>
          <a:stretch>
            <a:fillRect/>
          </a:stretch>
        </p:blipFill>
        <p:spPr bwMode="auto">
          <a:xfrm>
            <a:off x="1714480" y="3929066"/>
            <a:ext cx="1866900" cy="2333625"/>
          </a:xfrm>
          <a:prstGeom prst="rect">
            <a:avLst/>
          </a:prstGeom>
          <a:noFill/>
        </p:spPr>
      </p:pic>
      <p:pic>
        <p:nvPicPr>
          <p:cNvPr id="1027" name="Picture 3" descr="C:\Documents and Settings\Owner\Desktop\actimage.jpg"/>
          <p:cNvPicPr>
            <a:picLocks noChangeAspect="1" noChangeArrowheads="1"/>
          </p:cNvPicPr>
          <p:nvPr/>
        </p:nvPicPr>
        <p:blipFill>
          <a:blip r:embed="rId4" cstate="print"/>
          <a:srcRect/>
          <a:stretch>
            <a:fillRect/>
          </a:stretch>
        </p:blipFill>
        <p:spPr bwMode="auto">
          <a:xfrm>
            <a:off x="5000628" y="3929066"/>
            <a:ext cx="1866900" cy="2333625"/>
          </a:xfrm>
          <a:prstGeom prst="rect">
            <a:avLst/>
          </a:prstGeom>
          <a:noFill/>
        </p:spPr>
      </p:pic>
    </p:spTree>
    <p:extLst>
      <p:ext uri="{BB962C8B-B14F-4D97-AF65-F5344CB8AC3E}">
        <p14:creationId xmlns="" xmlns:p14="http://schemas.microsoft.com/office/powerpoint/2010/main" val="285183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err="1" smtClean="0"/>
              <a:t>Mckay</a:t>
            </a:r>
            <a:r>
              <a:rPr lang="en-AU" dirty="0" smtClean="0"/>
              <a:t> et al. (2012)</a:t>
            </a:r>
            <a:endParaRPr lang="en-AU" dirty="0"/>
          </a:p>
        </p:txBody>
      </p:sp>
      <p:pic>
        <p:nvPicPr>
          <p:cNvPr id="4" name="Content Placeholder 3" descr="C:\Documents and Settings\Owner\Desktop\actimage.jpg"/>
          <p:cNvPicPr>
            <a:picLocks noGrp="1" noChangeAspect="1" noChangeArrowheads="1"/>
          </p:cNvPicPr>
          <p:nvPr>
            <p:ph idx="1"/>
          </p:nvPr>
        </p:nvPicPr>
        <p:blipFill>
          <a:blip r:embed="rId2" cstate="print"/>
          <a:stretch>
            <a:fillRect/>
          </a:stretch>
        </p:blipFill>
        <p:spPr bwMode="auto">
          <a:xfrm>
            <a:off x="5796136" y="260648"/>
            <a:ext cx="1866900" cy="2333625"/>
          </a:xfrm>
          <a:prstGeom prst="rect">
            <a:avLst/>
          </a:prstGeom>
          <a:noFill/>
        </p:spPr>
      </p:pic>
      <p:sp>
        <p:nvSpPr>
          <p:cNvPr id="6" name="Content Placeholder 2"/>
          <p:cNvSpPr txBox="1">
            <a:spLocks/>
          </p:cNvSpPr>
          <p:nvPr/>
        </p:nvSpPr>
        <p:spPr>
          <a:xfrm>
            <a:off x="457200" y="1935480"/>
            <a:ext cx="8229600" cy="4517856"/>
          </a:xfrm>
          <a:prstGeom prst="rect">
            <a:avLst/>
          </a:prstGeom>
        </p:spPr>
        <p:txBody>
          <a:bodyPr vert="horz">
            <a:normAutofit fontScale="92500" lnSpcReduction="2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AU"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AU"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AU" sz="2600" b="0" i="0" u="none" strike="noStrike" kern="1200" cap="none" spc="0" normalizeH="0" baseline="0" noProof="0" dirty="0" smtClean="0">
                <a:ln>
                  <a:noFill/>
                </a:ln>
                <a:solidFill>
                  <a:schemeClr val="tx1"/>
                </a:solidFill>
                <a:effectLst/>
                <a:uLnTx/>
                <a:uFillTx/>
                <a:latin typeface="+mn-lt"/>
                <a:ea typeface="+mn-ea"/>
                <a:cs typeface="+mn-cs"/>
              </a:rPr>
              <a:t>Mixes the construct of Schema’s or Core Beliefs with an ACT approach. </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en-AU" sz="2600" dirty="0" smtClean="0"/>
              <a:t>No direct challenging or restructuring.</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AU" sz="2600" b="0" i="0" u="none" strike="noStrike" kern="1200" cap="none" spc="0" normalizeH="0" baseline="0" noProof="0" dirty="0" smtClean="0">
                <a:ln>
                  <a:noFill/>
                </a:ln>
                <a:solidFill>
                  <a:schemeClr val="tx1"/>
                </a:solidFill>
                <a:effectLst/>
                <a:uLnTx/>
                <a:uFillTx/>
                <a:latin typeface="+mn-lt"/>
                <a:ea typeface="+mn-ea"/>
                <a:cs typeface="+mn-cs"/>
              </a:rPr>
              <a:t>Focus on awareness, mindfulness</a:t>
            </a:r>
            <a:r>
              <a:rPr lang="en-AU" sz="2600" dirty="0" smtClean="0"/>
              <a:t>, defusing and values based behaviours.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AU" sz="2600" b="0" i="0" u="none" strike="noStrike" kern="1200" cap="none" spc="0" normalizeH="0" baseline="0" noProof="0" dirty="0" smtClean="0">
                <a:ln>
                  <a:noFill/>
                </a:ln>
                <a:solidFill>
                  <a:schemeClr val="tx1"/>
                </a:solidFill>
                <a:effectLst/>
                <a:uLnTx/>
                <a:uFillTx/>
                <a:latin typeface="+mn-lt"/>
                <a:ea typeface="+mn-ea"/>
                <a:cs typeface="+mn-cs"/>
              </a:rPr>
              <a:t>Uses the construct of schema to build ‘schema awareness’, particularly as they are triggered by interpersonal patterns.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en-AU" sz="2600" dirty="0" smtClean="0"/>
              <a:t>No published evidence, and no empirical studies relating schema processes and psychological flexibility.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AU" sz="2600" b="0" i="0" u="none" strike="noStrike" kern="1200" cap="none" spc="0" normalizeH="0" baseline="0" noProof="0" dirty="0" smtClean="0">
                <a:ln>
                  <a:noFill/>
                </a:ln>
                <a:solidFill>
                  <a:schemeClr val="tx1"/>
                </a:solidFill>
                <a:effectLst/>
                <a:uLnTx/>
                <a:uFillTx/>
                <a:latin typeface="+mn-lt"/>
                <a:ea typeface="+mn-ea"/>
                <a:cs typeface="+mn-cs"/>
              </a:rPr>
              <a:t>Schema</a:t>
            </a:r>
            <a:r>
              <a:rPr kumimoji="0" lang="en-AU" sz="2600" b="0" i="0" u="none" strike="noStrike" kern="1200" cap="none" spc="0" normalizeH="0" noProof="0" dirty="0" smtClean="0">
                <a:ln>
                  <a:noFill/>
                </a:ln>
                <a:solidFill>
                  <a:schemeClr val="tx1"/>
                </a:solidFill>
                <a:effectLst/>
                <a:uLnTx/>
                <a:uFillTx/>
                <a:latin typeface="+mn-lt"/>
                <a:ea typeface="+mn-ea"/>
                <a:cs typeface="+mn-cs"/>
              </a:rPr>
              <a:t> Therapy has moved on to the use of ‘modes’, particularly in the treatment of personality disorders.</a:t>
            </a:r>
            <a:endParaRPr kumimoji="0" lang="en-AU"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AU"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AU"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AU"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AU" sz="2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AU"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AU"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AU"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92696"/>
            <a:ext cx="8229600" cy="1143000"/>
          </a:xfrm>
        </p:spPr>
        <p:txBody>
          <a:bodyPr>
            <a:normAutofit fontScale="90000"/>
          </a:bodyPr>
          <a:lstStyle/>
          <a:p>
            <a:r>
              <a:rPr lang="en-AU" dirty="0" smtClean="0"/>
              <a:t>ACT Approach to Personality Disorders/Psychopathology</a:t>
            </a:r>
            <a:endParaRPr lang="en-AU" dirty="0"/>
          </a:p>
        </p:txBody>
      </p:sp>
      <p:sp>
        <p:nvSpPr>
          <p:cNvPr id="3" name="Content Placeholder 2"/>
          <p:cNvSpPr>
            <a:spLocks noGrp="1"/>
          </p:cNvSpPr>
          <p:nvPr>
            <p:ph idx="1"/>
          </p:nvPr>
        </p:nvSpPr>
        <p:spPr>
          <a:xfrm>
            <a:off x="457200" y="1935480"/>
            <a:ext cx="8229600" cy="4085808"/>
          </a:xfrm>
        </p:spPr>
        <p:txBody>
          <a:bodyPr>
            <a:normAutofit lnSpcReduction="10000"/>
          </a:bodyPr>
          <a:lstStyle/>
          <a:p>
            <a:r>
              <a:rPr lang="en-AU" dirty="0" smtClean="0"/>
              <a:t>From Morton et al (2012).</a:t>
            </a:r>
          </a:p>
          <a:p>
            <a:endParaRPr lang="en-AU" dirty="0"/>
          </a:p>
          <a:p>
            <a:endParaRPr lang="en-AU" dirty="0" smtClean="0"/>
          </a:p>
          <a:p>
            <a:endParaRPr lang="en-AU" dirty="0"/>
          </a:p>
          <a:p>
            <a:endParaRPr lang="en-AU" dirty="0" smtClean="0"/>
          </a:p>
          <a:p>
            <a:r>
              <a:rPr lang="en-AU" dirty="0" smtClean="0"/>
              <a:t>However very limited evidence for ACT with personality disorders despite over 50 ACT RCT’s.</a:t>
            </a:r>
          </a:p>
          <a:p>
            <a:r>
              <a:rPr lang="en-AU" dirty="0" smtClean="0"/>
              <a:t>Morton (2012) a notable exception </a:t>
            </a:r>
            <a:r>
              <a:rPr lang="en-AU" sz="2800" dirty="0" smtClean="0"/>
              <a:t>(ES on BPD </a:t>
            </a:r>
            <a:r>
              <a:rPr lang="en-AU" sz="2800" dirty="0" err="1" smtClean="0"/>
              <a:t>Sx</a:t>
            </a:r>
            <a:r>
              <a:rPr lang="en-AU" sz="2800" dirty="0" smtClean="0"/>
              <a:t> of 1.38).</a:t>
            </a:r>
            <a:endParaRPr lang="en-AU" dirty="0" smtClean="0"/>
          </a:p>
          <a:p>
            <a:pPr marL="0" indent="0">
              <a:buNone/>
            </a:pPr>
            <a:endParaRPr lang="en-AU" dirty="0" smtClean="0"/>
          </a:p>
          <a:p>
            <a:endParaRPr lang="en-AU" dirty="0" smtClean="0"/>
          </a:p>
          <a:p>
            <a:endParaRPr lang="en-AU" dirty="0"/>
          </a:p>
        </p:txBody>
      </p:sp>
      <p:sp>
        <p:nvSpPr>
          <p:cNvPr id="4" name="Rectangle 3"/>
          <p:cNvSpPr/>
          <p:nvPr/>
        </p:nvSpPr>
        <p:spPr>
          <a:xfrm>
            <a:off x="721632" y="2420888"/>
            <a:ext cx="7344816" cy="2031325"/>
          </a:xfrm>
          <a:prstGeom prst="rect">
            <a:avLst/>
          </a:prstGeom>
        </p:spPr>
        <p:txBody>
          <a:bodyPr wrap="square">
            <a:spAutoFit/>
          </a:bodyPr>
          <a:lstStyle/>
          <a:p>
            <a:r>
              <a:rPr lang="en-AU" dirty="0"/>
              <a:t>From the perspective of ACT, it is not intense negative affects per se that </a:t>
            </a:r>
          </a:p>
          <a:p>
            <a:r>
              <a:rPr lang="en-AU" dirty="0"/>
              <a:t>are the problem, it is experiential avoidance (which tends to increase the intensity of the </a:t>
            </a:r>
            <a:r>
              <a:rPr lang="en-AU" dirty="0" smtClean="0"/>
              <a:t> negative </a:t>
            </a:r>
            <a:r>
              <a:rPr lang="en-AU" dirty="0"/>
              <a:t>experiences), fusion with negative thoughts, and the unhelpful choices the person </a:t>
            </a:r>
            <a:r>
              <a:rPr lang="en-AU" dirty="0" smtClean="0"/>
              <a:t>makes </a:t>
            </a:r>
            <a:r>
              <a:rPr lang="en-AU" dirty="0"/>
              <a:t>about action—particularly actions that are against the individual’s core values. </a:t>
            </a:r>
            <a:r>
              <a:rPr lang="en-AU" dirty="0" smtClean="0"/>
              <a:t>Self-harm </a:t>
            </a:r>
            <a:r>
              <a:rPr lang="en-AU" dirty="0"/>
              <a:t>and drug or alcohol abuse can be seen as experiential avoidance </a:t>
            </a:r>
            <a:r>
              <a:rPr lang="en-AU" dirty="0" smtClean="0"/>
              <a:t>strategies.</a:t>
            </a:r>
          </a:p>
          <a:p>
            <a:endParaRPr lang="en-AU" dirty="0"/>
          </a:p>
        </p:txBody>
      </p:sp>
    </p:spTree>
    <p:extLst>
      <p:ext uri="{BB962C8B-B14F-4D97-AF65-F5344CB8AC3E}">
        <p14:creationId xmlns="" xmlns:p14="http://schemas.microsoft.com/office/powerpoint/2010/main" val="243146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229600" cy="1143000"/>
          </a:xfrm>
        </p:spPr>
        <p:txBody>
          <a:bodyPr>
            <a:normAutofit/>
          </a:bodyPr>
          <a:lstStyle/>
          <a:p>
            <a:r>
              <a:rPr lang="en-US" sz="3200" dirty="0" smtClean="0"/>
              <a:t>Jacob &amp; </a:t>
            </a:r>
            <a:r>
              <a:rPr lang="en-US" sz="3200" dirty="0" err="1" smtClean="0"/>
              <a:t>Arntz</a:t>
            </a:r>
            <a:r>
              <a:rPr lang="en-US" sz="3200" dirty="0" smtClean="0"/>
              <a:t> (2013)</a:t>
            </a:r>
            <a:endParaRPr lang="en-AU" sz="3200" dirty="0"/>
          </a:p>
        </p:txBody>
      </p:sp>
      <p:pic>
        <p:nvPicPr>
          <p:cNvPr id="1026" name="Picture 2"/>
          <p:cNvPicPr>
            <a:picLocks noGrp="1" noChangeAspect="1" noChangeArrowheads="1"/>
          </p:cNvPicPr>
          <p:nvPr>
            <p:ph idx="1"/>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87624" y="1412776"/>
            <a:ext cx="6265753" cy="50236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140560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648072"/>
          </a:xfrm>
        </p:spPr>
        <p:txBody>
          <a:bodyPr>
            <a:normAutofit fontScale="90000"/>
          </a:bodyPr>
          <a:lstStyle/>
          <a:p>
            <a:r>
              <a:rPr lang="en-AU" b="1" dirty="0" smtClean="0"/>
              <a:t>Schema modes</a:t>
            </a:r>
            <a:endParaRPr lang="en-AU" b="1" dirty="0"/>
          </a:p>
        </p:txBody>
      </p:sp>
      <p:sp>
        <p:nvSpPr>
          <p:cNvPr id="3" name="Content Placeholder 2"/>
          <p:cNvSpPr>
            <a:spLocks noGrp="1"/>
          </p:cNvSpPr>
          <p:nvPr>
            <p:ph idx="1"/>
          </p:nvPr>
        </p:nvSpPr>
        <p:spPr>
          <a:xfrm>
            <a:off x="251520" y="908720"/>
            <a:ext cx="8352928" cy="5616624"/>
          </a:xfrm>
        </p:spPr>
        <p:txBody>
          <a:bodyPr>
            <a:normAutofit fontScale="92500"/>
          </a:bodyPr>
          <a:lstStyle/>
          <a:p>
            <a:pPr marL="0" indent="0">
              <a:buNone/>
            </a:pPr>
            <a:r>
              <a:rPr lang="en-AU" sz="2800" dirty="0" smtClean="0"/>
              <a:t>“A schema </a:t>
            </a:r>
            <a:r>
              <a:rPr lang="en-AU" sz="2800" dirty="0"/>
              <a:t>mode </a:t>
            </a:r>
            <a:r>
              <a:rPr lang="en-AU" sz="2800" dirty="0" smtClean="0"/>
              <a:t>reflects </a:t>
            </a:r>
            <a:r>
              <a:rPr lang="en-AU" sz="2800" dirty="0"/>
              <a:t>a constellation of schemas and coping styles that are </a:t>
            </a:r>
            <a:r>
              <a:rPr lang="en-AU" sz="2800" dirty="0" smtClean="0"/>
              <a:t>active in the present moment”</a:t>
            </a:r>
            <a:endParaRPr lang="en-AU" sz="2800" dirty="0"/>
          </a:p>
          <a:p>
            <a:pPr marL="0" indent="0">
              <a:buNone/>
            </a:pPr>
            <a:endParaRPr lang="en-AU" sz="2800" dirty="0" smtClean="0"/>
          </a:p>
          <a:p>
            <a:pPr marL="0" indent="0">
              <a:buNone/>
            </a:pPr>
            <a:r>
              <a:rPr lang="en-AU" sz="2800" dirty="0" smtClean="0"/>
              <a:t>“An individual may shift from one schema mode into another; as that shift occurs, different schemas or coping responses, previously dormant, become active. ”</a:t>
            </a:r>
            <a:endParaRPr lang="en-AU" sz="2800" dirty="0"/>
          </a:p>
          <a:p>
            <a:pPr marL="0" indent="0">
              <a:buNone/>
            </a:pPr>
            <a:r>
              <a:rPr lang="en-AU" sz="2800" dirty="0"/>
              <a:t>					</a:t>
            </a:r>
            <a:r>
              <a:rPr lang="en-AU" sz="2800" dirty="0" smtClean="0"/>
              <a:t>(</a:t>
            </a:r>
            <a:r>
              <a:rPr lang="en-AU" sz="2800" dirty="0"/>
              <a:t>Young et al., </a:t>
            </a:r>
            <a:r>
              <a:rPr lang="en-AU" sz="2800" dirty="0" smtClean="0"/>
              <a:t>2005)</a:t>
            </a:r>
            <a:endParaRPr lang="en-AU" sz="2400" dirty="0"/>
          </a:p>
          <a:p>
            <a:pPr marL="0" indent="0">
              <a:buNone/>
            </a:pPr>
            <a:r>
              <a:rPr lang="en-AU" sz="2400" dirty="0" smtClean="0"/>
              <a:t>- Research suggests that different disorders appear to be characterised by different constellations of schema modes</a:t>
            </a:r>
          </a:p>
          <a:p>
            <a:pPr marL="0" indent="0">
              <a:buNone/>
            </a:pPr>
            <a:r>
              <a:rPr lang="en-AU" sz="2400" dirty="0"/>
              <a:t>	</a:t>
            </a:r>
            <a:r>
              <a:rPr lang="en-AU" sz="2400" dirty="0" smtClean="0"/>
              <a:t>e.g</a:t>
            </a:r>
            <a:r>
              <a:rPr lang="en-AU" sz="2400" dirty="0"/>
              <a:t>. </a:t>
            </a:r>
            <a:r>
              <a:rPr lang="en-AU" sz="2400" dirty="0" err="1" smtClean="0"/>
              <a:t>Lobbestael</a:t>
            </a:r>
            <a:r>
              <a:rPr lang="en-AU" sz="2400" dirty="0" smtClean="0"/>
              <a:t>, van </a:t>
            </a:r>
            <a:r>
              <a:rPr lang="en-AU" sz="2400" dirty="0" err="1" smtClean="0"/>
              <a:t>Vreeswijk</a:t>
            </a:r>
            <a:r>
              <a:rPr lang="en-AU" sz="2400" dirty="0" smtClean="0"/>
              <a:t> &amp; </a:t>
            </a:r>
            <a:r>
              <a:rPr lang="en-AU" sz="2400" dirty="0" err="1" smtClean="0"/>
              <a:t>Arntz</a:t>
            </a:r>
            <a:r>
              <a:rPr lang="en-AU" sz="2400" dirty="0" smtClean="0"/>
              <a:t> (2008).</a:t>
            </a:r>
          </a:p>
          <a:p>
            <a:pPr marL="0" indent="0">
              <a:buNone/>
            </a:pPr>
            <a:r>
              <a:rPr lang="en-AU" sz="2400" dirty="0" smtClean="0"/>
              <a:t>- Consistent with current data and theories of personality which now emphasise state as well as trait variance in personality organisation (e.g. </a:t>
            </a:r>
            <a:r>
              <a:rPr lang="en-AU" sz="2400" dirty="0" err="1" smtClean="0"/>
              <a:t>Cervone</a:t>
            </a:r>
            <a:r>
              <a:rPr lang="en-AU" sz="2400" dirty="0" smtClean="0"/>
              <a:t>, 2005; </a:t>
            </a:r>
            <a:r>
              <a:rPr lang="en-AU" sz="2400" dirty="0" err="1" smtClean="0"/>
              <a:t>Nezlek</a:t>
            </a:r>
            <a:r>
              <a:rPr lang="en-AU" sz="2400" dirty="0" smtClean="0"/>
              <a:t>, 2011)</a:t>
            </a:r>
            <a:endParaRPr lang="en-AU" sz="2400" dirty="0"/>
          </a:p>
        </p:txBody>
      </p:sp>
    </p:spTree>
    <p:extLst>
      <p:ext uri="{BB962C8B-B14F-4D97-AF65-F5344CB8AC3E}">
        <p14:creationId xmlns="" xmlns:p14="http://schemas.microsoft.com/office/powerpoint/2010/main" val="1490404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 xmlns:p14="http://schemas.microsoft.com/office/powerpoint/2010/main" val="1558793064"/>
              </p:ext>
            </p:extLst>
          </p:nvPr>
        </p:nvGraphicFramePr>
        <p:xfrm>
          <a:off x="0" y="0"/>
          <a:ext cx="9144000" cy="6959351"/>
        </p:xfrm>
        <a:graphic>
          <a:graphicData uri="http://schemas.openxmlformats.org/drawingml/2006/table">
            <a:tbl>
              <a:tblPr firstRow="1" bandRow="1">
                <a:tableStyleId>{5C22544A-7EE6-4342-B048-85BDC9FD1C3A}</a:tableStyleId>
              </a:tblPr>
              <a:tblGrid>
                <a:gridCol w="2714613"/>
                <a:gridCol w="6429387"/>
              </a:tblGrid>
              <a:tr h="676387">
                <a:tc>
                  <a:txBody>
                    <a:bodyPr/>
                    <a:lstStyle/>
                    <a:p>
                      <a:pPr algn="ctr"/>
                      <a:r>
                        <a:rPr lang="en-AU" sz="2000" dirty="0" smtClean="0"/>
                        <a:t>Schema Mode Categories</a:t>
                      </a:r>
                      <a:endParaRPr lang="en-AU" sz="2000" dirty="0"/>
                    </a:p>
                  </a:txBody>
                  <a:tcPr/>
                </a:tc>
                <a:tc>
                  <a:txBody>
                    <a:bodyPr/>
                    <a:lstStyle/>
                    <a:p>
                      <a:pPr algn="ctr"/>
                      <a:r>
                        <a:rPr lang="en-AU" sz="2000" dirty="0" smtClean="0"/>
                        <a:t>Modes (hypothesised</a:t>
                      </a:r>
                      <a:r>
                        <a:rPr lang="en-AU" sz="2000" baseline="0" dirty="0" smtClean="0"/>
                        <a:t> Prototypical PDs)</a:t>
                      </a:r>
                      <a:endParaRPr lang="en-AU" sz="2000" dirty="0"/>
                    </a:p>
                  </a:txBody>
                  <a:tcPr/>
                </a:tc>
              </a:tr>
              <a:tr h="1868772">
                <a:tc>
                  <a:txBody>
                    <a:bodyPr/>
                    <a:lstStyle/>
                    <a:p>
                      <a:r>
                        <a:rPr lang="en-AU" sz="2000" dirty="0" smtClean="0"/>
                        <a:t>Child Modes</a:t>
                      </a:r>
                    </a:p>
                    <a:p>
                      <a:r>
                        <a:rPr lang="en-AU" sz="2000" dirty="0" smtClean="0"/>
                        <a:t>(underlying</a:t>
                      </a:r>
                      <a:r>
                        <a:rPr lang="en-AU" sz="2000" baseline="0" dirty="0" smtClean="0"/>
                        <a:t> emotional </a:t>
                      </a:r>
                      <a:r>
                        <a:rPr lang="en-AU" sz="2000" baseline="0" dirty="0" err="1" smtClean="0"/>
                        <a:t>vulnrability</a:t>
                      </a:r>
                      <a:r>
                        <a:rPr lang="en-AU" sz="2000" baseline="0" dirty="0" smtClean="0"/>
                        <a:t>)</a:t>
                      </a:r>
                      <a:endParaRPr lang="en-AU" sz="2000" dirty="0"/>
                    </a:p>
                  </a:txBody>
                  <a:tcPr/>
                </a:tc>
                <a:tc>
                  <a:txBody>
                    <a:bodyPr/>
                    <a:lstStyle/>
                    <a:p>
                      <a:r>
                        <a:rPr lang="en-AU" sz="2000" dirty="0" smtClean="0"/>
                        <a:t>Vulnerable Child</a:t>
                      </a:r>
                    </a:p>
                    <a:p>
                      <a:r>
                        <a:rPr lang="en-AU" sz="2000" dirty="0" smtClean="0"/>
                        <a:t>Angry Child</a:t>
                      </a:r>
                    </a:p>
                    <a:p>
                      <a:r>
                        <a:rPr lang="en-AU" sz="2000" dirty="0" smtClean="0"/>
                        <a:t>Enraged Child</a:t>
                      </a:r>
                    </a:p>
                    <a:p>
                      <a:r>
                        <a:rPr lang="en-AU" sz="2000" dirty="0" smtClean="0"/>
                        <a:t>Impulsive Child</a:t>
                      </a:r>
                    </a:p>
                    <a:p>
                      <a:r>
                        <a:rPr lang="en-AU" sz="2000" dirty="0" smtClean="0"/>
                        <a:t>Undisciplined Child</a:t>
                      </a:r>
                    </a:p>
                    <a:p>
                      <a:r>
                        <a:rPr lang="en-AU" sz="2000" dirty="0" smtClean="0"/>
                        <a:t>Happy Child</a:t>
                      </a:r>
                    </a:p>
                  </a:txBody>
                  <a:tcPr/>
                </a:tc>
              </a:tr>
              <a:tr h="2734954">
                <a:tc>
                  <a:txBody>
                    <a:bodyPr/>
                    <a:lstStyle/>
                    <a:p>
                      <a:r>
                        <a:rPr lang="en-AU" sz="2000" dirty="0" smtClean="0"/>
                        <a:t>Maladaptive Coping</a:t>
                      </a:r>
                      <a:r>
                        <a:rPr lang="en-AU" sz="2000" baseline="0" dirty="0" smtClean="0"/>
                        <a:t> Modes</a:t>
                      </a:r>
                      <a:endParaRPr lang="en-AU" sz="2000" dirty="0"/>
                    </a:p>
                  </a:txBody>
                  <a:tcPr/>
                </a:tc>
                <a:tc>
                  <a:txBody>
                    <a:bodyPr/>
                    <a:lstStyle/>
                    <a:p>
                      <a:r>
                        <a:rPr lang="en-AU" sz="2000" dirty="0" smtClean="0"/>
                        <a:t>Compliant</a:t>
                      </a:r>
                      <a:r>
                        <a:rPr lang="en-AU" sz="2000" baseline="0" dirty="0" smtClean="0"/>
                        <a:t> </a:t>
                      </a:r>
                      <a:r>
                        <a:rPr lang="en-AU" sz="2000" baseline="0" dirty="0" err="1" smtClean="0"/>
                        <a:t>Surrenderer</a:t>
                      </a:r>
                      <a:r>
                        <a:rPr lang="en-AU" sz="2000" baseline="0" dirty="0" smtClean="0"/>
                        <a:t> (Dependant)</a:t>
                      </a:r>
                    </a:p>
                    <a:p>
                      <a:r>
                        <a:rPr lang="en-AU" sz="2000" baseline="0" dirty="0" smtClean="0"/>
                        <a:t>Detached Protector (Borderline, Cluster B)</a:t>
                      </a:r>
                    </a:p>
                    <a:p>
                      <a:r>
                        <a:rPr lang="en-AU" sz="2000" baseline="0" dirty="0" smtClean="0"/>
                        <a:t>Detached Self -Soother (Cluster B)</a:t>
                      </a:r>
                    </a:p>
                    <a:p>
                      <a:r>
                        <a:rPr lang="en-AU" sz="2000" baseline="0" dirty="0" smtClean="0"/>
                        <a:t>Self-aggrandiser (Narcissistic)</a:t>
                      </a:r>
                    </a:p>
                    <a:p>
                      <a:r>
                        <a:rPr lang="en-US" sz="2000" baseline="0" dirty="0" err="1" smtClean="0"/>
                        <a:t>Perfectionistic</a:t>
                      </a:r>
                      <a:r>
                        <a:rPr lang="en-US" sz="2000" baseline="0" dirty="0" smtClean="0"/>
                        <a:t> </a:t>
                      </a:r>
                      <a:r>
                        <a:rPr lang="en-US" sz="2000" baseline="0" dirty="0" err="1" smtClean="0"/>
                        <a:t>Overcompensator</a:t>
                      </a:r>
                      <a:r>
                        <a:rPr lang="en-US" sz="2000" baseline="0" dirty="0" smtClean="0"/>
                        <a:t> (OCPD)</a:t>
                      </a:r>
                    </a:p>
                    <a:p>
                      <a:r>
                        <a:rPr lang="en-US" sz="2000" baseline="0" dirty="0" smtClean="0"/>
                        <a:t>Paranoid </a:t>
                      </a:r>
                      <a:r>
                        <a:rPr lang="en-US" sz="2000" baseline="0" dirty="0" err="1" smtClean="0"/>
                        <a:t>Overcompensator</a:t>
                      </a:r>
                      <a:r>
                        <a:rPr lang="en-US" sz="2000" baseline="0" dirty="0" smtClean="0"/>
                        <a:t> (Paranoid PD)</a:t>
                      </a:r>
                      <a:endParaRPr lang="en-AU" sz="2000" baseline="0" dirty="0" smtClean="0"/>
                    </a:p>
                    <a:p>
                      <a:r>
                        <a:rPr lang="en-AU" sz="2000" baseline="0" dirty="0" smtClean="0"/>
                        <a:t>Bully and Attack (Antisocial PD)</a:t>
                      </a:r>
                    </a:p>
                    <a:p>
                      <a:r>
                        <a:rPr lang="en-US" sz="2000" baseline="0" dirty="0" smtClean="0"/>
                        <a:t>Predator (</a:t>
                      </a:r>
                      <a:r>
                        <a:rPr lang="en-US" sz="2000" baseline="0" dirty="0" err="1" smtClean="0"/>
                        <a:t>Psychpaths</a:t>
                      </a:r>
                      <a:r>
                        <a:rPr lang="en-US" sz="2000" baseline="0" dirty="0" smtClean="0"/>
                        <a:t>)</a:t>
                      </a:r>
                      <a:endParaRPr lang="en-AU" sz="2000" baseline="0" dirty="0" smtClean="0"/>
                    </a:p>
                    <a:p>
                      <a:endParaRPr lang="en-AU" sz="2000" dirty="0"/>
                    </a:p>
                  </a:txBody>
                  <a:tcPr/>
                </a:tc>
              </a:tr>
              <a:tr h="1081260">
                <a:tc>
                  <a:txBody>
                    <a:bodyPr/>
                    <a:lstStyle/>
                    <a:p>
                      <a:r>
                        <a:rPr lang="en-AU" sz="2000" dirty="0" smtClean="0"/>
                        <a:t>Dysfunctional</a:t>
                      </a:r>
                      <a:r>
                        <a:rPr lang="en-AU" sz="2000" baseline="0" dirty="0" smtClean="0"/>
                        <a:t>  Internalised Parent Modes</a:t>
                      </a:r>
                    </a:p>
                  </a:txBody>
                  <a:tcPr/>
                </a:tc>
                <a:tc>
                  <a:txBody>
                    <a:bodyPr/>
                    <a:lstStyle/>
                    <a:p>
                      <a:r>
                        <a:rPr lang="en-AU" sz="2000" dirty="0" smtClean="0"/>
                        <a:t>Demanding Parent</a:t>
                      </a:r>
                    </a:p>
                    <a:p>
                      <a:r>
                        <a:rPr lang="en-AU" sz="2000" dirty="0" smtClean="0"/>
                        <a:t>Punitive Parent</a:t>
                      </a:r>
                    </a:p>
                  </a:txBody>
                  <a:tcPr/>
                </a:tc>
              </a:tr>
              <a:tr h="422171">
                <a:tc>
                  <a:txBody>
                    <a:bodyPr/>
                    <a:lstStyle/>
                    <a:p>
                      <a:r>
                        <a:rPr lang="en-AU" sz="2000" dirty="0" smtClean="0"/>
                        <a:t>Healthy Adult Mode</a:t>
                      </a:r>
                      <a:endParaRPr lang="en-AU" sz="2000" dirty="0"/>
                    </a:p>
                  </a:txBody>
                  <a:tcPr/>
                </a:tc>
                <a:tc>
                  <a:txBody>
                    <a:bodyPr/>
                    <a:lstStyle/>
                    <a:p>
                      <a:r>
                        <a:rPr lang="en-AU" sz="2000" dirty="0" smtClean="0"/>
                        <a:t>Healthy Adult</a:t>
                      </a:r>
                      <a:endParaRPr lang="en-AU" sz="2000" dirty="0"/>
                    </a:p>
                  </a:txBody>
                  <a:tcPr/>
                </a:tc>
              </a:tr>
            </a:tbl>
          </a:graphicData>
        </a:graphic>
      </p:graphicFrame>
    </p:spTree>
    <p:extLst>
      <p:ext uri="{BB962C8B-B14F-4D97-AF65-F5344CB8AC3E}">
        <p14:creationId xmlns="" xmlns:p14="http://schemas.microsoft.com/office/powerpoint/2010/main" val="30260102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305800" cy="924712"/>
          </a:xfrm>
        </p:spPr>
        <p:txBody>
          <a:bodyPr/>
          <a:lstStyle/>
          <a:p>
            <a:r>
              <a:rPr lang="en-AU" dirty="0" smtClean="0"/>
              <a:t>Basic BPD Mode Model</a:t>
            </a:r>
            <a:endParaRPr lang="en-AU" dirty="0"/>
          </a:p>
        </p:txBody>
      </p:sp>
      <p:pic>
        <p:nvPicPr>
          <p:cNvPr id="307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220072" y="3212976"/>
            <a:ext cx="938213" cy="9382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292080" y="4772793"/>
            <a:ext cx="938213" cy="9382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303986" y="5241900"/>
            <a:ext cx="914400" cy="12700"/>
          </a:xfrm>
          <a:prstGeom prst="rect">
            <a:avLst/>
          </a:prstGeom>
          <a:solidFill>
            <a:schemeClr val="tx1"/>
          </a:solidFill>
          <a:ln>
            <a:noFill/>
          </a:ln>
          <a:effectLst/>
        </p:spPr>
      </p:pic>
      <p:cxnSp>
        <p:nvCxnSpPr>
          <p:cNvPr id="4" name="Straight Connector 3"/>
          <p:cNvCxnSpPr>
            <a:stCxn id="3074" idx="2"/>
          </p:cNvCxnSpPr>
          <p:nvPr/>
        </p:nvCxnSpPr>
        <p:spPr>
          <a:xfrm flipH="1">
            <a:off x="5689178" y="4151189"/>
            <a:ext cx="1" cy="621604"/>
          </a:xfrm>
          <a:prstGeom prst="line">
            <a:avLst/>
          </a:prstGeom>
        </p:spPr>
        <p:style>
          <a:lnRef idx="2">
            <a:schemeClr val="dk1"/>
          </a:lnRef>
          <a:fillRef idx="0">
            <a:schemeClr val="dk1"/>
          </a:fillRef>
          <a:effectRef idx="1">
            <a:schemeClr val="dk1"/>
          </a:effectRef>
          <a:fontRef idx="minor">
            <a:schemeClr val="tx1"/>
          </a:fontRef>
        </p:style>
      </p:cxnSp>
      <p:sp>
        <p:nvSpPr>
          <p:cNvPr id="8" name="TextBox 7"/>
          <p:cNvSpPr txBox="1"/>
          <p:nvPr/>
        </p:nvSpPr>
        <p:spPr>
          <a:xfrm>
            <a:off x="5303986" y="3497416"/>
            <a:ext cx="1572270" cy="415498"/>
          </a:xfrm>
          <a:prstGeom prst="rect">
            <a:avLst/>
          </a:prstGeom>
          <a:noFill/>
        </p:spPr>
        <p:txBody>
          <a:bodyPr wrap="square" rtlCol="0">
            <a:spAutoFit/>
          </a:bodyPr>
          <a:lstStyle/>
          <a:p>
            <a:r>
              <a:rPr lang="en-AU" sz="1050" dirty="0" smtClean="0"/>
              <a:t>Critical/Demanding Parent</a:t>
            </a:r>
            <a:endParaRPr lang="en-AU" sz="1050" dirty="0"/>
          </a:p>
        </p:txBody>
      </p:sp>
      <p:sp>
        <p:nvSpPr>
          <p:cNvPr id="9" name="TextBox 8"/>
          <p:cNvSpPr txBox="1"/>
          <p:nvPr/>
        </p:nvSpPr>
        <p:spPr>
          <a:xfrm>
            <a:off x="5493971" y="4872567"/>
            <a:ext cx="664314" cy="400110"/>
          </a:xfrm>
          <a:prstGeom prst="rect">
            <a:avLst/>
          </a:prstGeom>
          <a:noFill/>
        </p:spPr>
        <p:txBody>
          <a:bodyPr wrap="square" rtlCol="0">
            <a:spAutoFit/>
          </a:bodyPr>
          <a:lstStyle/>
          <a:p>
            <a:r>
              <a:rPr lang="en-AU" sz="1000" dirty="0" smtClean="0"/>
              <a:t>Angry Child</a:t>
            </a:r>
            <a:endParaRPr lang="en-AU" sz="1000" dirty="0"/>
          </a:p>
        </p:txBody>
      </p:sp>
      <p:sp>
        <p:nvSpPr>
          <p:cNvPr id="10" name="TextBox 9"/>
          <p:cNvSpPr txBox="1"/>
          <p:nvPr/>
        </p:nvSpPr>
        <p:spPr>
          <a:xfrm>
            <a:off x="5364089" y="5276609"/>
            <a:ext cx="794196" cy="369332"/>
          </a:xfrm>
          <a:prstGeom prst="rect">
            <a:avLst/>
          </a:prstGeom>
          <a:noFill/>
        </p:spPr>
        <p:txBody>
          <a:bodyPr wrap="square" rtlCol="0">
            <a:spAutoFit/>
          </a:bodyPr>
          <a:lstStyle/>
          <a:p>
            <a:r>
              <a:rPr lang="en-AU" sz="900" dirty="0" smtClean="0"/>
              <a:t>Vulnerable Child</a:t>
            </a:r>
            <a:endParaRPr lang="en-AU" sz="900" dirty="0"/>
          </a:p>
        </p:txBody>
      </p:sp>
      <p:sp>
        <p:nvSpPr>
          <p:cNvPr id="11" name="TextBox 10"/>
          <p:cNvSpPr txBox="1"/>
          <p:nvPr/>
        </p:nvSpPr>
        <p:spPr>
          <a:xfrm>
            <a:off x="4932040" y="2073296"/>
            <a:ext cx="2123181" cy="923330"/>
          </a:xfrm>
          <a:prstGeom prst="rect">
            <a:avLst/>
          </a:prstGeom>
          <a:noFill/>
        </p:spPr>
        <p:txBody>
          <a:bodyPr wrap="square" rtlCol="0">
            <a:spAutoFit/>
          </a:bodyPr>
          <a:lstStyle/>
          <a:p>
            <a:r>
              <a:rPr lang="en-AU" dirty="0" smtClean="0"/>
              <a:t>Core Emotional Modes </a:t>
            </a:r>
            <a:r>
              <a:rPr lang="en-AU" dirty="0" smtClean="0">
                <a:solidFill>
                  <a:schemeClr val="accent2"/>
                </a:solidFill>
              </a:rPr>
              <a:t>(Emotional Vulnerability)</a:t>
            </a:r>
            <a:endParaRPr lang="en-AU" dirty="0">
              <a:solidFill>
                <a:schemeClr val="accent2"/>
              </a:solidFill>
            </a:endParaRPr>
          </a:p>
        </p:txBody>
      </p:sp>
      <p:sp>
        <p:nvSpPr>
          <p:cNvPr id="12" name="TextBox 11"/>
          <p:cNvSpPr txBox="1"/>
          <p:nvPr/>
        </p:nvSpPr>
        <p:spPr>
          <a:xfrm>
            <a:off x="2410829" y="2085326"/>
            <a:ext cx="2183352" cy="923330"/>
          </a:xfrm>
          <a:prstGeom prst="rect">
            <a:avLst/>
          </a:prstGeom>
          <a:noFill/>
        </p:spPr>
        <p:txBody>
          <a:bodyPr wrap="square" rtlCol="0">
            <a:spAutoFit/>
          </a:bodyPr>
          <a:lstStyle/>
          <a:p>
            <a:r>
              <a:rPr lang="en-AU" dirty="0" smtClean="0"/>
              <a:t>Maladaptive Coping Modes </a:t>
            </a:r>
            <a:r>
              <a:rPr lang="en-AU" dirty="0" smtClean="0">
                <a:solidFill>
                  <a:schemeClr val="bg2">
                    <a:lumMod val="50000"/>
                  </a:schemeClr>
                </a:solidFill>
              </a:rPr>
              <a:t>(Experiential Avoidance ??)</a:t>
            </a:r>
            <a:endParaRPr lang="en-AU" dirty="0">
              <a:solidFill>
                <a:schemeClr val="bg2">
                  <a:lumMod val="50000"/>
                </a:schemeClr>
              </a:solidFill>
            </a:endParaRPr>
          </a:p>
        </p:txBody>
      </p:sp>
      <p:pic>
        <p:nvPicPr>
          <p:cNvPr id="16" name="Picture 4"/>
          <p:cNvPicPr>
            <a:picLocks noChangeAspect="1" noChangeArrowheads="1"/>
          </p:cNvPicPr>
          <p:nvPr/>
        </p:nvPicPr>
        <p:blipFill>
          <a:blip r:embed="rId5" cstate="print">
            <a:duotone>
              <a:prstClr val="black"/>
              <a:schemeClr val="accent2">
                <a:tint val="45000"/>
                <a:satMod val="400000"/>
              </a:schemeClr>
            </a:duotone>
            <a:extLst>
              <a:ext uri="{28A0092B-C50C-407E-A947-70E740481C1C}">
                <a14:useLocalDpi xmlns="" xmlns:a14="http://schemas.microsoft.com/office/drawing/2010/main" val="0"/>
              </a:ext>
            </a:extLst>
          </a:blip>
          <a:srcRect/>
          <a:stretch>
            <a:fillRect/>
          </a:stretch>
        </p:blipFill>
        <p:spPr bwMode="auto">
          <a:xfrm>
            <a:off x="2987824" y="4772792"/>
            <a:ext cx="938213" cy="938213"/>
          </a:xfrm>
          <a:prstGeom prst="rect">
            <a:avLst/>
          </a:prstGeom>
          <a:noFill/>
          <a:ln w="9525">
            <a:solidFill>
              <a:schemeClr val="bg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1505046" y="5095268"/>
            <a:ext cx="1482778" cy="276999"/>
          </a:xfrm>
          <a:prstGeom prst="rect">
            <a:avLst/>
          </a:prstGeom>
          <a:noFill/>
        </p:spPr>
        <p:txBody>
          <a:bodyPr wrap="none" rtlCol="0">
            <a:spAutoFit/>
          </a:bodyPr>
          <a:lstStyle/>
          <a:p>
            <a:r>
              <a:rPr lang="en-AU" sz="1200" dirty="0" smtClean="0"/>
              <a:t>Detached Protector</a:t>
            </a:r>
            <a:endParaRPr lang="en-AU" sz="1200" dirty="0"/>
          </a:p>
        </p:txBody>
      </p:sp>
      <p:cxnSp>
        <p:nvCxnSpPr>
          <p:cNvPr id="19" name="Straight Connector 18"/>
          <p:cNvCxnSpPr/>
          <p:nvPr/>
        </p:nvCxnSpPr>
        <p:spPr>
          <a:xfrm>
            <a:off x="3896283" y="5095269"/>
            <a:ext cx="1395797" cy="0"/>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p:cNvCxnSpPr>
            <a:endCxn id="3074" idx="1"/>
          </p:cNvCxnSpPr>
          <p:nvPr/>
        </p:nvCxnSpPr>
        <p:spPr>
          <a:xfrm flipV="1">
            <a:off x="3896283" y="3682083"/>
            <a:ext cx="1323789" cy="1390539"/>
          </a:xfrm>
          <a:prstGeom prst="line">
            <a:avLst/>
          </a:prstGeom>
        </p:spPr>
        <p:style>
          <a:lnRef idx="2">
            <a:schemeClr val="dk1"/>
          </a:lnRef>
          <a:fillRef idx="0">
            <a:schemeClr val="dk1"/>
          </a:fillRef>
          <a:effectRef idx="1">
            <a:schemeClr val="dk1"/>
          </a:effectRef>
          <a:fontRef idx="minor">
            <a:schemeClr val="tx1"/>
          </a:fontRef>
        </p:style>
      </p:cxnSp>
      <p:sp>
        <p:nvSpPr>
          <p:cNvPr id="28" name="Oval 27"/>
          <p:cNvSpPr/>
          <p:nvPr/>
        </p:nvSpPr>
        <p:spPr>
          <a:xfrm>
            <a:off x="3204902" y="6021288"/>
            <a:ext cx="504056"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9" name="TextBox 28"/>
          <p:cNvSpPr txBox="1"/>
          <p:nvPr/>
        </p:nvSpPr>
        <p:spPr>
          <a:xfrm>
            <a:off x="1770682" y="5957500"/>
            <a:ext cx="1409523" cy="584775"/>
          </a:xfrm>
          <a:prstGeom prst="rect">
            <a:avLst/>
          </a:prstGeom>
          <a:noFill/>
        </p:spPr>
        <p:txBody>
          <a:bodyPr wrap="square" rtlCol="0">
            <a:spAutoFit/>
          </a:bodyPr>
          <a:lstStyle/>
          <a:p>
            <a:r>
              <a:rPr lang="en-AU" sz="1600" dirty="0" smtClean="0"/>
              <a:t>Healthy Adult </a:t>
            </a:r>
            <a:r>
              <a:rPr lang="en-AU" sz="1600" dirty="0">
                <a:solidFill>
                  <a:schemeClr val="bg2">
                    <a:lumMod val="50000"/>
                  </a:schemeClr>
                </a:solidFill>
              </a:rPr>
              <a:t>(</a:t>
            </a:r>
            <a:r>
              <a:rPr lang="en-AU" sz="1600" dirty="0" smtClean="0">
                <a:solidFill>
                  <a:schemeClr val="bg2">
                    <a:lumMod val="50000"/>
                  </a:schemeClr>
                </a:solidFill>
              </a:rPr>
              <a:t>Flexibility??)</a:t>
            </a:r>
            <a:endParaRPr lang="en-AU" sz="1600" dirty="0"/>
          </a:p>
        </p:txBody>
      </p:sp>
      <p:cxnSp>
        <p:nvCxnSpPr>
          <p:cNvPr id="20" name="Straight Connector 19"/>
          <p:cNvCxnSpPr>
            <a:stCxn id="28" idx="6"/>
          </p:cNvCxnSpPr>
          <p:nvPr/>
        </p:nvCxnSpPr>
        <p:spPr>
          <a:xfrm flipV="1">
            <a:off x="3708958" y="5634638"/>
            <a:ext cx="1785013" cy="615250"/>
          </a:xfrm>
          <a:prstGeom prst="line">
            <a:avLst/>
          </a:prstGeom>
        </p:spPr>
        <p:style>
          <a:lnRef idx="2">
            <a:schemeClr val="dk1"/>
          </a:lnRef>
          <a:fillRef idx="0">
            <a:schemeClr val="dk1"/>
          </a:fillRef>
          <a:effectRef idx="1">
            <a:schemeClr val="dk1"/>
          </a:effectRef>
          <a:fontRef idx="minor">
            <a:schemeClr val="tx1"/>
          </a:fontRef>
        </p:style>
      </p:cxnSp>
      <p:sp>
        <p:nvSpPr>
          <p:cNvPr id="21" name="TextBox 20"/>
          <p:cNvSpPr txBox="1"/>
          <p:nvPr/>
        </p:nvSpPr>
        <p:spPr>
          <a:xfrm>
            <a:off x="7380312" y="2073296"/>
            <a:ext cx="1296143" cy="646331"/>
          </a:xfrm>
          <a:prstGeom prst="rect">
            <a:avLst/>
          </a:prstGeom>
          <a:noFill/>
        </p:spPr>
        <p:txBody>
          <a:bodyPr wrap="square" rtlCol="0">
            <a:spAutoFit/>
          </a:bodyPr>
          <a:lstStyle/>
          <a:p>
            <a:r>
              <a:rPr lang="en-AU" dirty="0" smtClean="0"/>
              <a:t>Proposed Origins</a:t>
            </a:r>
            <a:endParaRPr lang="en-AU" dirty="0"/>
          </a:p>
        </p:txBody>
      </p:sp>
      <p:sp>
        <p:nvSpPr>
          <p:cNvPr id="23" name="TextBox 22"/>
          <p:cNvSpPr txBox="1"/>
          <p:nvPr/>
        </p:nvSpPr>
        <p:spPr>
          <a:xfrm>
            <a:off x="7174243" y="3125955"/>
            <a:ext cx="1944215" cy="3416320"/>
          </a:xfrm>
          <a:prstGeom prst="rect">
            <a:avLst/>
          </a:prstGeom>
          <a:noFill/>
        </p:spPr>
        <p:txBody>
          <a:bodyPr wrap="square" rtlCol="0">
            <a:spAutoFit/>
          </a:bodyPr>
          <a:lstStyle/>
          <a:p>
            <a:r>
              <a:rPr lang="en-AU" dirty="0" smtClean="0"/>
              <a:t>Chronic Unmet Needs During Childhood Development:</a:t>
            </a:r>
          </a:p>
          <a:p>
            <a:pPr marL="342900" indent="-342900">
              <a:buAutoNum type="arabicPeriod"/>
            </a:pPr>
            <a:r>
              <a:rPr lang="en-AU" dirty="0" smtClean="0"/>
              <a:t>Validation.</a:t>
            </a:r>
          </a:p>
          <a:p>
            <a:pPr marL="342900" indent="-342900">
              <a:buAutoNum type="arabicPeriod"/>
            </a:pPr>
            <a:r>
              <a:rPr lang="en-AU" dirty="0" smtClean="0"/>
              <a:t>Care/ Emotional Connection.</a:t>
            </a:r>
          </a:p>
          <a:p>
            <a:pPr marL="342900" indent="-342900">
              <a:buAutoNum type="arabicPeriod"/>
            </a:pPr>
            <a:r>
              <a:rPr lang="en-AU" dirty="0" smtClean="0"/>
              <a:t>Safety.</a:t>
            </a:r>
          </a:p>
          <a:p>
            <a:pPr marL="342900" indent="-342900">
              <a:buAutoNum type="arabicPeriod"/>
            </a:pPr>
            <a:r>
              <a:rPr lang="en-AU" dirty="0" smtClean="0"/>
              <a:t>Autonomy.</a:t>
            </a:r>
          </a:p>
          <a:p>
            <a:pPr marL="342900" indent="-342900">
              <a:buAutoNum type="arabicPeriod"/>
            </a:pPr>
            <a:r>
              <a:rPr lang="en-AU" dirty="0" smtClean="0"/>
              <a:t>Competence.</a:t>
            </a:r>
          </a:p>
          <a:p>
            <a:endParaRPr lang="en-AU" dirty="0"/>
          </a:p>
        </p:txBody>
      </p:sp>
      <p:cxnSp>
        <p:nvCxnSpPr>
          <p:cNvPr id="13" name="Straight Arrow Connector 12"/>
          <p:cNvCxnSpPr/>
          <p:nvPr/>
        </p:nvCxnSpPr>
        <p:spPr>
          <a:xfrm flipH="1" flipV="1">
            <a:off x="6300192" y="4077072"/>
            <a:ext cx="755029" cy="504056"/>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4" name="Straight Arrow Connector 23"/>
          <p:cNvCxnSpPr/>
          <p:nvPr/>
        </p:nvCxnSpPr>
        <p:spPr>
          <a:xfrm flipH="1">
            <a:off x="6300192" y="4581128"/>
            <a:ext cx="755029" cy="62444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 xmlns:p14="http://schemas.microsoft.com/office/powerpoint/2010/main" val="39134333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728</TotalTime>
  <Words>1652</Words>
  <Application>Microsoft Office PowerPoint</Application>
  <PresentationFormat>On-screen Show (4:3)</PresentationFormat>
  <Paragraphs>256</Paragraphs>
  <Slides>26</Slides>
  <Notes>8</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Schema Modes and Psychological Flexibility Processes: An Approach to Functional Integration and Initial Cross-Sectional Data</vt:lpstr>
      <vt:lpstr>Aims of the Talk</vt:lpstr>
      <vt:lpstr>Integration of ACT and Schema Processes</vt:lpstr>
      <vt:lpstr>Mckay et al. (2012)</vt:lpstr>
      <vt:lpstr>ACT Approach to Personality Disorders/Psychopathology</vt:lpstr>
      <vt:lpstr>Jacob &amp; Arntz (2013)</vt:lpstr>
      <vt:lpstr>Schema modes</vt:lpstr>
      <vt:lpstr>Slide 8</vt:lpstr>
      <vt:lpstr>Basic BPD Mode Model</vt:lpstr>
      <vt:lpstr>Basic BPD Mode Model</vt:lpstr>
      <vt:lpstr>Vulnerable (Child) Mode</vt:lpstr>
      <vt:lpstr>Healthy Adult Mode</vt:lpstr>
      <vt:lpstr>Slide 13</vt:lpstr>
      <vt:lpstr>Functions of Healthy Adult Mode</vt:lpstr>
      <vt:lpstr>Psychological Flexibility</vt:lpstr>
      <vt:lpstr>Extended Mode Model (Bernstein, 2007)</vt:lpstr>
      <vt:lpstr>Extended Mode Model</vt:lpstr>
      <vt:lpstr>Masters Thesis in Preparation (Lazarevic, Brockman, &amp; Hough, 2013)</vt:lpstr>
      <vt:lpstr>Mediation Models Psychological flexibility fully mediates the relationship between healthy adult mode and both vulnerable child and punitive parent modes (Baron &amp; Kenny, 1986; with Sobel test)</vt:lpstr>
      <vt:lpstr>Extended Mode Model</vt:lpstr>
      <vt:lpstr>Potential Benefits of Integration for Schema Therapy</vt:lpstr>
      <vt:lpstr>Potential Benefits to Using Mode Constructs in a Functional Approach</vt:lpstr>
      <vt:lpstr>Inconsistencies with a Functional Approach</vt:lpstr>
      <vt:lpstr>A CBS Consistent Definition of Modes</vt:lpstr>
      <vt:lpstr>Moving to Mode Awareness in Building Flexibility in Personality Disordered Populations</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Update: ACBS Talk 2013</dc:title>
  <dc:creator>Owner</dc:creator>
  <cp:lastModifiedBy>Owner</cp:lastModifiedBy>
  <cp:revision>66</cp:revision>
  <cp:lastPrinted>2013-06-28T00:41:56Z</cp:lastPrinted>
  <dcterms:created xsi:type="dcterms:W3CDTF">2013-06-08T23:39:38Z</dcterms:created>
  <dcterms:modified xsi:type="dcterms:W3CDTF">2013-07-06T11:10:37Z</dcterms:modified>
</cp:coreProperties>
</file>