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7" r:id="rId4"/>
    <p:sldId id="266" r:id="rId5"/>
    <p:sldId id="257" r:id="rId6"/>
    <p:sldId id="265" r:id="rId7"/>
    <p:sldId id="258" r:id="rId8"/>
    <p:sldId id="272" r:id="rId9"/>
    <p:sldId id="273" r:id="rId10"/>
    <p:sldId id="274" r:id="rId11"/>
    <p:sldId id="275" r:id="rId12"/>
    <p:sldId id="276" r:id="rId13"/>
    <p:sldId id="271" r:id="rId14"/>
    <p:sldId id="262" r:id="rId15"/>
    <p:sldId id="264" r:id="rId16"/>
    <p:sldId id="259" r:id="rId17"/>
    <p:sldId id="270" r:id="rId18"/>
    <p:sldId id="260" r:id="rId19"/>
    <p:sldId id="261" r:id="rId20"/>
    <p:sldId id="263" r:id="rId21"/>
    <p:sldId id="277" r:id="rId22"/>
    <p:sldId id="278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1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46696"/>
            <a:ext cx="8825658" cy="2677648"/>
          </a:xfrm>
        </p:spPr>
        <p:txBody>
          <a:bodyPr/>
          <a:lstStyle/>
          <a:p>
            <a:r>
              <a:rPr lang="en-US" b="1" dirty="0" smtClean="0"/>
              <a:t>Integrating Motivational Interviewing Into CBS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81920"/>
            <a:ext cx="8825658" cy="17522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SEAN p. Wright</a:t>
            </a:r>
          </a:p>
          <a:p>
            <a:endParaRPr lang="en-US" sz="2400" dirty="0"/>
          </a:p>
          <a:p>
            <a:r>
              <a:rPr lang="en-US" sz="2400" dirty="0" smtClean="0"/>
              <a:t>ACBS </a:t>
            </a:r>
            <a:r>
              <a:rPr lang="en-US" sz="2400" dirty="0" err="1" smtClean="0"/>
              <a:t>Worldcon</a:t>
            </a:r>
            <a:r>
              <a:rPr lang="en-US" sz="2400" dirty="0" smtClean="0"/>
              <a:t> </a:t>
            </a:r>
            <a:r>
              <a:rPr lang="en-US" sz="2400" dirty="0" smtClean="0"/>
              <a:t>2016 (Seattle, WA)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4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Perspective-taking (deictic framing) is the first great </a:t>
            </a:r>
            <a:r>
              <a:rPr lang="en-US" b="1" dirty="0" smtClean="0"/>
              <a:t>strength</a:t>
            </a:r>
            <a:r>
              <a:rPr lang="en-US" b="1" dirty="0" smtClean="0"/>
              <a:t> </a:t>
            </a:r>
            <a:r>
              <a:rPr lang="en-US" b="1" dirty="0" smtClean="0"/>
              <a:t>of 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Reflections that emphasize deictic frame (clinician emphasizing the perspective of the client) reduce pliance and counterpliance and allow client to take self-perspective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6847"/>
              </p:ext>
            </p:extLst>
          </p:nvPr>
        </p:nvGraphicFramePr>
        <p:xfrm>
          <a:off x="726822" y="3845528"/>
          <a:ext cx="10992212" cy="223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106"/>
                <a:gridCol w="5496106"/>
              </a:tblGrid>
              <a:tr h="676821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Contextual</a:t>
                      </a:r>
                      <a:r>
                        <a:rPr lang="en-US" baseline="0" dirty="0" smtClean="0"/>
                        <a:t> cues for </a:t>
                      </a:r>
                      <a:r>
                        <a:rPr lang="en-US" dirty="0" smtClean="0"/>
                        <a:t>Client-perspective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Contextual cues for Clinician-perspective</a:t>
                      </a:r>
                      <a:endParaRPr lang="en-US" dirty="0"/>
                    </a:p>
                  </a:txBody>
                  <a:tcPr/>
                </a:tc>
              </a:tr>
              <a:tr h="392127">
                <a:tc>
                  <a:txBody>
                    <a:bodyPr/>
                    <a:lstStyle/>
                    <a:p>
                      <a:r>
                        <a:rPr lang="en-US" dirty="0" smtClean="0"/>
                        <a:t>“For you…”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 think…”</a:t>
                      </a:r>
                      <a:endParaRPr lang="en-US" dirty="0"/>
                    </a:p>
                  </a:txBody>
                  <a:tcPr/>
                </a:tc>
              </a:tr>
              <a:tr h="392127">
                <a:tc>
                  <a:txBody>
                    <a:bodyPr/>
                    <a:lstStyle/>
                    <a:p>
                      <a:r>
                        <a:rPr lang="en-US" dirty="0" smtClean="0"/>
                        <a:t>“You are feeling…”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“What I see happening here…”</a:t>
                      </a:r>
                      <a:endParaRPr lang="en-US" dirty="0"/>
                    </a:p>
                  </a:txBody>
                  <a:tcPr/>
                </a:tc>
              </a:tr>
              <a:tr h="392127">
                <a:tc>
                  <a:txBody>
                    <a:bodyPr/>
                    <a:lstStyle/>
                    <a:p>
                      <a:r>
                        <a:rPr lang="en-US" dirty="0" smtClean="0"/>
                        <a:t>“You have the sense that…”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“Can’t you see that….”</a:t>
                      </a:r>
                      <a:endParaRPr lang="en-US" dirty="0"/>
                    </a:p>
                  </a:txBody>
                  <a:tcPr/>
                </a:tc>
              </a:tr>
              <a:tr h="386755">
                <a:tc>
                  <a:txBody>
                    <a:bodyPr/>
                    <a:lstStyle/>
                    <a:p>
                      <a:r>
                        <a:rPr lang="en-US" dirty="0" smtClean="0"/>
                        <a:t>“When you…”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“You need to understand…”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Fostering non-punitive functional analysis is the second great strength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86026" cy="3416300"/>
          </a:xfrm>
        </p:spPr>
        <p:txBody>
          <a:bodyPr/>
          <a:lstStyle/>
          <a:p>
            <a:r>
              <a:rPr lang="en-US" dirty="0" smtClean="0"/>
              <a:t>In behavior-analytic terms, Christopher &amp; Dougher (2009) argue: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954" y="3080825"/>
            <a:ext cx="93542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“MI may be seen as a therapeutic strategy in which the therapist acts to reduce client counterpliance [resistance] to evoke and reinforce tacting [verbalizing] the full range of consequences (change talk and sustain talk) for the occurrence and nonoccurrence of the target behavior. This leads to elaborated self-mands [commitment language], which are correlated with subsequent changes in the target behavior.”</a:t>
            </a:r>
          </a:p>
          <a:p>
            <a:endParaRPr lang="en-US" sz="1400" dirty="0"/>
          </a:p>
          <a:p>
            <a:r>
              <a:rPr lang="en-US" sz="2400" dirty="0" smtClean="0"/>
              <a:t>-Still need transformation of stimulus functions from RFT</a:t>
            </a:r>
          </a:p>
        </p:txBody>
      </p:sp>
    </p:spTree>
    <p:extLst>
      <p:ext uri="{BB962C8B-B14F-4D97-AF65-F5344CB8AC3E}">
        <p14:creationId xmlns:p14="http://schemas.microsoft.com/office/powerpoint/2010/main" val="38860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58191" cy="706964"/>
          </a:xfrm>
        </p:spPr>
        <p:txBody>
          <a:bodyPr/>
          <a:lstStyle/>
          <a:p>
            <a:r>
              <a:rPr lang="en-US" b="1" dirty="0" smtClean="0"/>
              <a:t>Shaping effective clinician verbal behavior is the third great strength of 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2395470"/>
            <a:ext cx="10599313" cy="425854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Eliminating MI-inconsistent responses may be more important than increasing    MI-consistent responses</a:t>
            </a:r>
          </a:p>
          <a:p>
            <a:r>
              <a:rPr lang="en-US" sz="2000" b="1" dirty="0" smtClean="0"/>
              <a:t>Eliminating “resistance” and adding focus on “discord”</a:t>
            </a:r>
          </a:p>
          <a:p>
            <a:pPr lvl="1"/>
            <a:r>
              <a:rPr lang="en-US" sz="1800" b="1" dirty="0" smtClean="0"/>
              <a:t>Transformation of stimulus functions that influence clinician verbal behavior:</a:t>
            </a:r>
          </a:p>
          <a:p>
            <a:pPr marL="457200" lvl="1" indent="0">
              <a:buNone/>
            </a:pPr>
            <a:r>
              <a:rPr lang="en-US" sz="1800" dirty="0" smtClean="0"/>
              <a:t>    - Resistance = a problem with the client</a:t>
            </a:r>
          </a:p>
          <a:p>
            <a:pPr marL="457200" lvl="1" indent="0">
              <a:buNone/>
            </a:pPr>
            <a:r>
              <a:rPr lang="en-US" sz="1800" dirty="0" smtClean="0"/>
              <a:t>    - Discord = a cue to attend to relationship &amp; client perspective</a:t>
            </a:r>
          </a:p>
          <a:p>
            <a:r>
              <a:rPr lang="en-US" sz="2000" b="1" dirty="0" smtClean="0"/>
              <a:t>Stage-matching guidelines give clinicians rules to deliver MI-consistent responses</a:t>
            </a:r>
          </a:p>
          <a:p>
            <a:r>
              <a:rPr lang="en-US" sz="2000" b="1" dirty="0" smtClean="0"/>
              <a:t>Psycholinguistic approaches like Amrhein et al. (2003) allow refinement of ability to predict and influence client behavior (outcomes) through clinician verbal behavior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16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targets for client improvement in clinical RFT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278904"/>
              </p:ext>
            </p:extLst>
          </p:nvPr>
        </p:nvGraphicFramePr>
        <p:xfrm>
          <a:off x="761809" y="2271476"/>
          <a:ext cx="8325924" cy="45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932"/>
                <a:gridCol w="4624992"/>
              </a:tblGrid>
              <a:tr h="3498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</a:t>
                      </a:r>
                      <a:r>
                        <a:rPr lang="en-US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to Context</a:t>
                      </a:r>
                      <a:endParaRPr lang="en-US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Functional coherence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  <a:tr h="86269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Awareness of influences (physical or symbolic)</a:t>
                      </a:r>
                      <a:r>
                        <a:rPr lang="en-US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on clinically-relevant behavior</a:t>
                      </a:r>
                      <a:endParaRPr lang="en-US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How client symbolically</a:t>
                      </a:r>
                      <a:r>
                        <a:rPr lang="en-US" sz="1700" baseline="0" dirty="0" smtClean="0">
                          <a:solidFill>
                            <a:srgbClr val="FF0000"/>
                          </a:solidFill>
                        </a:rPr>
                        <a:t> relates to own experience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  <a:tr h="3498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 to antecedents</a:t>
                      </a:r>
                      <a:endParaRPr lang="en-US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Increase fluency and flexibility of framings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  <a:tr h="3498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 to consequences</a:t>
                      </a:r>
                      <a:endParaRPr lang="en-US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Build alternative symbolic networks</a:t>
                      </a:r>
                      <a:endParaRPr lang="en-US" sz="17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  <a:tr h="6406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Workability = how</a:t>
                      </a:r>
                      <a:r>
                        <a:rPr lang="en-US" sz="17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well </a:t>
                      </a:r>
                      <a:r>
                        <a:rPr lang="en-US" sz="17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responses match client’s clinical goals</a:t>
                      </a:r>
                      <a:r>
                        <a:rPr lang="en-US" sz="17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Hierarchically frame experiences with the self as the container</a:t>
                      </a:r>
                    </a:p>
                  </a:txBody>
                  <a:tcPr marL="86270" marR="86270" marT="43135" marB="43135">
                    <a:noFill/>
                  </a:tcPr>
                </a:tc>
              </a:tr>
              <a:tr h="163912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Accurately tracking effects of rule following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-reduce pliance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-reduce inapplicable tracking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-reduce inaccurate tracking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rgbClr val="FF0000"/>
                          </a:solidFill>
                        </a:rPr>
                        <a:t>   -overcome adaptive peaks</a:t>
                      </a:r>
                      <a:endParaRPr lang="en-US" sz="17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  <a:tr h="349871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270" marR="86270" marT="43135" marB="431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0000"/>
                          </a:solidFill>
                        </a:rPr>
                        <a:t>Decreased essential</a:t>
                      </a:r>
                      <a:r>
                        <a:rPr lang="en-US" sz="1700" baseline="0" dirty="0" smtClean="0">
                          <a:solidFill>
                            <a:srgbClr val="FF0000"/>
                          </a:solidFill>
                        </a:rPr>
                        <a:t> coherence</a:t>
                      </a:r>
                      <a:endParaRPr lang="en-US" sz="17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6270" marR="86270" marT="43135" marB="43135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56543" y="2897944"/>
            <a:ext cx="2599126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= Explicitly shared focus between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Törneke (2010)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MCC (2016)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■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 Indirectly shared focus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■ = Unique to MCC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530" y="2393711"/>
            <a:ext cx="5113160" cy="383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Explaining functional impact of </a:t>
            </a:r>
            <a:r>
              <a:rPr lang="en-US" b="1" dirty="0" smtClean="0"/>
              <a:t>MI techniques </a:t>
            </a:r>
            <a:r>
              <a:rPr lang="en-US" b="1" dirty="0" smtClean="0"/>
              <a:t>in RFT 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2034862"/>
            <a:ext cx="6413678" cy="4562886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700" b="1" dirty="0" smtClean="0"/>
              <a:t>Frames of coordination allow past or future consequences to be experienced in the present through transformation of stimulus functions</a:t>
            </a:r>
          </a:p>
          <a:p>
            <a:pPr lvl="1"/>
            <a:r>
              <a:rPr lang="en-US" dirty="0" smtClean="0"/>
              <a:t>Saying “car accident” ↔ feeling of shame </a:t>
            </a:r>
          </a:p>
          <a:p>
            <a:pPr>
              <a:spcBef>
                <a:spcPts val="600"/>
              </a:spcBef>
            </a:pPr>
            <a:r>
              <a:rPr lang="en-US" sz="1700" b="1" dirty="0" smtClean="0"/>
              <a:t>Reflections generally use deictic framing to help client notice self-perspective as you collaborate on functional analysis of behavior</a:t>
            </a:r>
          </a:p>
          <a:p>
            <a:pPr>
              <a:spcBef>
                <a:spcPts val="600"/>
              </a:spcBef>
            </a:pPr>
            <a:r>
              <a:rPr lang="en-US" sz="1700" b="1" dirty="0" smtClean="0"/>
              <a:t>Complex reflections with metaphors cue analogical framing</a:t>
            </a:r>
          </a:p>
          <a:p>
            <a:r>
              <a:rPr lang="en-US" b="1" dirty="0" smtClean="0"/>
              <a:t>Importance &amp; Confidence ruler exercises cue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distinction framing (e.g., high importance, low confidence)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comparative framing (why did you rate importance at a 7 instead of a 4?), and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conditional framing (what could you do to move your confidence from a 2 to a 3?)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9758" y="5550794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Villatte &amp; Villatte, 2013.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403428" y="412698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70466" y="3500979"/>
            <a:ext cx="50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63101" cy="706964"/>
          </a:xfrm>
        </p:spPr>
        <p:txBody>
          <a:bodyPr/>
          <a:lstStyle/>
          <a:p>
            <a:r>
              <a:rPr lang="en-US" b="1" dirty="0" smtClean="0"/>
              <a:t>Proposal to train a contextually-informed Motivational Interviewing (CMI)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4" y="2307102"/>
            <a:ext cx="11099408" cy="3938954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Modeled after FAP’s integrative approach to enhance Cognitive Therapy for depression (Kohlenberg, Kanter, Bolling, Parker &amp; Tsai, 2002)</a:t>
            </a:r>
          </a:p>
          <a:p>
            <a:pPr lvl="1"/>
            <a:r>
              <a:rPr lang="en-US" sz="1800" dirty="0" smtClean="0"/>
              <a:t>Reasonable training: 6hr workshop + weekly supervision</a:t>
            </a:r>
          </a:p>
          <a:p>
            <a:r>
              <a:rPr lang="en-US" sz="2000" dirty="0" smtClean="0"/>
              <a:t>Teach clinicians MI techniques </a:t>
            </a:r>
          </a:p>
          <a:p>
            <a:pPr lvl="1"/>
            <a:r>
              <a:rPr lang="en-US" sz="1800" dirty="0" smtClean="0"/>
              <a:t>Including OARS, differential reinforcement, MI spirit, rulers, decisional balance</a:t>
            </a:r>
          </a:p>
          <a:p>
            <a:r>
              <a:rPr lang="en-US" sz="2000" dirty="0" smtClean="0"/>
              <a:t>Briefly teach clinicians behavior-analytic and RFT principles to give </a:t>
            </a:r>
            <a:r>
              <a:rPr lang="en-US" sz="2000" i="1" dirty="0" smtClean="0"/>
              <a:t>functional </a:t>
            </a:r>
            <a:r>
              <a:rPr lang="en-US" sz="2000" dirty="0" smtClean="0"/>
              <a:t>understanding of MI techniques</a:t>
            </a:r>
          </a:p>
          <a:p>
            <a:r>
              <a:rPr lang="en-US" sz="2000" dirty="0" smtClean="0"/>
              <a:t>Train clinicians to choose verbal response based on observable in-session client behaviors that indicate moving toward or away from flexible sensitivity to the context and functional coherence</a:t>
            </a:r>
          </a:p>
          <a:p>
            <a:r>
              <a:rPr lang="en-US" sz="2000" dirty="0" smtClean="0"/>
              <a:t>Test whether stage-matching rules increase or decrease therapist sensitivity to context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1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experiential focus when using MI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6" y="2397437"/>
            <a:ext cx="11029070" cy="405963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Bring client into contact with “felt sense” of contingencies by strongly evoking transformation of stimulus functions through equivalence (Christopher &amp; Dougher, 2009)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Ex: “My drinking has hurt my kids” – evoke the psychological functions of “hurt”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Elaborate with other kinds of framings (conditional, now/then deictic, etc.)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More than describing The Top of the Mountain, bring it into the present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ACT metaphors like the Sweet Spot, Your Own Eulogy, or Epitaph are examples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1800" b="1" dirty="0"/>
              <a:t>Manipulating standard language conventions by slowing down, finding metaphors, or changing perspective (instead of client addressing clinician, client addresses young child, older self, etc.)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Especially when the client gets caught up in content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Intervening </a:t>
            </a:r>
            <a:r>
              <a:rPr lang="en-US" sz="1800" dirty="0"/>
              <a:t>when the client plays “the tapes” - the familiar, coherent, public performance of </a:t>
            </a:r>
            <a:r>
              <a:rPr lang="en-US" sz="1800" dirty="0" smtClean="0"/>
              <a:t>tacts</a:t>
            </a:r>
            <a:r>
              <a:rPr lang="en-US" sz="1800" dirty="0" smtClean="0"/>
              <a:t> and self-mands.</a:t>
            </a:r>
            <a:endParaRPr lang="en-US" sz="1800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40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Focus on appetitive, chosen goals and inexhaustibly reinforcing values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2307102"/>
            <a:ext cx="11131749" cy="4550898"/>
          </a:xfrm>
        </p:spPr>
        <p:txBody>
          <a:bodyPr>
            <a:normAutofit/>
          </a:bodyPr>
          <a:lstStyle/>
          <a:p>
            <a:r>
              <a:rPr lang="en-US" dirty="0" smtClean="0"/>
              <a:t>Sheldon, Ryan, Deci &amp; Kasser (2004) reported intrinsic goals and freely chosen (not forced or pressured) goals were associated with well-being</a:t>
            </a:r>
          </a:p>
          <a:p>
            <a:r>
              <a:rPr lang="en-US" b="1" dirty="0" smtClean="0"/>
              <a:t>Clinical RFT addresses this through </a:t>
            </a:r>
          </a:p>
          <a:p>
            <a:r>
              <a:rPr lang="en-US" b="1" dirty="0" smtClean="0"/>
              <a:t>1) Hierarchically framing goals and actions as part of values = inexhaustible reinforcement</a:t>
            </a:r>
            <a:endParaRPr lang="en-US" dirty="0" smtClean="0"/>
          </a:p>
          <a:p>
            <a:pPr lvl="1"/>
            <a:r>
              <a:rPr lang="en-US" sz="1700" dirty="0" smtClean="0"/>
              <a:t>Asking: What value could this action/goal  be in the service of?</a:t>
            </a:r>
          </a:p>
          <a:p>
            <a:r>
              <a:rPr lang="en-US" b="1" dirty="0" smtClean="0"/>
              <a:t>2) Augmenting to create new symbolic consequences that allow reinforcement even if difficult private events are encountered or if actions do not lead to goal achievement</a:t>
            </a:r>
          </a:p>
          <a:p>
            <a:pPr lvl="1"/>
            <a:r>
              <a:rPr lang="en-US" sz="1700" dirty="0" smtClean="0"/>
              <a:t>Asking: </a:t>
            </a:r>
            <a:r>
              <a:rPr lang="en-US" sz="1700" dirty="0" smtClean="0"/>
              <a:t>“What </a:t>
            </a:r>
            <a:r>
              <a:rPr lang="en-US" sz="1700" dirty="0" smtClean="0"/>
              <a:t>if your disappointment is a signal that you are trying for something very </a:t>
            </a:r>
            <a:r>
              <a:rPr lang="en-US" sz="1700" dirty="0" smtClean="0"/>
              <a:t>important?”</a:t>
            </a:r>
            <a:endParaRPr lang="en-US" sz="1700" dirty="0" smtClean="0"/>
          </a:p>
          <a:p>
            <a:r>
              <a:rPr lang="en-US" b="1" dirty="0" smtClean="0"/>
              <a:t>3) Decreasing </a:t>
            </a:r>
            <a:r>
              <a:rPr lang="en-US" b="1" dirty="0"/>
              <a:t>socially-reinforcing effects </a:t>
            </a:r>
            <a:r>
              <a:rPr lang="en-US" b="1" dirty="0" smtClean="0"/>
              <a:t>influencing behavior </a:t>
            </a:r>
            <a:r>
              <a:rPr lang="en-US" b="1" dirty="0"/>
              <a:t>to get at </a:t>
            </a:r>
            <a:r>
              <a:rPr lang="en-US" b="1" dirty="0" smtClean="0"/>
              <a:t>client’s self-chosen </a:t>
            </a:r>
            <a:r>
              <a:rPr lang="en-US" b="1" dirty="0"/>
              <a:t>values</a:t>
            </a:r>
          </a:p>
          <a:p>
            <a:pPr lvl="1"/>
            <a:r>
              <a:rPr lang="en-US" sz="1700" dirty="0"/>
              <a:t>Asking “If no one would ever know that you did or didn’t do it</a:t>
            </a:r>
            <a:r>
              <a:rPr lang="en-US" sz="1700" dirty="0" smtClean="0"/>
              <a:t>…?” </a:t>
            </a:r>
            <a:r>
              <a:rPr lang="en-US" sz="1700" b="1" dirty="0" smtClean="0"/>
              <a:t>OR</a:t>
            </a:r>
            <a:r>
              <a:rPr lang="en-US" sz="1700" dirty="0" smtClean="0"/>
              <a:t> </a:t>
            </a:r>
            <a:r>
              <a:rPr lang="en-US" sz="1700" dirty="0"/>
              <a:t>“If everyone would approve of whatever choice you would make, what would be important to you?”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 to bring workability criterion of success into MI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30" y="5095875"/>
            <a:ext cx="235267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97" y="3533446"/>
            <a:ext cx="2172139" cy="1629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21169"/>
            <a:ext cx="11085342" cy="42203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Success is measured by improving client awareness and manipulation of workability, not on specific public behavior change (e.g., alcohol use).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Staying in pre-contemplation or contemplation is not necessarily a failure of intervention, </a:t>
            </a:r>
            <a:r>
              <a:rPr lang="en-US" sz="1800" i="1" dirty="0" smtClean="0"/>
              <a:t>especially</a:t>
            </a:r>
            <a:r>
              <a:rPr lang="en-US" sz="1800" dirty="0" smtClean="0"/>
              <a:t> if workability is increased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Even no changes in workability can be a success if </a:t>
            </a:r>
            <a:r>
              <a:rPr lang="en-US" sz="1800" dirty="0" smtClean="0"/>
              <a:t>client</a:t>
            </a:r>
            <a:r>
              <a:rPr lang="en-US" sz="1800" dirty="0"/>
              <a:t>s</a:t>
            </a:r>
            <a:r>
              <a:rPr lang="en-US" sz="1800" dirty="0" smtClean="0"/>
              <a:t> </a:t>
            </a:r>
            <a:r>
              <a:rPr lang="en-US" sz="1800" dirty="0" smtClean="0"/>
              <a:t>can tact full range of contingencies and willingly choose to accept the status quo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ACT Matrix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Life Compass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Bullseye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Combine MI’s Top of the Mountain with clinical RFT’s Adaptive </a:t>
            </a:r>
            <a:r>
              <a:rPr lang="en-US" sz="2000" b="1" dirty="0" smtClean="0"/>
              <a:t>Peaks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422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Workability to MI Rulers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6" y="2397438"/>
            <a:ext cx="5233181" cy="422873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Boudreaux, Sullivan, Abar, Bernstein, Ginde &amp; Camargo Jr (2012) assessed predictive ability of MI rulers (without use of MI skills) for smokers in various stages of change</a:t>
            </a:r>
            <a:endParaRPr lang="en-US" sz="2000" dirty="0"/>
          </a:p>
          <a:p>
            <a:r>
              <a:rPr lang="en-US" sz="2000" b="1" dirty="0" smtClean="0"/>
              <a:t>Ratings were predictive of subsequent behavior change</a:t>
            </a:r>
            <a:endParaRPr lang="en-US" sz="2000" dirty="0"/>
          </a:p>
          <a:p>
            <a:r>
              <a:rPr lang="en-US" sz="2000" b="1" dirty="0" smtClean="0"/>
              <a:t>What if we added a ruler rating workability? </a:t>
            </a:r>
          </a:p>
          <a:p>
            <a:pPr lvl="1"/>
            <a:r>
              <a:rPr lang="en-US" sz="1800" dirty="0" smtClean="0"/>
              <a:t>Globally</a:t>
            </a:r>
          </a:p>
          <a:p>
            <a:pPr lvl="1"/>
            <a:r>
              <a:rPr lang="en-US" sz="1800" dirty="0" smtClean="0"/>
              <a:t>For target clinically-relevant behaviors</a:t>
            </a:r>
            <a:endParaRPr lang="en-US" sz="1800" dirty="0"/>
          </a:p>
        </p:txBody>
      </p:sp>
      <p:pic>
        <p:nvPicPr>
          <p:cNvPr id="1026" name="Picture 2" descr="https://static-content.springer.com/image/art%3A10.1186%2F1940-0640-7-8/MediaObjects/13722_2011_Article_8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4" y="1805391"/>
            <a:ext cx="4171728" cy="23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-content.springer.com/image/art%3A10.1186%2F1940-0640-7-8/MediaObjects/13722_2011_Article_8_Fig2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3" y="4374844"/>
            <a:ext cx="4214663" cy="22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4345"/>
            <a:ext cx="6347713" cy="762000"/>
          </a:xfrm>
        </p:spPr>
        <p:txBody>
          <a:bodyPr/>
          <a:lstStyle/>
          <a:p>
            <a:pPr algn="ctr"/>
            <a:r>
              <a:rPr lang="en-US" b="1" dirty="0" smtClean="0"/>
              <a:t>Disclosure: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928" y="1740796"/>
            <a:ext cx="7306616" cy="3505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I have not received and will not receive any commercial support related to this presentation or the work presented in this presentation.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5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RFT </a:t>
            </a:r>
            <a:r>
              <a:rPr lang="en-US" b="1" dirty="0" smtClean="0"/>
              <a:t>needs </a:t>
            </a:r>
            <a:r>
              <a:rPr lang="en-US" b="1" dirty="0" smtClean="0"/>
              <a:t>self-contained training for dissemination to agencies.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37" y="2293034"/>
            <a:ext cx="8558370" cy="456496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Goal</a:t>
            </a:r>
            <a:r>
              <a:rPr lang="en-US" sz="2000" dirty="0" smtClean="0"/>
              <a:t>: </a:t>
            </a:r>
            <a:r>
              <a:rPr lang="en-US" sz="2000" b="1" dirty="0" smtClean="0"/>
              <a:t>teaching</a:t>
            </a:r>
            <a:r>
              <a:rPr lang="en-US" sz="2000" dirty="0" smtClean="0"/>
              <a:t> </a:t>
            </a:r>
            <a:r>
              <a:rPr lang="en-US" sz="2000" b="1" dirty="0" smtClean="0"/>
              <a:t>clinicians </a:t>
            </a:r>
            <a:r>
              <a:rPr lang="en-US" sz="2000" b="1" dirty="0"/>
              <a:t>how to “read the process” and assess for </a:t>
            </a:r>
            <a:r>
              <a:rPr lang="en-US" sz="2000" b="1" dirty="0" smtClean="0"/>
              <a:t>improvements in real-time</a:t>
            </a:r>
            <a:endParaRPr lang="en-US" sz="2000" dirty="0" smtClean="0"/>
          </a:p>
          <a:p>
            <a:r>
              <a:rPr lang="en-US" sz="2000" dirty="0" smtClean="0"/>
              <a:t>Mastering the Clinical Conversation contains several indicators to monitor progress in client development of sensitivity to the context and functional coherence</a:t>
            </a:r>
          </a:p>
          <a:p>
            <a:r>
              <a:rPr lang="en-US" sz="2000" dirty="0" smtClean="0"/>
              <a:t>Online training and consultation is available in clinical RFT</a:t>
            </a:r>
          </a:p>
          <a:p>
            <a:r>
              <a:rPr lang="en-US" sz="2000" b="1" dirty="0" smtClean="0"/>
              <a:t>BUT</a:t>
            </a:r>
            <a:r>
              <a:rPr lang="en-US" sz="2000" dirty="0" smtClean="0"/>
              <a:t> to make clinical RFT sustainable in agency settings, training materials (both on skill building and “coding” of therapist behavior) for use in peer groups and supervision should be disseminated</a:t>
            </a:r>
          </a:p>
          <a:p>
            <a:r>
              <a:rPr lang="en-US" sz="2000" dirty="0" smtClean="0"/>
              <a:t>A coding system would allow comparison to psycholinguistic and dismantling studies of MI (showing validity by predicting the past)</a:t>
            </a:r>
            <a:endParaRPr lang="en-US" sz="2000" dirty="0"/>
          </a:p>
        </p:txBody>
      </p:sp>
      <p:pic>
        <p:nvPicPr>
          <p:cNvPr id="5122" name="Picture 2" descr="https://quotefancy.com/media/wallpaper/3840x2160/12379-Yogi-Berra-Quote-If-you-don-t-know-where-you-are-going-you-ll-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172"/>
          <a:stretch/>
        </p:blipFill>
        <p:spPr bwMode="auto">
          <a:xfrm>
            <a:off x="8792307" y="3408572"/>
            <a:ext cx="3151163" cy="23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5786" y="1088535"/>
            <a:ext cx="780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Thanks!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7771" y="2805899"/>
            <a:ext cx="5112297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Feel free to contact me: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Sean P. Wright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000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MrSeanWright@gmail.com</a:t>
            </a:r>
            <a:endParaRPr lang="en-US" sz="3000" dirty="0">
              <a:ln w="0"/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3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34" y="2295451"/>
            <a:ext cx="1450578" cy="2479358"/>
          </a:xfrm>
        </p:spPr>
      </p:pic>
    </p:spTree>
    <p:extLst>
      <p:ext uri="{BB962C8B-B14F-4D97-AF65-F5344CB8AC3E}">
        <p14:creationId xmlns:p14="http://schemas.microsoft.com/office/powerpoint/2010/main" val="3402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2419570"/>
            <a:ext cx="11246068" cy="44384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800" dirty="0"/>
              <a:t>Amrhein, P. C., Miller, W. R., Yahne, C. E., Palmer, M., &amp; Fulcher, L. (2003). Client commitment language during motivational interviewing predicts drug use outcomes. </a:t>
            </a:r>
            <a:r>
              <a:rPr lang="en-US" sz="2800" i="1" dirty="0"/>
              <a:t>Journal of </a:t>
            </a:r>
            <a:r>
              <a:rPr lang="en-US" sz="2800" i="1" dirty="0" smtClean="0"/>
              <a:t>Consulting </a:t>
            </a:r>
            <a:r>
              <a:rPr lang="en-US" sz="2800" i="1" dirty="0"/>
              <a:t>and </a:t>
            </a:r>
            <a:r>
              <a:rPr lang="en-US" sz="2800" i="1" dirty="0" smtClean="0"/>
              <a:t>Clinical Psychology</a:t>
            </a:r>
            <a:r>
              <a:rPr lang="en-US" sz="2800" dirty="0"/>
              <a:t>, </a:t>
            </a:r>
            <a:r>
              <a:rPr lang="en-US" sz="2800" i="1" dirty="0"/>
              <a:t>71</a:t>
            </a:r>
            <a:r>
              <a:rPr lang="en-US" sz="2800" dirty="0"/>
              <a:t>(5), </a:t>
            </a:r>
            <a:r>
              <a:rPr lang="en-US" sz="2800" dirty="0" smtClean="0"/>
              <a:t>862-78.</a:t>
            </a:r>
          </a:p>
          <a:p>
            <a:pPr marL="0" indent="0">
              <a:buNone/>
            </a:pPr>
            <a:r>
              <a:rPr lang="en-US" sz="2800" dirty="0"/>
              <a:t>Boudreaux, E. D., Sullivan, A., Abar, B., Bernstein, S. L., Ginde, A. A., &amp; Camargo, C. A. (2012). Motivation rulers for smoking cessation: a prospective observational examination of construct and predictive validity. </a:t>
            </a:r>
            <a:r>
              <a:rPr lang="en-US" sz="2800" i="1" dirty="0"/>
              <a:t>Addiction </a:t>
            </a:r>
            <a:r>
              <a:rPr lang="en-US" sz="2800" i="1" dirty="0" smtClean="0"/>
              <a:t>Science </a:t>
            </a:r>
            <a:r>
              <a:rPr lang="en-US" sz="2800" i="1" dirty="0"/>
              <a:t>&amp; </a:t>
            </a:r>
            <a:r>
              <a:rPr lang="en-US" sz="2800" i="1" dirty="0" smtClean="0"/>
              <a:t>Clinical Practice</a:t>
            </a:r>
            <a:r>
              <a:rPr lang="en-US" sz="2800" dirty="0"/>
              <a:t>, </a:t>
            </a:r>
            <a:r>
              <a:rPr lang="en-US" sz="2800" i="1" dirty="0" smtClean="0"/>
              <a:t>7</a:t>
            </a:r>
            <a:r>
              <a:rPr lang="en-US" sz="2800" dirty="0" smtClean="0"/>
              <a:t>(8), 1-9.</a:t>
            </a:r>
          </a:p>
          <a:p>
            <a:pPr marL="0" indent="0">
              <a:buNone/>
            </a:pPr>
            <a:r>
              <a:rPr lang="en-US" sz="2800" dirty="0"/>
              <a:t>Bricker, J., &amp; Tollison, S. (2011). Comparison of motivational interviewing with acceptance and commitment therapy: A conceptual and clinical review. </a:t>
            </a:r>
            <a:r>
              <a:rPr lang="en-US" sz="2800" i="1" dirty="0"/>
              <a:t>Behavioural</a:t>
            </a:r>
            <a:r>
              <a:rPr lang="en-US" sz="2800" i="1" dirty="0"/>
              <a:t> and </a:t>
            </a:r>
            <a:r>
              <a:rPr lang="en-US" sz="2800" i="1" dirty="0" smtClean="0"/>
              <a:t>Cognitive Psychotherapy</a:t>
            </a:r>
            <a:r>
              <a:rPr lang="en-US" sz="2800" dirty="0"/>
              <a:t>, </a:t>
            </a:r>
            <a:r>
              <a:rPr lang="en-US" sz="2800" i="1" dirty="0"/>
              <a:t>39</a:t>
            </a:r>
            <a:r>
              <a:rPr lang="en-US" sz="2800" dirty="0"/>
              <a:t>(05), 541-559.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Christopher</a:t>
            </a:r>
            <a:r>
              <a:rPr lang="en-US" sz="2800" dirty="0"/>
              <a:t>, P. J. &amp; Dougher, M. J. (2009). A behavior-analytic account of motivational interviewing. </a:t>
            </a:r>
            <a:r>
              <a:rPr lang="en-US" sz="2800" i="1" dirty="0"/>
              <a:t>The Behavior Analyst, 32</a:t>
            </a:r>
            <a:r>
              <a:rPr lang="en-US" sz="2800" dirty="0"/>
              <a:t>(1), </a:t>
            </a:r>
            <a:r>
              <a:rPr lang="en-US" sz="2800" dirty="0" smtClean="0"/>
              <a:t>149-161.</a:t>
            </a:r>
          </a:p>
          <a:p>
            <a:pPr marL="0" indent="0">
              <a:buNone/>
            </a:pPr>
            <a:r>
              <a:rPr lang="en-US" sz="2800" dirty="0"/>
              <a:t>Kohlenberg, R. J., Kanter, J. W., Bolling, M. Y., Parker, C. R., &amp; Tsai, M. (2002). Enhancing cognitive therapy for depression with functional analytic psychotherapy: Treatment guidelines and empirical findings. </a:t>
            </a:r>
            <a:r>
              <a:rPr lang="en-US" sz="2800" i="1" dirty="0"/>
              <a:t>Cognitive and Behavioral Practice</a:t>
            </a:r>
            <a:r>
              <a:rPr lang="en-US" sz="2800" dirty="0"/>
              <a:t>, </a:t>
            </a:r>
            <a:r>
              <a:rPr lang="en-US" sz="2800" i="1" dirty="0"/>
              <a:t>9</a:t>
            </a:r>
            <a:r>
              <a:rPr lang="en-US" sz="2800" dirty="0"/>
              <a:t>(3), 213-229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Miller, W. R., &amp; Rollnick, S. (2012). </a:t>
            </a:r>
            <a:r>
              <a:rPr lang="en-US" sz="2800" i="1" dirty="0"/>
              <a:t>Motivational interviewing: Helping people change</a:t>
            </a:r>
            <a:r>
              <a:rPr lang="en-US" sz="2800" dirty="0"/>
              <a:t>. </a:t>
            </a:r>
            <a:r>
              <a:rPr lang="en-US" sz="2800" dirty="0" smtClean="0"/>
              <a:t>Guilford.</a:t>
            </a:r>
          </a:p>
          <a:p>
            <a:pPr marL="0" indent="0">
              <a:buNone/>
            </a:pPr>
            <a:r>
              <a:rPr lang="en-US" sz="2800" dirty="0" smtClean="0"/>
              <a:t>Sheldon</a:t>
            </a:r>
            <a:r>
              <a:rPr lang="en-US" sz="2800" dirty="0"/>
              <a:t>, K.M., Ryan, R. M., Deci, E. L. &amp; Kasser, T. (2004). The independent effects of goal contents and motives on well-being: It’s both what you pursue and why you pursue it. </a:t>
            </a:r>
            <a:r>
              <a:rPr lang="en-US" sz="2800" i="1" dirty="0"/>
              <a:t>Personality and Social Psychology Bulletin, 30</a:t>
            </a:r>
            <a:r>
              <a:rPr lang="en-US" sz="2800" dirty="0"/>
              <a:t>, 475-486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Törneke</a:t>
            </a:r>
            <a:r>
              <a:rPr lang="en-US" sz="2800" dirty="0"/>
              <a:t>, N. (2010). </a:t>
            </a:r>
            <a:r>
              <a:rPr lang="en-US" sz="2800" i="1" dirty="0"/>
              <a:t>Learning RFT: An introduction to relational frame theory and its clinical application</a:t>
            </a:r>
            <a:r>
              <a:rPr lang="en-US" sz="2800" dirty="0"/>
              <a:t>. New Harbinger Publications.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Villatte, M. &amp; Villatte, J. L. (2013). Clinical RFT: Fostering a flexible sense of self. Presentation at the World Conference of the Association of Contextual Behavioral Science, Sydney, Australia. Available </a:t>
            </a:r>
            <a:r>
              <a:rPr lang="en-US" sz="2800" dirty="0"/>
              <a:t>at: https://contextualscience.org/files/75%20Clinical%20RFT%20Self%20-%20Villate%20&amp;%</a:t>
            </a:r>
            <a:r>
              <a:rPr lang="en-US" sz="2800" dirty="0" smtClean="0"/>
              <a:t>20Villatte.pdf.</a:t>
            </a:r>
          </a:p>
          <a:p>
            <a:pPr marL="0" indent="0">
              <a:buNone/>
            </a:pPr>
            <a:r>
              <a:rPr lang="en-US" sz="2800" dirty="0" smtClean="0"/>
              <a:t>Villatte, M., Villatte, J. L. &amp; Hayes, S. C. (2016). </a:t>
            </a:r>
            <a:r>
              <a:rPr lang="en-US" sz="2800" i="1" dirty="0" smtClean="0"/>
              <a:t>Mastering the clinical conversation: Language as intervention</a:t>
            </a:r>
            <a:r>
              <a:rPr lang="en-US" sz="2800" dirty="0" smtClean="0"/>
              <a:t>. Guildford.</a:t>
            </a:r>
          </a:p>
          <a:p>
            <a:pPr marL="0" indent="0">
              <a:buNone/>
            </a:pPr>
            <a:r>
              <a:rPr lang="en-US" sz="2800" dirty="0" smtClean="0"/>
              <a:t>Zettle, R. D., Hayes, S. C., Barnes-Holmes, D. &amp; Biglan, A. (Eds.) (2016). </a:t>
            </a:r>
            <a:r>
              <a:rPr lang="en-US" sz="2800" i="1" dirty="0" smtClean="0"/>
              <a:t>The Wiley handbook of contextual behavioral science</a:t>
            </a:r>
            <a:r>
              <a:rPr lang="en-US" sz="2800" dirty="0" smtClean="0"/>
              <a:t>. Wiley-Blackwell.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Wright, S. P., Combs, S. &amp; Kaufman. M. (2016). Diffusion of </a:t>
            </a:r>
            <a:r>
              <a:rPr lang="en-US" sz="2800" dirty="0" smtClean="0"/>
              <a:t>defusion</a:t>
            </a:r>
            <a:r>
              <a:rPr lang="en-US" sz="2800" dirty="0" smtClean="0"/>
              <a:t>: A mixed-methods approach to longitudinally measure the implementation of ACT in a community mental health center. Poster session presented at the World Conference of the Association of Contextual Behavioral Science, Seattle, WA.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6" y="6164996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5786" y="1088537"/>
            <a:ext cx="5043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credit for this 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6163" y="1129805"/>
            <a:ext cx="50414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</a:t>
            </a:r>
          </a:p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 out.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0182" y="2679290"/>
            <a:ext cx="770916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did you think?....</a:t>
            </a:r>
          </a:p>
          <a:p>
            <a:pPr algn="ctr"/>
            <a:endParaRPr lang="en-US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complete the 3 question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quickeval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this session at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</a:rPr>
              <a:t>https://contextualscience.org/quickeval</a:t>
            </a:r>
          </a:p>
          <a:p>
            <a:pPr algn="ctr"/>
            <a:endParaRPr lang="en-US" sz="3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was presentation was session </a:t>
            </a:r>
            <a:r>
              <a:rPr lang="en-US" sz="3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</a:t>
            </a:r>
            <a:r>
              <a:rPr lang="en-US" sz="3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108</a:t>
            </a:r>
            <a:r>
              <a:rPr lang="en-US" sz="30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0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34" y="2295451"/>
            <a:ext cx="1450578" cy="2479358"/>
          </a:xfrm>
        </p:spPr>
      </p:pic>
    </p:spTree>
    <p:extLst>
      <p:ext uri="{BB962C8B-B14F-4D97-AF65-F5344CB8AC3E}">
        <p14:creationId xmlns:p14="http://schemas.microsoft.com/office/powerpoint/2010/main" val="23531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77" y="4224992"/>
            <a:ext cx="1450578" cy="2479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2" y="6011345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5816" y="677637"/>
            <a:ext cx="63626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CE credit for this </a:t>
            </a:r>
          </a:p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228" y="2342272"/>
            <a:ext cx="57422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</a:t>
            </a:r>
          </a:p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 in to have your </a:t>
            </a:r>
          </a:p>
          <a:p>
            <a:pPr algn="ctr"/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 tracked.</a:t>
            </a:r>
          </a:p>
        </p:txBody>
      </p:sp>
    </p:spTree>
    <p:extLst>
      <p:ext uri="{BB962C8B-B14F-4D97-AF65-F5344CB8AC3E}">
        <p14:creationId xmlns:p14="http://schemas.microsoft.com/office/powerpoint/2010/main" val="1823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y Context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7" y="1743164"/>
            <a:ext cx="2400658" cy="32094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12136" r="5107" b="6628"/>
          <a:stretch/>
        </p:blipFill>
        <p:spPr>
          <a:xfrm>
            <a:off x="436098" y="5275384"/>
            <a:ext cx="5697416" cy="1582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8963" y="2360356"/>
            <a:ext cx="4713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Community mental health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Clients with high needs and limited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Diversity with respect to culture, language, age, family system, SES, and reason for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Dedicated clinicians who struggle to do everything needed</a:t>
            </a:r>
            <a:endParaRPr lang="en-US" sz="2000" b="1" dirty="0"/>
          </a:p>
        </p:txBody>
      </p:sp>
      <p:pic>
        <p:nvPicPr>
          <p:cNvPr id="4098" name="Picture 2" descr="http://images.clipartpanda.com/spider-web-clipart-spider-web-clipart1-300x2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17" y="3347882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87617" y="2569438"/>
            <a:ext cx="302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Within CBS’s reticulated model: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3238" y="5486903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Clinical application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Practitioner-</a:t>
            </a:r>
          </a:p>
          <a:p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Scientist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metaphor fans: </a:t>
            </a:r>
            <a:br>
              <a:rPr lang="en-US" b="1" dirty="0" smtClean="0"/>
            </a:br>
            <a:r>
              <a:rPr lang="en-US" b="1" dirty="0" smtClean="0"/>
              <a:t>turning cooks into master chefs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8" y="2413680"/>
            <a:ext cx="7843673" cy="32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831" y="945532"/>
            <a:ext cx="8761413" cy="706964"/>
          </a:xfrm>
        </p:spPr>
        <p:txBody>
          <a:bodyPr/>
          <a:lstStyle/>
          <a:p>
            <a:r>
              <a:rPr lang="en-US" b="1" dirty="0" smtClean="0"/>
              <a:t>Practical Implementation needed to turn </a:t>
            </a:r>
            <a:r>
              <a:rPr lang="en-US" b="1" dirty="0" smtClean="0"/>
              <a:t>EBP-technique-driven </a:t>
            </a:r>
            <a:r>
              <a:rPr lang="en-US" b="1" dirty="0" smtClean="0"/>
              <a:t>clinicians into masters of clinical principles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51" y="2366513"/>
            <a:ext cx="4254173" cy="425322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Clinicians who focus on service delivery want to be improving their effectiveness but face significant </a:t>
            </a:r>
            <a:r>
              <a:rPr lang="en-US" sz="1900" b="1" dirty="0" smtClean="0"/>
              <a:t>barriers</a:t>
            </a:r>
          </a:p>
          <a:p>
            <a:pPr lvl="1"/>
            <a:r>
              <a:rPr lang="en-US" sz="1700" dirty="0" smtClean="0"/>
              <a:t>Workload &amp; expectations</a:t>
            </a:r>
          </a:p>
          <a:p>
            <a:pPr lvl="1"/>
            <a:r>
              <a:rPr lang="en-US" sz="1700" dirty="0" smtClean="0"/>
              <a:t>Need for ongoing training</a:t>
            </a:r>
          </a:p>
          <a:p>
            <a:pPr lvl="1"/>
            <a:r>
              <a:rPr lang="en-US" sz="1700" dirty="0" smtClean="0"/>
              <a:t>Expectations to use only accepted models/techniques</a:t>
            </a:r>
          </a:p>
          <a:p>
            <a:pPr lvl="1"/>
            <a:r>
              <a:rPr lang="en-US" sz="1700" dirty="0" smtClean="0"/>
              <a:t>Stress/burnout which limits interest in going further with clinical skills</a:t>
            </a:r>
          </a:p>
          <a:p>
            <a:pPr lvl="1"/>
            <a:r>
              <a:rPr lang="en-US" sz="1700" dirty="0" smtClean="0"/>
              <a:t>Skepticism that research-derived interventions will best serve specific client populations</a:t>
            </a:r>
          </a:p>
          <a:p>
            <a:pPr marL="457200" lvl="1" indent="0">
              <a:buNone/>
            </a:pPr>
            <a:r>
              <a:rPr lang="en-US" dirty="0" smtClean="0"/>
              <a:t>Wright, Combs, </a:t>
            </a:r>
            <a:r>
              <a:rPr lang="en-US" dirty="0" smtClean="0"/>
              <a:t>and Kaufman (2016) </a:t>
            </a:r>
            <a:r>
              <a:rPr lang="en-US" dirty="0" smtClean="0"/>
              <a:t>- ACBS Poster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09" y="2849470"/>
            <a:ext cx="6832204" cy="2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38815"/>
            <a:ext cx="8761413" cy="706964"/>
          </a:xfrm>
        </p:spPr>
        <p:txBody>
          <a:bodyPr/>
          <a:lstStyle/>
          <a:p>
            <a:r>
              <a:rPr lang="en-US" b="1" dirty="0" smtClean="0"/>
              <a:t>The confluence of two rivers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a2.files.blazepress.com/image/upload/c_fit,cs_srgb,dpr_1.0,q_80,w_620/MTI4OTg1OTk3MTk4MjQwMz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1" y="1345779"/>
            <a:ext cx="7917326" cy="52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tumblr.com/kc9bzsb/PObm3gmh6/bfskinner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53" y="1444490"/>
            <a:ext cx="797460" cy="11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orderlineskeptic.files.wordpress.com/2015/07/4143908_f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18" y="1444490"/>
            <a:ext cx="880696" cy="12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s-na.ssl-images-amazon.com/images/I/41cjp12sW0L._SX329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95" y="3280012"/>
            <a:ext cx="999379" cy="15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s-na.ssl-images-amazon.com/images/I/41%2BDJrkkwaL._SX329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25" y="3923139"/>
            <a:ext cx="999379" cy="15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ages-na.ssl-images-amazon.com/images/I/51UAWKbHOcL._SX327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64" y="4633015"/>
            <a:ext cx="999379" cy="15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mages-na.ssl-images-amazon.com/images/I/416NP29H71L._SX324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54" y="2603500"/>
            <a:ext cx="1017787" cy="14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images-na.ssl-images-amazon.com/images/I/41ek8xPJQhL._SX308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99" y="3507311"/>
            <a:ext cx="999379" cy="16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images-na.ssl-images-amazon.com/images/I/51rEBs2jK0L._SX331_BO1,204,203,20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19" y="4164835"/>
            <a:ext cx="1032062" cy="15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ages-na.ssl-images-amazon.com/images/I/51vb4kmahjL._SX336_BO1,204,203,200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15" y="4988112"/>
            <a:ext cx="1056383" cy="15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43247" y="4353330"/>
            <a:ext cx="169790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Christopher &amp; Dougher, 2009</a:t>
            </a:r>
          </a:p>
          <a:p>
            <a:r>
              <a:rPr lang="en-US" sz="1400" dirty="0" smtClean="0"/>
              <a:t>Behavioral analytic account of MI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9578" y="5590506"/>
            <a:ext cx="180284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Bricker &amp; Tollison, 2011, comparing ACT &amp; MI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0099" y="2937955"/>
            <a:ext cx="14566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Reaction to confrontational approaches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8925" y="1541034"/>
            <a:ext cx="19460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Rogers &amp; Humanism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3247" y="1444490"/>
            <a:ext cx="17650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Skinner &amp; Radical Behaviorism, Pepper &amp; Contextualism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1846" y="4526447"/>
            <a:ext cx="158486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Amrhein, 2003</a:t>
            </a:r>
          </a:p>
          <a:p>
            <a:r>
              <a:rPr lang="en-US" sz="1400" dirty="0" smtClean="0"/>
              <a:t>Linguistic analyses of MI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76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 is broadly consistent with CBS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21228"/>
            <a:ext cx="9444359" cy="4092114"/>
          </a:xfrm>
        </p:spPr>
        <p:txBody>
          <a:bodyPr>
            <a:noAutofit/>
          </a:bodyPr>
          <a:lstStyle/>
          <a:p>
            <a:r>
              <a:rPr lang="en-US" sz="2400" dirty="0"/>
              <a:t>Contextual Behavioral Science (CBS, Zettle, Hayes, Barnes-Holmes, &amp; Biglan, 2016) </a:t>
            </a:r>
            <a:r>
              <a:rPr lang="en-US" sz="2400" dirty="0" smtClean="0"/>
              <a:t>has a  </a:t>
            </a:r>
            <a:r>
              <a:rPr lang="en-US" sz="2400" b="1" dirty="0"/>
              <a:t>“pragmatic focus on prediction and influence of behavior as a shared goal and criterion for ‘truth’” </a:t>
            </a:r>
            <a:r>
              <a:rPr lang="en-US" sz="2400" dirty="0"/>
              <a:t>(Levin, Twohig, &amp; Smith, 2016, p. 31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MI is distinct in its focus on the </a:t>
            </a:r>
            <a:r>
              <a:rPr lang="en-US" sz="2400" b="1" dirty="0" smtClean="0"/>
              <a:t>content of language</a:t>
            </a:r>
          </a:p>
          <a:p>
            <a:r>
              <a:rPr lang="en-US" sz="2400" dirty="0" smtClean="0"/>
              <a:t>MI is grounded in a </a:t>
            </a:r>
            <a:r>
              <a:rPr lang="en-US" sz="2400" b="1" dirty="0" smtClean="0"/>
              <a:t>mechanistic philosophy </a:t>
            </a:r>
            <a:r>
              <a:rPr lang="en-US" sz="2400" dirty="0" smtClean="0"/>
              <a:t>distinct from contextualism. It is designed to be </a:t>
            </a:r>
            <a:r>
              <a:rPr lang="en-US" sz="2400" b="1" dirty="0" smtClean="0"/>
              <a:t>functional</a:t>
            </a:r>
            <a:r>
              <a:rPr lang="en-US" sz="2400" b="1" i="1" dirty="0" smtClean="0"/>
              <a:t>, </a:t>
            </a:r>
            <a:r>
              <a:rPr lang="en-US" sz="2400" dirty="0" smtClean="0"/>
              <a:t>but it achieves function mainly through rules about how to respond to the </a:t>
            </a:r>
            <a:r>
              <a:rPr lang="en-US" sz="2400" b="1" dirty="0" smtClean="0"/>
              <a:t>topographical features (form)</a:t>
            </a:r>
            <a:r>
              <a:rPr lang="en-US" sz="2400" dirty="0" smtClean="0"/>
              <a:t> of client language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 has evolved to become more contextually-focused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408349"/>
            <a:ext cx="10650829" cy="396669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MI as a reaction to confrontational approaches for “addicts”</a:t>
            </a:r>
          </a:p>
          <a:p>
            <a:r>
              <a:rPr lang="en-US" sz="2400" dirty="0" smtClean="0"/>
              <a:t>Develops techniques and spirit (“a way of being with people”) that allow client to resolve ambivalence and act on own motivation for change</a:t>
            </a:r>
          </a:p>
          <a:p>
            <a:r>
              <a:rPr lang="en-US" sz="2400" dirty="0" smtClean="0"/>
              <a:t>MI views motivation as a state that can be influenced by </a:t>
            </a:r>
            <a:r>
              <a:rPr lang="en-US" sz="2400" u="sng" dirty="0" smtClean="0"/>
              <a:t>the interpersonal context </a:t>
            </a:r>
            <a:r>
              <a:rPr lang="en-US" sz="2400" dirty="0" smtClean="0"/>
              <a:t>of the therapeutic relationship</a:t>
            </a:r>
          </a:p>
          <a:p>
            <a:r>
              <a:rPr lang="en-US" sz="2400" dirty="0" smtClean="0"/>
              <a:t>Teaches clinicians to </a:t>
            </a:r>
            <a:r>
              <a:rPr lang="en-US" sz="2400" u="sng" dirty="0" smtClean="0"/>
              <a:t>contingently respond </a:t>
            </a:r>
            <a:r>
              <a:rPr lang="en-US" sz="2400" dirty="0" smtClean="0"/>
              <a:t>to change talk vs. sustain talk</a:t>
            </a:r>
          </a:p>
          <a:p>
            <a:r>
              <a:rPr lang="en-US" sz="2400" dirty="0" smtClean="0"/>
              <a:t>Continues to evolve </a:t>
            </a:r>
            <a:r>
              <a:rPr lang="en-US" sz="2400" dirty="0"/>
              <a:t>(</a:t>
            </a:r>
            <a:r>
              <a:rPr lang="en-US" sz="2400" dirty="0" smtClean="0"/>
              <a:t>develop techniques like rulers, action reflections, omission reflections, etc.) in service of its value of helping people change </a:t>
            </a:r>
          </a:p>
          <a:p>
            <a:r>
              <a:rPr lang="en-US" sz="2400" dirty="0" smtClean="0"/>
              <a:t>Major development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 when “resistance” is replaced with “discord”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2262</Words>
  <Application>Microsoft Office PowerPoint</Application>
  <PresentationFormat>Custom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 Boardroom</vt:lpstr>
      <vt:lpstr>Integrating Motivational Interviewing Into CBS</vt:lpstr>
      <vt:lpstr>Disclosure:</vt:lpstr>
      <vt:lpstr>PowerPoint Presentation</vt:lpstr>
      <vt:lpstr>My Context</vt:lpstr>
      <vt:lpstr>For metaphor fans:  turning cooks into master chefs</vt:lpstr>
      <vt:lpstr>Practical Implementation needed to turn EBP-technique-driven clinicians into masters of clinical principles </vt:lpstr>
      <vt:lpstr>The confluence of two rivers</vt:lpstr>
      <vt:lpstr>MI is broadly consistent with CBS</vt:lpstr>
      <vt:lpstr>MI has evolved to become more contextually-focused</vt:lpstr>
      <vt:lpstr>Perspective-taking (deictic framing) is the first great strength of MI</vt:lpstr>
      <vt:lpstr>Fostering non-punitive functional analysis is the second great strength</vt:lpstr>
      <vt:lpstr>Shaping effective clinician verbal behavior is the third great strength of MI</vt:lpstr>
      <vt:lpstr>Main targets for client improvement in clinical RFT</vt:lpstr>
      <vt:lpstr>Explaining functional impact of MI techniques in RFT terms</vt:lpstr>
      <vt:lpstr>Proposal to train a contextually-informed Motivational Interviewing (CMI) </vt:lpstr>
      <vt:lpstr>More experiential focus when using MI techniques</vt:lpstr>
      <vt:lpstr>Focus on appetitive, chosen goals and inexhaustibly reinforcing values</vt:lpstr>
      <vt:lpstr>Need to bring workability criterion of success into MI</vt:lpstr>
      <vt:lpstr>Add Workability to MI Rulers</vt:lpstr>
      <vt:lpstr>Clinical RFT needs self-contained training for dissemination to agencies. 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Motivational Interviewing Into CBS</dc:title>
  <dc:creator>Sean Wright</dc:creator>
  <cp:lastModifiedBy>Sean Wright</cp:lastModifiedBy>
  <cp:revision>91</cp:revision>
  <dcterms:created xsi:type="dcterms:W3CDTF">2016-06-11T19:56:37Z</dcterms:created>
  <dcterms:modified xsi:type="dcterms:W3CDTF">2016-06-13T19:06:21Z</dcterms:modified>
</cp:coreProperties>
</file>