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2808525" cy="30567313"/>
  <p:notesSz cx="6858000" cy="9144000"/>
  <p:defaultTextStyle>
    <a:defPPr>
      <a:defRPr lang="en-US"/>
    </a:defPPr>
    <a:lvl1pPr marL="0" algn="l" defTabSz="4192890" rtl="0" eaLnBrk="1" latinLnBrk="0" hangingPunct="1">
      <a:defRPr sz="8300" kern="1200">
        <a:solidFill>
          <a:schemeClr val="tx1"/>
        </a:solidFill>
        <a:latin typeface="+mn-lt"/>
        <a:ea typeface="+mn-ea"/>
        <a:cs typeface="+mn-cs"/>
      </a:defRPr>
    </a:lvl1pPr>
    <a:lvl2pPr marL="2096445" algn="l" defTabSz="4192890" rtl="0" eaLnBrk="1" latinLnBrk="0" hangingPunct="1">
      <a:defRPr sz="8300" kern="1200">
        <a:solidFill>
          <a:schemeClr val="tx1"/>
        </a:solidFill>
        <a:latin typeface="+mn-lt"/>
        <a:ea typeface="+mn-ea"/>
        <a:cs typeface="+mn-cs"/>
      </a:defRPr>
    </a:lvl2pPr>
    <a:lvl3pPr marL="4192890" algn="l" defTabSz="4192890" rtl="0" eaLnBrk="1" latinLnBrk="0" hangingPunct="1">
      <a:defRPr sz="8300" kern="1200">
        <a:solidFill>
          <a:schemeClr val="tx1"/>
        </a:solidFill>
        <a:latin typeface="+mn-lt"/>
        <a:ea typeface="+mn-ea"/>
        <a:cs typeface="+mn-cs"/>
      </a:defRPr>
    </a:lvl3pPr>
    <a:lvl4pPr marL="6289335" algn="l" defTabSz="4192890" rtl="0" eaLnBrk="1" latinLnBrk="0" hangingPunct="1">
      <a:defRPr sz="8300" kern="1200">
        <a:solidFill>
          <a:schemeClr val="tx1"/>
        </a:solidFill>
        <a:latin typeface="+mn-lt"/>
        <a:ea typeface="+mn-ea"/>
        <a:cs typeface="+mn-cs"/>
      </a:defRPr>
    </a:lvl4pPr>
    <a:lvl5pPr marL="8385780" algn="l" defTabSz="4192890" rtl="0" eaLnBrk="1" latinLnBrk="0" hangingPunct="1">
      <a:defRPr sz="8300" kern="1200">
        <a:solidFill>
          <a:schemeClr val="tx1"/>
        </a:solidFill>
        <a:latin typeface="+mn-lt"/>
        <a:ea typeface="+mn-ea"/>
        <a:cs typeface="+mn-cs"/>
      </a:defRPr>
    </a:lvl5pPr>
    <a:lvl6pPr marL="10482224" algn="l" defTabSz="4192890" rtl="0" eaLnBrk="1" latinLnBrk="0" hangingPunct="1">
      <a:defRPr sz="8300" kern="1200">
        <a:solidFill>
          <a:schemeClr val="tx1"/>
        </a:solidFill>
        <a:latin typeface="+mn-lt"/>
        <a:ea typeface="+mn-ea"/>
        <a:cs typeface="+mn-cs"/>
      </a:defRPr>
    </a:lvl6pPr>
    <a:lvl7pPr marL="12578669" algn="l" defTabSz="4192890" rtl="0" eaLnBrk="1" latinLnBrk="0" hangingPunct="1">
      <a:defRPr sz="8300" kern="1200">
        <a:solidFill>
          <a:schemeClr val="tx1"/>
        </a:solidFill>
        <a:latin typeface="+mn-lt"/>
        <a:ea typeface="+mn-ea"/>
        <a:cs typeface="+mn-cs"/>
      </a:defRPr>
    </a:lvl7pPr>
    <a:lvl8pPr marL="14675114" algn="l" defTabSz="4192890" rtl="0" eaLnBrk="1" latinLnBrk="0" hangingPunct="1">
      <a:defRPr sz="8300" kern="1200">
        <a:solidFill>
          <a:schemeClr val="tx1"/>
        </a:solidFill>
        <a:latin typeface="+mn-lt"/>
        <a:ea typeface="+mn-ea"/>
        <a:cs typeface="+mn-cs"/>
      </a:defRPr>
    </a:lvl8pPr>
    <a:lvl9pPr marL="16771559" algn="l" defTabSz="4192890" rtl="0" eaLnBrk="1" latinLnBrk="0" hangingPunct="1">
      <a:defRPr sz="8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3824" autoAdjust="0"/>
    <p:restoredTop sz="98934" autoAdjust="0"/>
  </p:normalViewPr>
  <p:slideViewPr>
    <p:cSldViewPr>
      <p:cViewPr>
        <p:scale>
          <a:sx n="30" d="100"/>
          <a:sy n="30" d="100"/>
        </p:scale>
        <p:origin x="-72" y="30"/>
      </p:cViewPr>
      <p:guideLst>
        <p:guide orient="horz" pos="9627"/>
        <p:guide pos="13483"/>
      </p:guideLst>
    </p:cSldViewPr>
  </p:slideViewPr>
  <p:outlineViewPr>
    <p:cViewPr>
      <p:scale>
        <a:sx n="33" d="100"/>
        <a:sy n="33" d="100"/>
      </p:scale>
      <p:origin x="0" y="0"/>
    </p:cViewPr>
  </p:outlineViewPr>
  <p:notesTextViewPr>
    <p:cViewPr>
      <p:scale>
        <a:sx n="1" d="1"/>
        <a:sy n="1" d="1"/>
      </p:scale>
      <p:origin x="0" y="0"/>
    </p:cViewPr>
  </p:notesTextViewPr>
  <p:gridSpacing cx="360045" cy="36004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ACT Clients</c:v>
                </c:pt>
              </c:strCache>
            </c:strRef>
          </c:tx>
          <c:cat>
            <c:strRef>
              <c:f>Sheet1!$A$2:$A$4</c:f>
              <c:strCache>
                <c:ptCount val="3"/>
                <c:pt idx="0">
                  <c:v>Time 0</c:v>
                </c:pt>
                <c:pt idx="1">
                  <c:v>Time 4</c:v>
                </c:pt>
                <c:pt idx="2">
                  <c:v>Time 12</c:v>
                </c:pt>
              </c:strCache>
            </c:strRef>
          </c:cat>
          <c:val>
            <c:numRef>
              <c:f>Sheet1!$B$2:$B$4</c:f>
              <c:numCache>
                <c:formatCode>General</c:formatCode>
                <c:ptCount val="3"/>
                <c:pt idx="0">
                  <c:v>26.2</c:v>
                </c:pt>
                <c:pt idx="1">
                  <c:v>22</c:v>
                </c:pt>
                <c:pt idx="2">
                  <c:v>21.6</c:v>
                </c:pt>
              </c:numCache>
            </c:numRef>
          </c:val>
          <c:smooth val="0"/>
        </c:ser>
        <c:ser>
          <c:idx val="1"/>
          <c:order val="1"/>
          <c:tx>
            <c:strRef>
              <c:f>Sheet1!$C$1</c:f>
              <c:strCache>
                <c:ptCount val="1"/>
                <c:pt idx="0">
                  <c:v>CONTROL Clients</c:v>
                </c:pt>
              </c:strCache>
            </c:strRef>
          </c:tx>
          <c:cat>
            <c:strRef>
              <c:f>Sheet1!$A$2:$A$4</c:f>
              <c:strCache>
                <c:ptCount val="3"/>
                <c:pt idx="0">
                  <c:v>Time 0</c:v>
                </c:pt>
                <c:pt idx="1">
                  <c:v>Time 4</c:v>
                </c:pt>
                <c:pt idx="2">
                  <c:v>Time 12</c:v>
                </c:pt>
              </c:strCache>
            </c:strRef>
          </c:cat>
          <c:val>
            <c:numRef>
              <c:f>Sheet1!$C$2:$C$4</c:f>
              <c:numCache>
                <c:formatCode>General</c:formatCode>
                <c:ptCount val="3"/>
                <c:pt idx="0">
                  <c:v>30</c:v>
                </c:pt>
                <c:pt idx="1">
                  <c:v>32</c:v>
                </c:pt>
                <c:pt idx="2">
                  <c:v>31.7</c:v>
                </c:pt>
              </c:numCache>
            </c:numRef>
          </c:val>
          <c:smooth val="0"/>
        </c:ser>
        <c:ser>
          <c:idx val="2"/>
          <c:order val="2"/>
          <c:tx>
            <c:strRef>
              <c:f>Sheet1!$D$1</c:f>
              <c:strCache>
                <c:ptCount val="1"/>
                <c:pt idx="0">
                  <c:v>ACT Carers</c:v>
                </c:pt>
              </c:strCache>
            </c:strRef>
          </c:tx>
          <c:cat>
            <c:strRef>
              <c:f>Sheet1!$A$2:$A$4</c:f>
              <c:strCache>
                <c:ptCount val="3"/>
                <c:pt idx="0">
                  <c:v>Time 0</c:v>
                </c:pt>
                <c:pt idx="1">
                  <c:v>Time 4</c:v>
                </c:pt>
                <c:pt idx="2">
                  <c:v>Time 12</c:v>
                </c:pt>
              </c:strCache>
            </c:strRef>
          </c:cat>
          <c:val>
            <c:numRef>
              <c:f>Sheet1!$D$2:$D$4</c:f>
              <c:numCache>
                <c:formatCode>General</c:formatCode>
                <c:ptCount val="3"/>
                <c:pt idx="0">
                  <c:v>26.7</c:v>
                </c:pt>
                <c:pt idx="1">
                  <c:v>17</c:v>
                </c:pt>
                <c:pt idx="2">
                  <c:v>12</c:v>
                </c:pt>
              </c:numCache>
            </c:numRef>
          </c:val>
          <c:smooth val="0"/>
        </c:ser>
        <c:ser>
          <c:idx val="3"/>
          <c:order val="3"/>
          <c:tx>
            <c:strRef>
              <c:f>Sheet1!$E$1</c:f>
              <c:strCache>
                <c:ptCount val="1"/>
                <c:pt idx="0">
                  <c:v>CONTROL Carers</c:v>
                </c:pt>
              </c:strCache>
            </c:strRef>
          </c:tx>
          <c:cat>
            <c:strRef>
              <c:f>Sheet1!$A$2:$A$4</c:f>
              <c:strCache>
                <c:ptCount val="3"/>
                <c:pt idx="0">
                  <c:v>Time 0</c:v>
                </c:pt>
                <c:pt idx="1">
                  <c:v>Time 4</c:v>
                </c:pt>
                <c:pt idx="2">
                  <c:v>Time 12</c:v>
                </c:pt>
              </c:strCache>
            </c:strRef>
          </c:cat>
          <c:val>
            <c:numRef>
              <c:f>Sheet1!$E$2:$E$4</c:f>
              <c:numCache>
                <c:formatCode>General</c:formatCode>
                <c:ptCount val="3"/>
                <c:pt idx="0">
                  <c:v>13</c:v>
                </c:pt>
                <c:pt idx="1">
                  <c:v>28.5</c:v>
                </c:pt>
                <c:pt idx="2">
                  <c:v>17.5</c:v>
                </c:pt>
              </c:numCache>
            </c:numRef>
          </c:val>
          <c:smooth val="0"/>
        </c:ser>
        <c:dLbls>
          <c:showLegendKey val="0"/>
          <c:showVal val="0"/>
          <c:showCatName val="0"/>
          <c:showSerName val="0"/>
          <c:showPercent val="0"/>
          <c:showBubbleSize val="0"/>
        </c:dLbls>
        <c:marker val="1"/>
        <c:smooth val="0"/>
        <c:axId val="45030784"/>
        <c:axId val="35533952"/>
      </c:lineChart>
      <c:catAx>
        <c:axId val="45030784"/>
        <c:scaling>
          <c:orientation val="minMax"/>
        </c:scaling>
        <c:delete val="0"/>
        <c:axPos val="b"/>
        <c:majorTickMark val="out"/>
        <c:minorTickMark val="none"/>
        <c:tickLblPos val="nextTo"/>
        <c:crossAx val="35533952"/>
        <c:crosses val="autoZero"/>
        <c:auto val="1"/>
        <c:lblAlgn val="ctr"/>
        <c:lblOffset val="100"/>
        <c:noMultiLvlLbl val="0"/>
      </c:catAx>
      <c:valAx>
        <c:axId val="35533952"/>
        <c:scaling>
          <c:orientation val="minMax"/>
          <c:max val="35"/>
          <c:min val="10"/>
        </c:scaling>
        <c:delete val="0"/>
        <c:axPos val="l"/>
        <c:majorGridlines/>
        <c:numFmt formatCode="General" sourceLinked="1"/>
        <c:majorTickMark val="out"/>
        <c:minorTickMark val="none"/>
        <c:tickLblPos val="nextTo"/>
        <c:crossAx val="45030784"/>
        <c:crosses val="autoZero"/>
        <c:crossBetween val="between"/>
      </c:valAx>
    </c:plotArea>
    <c:legend>
      <c:legendPos val="r"/>
      <c:layout/>
      <c:overlay val="0"/>
    </c:legend>
    <c:plotVisOnly val="1"/>
    <c:dispBlanksAs val="gap"/>
    <c:showDLblsOverMax val="0"/>
  </c:chart>
  <c:spPr>
    <a:solidFill>
      <a:schemeClr val="bg1"/>
    </a:solidFill>
    <a:ln>
      <a:solidFill>
        <a:schemeClr val="tx1"/>
      </a:solidFill>
    </a:ln>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ACT Clients</c:v>
                </c:pt>
              </c:strCache>
            </c:strRef>
          </c:tx>
          <c:cat>
            <c:strRef>
              <c:f>Sheet1!$B$1:$D$1</c:f>
              <c:strCache>
                <c:ptCount val="3"/>
                <c:pt idx="0">
                  <c:v>Time 0</c:v>
                </c:pt>
                <c:pt idx="1">
                  <c:v>Time 4</c:v>
                </c:pt>
                <c:pt idx="2">
                  <c:v>Time 12</c:v>
                </c:pt>
              </c:strCache>
            </c:strRef>
          </c:cat>
          <c:val>
            <c:numRef>
              <c:f>Sheet1!$B$2:$D$2</c:f>
              <c:numCache>
                <c:formatCode>General</c:formatCode>
                <c:ptCount val="3"/>
                <c:pt idx="0">
                  <c:v>41.8</c:v>
                </c:pt>
                <c:pt idx="1">
                  <c:v>52.4</c:v>
                </c:pt>
                <c:pt idx="2">
                  <c:v>53.4</c:v>
                </c:pt>
              </c:numCache>
            </c:numRef>
          </c:val>
          <c:smooth val="0"/>
        </c:ser>
        <c:ser>
          <c:idx val="1"/>
          <c:order val="1"/>
          <c:tx>
            <c:strRef>
              <c:f>Sheet1!$A$3</c:f>
              <c:strCache>
                <c:ptCount val="1"/>
                <c:pt idx="0">
                  <c:v>CONTROL Clients</c:v>
                </c:pt>
              </c:strCache>
            </c:strRef>
          </c:tx>
          <c:cat>
            <c:strRef>
              <c:f>Sheet1!$B$1:$D$1</c:f>
              <c:strCache>
                <c:ptCount val="3"/>
                <c:pt idx="0">
                  <c:v>Time 0</c:v>
                </c:pt>
                <c:pt idx="1">
                  <c:v>Time 4</c:v>
                </c:pt>
                <c:pt idx="2">
                  <c:v>Time 12</c:v>
                </c:pt>
              </c:strCache>
            </c:strRef>
          </c:cat>
          <c:val>
            <c:numRef>
              <c:f>Sheet1!$B$3:$D$3</c:f>
              <c:numCache>
                <c:formatCode>General</c:formatCode>
                <c:ptCount val="3"/>
                <c:pt idx="0">
                  <c:v>43.7</c:v>
                </c:pt>
                <c:pt idx="1">
                  <c:v>35.300000000000011</c:v>
                </c:pt>
                <c:pt idx="2">
                  <c:v>37.6</c:v>
                </c:pt>
              </c:numCache>
            </c:numRef>
          </c:val>
          <c:smooth val="0"/>
        </c:ser>
        <c:ser>
          <c:idx val="2"/>
          <c:order val="2"/>
          <c:tx>
            <c:strRef>
              <c:f>Sheet1!$A$4</c:f>
              <c:strCache>
                <c:ptCount val="1"/>
                <c:pt idx="0">
                  <c:v>ACT Carers</c:v>
                </c:pt>
              </c:strCache>
            </c:strRef>
          </c:tx>
          <c:cat>
            <c:strRef>
              <c:f>Sheet1!$B$1:$D$1</c:f>
              <c:strCache>
                <c:ptCount val="3"/>
                <c:pt idx="0">
                  <c:v>Time 0</c:v>
                </c:pt>
                <c:pt idx="1">
                  <c:v>Time 4</c:v>
                </c:pt>
                <c:pt idx="2">
                  <c:v>Time 12</c:v>
                </c:pt>
              </c:strCache>
            </c:strRef>
          </c:cat>
          <c:val>
            <c:numRef>
              <c:f>Sheet1!$B$4:$D$4</c:f>
              <c:numCache>
                <c:formatCode>General</c:formatCode>
                <c:ptCount val="3"/>
                <c:pt idx="0">
                  <c:v>38.200000000000003</c:v>
                </c:pt>
                <c:pt idx="1">
                  <c:v>74.7</c:v>
                </c:pt>
                <c:pt idx="2">
                  <c:v>71.7</c:v>
                </c:pt>
              </c:numCache>
            </c:numRef>
          </c:val>
          <c:smooth val="0"/>
        </c:ser>
        <c:ser>
          <c:idx val="3"/>
          <c:order val="3"/>
          <c:tx>
            <c:strRef>
              <c:f>Sheet1!$A$5</c:f>
              <c:strCache>
                <c:ptCount val="1"/>
                <c:pt idx="0">
                  <c:v>CONTROL Carers</c:v>
                </c:pt>
              </c:strCache>
            </c:strRef>
          </c:tx>
          <c:cat>
            <c:strRef>
              <c:f>Sheet1!$B$1:$D$1</c:f>
              <c:strCache>
                <c:ptCount val="3"/>
                <c:pt idx="0">
                  <c:v>Time 0</c:v>
                </c:pt>
                <c:pt idx="1">
                  <c:v>Time 4</c:v>
                </c:pt>
                <c:pt idx="2">
                  <c:v>Time 12</c:v>
                </c:pt>
              </c:strCache>
            </c:strRef>
          </c:cat>
          <c:val>
            <c:numRef>
              <c:f>Sheet1!$B$5:$D$5</c:f>
              <c:numCache>
                <c:formatCode>General</c:formatCode>
                <c:ptCount val="3"/>
                <c:pt idx="0">
                  <c:v>52</c:v>
                </c:pt>
                <c:pt idx="1">
                  <c:v>46</c:v>
                </c:pt>
                <c:pt idx="2">
                  <c:v>55.5</c:v>
                </c:pt>
              </c:numCache>
            </c:numRef>
          </c:val>
          <c:smooth val="0"/>
        </c:ser>
        <c:dLbls>
          <c:showLegendKey val="0"/>
          <c:showVal val="0"/>
          <c:showCatName val="0"/>
          <c:showSerName val="0"/>
          <c:showPercent val="0"/>
          <c:showBubbleSize val="0"/>
        </c:dLbls>
        <c:marker val="1"/>
        <c:smooth val="0"/>
        <c:axId val="35570432"/>
        <c:axId val="35571968"/>
      </c:lineChart>
      <c:catAx>
        <c:axId val="35570432"/>
        <c:scaling>
          <c:orientation val="minMax"/>
        </c:scaling>
        <c:delete val="0"/>
        <c:axPos val="b"/>
        <c:majorTickMark val="out"/>
        <c:minorTickMark val="none"/>
        <c:tickLblPos val="nextTo"/>
        <c:txPr>
          <a:bodyPr/>
          <a:lstStyle/>
          <a:p>
            <a:pPr>
              <a:defRPr sz="1200"/>
            </a:pPr>
            <a:endParaRPr lang="en-US"/>
          </a:p>
        </c:txPr>
        <c:crossAx val="35571968"/>
        <c:crosses val="autoZero"/>
        <c:auto val="1"/>
        <c:lblAlgn val="ctr"/>
        <c:lblOffset val="100"/>
        <c:noMultiLvlLbl val="0"/>
      </c:catAx>
      <c:valAx>
        <c:axId val="35571968"/>
        <c:scaling>
          <c:orientation val="minMax"/>
          <c:max val="80"/>
          <c:min val="30"/>
        </c:scaling>
        <c:delete val="0"/>
        <c:axPos val="l"/>
        <c:majorGridlines/>
        <c:numFmt formatCode="General" sourceLinked="1"/>
        <c:majorTickMark val="out"/>
        <c:minorTickMark val="none"/>
        <c:tickLblPos val="nextTo"/>
        <c:crossAx val="35570432"/>
        <c:crosses val="autoZero"/>
        <c:crossBetween val="between"/>
        <c:majorUnit val="10"/>
        <c:minorUnit val="10"/>
      </c:valAx>
    </c:plotArea>
    <c:legend>
      <c:legendPos val="r"/>
      <c:layout/>
      <c:overlay val="0"/>
      <c:txPr>
        <a:bodyPr/>
        <a:lstStyle/>
        <a:p>
          <a:pPr>
            <a:defRPr sz="1200"/>
          </a:pPr>
          <a:endParaRPr lang="en-US"/>
        </a:p>
      </c:txPr>
    </c:legend>
    <c:plotVisOnly val="1"/>
    <c:dispBlanksAs val="gap"/>
    <c:showDLblsOverMax val="0"/>
  </c:chart>
  <c:spPr>
    <a:solidFill>
      <a:schemeClr val="bg1"/>
    </a:solidFill>
    <a:ln>
      <a:solidFill>
        <a:schemeClr val="tx1"/>
      </a:solid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5A0E3E-0F4F-4F5C-A1D6-B5E38539D2AC}" type="doc">
      <dgm:prSet loTypeId="urn:microsoft.com/office/officeart/2005/8/layout/venn1" loCatId="relationship" qsTypeId="urn:microsoft.com/office/officeart/2005/8/quickstyle/simple1" qsCatId="simple" csTypeId="urn:microsoft.com/office/officeart/2005/8/colors/accent1_2" csCatId="accent1" phldr="1"/>
      <dgm:spPr/>
    </dgm:pt>
    <dgm:pt modelId="{73962320-3017-4CF7-BA52-8AF1DB5727F9}">
      <dgm:prSet phldrT="[Text]"/>
      <dgm:spPr/>
      <dgm:t>
        <a:bodyPr/>
        <a:lstStyle/>
        <a:p>
          <a:r>
            <a:rPr lang="en-GB" dirty="0" smtClean="0"/>
            <a:t>Identifying values and goals</a:t>
          </a:r>
          <a:endParaRPr lang="en-GB" dirty="0"/>
        </a:p>
      </dgm:t>
    </dgm:pt>
    <dgm:pt modelId="{290EB6AA-C9C1-49DD-B604-C4CEF5B17514}" type="parTrans" cxnId="{EA54F32D-E098-4B95-9740-C10B3F3B511B}">
      <dgm:prSet/>
      <dgm:spPr/>
      <dgm:t>
        <a:bodyPr/>
        <a:lstStyle/>
        <a:p>
          <a:endParaRPr lang="en-GB"/>
        </a:p>
      </dgm:t>
    </dgm:pt>
    <dgm:pt modelId="{B210192B-2747-4BB0-8E85-8BCA6CA6D2F3}" type="sibTrans" cxnId="{EA54F32D-E098-4B95-9740-C10B3F3B511B}">
      <dgm:prSet/>
      <dgm:spPr/>
      <dgm:t>
        <a:bodyPr/>
        <a:lstStyle/>
        <a:p>
          <a:endParaRPr lang="en-GB"/>
        </a:p>
      </dgm:t>
    </dgm:pt>
    <dgm:pt modelId="{1A1B34F1-7C96-4247-BBD4-201356855270}">
      <dgm:prSet phldrT="[Text]"/>
      <dgm:spPr/>
      <dgm:t>
        <a:bodyPr/>
        <a:lstStyle/>
        <a:p>
          <a:r>
            <a:rPr lang="en-GB" dirty="0" smtClean="0"/>
            <a:t>Contact with present moment</a:t>
          </a:r>
          <a:endParaRPr lang="en-GB" dirty="0"/>
        </a:p>
      </dgm:t>
    </dgm:pt>
    <dgm:pt modelId="{1AA97CFD-6CB5-4160-8954-8FC0D4E2CA7A}" type="parTrans" cxnId="{6A7464A1-4AEE-44F5-811D-1234790F7D91}">
      <dgm:prSet/>
      <dgm:spPr/>
      <dgm:t>
        <a:bodyPr/>
        <a:lstStyle/>
        <a:p>
          <a:endParaRPr lang="en-GB"/>
        </a:p>
      </dgm:t>
    </dgm:pt>
    <dgm:pt modelId="{497EF751-B2D5-4059-B53D-CDCBFB50E2C8}" type="sibTrans" cxnId="{6A7464A1-4AEE-44F5-811D-1234790F7D91}">
      <dgm:prSet/>
      <dgm:spPr/>
      <dgm:t>
        <a:bodyPr/>
        <a:lstStyle/>
        <a:p>
          <a:endParaRPr lang="en-GB"/>
        </a:p>
      </dgm:t>
    </dgm:pt>
    <dgm:pt modelId="{B0FB7850-B201-4F64-9CA1-D7C6754D07C2}">
      <dgm:prSet phldrT="[Text]"/>
      <dgm:spPr/>
      <dgm:t>
        <a:bodyPr/>
        <a:lstStyle/>
        <a:p>
          <a:r>
            <a:rPr lang="en-GB" dirty="0" smtClean="0"/>
            <a:t>Impact on </a:t>
          </a:r>
          <a:r>
            <a:rPr lang="en-GB" dirty="0" err="1" smtClean="0"/>
            <a:t>caregiving</a:t>
          </a:r>
          <a:r>
            <a:rPr lang="en-GB" dirty="0" smtClean="0"/>
            <a:t> role</a:t>
          </a:r>
          <a:endParaRPr lang="en-GB" dirty="0"/>
        </a:p>
      </dgm:t>
    </dgm:pt>
    <dgm:pt modelId="{B61EE1C7-C322-4476-BC72-3641A22C6184}" type="parTrans" cxnId="{47948B8D-4191-4F5F-A0FF-B2AD55EAB64D}">
      <dgm:prSet/>
      <dgm:spPr/>
      <dgm:t>
        <a:bodyPr/>
        <a:lstStyle/>
        <a:p>
          <a:endParaRPr lang="en-GB"/>
        </a:p>
      </dgm:t>
    </dgm:pt>
    <dgm:pt modelId="{8F729D2C-77F3-43C8-8B69-AB043729A10E}" type="sibTrans" cxnId="{47948B8D-4191-4F5F-A0FF-B2AD55EAB64D}">
      <dgm:prSet/>
      <dgm:spPr/>
      <dgm:t>
        <a:bodyPr/>
        <a:lstStyle/>
        <a:p>
          <a:endParaRPr lang="en-GB"/>
        </a:p>
      </dgm:t>
    </dgm:pt>
    <dgm:pt modelId="{38DB48C5-6924-40C7-8478-CE71E04832CE}" type="pres">
      <dgm:prSet presAssocID="{845A0E3E-0F4F-4F5C-A1D6-B5E38539D2AC}" presName="compositeShape" presStyleCnt="0">
        <dgm:presLayoutVars>
          <dgm:chMax val="7"/>
          <dgm:dir/>
          <dgm:resizeHandles val="exact"/>
        </dgm:presLayoutVars>
      </dgm:prSet>
      <dgm:spPr/>
    </dgm:pt>
    <dgm:pt modelId="{229079DC-19E4-4BA4-B1CC-9028FAE52A21}" type="pres">
      <dgm:prSet presAssocID="{73962320-3017-4CF7-BA52-8AF1DB5727F9}" presName="circ1" presStyleLbl="vennNode1" presStyleIdx="0" presStyleCnt="3" custLinFactNeighborX="-464" custLinFactNeighborY="-753"/>
      <dgm:spPr/>
      <dgm:t>
        <a:bodyPr/>
        <a:lstStyle/>
        <a:p>
          <a:endParaRPr lang="en-GB"/>
        </a:p>
      </dgm:t>
    </dgm:pt>
    <dgm:pt modelId="{8408EF67-8774-4E4F-8FAA-0216589BA2F6}" type="pres">
      <dgm:prSet presAssocID="{73962320-3017-4CF7-BA52-8AF1DB5727F9}" presName="circ1Tx" presStyleLbl="revTx" presStyleIdx="0" presStyleCnt="0">
        <dgm:presLayoutVars>
          <dgm:chMax val="0"/>
          <dgm:chPref val="0"/>
          <dgm:bulletEnabled val="1"/>
        </dgm:presLayoutVars>
      </dgm:prSet>
      <dgm:spPr/>
      <dgm:t>
        <a:bodyPr/>
        <a:lstStyle/>
        <a:p>
          <a:endParaRPr lang="en-GB"/>
        </a:p>
      </dgm:t>
    </dgm:pt>
    <dgm:pt modelId="{9EFB3490-B2BD-4A40-AD71-E8D90F82FF84}" type="pres">
      <dgm:prSet presAssocID="{1A1B34F1-7C96-4247-BBD4-201356855270}" presName="circ2" presStyleLbl="vennNode1" presStyleIdx="1" presStyleCnt="3"/>
      <dgm:spPr/>
      <dgm:t>
        <a:bodyPr/>
        <a:lstStyle/>
        <a:p>
          <a:endParaRPr lang="en-GB"/>
        </a:p>
      </dgm:t>
    </dgm:pt>
    <dgm:pt modelId="{6DBB25B7-37A3-40BC-8516-E11F3A87EDE9}" type="pres">
      <dgm:prSet presAssocID="{1A1B34F1-7C96-4247-BBD4-201356855270}" presName="circ2Tx" presStyleLbl="revTx" presStyleIdx="0" presStyleCnt="0">
        <dgm:presLayoutVars>
          <dgm:chMax val="0"/>
          <dgm:chPref val="0"/>
          <dgm:bulletEnabled val="1"/>
        </dgm:presLayoutVars>
      </dgm:prSet>
      <dgm:spPr/>
      <dgm:t>
        <a:bodyPr/>
        <a:lstStyle/>
        <a:p>
          <a:endParaRPr lang="en-GB"/>
        </a:p>
      </dgm:t>
    </dgm:pt>
    <dgm:pt modelId="{F7CEBDF1-2BEA-4542-9C83-23A912805C41}" type="pres">
      <dgm:prSet presAssocID="{B0FB7850-B201-4F64-9CA1-D7C6754D07C2}" presName="circ3" presStyleLbl="vennNode1" presStyleIdx="2" presStyleCnt="3"/>
      <dgm:spPr/>
      <dgm:t>
        <a:bodyPr/>
        <a:lstStyle/>
        <a:p>
          <a:endParaRPr lang="en-GB"/>
        </a:p>
      </dgm:t>
    </dgm:pt>
    <dgm:pt modelId="{10B37ECC-3D1E-4B9F-A24B-66ACC4688BC8}" type="pres">
      <dgm:prSet presAssocID="{B0FB7850-B201-4F64-9CA1-D7C6754D07C2}" presName="circ3Tx" presStyleLbl="revTx" presStyleIdx="0" presStyleCnt="0">
        <dgm:presLayoutVars>
          <dgm:chMax val="0"/>
          <dgm:chPref val="0"/>
          <dgm:bulletEnabled val="1"/>
        </dgm:presLayoutVars>
      </dgm:prSet>
      <dgm:spPr/>
      <dgm:t>
        <a:bodyPr/>
        <a:lstStyle/>
        <a:p>
          <a:endParaRPr lang="en-GB"/>
        </a:p>
      </dgm:t>
    </dgm:pt>
  </dgm:ptLst>
  <dgm:cxnLst>
    <dgm:cxn modelId="{AC0BB625-5BBF-424C-A6DD-A370A2823859}" type="presOf" srcId="{845A0E3E-0F4F-4F5C-A1D6-B5E38539D2AC}" destId="{38DB48C5-6924-40C7-8478-CE71E04832CE}" srcOrd="0" destOrd="0" presId="urn:microsoft.com/office/officeart/2005/8/layout/venn1"/>
    <dgm:cxn modelId="{7C66AAAB-A007-4971-84F4-ACB1E43A7545}" type="presOf" srcId="{73962320-3017-4CF7-BA52-8AF1DB5727F9}" destId="{229079DC-19E4-4BA4-B1CC-9028FAE52A21}" srcOrd="0" destOrd="0" presId="urn:microsoft.com/office/officeart/2005/8/layout/venn1"/>
    <dgm:cxn modelId="{D2452FAB-0CE8-4BB6-B38A-A1A8EC9AFF52}" type="presOf" srcId="{1A1B34F1-7C96-4247-BBD4-201356855270}" destId="{6DBB25B7-37A3-40BC-8516-E11F3A87EDE9}" srcOrd="1" destOrd="0" presId="urn:microsoft.com/office/officeart/2005/8/layout/venn1"/>
    <dgm:cxn modelId="{ED55A2B8-6D96-484B-AD02-A810A1CAFB49}" type="presOf" srcId="{73962320-3017-4CF7-BA52-8AF1DB5727F9}" destId="{8408EF67-8774-4E4F-8FAA-0216589BA2F6}" srcOrd="1" destOrd="0" presId="urn:microsoft.com/office/officeart/2005/8/layout/venn1"/>
    <dgm:cxn modelId="{6A7464A1-4AEE-44F5-811D-1234790F7D91}" srcId="{845A0E3E-0F4F-4F5C-A1D6-B5E38539D2AC}" destId="{1A1B34F1-7C96-4247-BBD4-201356855270}" srcOrd="1" destOrd="0" parTransId="{1AA97CFD-6CB5-4160-8954-8FC0D4E2CA7A}" sibTransId="{497EF751-B2D5-4059-B53D-CDCBFB50E2C8}"/>
    <dgm:cxn modelId="{47948B8D-4191-4F5F-A0FF-B2AD55EAB64D}" srcId="{845A0E3E-0F4F-4F5C-A1D6-B5E38539D2AC}" destId="{B0FB7850-B201-4F64-9CA1-D7C6754D07C2}" srcOrd="2" destOrd="0" parTransId="{B61EE1C7-C322-4476-BC72-3641A22C6184}" sibTransId="{8F729D2C-77F3-43C8-8B69-AB043729A10E}"/>
    <dgm:cxn modelId="{EA54F32D-E098-4B95-9740-C10B3F3B511B}" srcId="{845A0E3E-0F4F-4F5C-A1D6-B5E38539D2AC}" destId="{73962320-3017-4CF7-BA52-8AF1DB5727F9}" srcOrd="0" destOrd="0" parTransId="{290EB6AA-C9C1-49DD-B604-C4CEF5B17514}" sibTransId="{B210192B-2747-4BB0-8E85-8BCA6CA6D2F3}"/>
    <dgm:cxn modelId="{096C630A-C1BC-43A2-A47D-342577DBE6D0}" type="presOf" srcId="{B0FB7850-B201-4F64-9CA1-D7C6754D07C2}" destId="{F7CEBDF1-2BEA-4542-9C83-23A912805C41}" srcOrd="0" destOrd="0" presId="urn:microsoft.com/office/officeart/2005/8/layout/venn1"/>
    <dgm:cxn modelId="{33DB40AE-498E-4BC1-B3F5-55196385E571}" type="presOf" srcId="{1A1B34F1-7C96-4247-BBD4-201356855270}" destId="{9EFB3490-B2BD-4A40-AD71-E8D90F82FF84}" srcOrd="0" destOrd="0" presId="urn:microsoft.com/office/officeart/2005/8/layout/venn1"/>
    <dgm:cxn modelId="{955E743F-24DF-40EF-8E1B-8EDE3105DED7}" type="presOf" srcId="{B0FB7850-B201-4F64-9CA1-D7C6754D07C2}" destId="{10B37ECC-3D1E-4B9F-A24B-66ACC4688BC8}" srcOrd="1" destOrd="0" presId="urn:microsoft.com/office/officeart/2005/8/layout/venn1"/>
    <dgm:cxn modelId="{FFED1426-8E9A-4313-8C66-63626A2F519E}" type="presParOf" srcId="{38DB48C5-6924-40C7-8478-CE71E04832CE}" destId="{229079DC-19E4-4BA4-B1CC-9028FAE52A21}" srcOrd="0" destOrd="0" presId="urn:microsoft.com/office/officeart/2005/8/layout/venn1"/>
    <dgm:cxn modelId="{B14F3054-F94E-45AA-BFAD-0968D7DC9200}" type="presParOf" srcId="{38DB48C5-6924-40C7-8478-CE71E04832CE}" destId="{8408EF67-8774-4E4F-8FAA-0216589BA2F6}" srcOrd="1" destOrd="0" presId="urn:microsoft.com/office/officeart/2005/8/layout/venn1"/>
    <dgm:cxn modelId="{CB6D1B63-0A0E-4C64-91E5-FD52C00FA871}" type="presParOf" srcId="{38DB48C5-6924-40C7-8478-CE71E04832CE}" destId="{9EFB3490-B2BD-4A40-AD71-E8D90F82FF84}" srcOrd="2" destOrd="0" presId="urn:microsoft.com/office/officeart/2005/8/layout/venn1"/>
    <dgm:cxn modelId="{9022DAAB-6827-4374-8AF4-3AE1A47504D5}" type="presParOf" srcId="{38DB48C5-6924-40C7-8478-CE71E04832CE}" destId="{6DBB25B7-37A3-40BC-8516-E11F3A87EDE9}" srcOrd="3" destOrd="0" presId="urn:microsoft.com/office/officeart/2005/8/layout/venn1"/>
    <dgm:cxn modelId="{ADE5BC3A-70BE-4C82-8BE7-5CBBC871C6E0}" type="presParOf" srcId="{38DB48C5-6924-40C7-8478-CE71E04832CE}" destId="{F7CEBDF1-2BEA-4542-9C83-23A912805C41}" srcOrd="4" destOrd="0" presId="urn:microsoft.com/office/officeart/2005/8/layout/venn1"/>
    <dgm:cxn modelId="{317363A9-A7CF-47E0-9672-F9E0EE55609B}" type="presParOf" srcId="{38DB48C5-6924-40C7-8478-CE71E04832CE}" destId="{10B37ECC-3D1E-4B9F-A24B-66ACC4688BC8}" srcOrd="5" destOrd="0" presId="urn:microsoft.com/office/officeart/2005/8/layout/venn1"/>
  </dgm:cxnLst>
  <dgm:bg>
    <a:solidFill>
      <a:schemeClr val="bg1"/>
    </a:solidFill>
  </dgm:bg>
  <dgm:whole>
    <a:ln>
      <a:solidFill>
        <a:schemeClr val="tx1"/>
      </a:solidFill>
    </a:ln>
  </dgm:whole>
  <dgm:extLst>
    <a:ext uri="http://schemas.microsoft.com/office/drawing/2008/diagram">
      <dsp:dataModelExt xmlns:dsp="http://schemas.microsoft.com/office/drawing/2008/diagram" relId="rId1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5A0E3E-0F4F-4F5C-A1D6-B5E38539D2AC}" type="doc">
      <dgm:prSet loTypeId="urn:microsoft.com/office/officeart/2005/8/layout/venn1" loCatId="relationship" qsTypeId="urn:microsoft.com/office/officeart/2005/8/quickstyle/simple1" qsCatId="simple" csTypeId="urn:microsoft.com/office/officeart/2005/8/colors/accent1_2" csCatId="accent1" phldr="1"/>
      <dgm:spPr/>
    </dgm:pt>
    <dgm:pt modelId="{73962320-3017-4CF7-BA52-8AF1DB5727F9}">
      <dgm:prSet phldrT="[Text]"/>
      <dgm:spPr/>
      <dgm:t>
        <a:bodyPr/>
        <a:lstStyle/>
        <a:p>
          <a:r>
            <a:rPr lang="en-GB" dirty="0" smtClean="0"/>
            <a:t>Responding differently to ‘passengers’</a:t>
          </a:r>
          <a:endParaRPr lang="en-GB" dirty="0"/>
        </a:p>
      </dgm:t>
    </dgm:pt>
    <dgm:pt modelId="{290EB6AA-C9C1-49DD-B604-C4CEF5B17514}" type="parTrans" cxnId="{EA54F32D-E098-4B95-9740-C10B3F3B511B}">
      <dgm:prSet/>
      <dgm:spPr/>
      <dgm:t>
        <a:bodyPr/>
        <a:lstStyle/>
        <a:p>
          <a:endParaRPr lang="en-GB"/>
        </a:p>
      </dgm:t>
    </dgm:pt>
    <dgm:pt modelId="{B210192B-2747-4BB0-8E85-8BCA6CA6D2F3}" type="sibTrans" cxnId="{EA54F32D-E098-4B95-9740-C10B3F3B511B}">
      <dgm:prSet/>
      <dgm:spPr/>
      <dgm:t>
        <a:bodyPr/>
        <a:lstStyle/>
        <a:p>
          <a:endParaRPr lang="en-GB"/>
        </a:p>
      </dgm:t>
    </dgm:pt>
    <dgm:pt modelId="{1A1B34F1-7C96-4247-BBD4-201356855270}">
      <dgm:prSet phldrT="[Text]"/>
      <dgm:spPr/>
      <dgm:t>
        <a:bodyPr/>
        <a:lstStyle/>
        <a:p>
          <a:r>
            <a:rPr lang="en-GB" dirty="0" smtClean="0"/>
            <a:t>Increased awareness and </a:t>
          </a:r>
          <a:r>
            <a:rPr lang="en-GB" dirty="0" err="1" smtClean="0"/>
            <a:t>defusion</a:t>
          </a:r>
          <a:endParaRPr lang="en-GB" dirty="0"/>
        </a:p>
      </dgm:t>
    </dgm:pt>
    <dgm:pt modelId="{1AA97CFD-6CB5-4160-8954-8FC0D4E2CA7A}" type="parTrans" cxnId="{6A7464A1-4AEE-44F5-811D-1234790F7D91}">
      <dgm:prSet/>
      <dgm:spPr/>
      <dgm:t>
        <a:bodyPr/>
        <a:lstStyle/>
        <a:p>
          <a:endParaRPr lang="en-GB"/>
        </a:p>
      </dgm:t>
    </dgm:pt>
    <dgm:pt modelId="{497EF751-B2D5-4059-B53D-CDCBFB50E2C8}" type="sibTrans" cxnId="{6A7464A1-4AEE-44F5-811D-1234790F7D91}">
      <dgm:prSet/>
      <dgm:spPr/>
      <dgm:t>
        <a:bodyPr/>
        <a:lstStyle/>
        <a:p>
          <a:endParaRPr lang="en-GB"/>
        </a:p>
      </dgm:t>
    </dgm:pt>
    <dgm:pt modelId="{AB60010C-23BD-452F-B2ED-A5EBB6F50225}">
      <dgm:prSet phldrT="[Text]"/>
      <dgm:spPr/>
      <dgm:t>
        <a:bodyPr/>
        <a:lstStyle/>
        <a:p>
          <a:r>
            <a:rPr lang="en-GB" dirty="0" smtClean="0"/>
            <a:t>Identifying values</a:t>
          </a:r>
          <a:endParaRPr lang="en-GB" dirty="0"/>
        </a:p>
      </dgm:t>
    </dgm:pt>
    <dgm:pt modelId="{D9698DAC-98B7-4775-952B-0CDE97AFA7B7}" type="parTrans" cxnId="{0F612610-5320-494B-916D-F240677D1C22}">
      <dgm:prSet/>
      <dgm:spPr/>
      <dgm:t>
        <a:bodyPr/>
        <a:lstStyle/>
        <a:p>
          <a:endParaRPr lang="en-GB"/>
        </a:p>
      </dgm:t>
    </dgm:pt>
    <dgm:pt modelId="{A52799F9-16F8-4488-9294-1E1E6B5BEE4F}" type="sibTrans" cxnId="{0F612610-5320-494B-916D-F240677D1C22}">
      <dgm:prSet/>
      <dgm:spPr/>
      <dgm:t>
        <a:bodyPr/>
        <a:lstStyle/>
        <a:p>
          <a:endParaRPr lang="en-GB"/>
        </a:p>
      </dgm:t>
    </dgm:pt>
    <dgm:pt modelId="{38DB48C5-6924-40C7-8478-CE71E04832CE}" type="pres">
      <dgm:prSet presAssocID="{845A0E3E-0F4F-4F5C-A1D6-B5E38539D2AC}" presName="compositeShape" presStyleCnt="0">
        <dgm:presLayoutVars>
          <dgm:chMax val="7"/>
          <dgm:dir/>
          <dgm:resizeHandles val="exact"/>
        </dgm:presLayoutVars>
      </dgm:prSet>
      <dgm:spPr/>
    </dgm:pt>
    <dgm:pt modelId="{229079DC-19E4-4BA4-B1CC-9028FAE52A21}" type="pres">
      <dgm:prSet presAssocID="{73962320-3017-4CF7-BA52-8AF1DB5727F9}" presName="circ1" presStyleLbl="vennNode1" presStyleIdx="0" presStyleCnt="3" custLinFactNeighborX="-464" custLinFactNeighborY="-753"/>
      <dgm:spPr/>
      <dgm:t>
        <a:bodyPr/>
        <a:lstStyle/>
        <a:p>
          <a:endParaRPr lang="en-GB"/>
        </a:p>
      </dgm:t>
    </dgm:pt>
    <dgm:pt modelId="{8408EF67-8774-4E4F-8FAA-0216589BA2F6}" type="pres">
      <dgm:prSet presAssocID="{73962320-3017-4CF7-BA52-8AF1DB5727F9}" presName="circ1Tx" presStyleLbl="revTx" presStyleIdx="0" presStyleCnt="0">
        <dgm:presLayoutVars>
          <dgm:chMax val="0"/>
          <dgm:chPref val="0"/>
          <dgm:bulletEnabled val="1"/>
        </dgm:presLayoutVars>
      </dgm:prSet>
      <dgm:spPr/>
      <dgm:t>
        <a:bodyPr/>
        <a:lstStyle/>
        <a:p>
          <a:endParaRPr lang="en-GB"/>
        </a:p>
      </dgm:t>
    </dgm:pt>
    <dgm:pt modelId="{9EFB3490-B2BD-4A40-AD71-E8D90F82FF84}" type="pres">
      <dgm:prSet presAssocID="{1A1B34F1-7C96-4247-BBD4-201356855270}" presName="circ2" presStyleLbl="vennNode1" presStyleIdx="1" presStyleCnt="3"/>
      <dgm:spPr/>
      <dgm:t>
        <a:bodyPr/>
        <a:lstStyle/>
        <a:p>
          <a:endParaRPr lang="en-GB"/>
        </a:p>
      </dgm:t>
    </dgm:pt>
    <dgm:pt modelId="{6DBB25B7-37A3-40BC-8516-E11F3A87EDE9}" type="pres">
      <dgm:prSet presAssocID="{1A1B34F1-7C96-4247-BBD4-201356855270}" presName="circ2Tx" presStyleLbl="revTx" presStyleIdx="0" presStyleCnt="0">
        <dgm:presLayoutVars>
          <dgm:chMax val="0"/>
          <dgm:chPref val="0"/>
          <dgm:bulletEnabled val="1"/>
        </dgm:presLayoutVars>
      </dgm:prSet>
      <dgm:spPr/>
      <dgm:t>
        <a:bodyPr/>
        <a:lstStyle/>
        <a:p>
          <a:endParaRPr lang="en-GB"/>
        </a:p>
      </dgm:t>
    </dgm:pt>
    <dgm:pt modelId="{8B118C6E-8DF0-4377-9513-9E96637A4CB1}" type="pres">
      <dgm:prSet presAssocID="{AB60010C-23BD-452F-B2ED-A5EBB6F50225}" presName="circ3" presStyleLbl="vennNode1" presStyleIdx="2" presStyleCnt="3" custLinFactNeighborX="-841" custLinFactNeighborY="-2495"/>
      <dgm:spPr/>
      <dgm:t>
        <a:bodyPr/>
        <a:lstStyle/>
        <a:p>
          <a:endParaRPr lang="en-GB"/>
        </a:p>
      </dgm:t>
    </dgm:pt>
    <dgm:pt modelId="{F90A28A3-A175-4555-91E1-5545BF88ECDA}" type="pres">
      <dgm:prSet presAssocID="{AB60010C-23BD-452F-B2ED-A5EBB6F50225}" presName="circ3Tx" presStyleLbl="revTx" presStyleIdx="0" presStyleCnt="0">
        <dgm:presLayoutVars>
          <dgm:chMax val="0"/>
          <dgm:chPref val="0"/>
          <dgm:bulletEnabled val="1"/>
        </dgm:presLayoutVars>
      </dgm:prSet>
      <dgm:spPr/>
      <dgm:t>
        <a:bodyPr/>
        <a:lstStyle/>
        <a:p>
          <a:endParaRPr lang="en-GB"/>
        </a:p>
      </dgm:t>
    </dgm:pt>
  </dgm:ptLst>
  <dgm:cxnLst>
    <dgm:cxn modelId="{5873C070-4722-45FA-9F3F-A8DCE0976DA2}" type="presOf" srcId="{AB60010C-23BD-452F-B2ED-A5EBB6F50225}" destId="{8B118C6E-8DF0-4377-9513-9E96637A4CB1}" srcOrd="0" destOrd="0" presId="urn:microsoft.com/office/officeart/2005/8/layout/venn1"/>
    <dgm:cxn modelId="{162FA944-3BA2-4BCF-9DC6-BE44F899C7F8}" type="presOf" srcId="{AB60010C-23BD-452F-B2ED-A5EBB6F50225}" destId="{F90A28A3-A175-4555-91E1-5545BF88ECDA}" srcOrd="1" destOrd="0" presId="urn:microsoft.com/office/officeart/2005/8/layout/venn1"/>
    <dgm:cxn modelId="{618FFA92-7D13-4537-A9E2-15AAFB147068}" type="presOf" srcId="{73962320-3017-4CF7-BA52-8AF1DB5727F9}" destId="{229079DC-19E4-4BA4-B1CC-9028FAE52A21}" srcOrd="0" destOrd="0" presId="urn:microsoft.com/office/officeart/2005/8/layout/venn1"/>
    <dgm:cxn modelId="{EA54F32D-E098-4B95-9740-C10B3F3B511B}" srcId="{845A0E3E-0F4F-4F5C-A1D6-B5E38539D2AC}" destId="{73962320-3017-4CF7-BA52-8AF1DB5727F9}" srcOrd="0" destOrd="0" parTransId="{290EB6AA-C9C1-49DD-B604-C4CEF5B17514}" sibTransId="{B210192B-2747-4BB0-8E85-8BCA6CA6D2F3}"/>
    <dgm:cxn modelId="{6A7464A1-4AEE-44F5-811D-1234790F7D91}" srcId="{845A0E3E-0F4F-4F5C-A1D6-B5E38539D2AC}" destId="{1A1B34F1-7C96-4247-BBD4-201356855270}" srcOrd="1" destOrd="0" parTransId="{1AA97CFD-6CB5-4160-8954-8FC0D4E2CA7A}" sibTransId="{497EF751-B2D5-4059-B53D-CDCBFB50E2C8}"/>
    <dgm:cxn modelId="{D464ED4A-93E7-4AC6-B0BB-EC0E80F5EBD3}" type="presOf" srcId="{73962320-3017-4CF7-BA52-8AF1DB5727F9}" destId="{8408EF67-8774-4E4F-8FAA-0216589BA2F6}" srcOrd="1" destOrd="0" presId="urn:microsoft.com/office/officeart/2005/8/layout/venn1"/>
    <dgm:cxn modelId="{8844DA4B-CB03-4CD5-92A4-17D4070E1453}" type="presOf" srcId="{1A1B34F1-7C96-4247-BBD4-201356855270}" destId="{6DBB25B7-37A3-40BC-8516-E11F3A87EDE9}" srcOrd="1" destOrd="0" presId="urn:microsoft.com/office/officeart/2005/8/layout/venn1"/>
    <dgm:cxn modelId="{0F612610-5320-494B-916D-F240677D1C22}" srcId="{845A0E3E-0F4F-4F5C-A1D6-B5E38539D2AC}" destId="{AB60010C-23BD-452F-B2ED-A5EBB6F50225}" srcOrd="2" destOrd="0" parTransId="{D9698DAC-98B7-4775-952B-0CDE97AFA7B7}" sibTransId="{A52799F9-16F8-4488-9294-1E1E6B5BEE4F}"/>
    <dgm:cxn modelId="{AC3798D0-0142-404F-BA14-A66D3FDB7640}" type="presOf" srcId="{845A0E3E-0F4F-4F5C-A1D6-B5E38539D2AC}" destId="{38DB48C5-6924-40C7-8478-CE71E04832CE}" srcOrd="0" destOrd="0" presId="urn:microsoft.com/office/officeart/2005/8/layout/venn1"/>
    <dgm:cxn modelId="{E4DF4AAD-052B-4DF2-99E0-FB5FCE33A11F}" type="presOf" srcId="{1A1B34F1-7C96-4247-BBD4-201356855270}" destId="{9EFB3490-B2BD-4A40-AD71-E8D90F82FF84}" srcOrd="0" destOrd="0" presId="urn:microsoft.com/office/officeart/2005/8/layout/venn1"/>
    <dgm:cxn modelId="{DC01B2EE-AC97-4836-A63D-B001DD0741F9}" type="presParOf" srcId="{38DB48C5-6924-40C7-8478-CE71E04832CE}" destId="{229079DC-19E4-4BA4-B1CC-9028FAE52A21}" srcOrd="0" destOrd="0" presId="urn:microsoft.com/office/officeart/2005/8/layout/venn1"/>
    <dgm:cxn modelId="{4FAA5A09-7621-4F91-A145-2D87EDD37A24}" type="presParOf" srcId="{38DB48C5-6924-40C7-8478-CE71E04832CE}" destId="{8408EF67-8774-4E4F-8FAA-0216589BA2F6}" srcOrd="1" destOrd="0" presId="urn:microsoft.com/office/officeart/2005/8/layout/venn1"/>
    <dgm:cxn modelId="{3082339D-F68E-454C-83E5-A49BA1349346}" type="presParOf" srcId="{38DB48C5-6924-40C7-8478-CE71E04832CE}" destId="{9EFB3490-B2BD-4A40-AD71-E8D90F82FF84}" srcOrd="2" destOrd="0" presId="urn:microsoft.com/office/officeart/2005/8/layout/venn1"/>
    <dgm:cxn modelId="{B4261B4F-63BC-407A-B95A-D6F55CDF67DE}" type="presParOf" srcId="{38DB48C5-6924-40C7-8478-CE71E04832CE}" destId="{6DBB25B7-37A3-40BC-8516-E11F3A87EDE9}" srcOrd="3" destOrd="0" presId="urn:microsoft.com/office/officeart/2005/8/layout/venn1"/>
    <dgm:cxn modelId="{4E533E18-89CB-484C-B204-78475E71C9C5}" type="presParOf" srcId="{38DB48C5-6924-40C7-8478-CE71E04832CE}" destId="{8B118C6E-8DF0-4377-9513-9E96637A4CB1}" srcOrd="4" destOrd="0" presId="urn:microsoft.com/office/officeart/2005/8/layout/venn1"/>
    <dgm:cxn modelId="{5797C468-2BDD-40AC-8112-ADBCDC02DF34}" type="presParOf" srcId="{38DB48C5-6924-40C7-8478-CE71E04832CE}" destId="{F90A28A3-A175-4555-91E1-5545BF88ECDA}" srcOrd="5" destOrd="0" presId="urn:microsoft.com/office/officeart/2005/8/layout/venn1"/>
  </dgm:cxnLst>
  <dgm:bg>
    <a:solidFill>
      <a:schemeClr val="bg1"/>
    </a:solidFill>
  </dgm:bg>
  <dgm:whole>
    <a:ln>
      <a:solidFill>
        <a:schemeClr val="tx1"/>
      </a:solidFill>
    </a:ln>
  </dgm:whole>
  <dgm:extLst>
    <a:ext uri="http://schemas.microsoft.com/office/drawing/2008/diagram">
      <dsp:dataModelExt xmlns:dsp="http://schemas.microsoft.com/office/drawing/2008/diagram" relId="rId2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079DC-19E4-4BA4-B1CC-9028FAE52A21}">
      <dsp:nvSpPr>
        <dsp:cNvPr id="0" name=""/>
        <dsp:cNvSpPr/>
      </dsp:nvSpPr>
      <dsp:spPr>
        <a:xfrm>
          <a:off x="1166151" y="35698"/>
          <a:ext cx="2683424" cy="268342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GB" sz="2600" kern="1200" dirty="0" smtClean="0"/>
            <a:t>Identifying values and goals</a:t>
          </a:r>
          <a:endParaRPr lang="en-GB" sz="2600" kern="1200" dirty="0"/>
        </a:p>
      </dsp:txBody>
      <dsp:txXfrm>
        <a:off x="1523941" y="505297"/>
        <a:ext cx="1967844" cy="1207540"/>
      </dsp:txXfrm>
    </dsp:sp>
    <dsp:sp modelId="{9EFB3490-B2BD-4A40-AD71-E8D90F82FF84}">
      <dsp:nvSpPr>
        <dsp:cNvPr id="0" name=""/>
        <dsp:cNvSpPr/>
      </dsp:nvSpPr>
      <dsp:spPr>
        <a:xfrm>
          <a:off x="2146871" y="1733044"/>
          <a:ext cx="2683424" cy="268342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GB" sz="2600" kern="1200" dirty="0" smtClean="0"/>
            <a:t>Contact with present moment</a:t>
          </a:r>
          <a:endParaRPr lang="en-GB" sz="2600" kern="1200" dirty="0"/>
        </a:p>
      </dsp:txBody>
      <dsp:txXfrm>
        <a:off x="2967552" y="2426262"/>
        <a:ext cx="1610054" cy="1475883"/>
      </dsp:txXfrm>
    </dsp:sp>
    <dsp:sp modelId="{F7CEBDF1-2BEA-4542-9C83-23A912805C41}">
      <dsp:nvSpPr>
        <dsp:cNvPr id="0" name=""/>
        <dsp:cNvSpPr/>
      </dsp:nvSpPr>
      <dsp:spPr>
        <a:xfrm>
          <a:off x="210333" y="1733044"/>
          <a:ext cx="2683424" cy="268342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GB" sz="2600" kern="1200" dirty="0" smtClean="0"/>
            <a:t>Impact on </a:t>
          </a:r>
          <a:r>
            <a:rPr lang="en-GB" sz="2600" kern="1200" dirty="0" err="1" smtClean="0"/>
            <a:t>caregiving</a:t>
          </a:r>
          <a:r>
            <a:rPr lang="en-GB" sz="2600" kern="1200" dirty="0" smtClean="0"/>
            <a:t> role</a:t>
          </a:r>
          <a:endParaRPr lang="en-GB" sz="2600" kern="1200" dirty="0"/>
        </a:p>
      </dsp:txBody>
      <dsp:txXfrm>
        <a:off x="463022" y="2426262"/>
        <a:ext cx="1610054" cy="1475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079DC-19E4-4BA4-B1CC-9028FAE52A21}">
      <dsp:nvSpPr>
        <dsp:cNvPr id="0" name=""/>
        <dsp:cNvSpPr/>
      </dsp:nvSpPr>
      <dsp:spPr>
        <a:xfrm>
          <a:off x="1166151" y="35698"/>
          <a:ext cx="2683424" cy="268342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GB" sz="2600" kern="1200" dirty="0" smtClean="0"/>
            <a:t>Responding differently to ‘passengers’</a:t>
          </a:r>
          <a:endParaRPr lang="en-GB" sz="2600" kern="1200" dirty="0"/>
        </a:p>
      </dsp:txBody>
      <dsp:txXfrm>
        <a:off x="1523941" y="505297"/>
        <a:ext cx="1967844" cy="1207540"/>
      </dsp:txXfrm>
    </dsp:sp>
    <dsp:sp modelId="{9EFB3490-B2BD-4A40-AD71-E8D90F82FF84}">
      <dsp:nvSpPr>
        <dsp:cNvPr id="0" name=""/>
        <dsp:cNvSpPr/>
      </dsp:nvSpPr>
      <dsp:spPr>
        <a:xfrm>
          <a:off x="2146871" y="1733044"/>
          <a:ext cx="2683424" cy="268342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GB" sz="2600" kern="1200" dirty="0" smtClean="0"/>
            <a:t>Increased awareness and </a:t>
          </a:r>
          <a:r>
            <a:rPr lang="en-GB" sz="2600" kern="1200" dirty="0" err="1" smtClean="0"/>
            <a:t>defusion</a:t>
          </a:r>
          <a:endParaRPr lang="en-GB" sz="2600" kern="1200" dirty="0"/>
        </a:p>
      </dsp:txBody>
      <dsp:txXfrm>
        <a:off x="2967552" y="2426262"/>
        <a:ext cx="1610054" cy="1475883"/>
      </dsp:txXfrm>
    </dsp:sp>
    <dsp:sp modelId="{8B118C6E-8DF0-4377-9513-9E96637A4CB1}">
      <dsp:nvSpPr>
        <dsp:cNvPr id="0" name=""/>
        <dsp:cNvSpPr/>
      </dsp:nvSpPr>
      <dsp:spPr>
        <a:xfrm>
          <a:off x="187766" y="1666093"/>
          <a:ext cx="2683424" cy="268342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GB" sz="2600" kern="1200" dirty="0" smtClean="0"/>
            <a:t>Identifying values</a:t>
          </a:r>
          <a:endParaRPr lang="en-GB" sz="2600" kern="1200" dirty="0"/>
        </a:p>
      </dsp:txBody>
      <dsp:txXfrm>
        <a:off x="440455" y="2359311"/>
        <a:ext cx="1610054" cy="147588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640" y="9495681"/>
            <a:ext cx="36387246" cy="6552160"/>
          </a:xfrm>
        </p:spPr>
        <p:txBody>
          <a:bodyPr/>
          <a:lstStyle/>
          <a:p>
            <a:r>
              <a:rPr lang="en-US" smtClean="0"/>
              <a:t>Click to edit Master title style</a:t>
            </a:r>
            <a:endParaRPr lang="en-GB"/>
          </a:p>
        </p:txBody>
      </p:sp>
      <p:sp>
        <p:nvSpPr>
          <p:cNvPr id="3" name="Subtitle 2"/>
          <p:cNvSpPr>
            <a:spLocks noGrp="1"/>
          </p:cNvSpPr>
          <p:nvPr>
            <p:ph type="subTitle" idx="1"/>
          </p:nvPr>
        </p:nvSpPr>
        <p:spPr>
          <a:xfrm>
            <a:off x="6421279" y="17321477"/>
            <a:ext cx="29965968" cy="7811647"/>
          </a:xfrm>
        </p:spPr>
        <p:txBody>
          <a:bodyPr/>
          <a:lstStyle>
            <a:lvl1pPr marL="0" indent="0" algn="ctr">
              <a:buNone/>
              <a:defRPr>
                <a:solidFill>
                  <a:schemeClr val="tx1">
                    <a:tint val="75000"/>
                  </a:schemeClr>
                </a:solidFill>
              </a:defRPr>
            </a:lvl1pPr>
            <a:lvl2pPr marL="2094840" indent="0" algn="ctr">
              <a:buNone/>
              <a:defRPr>
                <a:solidFill>
                  <a:schemeClr val="tx1">
                    <a:tint val="75000"/>
                  </a:schemeClr>
                </a:solidFill>
              </a:defRPr>
            </a:lvl2pPr>
            <a:lvl3pPr marL="4189680" indent="0" algn="ctr">
              <a:buNone/>
              <a:defRPr>
                <a:solidFill>
                  <a:schemeClr val="tx1">
                    <a:tint val="75000"/>
                  </a:schemeClr>
                </a:solidFill>
              </a:defRPr>
            </a:lvl3pPr>
            <a:lvl4pPr marL="6284520" indent="0" algn="ctr">
              <a:buNone/>
              <a:defRPr>
                <a:solidFill>
                  <a:schemeClr val="tx1">
                    <a:tint val="75000"/>
                  </a:schemeClr>
                </a:solidFill>
              </a:defRPr>
            </a:lvl4pPr>
            <a:lvl5pPr marL="8379360" indent="0" algn="ctr">
              <a:buNone/>
              <a:defRPr>
                <a:solidFill>
                  <a:schemeClr val="tx1">
                    <a:tint val="75000"/>
                  </a:schemeClr>
                </a:solidFill>
              </a:defRPr>
            </a:lvl5pPr>
            <a:lvl6pPr marL="10474200" indent="0" algn="ctr">
              <a:buNone/>
              <a:defRPr>
                <a:solidFill>
                  <a:schemeClr val="tx1">
                    <a:tint val="75000"/>
                  </a:schemeClr>
                </a:solidFill>
              </a:defRPr>
            </a:lvl6pPr>
            <a:lvl7pPr marL="12569040" indent="0" algn="ctr">
              <a:buNone/>
              <a:defRPr>
                <a:solidFill>
                  <a:schemeClr val="tx1">
                    <a:tint val="75000"/>
                  </a:schemeClr>
                </a:solidFill>
              </a:defRPr>
            </a:lvl7pPr>
            <a:lvl8pPr marL="14663880" indent="0" algn="ctr">
              <a:buNone/>
              <a:defRPr>
                <a:solidFill>
                  <a:schemeClr val="tx1">
                    <a:tint val="75000"/>
                  </a:schemeClr>
                </a:solidFill>
              </a:defRPr>
            </a:lvl8pPr>
            <a:lvl9pPr marL="1675872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3403867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47830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5303730" y="5455425"/>
            <a:ext cx="45090158" cy="11624777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018396" y="5455425"/>
            <a:ext cx="134571871" cy="116247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75058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216794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579" y="19642331"/>
            <a:ext cx="36387246" cy="6071008"/>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3381579" y="12955743"/>
            <a:ext cx="36387246" cy="6686597"/>
          </a:xfrm>
        </p:spPr>
        <p:txBody>
          <a:bodyPr anchor="b"/>
          <a:lstStyle>
            <a:lvl1pPr marL="0" indent="0">
              <a:buNone/>
              <a:defRPr sz="9200">
                <a:solidFill>
                  <a:schemeClr val="tx1">
                    <a:tint val="75000"/>
                  </a:schemeClr>
                </a:solidFill>
              </a:defRPr>
            </a:lvl1pPr>
            <a:lvl2pPr marL="2094840" indent="0">
              <a:buNone/>
              <a:defRPr sz="8300">
                <a:solidFill>
                  <a:schemeClr val="tx1">
                    <a:tint val="75000"/>
                  </a:schemeClr>
                </a:solidFill>
              </a:defRPr>
            </a:lvl2pPr>
            <a:lvl3pPr marL="4189680" indent="0">
              <a:buNone/>
              <a:defRPr sz="7300">
                <a:solidFill>
                  <a:schemeClr val="tx1">
                    <a:tint val="75000"/>
                  </a:schemeClr>
                </a:solidFill>
              </a:defRPr>
            </a:lvl3pPr>
            <a:lvl4pPr marL="6284520" indent="0">
              <a:buNone/>
              <a:defRPr sz="6400">
                <a:solidFill>
                  <a:schemeClr val="tx1">
                    <a:tint val="75000"/>
                  </a:schemeClr>
                </a:solidFill>
              </a:defRPr>
            </a:lvl4pPr>
            <a:lvl5pPr marL="8379360" indent="0">
              <a:buNone/>
              <a:defRPr sz="6400">
                <a:solidFill>
                  <a:schemeClr val="tx1">
                    <a:tint val="75000"/>
                  </a:schemeClr>
                </a:solidFill>
              </a:defRPr>
            </a:lvl5pPr>
            <a:lvl6pPr marL="10474200" indent="0">
              <a:buNone/>
              <a:defRPr sz="6400">
                <a:solidFill>
                  <a:schemeClr val="tx1">
                    <a:tint val="75000"/>
                  </a:schemeClr>
                </a:solidFill>
              </a:defRPr>
            </a:lvl6pPr>
            <a:lvl7pPr marL="12569040" indent="0">
              <a:buNone/>
              <a:defRPr sz="6400">
                <a:solidFill>
                  <a:schemeClr val="tx1">
                    <a:tint val="75000"/>
                  </a:schemeClr>
                </a:solidFill>
              </a:defRPr>
            </a:lvl7pPr>
            <a:lvl8pPr marL="14663880" indent="0">
              <a:buNone/>
              <a:defRPr sz="6400">
                <a:solidFill>
                  <a:schemeClr val="tx1">
                    <a:tint val="75000"/>
                  </a:schemeClr>
                </a:solidFill>
              </a:defRPr>
            </a:lvl8pPr>
            <a:lvl9pPr marL="16758720"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388059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018395" y="31791423"/>
            <a:ext cx="89831017" cy="89911768"/>
          </a:xfrm>
        </p:spPr>
        <p:txBody>
          <a:bodyPr/>
          <a:lstStyle>
            <a:lvl1pPr>
              <a:defRPr sz="12800"/>
            </a:lvl1pPr>
            <a:lvl2pPr>
              <a:defRPr sz="11000"/>
            </a:lvl2pPr>
            <a:lvl3pPr>
              <a:defRPr sz="92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0562876" y="31791423"/>
            <a:ext cx="89831012" cy="89911768"/>
          </a:xfrm>
        </p:spPr>
        <p:txBody>
          <a:bodyPr/>
          <a:lstStyle>
            <a:lvl1pPr>
              <a:defRPr sz="12800"/>
            </a:lvl1pPr>
            <a:lvl2pPr>
              <a:defRPr sz="11000"/>
            </a:lvl2pPr>
            <a:lvl3pPr>
              <a:defRPr sz="92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629366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0426" y="1224110"/>
            <a:ext cx="38527673" cy="5094552"/>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140426" y="6842269"/>
            <a:ext cx="18914533" cy="2851532"/>
          </a:xfrm>
        </p:spPr>
        <p:txBody>
          <a:bodyPr anchor="b"/>
          <a:lstStyle>
            <a:lvl1pPr marL="0" indent="0">
              <a:buNone/>
              <a:defRPr sz="11000" b="1"/>
            </a:lvl1pPr>
            <a:lvl2pPr marL="2094840" indent="0">
              <a:buNone/>
              <a:defRPr sz="9200" b="1"/>
            </a:lvl2pPr>
            <a:lvl3pPr marL="4189680" indent="0">
              <a:buNone/>
              <a:defRPr sz="8300" b="1"/>
            </a:lvl3pPr>
            <a:lvl4pPr marL="6284520" indent="0">
              <a:buNone/>
              <a:defRPr sz="7300" b="1"/>
            </a:lvl4pPr>
            <a:lvl5pPr marL="8379360" indent="0">
              <a:buNone/>
              <a:defRPr sz="7300" b="1"/>
            </a:lvl5pPr>
            <a:lvl6pPr marL="10474200" indent="0">
              <a:buNone/>
              <a:defRPr sz="7300" b="1"/>
            </a:lvl6pPr>
            <a:lvl7pPr marL="12569040" indent="0">
              <a:buNone/>
              <a:defRPr sz="7300" b="1"/>
            </a:lvl7pPr>
            <a:lvl8pPr marL="14663880" indent="0">
              <a:buNone/>
              <a:defRPr sz="7300" b="1"/>
            </a:lvl8pPr>
            <a:lvl9pPr marL="16758720"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140426" y="9693801"/>
            <a:ext cx="18914533" cy="17611586"/>
          </a:xfrm>
        </p:spPr>
        <p:txBody>
          <a:bodyPr/>
          <a:lstStyle>
            <a:lvl1pPr>
              <a:defRPr sz="11000"/>
            </a:lvl1pPr>
            <a:lvl2pPr>
              <a:defRPr sz="9200"/>
            </a:lvl2pPr>
            <a:lvl3pPr>
              <a:defRPr sz="83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746148" y="6842269"/>
            <a:ext cx="18921963" cy="2851532"/>
          </a:xfrm>
        </p:spPr>
        <p:txBody>
          <a:bodyPr anchor="b"/>
          <a:lstStyle>
            <a:lvl1pPr marL="0" indent="0">
              <a:buNone/>
              <a:defRPr sz="11000" b="1"/>
            </a:lvl1pPr>
            <a:lvl2pPr marL="2094840" indent="0">
              <a:buNone/>
              <a:defRPr sz="9200" b="1"/>
            </a:lvl2pPr>
            <a:lvl3pPr marL="4189680" indent="0">
              <a:buNone/>
              <a:defRPr sz="8300" b="1"/>
            </a:lvl3pPr>
            <a:lvl4pPr marL="6284520" indent="0">
              <a:buNone/>
              <a:defRPr sz="7300" b="1"/>
            </a:lvl4pPr>
            <a:lvl5pPr marL="8379360" indent="0">
              <a:buNone/>
              <a:defRPr sz="7300" b="1"/>
            </a:lvl5pPr>
            <a:lvl6pPr marL="10474200" indent="0">
              <a:buNone/>
              <a:defRPr sz="7300" b="1"/>
            </a:lvl6pPr>
            <a:lvl7pPr marL="12569040" indent="0">
              <a:buNone/>
              <a:defRPr sz="7300" b="1"/>
            </a:lvl7pPr>
            <a:lvl8pPr marL="14663880" indent="0">
              <a:buNone/>
              <a:defRPr sz="7300" b="1"/>
            </a:lvl8pPr>
            <a:lvl9pPr marL="16758720"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1746148" y="9693801"/>
            <a:ext cx="18921963" cy="17611586"/>
          </a:xfrm>
        </p:spPr>
        <p:txBody>
          <a:bodyPr/>
          <a:lstStyle>
            <a:lvl1pPr>
              <a:defRPr sz="11000"/>
            </a:lvl1pPr>
            <a:lvl2pPr>
              <a:defRPr sz="9200"/>
            </a:lvl2pPr>
            <a:lvl3pPr>
              <a:defRPr sz="83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356200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2756420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190185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428" y="1217032"/>
            <a:ext cx="14083710" cy="5179461"/>
          </a:xfrm>
        </p:spPr>
        <p:txBody>
          <a:bodyPr anchor="b"/>
          <a:lstStyle>
            <a:lvl1pPr algn="l">
              <a:defRPr sz="9200" b="1"/>
            </a:lvl1pPr>
          </a:lstStyle>
          <a:p>
            <a:r>
              <a:rPr lang="en-US" smtClean="0"/>
              <a:t>Click to edit Master title style</a:t>
            </a:r>
            <a:endParaRPr lang="en-GB"/>
          </a:p>
        </p:txBody>
      </p:sp>
      <p:sp>
        <p:nvSpPr>
          <p:cNvPr id="3" name="Content Placeholder 2"/>
          <p:cNvSpPr>
            <a:spLocks noGrp="1"/>
          </p:cNvSpPr>
          <p:nvPr>
            <p:ph idx="1"/>
          </p:nvPr>
        </p:nvSpPr>
        <p:spPr>
          <a:xfrm>
            <a:off x="16736944" y="1217043"/>
            <a:ext cx="23931155" cy="26088355"/>
          </a:xfrm>
        </p:spPr>
        <p:txBody>
          <a:bodyPr/>
          <a:lstStyle>
            <a:lvl1pPr>
              <a:defRPr sz="14700"/>
            </a:lvl1pPr>
            <a:lvl2pPr>
              <a:defRPr sz="12800"/>
            </a:lvl2pPr>
            <a:lvl3pPr>
              <a:defRPr sz="110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140428" y="6396505"/>
            <a:ext cx="14083710" cy="20908893"/>
          </a:xfrm>
        </p:spPr>
        <p:txBody>
          <a:bodyPr/>
          <a:lstStyle>
            <a:lvl1pPr marL="0" indent="0">
              <a:buNone/>
              <a:defRPr sz="6400"/>
            </a:lvl1pPr>
            <a:lvl2pPr marL="2094840" indent="0">
              <a:buNone/>
              <a:defRPr sz="5500"/>
            </a:lvl2pPr>
            <a:lvl3pPr marL="4189680" indent="0">
              <a:buNone/>
              <a:defRPr sz="4600"/>
            </a:lvl3pPr>
            <a:lvl4pPr marL="6284520" indent="0">
              <a:buNone/>
              <a:defRPr sz="4100"/>
            </a:lvl4pPr>
            <a:lvl5pPr marL="8379360" indent="0">
              <a:buNone/>
              <a:defRPr sz="4100"/>
            </a:lvl5pPr>
            <a:lvl6pPr marL="10474200" indent="0">
              <a:buNone/>
              <a:defRPr sz="4100"/>
            </a:lvl6pPr>
            <a:lvl7pPr marL="12569040" indent="0">
              <a:buNone/>
              <a:defRPr sz="4100"/>
            </a:lvl7pPr>
            <a:lvl8pPr marL="14663880" indent="0">
              <a:buNone/>
              <a:defRPr sz="4100"/>
            </a:lvl8pPr>
            <a:lvl9pPr marL="1675872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68997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771" y="21397119"/>
            <a:ext cx="25685115" cy="2526051"/>
          </a:xfrm>
        </p:spPr>
        <p:txBody>
          <a:bodyPr anchor="b"/>
          <a:lstStyle>
            <a:lvl1pPr algn="l">
              <a:defRPr sz="9200" b="1"/>
            </a:lvl1pPr>
          </a:lstStyle>
          <a:p>
            <a:r>
              <a:rPr lang="en-US" smtClean="0"/>
              <a:t>Click to edit Master title style</a:t>
            </a:r>
            <a:endParaRPr lang="en-GB"/>
          </a:p>
        </p:txBody>
      </p:sp>
      <p:sp>
        <p:nvSpPr>
          <p:cNvPr id="3" name="Picture Placeholder 2"/>
          <p:cNvSpPr>
            <a:spLocks noGrp="1"/>
          </p:cNvSpPr>
          <p:nvPr>
            <p:ph type="pic" idx="1"/>
          </p:nvPr>
        </p:nvSpPr>
        <p:spPr>
          <a:xfrm>
            <a:off x="8390771" y="2731246"/>
            <a:ext cx="25685115" cy="18340388"/>
          </a:xfrm>
        </p:spPr>
        <p:txBody>
          <a:bodyPr/>
          <a:lstStyle>
            <a:lvl1pPr marL="0" indent="0">
              <a:buNone/>
              <a:defRPr sz="14700"/>
            </a:lvl1pPr>
            <a:lvl2pPr marL="2094840" indent="0">
              <a:buNone/>
              <a:defRPr sz="12800"/>
            </a:lvl2pPr>
            <a:lvl3pPr marL="4189680" indent="0">
              <a:buNone/>
              <a:defRPr sz="11000"/>
            </a:lvl3pPr>
            <a:lvl4pPr marL="6284520" indent="0">
              <a:buNone/>
              <a:defRPr sz="9200"/>
            </a:lvl4pPr>
            <a:lvl5pPr marL="8379360" indent="0">
              <a:buNone/>
              <a:defRPr sz="9200"/>
            </a:lvl5pPr>
            <a:lvl6pPr marL="10474200" indent="0">
              <a:buNone/>
              <a:defRPr sz="9200"/>
            </a:lvl6pPr>
            <a:lvl7pPr marL="12569040" indent="0">
              <a:buNone/>
              <a:defRPr sz="9200"/>
            </a:lvl7pPr>
            <a:lvl8pPr marL="14663880" indent="0">
              <a:buNone/>
              <a:defRPr sz="9200"/>
            </a:lvl8pPr>
            <a:lvl9pPr marL="16758720" indent="0">
              <a:buNone/>
              <a:defRPr sz="9200"/>
            </a:lvl9pPr>
          </a:lstStyle>
          <a:p>
            <a:endParaRPr lang="en-GB"/>
          </a:p>
        </p:txBody>
      </p:sp>
      <p:sp>
        <p:nvSpPr>
          <p:cNvPr id="4" name="Text Placeholder 3"/>
          <p:cNvSpPr>
            <a:spLocks noGrp="1"/>
          </p:cNvSpPr>
          <p:nvPr>
            <p:ph type="body" sz="half" idx="2"/>
          </p:nvPr>
        </p:nvSpPr>
        <p:spPr>
          <a:xfrm>
            <a:off x="8390771" y="23923170"/>
            <a:ext cx="25685115" cy="3587412"/>
          </a:xfrm>
        </p:spPr>
        <p:txBody>
          <a:bodyPr/>
          <a:lstStyle>
            <a:lvl1pPr marL="0" indent="0">
              <a:buNone/>
              <a:defRPr sz="6400"/>
            </a:lvl1pPr>
            <a:lvl2pPr marL="2094840" indent="0">
              <a:buNone/>
              <a:defRPr sz="5500"/>
            </a:lvl2pPr>
            <a:lvl3pPr marL="4189680" indent="0">
              <a:buNone/>
              <a:defRPr sz="4600"/>
            </a:lvl3pPr>
            <a:lvl4pPr marL="6284520" indent="0">
              <a:buNone/>
              <a:defRPr sz="4100"/>
            </a:lvl4pPr>
            <a:lvl5pPr marL="8379360" indent="0">
              <a:buNone/>
              <a:defRPr sz="4100"/>
            </a:lvl5pPr>
            <a:lvl6pPr marL="10474200" indent="0">
              <a:buNone/>
              <a:defRPr sz="4100"/>
            </a:lvl6pPr>
            <a:lvl7pPr marL="12569040" indent="0">
              <a:buNone/>
              <a:defRPr sz="4100"/>
            </a:lvl7pPr>
            <a:lvl8pPr marL="14663880" indent="0">
              <a:buNone/>
              <a:defRPr sz="4100"/>
            </a:lvl8pPr>
            <a:lvl9pPr marL="1675872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FEE86-7018-4C24-B5E3-9B7647FC4A8D}" type="datetimeFigureOut">
              <a:rPr lang="en-GB" smtClean="0"/>
              <a:pPr/>
              <a:t>23/07/2013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8369F-199D-478E-B3B6-049CCC3268B1}" type="slidenum">
              <a:rPr lang="en-GB" smtClean="0"/>
              <a:pPr/>
              <a:t>‹#›</a:t>
            </a:fld>
            <a:endParaRPr lang="en-GB"/>
          </a:p>
        </p:txBody>
      </p:sp>
    </p:spTree>
    <p:extLst>
      <p:ext uri="{BB962C8B-B14F-4D97-AF65-F5344CB8AC3E}">
        <p14:creationId xmlns:p14="http://schemas.microsoft.com/office/powerpoint/2010/main" val="1926729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426" y="1224110"/>
            <a:ext cx="38527673" cy="5094552"/>
          </a:xfrm>
          <a:prstGeom prst="rect">
            <a:avLst/>
          </a:prstGeom>
        </p:spPr>
        <p:txBody>
          <a:bodyPr vert="horz" lIns="418968" tIns="209484" rIns="418968" bIns="209484"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2140426" y="7132375"/>
            <a:ext cx="38527673" cy="20173014"/>
          </a:xfrm>
          <a:prstGeom prst="rect">
            <a:avLst/>
          </a:prstGeom>
        </p:spPr>
        <p:txBody>
          <a:bodyPr vert="horz" lIns="418968" tIns="209484" rIns="418968" bIns="2094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2140426" y="28331373"/>
            <a:ext cx="9988656" cy="1627426"/>
          </a:xfrm>
          <a:prstGeom prst="rect">
            <a:avLst/>
          </a:prstGeom>
        </p:spPr>
        <p:txBody>
          <a:bodyPr vert="horz" lIns="418968" tIns="209484" rIns="418968" bIns="209484" rtlCol="0" anchor="ctr"/>
          <a:lstStyle>
            <a:lvl1pPr algn="l">
              <a:defRPr sz="5500">
                <a:solidFill>
                  <a:schemeClr val="tx1">
                    <a:tint val="75000"/>
                  </a:schemeClr>
                </a:solidFill>
              </a:defRPr>
            </a:lvl1pPr>
          </a:lstStyle>
          <a:p>
            <a:fld id="{3E0FEE86-7018-4C24-B5E3-9B7647FC4A8D}" type="datetimeFigureOut">
              <a:rPr lang="en-GB" smtClean="0"/>
              <a:pPr/>
              <a:t>23/07/2013</a:t>
            </a:fld>
            <a:endParaRPr lang="en-GB"/>
          </a:p>
        </p:txBody>
      </p:sp>
      <p:sp>
        <p:nvSpPr>
          <p:cNvPr id="5" name="Footer Placeholder 4"/>
          <p:cNvSpPr>
            <a:spLocks noGrp="1"/>
          </p:cNvSpPr>
          <p:nvPr>
            <p:ph type="ftr" sz="quarter" idx="3"/>
          </p:nvPr>
        </p:nvSpPr>
        <p:spPr>
          <a:xfrm>
            <a:off x="14626246" y="28331373"/>
            <a:ext cx="13556033" cy="1627426"/>
          </a:xfrm>
          <a:prstGeom prst="rect">
            <a:avLst/>
          </a:prstGeom>
        </p:spPr>
        <p:txBody>
          <a:bodyPr vert="horz" lIns="418968" tIns="209484" rIns="418968" bIns="209484"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679443" y="28331373"/>
            <a:ext cx="9988656" cy="1627426"/>
          </a:xfrm>
          <a:prstGeom prst="rect">
            <a:avLst/>
          </a:prstGeom>
        </p:spPr>
        <p:txBody>
          <a:bodyPr vert="horz" lIns="418968" tIns="209484" rIns="418968" bIns="209484" rtlCol="0" anchor="ctr"/>
          <a:lstStyle>
            <a:lvl1pPr algn="r">
              <a:defRPr sz="5500">
                <a:solidFill>
                  <a:schemeClr val="tx1">
                    <a:tint val="75000"/>
                  </a:schemeClr>
                </a:solidFill>
              </a:defRPr>
            </a:lvl1pPr>
          </a:lstStyle>
          <a:p>
            <a:fld id="{B098369F-199D-478E-B3B6-049CCC3268B1}" type="slidenum">
              <a:rPr lang="en-GB" smtClean="0"/>
              <a:pPr/>
              <a:t>‹#›</a:t>
            </a:fld>
            <a:endParaRPr lang="en-GB"/>
          </a:p>
        </p:txBody>
      </p:sp>
    </p:spTree>
    <p:extLst>
      <p:ext uri="{BB962C8B-B14F-4D97-AF65-F5344CB8AC3E}">
        <p14:creationId xmlns:p14="http://schemas.microsoft.com/office/powerpoint/2010/main" val="4195194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189680" rtl="0" eaLnBrk="1" latinLnBrk="0" hangingPunct="1">
        <a:spcBef>
          <a:spcPct val="0"/>
        </a:spcBef>
        <a:buNone/>
        <a:defRPr sz="20200" kern="1200">
          <a:solidFill>
            <a:schemeClr val="tx1"/>
          </a:solidFill>
          <a:latin typeface="+mj-lt"/>
          <a:ea typeface="+mj-ea"/>
          <a:cs typeface="+mj-cs"/>
        </a:defRPr>
      </a:lvl1pPr>
    </p:titleStyle>
    <p:bodyStyle>
      <a:lvl1pPr marL="1571132" indent="-1571132" algn="l" defTabSz="4189680" rtl="0" eaLnBrk="1" latinLnBrk="0" hangingPunct="1">
        <a:spcBef>
          <a:spcPct val="20000"/>
        </a:spcBef>
        <a:buFont typeface="Arial" pitchFamily="34" charset="0"/>
        <a:buChar char="•"/>
        <a:defRPr sz="14700" kern="1200">
          <a:solidFill>
            <a:schemeClr val="tx1"/>
          </a:solidFill>
          <a:latin typeface="+mn-lt"/>
          <a:ea typeface="+mn-ea"/>
          <a:cs typeface="+mn-cs"/>
        </a:defRPr>
      </a:lvl1pPr>
      <a:lvl2pPr marL="3404118" indent="-1309278" algn="l" defTabSz="4189680"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37100" indent="-1047420" algn="l" defTabSz="4189680"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31940" indent="-1047420" algn="l" defTabSz="4189680"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26780" indent="-1047420" algn="l" defTabSz="4189680"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521620" indent="-1047420" algn="l" defTabSz="4189680"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16460" indent="-1047420" algn="l" defTabSz="4189680"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11300" indent="-1047420" algn="l" defTabSz="4189680"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06140" indent="-1047420" algn="l" defTabSz="4189680"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89680" rtl="0" eaLnBrk="1" latinLnBrk="0" hangingPunct="1">
        <a:defRPr sz="8300" kern="1200">
          <a:solidFill>
            <a:schemeClr val="tx1"/>
          </a:solidFill>
          <a:latin typeface="+mn-lt"/>
          <a:ea typeface="+mn-ea"/>
          <a:cs typeface="+mn-cs"/>
        </a:defRPr>
      </a:lvl1pPr>
      <a:lvl2pPr marL="2094840" algn="l" defTabSz="4189680" rtl="0" eaLnBrk="1" latinLnBrk="0" hangingPunct="1">
        <a:defRPr sz="8300" kern="1200">
          <a:solidFill>
            <a:schemeClr val="tx1"/>
          </a:solidFill>
          <a:latin typeface="+mn-lt"/>
          <a:ea typeface="+mn-ea"/>
          <a:cs typeface="+mn-cs"/>
        </a:defRPr>
      </a:lvl2pPr>
      <a:lvl3pPr marL="4189680" algn="l" defTabSz="4189680" rtl="0" eaLnBrk="1" latinLnBrk="0" hangingPunct="1">
        <a:defRPr sz="8300" kern="1200">
          <a:solidFill>
            <a:schemeClr val="tx1"/>
          </a:solidFill>
          <a:latin typeface="+mn-lt"/>
          <a:ea typeface="+mn-ea"/>
          <a:cs typeface="+mn-cs"/>
        </a:defRPr>
      </a:lvl3pPr>
      <a:lvl4pPr marL="6284520" algn="l" defTabSz="4189680" rtl="0" eaLnBrk="1" latinLnBrk="0" hangingPunct="1">
        <a:defRPr sz="8300" kern="1200">
          <a:solidFill>
            <a:schemeClr val="tx1"/>
          </a:solidFill>
          <a:latin typeface="+mn-lt"/>
          <a:ea typeface="+mn-ea"/>
          <a:cs typeface="+mn-cs"/>
        </a:defRPr>
      </a:lvl4pPr>
      <a:lvl5pPr marL="8379360" algn="l" defTabSz="4189680" rtl="0" eaLnBrk="1" latinLnBrk="0" hangingPunct="1">
        <a:defRPr sz="8300" kern="1200">
          <a:solidFill>
            <a:schemeClr val="tx1"/>
          </a:solidFill>
          <a:latin typeface="+mn-lt"/>
          <a:ea typeface="+mn-ea"/>
          <a:cs typeface="+mn-cs"/>
        </a:defRPr>
      </a:lvl5pPr>
      <a:lvl6pPr marL="10474200" algn="l" defTabSz="4189680" rtl="0" eaLnBrk="1" latinLnBrk="0" hangingPunct="1">
        <a:defRPr sz="8300" kern="1200">
          <a:solidFill>
            <a:schemeClr val="tx1"/>
          </a:solidFill>
          <a:latin typeface="+mn-lt"/>
          <a:ea typeface="+mn-ea"/>
          <a:cs typeface="+mn-cs"/>
        </a:defRPr>
      </a:lvl6pPr>
      <a:lvl7pPr marL="12569040" algn="l" defTabSz="4189680" rtl="0" eaLnBrk="1" latinLnBrk="0" hangingPunct="1">
        <a:defRPr sz="8300" kern="1200">
          <a:solidFill>
            <a:schemeClr val="tx1"/>
          </a:solidFill>
          <a:latin typeface="+mn-lt"/>
          <a:ea typeface="+mn-ea"/>
          <a:cs typeface="+mn-cs"/>
        </a:defRPr>
      </a:lvl7pPr>
      <a:lvl8pPr marL="14663880" algn="l" defTabSz="4189680" rtl="0" eaLnBrk="1" latinLnBrk="0" hangingPunct="1">
        <a:defRPr sz="8300" kern="1200">
          <a:solidFill>
            <a:schemeClr val="tx1"/>
          </a:solidFill>
          <a:latin typeface="+mn-lt"/>
          <a:ea typeface="+mn-ea"/>
          <a:cs typeface="+mn-cs"/>
        </a:defRPr>
      </a:lvl8pPr>
      <a:lvl9pPr marL="16758720" algn="l" defTabSz="4189680"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uk/url?sa=i&amp;rct=j&amp;q=passengers+on+a+bus+metaphor+act&amp;source=images&amp;cd=&amp;cad=rja&amp;docid=p2jonLIkOPbEJM&amp;tbnid=sZq_oTKevb6AGM:&amp;ved=0CAUQjRw&amp;url=http://www.thecareerpsychologist.com/exercises/the-passengers-on-the-bus/&amp;ei=V13RUdqpJOmW0AWX9YHICg&amp;psig=AFQjCNGyQy-kvVqwhvS5or-lKAp5C__vkQ&amp;ust=1372761790757551" TargetMode="External"/><Relationship Id="rId13" Type="http://schemas.openxmlformats.org/officeDocument/2006/relationships/diagramQuickStyle" Target="../diagrams/quickStyle1.xml"/><Relationship Id="rId18" Type="http://schemas.openxmlformats.org/officeDocument/2006/relationships/diagramQuickStyle" Target="../diagrams/quickStyle2.xml"/><Relationship Id="rId3" Type="http://schemas.openxmlformats.org/officeDocument/2006/relationships/hyperlink" Target="http://www.google.co.uk/url?sa=i&amp;rct=j&amp;q=institute%20of%20pscyhiatry&amp;source=images&amp;cd=&amp;cad=rja&amp;docid=DENVDN4bf5z5yM&amp;tbnid=cZwbZ3USkTiP0M:&amp;ved=0CAUQjRw&amp;url=http://moodle.iop.kcl.ac.uk/&amp;ei=javKUbqnL7LL0AWg9oCgDw&amp;psig=AFQjCNFjuea8jZM8FfslUZpRBKqjJBl0Sg&amp;ust=1372323078556120" TargetMode="External"/><Relationship Id="rId21" Type="http://schemas.openxmlformats.org/officeDocument/2006/relationships/chart" Target="../charts/chart1.xml"/><Relationship Id="rId7" Type="http://schemas.openxmlformats.org/officeDocument/2006/relationships/image" Target="../media/image4.jpeg"/><Relationship Id="rId12" Type="http://schemas.openxmlformats.org/officeDocument/2006/relationships/diagramLayout" Target="../diagrams/layout1.xml"/><Relationship Id="rId17" Type="http://schemas.openxmlformats.org/officeDocument/2006/relationships/diagramLayout" Target="../diagrams/layout2.xml"/><Relationship Id="rId2" Type="http://schemas.openxmlformats.org/officeDocument/2006/relationships/image" Target="../media/image1.png"/><Relationship Id="rId16" Type="http://schemas.openxmlformats.org/officeDocument/2006/relationships/diagramData" Target="../diagrams/data2.xml"/><Relationship Id="rId20" Type="http://schemas.microsoft.com/office/2007/relationships/diagramDrawing" Target="../diagrams/drawing2.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diagramData" Target="../diagrams/data1.xml"/><Relationship Id="rId5" Type="http://schemas.openxmlformats.org/officeDocument/2006/relationships/hyperlink" Target="http://www.google.co.uk/url?sa=i&amp;rct=j&amp;q=south+london+and+maudsley&amp;source=images&amp;cd=&amp;cad=rja&amp;docid=ffesnq653Taj5M&amp;tbnid=nmLxeTnN-mWtsM:&amp;ved=0CAUQjRw&amp;url=http://commons.wikimedia.org/wiki/File:South_London_and_Maudsley_NHS_Foundation_Trust_logo.jpg&amp;ei=-KvKUZLvGOmX1AXEg4HgDQ&amp;psig=AFQjCNEUt8v60OCeCoAVRX3SHfslfKbVLg&amp;ust=1372323181303982" TargetMode="External"/><Relationship Id="rId15" Type="http://schemas.microsoft.com/office/2007/relationships/diagramDrawing" Target="../diagrams/drawing1.xml"/><Relationship Id="rId10" Type="http://schemas.openxmlformats.org/officeDocument/2006/relationships/image" Target="../media/image6.emf"/><Relationship Id="rId19" Type="http://schemas.openxmlformats.org/officeDocument/2006/relationships/diagramColors" Target="../diagrams/colors2.xml"/><Relationship Id="rId4" Type="http://schemas.openxmlformats.org/officeDocument/2006/relationships/image" Target="../media/image2.gif"/><Relationship Id="rId9" Type="http://schemas.openxmlformats.org/officeDocument/2006/relationships/image" Target="../media/image5.jpeg"/><Relationship Id="rId14" Type="http://schemas.openxmlformats.org/officeDocument/2006/relationships/diagramColors" Target="../diagrams/colors1.xml"/><Relationship Id="rId2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43430" y="14563566"/>
            <a:ext cx="13321665" cy="15139797"/>
          </a:xfrm>
          <a:prstGeom prst="rect">
            <a:avLst/>
          </a:prstGeom>
          <a:gradFill>
            <a:gsLst>
              <a:gs pos="0">
                <a:schemeClr val="accent1">
                  <a:tint val="66000"/>
                  <a:satMod val="160000"/>
                  <a:alpha val="46000"/>
                </a:schemeClr>
              </a:gs>
              <a:gs pos="50000">
                <a:schemeClr val="accent1">
                  <a:tint val="44500"/>
                  <a:satMod val="160000"/>
                </a:schemeClr>
              </a:gs>
              <a:gs pos="100000">
                <a:schemeClr val="accent1">
                  <a:tint val="23500"/>
                  <a:satMod val="160000"/>
                </a:schemeClr>
              </a:gs>
            </a:gsLst>
            <a:lin ang="5400000" scaled="0"/>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881696" y="521811"/>
            <a:ext cx="41045131" cy="3960635"/>
          </a:xfrm>
          <a:solidFill>
            <a:schemeClr val="tx2">
              <a:lumMod val="40000"/>
              <a:lumOff val="60000"/>
            </a:schemeClr>
          </a:solidFill>
          <a:ln>
            <a:solidFill>
              <a:schemeClr val="tx1"/>
            </a:solidFill>
          </a:ln>
        </p:spPr>
        <p:txBody>
          <a:bodyPr>
            <a:normAutofit fontScale="90000"/>
          </a:bodyPr>
          <a:lstStyle/>
          <a:p>
            <a:r>
              <a:rPr lang="en-GB" sz="9800" b="1" dirty="0" smtClean="0"/>
              <a:t>ACT for Recovery: </a:t>
            </a:r>
            <a:r>
              <a:rPr lang="en-GB" sz="8000" dirty="0" smtClean="0"/>
              <a:t/>
            </a:r>
            <a:br>
              <a:rPr lang="en-GB" sz="8000" dirty="0" smtClean="0"/>
            </a:br>
            <a:r>
              <a:rPr lang="en-GB" sz="8000" b="1" dirty="0" smtClean="0"/>
              <a:t>Preliminary findings of ACT workshops for clients and caregivers in community psychosis services.</a:t>
            </a:r>
            <a:r>
              <a:rPr lang="en-GB" sz="8000" dirty="0" smtClean="0"/>
              <a:t/>
            </a:r>
            <a:br>
              <a:rPr lang="en-GB" sz="8000" dirty="0" smtClean="0"/>
            </a:br>
            <a:r>
              <a:rPr lang="en-GB" sz="6000" dirty="0" err="1" smtClean="0">
                <a:solidFill>
                  <a:schemeClr val="bg1"/>
                </a:solidFill>
              </a:rPr>
              <a:t>L.Butler</a:t>
            </a:r>
            <a:r>
              <a:rPr lang="en-GB" sz="6000" dirty="0" smtClean="0">
                <a:solidFill>
                  <a:schemeClr val="bg1"/>
                </a:solidFill>
              </a:rPr>
              <a:t>, </a:t>
            </a:r>
            <a:r>
              <a:rPr lang="en-GB" sz="6000" dirty="0" err="1" smtClean="0">
                <a:solidFill>
                  <a:schemeClr val="bg1"/>
                </a:solidFill>
              </a:rPr>
              <a:t>E.O’Donoghue</a:t>
            </a:r>
            <a:r>
              <a:rPr lang="en-GB" sz="6000" dirty="0" smtClean="0">
                <a:solidFill>
                  <a:schemeClr val="bg1"/>
                </a:solidFill>
              </a:rPr>
              <a:t>, </a:t>
            </a:r>
            <a:r>
              <a:rPr lang="en-GB" sz="6000" dirty="0" err="1" smtClean="0">
                <a:solidFill>
                  <a:schemeClr val="bg1"/>
                </a:solidFill>
              </a:rPr>
              <a:t>E.Morris</a:t>
            </a:r>
            <a:r>
              <a:rPr lang="en-GB" sz="6000" dirty="0" smtClean="0">
                <a:solidFill>
                  <a:schemeClr val="bg1"/>
                </a:solidFill>
              </a:rPr>
              <a:t>, </a:t>
            </a:r>
            <a:r>
              <a:rPr lang="en-GB" sz="6000" dirty="0" err="1" smtClean="0">
                <a:solidFill>
                  <a:schemeClr val="bg1"/>
                </a:solidFill>
              </a:rPr>
              <a:t>J.Oliver</a:t>
            </a:r>
            <a:r>
              <a:rPr lang="en-GB" sz="6000" dirty="0" smtClean="0">
                <a:solidFill>
                  <a:schemeClr val="bg1"/>
                </a:solidFill>
              </a:rPr>
              <a:t>, </a:t>
            </a:r>
            <a:r>
              <a:rPr lang="en-GB" sz="6000" dirty="0" err="1" smtClean="0">
                <a:solidFill>
                  <a:schemeClr val="bg1"/>
                </a:solidFill>
              </a:rPr>
              <a:t>L.Johns</a:t>
            </a:r>
            <a:r>
              <a:rPr lang="en-GB" sz="6000" dirty="0" smtClean="0">
                <a:solidFill>
                  <a:schemeClr val="bg1"/>
                </a:solidFill>
              </a:rPr>
              <a:t> &amp; </a:t>
            </a:r>
            <a:r>
              <a:rPr lang="en-GB" sz="6000" dirty="0" err="1" smtClean="0">
                <a:solidFill>
                  <a:schemeClr val="bg1"/>
                </a:solidFill>
              </a:rPr>
              <a:t>S.Jolley</a:t>
            </a:r>
            <a:r>
              <a:rPr lang="en-GB" sz="6000" dirty="0" smtClean="0">
                <a:solidFill>
                  <a:schemeClr val="bg1"/>
                </a:solidFill>
              </a:rPr>
              <a:t>, South London and Maudsley NHS Foundation Trust.</a:t>
            </a:r>
            <a:endParaRPr lang="en-GB" sz="8000" dirty="0">
              <a:solidFill>
                <a:schemeClr val="bg1"/>
              </a:solidFill>
            </a:endParaRPr>
          </a:p>
        </p:txBody>
      </p:sp>
      <p:pic>
        <p:nvPicPr>
          <p:cNvPr id="1028" name="Picture 4" descr="http://moodle.iop.kcl.ac.uk/theme/iop/pix/logo.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1742" y="881856"/>
            <a:ext cx="3810000" cy="122872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upload.wikimedia.org/wikipedia/commons/8/83/South_London_and_Maudsley_NHS_Foundation_Trust_logo.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645792" y="881856"/>
            <a:ext cx="7924800" cy="952500"/>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881697" y="5202396"/>
            <a:ext cx="13321665" cy="24843105"/>
          </a:xfrm>
          <a:prstGeom prst="round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4000" b="1" dirty="0" smtClean="0">
              <a:solidFill>
                <a:schemeClr val="tx1"/>
              </a:solidFill>
            </a:endParaRPr>
          </a:p>
          <a:p>
            <a:endParaRPr lang="en-GB" sz="4000" b="1" dirty="0">
              <a:solidFill>
                <a:schemeClr val="tx1"/>
              </a:solidFill>
            </a:endParaRPr>
          </a:p>
          <a:p>
            <a:pPr algn="ctr"/>
            <a:endParaRPr lang="en-GB" sz="4000" b="1" dirty="0" smtClean="0">
              <a:solidFill>
                <a:schemeClr val="tx1"/>
              </a:solidFill>
            </a:endParaRPr>
          </a:p>
          <a:p>
            <a:pPr algn="ctr"/>
            <a:r>
              <a:rPr lang="en-GB" sz="4000" b="1" dirty="0" smtClean="0">
                <a:solidFill>
                  <a:schemeClr val="tx1"/>
                </a:solidFill>
              </a:rPr>
              <a:t> </a:t>
            </a:r>
          </a:p>
          <a:p>
            <a:pPr algn="ctr"/>
            <a:endParaRPr lang="en-GB" sz="4000" b="1" dirty="0">
              <a:solidFill>
                <a:schemeClr val="tx1"/>
              </a:solidFill>
            </a:endParaRPr>
          </a:p>
          <a:p>
            <a:pPr algn="ctr"/>
            <a:r>
              <a:rPr lang="en-GB" sz="4000" b="1" dirty="0" smtClean="0">
                <a:solidFill>
                  <a:schemeClr val="tx1"/>
                </a:solidFill>
              </a:rPr>
              <a:t>Introduction &amp; Aims</a:t>
            </a:r>
          </a:p>
          <a:p>
            <a:pPr algn="just"/>
            <a:r>
              <a:rPr lang="en-GB" sz="3200" dirty="0" smtClean="0">
                <a:solidFill>
                  <a:schemeClr val="tx1"/>
                </a:solidFill>
              </a:rPr>
              <a:t>ACT has shown to be a promising intervention for helping people with psychosis. RCTs have demonstrated lower rehospitalisation rates (Bach &amp; Hayes, 2002) and advantages in mood, social impairment and overall distress associated with symptoms (</a:t>
            </a:r>
            <a:r>
              <a:rPr lang="en-GB" sz="3200" dirty="0" err="1" smtClean="0">
                <a:solidFill>
                  <a:schemeClr val="tx1"/>
                </a:solidFill>
              </a:rPr>
              <a:t>Gaudiano</a:t>
            </a:r>
            <a:r>
              <a:rPr lang="en-GB" sz="3200" dirty="0" smtClean="0">
                <a:solidFill>
                  <a:schemeClr val="tx1"/>
                </a:solidFill>
              </a:rPr>
              <a:t> &amp; Hayes, 2006). ACT fits in particularly well with the recovery principles of finding and maintaining hope, encouraging self-management, contacting self-awareness and encouraging the development of a positive self-identity.  ACT workshops trialled recently in London &amp; Scotland (referenced in McArthur et al., 2013) have demonstrated  good results, but no randomised controlled design has as yet been conducted with this population.</a:t>
            </a:r>
          </a:p>
          <a:p>
            <a:pPr algn="just"/>
            <a:endParaRPr lang="en-GB" sz="3200" dirty="0" smtClean="0">
              <a:solidFill>
                <a:schemeClr val="tx1"/>
              </a:solidFill>
            </a:endParaRPr>
          </a:p>
          <a:p>
            <a:pPr algn="just"/>
            <a:r>
              <a:rPr lang="en-GB" sz="3200" dirty="0" smtClean="0">
                <a:solidFill>
                  <a:schemeClr val="tx1"/>
                </a:solidFill>
              </a:rPr>
              <a:t>Informal caregivers play a key role in client care and recovery. The negative impact of the </a:t>
            </a:r>
            <a:r>
              <a:rPr lang="en-GB" sz="3200" dirty="0" err="1" smtClean="0">
                <a:solidFill>
                  <a:schemeClr val="tx1"/>
                </a:solidFill>
              </a:rPr>
              <a:t>caregiving</a:t>
            </a:r>
            <a:r>
              <a:rPr lang="en-GB" sz="3200" dirty="0" smtClean="0">
                <a:solidFill>
                  <a:schemeClr val="tx1"/>
                </a:solidFill>
              </a:rPr>
              <a:t> role on carer physical and mental well-being has been well documented (</a:t>
            </a:r>
            <a:r>
              <a:rPr lang="en-GB" sz="3200" dirty="0" err="1" smtClean="0">
                <a:solidFill>
                  <a:schemeClr val="tx1"/>
                </a:solidFill>
              </a:rPr>
              <a:t>Awad</a:t>
            </a:r>
            <a:r>
              <a:rPr lang="en-GB" sz="3200" dirty="0" smtClean="0">
                <a:solidFill>
                  <a:schemeClr val="tx1"/>
                </a:solidFill>
              </a:rPr>
              <a:t> &amp; </a:t>
            </a:r>
            <a:r>
              <a:rPr lang="en-GB" sz="3200" dirty="0" err="1" smtClean="0">
                <a:solidFill>
                  <a:schemeClr val="tx1"/>
                </a:solidFill>
              </a:rPr>
              <a:t>Vorgunati</a:t>
            </a:r>
            <a:r>
              <a:rPr lang="en-GB" sz="3200" dirty="0" smtClean="0">
                <a:solidFill>
                  <a:schemeClr val="tx1"/>
                </a:solidFill>
              </a:rPr>
              <a:t>, 2008) with as many as 80% of caregivers reporting feelings of distress and burden (</a:t>
            </a:r>
            <a:r>
              <a:rPr lang="en-GB" sz="3200" dirty="0" err="1" smtClean="0">
                <a:solidFill>
                  <a:schemeClr val="tx1"/>
                </a:solidFill>
              </a:rPr>
              <a:t>Kuipers</a:t>
            </a:r>
            <a:r>
              <a:rPr lang="en-GB" sz="3200" dirty="0" smtClean="0">
                <a:solidFill>
                  <a:schemeClr val="tx1"/>
                </a:solidFill>
              </a:rPr>
              <a:t> &amp; </a:t>
            </a:r>
            <a:r>
              <a:rPr lang="en-GB" sz="3200" dirty="0" err="1" smtClean="0">
                <a:solidFill>
                  <a:schemeClr val="tx1"/>
                </a:solidFill>
              </a:rPr>
              <a:t>Bebbington</a:t>
            </a:r>
            <a:r>
              <a:rPr lang="en-GB" sz="3200" dirty="0" smtClean="0">
                <a:solidFill>
                  <a:schemeClr val="tx1"/>
                </a:solidFill>
              </a:rPr>
              <a:t>, 2005). Intervening with caregivers to reduce distress and improve wellbeing, as well as being helpful in its own right, should also promote recovery for clients. </a:t>
            </a:r>
          </a:p>
          <a:p>
            <a:pPr algn="just"/>
            <a:endParaRPr lang="en-GB" sz="3200" dirty="0" smtClean="0">
              <a:solidFill>
                <a:schemeClr val="tx1"/>
              </a:solidFill>
            </a:endParaRPr>
          </a:p>
          <a:p>
            <a:pPr algn="just"/>
            <a:r>
              <a:rPr lang="en-GB" sz="3200" dirty="0" smtClean="0">
                <a:solidFill>
                  <a:schemeClr val="tx1"/>
                </a:solidFill>
              </a:rPr>
              <a:t>This project aims to evaluate the effectiveness of the ACT workshops as a means of improving self-reported wellbeing for both clients with psychosis and caregivers of people with psychosis.  We also aim to promote recovery  and to formally assess the cost-effectiveness  of these workshops  for psychosis </a:t>
            </a:r>
          </a:p>
          <a:p>
            <a:endParaRPr lang="en-GB" sz="3200" b="1" dirty="0" smtClean="0">
              <a:solidFill>
                <a:schemeClr val="tx1"/>
              </a:solidFill>
            </a:endParaRPr>
          </a:p>
          <a:p>
            <a:r>
              <a:rPr lang="en-GB" sz="4000" b="1" dirty="0" smtClean="0">
                <a:solidFill>
                  <a:schemeClr val="tx1"/>
                </a:solidFill>
              </a:rPr>
              <a:t>Design </a:t>
            </a:r>
            <a:r>
              <a:rPr lang="en-GB" sz="4000" b="1" dirty="0">
                <a:solidFill>
                  <a:schemeClr val="tx1"/>
                </a:solidFill>
              </a:rPr>
              <a:t>and Method</a:t>
            </a:r>
          </a:p>
          <a:p>
            <a:pPr algn="just"/>
            <a:r>
              <a:rPr lang="en-GB" sz="3200" dirty="0" smtClean="0">
                <a:solidFill>
                  <a:schemeClr val="tx1"/>
                </a:solidFill>
              </a:rPr>
              <a:t>This is the first Randomised Controlled Trial (RCT) of ACT workshops for people with psychosis and their caregivers. </a:t>
            </a:r>
          </a:p>
          <a:p>
            <a:pPr algn="just"/>
            <a:r>
              <a:rPr lang="en-GB" sz="3200" dirty="0" smtClean="0">
                <a:solidFill>
                  <a:schemeClr val="tx1"/>
                </a:solidFill>
              </a:rPr>
              <a:t>Recruitment Target: 48 clients </a:t>
            </a:r>
            <a:r>
              <a:rPr lang="en-GB" sz="3200" dirty="0">
                <a:solidFill>
                  <a:schemeClr val="tx1"/>
                </a:solidFill>
              </a:rPr>
              <a:t>and 48 caregivers</a:t>
            </a:r>
            <a:r>
              <a:rPr lang="en-GB" sz="3200" dirty="0" smtClean="0">
                <a:solidFill>
                  <a:schemeClr val="tx1"/>
                </a:solidFill>
              </a:rPr>
              <a:t>.  </a:t>
            </a:r>
          </a:p>
          <a:p>
            <a:pPr algn="just"/>
            <a:endParaRPr lang="en-GB" sz="3200" dirty="0" smtClean="0">
              <a:solidFill>
                <a:schemeClr val="tx1"/>
              </a:solidFill>
            </a:endParaRPr>
          </a:p>
          <a:p>
            <a:pPr algn="just"/>
            <a:r>
              <a:rPr lang="en-GB" sz="3200" dirty="0" smtClean="0">
                <a:solidFill>
                  <a:schemeClr val="tx1"/>
                </a:solidFill>
              </a:rPr>
              <a:t>Participants </a:t>
            </a:r>
            <a:r>
              <a:rPr lang="en-GB" sz="3200" dirty="0">
                <a:solidFill>
                  <a:schemeClr val="tx1"/>
                </a:solidFill>
              </a:rPr>
              <a:t>are randomised to either an ACT workshop immediately, or to a waitlist control group. Measures are completed at four </a:t>
            </a:r>
            <a:r>
              <a:rPr lang="en-GB" sz="3200" dirty="0" err="1">
                <a:solidFill>
                  <a:schemeClr val="tx1"/>
                </a:solidFill>
              </a:rPr>
              <a:t>timepoints</a:t>
            </a:r>
            <a:r>
              <a:rPr lang="en-GB" sz="3200" dirty="0">
                <a:solidFill>
                  <a:schemeClr val="tx1"/>
                </a:solidFill>
              </a:rPr>
              <a:t> – baseline, 4 weeks (post therapy), 12 weeks (post booster session) and 36 weeks (6 month follow-up</a:t>
            </a:r>
            <a:r>
              <a:rPr lang="en-GB" sz="3200" dirty="0" smtClean="0">
                <a:solidFill>
                  <a:schemeClr val="tx1"/>
                </a:solidFill>
              </a:rPr>
              <a:t>).</a:t>
            </a:r>
          </a:p>
          <a:p>
            <a:pPr algn="just"/>
            <a:endParaRPr lang="en-GB" sz="3200" dirty="0" smtClean="0">
              <a:solidFill>
                <a:schemeClr val="tx1"/>
              </a:solidFill>
            </a:endParaRPr>
          </a:p>
          <a:p>
            <a:r>
              <a:rPr lang="en-GB" sz="4000" b="1" dirty="0" smtClean="0">
                <a:solidFill>
                  <a:schemeClr val="tx1"/>
                </a:solidFill>
              </a:rPr>
              <a:t>Measures </a:t>
            </a:r>
          </a:p>
          <a:p>
            <a:pPr marL="457200" indent="-457200">
              <a:buFont typeface="Arial" pitchFamily="34" charset="0"/>
              <a:buChar char="•"/>
            </a:pPr>
            <a:r>
              <a:rPr lang="en-GB" sz="3200" dirty="0" smtClean="0">
                <a:solidFill>
                  <a:schemeClr val="tx1"/>
                </a:solidFill>
              </a:rPr>
              <a:t>Time </a:t>
            </a:r>
            <a:r>
              <a:rPr lang="en-GB" sz="3200" dirty="0">
                <a:solidFill>
                  <a:schemeClr val="tx1"/>
                </a:solidFill>
              </a:rPr>
              <a:t>Budget (</a:t>
            </a:r>
            <a:r>
              <a:rPr lang="en-GB" sz="3200" dirty="0" err="1" smtClean="0">
                <a:solidFill>
                  <a:schemeClr val="tx1"/>
                </a:solidFill>
              </a:rPr>
              <a:t>Jolley</a:t>
            </a:r>
            <a:r>
              <a:rPr lang="en-GB" sz="3200" dirty="0" smtClean="0">
                <a:solidFill>
                  <a:schemeClr val="tx1"/>
                </a:solidFill>
              </a:rPr>
              <a:t> et al., 2005; 2006). </a:t>
            </a:r>
          </a:p>
          <a:p>
            <a:pPr marL="457200" indent="-457200">
              <a:buFont typeface="Arial" pitchFamily="34" charset="0"/>
              <a:buChar char="•"/>
            </a:pPr>
            <a:r>
              <a:rPr lang="en-GB" sz="3200" dirty="0" smtClean="0">
                <a:solidFill>
                  <a:schemeClr val="tx1"/>
                </a:solidFill>
              </a:rPr>
              <a:t>Interference Measure (adapted from Sheehan, 1983).</a:t>
            </a:r>
          </a:p>
          <a:p>
            <a:pPr marL="457200" indent="-457200">
              <a:buFont typeface="Arial" pitchFamily="34" charset="0"/>
              <a:buChar char="•"/>
            </a:pPr>
            <a:r>
              <a:rPr lang="en-GB" sz="3200" dirty="0" smtClean="0">
                <a:solidFill>
                  <a:schemeClr val="tx1"/>
                </a:solidFill>
              </a:rPr>
              <a:t>Valuing Questionnaire (</a:t>
            </a:r>
            <a:r>
              <a:rPr lang="en-GB" sz="3200" dirty="0" err="1" smtClean="0">
                <a:solidFill>
                  <a:schemeClr val="tx1"/>
                </a:solidFill>
              </a:rPr>
              <a:t>Smout</a:t>
            </a:r>
            <a:r>
              <a:rPr lang="en-GB" sz="3200" dirty="0" smtClean="0">
                <a:solidFill>
                  <a:schemeClr val="tx1"/>
                </a:solidFill>
              </a:rPr>
              <a:t> et al., 2011).</a:t>
            </a:r>
          </a:p>
          <a:p>
            <a:pPr marL="457200" indent="-457200">
              <a:buFont typeface="Arial" pitchFamily="34" charset="0"/>
              <a:buChar char="•"/>
            </a:pPr>
            <a:r>
              <a:rPr lang="en-GB" sz="3200" dirty="0" smtClean="0">
                <a:solidFill>
                  <a:schemeClr val="tx1"/>
                </a:solidFill>
              </a:rPr>
              <a:t>Acceptance and Action Questionnaire-II (Bond et al., 2011).</a:t>
            </a:r>
          </a:p>
          <a:p>
            <a:pPr marL="457200" indent="-457200">
              <a:buFont typeface="Arial" pitchFamily="34" charset="0"/>
              <a:buChar char="•"/>
            </a:pPr>
            <a:r>
              <a:rPr lang="en-GB" sz="3200" dirty="0" smtClean="0">
                <a:solidFill>
                  <a:schemeClr val="tx1"/>
                </a:solidFill>
              </a:rPr>
              <a:t>Warwick-Edinburgh Wellbeing Scale (Tennant et al., 2007).</a:t>
            </a:r>
          </a:p>
          <a:p>
            <a:pPr marL="457200" indent="-457200">
              <a:buFont typeface="Arial" pitchFamily="34" charset="0"/>
              <a:buChar char="•"/>
            </a:pPr>
            <a:r>
              <a:rPr lang="en-GB" sz="3200" dirty="0" smtClean="0">
                <a:solidFill>
                  <a:schemeClr val="tx1"/>
                </a:solidFill>
              </a:rPr>
              <a:t>Southampton Mindfulness Questionnaire (Chadwick et al., 2008).</a:t>
            </a:r>
          </a:p>
          <a:p>
            <a:pPr marL="457200" indent="-457200">
              <a:buFont typeface="Arial" pitchFamily="34" charset="0"/>
              <a:buChar char="•"/>
            </a:pPr>
            <a:r>
              <a:rPr lang="en-GB" sz="3200" dirty="0" smtClean="0">
                <a:solidFill>
                  <a:schemeClr val="tx1"/>
                </a:solidFill>
              </a:rPr>
              <a:t> CORE-10 (Clinical Outcomes in Routine Evaluation) </a:t>
            </a:r>
            <a:r>
              <a:rPr lang="en-GB" sz="3200" dirty="0" err="1" smtClean="0">
                <a:solidFill>
                  <a:schemeClr val="tx1"/>
                </a:solidFill>
              </a:rPr>
              <a:t>Barkham</a:t>
            </a:r>
            <a:r>
              <a:rPr lang="en-GB" sz="3200" dirty="0" smtClean="0">
                <a:solidFill>
                  <a:schemeClr val="tx1"/>
                </a:solidFill>
              </a:rPr>
              <a:t> et al., 2008).</a:t>
            </a:r>
          </a:p>
          <a:p>
            <a:pPr marL="457200" indent="-457200">
              <a:buFont typeface="Arial" pitchFamily="34" charset="0"/>
              <a:buChar char="•"/>
            </a:pPr>
            <a:r>
              <a:rPr lang="en-GB" sz="3200" dirty="0">
                <a:solidFill>
                  <a:schemeClr val="tx1"/>
                </a:solidFill>
              </a:rPr>
              <a:t>Qualitative Feedback on groups &amp; Satisfaction Questionnaire</a:t>
            </a:r>
            <a:r>
              <a:rPr lang="en-GB" sz="3200" dirty="0" smtClean="0">
                <a:solidFill>
                  <a:schemeClr val="tx1"/>
                </a:solidFill>
              </a:rPr>
              <a:t>.</a:t>
            </a:r>
          </a:p>
          <a:p>
            <a:pPr marL="457200" indent="-457200">
              <a:buFont typeface="Arial" pitchFamily="34" charset="0"/>
              <a:buChar char="•"/>
            </a:pPr>
            <a:r>
              <a:rPr lang="en-GB" sz="3200" dirty="0" smtClean="0">
                <a:solidFill>
                  <a:schemeClr val="tx1"/>
                </a:solidFill>
              </a:rPr>
              <a:t>Clients also complete: Measure </a:t>
            </a:r>
            <a:r>
              <a:rPr lang="en-GB" sz="3200" dirty="0">
                <a:solidFill>
                  <a:schemeClr val="tx1"/>
                </a:solidFill>
              </a:rPr>
              <a:t>of service use </a:t>
            </a:r>
            <a:r>
              <a:rPr lang="en-GB" sz="3200" dirty="0" smtClean="0">
                <a:solidFill>
                  <a:schemeClr val="tx1"/>
                </a:solidFill>
              </a:rPr>
              <a:t>to assess costs, adapted PSYRATS (Haddock et al., 1999) &amp; Questionnaire about Process of Recovery (Neil et al., 2009).</a:t>
            </a:r>
          </a:p>
          <a:p>
            <a:pPr marL="457200" indent="-457200">
              <a:buFont typeface="Arial" pitchFamily="34" charset="0"/>
              <a:buChar char="•"/>
            </a:pPr>
            <a:endParaRPr lang="en-GB" sz="2800" dirty="0">
              <a:solidFill>
                <a:schemeClr val="tx1"/>
              </a:solidFill>
            </a:endParaRPr>
          </a:p>
          <a:p>
            <a:pPr marL="457200" indent="-457200">
              <a:buFont typeface="Arial" pitchFamily="34" charset="0"/>
              <a:buChar char="•"/>
            </a:pPr>
            <a:endParaRPr lang="en-GB" sz="3200" dirty="0">
              <a:solidFill>
                <a:schemeClr val="tx1"/>
              </a:solidFill>
            </a:endParaRPr>
          </a:p>
          <a:p>
            <a:endParaRPr lang="en-GB" sz="3200" dirty="0">
              <a:solidFill>
                <a:schemeClr val="tx1"/>
              </a:solidFill>
            </a:endParaRPr>
          </a:p>
          <a:p>
            <a:endParaRPr lang="en-GB" sz="3200" b="1" dirty="0" smtClean="0">
              <a:solidFill>
                <a:schemeClr val="tx1"/>
              </a:solidFill>
            </a:endParaRPr>
          </a:p>
          <a:p>
            <a:endParaRPr lang="en-GB" sz="4000" b="1" dirty="0" smtClean="0">
              <a:solidFill>
                <a:schemeClr val="tx1"/>
              </a:solidFill>
            </a:endParaRPr>
          </a:p>
          <a:p>
            <a:endParaRPr lang="en-GB" sz="4000" dirty="0" smtClean="0">
              <a:solidFill>
                <a:schemeClr val="tx1"/>
              </a:solidFill>
            </a:endParaRPr>
          </a:p>
        </p:txBody>
      </p:sp>
      <p:sp>
        <p:nvSpPr>
          <p:cNvPr id="12" name="Rounded Rectangle 11"/>
          <p:cNvSpPr/>
          <p:nvPr/>
        </p:nvSpPr>
        <p:spPr>
          <a:xfrm>
            <a:off x="14743430" y="5202396"/>
            <a:ext cx="13321665" cy="248431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endParaRPr lang="en-GB" sz="3200" b="1" dirty="0" smtClean="0">
              <a:solidFill>
                <a:schemeClr val="tx1"/>
              </a:solidFill>
            </a:endParaRPr>
          </a:p>
          <a:p>
            <a:endParaRPr lang="en-GB" sz="3200" b="1" dirty="0">
              <a:solidFill>
                <a:schemeClr val="tx1"/>
              </a:solidFill>
            </a:endParaRPr>
          </a:p>
          <a:p>
            <a:endParaRPr lang="en-GB" sz="4000" b="1" dirty="0" smtClean="0">
              <a:solidFill>
                <a:schemeClr val="tx1"/>
              </a:solidFill>
            </a:endParaRPr>
          </a:p>
          <a:p>
            <a:endParaRPr lang="en-GB" sz="4000" b="1" dirty="0">
              <a:solidFill>
                <a:schemeClr val="tx1"/>
              </a:solidFill>
            </a:endParaRPr>
          </a:p>
          <a:p>
            <a:pPr algn="ctr"/>
            <a:endParaRPr lang="en-GB" sz="4000" b="1" dirty="0">
              <a:solidFill>
                <a:schemeClr val="tx1"/>
              </a:solidFill>
            </a:endParaRPr>
          </a:p>
          <a:p>
            <a:pPr algn="ctr"/>
            <a:r>
              <a:rPr lang="en-GB" sz="4000" b="1" dirty="0" smtClean="0">
                <a:solidFill>
                  <a:schemeClr val="tx1"/>
                </a:solidFill>
              </a:rPr>
              <a:t>Workshop </a:t>
            </a:r>
            <a:r>
              <a:rPr lang="en-GB" sz="4000" b="1" dirty="0">
                <a:solidFill>
                  <a:schemeClr val="tx1"/>
                </a:solidFill>
              </a:rPr>
              <a:t>Protocol</a:t>
            </a:r>
          </a:p>
          <a:p>
            <a:pPr algn="just"/>
            <a:r>
              <a:rPr lang="en-GB" sz="3200" dirty="0">
                <a:solidFill>
                  <a:schemeClr val="tx1"/>
                </a:solidFill>
              </a:rPr>
              <a:t>The ‘ACT for Recovery Manual’ (</a:t>
            </a:r>
            <a:r>
              <a:rPr lang="en-GB" sz="3200" dirty="0" err="1">
                <a:solidFill>
                  <a:schemeClr val="tx1"/>
                </a:solidFill>
              </a:rPr>
              <a:t>O’Donoghue</a:t>
            </a:r>
            <a:r>
              <a:rPr lang="en-GB" sz="3200" dirty="0">
                <a:solidFill>
                  <a:schemeClr val="tx1"/>
                </a:solidFill>
              </a:rPr>
              <a:t> et </a:t>
            </a:r>
            <a:r>
              <a:rPr lang="en-GB" sz="3200" dirty="0" smtClean="0">
                <a:solidFill>
                  <a:schemeClr val="tx1"/>
                </a:solidFill>
              </a:rPr>
              <a:t>al., 2012) </a:t>
            </a:r>
            <a:r>
              <a:rPr lang="en-GB" sz="3200" dirty="0">
                <a:solidFill>
                  <a:schemeClr val="tx1"/>
                </a:solidFill>
              </a:rPr>
              <a:t>is the second edition of the ‘ACT for Life’ Protocol </a:t>
            </a:r>
            <a:r>
              <a:rPr lang="en-GB" sz="3200" dirty="0" smtClean="0">
                <a:solidFill>
                  <a:schemeClr val="tx1"/>
                </a:solidFill>
              </a:rPr>
              <a:t>(Oliver et al., 2011), </a:t>
            </a:r>
            <a:r>
              <a:rPr lang="en-GB" sz="3200" dirty="0">
                <a:solidFill>
                  <a:schemeClr val="tx1"/>
                </a:solidFill>
              </a:rPr>
              <a:t>with additions following feedback from previous participants. The protocol is the same for </a:t>
            </a:r>
            <a:r>
              <a:rPr lang="en-GB" sz="3200" dirty="0" smtClean="0">
                <a:solidFill>
                  <a:schemeClr val="tx1"/>
                </a:solidFill>
              </a:rPr>
              <a:t>client </a:t>
            </a:r>
            <a:r>
              <a:rPr lang="en-GB" sz="3200" dirty="0">
                <a:solidFill>
                  <a:schemeClr val="tx1"/>
                </a:solidFill>
              </a:rPr>
              <a:t>and caregiver </a:t>
            </a:r>
            <a:r>
              <a:rPr lang="en-GB" sz="3200" dirty="0" smtClean="0">
                <a:solidFill>
                  <a:schemeClr val="tx1"/>
                </a:solidFill>
              </a:rPr>
              <a:t>workshops.</a:t>
            </a:r>
          </a:p>
          <a:p>
            <a:pPr algn="just"/>
            <a:endParaRPr lang="en-GB" sz="3200" dirty="0">
              <a:solidFill>
                <a:schemeClr val="tx1"/>
              </a:solidFill>
            </a:endParaRPr>
          </a:p>
          <a:p>
            <a:pPr algn="just"/>
            <a:r>
              <a:rPr lang="en-GB" sz="3200" dirty="0" smtClean="0">
                <a:solidFill>
                  <a:schemeClr val="tx1"/>
                </a:solidFill>
              </a:rPr>
              <a:t>The ‘ACT </a:t>
            </a:r>
            <a:r>
              <a:rPr lang="en-GB" sz="3200" dirty="0">
                <a:solidFill>
                  <a:schemeClr val="tx1"/>
                </a:solidFill>
              </a:rPr>
              <a:t>for Recovery’ </a:t>
            </a:r>
            <a:r>
              <a:rPr lang="en-GB" sz="3200" dirty="0" smtClean="0">
                <a:solidFill>
                  <a:schemeClr val="tx1"/>
                </a:solidFill>
              </a:rPr>
              <a:t>workshops consist </a:t>
            </a:r>
            <a:r>
              <a:rPr lang="en-GB" sz="3200" dirty="0">
                <a:solidFill>
                  <a:schemeClr val="tx1"/>
                </a:solidFill>
              </a:rPr>
              <a:t>of four 2-hour weekly sessions, followed by two 2-hour booster sessions 8 weeks later. </a:t>
            </a:r>
            <a:endParaRPr lang="en-GB" sz="3200" dirty="0" smtClean="0">
              <a:solidFill>
                <a:schemeClr val="tx1"/>
              </a:solidFill>
            </a:endParaRPr>
          </a:p>
          <a:p>
            <a:pPr algn="just"/>
            <a:r>
              <a:rPr lang="en-GB" sz="3200" dirty="0" smtClean="0">
                <a:solidFill>
                  <a:schemeClr val="tx1"/>
                </a:solidFill>
              </a:rPr>
              <a:t>The </a:t>
            </a:r>
            <a:r>
              <a:rPr lang="en-GB" sz="3200" dirty="0">
                <a:solidFill>
                  <a:schemeClr val="tx1"/>
                </a:solidFill>
              </a:rPr>
              <a:t>intervention is based principally on </a:t>
            </a:r>
            <a:r>
              <a:rPr lang="en-GB" sz="3200" dirty="0" smtClean="0">
                <a:solidFill>
                  <a:schemeClr val="tx1"/>
                </a:solidFill>
              </a:rPr>
              <a:t>the ‘Passengers </a:t>
            </a:r>
            <a:r>
              <a:rPr lang="en-GB" sz="3200" dirty="0">
                <a:solidFill>
                  <a:schemeClr val="tx1"/>
                </a:solidFill>
              </a:rPr>
              <a:t>on the Bus’ </a:t>
            </a:r>
            <a:r>
              <a:rPr lang="en-GB" sz="3200" dirty="0" smtClean="0">
                <a:solidFill>
                  <a:schemeClr val="tx1"/>
                </a:solidFill>
              </a:rPr>
              <a:t>metaphor (</a:t>
            </a:r>
            <a:r>
              <a:rPr lang="en-GB" sz="3200" dirty="0">
                <a:solidFill>
                  <a:schemeClr val="tx1"/>
                </a:solidFill>
              </a:rPr>
              <a:t>Hayes </a:t>
            </a:r>
            <a:r>
              <a:rPr lang="en-GB" sz="3200" dirty="0" smtClean="0">
                <a:solidFill>
                  <a:schemeClr val="tx1"/>
                </a:solidFill>
              </a:rPr>
              <a:t>et al., </a:t>
            </a:r>
            <a:r>
              <a:rPr lang="en-GB" sz="3200" dirty="0">
                <a:solidFill>
                  <a:schemeClr val="tx1"/>
                </a:solidFill>
              </a:rPr>
              <a:t>2009) which is </a:t>
            </a:r>
            <a:r>
              <a:rPr lang="en-GB" sz="3200" dirty="0" smtClean="0">
                <a:solidFill>
                  <a:schemeClr val="tx1"/>
                </a:solidFill>
              </a:rPr>
              <a:t>reiterated throughout the </a:t>
            </a:r>
            <a:r>
              <a:rPr lang="en-GB" sz="3200" dirty="0">
                <a:solidFill>
                  <a:schemeClr val="tx1"/>
                </a:solidFill>
              </a:rPr>
              <a:t>four sessions</a:t>
            </a:r>
            <a:r>
              <a:rPr lang="en-GB" sz="3200" dirty="0" smtClean="0">
                <a:solidFill>
                  <a:schemeClr val="tx1"/>
                </a:solidFill>
              </a:rPr>
              <a:t>.. </a:t>
            </a:r>
          </a:p>
          <a:p>
            <a:pPr algn="just"/>
            <a:endParaRPr lang="en-GB" sz="3200" dirty="0" smtClean="0">
              <a:solidFill>
                <a:schemeClr val="tx1"/>
              </a:solidFill>
            </a:endParaRPr>
          </a:p>
          <a:p>
            <a:pPr algn="just"/>
            <a:r>
              <a:rPr lang="en-GB" sz="3200" dirty="0">
                <a:solidFill>
                  <a:schemeClr val="tx1"/>
                </a:solidFill>
              </a:rPr>
              <a:t>Recruitment target allows for 6 participants per workshop.</a:t>
            </a:r>
          </a:p>
          <a:p>
            <a:pPr algn="just"/>
            <a:endParaRPr lang="en-GB" sz="3200" dirty="0">
              <a:solidFill>
                <a:schemeClr val="tx1"/>
              </a:solidFill>
            </a:endParaRPr>
          </a:p>
          <a:p>
            <a:pPr algn="just"/>
            <a:r>
              <a:rPr lang="en-GB" sz="3200" dirty="0">
                <a:solidFill>
                  <a:schemeClr val="tx1"/>
                </a:solidFill>
              </a:rPr>
              <a:t>Each </a:t>
            </a:r>
            <a:r>
              <a:rPr lang="en-GB" sz="3200" dirty="0" smtClean="0">
                <a:solidFill>
                  <a:schemeClr val="tx1"/>
                </a:solidFill>
              </a:rPr>
              <a:t>workshop is </a:t>
            </a:r>
            <a:r>
              <a:rPr lang="en-GB" sz="3200" dirty="0">
                <a:solidFill>
                  <a:schemeClr val="tx1"/>
                </a:solidFill>
              </a:rPr>
              <a:t>facilitated by </a:t>
            </a:r>
            <a:r>
              <a:rPr lang="en-GB" sz="3200" dirty="0" smtClean="0">
                <a:solidFill>
                  <a:schemeClr val="tx1"/>
                </a:solidFill>
              </a:rPr>
              <a:t>the </a:t>
            </a:r>
            <a:r>
              <a:rPr lang="en-GB" sz="3200" dirty="0">
                <a:solidFill>
                  <a:schemeClr val="tx1"/>
                </a:solidFill>
              </a:rPr>
              <a:t>lead ACT therapist, a mental health staff member and a service user co-facilitator.</a:t>
            </a:r>
          </a:p>
          <a:p>
            <a:pPr algn="just"/>
            <a:endParaRPr lang="en-GB" sz="3200" dirty="0" smtClean="0">
              <a:solidFill>
                <a:schemeClr val="tx1"/>
              </a:solidFill>
            </a:endParaRPr>
          </a:p>
          <a:p>
            <a:r>
              <a:rPr lang="en-GB" sz="3200" b="1" dirty="0" smtClean="0">
                <a:solidFill>
                  <a:schemeClr val="tx1"/>
                </a:solidFill>
              </a:rPr>
              <a:t>Session format:</a:t>
            </a:r>
          </a:p>
          <a:p>
            <a:pPr>
              <a:buFont typeface="Arial" pitchFamily="34" charset="0"/>
              <a:buChar char="•"/>
            </a:pPr>
            <a:r>
              <a:rPr lang="en-GB" sz="3200" dirty="0" smtClean="0">
                <a:solidFill>
                  <a:schemeClr val="tx1"/>
                </a:solidFill>
              </a:rPr>
              <a:t> Warm-up exercise</a:t>
            </a:r>
          </a:p>
          <a:p>
            <a:pPr>
              <a:buFont typeface="Arial" pitchFamily="34" charset="0"/>
              <a:buChar char="•"/>
            </a:pPr>
            <a:r>
              <a:rPr lang="en-GB" sz="3200" dirty="0" smtClean="0">
                <a:solidFill>
                  <a:schemeClr val="tx1"/>
                </a:solidFill>
              </a:rPr>
              <a:t> Noticing exercises </a:t>
            </a:r>
            <a:r>
              <a:rPr lang="en-GB" sz="3200" dirty="0">
                <a:solidFill>
                  <a:schemeClr val="tx1"/>
                </a:solidFill>
              </a:rPr>
              <a:t>(mindfulness</a:t>
            </a:r>
            <a:r>
              <a:rPr lang="en-GB" sz="3200" dirty="0" smtClean="0">
                <a:solidFill>
                  <a:schemeClr val="tx1"/>
                </a:solidFill>
              </a:rPr>
              <a:t>) </a:t>
            </a:r>
          </a:p>
          <a:p>
            <a:pPr>
              <a:buFont typeface="Arial" pitchFamily="34" charset="0"/>
              <a:buChar char="•"/>
            </a:pPr>
            <a:r>
              <a:rPr lang="en-GB" sz="3200" dirty="0" smtClean="0">
                <a:solidFill>
                  <a:schemeClr val="tx1"/>
                </a:solidFill>
              </a:rPr>
              <a:t> </a:t>
            </a:r>
            <a:r>
              <a:rPr lang="en-GB" sz="3200" dirty="0" err="1" smtClean="0">
                <a:solidFill>
                  <a:schemeClr val="tx1"/>
                </a:solidFill>
              </a:rPr>
              <a:t>Defusion</a:t>
            </a:r>
            <a:r>
              <a:rPr lang="en-GB" sz="3200" dirty="0" smtClean="0">
                <a:solidFill>
                  <a:schemeClr val="tx1"/>
                </a:solidFill>
              </a:rPr>
              <a:t> exercises</a:t>
            </a:r>
          </a:p>
          <a:p>
            <a:pPr>
              <a:buFont typeface="Arial" pitchFamily="34" charset="0"/>
              <a:buChar char="•"/>
            </a:pPr>
            <a:r>
              <a:rPr lang="en-GB" sz="3200" dirty="0" smtClean="0">
                <a:solidFill>
                  <a:schemeClr val="tx1"/>
                </a:solidFill>
              </a:rPr>
              <a:t> Discussions </a:t>
            </a:r>
            <a:r>
              <a:rPr lang="en-GB" sz="3200" dirty="0">
                <a:solidFill>
                  <a:schemeClr val="tx1"/>
                </a:solidFill>
              </a:rPr>
              <a:t>of </a:t>
            </a:r>
            <a:r>
              <a:rPr lang="en-GB" sz="3200" dirty="0" smtClean="0">
                <a:solidFill>
                  <a:schemeClr val="tx1"/>
                </a:solidFill>
              </a:rPr>
              <a:t>committed action from </a:t>
            </a:r>
            <a:r>
              <a:rPr lang="en-GB" sz="3200" dirty="0">
                <a:solidFill>
                  <a:schemeClr val="tx1"/>
                </a:solidFill>
              </a:rPr>
              <a:t>previous session </a:t>
            </a:r>
            <a:endParaRPr lang="en-GB" sz="3200" dirty="0" smtClean="0">
              <a:solidFill>
                <a:schemeClr val="tx1"/>
              </a:solidFill>
            </a:endParaRPr>
          </a:p>
          <a:p>
            <a:pPr>
              <a:buFont typeface="Arial" pitchFamily="34" charset="0"/>
              <a:buChar char="•"/>
            </a:pPr>
            <a:r>
              <a:rPr lang="en-GB" sz="3200" dirty="0" smtClean="0">
                <a:solidFill>
                  <a:schemeClr val="tx1"/>
                </a:solidFill>
              </a:rPr>
              <a:t> Values-driven </a:t>
            </a:r>
            <a:r>
              <a:rPr lang="en-GB" sz="3200" dirty="0">
                <a:solidFill>
                  <a:schemeClr val="tx1"/>
                </a:solidFill>
              </a:rPr>
              <a:t>goal </a:t>
            </a:r>
            <a:r>
              <a:rPr lang="en-GB" sz="3200" dirty="0" smtClean="0">
                <a:solidFill>
                  <a:schemeClr val="tx1"/>
                </a:solidFill>
              </a:rPr>
              <a:t>setting</a:t>
            </a:r>
          </a:p>
          <a:p>
            <a:pPr>
              <a:buFont typeface="Arial" pitchFamily="34" charset="0"/>
              <a:buChar char="•"/>
            </a:pPr>
            <a:r>
              <a:rPr lang="en-GB" sz="3200" dirty="0" smtClean="0">
                <a:solidFill>
                  <a:schemeClr val="tx1"/>
                </a:solidFill>
              </a:rPr>
              <a:t> Group discussion/activity </a:t>
            </a:r>
            <a:r>
              <a:rPr lang="en-GB" sz="3200" dirty="0">
                <a:solidFill>
                  <a:schemeClr val="tx1"/>
                </a:solidFill>
              </a:rPr>
              <a:t>(including role </a:t>
            </a:r>
            <a:r>
              <a:rPr lang="en-GB" sz="3200" dirty="0" smtClean="0">
                <a:solidFill>
                  <a:schemeClr val="tx1"/>
                </a:solidFill>
              </a:rPr>
              <a:t>play/experiential exercises</a:t>
            </a:r>
            <a:r>
              <a:rPr lang="en-GB" sz="3200" dirty="0">
                <a:solidFill>
                  <a:schemeClr val="tx1"/>
                </a:solidFill>
              </a:rPr>
              <a:t>) </a:t>
            </a:r>
            <a:endParaRPr lang="en-GB" sz="3200" dirty="0" smtClean="0">
              <a:solidFill>
                <a:schemeClr val="tx1"/>
              </a:solidFill>
            </a:endParaRPr>
          </a:p>
          <a:p>
            <a:pPr>
              <a:buFont typeface="Arial" pitchFamily="34" charset="0"/>
              <a:buChar char="•"/>
            </a:pPr>
            <a:r>
              <a:rPr lang="en-GB" sz="3200" dirty="0" smtClean="0">
                <a:solidFill>
                  <a:schemeClr val="tx1"/>
                </a:solidFill>
              </a:rPr>
              <a:t> Setting </a:t>
            </a:r>
            <a:r>
              <a:rPr lang="en-GB" sz="3200" dirty="0">
                <a:solidFill>
                  <a:schemeClr val="tx1"/>
                </a:solidFill>
              </a:rPr>
              <a:t>out of session c</a:t>
            </a:r>
            <a:r>
              <a:rPr lang="en-GB" sz="3200" dirty="0" smtClean="0">
                <a:solidFill>
                  <a:schemeClr val="tx1"/>
                </a:solidFill>
              </a:rPr>
              <a:t>ommitted actions. </a:t>
            </a:r>
            <a:endParaRPr lang="en-GB" sz="3200" dirty="0">
              <a:solidFill>
                <a:schemeClr val="tx1"/>
              </a:solidFill>
            </a:endParaRPr>
          </a:p>
          <a:p>
            <a:pPr algn="just"/>
            <a:r>
              <a:rPr lang="en-GB" sz="3200" dirty="0">
                <a:solidFill>
                  <a:schemeClr val="tx1"/>
                </a:solidFill>
              </a:rPr>
              <a:t> </a:t>
            </a:r>
            <a:endParaRPr lang="en-GB" sz="4000" b="1" dirty="0">
              <a:solidFill>
                <a:schemeClr val="tx1"/>
              </a:solidFill>
            </a:endParaRPr>
          </a:p>
          <a:p>
            <a:pPr algn="just"/>
            <a:r>
              <a:rPr lang="en-GB" sz="4000" b="1" dirty="0" smtClean="0">
                <a:solidFill>
                  <a:schemeClr val="tx1"/>
                </a:solidFill>
              </a:rPr>
              <a:t>Preliminary data for cohort 1. </a:t>
            </a:r>
          </a:p>
          <a:p>
            <a:pPr algn="just"/>
            <a:r>
              <a:rPr lang="en-GB" sz="3200" b="1" dirty="0" smtClean="0">
                <a:solidFill>
                  <a:schemeClr val="tx1"/>
                </a:solidFill>
              </a:rPr>
              <a:t>Clients</a:t>
            </a:r>
            <a:r>
              <a:rPr lang="en-GB" sz="3200" dirty="0" smtClean="0">
                <a:solidFill>
                  <a:schemeClr val="tx1"/>
                </a:solidFill>
              </a:rPr>
              <a:t>	                     </a:t>
            </a:r>
            <a:r>
              <a:rPr lang="en-GB" sz="3200" b="1" dirty="0" smtClean="0">
                <a:solidFill>
                  <a:schemeClr val="tx1"/>
                </a:solidFill>
              </a:rPr>
              <a:t>Caregivers</a:t>
            </a:r>
          </a:p>
          <a:p>
            <a:pPr algn="just"/>
            <a:r>
              <a:rPr lang="en-GB" sz="3200" dirty="0" smtClean="0">
                <a:solidFill>
                  <a:schemeClr val="tx1"/>
                </a:solidFill>
              </a:rPr>
              <a:t>N so far = 20 (10 ACT, 10 control)        N so far = 12 (7 ACT, 5 Control)</a:t>
            </a:r>
          </a:p>
          <a:p>
            <a:pPr algn="just"/>
            <a:r>
              <a:rPr lang="en-GB" sz="3200" dirty="0" smtClean="0">
                <a:solidFill>
                  <a:schemeClr val="tx1"/>
                </a:solidFill>
              </a:rPr>
              <a:t>91% completed week 12 follow-up    90% completed week 12 follow-up</a:t>
            </a:r>
          </a:p>
          <a:p>
            <a:pPr algn="just"/>
            <a:endParaRPr lang="en-GB" sz="3200" dirty="0" smtClean="0">
              <a:solidFill>
                <a:schemeClr val="tx1"/>
              </a:solidFill>
            </a:endParaRPr>
          </a:p>
          <a:p>
            <a:r>
              <a:rPr lang="en-GB" sz="2800" b="1" dirty="0" smtClean="0">
                <a:solidFill>
                  <a:schemeClr val="tx1"/>
                </a:solidFill>
              </a:rPr>
              <a:t>          </a:t>
            </a:r>
            <a:r>
              <a:rPr lang="en-GB" sz="3200" b="1" dirty="0" smtClean="0">
                <a:solidFill>
                  <a:schemeClr val="tx1"/>
                </a:solidFill>
              </a:rPr>
              <a:t>Graph of SMQ Data</a:t>
            </a:r>
            <a:r>
              <a:rPr lang="en-GB" sz="2800" b="1" dirty="0" smtClean="0">
                <a:solidFill>
                  <a:schemeClr val="tx1"/>
                </a:solidFill>
              </a:rPr>
              <a:t>	                                      </a:t>
            </a:r>
            <a:r>
              <a:rPr lang="en-GB" sz="3200" b="1" dirty="0" smtClean="0">
                <a:solidFill>
                  <a:schemeClr val="tx1"/>
                </a:solidFill>
              </a:rPr>
              <a:t>  Graph of AAQ-II Data</a:t>
            </a:r>
          </a:p>
          <a:p>
            <a:pPr algn="just"/>
            <a:endParaRPr lang="en-GB" sz="3200" dirty="0" smtClean="0">
              <a:solidFill>
                <a:schemeClr val="tx1"/>
              </a:solidFill>
            </a:endParaRPr>
          </a:p>
          <a:p>
            <a:pPr algn="just"/>
            <a:endParaRPr lang="en-GB" sz="4000" b="1" dirty="0">
              <a:solidFill>
                <a:schemeClr val="tx1"/>
              </a:solidFill>
            </a:endParaRPr>
          </a:p>
          <a:p>
            <a:pPr algn="just"/>
            <a:endParaRPr lang="en-GB" sz="3200" dirty="0">
              <a:solidFill>
                <a:schemeClr val="tx1"/>
              </a:solidFill>
            </a:endParaRPr>
          </a:p>
          <a:p>
            <a:endParaRPr lang="en-GB" sz="3200" dirty="0">
              <a:solidFill>
                <a:schemeClr val="tx1"/>
              </a:solidFill>
            </a:endParaRPr>
          </a:p>
          <a:p>
            <a:endParaRPr lang="en-GB" sz="3200" dirty="0">
              <a:solidFill>
                <a:schemeClr val="tx1"/>
              </a:solidFill>
            </a:endParaRPr>
          </a:p>
          <a:p>
            <a:endParaRPr lang="en-GB" sz="2800" b="1" dirty="0">
              <a:solidFill>
                <a:schemeClr val="tx1"/>
              </a:solidFill>
            </a:endParaRPr>
          </a:p>
          <a:p>
            <a:endParaRPr lang="en-GB" sz="3200" b="1" dirty="0" smtClean="0">
              <a:solidFill>
                <a:schemeClr val="tx1"/>
              </a:solidFill>
            </a:endParaRPr>
          </a:p>
          <a:p>
            <a:r>
              <a:rPr lang="en-GB" sz="3200" b="1" dirty="0" smtClean="0">
                <a:solidFill>
                  <a:schemeClr val="tx1"/>
                </a:solidFill>
              </a:rPr>
              <a:t>  Wellbeing combined means:         </a:t>
            </a:r>
            <a:endParaRPr lang="en-GB" sz="3200" b="1" dirty="0">
              <a:solidFill>
                <a:schemeClr val="tx1"/>
              </a:solidFill>
            </a:endParaRPr>
          </a:p>
          <a:p>
            <a:endParaRPr lang="en-GB" sz="3200" dirty="0" smtClean="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smtClean="0">
              <a:solidFill>
                <a:schemeClr val="tx1"/>
              </a:solidFill>
            </a:endParaRPr>
          </a:p>
          <a:p>
            <a:endParaRPr lang="en-GB" sz="3200" dirty="0" smtClean="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a:solidFill>
                <a:schemeClr val="tx1"/>
              </a:solidFill>
            </a:endParaRPr>
          </a:p>
          <a:p>
            <a:endParaRPr lang="en-GB" sz="3200" dirty="0">
              <a:solidFill>
                <a:schemeClr val="tx1"/>
              </a:solidFill>
            </a:endParaRPr>
          </a:p>
        </p:txBody>
      </p:sp>
      <p:sp>
        <p:nvSpPr>
          <p:cNvPr id="14" name="Rounded Rectangle 13"/>
          <p:cNvSpPr/>
          <p:nvPr/>
        </p:nvSpPr>
        <p:spPr>
          <a:xfrm>
            <a:off x="28605162" y="5202396"/>
            <a:ext cx="13321665" cy="24843105"/>
          </a:xfrm>
          <a:prstGeom prst="round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pic>
        <p:nvPicPr>
          <p:cNvPr id="1026" name="Picture 2" descr="http://t2.gstatic.com/images?q=tbn:ANd9GcSfRR-YJKZ1epu9D0CzlFR1nsNuCMbFaGTRvvYYdR6dGmcSGrMn8g:www.togetherwecan.org.uk/uploads/images/pages/Logos/Maudsley_Charity_Purple.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845567" y="28245276"/>
            <a:ext cx="7040496" cy="144018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9325252" y="28605321"/>
            <a:ext cx="2520315" cy="1077218"/>
          </a:xfrm>
          <a:prstGeom prst="rect">
            <a:avLst/>
          </a:prstGeom>
          <a:noFill/>
        </p:spPr>
        <p:txBody>
          <a:bodyPr wrap="square" rtlCol="0">
            <a:spAutoFit/>
          </a:bodyPr>
          <a:lstStyle/>
          <a:p>
            <a:pPr algn="ctr"/>
            <a:r>
              <a:rPr lang="en-GB" sz="3200" i="1" dirty="0" smtClean="0"/>
              <a:t>Generously funded by</a:t>
            </a:r>
            <a:endParaRPr lang="en-GB" sz="3200" i="1" dirty="0"/>
          </a:p>
        </p:txBody>
      </p:sp>
      <p:pic>
        <p:nvPicPr>
          <p:cNvPr id="11" name="irc_mi" descr="http://www.thecareerpsychologist.com/wp-content/uploads/2011/04/Passengers-on-the-bus.jpg">
            <a:hlinkClick r:id="rId8"/>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564532" y="13123386"/>
            <a:ext cx="3960495" cy="2520315"/>
          </a:xfrm>
          <a:prstGeom prst="rect">
            <a:avLst/>
          </a:prstGeom>
          <a:noFill/>
          <a:ln>
            <a:solidFill>
              <a:schemeClr val="tx1"/>
            </a:solidFill>
          </a:ln>
        </p:spPr>
      </p:pic>
      <p:sp>
        <p:nvSpPr>
          <p:cNvPr id="3" name="TextBox 2"/>
          <p:cNvSpPr txBox="1"/>
          <p:nvPr/>
        </p:nvSpPr>
        <p:spPr>
          <a:xfrm>
            <a:off x="28965207" y="23924736"/>
            <a:ext cx="12601575" cy="4201150"/>
          </a:xfrm>
          <a:prstGeom prst="rect">
            <a:avLst/>
          </a:prstGeom>
          <a:noFill/>
          <a:ln>
            <a:solidFill>
              <a:schemeClr val="tx1"/>
            </a:solidFill>
          </a:ln>
        </p:spPr>
        <p:txBody>
          <a:bodyPr wrap="square" rtlCol="0">
            <a:spAutoFit/>
          </a:bodyPr>
          <a:lstStyle/>
          <a:p>
            <a:pPr indent="-457200" algn="just"/>
            <a:r>
              <a:rPr lang="en-GB" sz="1400" b="1" dirty="0"/>
              <a:t>References</a:t>
            </a:r>
          </a:p>
          <a:p>
            <a:pPr marL="468000" indent="-457200" algn="just"/>
            <a:r>
              <a:rPr lang="en-GB" sz="1100" dirty="0" err="1" smtClean="0"/>
              <a:t>Awad</a:t>
            </a:r>
            <a:r>
              <a:rPr lang="en-GB" sz="1100" dirty="0" smtClean="0"/>
              <a:t>, A.G. &amp; </a:t>
            </a:r>
            <a:r>
              <a:rPr lang="en-GB" sz="1100" dirty="0" err="1" smtClean="0"/>
              <a:t>Voruganti</a:t>
            </a:r>
            <a:r>
              <a:rPr lang="en-GB" sz="1100" dirty="0" smtClean="0"/>
              <a:t>, L.N. (2008). The burden of schizophrenia on caregivers: a review. </a:t>
            </a:r>
            <a:r>
              <a:rPr lang="en-GB" sz="1100" i="1" dirty="0" err="1" smtClean="0"/>
              <a:t>Pharmacoeconomics</a:t>
            </a:r>
            <a:r>
              <a:rPr lang="en-GB" sz="1100" i="1" dirty="0" smtClean="0"/>
              <a:t>, 26</a:t>
            </a:r>
            <a:r>
              <a:rPr lang="en-GB" sz="1100" dirty="0" smtClean="0"/>
              <a:t>(2), 149-162. </a:t>
            </a:r>
          </a:p>
          <a:p>
            <a:pPr marL="468000" indent="-457200" algn="just"/>
            <a:r>
              <a:rPr lang="en-GB" sz="1100" dirty="0" smtClean="0"/>
              <a:t>Bach, P. &amp; Hayes, S.C. (2002). The use of acceptance and commitment therapy to prevent the rehospitalisation of psychotic patients: A randomized controlled trial. </a:t>
            </a:r>
            <a:r>
              <a:rPr lang="en-GB" sz="1100" i="1" dirty="0" smtClean="0"/>
              <a:t>Journal of Consulting and Clinical Psychology, 70</a:t>
            </a:r>
            <a:r>
              <a:rPr lang="en-GB" sz="1100" dirty="0" smtClean="0"/>
              <a:t>, 1129-1139.</a:t>
            </a:r>
          </a:p>
          <a:p>
            <a:pPr marL="468000" indent="-457200" algn="just"/>
            <a:r>
              <a:rPr lang="en-GB" sz="1100" dirty="0" err="1" smtClean="0"/>
              <a:t>Barkham</a:t>
            </a:r>
            <a:r>
              <a:rPr lang="en-GB" sz="1100" dirty="0"/>
              <a:t>, M., </a:t>
            </a:r>
            <a:r>
              <a:rPr lang="en-GB" sz="1100" dirty="0" err="1"/>
              <a:t>Bewick</a:t>
            </a:r>
            <a:r>
              <a:rPr lang="en-GB" sz="1100" dirty="0"/>
              <a:t>, B.M., Mullin, T., </a:t>
            </a:r>
            <a:r>
              <a:rPr lang="en-GB" sz="1100" dirty="0" err="1"/>
              <a:t>Gilbody</a:t>
            </a:r>
            <a:r>
              <a:rPr lang="en-GB" sz="1100" dirty="0"/>
              <a:t>, S., Connell, J. et al. (2008). The CORE-10: A routine short assessment and outcome measure for core common mental </a:t>
            </a:r>
            <a:r>
              <a:rPr lang="en-GB" sz="1100" dirty="0" smtClean="0"/>
              <a:t>health </a:t>
            </a:r>
            <a:r>
              <a:rPr lang="en-GB" sz="1100" dirty="0"/>
              <a:t>problems in routine primary care practice. Centre for Psychological Services Research, CPSR, Memo 2, University of Sheffield.</a:t>
            </a:r>
          </a:p>
          <a:p>
            <a:pPr marL="468000" indent="-457200" algn="just"/>
            <a:r>
              <a:rPr lang="en-GB" sz="1100" dirty="0"/>
              <a:t>Bond, F.W., Hayes, S.C., Baer, R.A., Carpenter, K.C., </a:t>
            </a:r>
            <a:r>
              <a:rPr lang="en-GB" sz="1100" dirty="0" err="1"/>
              <a:t>Guenole</a:t>
            </a:r>
            <a:r>
              <a:rPr lang="en-GB" sz="1100" dirty="0"/>
              <a:t>, N., </a:t>
            </a:r>
            <a:r>
              <a:rPr lang="en-GB" sz="1100" dirty="0" err="1"/>
              <a:t>Orcutt</a:t>
            </a:r>
            <a:r>
              <a:rPr lang="en-GB" sz="1100" dirty="0"/>
              <a:t>, H.K., Waltz, T. &amp; </a:t>
            </a:r>
            <a:r>
              <a:rPr lang="en-GB" sz="1100" dirty="0" err="1"/>
              <a:t>Zettle</a:t>
            </a:r>
            <a:r>
              <a:rPr lang="en-GB" sz="1100" dirty="0"/>
              <a:t>, R.D. (2011). Preliminary psychometric properties of the Acceptance and Action Questionnaire – II: A revised measure of psychological flexibility and acceptance. </a:t>
            </a:r>
            <a:r>
              <a:rPr lang="en-GB" sz="1100" i="1" dirty="0" err="1"/>
              <a:t>Behavior</a:t>
            </a:r>
            <a:r>
              <a:rPr lang="en-GB" sz="1100" i="1" dirty="0"/>
              <a:t> Therapy</a:t>
            </a:r>
            <a:r>
              <a:rPr lang="en-GB" sz="1100" dirty="0"/>
              <a:t>, pp.1-38.</a:t>
            </a:r>
          </a:p>
          <a:p>
            <a:pPr marL="468000" indent="-457200" algn="just"/>
            <a:r>
              <a:rPr lang="en-GB" sz="1100" dirty="0"/>
              <a:t>Chadwick, P., </a:t>
            </a:r>
            <a:r>
              <a:rPr lang="en-GB" sz="1100" dirty="0" err="1"/>
              <a:t>Hember</a:t>
            </a:r>
            <a:r>
              <a:rPr lang="en-GB" sz="1100" dirty="0"/>
              <a:t>, M., </a:t>
            </a:r>
            <a:r>
              <a:rPr lang="en-GB" sz="1100" dirty="0" err="1"/>
              <a:t>Symes</a:t>
            </a:r>
            <a:r>
              <a:rPr lang="en-GB" sz="1100" dirty="0"/>
              <a:t>, J., Peters, E., </a:t>
            </a:r>
            <a:r>
              <a:rPr lang="en-GB" sz="1100" dirty="0" err="1"/>
              <a:t>Kuipers</a:t>
            </a:r>
            <a:r>
              <a:rPr lang="en-GB" sz="1100" dirty="0"/>
              <a:t>, E. &amp; </a:t>
            </a:r>
            <a:r>
              <a:rPr lang="en-GB" sz="1100" dirty="0" err="1"/>
              <a:t>Dagnan</a:t>
            </a:r>
            <a:r>
              <a:rPr lang="en-GB" sz="1100" dirty="0"/>
              <a:t>, D. (2008). Responding mindfully to unpleasant thoughts and images: Reliability and validity of the Southampton mindfulness questionnaire (SMQ). </a:t>
            </a:r>
            <a:r>
              <a:rPr lang="en-GB" sz="1100" i="1" dirty="0"/>
              <a:t>The British Journal of Clinical Psychology/The British Psychological </a:t>
            </a:r>
            <a:r>
              <a:rPr lang="en-GB" sz="1100" i="1" dirty="0" smtClean="0"/>
              <a:t>Society</a:t>
            </a:r>
            <a:r>
              <a:rPr lang="en-GB" sz="1100" i="1" dirty="0"/>
              <a:t>, 47,</a:t>
            </a:r>
            <a:r>
              <a:rPr lang="en-GB" sz="1100" dirty="0"/>
              <a:t> 451-455. </a:t>
            </a:r>
          </a:p>
          <a:p>
            <a:pPr marL="468000" indent="-457200" algn="just"/>
            <a:r>
              <a:rPr lang="en-GB" sz="1100" dirty="0" err="1" smtClean="0"/>
              <a:t>Gaudiano</a:t>
            </a:r>
            <a:r>
              <a:rPr lang="en-GB" sz="1100" dirty="0" smtClean="0"/>
              <a:t>, B.A. &amp; Herbert, J.D. (2006). Acute treatment of inpatients using Acceptance and Commitment Therapy: Pilot results. </a:t>
            </a:r>
            <a:r>
              <a:rPr lang="en-GB" sz="1100" i="1" dirty="0" err="1" smtClean="0"/>
              <a:t>Behavior</a:t>
            </a:r>
            <a:r>
              <a:rPr lang="en-GB" sz="1100" i="1" dirty="0" smtClean="0"/>
              <a:t> Research and Therapy, 44</a:t>
            </a:r>
            <a:r>
              <a:rPr lang="en-GB" sz="1100" dirty="0" smtClean="0"/>
              <a:t>(3), 415-437.</a:t>
            </a:r>
          </a:p>
          <a:p>
            <a:pPr marL="468000" indent="-457200" algn="just"/>
            <a:r>
              <a:rPr lang="en-GB" sz="1100" dirty="0" smtClean="0"/>
              <a:t>Haddock</a:t>
            </a:r>
            <a:r>
              <a:rPr lang="en-GB" sz="1100" dirty="0"/>
              <a:t>, G., McCarron, J., </a:t>
            </a:r>
            <a:r>
              <a:rPr lang="en-GB" sz="1100" dirty="0" err="1"/>
              <a:t>Tarrier</a:t>
            </a:r>
            <a:r>
              <a:rPr lang="en-GB" sz="1100" dirty="0"/>
              <a:t>, N. &amp; </a:t>
            </a:r>
            <a:r>
              <a:rPr lang="en-GB" sz="1100" dirty="0" err="1"/>
              <a:t>Farager</a:t>
            </a:r>
            <a:r>
              <a:rPr lang="en-GB" sz="1100" dirty="0"/>
              <a:t>, E.B. (1999). Scales to measures dimensions of hallucinations and delusions: The psychotic symptoms rating scales. </a:t>
            </a:r>
            <a:r>
              <a:rPr lang="en-GB" sz="1100" i="1" dirty="0"/>
              <a:t>Psychological Medicine, 29,</a:t>
            </a:r>
            <a:r>
              <a:rPr lang="en-GB" sz="1100" dirty="0"/>
              <a:t> 879-889. </a:t>
            </a:r>
          </a:p>
          <a:p>
            <a:pPr marL="468000" indent="-457200" algn="just"/>
            <a:r>
              <a:rPr lang="en-GB" sz="1100" dirty="0" err="1"/>
              <a:t>Jolley</a:t>
            </a:r>
            <a:r>
              <a:rPr lang="en-GB" sz="1100" dirty="0"/>
              <a:t>, S., </a:t>
            </a:r>
            <a:r>
              <a:rPr lang="en-GB" sz="1100" dirty="0" err="1"/>
              <a:t>Garety</a:t>
            </a:r>
            <a:r>
              <a:rPr lang="en-GB" sz="1100" dirty="0"/>
              <a:t>, P., Dunn, G., White, J., Aitken, M., </a:t>
            </a:r>
            <a:r>
              <a:rPr lang="en-GB" sz="1100" dirty="0" err="1"/>
              <a:t>Challacombe</a:t>
            </a:r>
            <a:r>
              <a:rPr lang="en-GB" sz="1100" dirty="0"/>
              <a:t>, F., Griggs, M., Wallace, M. &amp; Craig, T. (2005). A pilot validation study of a new measure of activity in psychosis. </a:t>
            </a:r>
            <a:r>
              <a:rPr lang="en-GB" sz="1100" i="1" dirty="0"/>
              <a:t>Social Psychiatry and Psychiatric Epidemiology, 40,</a:t>
            </a:r>
            <a:r>
              <a:rPr lang="en-GB" sz="1100" dirty="0"/>
              <a:t> 905-911. </a:t>
            </a:r>
          </a:p>
          <a:p>
            <a:pPr marL="468000" indent="-457200" algn="just"/>
            <a:r>
              <a:rPr lang="en-GB" sz="1100" dirty="0" err="1"/>
              <a:t>Jolley</a:t>
            </a:r>
            <a:r>
              <a:rPr lang="en-GB" sz="1100" dirty="0"/>
              <a:t>, S., </a:t>
            </a:r>
            <a:r>
              <a:rPr lang="en-GB" sz="1100" dirty="0" err="1"/>
              <a:t>Garety</a:t>
            </a:r>
            <a:r>
              <a:rPr lang="en-GB" sz="1100" dirty="0"/>
              <a:t>, P. A., Ellet, L., </a:t>
            </a:r>
            <a:r>
              <a:rPr lang="en-GB" sz="1100" dirty="0" err="1"/>
              <a:t>Kuipers</a:t>
            </a:r>
            <a:r>
              <a:rPr lang="en-GB" sz="1100" dirty="0"/>
              <a:t>, E., Freeman, D., </a:t>
            </a:r>
            <a:r>
              <a:rPr lang="en-GB" sz="1100" dirty="0" err="1"/>
              <a:t>Bebbington</a:t>
            </a:r>
            <a:r>
              <a:rPr lang="en-GB" sz="1100" dirty="0"/>
              <a:t>, </a:t>
            </a:r>
            <a:r>
              <a:rPr lang="en-GB" sz="1100" dirty="0" smtClean="0"/>
              <a:t>P.E. et al. </a:t>
            </a:r>
            <a:r>
              <a:rPr lang="en-GB" sz="1100" dirty="0"/>
              <a:t>(2006). A validation of a new measures of activity in psychosis. </a:t>
            </a:r>
            <a:r>
              <a:rPr lang="en-GB" sz="1100" i="1" dirty="0"/>
              <a:t>Schizophrenia Research, 85</a:t>
            </a:r>
            <a:r>
              <a:rPr lang="en-GB" sz="1100" dirty="0"/>
              <a:t>, 288-295. </a:t>
            </a:r>
          </a:p>
          <a:p>
            <a:pPr marL="468000" indent="-457200" algn="just"/>
            <a:r>
              <a:rPr lang="en-GB" sz="1100" dirty="0"/>
              <a:t>McArthur A, Mitchell G and Johns LC et al (2013</a:t>
            </a:r>
            <a:r>
              <a:rPr lang="en-GB" sz="1100" dirty="0" smtClean="0"/>
              <a:t>). </a:t>
            </a:r>
            <a:r>
              <a:rPr lang="en-GB" sz="1100" dirty="0"/>
              <a:t>Developing ACT for psychosis as a group-based intervention. In EMJ Morris, LC Johns and JE Oliver (</a:t>
            </a:r>
            <a:r>
              <a:rPr lang="en-GB" sz="1100" dirty="0" err="1"/>
              <a:t>Eds</a:t>
            </a:r>
            <a:r>
              <a:rPr lang="en-GB" sz="1100" dirty="0"/>
              <a:t>) (2013) Acceptance and Commitment Therapy and Mindfulness for </a:t>
            </a:r>
            <a:r>
              <a:rPr lang="en-GB" sz="1100" dirty="0" smtClean="0"/>
              <a:t>Psychosis, pp.219-237. </a:t>
            </a:r>
            <a:r>
              <a:rPr lang="en-GB" sz="1100" dirty="0"/>
              <a:t>Chichester: </a:t>
            </a:r>
            <a:r>
              <a:rPr lang="en-GB" sz="1100" dirty="0" smtClean="0"/>
              <a:t>Wiley-Blackwell.</a:t>
            </a:r>
          </a:p>
          <a:p>
            <a:pPr marL="468000" indent="-457200" algn="just"/>
            <a:r>
              <a:rPr lang="en-GB" sz="1100" dirty="0" smtClean="0"/>
              <a:t>Neil</a:t>
            </a:r>
            <a:r>
              <a:rPr lang="en-GB" sz="1100" dirty="0"/>
              <a:t>, S.T., Kilbride, M., Pitt, L., </a:t>
            </a:r>
            <a:r>
              <a:rPr lang="en-GB" sz="1100" dirty="0" err="1"/>
              <a:t>Nothard</a:t>
            </a:r>
            <a:r>
              <a:rPr lang="en-GB" sz="1100" dirty="0"/>
              <a:t>, S., Welford, M., </a:t>
            </a:r>
            <a:r>
              <a:rPr lang="en-GB" sz="1100" dirty="0" err="1"/>
              <a:t>Sellwood</a:t>
            </a:r>
            <a:r>
              <a:rPr lang="en-GB" sz="1100" dirty="0"/>
              <a:t>, W. &amp; Morrison, A.P. (2009). The questionnaire about the process of recovery (QPR): A measurement tool developed in collaboration with service users. </a:t>
            </a:r>
            <a:r>
              <a:rPr lang="en-GB" sz="1100" i="1" dirty="0"/>
              <a:t>Psychosis: Psychological, Social and Integrative Approaches, 1(2)</a:t>
            </a:r>
            <a:r>
              <a:rPr lang="en-GB" sz="1100" dirty="0"/>
              <a:t>, 145-155</a:t>
            </a:r>
            <a:r>
              <a:rPr lang="en-GB" sz="1100" dirty="0" smtClean="0"/>
              <a:t>.</a:t>
            </a:r>
          </a:p>
          <a:p>
            <a:pPr marL="468000" indent="-457200" algn="just"/>
            <a:r>
              <a:rPr lang="en-GB" sz="1100" dirty="0" err="1" smtClean="0"/>
              <a:t>O’Donoghue</a:t>
            </a:r>
            <a:r>
              <a:rPr lang="en-GB" sz="1100" dirty="0" smtClean="0"/>
              <a:t>, E.K., Oliver, J.E., Morris, E.M., Johns, L.C, </a:t>
            </a:r>
            <a:r>
              <a:rPr lang="en-GB" sz="1100" dirty="0" err="1" smtClean="0"/>
              <a:t>Jolley</a:t>
            </a:r>
            <a:r>
              <a:rPr lang="en-GB" sz="1100" dirty="0" smtClean="0"/>
              <a:t>, S. &amp; Butler, L.E (2013). ACT for Recovery: Group Interventions Manual. </a:t>
            </a:r>
          </a:p>
          <a:p>
            <a:pPr marL="468000" indent="-457200" algn="just"/>
            <a:r>
              <a:rPr lang="en-GB" sz="1100" dirty="0" smtClean="0"/>
              <a:t>Oliver, J. E., Morris, E.M., Johns, L.C. &amp; Byrne, M. (2011). ACT for Life: Group interventions for psychosis manual. </a:t>
            </a:r>
            <a:endParaRPr lang="en-GB" sz="1100" dirty="0"/>
          </a:p>
          <a:p>
            <a:pPr marL="468000" indent="-457200" algn="just"/>
            <a:r>
              <a:rPr lang="en-GB" sz="1100" dirty="0"/>
              <a:t>Tennant, T., Hillier, L., </a:t>
            </a:r>
            <a:r>
              <a:rPr lang="en-GB" sz="1100" dirty="0" err="1"/>
              <a:t>Fishwick</a:t>
            </a:r>
            <a:r>
              <a:rPr lang="en-GB" sz="1100" dirty="0"/>
              <a:t>, R., Platt, S., Joseph, S., et al. (2007). The Warwick-Edinburgh Mental Wellbeing Scale (WEMWBS): Development and UK Validation. </a:t>
            </a:r>
            <a:r>
              <a:rPr lang="en-GB" sz="1100" i="1" dirty="0"/>
              <a:t>Health and quality of Life Outcomes 2007</a:t>
            </a:r>
            <a:r>
              <a:rPr lang="en-GB" sz="1100" dirty="0"/>
              <a:t>. 5:63. </a:t>
            </a:r>
          </a:p>
          <a:p>
            <a:pPr marL="468000" indent="-457200" algn="just"/>
            <a:r>
              <a:rPr lang="en-GB" sz="1100" dirty="0"/>
              <a:t>Sheehan, D.V., </a:t>
            </a:r>
            <a:r>
              <a:rPr lang="en-GB" sz="1100" dirty="0" err="1"/>
              <a:t>Harnett</a:t>
            </a:r>
            <a:r>
              <a:rPr lang="en-GB" sz="1100" dirty="0"/>
              <a:t>-Sheehan K., Raj, B.A. (1996). The measurement of disability. </a:t>
            </a:r>
            <a:r>
              <a:rPr lang="en-GB" sz="1100" i="1" dirty="0" err="1"/>
              <a:t>Int</a:t>
            </a:r>
            <a:r>
              <a:rPr lang="en-GB" sz="1100" i="1" dirty="0"/>
              <a:t> </a:t>
            </a:r>
            <a:r>
              <a:rPr lang="en-GB" sz="1100" i="1" dirty="0" err="1"/>
              <a:t>Clin</a:t>
            </a:r>
            <a:r>
              <a:rPr lang="en-GB" sz="1100" i="1" dirty="0"/>
              <a:t> </a:t>
            </a:r>
            <a:r>
              <a:rPr lang="en-GB" sz="1100" i="1" dirty="0" err="1"/>
              <a:t>Psychopharmacol</a:t>
            </a:r>
            <a:r>
              <a:rPr lang="en-GB" sz="1100" i="1" dirty="0"/>
              <a:t> 11 (</a:t>
            </a:r>
            <a:r>
              <a:rPr lang="en-GB" sz="1100" i="1" dirty="0" err="1"/>
              <a:t>suppl</a:t>
            </a:r>
            <a:r>
              <a:rPr lang="en-GB" sz="1100" i="1" dirty="0"/>
              <a:t> 3</a:t>
            </a:r>
            <a:r>
              <a:rPr lang="en-GB" sz="1100" dirty="0"/>
              <a:t>), 89-95. </a:t>
            </a:r>
          </a:p>
          <a:p>
            <a:pPr marL="468000" indent="-457200" algn="just"/>
            <a:r>
              <a:rPr lang="en-GB" sz="1100" dirty="0" err="1"/>
              <a:t>Smout</a:t>
            </a:r>
            <a:r>
              <a:rPr lang="en-GB" sz="1100" dirty="0"/>
              <a:t>, M</a:t>
            </a:r>
            <a:r>
              <a:rPr lang="en-GB" sz="1100" dirty="0" smtClean="0"/>
              <a:t>., Davies</a:t>
            </a:r>
            <a:r>
              <a:rPr lang="en-GB" sz="1100" dirty="0"/>
              <a:t>, M</a:t>
            </a:r>
            <a:r>
              <a:rPr lang="en-GB" sz="1100" dirty="0" smtClean="0"/>
              <a:t>., Burns, N. &amp; Christie, A. </a:t>
            </a:r>
            <a:r>
              <a:rPr lang="en-GB" sz="1100" dirty="0"/>
              <a:t>(2011). Development of the valuing questionnaire. Presentation given at the Association for Contextual and </a:t>
            </a:r>
            <a:r>
              <a:rPr lang="en-GB" sz="1100" dirty="0" err="1"/>
              <a:t>Behavioral</a:t>
            </a:r>
            <a:r>
              <a:rPr lang="en-GB" sz="1100" dirty="0"/>
              <a:t> Science World Conference, Parma Italy (July 2011). </a:t>
            </a:r>
          </a:p>
        </p:txBody>
      </p:sp>
      <p:pic>
        <p:nvPicPr>
          <p:cNvPr id="13" name="Picture 12"/>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323002" y="22844601"/>
            <a:ext cx="2449380" cy="2551085"/>
          </a:xfrm>
          <a:prstGeom prst="rect">
            <a:avLst/>
          </a:prstGeom>
          <a:noFill/>
          <a:ln>
            <a:solidFill>
              <a:schemeClr val="tx1"/>
            </a:solidFill>
          </a:ln>
          <a:effectLst/>
        </p:spPr>
      </p:pic>
      <p:sp>
        <p:nvSpPr>
          <p:cNvPr id="31" name="TextBox 30"/>
          <p:cNvSpPr txBox="1"/>
          <p:nvPr/>
        </p:nvSpPr>
        <p:spPr>
          <a:xfrm>
            <a:off x="29325252" y="5562441"/>
            <a:ext cx="12241530" cy="22867799"/>
          </a:xfrm>
          <a:prstGeom prst="rect">
            <a:avLst/>
          </a:prstGeom>
          <a:noFill/>
        </p:spPr>
        <p:txBody>
          <a:bodyPr wrap="square" rtlCol="0">
            <a:spAutoFit/>
          </a:bodyPr>
          <a:lstStyle/>
          <a:p>
            <a:r>
              <a:rPr lang="en-GB" sz="4000" b="1" dirty="0" smtClean="0"/>
              <a:t> Qualitative Analysis: Exploring mechanisms of change.</a:t>
            </a:r>
          </a:p>
          <a:p>
            <a:r>
              <a:rPr lang="en-GB" sz="3200" dirty="0" smtClean="0"/>
              <a:t>       Emerging Themes: Clients                  Emerging themes: Caregivers</a:t>
            </a:r>
          </a:p>
          <a:p>
            <a:endParaRPr lang="en-GB" sz="3200" dirty="0" smtClean="0"/>
          </a:p>
          <a:p>
            <a:endParaRPr lang="en-GB" sz="3200" dirty="0" smtClean="0"/>
          </a:p>
          <a:p>
            <a:endParaRPr lang="en-GB" sz="3200" dirty="0" smtClean="0"/>
          </a:p>
          <a:p>
            <a:endParaRPr lang="en-GB" sz="3200" dirty="0" smtClean="0"/>
          </a:p>
          <a:p>
            <a:endParaRPr lang="en-GB" sz="3200" dirty="0" smtClean="0"/>
          </a:p>
          <a:p>
            <a:endParaRPr lang="en-GB" sz="3200" dirty="0" smtClean="0"/>
          </a:p>
          <a:p>
            <a:endParaRPr lang="en-GB" sz="3200" dirty="0" smtClean="0"/>
          </a:p>
          <a:p>
            <a:endParaRPr lang="en-GB" sz="3200" dirty="0" smtClean="0"/>
          </a:p>
          <a:p>
            <a:endParaRPr lang="en-GB" sz="3200" dirty="0" smtClean="0"/>
          </a:p>
          <a:p>
            <a:endParaRPr lang="en-GB" sz="3200" dirty="0" smtClean="0"/>
          </a:p>
          <a:p>
            <a:r>
              <a:rPr lang="en-GB" sz="3200" b="1" dirty="0" smtClean="0"/>
              <a:t>Client Quotes:</a:t>
            </a:r>
          </a:p>
          <a:p>
            <a:pPr>
              <a:buFont typeface="Arial" pitchFamily="34" charset="0"/>
              <a:buChar char="•"/>
            </a:pPr>
            <a:r>
              <a:rPr lang="en-GB" sz="3200" i="1" dirty="0" smtClean="0"/>
              <a:t>“The passengers on the bus metaphor helped me understand what I want</a:t>
            </a:r>
            <a:r>
              <a:rPr lang="en-GB" sz="3200" i="1" dirty="0"/>
              <a:t> </a:t>
            </a:r>
            <a:r>
              <a:rPr lang="en-GB" sz="3200" i="1" dirty="0" smtClean="0"/>
              <a:t>and understand life in general. Life is a task, and very straining when you have mental health problems, everything is scrambled. Now I can see those things as passengers instead.”</a:t>
            </a:r>
          </a:p>
          <a:p>
            <a:pPr>
              <a:buFont typeface="Arial" pitchFamily="34" charset="0"/>
              <a:buChar char="•"/>
            </a:pPr>
            <a:r>
              <a:rPr lang="en-GB" sz="3200" i="1" dirty="0" smtClean="0"/>
              <a:t>“Mindfulness helped me with not being on ‘auto-pilot’ – with making decisions, and keeping me in control.”</a:t>
            </a:r>
          </a:p>
          <a:p>
            <a:r>
              <a:rPr lang="en-GB" sz="3200" b="1" dirty="0" smtClean="0"/>
              <a:t>Caregiver Quotes:</a:t>
            </a:r>
          </a:p>
          <a:p>
            <a:pPr>
              <a:buFont typeface="Arial" pitchFamily="34" charset="0"/>
              <a:buChar char="•"/>
            </a:pPr>
            <a:r>
              <a:rPr lang="en-GB" sz="3200" i="1" dirty="0" smtClean="0"/>
              <a:t>“It helped me with identifying my values – it made me think ‘How do I want to be remembered?’  The workshops gave me the platform to think and reflect upon what is important in my life”.</a:t>
            </a:r>
          </a:p>
          <a:p>
            <a:pPr>
              <a:buFont typeface="Arial" pitchFamily="34" charset="0"/>
              <a:buChar char="•"/>
            </a:pPr>
            <a:r>
              <a:rPr lang="en-GB" sz="3200" i="1" dirty="0" smtClean="0"/>
              <a:t>“I’ve realised how important my own well-being is – it helps me to be the best carer, but also for myself as a person.”</a:t>
            </a:r>
          </a:p>
          <a:p>
            <a:pPr>
              <a:buFont typeface="Arial" pitchFamily="34" charset="0"/>
              <a:buChar char="•"/>
            </a:pPr>
            <a:endParaRPr lang="en-GB" sz="3200" i="1" dirty="0" smtClean="0"/>
          </a:p>
          <a:p>
            <a:r>
              <a:rPr lang="en-GB" sz="4000" b="1" dirty="0" smtClean="0"/>
              <a:t>Conclusions so far...</a:t>
            </a:r>
          </a:p>
          <a:p>
            <a:r>
              <a:rPr lang="en-GB" sz="3200" dirty="0" smtClean="0"/>
              <a:t>Preliminary findings from the first cohort of participants indicates that co-facilitated ACT workshops are acceptable to users of psychosis services and their caregivers, and that they are perceived as helpful. Participants in the ACT condition reported positive changes in the key psychological processes targeted by ACT, compared to the waitlist controls. Qualitative feedback indicates that participants understand the principles of the intervention and are aware of the mechanisms of positive change. This brief intervention may therefore improve the cost effectiveness of psychological interventions in psychosis services. </a:t>
            </a:r>
          </a:p>
          <a:p>
            <a:endParaRPr lang="en-GB" sz="3200" dirty="0" smtClean="0"/>
          </a:p>
          <a:p>
            <a:endParaRPr lang="en-GB" sz="4000" b="1" dirty="0" smtClean="0"/>
          </a:p>
          <a:p>
            <a:endParaRPr lang="en-GB" sz="4000" b="1" dirty="0" smtClean="0"/>
          </a:p>
          <a:p>
            <a:endParaRPr lang="en-GB" sz="4000" b="1" dirty="0" smtClean="0"/>
          </a:p>
          <a:p>
            <a:endParaRPr lang="en-GB" sz="4000" b="1" dirty="0" smtClean="0"/>
          </a:p>
          <a:p>
            <a:endParaRPr lang="en-GB" sz="4000" b="1" dirty="0" smtClean="0"/>
          </a:p>
          <a:p>
            <a:endParaRPr lang="en-GB" sz="4000" b="1" dirty="0" smtClean="0"/>
          </a:p>
          <a:p>
            <a:endParaRPr lang="en-GB" sz="4000" b="1" dirty="0" smtClean="0"/>
          </a:p>
        </p:txBody>
      </p:sp>
      <p:graphicFrame>
        <p:nvGraphicFramePr>
          <p:cNvPr id="34" name="Diagram 33"/>
          <p:cNvGraphicFramePr/>
          <p:nvPr>
            <p:extLst>
              <p:ext uri="{D42A27DB-BD31-4B8C-83A1-F6EECF244321}">
                <p14:modId xmlns:p14="http://schemas.microsoft.com/office/powerpoint/2010/main" val="2922124717"/>
              </p:ext>
            </p:extLst>
          </p:nvPr>
        </p:nvGraphicFramePr>
        <p:xfrm>
          <a:off x="35806062" y="7002621"/>
          <a:ext cx="5040630" cy="4472374"/>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35" name="Diagram 34"/>
          <p:cNvGraphicFramePr/>
          <p:nvPr>
            <p:extLst>
              <p:ext uri="{D42A27DB-BD31-4B8C-83A1-F6EECF244321}">
                <p14:modId xmlns:p14="http://schemas.microsoft.com/office/powerpoint/2010/main" val="184980962"/>
              </p:ext>
            </p:extLst>
          </p:nvPr>
        </p:nvGraphicFramePr>
        <p:xfrm>
          <a:off x="29685297" y="7002621"/>
          <a:ext cx="5040630" cy="4472374"/>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21" name="Chart 20"/>
          <p:cNvGraphicFramePr/>
          <p:nvPr>
            <p:extLst>
              <p:ext uri="{D42A27DB-BD31-4B8C-83A1-F6EECF244321}">
                <p14:modId xmlns:p14="http://schemas.microsoft.com/office/powerpoint/2010/main" val="1828378759"/>
              </p:ext>
            </p:extLst>
          </p:nvPr>
        </p:nvGraphicFramePr>
        <p:xfrm>
          <a:off x="22124352" y="21404421"/>
          <a:ext cx="5040630" cy="2880360"/>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24" name="Chart 23"/>
          <p:cNvGraphicFramePr/>
          <p:nvPr>
            <p:extLst>
              <p:ext uri="{D42A27DB-BD31-4B8C-83A1-F6EECF244321}">
                <p14:modId xmlns:p14="http://schemas.microsoft.com/office/powerpoint/2010/main" val="3636589770"/>
              </p:ext>
            </p:extLst>
          </p:nvPr>
        </p:nvGraphicFramePr>
        <p:xfrm>
          <a:off x="15643542" y="21404421"/>
          <a:ext cx="5040630" cy="2880360"/>
        </p:xfrm>
        <a:graphic>
          <a:graphicData uri="http://schemas.openxmlformats.org/drawingml/2006/chart">
            <c:chart xmlns:c="http://schemas.openxmlformats.org/drawingml/2006/chart" xmlns:r="http://schemas.openxmlformats.org/officeDocument/2006/relationships" r:id="rId2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99608490"/>
              </p:ext>
            </p:extLst>
          </p:nvPr>
        </p:nvGraphicFramePr>
        <p:xfrm>
          <a:off x="15643542" y="25364916"/>
          <a:ext cx="5040630" cy="1962912"/>
        </p:xfrm>
        <a:graphic>
          <a:graphicData uri="http://schemas.openxmlformats.org/drawingml/2006/table">
            <a:tbl>
              <a:tblPr firstRow="1" firstCol="1" bandRow="1"/>
              <a:tblGrid>
                <a:gridCol w="1675141"/>
                <a:gridCol w="1424972"/>
                <a:gridCol w="1940517"/>
              </a:tblGrid>
              <a:tr h="360045">
                <a:tc>
                  <a:txBody>
                    <a:bodyPr/>
                    <a:lstStyle/>
                    <a:p>
                      <a:pPr>
                        <a:lnSpc>
                          <a:spcPct val="115000"/>
                        </a:lnSpc>
                        <a:spcAft>
                          <a:spcPts val="0"/>
                        </a:spcAft>
                      </a:pPr>
                      <a:r>
                        <a:rPr lang="en-GB" sz="2800" dirty="0">
                          <a:effectLst/>
                          <a:latin typeface="Calibri"/>
                          <a:ea typeface="Calibri"/>
                          <a:cs typeface="Times New Roman"/>
                        </a:rPr>
                        <a:t> </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n-GB" sz="2800">
                          <a:effectLst/>
                          <a:latin typeface="Calibri"/>
                          <a:ea typeface="Calibri"/>
                          <a:cs typeface="Times New Roman"/>
                        </a:rPr>
                        <a:t>ACT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800">
                          <a:effectLst/>
                          <a:latin typeface="Calibri"/>
                          <a:ea typeface="Calibri"/>
                          <a:cs typeface="Times New Roman"/>
                        </a:rPr>
                        <a:t>CONTROL</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0045">
                <a:tc>
                  <a:txBody>
                    <a:bodyPr/>
                    <a:lstStyle/>
                    <a:p>
                      <a:pPr>
                        <a:lnSpc>
                          <a:spcPct val="115000"/>
                        </a:lnSpc>
                        <a:spcAft>
                          <a:spcPts val="0"/>
                        </a:spcAft>
                      </a:pPr>
                      <a:r>
                        <a:rPr lang="en-GB" sz="2800" dirty="0">
                          <a:effectLst/>
                          <a:latin typeface="Calibri"/>
                          <a:ea typeface="Calibri"/>
                          <a:cs typeface="Times New Roman"/>
                        </a:rPr>
                        <a:t>Time 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800" dirty="0">
                          <a:effectLst/>
                          <a:latin typeface="Calibri"/>
                          <a:ea typeface="Calibri"/>
                          <a:cs typeface="Times New Roman"/>
                        </a:rPr>
                        <a:t>47.56</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800">
                          <a:effectLst/>
                          <a:latin typeface="Calibri"/>
                          <a:ea typeface="Calibri"/>
                          <a:cs typeface="Times New Roman"/>
                        </a:rPr>
                        <a:t>41.4</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0045">
                <a:tc>
                  <a:txBody>
                    <a:bodyPr/>
                    <a:lstStyle/>
                    <a:p>
                      <a:pPr>
                        <a:lnSpc>
                          <a:spcPct val="115000"/>
                        </a:lnSpc>
                        <a:spcAft>
                          <a:spcPts val="0"/>
                        </a:spcAft>
                      </a:pPr>
                      <a:r>
                        <a:rPr lang="en-GB" sz="2800">
                          <a:effectLst/>
                          <a:latin typeface="Calibri"/>
                          <a:ea typeface="Calibri"/>
                          <a:cs typeface="Times New Roman"/>
                        </a:rPr>
                        <a:t>Time 4</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800">
                          <a:effectLst/>
                          <a:latin typeface="Calibri"/>
                          <a:ea typeface="Calibri"/>
                          <a:cs typeface="Times New Roman"/>
                        </a:rPr>
                        <a:t>53.78</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800" dirty="0">
                          <a:effectLst/>
                          <a:latin typeface="Calibri"/>
                          <a:ea typeface="Calibri"/>
                          <a:cs typeface="Times New Roman"/>
                        </a:rPr>
                        <a:t>42.00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0045">
                <a:tc>
                  <a:txBody>
                    <a:bodyPr/>
                    <a:lstStyle/>
                    <a:p>
                      <a:pPr>
                        <a:lnSpc>
                          <a:spcPct val="115000"/>
                        </a:lnSpc>
                        <a:spcAft>
                          <a:spcPts val="0"/>
                        </a:spcAft>
                      </a:pPr>
                      <a:r>
                        <a:rPr lang="en-GB" sz="2800" dirty="0">
                          <a:effectLst/>
                          <a:latin typeface="Calibri"/>
                          <a:ea typeface="Calibri"/>
                          <a:cs typeface="Times New Roman"/>
                        </a:rPr>
                        <a:t>Time 12</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800" dirty="0">
                          <a:effectLst/>
                          <a:latin typeface="Calibri"/>
                          <a:ea typeface="Calibri"/>
                          <a:cs typeface="Times New Roman"/>
                        </a:rPr>
                        <a:t>51.89</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800" dirty="0">
                          <a:effectLst/>
                          <a:latin typeface="Calibri"/>
                          <a:ea typeface="Calibri"/>
                          <a:cs typeface="Times New Roman"/>
                        </a:rPr>
                        <a:t>43.7</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TextBox 9"/>
          <p:cNvSpPr txBox="1"/>
          <p:nvPr/>
        </p:nvSpPr>
        <p:spPr>
          <a:xfrm>
            <a:off x="21404263" y="25004871"/>
            <a:ext cx="5760719" cy="2554545"/>
          </a:xfrm>
          <a:prstGeom prst="rect">
            <a:avLst/>
          </a:prstGeom>
          <a:noFill/>
        </p:spPr>
        <p:txBody>
          <a:bodyPr wrap="square" rtlCol="0">
            <a:spAutoFit/>
          </a:bodyPr>
          <a:lstStyle/>
          <a:p>
            <a:r>
              <a:rPr lang="en-GB" sz="3200" dirty="0" smtClean="0"/>
              <a:t>Interesting trends are apparent in data so far collected for cohort 1, particularly in terms of mindfulness, acceptance, wellbeing and increased activity.</a:t>
            </a:r>
            <a:endParaRPr lang="en-GB" sz="3200" dirty="0"/>
          </a:p>
        </p:txBody>
      </p:sp>
      <p:sp>
        <p:nvSpPr>
          <p:cNvPr id="16" name="TextBox 15"/>
          <p:cNvSpPr txBox="1"/>
          <p:nvPr/>
        </p:nvSpPr>
        <p:spPr>
          <a:xfrm>
            <a:off x="16003587" y="27525186"/>
            <a:ext cx="11521440" cy="2554545"/>
          </a:xfrm>
          <a:prstGeom prst="rect">
            <a:avLst/>
          </a:prstGeom>
          <a:noFill/>
        </p:spPr>
        <p:txBody>
          <a:bodyPr wrap="square" rtlCol="0">
            <a:spAutoFit/>
          </a:bodyPr>
          <a:lstStyle/>
          <a:p>
            <a:r>
              <a:rPr lang="en-GB" sz="3200" b="1" dirty="0" smtClean="0"/>
              <a:t>Quantitative Feedback</a:t>
            </a:r>
            <a:r>
              <a:rPr lang="en-GB" sz="3200" dirty="0" smtClean="0"/>
              <a:t>: 76% of participants so far have rated the workshops as ‘very helpful’ in terms of helping them respond differently to their  difficulties and 83% have reported that the workshops have ‘definitely’ helped them discover what is important to them.</a:t>
            </a:r>
            <a:endParaRPr lang="en-GB" sz="3200" dirty="0"/>
          </a:p>
        </p:txBody>
      </p:sp>
    </p:spTree>
    <p:extLst>
      <p:ext uri="{BB962C8B-B14F-4D97-AF65-F5344CB8AC3E}">
        <p14:creationId xmlns:p14="http://schemas.microsoft.com/office/powerpoint/2010/main" val="462177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3092</TotalTime>
  <Words>1765</Words>
  <Application>Microsoft Office PowerPoint</Application>
  <PresentationFormat>Custom</PresentationFormat>
  <Paragraphs>149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ACT for Recovery:  Preliminary findings of ACT workshops for clients and caregivers in community psychosis services. L.Butler, E.O’Donoghue, E.Morris, J.Oliver, L.Johns &amp; S.Jolley, South London and Maudsley NHS Foundation Trust.</vt:lpstr>
    </vt:vector>
  </TitlesOfParts>
  <Company>Institute of Psychiatry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dc:creator>
  <cp:lastModifiedBy>suzanne</cp:lastModifiedBy>
  <cp:revision>114</cp:revision>
  <dcterms:created xsi:type="dcterms:W3CDTF">2013-06-26T08:21:28Z</dcterms:created>
  <dcterms:modified xsi:type="dcterms:W3CDTF">2013-07-23T13:30:54Z</dcterms:modified>
</cp:coreProperties>
</file>