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sldIdLst>
    <p:sldId id="257" r:id="rId4"/>
  </p:sldIdLst>
  <p:sldSz cx="30267275" cy="42794238"/>
  <p:notesSz cx="6858000" cy="9144000"/>
  <p:defaultTextStyle>
    <a:defPPr>
      <a:defRPr lang="en-US"/>
    </a:defPPr>
    <a:lvl1pPr algn="l" rtl="0" fontAlgn="base">
      <a:spcBef>
        <a:spcPct val="0"/>
      </a:spcBef>
      <a:spcAft>
        <a:spcPct val="0"/>
      </a:spcAft>
      <a:defRPr sz="2900" kern="1200">
        <a:solidFill>
          <a:schemeClr val="tx1"/>
        </a:solidFill>
        <a:latin typeface="Arial Narrow" pitchFamily="34" charset="0"/>
        <a:ea typeface="MS PGothic" pitchFamily="34" charset="-128"/>
        <a:cs typeface="+mn-cs"/>
      </a:defRPr>
    </a:lvl1pPr>
    <a:lvl2pPr marL="457200" algn="l" rtl="0" fontAlgn="base">
      <a:spcBef>
        <a:spcPct val="0"/>
      </a:spcBef>
      <a:spcAft>
        <a:spcPct val="0"/>
      </a:spcAft>
      <a:defRPr sz="2900" kern="1200">
        <a:solidFill>
          <a:schemeClr val="tx1"/>
        </a:solidFill>
        <a:latin typeface="Arial Narrow" pitchFamily="34" charset="0"/>
        <a:ea typeface="MS PGothic" pitchFamily="34" charset="-128"/>
        <a:cs typeface="+mn-cs"/>
      </a:defRPr>
    </a:lvl2pPr>
    <a:lvl3pPr marL="914400" algn="l" rtl="0" fontAlgn="base">
      <a:spcBef>
        <a:spcPct val="0"/>
      </a:spcBef>
      <a:spcAft>
        <a:spcPct val="0"/>
      </a:spcAft>
      <a:defRPr sz="2900" kern="1200">
        <a:solidFill>
          <a:schemeClr val="tx1"/>
        </a:solidFill>
        <a:latin typeface="Arial Narrow" pitchFamily="34" charset="0"/>
        <a:ea typeface="MS PGothic" pitchFamily="34" charset="-128"/>
        <a:cs typeface="+mn-cs"/>
      </a:defRPr>
    </a:lvl3pPr>
    <a:lvl4pPr marL="1371600" algn="l" rtl="0" fontAlgn="base">
      <a:spcBef>
        <a:spcPct val="0"/>
      </a:spcBef>
      <a:spcAft>
        <a:spcPct val="0"/>
      </a:spcAft>
      <a:defRPr sz="2900" kern="1200">
        <a:solidFill>
          <a:schemeClr val="tx1"/>
        </a:solidFill>
        <a:latin typeface="Arial Narrow" pitchFamily="34" charset="0"/>
        <a:ea typeface="MS PGothic" pitchFamily="34" charset="-128"/>
        <a:cs typeface="+mn-cs"/>
      </a:defRPr>
    </a:lvl4pPr>
    <a:lvl5pPr marL="1828800" algn="l" rtl="0" fontAlgn="base">
      <a:spcBef>
        <a:spcPct val="0"/>
      </a:spcBef>
      <a:spcAft>
        <a:spcPct val="0"/>
      </a:spcAft>
      <a:defRPr sz="2900" kern="1200">
        <a:solidFill>
          <a:schemeClr val="tx1"/>
        </a:solidFill>
        <a:latin typeface="Arial Narrow" pitchFamily="34" charset="0"/>
        <a:ea typeface="MS PGothic" pitchFamily="34" charset="-128"/>
        <a:cs typeface="+mn-cs"/>
      </a:defRPr>
    </a:lvl5pPr>
    <a:lvl6pPr marL="2286000" algn="l" defTabSz="914400" rtl="0" eaLnBrk="1" latinLnBrk="0" hangingPunct="1">
      <a:defRPr sz="2900" kern="1200">
        <a:solidFill>
          <a:schemeClr val="tx1"/>
        </a:solidFill>
        <a:latin typeface="Arial Narrow" pitchFamily="34" charset="0"/>
        <a:ea typeface="MS PGothic" pitchFamily="34" charset="-128"/>
        <a:cs typeface="+mn-cs"/>
      </a:defRPr>
    </a:lvl6pPr>
    <a:lvl7pPr marL="2743200" algn="l" defTabSz="914400" rtl="0" eaLnBrk="1" latinLnBrk="0" hangingPunct="1">
      <a:defRPr sz="2900" kern="1200">
        <a:solidFill>
          <a:schemeClr val="tx1"/>
        </a:solidFill>
        <a:latin typeface="Arial Narrow" pitchFamily="34" charset="0"/>
        <a:ea typeface="MS PGothic" pitchFamily="34" charset="-128"/>
        <a:cs typeface="+mn-cs"/>
      </a:defRPr>
    </a:lvl7pPr>
    <a:lvl8pPr marL="3200400" algn="l" defTabSz="914400" rtl="0" eaLnBrk="1" latinLnBrk="0" hangingPunct="1">
      <a:defRPr sz="2900" kern="1200">
        <a:solidFill>
          <a:schemeClr val="tx1"/>
        </a:solidFill>
        <a:latin typeface="Arial Narrow" pitchFamily="34" charset="0"/>
        <a:ea typeface="MS PGothic" pitchFamily="34" charset="-128"/>
        <a:cs typeface="+mn-cs"/>
      </a:defRPr>
    </a:lvl8pPr>
    <a:lvl9pPr marL="3657600" algn="l" defTabSz="914400" rtl="0" eaLnBrk="1" latinLnBrk="0" hangingPunct="1">
      <a:defRPr sz="2900" kern="1200">
        <a:solidFill>
          <a:schemeClr val="tx1"/>
        </a:solidFill>
        <a:latin typeface="Arial Narrow"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00008A"/>
    <a:srgbClr val="FFF423"/>
    <a:srgbClr val="000080"/>
    <a:srgbClr val="3399FF"/>
    <a:srgbClr val="0066FF"/>
    <a:srgbClr val="FF9900"/>
    <a:srgbClr val="CC0000"/>
    <a:srgbClr val="0099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103" d="100"/>
          <a:sy n="103" d="100"/>
        </p:scale>
        <p:origin x="232" y="19112"/>
      </p:cViewPr>
      <p:guideLst>
        <p:guide orient="horz" pos="4618"/>
        <p:guide orient="horz" pos="26371"/>
        <p:guide pos="301"/>
        <p:guide pos="4638"/>
        <p:guide pos="4991"/>
        <p:guide pos="9327"/>
        <p:guide pos="9675"/>
        <p:guide pos="14011"/>
        <p:guide pos="14369"/>
        <p:guide pos="18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Michael\AppData\Local\Temp\Liz%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manualLayout>
          <c:xMode val="edge"/>
          <c:yMode val="edge"/>
          <c:x val="0.306908839659011"/>
          <c:y val="0.0343393641641043"/>
        </c:manualLayout>
      </c:layout>
      <c:overlay val="0"/>
      <c:txPr>
        <a:bodyPr/>
        <a:lstStyle/>
        <a:p>
          <a:pPr>
            <a:defRPr sz="2800"/>
          </a:pPr>
          <a:endParaRPr lang="en-US"/>
        </a:p>
      </c:txPr>
    </c:title>
    <c:autoTitleDeleted val="0"/>
    <c:plotArea>
      <c:layout/>
      <c:barChart>
        <c:barDir val="col"/>
        <c:grouping val="clustered"/>
        <c:varyColors val="0"/>
        <c:ser>
          <c:idx val="0"/>
          <c:order val="0"/>
          <c:tx>
            <c:strRef>
              <c:f>Sheet1!$D$15</c:f>
              <c:strCache>
                <c:ptCount val="1"/>
                <c:pt idx="0">
                  <c:v>Extrinsic Spirituality</c:v>
                </c:pt>
              </c:strCache>
            </c:strRef>
          </c:tx>
          <c:spPr>
            <a:solidFill>
              <a:srgbClr val="000080"/>
            </a:solidFill>
          </c:spPr>
          <c:invertIfNegative val="0"/>
          <c:dLbls>
            <c:delete val="1"/>
          </c:dLbls>
          <c:errBars>
            <c:errBarType val="both"/>
            <c:errValType val="stdErr"/>
            <c:noEndCap val="0"/>
          </c:errBars>
          <c:cat>
            <c:strRef>
              <c:f>Sheet1!$C$16:$C$17</c:f>
              <c:strCache>
                <c:ptCount val="2"/>
                <c:pt idx="0">
                  <c:v>Males</c:v>
                </c:pt>
                <c:pt idx="1">
                  <c:v>Females</c:v>
                </c:pt>
              </c:strCache>
            </c:strRef>
          </c:cat>
          <c:val>
            <c:numRef>
              <c:f>Sheet1!$D$16:$D$17</c:f>
              <c:numCache>
                <c:formatCode>General</c:formatCode>
                <c:ptCount val="2"/>
                <c:pt idx="0">
                  <c:v>8.075500000000024</c:v>
                </c:pt>
                <c:pt idx="1">
                  <c:v>7.641</c:v>
                </c:pt>
              </c:numCache>
            </c:numRef>
          </c:val>
        </c:ser>
        <c:dLbls>
          <c:showLegendKey val="0"/>
          <c:showVal val="1"/>
          <c:showCatName val="0"/>
          <c:showSerName val="0"/>
          <c:showPercent val="0"/>
          <c:showBubbleSize val="0"/>
        </c:dLbls>
        <c:gapWidth val="150"/>
        <c:axId val="2094693960"/>
        <c:axId val="2094696968"/>
      </c:barChart>
      <c:catAx>
        <c:axId val="2094693960"/>
        <c:scaling>
          <c:orientation val="minMax"/>
        </c:scaling>
        <c:delete val="0"/>
        <c:axPos val="b"/>
        <c:majorTickMark val="out"/>
        <c:minorTickMark val="none"/>
        <c:tickLblPos val="nextTo"/>
        <c:txPr>
          <a:bodyPr/>
          <a:lstStyle/>
          <a:p>
            <a:pPr>
              <a:defRPr sz="2200"/>
            </a:pPr>
            <a:endParaRPr lang="en-US"/>
          </a:p>
        </c:txPr>
        <c:crossAx val="2094696968"/>
        <c:crosses val="autoZero"/>
        <c:auto val="1"/>
        <c:lblAlgn val="ctr"/>
        <c:lblOffset val="100"/>
        <c:noMultiLvlLbl val="0"/>
      </c:catAx>
      <c:valAx>
        <c:axId val="2094696968"/>
        <c:scaling>
          <c:orientation val="minMax"/>
        </c:scaling>
        <c:delete val="0"/>
        <c:axPos val="l"/>
        <c:title>
          <c:tx>
            <c:rich>
              <a:bodyPr rot="-5400000" vert="horz"/>
              <a:lstStyle/>
              <a:p>
                <a:pPr>
                  <a:defRPr sz="2200" b="0"/>
                </a:pPr>
                <a:r>
                  <a:rPr lang="en-US" sz="2200" b="0"/>
                  <a:t>Spirituality</a:t>
                </a:r>
                <a:r>
                  <a:rPr lang="en-US" sz="2200" b="0" baseline="0"/>
                  <a:t> Value</a:t>
                </a:r>
                <a:endParaRPr lang="en-US" sz="2200" b="0"/>
              </a:p>
            </c:rich>
          </c:tx>
          <c:layout/>
          <c:overlay val="0"/>
        </c:title>
        <c:numFmt formatCode="General" sourceLinked="1"/>
        <c:majorTickMark val="out"/>
        <c:minorTickMark val="none"/>
        <c:tickLblPos val="nextTo"/>
        <c:txPr>
          <a:bodyPr/>
          <a:lstStyle/>
          <a:p>
            <a:pPr>
              <a:defRPr sz="1800"/>
            </a:pPr>
            <a:endParaRPr lang="en-US"/>
          </a:p>
        </c:txPr>
        <c:crossAx val="2094693960"/>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216150" y="685800"/>
            <a:ext cx="24257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B8D977D9-BE69-4D0F-9BAC-5C5D85C27D19}" type="slidenum">
              <a:rPr lang="en-US"/>
              <a:pPr/>
              <a:t>‹#›</a:t>
            </a:fld>
            <a:endParaRPr lang="en-US"/>
          </a:p>
        </p:txBody>
      </p:sp>
    </p:spTree>
    <p:extLst>
      <p:ext uri="{BB962C8B-B14F-4D97-AF65-F5344CB8AC3E}">
        <p14:creationId xmlns:p14="http://schemas.microsoft.com/office/powerpoint/2010/main" val="30691396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23"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23"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23"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23"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23"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9859" y="13294776"/>
            <a:ext cx="25727559" cy="9171373"/>
          </a:xfrm>
        </p:spPr>
        <p:txBody>
          <a:bodyPr/>
          <a:lstStyle/>
          <a:p>
            <a:r>
              <a:rPr lang="en-US" smtClean="0"/>
              <a:t>Click to edit Master title style</a:t>
            </a:r>
            <a:endParaRPr lang="en-US"/>
          </a:p>
        </p:txBody>
      </p:sp>
      <p:sp>
        <p:nvSpPr>
          <p:cNvPr id="3" name="Subtitle 2"/>
          <p:cNvSpPr>
            <a:spLocks noGrp="1"/>
          </p:cNvSpPr>
          <p:nvPr>
            <p:ph type="subTitle" idx="1"/>
          </p:nvPr>
        </p:nvSpPr>
        <p:spPr>
          <a:xfrm>
            <a:off x="4539716" y="24249243"/>
            <a:ext cx="21187843" cy="109379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299783" y="1655140"/>
            <a:ext cx="7273116" cy="40208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8556" y="1655140"/>
            <a:ext cx="21731146" cy="40208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9859" y="13294776"/>
            <a:ext cx="25727559" cy="9171373"/>
          </a:xfrm>
        </p:spPr>
        <p:txBody>
          <a:bodyPr/>
          <a:lstStyle/>
          <a:p>
            <a:r>
              <a:rPr lang="en-US" smtClean="0"/>
              <a:t>Click to edit Master title style</a:t>
            </a:r>
            <a:endParaRPr lang="en-US"/>
          </a:p>
        </p:txBody>
      </p:sp>
      <p:sp>
        <p:nvSpPr>
          <p:cNvPr id="3" name="Subtitle 2"/>
          <p:cNvSpPr>
            <a:spLocks noGrp="1"/>
          </p:cNvSpPr>
          <p:nvPr>
            <p:ph type="subTitle" idx="1"/>
          </p:nvPr>
        </p:nvSpPr>
        <p:spPr>
          <a:xfrm>
            <a:off x="4539716" y="24249243"/>
            <a:ext cx="21187843" cy="109379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5" y="27499674"/>
            <a:ext cx="25727559" cy="849858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5" y="18138434"/>
            <a:ext cx="25727559" cy="93612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8556" y="7330494"/>
            <a:ext cx="3393996" cy="345329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634" y="7330494"/>
            <a:ext cx="3393996" cy="345329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552" y="1712925"/>
            <a:ext cx="27240172"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552" y="9579999"/>
            <a:ext cx="13373301" cy="39913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3552" y="13571322"/>
            <a:ext cx="13373301" cy="246558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731" y="9579999"/>
            <a:ext cx="13377993" cy="39913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75731" y="13571322"/>
            <a:ext cx="13377993" cy="246558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552" y="1704670"/>
            <a:ext cx="9957723" cy="725000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833477" y="1704670"/>
            <a:ext cx="16920247" cy="365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552" y="8954678"/>
            <a:ext cx="9957723" cy="29272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221" y="29955555"/>
            <a:ext cx="18160740" cy="353729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32221" y="3824158"/>
            <a:ext cx="18160740" cy="256753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932221" y="33492849"/>
            <a:ext cx="18160740" cy="50211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299783" y="1655140"/>
            <a:ext cx="7273116" cy="40208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8556" y="1655140"/>
            <a:ext cx="21731146" cy="40208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9859" y="13294776"/>
            <a:ext cx="25727559" cy="9171373"/>
          </a:xfrm>
        </p:spPr>
        <p:txBody>
          <a:bodyPr/>
          <a:lstStyle/>
          <a:p>
            <a:r>
              <a:rPr lang="en-US" smtClean="0"/>
              <a:t>Click to edit Master title style</a:t>
            </a:r>
            <a:endParaRPr lang="en-US"/>
          </a:p>
        </p:txBody>
      </p:sp>
      <p:sp>
        <p:nvSpPr>
          <p:cNvPr id="3" name="Subtitle 2"/>
          <p:cNvSpPr>
            <a:spLocks noGrp="1"/>
          </p:cNvSpPr>
          <p:nvPr>
            <p:ph type="subTitle" idx="1"/>
          </p:nvPr>
        </p:nvSpPr>
        <p:spPr>
          <a:xfrm>
            <a:off x="4539716" y="24249243"/>
            <a:ext cx="21187843" cy="109379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5" y="27499674"/>
            <a:ext cx="25727559" cy="849858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5" y="18138434"/>
            <a:ext cx="25727559" cy="93612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8557" y="7330494"/>
            <a:ext cx="14502131" cy="345329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070768" y="7330494"/>
            <a:ext cx="14502131" cy="345329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552" y="1712925"/>
            <a:ext cx="27240172"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552" y="9579999"/>
            <a:ext cx="13373301" cy="39913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3552" y="13571322"/>
            <a:ext cx="13373301" cy="246558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731" y="9579999"/>
            <a:ext cx="13377993" cy="39913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75731" y="13571322"/>
            <a:ext cx="13377993" cy="246558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5" y="27499674"/>
            <a:ext cx="25727559" cy="849858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5" y="18138434"/>
            <a:ext cx="25727559" cy="93612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552" y="1704670"/>
            <a:ext cx="9957723" cy="725000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833477" y="1704670"/>
            <a:ext cx="16920247" cy="365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552" y="8954678"/>
            <a:ext cx="9957723" cy="29272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221" y="29955555"/>
            <a:ext cx="18160740" cy="353729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32221" y="3824158"/>
            <a:ext cx="18160740" cy="256753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932221" y="33492849"/>
            <a:ext cx="18160740" cy="50211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299783" y="1655140"/>
            <a:ext cx="7273116" cy="40208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8556" y="1655140"/>
            <a:ext cx="21731146" cy="40208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8556" y="7330494"/>
            <a:ext cx="3393996" cy="345329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634" y="7330494"/>
            <a:ext cx="3393996" cy="345329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552" y="1712925"/>
            <a:ext cx="27240172"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552" y="9579999"/>
            <a:ext cx="13373301" cy="39913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3552" y="13571322"/>
            <a:ext cx="13373301" cy="246558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731" y="9579999"/>
            <a:ext cx="13377993" cy="39913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75731" y="13571322"/>
            <a:ext cx="13377993" cy="246558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552" y="1704670"/>
            <a:ext cx="9957723" cy="725000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833477" y="1704670"/>
            <a:ext cx="16920247" cy="365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552" y="8954678"/>
            <a:ext cx="9957723" cy="29272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221" y="29955555"/>
            <a:ext cx="18160740" cy="353729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32221" y="3824158"/>
            <a:ext cx="18160740" cy="256753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932221" y="33492849"/>
            <a:ext cx="18160740" cy="50211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30267275" cy="6240826"/>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027" name="Rectangle 33"/>
          <p:cNvSpPr>
            <a:spLocks noChangeArrowheads="1"/>
          </p:cNvSpPr>
          <p:nvPr userDrawn="1"/>
        </p:nvSpPr>
        <p:spPr bwMode="auto">
          <a:xfrm>
            <a:off x="478557" y="7330494"/>
            <a:ext cx="6878073" cy="34532986"/>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028" name="Rectangle 9"/>
          <p:cNvSpPr>
            <a:spLocks noChangeArrowheads="1"/>
          </p:cNvSpPr>
          <p:nvPr userDrawn="1"/>
        </p:nvSpPr>
        <p:spPr bwMode="auto">
          <a:xfrm>
            <a:off x="0" y="6240827"/>
            <a:ext cx="30267275" cy="169229"/>
          </a:xfrm>
          <a:prstGeom prst="rect">
            <a:avLst/>
          </a:prstGeom>
          <a:solidFill>
            <a:srgbClr val="660000"/>
          </a:solidFill>
          <a:ln w="152400">
            <a:solidFill>
              <a:srgbClr val="FF9900"/>
            </a:solidFill>
            <a:miter lim="800000"/>
            <a:headEnd/>
            <a:tailEnd/>
          </a:ln>
        </p:spPr>
        <p:txBody>
          <a:bodyPr wrap="none" anchor="ctr"/>
          <a:lstStyle/>
          <a:p>
            <a:endParaRPr lang="en-US"/>
          </a:p>
        </p:txBody>
      </p:sp>
      <p:sp>
        <p:nvSpPr>
          <p:cNvPr id="1029" name="Text Box 14"/>
          <p:cNvSpPr txBox="1">
            <a:spLocks noChangeArrowheads="1"/>
          </p:cNvSpPr>
          <p:nvPr userDrawn="1"/>
        </p:nvSpPr>
        <p:spPr bwMode="auto">
          <a:xfrm>
            <a:off x="420379" y="42179237"/>
            <a:ext cx="1734063" cy="428129"/>
          </a:xfrm>
          <a:prstGeom prst="rect">
            <a:avLst/>
          </a:prstGeom>
          <a:noFill/>
          <a:ln>
            <a:noFill/>
          </a:ln>
          <a:extLst/>
        </p:spPr>
        <p:txBody>
          <a:bodyPr lIns="91267" tIns="45624" rIns="91267" bIns="45624">
            <a:spAutoFit/>
          </a:bodyPr>
          <a:lstStyle/>
          <a:p>
            <a:pPr eaLnBrk="0" hangingPunct="0">
              <a:lnSpc>
                <a:spcPct val="65000"/>
              </a:lnSpc>
              <a:spcBef>
                <a:spcPct val="50000"/>
              </a:spcBef>
            </a:pPr>
            <a:r>
              <a:rPr lang="en-US" sz="500" b="1">
                <a:solidFill>
                  <a:schemeClr val="bg2"/>
                </a:solidFill>
                <a:latin typeface="Arial" pitchFamily="34" charset="0"/>
              </a:rPr>
              <a:t>TEMPLATE DESIGN © 2008</a:t>
            </a:r>
          </a:p>
          <a:p>
            <a:pPr eaLnBrk="0" hangingPunct="0">
              <a:lnSpc>
                <a:spcPct val="65000"/>
              </a:lnSpc>
              <a:spcBef>
                <a:spcPct val="50000"/>
              </a:spcBef>
            </a:pPr>
            <a:r>
              <a:rPr lang="en-US" sz="1000" b="1">
                <a:solidFill>
                  <a:schemeClr val="bg2"/>
                </a:solidFill>
                <a:latin typeface="Arial" pitchFamily="34" charset="0"/>
              </a:rPr>
              <a:t>www.PosterPresentations.com</a:t>
            </a:r>
          </a:p>
        </p:txBody>
      </p:sp>
      <p:sp>
        <p:nvSpPr>
          <p:cNvPr id="1030" name="Rectangle 15"/>
          <p:cNvSpPr>
            <a:spLocks noGrp="1" noChangeArrowheads="1"/>
          </p:cNvSpPr>
          <p:nvPr>
            <p:ph type="title"/>
          </p:nvPr>
        </p:nvSpPr>
        <p:spPr bwMode="auto">
          <a:xfrm>
            <a:off x="662472" y="1655141"/>
            <a:ext cx="28910427" cy="286244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1031" name="Rectangle 16"/>
          <p:cNvSpPr>
            <a:spLocks noGrp="1" noChangeArrowheads="1"/>
          </p:cNvSpPr>
          <p:nvPr>
            <p:ph type="body" idx="1"/>
          </p:nvPr>
        </p:nvSpPr>
        <p:spPr bwMode="auto">
          <a:xfrm>
            <a:off x="478557" y="7330494"/>
            <a:ext cx="6878073" cy="34532986"/>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25"/>
          <p:cNvSpPr>
            <a:spLocks noChangeArrowheads="1"/>
          </p:cNvSpPr>
          <p:nvPr userDrawn="1"/>
        </p:nvSpPr>
        <p:spPr bwMode="auto">
          <a:xfrm>
            <a:off x="0" y="0"/>
            <a:ext cx="30267275" cy="42794238"/>
          </a:xfrm>
          <a:prstGeom prst="rect">
            <a:avLst/>
          </a:prstGeom>
          <a:noFill/>
          <a:ln w="3175">
            <a:solidFill>
              <a:schemeClr val="tx2"/>
            </a:solidFill>
            <a:miter lim="800000"/>
            <a:headEnd/>
            <a:tailEnd/>
          </a:ln>
        </p:spPr>
        <p:txBody>
          <a:bodyPr wrap="none" anchor="ctr"/>
          <a:lstStyle/>
          <a:p>
            <a:endParaRPr lang="en-US"/>
          </a:p>
        </p:txBody>
      </p:sp>
      <p:sp>
        <p:nvSpPr>
          <p:cNvPr id="1033" name="Rectangle 32"/>
          <p:cNvSpPr>
            <a:spLocks noChangeArrowheads="1"/>
          </p:cNvSpPr>
          <p:nvPr userDrawn="1"/>
        </p:nvSpPr>
        <p:spPr bwMode="auto">
          <a:xfrm>
            <a:off x="7923390" y="7330494"/>
            <a:ext cx="6883703" cy="34532986"/>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034" name="Rectangle 34"/>
          <p:cNvSpPr>
            <a:spLocks noChangeArrowheads="1"/>
          </p:cNvSpPr>
          <p:nvPr userDrawn="1"/>
        </p:nvSpPr>
        <p:spPr bwMode="auto">
          <a:xfrm>
            <a:off x="15358841" y="7330494"/>
            <a:ext cx="6883703" cy="34532986"/>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035" name="Rectangle 35"/>
          <p:cNvSpPr>
            <a:spLocks noChangeArrowheads="1"/>
          </p:cNvSpPr>
          <p:nvPr userDrawn="1"/>
        </p:nvSpPr>
        <p:spPr bwMode="auto">
          <a:xfrm>
            <a:off x="22811181" y="7330494"/>
            <a:ext cx="6883703" cy="34532986"/>
          </a:xfrm>
          <a:prstGeom prst="rect">
            <a:avLst/>
          </a:prstGeom>
          <a:solidFill>
            <a:srgbClr val="FFFFFF"/>
          </a:solidFill>
          <a:ln w="9525">
            <a:solidFill>
              <a:schemeClr val="tx1"/>
            </a:solid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MS PGothic" pitchFamily="34" charset="-128"/>
          <a:cs typeface="MS PGothic" charset="0"/>
        </a:defRPr>
      </a:lvl1pPr>
      <a:lvl2pPr algn="ctr" rtl="0" eaLnBrk="0" fontAlgn="base" hangingPunct="0">
        <a:spcBef>
          <a:spcPct val="0"/>
        </a:spcBef>
        <a:spcAft>
          <a:spcPct val="0"/>
        </a:spcAft>
        <a:defRPr sz="8600">
          <a:solidFill>
            <a:srgbClr val="FFFFFF"/>
          </a:solidFill>
          <a:latin typeface="Arial Black" pitchFamily="23" charset="0"/>
          <a:ea typeface="MS PGothic" pitchFamily="34" charset="-128"/>
          <a:cs typeface="MS PGothic" charset="0"/>
        </a:defRPr>
      </a:lvl2pPr>
      <a:lvl3pPr algn="ctr" rtl="0" eaLnBrk="0" fontAlgn="base" hangingPunct="0">
        <a:spcBef>
          <a:spcPct val="0"/>
        </a:spcBef>
        <a:spcAft>
          <a:spcPct val="0"/>
        </a:spcAft>
        <a:defRPr sz="8600">
          <a:solidFill>
            <a:srgbClr val="FFFFFF"/>
          </a:solidFill>
          <a:latin typeface="Arial Black" pitchFamily="23" charset="0"/>
          <a:ea typeface="MS PGothic" pitchFamily="34" charset="-128"/>
          <a:cs typeface="MS PGothic" charset="0"/>
        </a:defRPr>
      </a:lvl3pPr>
      <a:lvl4pPr algn="ctr" rtl="0" eaLnBrk="0" fontAlgn="base" hangingPunct="0">
        <a:spcBef>
          <a:spcPct val="0"/>
        </a:spcBef>
        <a:spcAft>
          <a:spcPct val="0"/>
        </a:spcAft>
        <a:defRPr sz="8600">
          <a:solidFill>
            <a:srgbClr val="FFFFFF"/>
          </a:solidFill>
          <a:latin typeface="Arial Black" pitchFamily="23" charset="0"/>
          <a:ea typeface="MS PGothic" pitchFamily="34" charset="-128"/>
          <a:cs typeface="MS PGothic" charset="0"/>
        </a:defRPr>
      </a:lvl4pPr>
      <a:lvl5pPr algn="ctr" rtl="0" eaLnBrk="0" fontAlgn="base" hangingPunct="0">
        <a:spcBef>
          <a:spcPct val="0"/>
        </a:spcBef>
        <a:spcAft>
          <a:spcPct val="0"/>
        </a:spcAft>
        <a:defRPr sz="8600">
          <a:solidFill>
            <a:srgbClr val="FFFFFF"/>
          </a:solidFill>
          <a:latin typeface="Arial Black" pitchFamily="23" charset="0"/>
          <a:ea typeface="MS PGothic" pitchFamily="34" charset="-128"/>
          <a:cs typeface="MS PGothic" charset="0"/>
        </a:defRPr>
      </a:lvl5pPr>
      <a:lvl6pPr marL="457200" algn="ctr" rtl="0" fontAlgn="base">
        <a:spcBef>
          <a:spcPct val="0"/>
        </a:spcBef>
        <a:spcAft>
          <a:spcPct val="0"/>
        </a:spcAft>
        <a:defRPr sz="8600">
          <a:solidFill>
            <a:srgbClr val="FFFFFF"/>
          </a:solidFill>
          <a:latin typeface="Arial Black" pitchFamily="23" charset="0"/>
        </a:defRPr>
      </a:lvl6pPr>
      <a:lvl7pPr marL="914400" algn="ctr" rtl="0" fontAlgn="base">
        <a:spcBef>
          <a:spcPct val="0"/>
        </a:spcBef>
        <a:spcAft>
          <a:spcPct val="0"/>
        </a:spcAft>
        <a:defRPr sz="8600">
          <a:solidFill>
            <a:srgbClr val="FFFFFF"/>
          </a:solidFill>
          <a:latin typeface="Arial Black" pitchFamily="23" charset="0"/>
        </a:defRPr>
      </a:lvl7pPr>
      <a:lvl8pPr marL="1371600" algn="ctr" rtl="0" fontAlgn="base">
        <a:spcBef>
          <a:spcPct val="0"/>
        </a:spcBef>
        <a:spcAft>
          <a:spcPct val="0"/>
        </a:spcAft>
        <a:defRPr sz="8600">
          <a:solidFill>
            <a:srgbClr val="FFFFFF"/>
          </a:solidFill>
          <a:latin typeface="Arial Black" pitchFamily="23" charset="0"/>
        </a:defRPr>
      </a:lvl8pPr>
      <a:lvl9pPr marL="1828800" algn="ctr" rtl="0" fontAlgn="base">
        <a:spcBef>
          <a:spcPct val="0"/>
        </a:spcBef>
        <a:spcAft>
          <a:spcPct val="0"/>
        </a:spcAft>
        <a:defRPr sz="8600">
          <a:solidFill>
            <a:srgbClr val="FFFFFF"/>
          </a:solidFill>
          <a:latin typeface="Arial Black" pitchFamily="23"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S PGothic" pitchFamily="34" charset="-128"/>
          <a:cs typeface="MS PGothic" charset="0"/>
        </a:defRPr>
      </a:lvl1pPr>
      <a:lvl2pPr marL="739775" indent="-282575" algn="l" rtl="0" eaLnBrk="0" fontAlgn="base" hangingPunct="0">
        <a:spcBef>
          <a:spcPct val="20000"/>
        </a:spcBef>
        <a:spcAft>
          <a:spcPct val="0"/>
        </a:spcAft>
        <a:buChar char="–"/>
        <a:defRPr sz="29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9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9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900">
          <a:solidFill>
            <a:schemeClr val="tx1"/>
          </a:solidFill>
          <a:latin typeface="+mn-lt"/>
          <a:ea typeface="ＭＳ Ｐゴシック" pitchFamily="23" charset="-128"/>
        </a:defRPr>
      </a:lvl6pPr>
      <a:lvl7pPr marL="2971800" indent="-228600" algn="l" rtl="0" fontAlgn="base">
        <a:spcBef>
          <a:spcPct val="20000"/>
        </a:spcBef>
        <a:spcAft>
          <a:spcPct val="0"/>
        </a:spcAft>
        <a:buChar char="»"/>
        <a:defRPr sz="1900">
          <a:solidFill>
            <a:schemeClr val="tx1"/>
          </a:solidFill>
          <a:latin typeface="+mn-lt"/>
          <a:ea typeface="ＭＳ Ｐゴシック" pitchFamily="23" charset="-128"/>
        </a:defRPr>
      </a:lvl7pPr>
      <a:lvl8pPr marL="3429000" indent="-228600" algn="l" rtl="0" fontAlgn="base">
        <a:spcBef>
          <a:spcPct val="20000"/>
        </a:spcBef>
        <a:spcAft>
          <a:spcPct val="0"/>
        </a:spcAft>
        <a:buChar char="»"/>
        <a:defRPr sz="1900">
          <a:solidFill>
            <a:schemeClr val="tx1"/>
          </a:solidFill>
          <a:latin typeface="+mn-lt"/>
          <a:ea typeface="ＭＳ Ｐゴシック" pitchFamily="23" charset="-128"/>
        </a:defRPr>
      </a:lvl8pPr>
      <a:lvl9pPr marL="3886200" indent="-228600" algn="l" rtl="0" fontAlgn="base">
        <a:spcBef>
          <a:spcPct val="20000"/>
        </a:spcBef>
        <a:spcAft>
          <a:spcPct val="0"/>
        </a:spcAft>
        <a:buChar char="»"/>
        <a:defRPr sz="1900">
          <a:solidFill>
            <a:schemeClr val="tx1"/>
          </a:solidFill>
          <a:latin typeface="+mn-lt"/>
          <a:ea typeface="ＭＳ Ｐゴシック" pitchFamily="2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30267275" cy="624082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1" name="Rectangle 3"/>
          <p:cNvSpPr>
            <a:spLocks noChangeArrowheads="1"/>
          </p:cNvSpPr>
          <p:nvPr userDrawn="1"/>
        </p:nvSpPr>
        <p:spPr bwMode="auto">
          <a:xfrm>
            <a:off x="478557" y="7330494"/>
            <a:ext cx="6878073" cy="3453298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2" name="Rectangle 4"/>
          <p:cNvSpPr>
            <a:spLocks noChangeArrowheads="1"/>
          </p:cNvSpPr>
          <p:nvPr userDrawn="1"/>
        </p:nvSpPr>
        <p:spPr bwMode="auto">
          <a:xfrm>
            <a:off x="0" y="6240827"/>
            <a:ext cx="30267275" cy="169229"/>
          </a:xfrm>
          <a:prstGeom prst="rect">
            <a:avLst/>
          </a:prstGeom>
          <a:solidFill>
            <a:srgbClr val="660000"/>
          </a:solidFill>
          <a:ln w="9525">
            <a:noFill/>
            <a:miter lim="800000"/>
            <a:headEnd/>
            <a:tailEnd/>
          </a:ln>
        </p:spPr>
        <p:txBody>
          <a:bodyPr wrap="none" anchor="ctr"/>
          <a:lstStyle/>
          <a:p>
            <a:endParaRPr lang="en-US"/>
          </a:p>
        </p:txBody>
      </p:sp>
      <p:sp>
        <p:nvSpPr>
          <p:cNvPr id="2053" name="Text Box 5"/>
          <p:cNvSpPr txBox="1">
            <a:spLocks noChangeArrowheads="1"/>
          </p:cNvSpPr>
          <p:nvPr userDrawn="1"/>
        </p:nvSpPr>
        <p:spPr bwMode="auto">
          <a:xfrm>
            <a:off x="420379" y="42179237"/>
            <a:ext cx="1734063" cy="428129"/>
          </a:xfrm>
          <a:prstGeom prst="rect">
            <a:avLst/>
          </a:prstGeom>
          <a:noFill/>
          <a:ln>
            <a:noFill/>
          </a:ln>
          <a:extLst/>
        </p:spPr>
        <p:txBody>
          <a:bodyPr lIns="91267" tIns="45624" rIns="91267" bIns="45624">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500" b="1" smtClean="0">
                <a:solidFill>
                  <a:schemeClr val="bg2"/>
                </a:solidFill>
                <a:latin typeface="Arial" charset="0"/>
              </a:rPr>
              <a:t>POSTER TEMPLATE BY:</a:t>
            </a:r>
          </a:p>
          <a:p>
            <a:pPr>
              <a:lnSpc>
                <a:spcPct val="65000"/>
              </a:lnSpc>
              <a:spcBef>
                <a:spcPct val="50000"/>
              </a:spcBef>
              <a:defRPr/>
            </a:pPr>
            <a:r>
              <a:rPr lang="en-US" sz="1000" b="1" smtClean="0">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662472" y="1655141"/>
            <a:ext cx="28910427" cy="286244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478557" y="7330494"/>
            <a:ext cx="6878073" cy="34532986"/>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ChangeArrowheads="1"/>
          </p:cNvSpPr>
          <p:nvPr userDrawn="1"/>
        </p:nvSpPr>
        <p:spPr bwMode="auto">
          <a:xfrm>
            <a:off x="0" y="0"/>
            <a:ext cx="30267275" cy="42794238"/>
          </a:xfrm>
          <a:prstGeom prst="rect">
            <a:avLst/>
          </a:prstGeom>
          <a:noFill/>
          <a:ln w="3175">
            <a:solidFill>
              <a:schemeClr val="tx2"/>
            </a:solidFill>
            <a:miter lim="800000"/>
            <a:headEnd/>
            <a:tailEnd/>
          </a:ln>
        </p:spPr>
        <p:txBody>
          <a:bodyPr wrap="none" anchor="ctr"/>
          <a:lstStyle/>
          <a:p>
            <a:endParaRPr lang="en-US"/>
          </a:p>
        </p:txBody>
      </p:sp>
      <p:sp>
        <p:nvSpPr>
          <p:cNvPr id="2057" name="Rectangle 9"/>
          <p:cNvSpPr>
            <a:spLocks noChangeArrowheads="1"/>
          </p:cNvSpPr>
          <p:nvPr userDrawn="1"/>
        </p:nvSpPr>
        <p:spPr bwMode="auto">
          <a:xfrm>
            <a:off x="7923390" y="7330494"/>
            <a:ext cx="14319154" cy="3453298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8" name="Rectangle 11"/>
          <p:cNvSpPr>
            <a:spLocks noChangeArrowheads="1"/>
          </p:cNvSpPr>
          <p:nvPr userDrawn="1"/>
        </p:nvSpPr>
        <p:spPr bwMode="auto">
          <a:xfrm>
            <a:off x="22811181" y="7330494"/>
            <a:ext cx="6883703" cy="34532986"/>
          </a:xfrm>
          <a:prstGeom prst="rect">
            <a:avLst/>
          </a:prstGeom>
          <a:solidFill>
            <a:schemeClr val="accent1"/>
          </a:solidFill>
          <a:ln w="9525">
            <a:solidFill>
              <a:schemeClr val="tx1"/>
            </a:solid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2pPr>
      <a:lvl3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3pPr>
      <a:lvl4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4pPr>
      <a:lvl5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5pPr>
      <a:lvl6pPr marL="457200" algn="ctr" rtl="0" fontAlgn="base">
        <a:spcBef>
          <a:spcPct val="0"/>
        </a:spcBef>
        <a:spcAft>
          <a:spcPct val="0"/>
        </a:spcAft>
        <a:defRPr sz="8600">
          <a:solidFill>
            <a:schemeClr val="tx2"/>
          </a:solidFill>
          <a:latin typeface="Arial Black" pitchFamily="23" charset="0"/>
        </a:defRPr>
      </a:lvl6pPr>
      <a:lvl7pPr marL="914400" algn="ctr" rtl="0" fontAlgn="base">
        <a:spcBef>
          <a:spcPct val="0"/>
        </a:spcBef>
        <a:spcAft>
          <a:spcPct val="0"/>
        </a:spcAft>
        <a:defRPr sz="8600">
          <a:solidFill>
            <a:schemeClr val="tx2"/>
          </a:solidFill>
          <a:latin typeface="Arial Black" pitchFamily="23" charset="0"/>
        </a:defRPr>
      </a:lvl7pPr>
      <a:lvl8pPr marL="1371600" algn="ctr" rtl="0" fontAlgn="base">
        <a:spcBef>
          <a:spcPct val="0"/>
        </a:spcBef>
        <a:spcAft>
          <a:spcPct val="0"/>
        </a:spcAft>
        <a:defRPr sz="8600">
          <a:solidFill>
            <a:schemeClr val="tx2"/>
          </a:solidFill>
          <a:latin typeface="Arial Black" pitchFamily="23" charset="0"/>
        </a:defRPr>
      </a:lvl8pPr>
      <a:lvl9pPr marL="1828800" algn="ctr" rtl="0" fontAlgn="base">
        <a:spcBef>
          <a:spcPct val="0"/>
        </a:spcBef>
        <a:spcAft>
          <a:spcPct val="0"/>
        </a:spcAft>
        <a:defRPr sz="8600">
          <a:solidFill>
            <a:schemeClr val="tx2"/>
          </a:solidFill>
          <a:latin typeface="Arial Black" pitchFamily="23"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S PGothic" pitchFamily="34" charset="-128"/>
          <a:cs typeface="MS PGothic" charset="0"/>
        </a:defRPr>
      </a:lvl1pPr>
      <a:lvl2pPr marL="739775" indent="-282575" algn="l" rtl="0" eaLnBrk="0" fontAlgn="base" hangingPunct="0">
        <a:spcBef>
          <a:spcPct val="20000"/>
        </a:spcBef>
        <a:spcAft>
          <a:spcPct val="0"/>
        </a:spcAft>
        <a:buChar char="–"/>
        <a:defRPr sz="29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9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9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900">
          <a:solidFill>
            <a:schemeClr val="tx1"/>
          </a:solidFill>
          <a:latin typeface="+mn-lt"/>
          <a:ea typeface="ＭＳ Ｐゴシック" pitchFamily="23" charset="-128"/>
        </a:defRPr>
      </a:lvl6pPr>
      <a:lvl7pPr marL="2971800" indent="-228600" algn="l" rtl="0" fontAlgn="base">
        <a:spcBef>
          <a:spcPct val="20000"/>
        </a:spcBef>
        <a:spcAft>
          <a:spcPct val="0"/>
        </a:spcAft>
        <a:buChar char="»"/>
        <a:defRPr sz="1900">
          <a:solidFill>
            <a:schemeClr val="tx1"/>
          </a:solidFill>
          <a:latin typeface="+mn-lt"/>
          <a:ea typeface="ＭＳ Ｐゴシック" pitchFamily="23" charset="-128"/>
        </a:defRPr>
      </a:lvl7pPr>
      <a:lvl8pPr marL="3429000" indent="-228600" algn="l" rtl="0" fontAlgn="base">
        <a:spcBef>
          <a:spcPct val="20000"/>
        </a:spcBef>
        <a:spcAft>
          <a:spcPct val="0"/>
        </a:spcAft>
        <a:buChar char="»"/>
        <a:defRPr sz="1900">
          <a:solidFill>
            <a:schemeClr val="tx1"/>
          </a:solidFill>
          <a:latin typeface="+mn-lt"/>
          <a:ea typeface="ＭＳ Ｐゴシック" pitchFamily="23" charset="-128"/>
        </a:defRPr>
      </a:lvl8pPr>
      <a:lvl9pPr marL="3886200" indent="-228600" algn="l" rtl="0" fontAlgn="base">
        <a:spcBef>
          <a:spcPct val="20000"/>
        </a:spcBef>
        <a:spcAft>
          <a:spcPct val="0"/>
        </a:spcAft>
        <a:buChar char="»"/>
        <a:defRPr sz="1900">
          <a:solidFill>
            <a:schemeClr val="tx1"/>
          </a:solidFill>
          <a:latin typeface="+mn-lt"/>
          <a:ea typeface="ＭＳ Ｐゴシック" pitchFamily="2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30267275" cy="624082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5" name="Rectangle 3"/>
          <p:cNvSpPr>
            <a:spLocks noChangeArrowheads="1"/>
          </p:cNvSpPr>
          <p:nvPr userDrawn="1"/>
        </p:nvSpPr>
        <p:spPr bwMode="auto">
          <a:xfrm>
            <a:off x="478556" y="7330494"/>
            <a:ext cx="29216328" cy="3453298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6" name="Rectangle 4"/>
          <p:cNvSpPr>
            <a:spLocks noChangeArrowheads="1"/>
          </p:cNvSpPr>
          <p:nvPr userDrawn="1"/>
        </p:nvSpPr>
        <p:spPr bwMode="auto">
          <a:xfrm>
            <a:off x="0" y="6240827"/>
            <a:ext cx="30267275" cy="169229"/>
          </a:xfrm>
          <a:prstGeom prst="rect">
            <a:avLst/>
          </a:prstGeom>
          <a:solidFill>
            <a:srgbClr val="660000"/>
          </a:solidFill>
          <a:ln w="9525">
            <a:noFill/>
            <a:miter lim="800000"/>
            <a:headEnd/>
            <a:tailEnd/>
          </a:ln>
        </p:spPr>
        <p:txBody>
          <a:bodyPr wrap="none" anchor="ctr"/>
          <a:lstStyle/>
          <a:p>
            <a:endParaRPr lang="en-US"/>
          </a:p>
        </p:txBody>
      </p:sp>
      <p:sp>
        <p:nvSpPr>
          <p:cNvPr id="3077" name="Text Box 5"/>
          <p:cNvSpPr txBox="1">
            <a:spLocks noChangeArrowheads="1"/>
          </p:cNvSpPr>
          <p:nvPr userDrawn="1"/>
        </p:nvSpPr>
        <p:spPr bwMode="auto">
          <a:xfrm>
            <a:off x="420379" y="42179237"/>
            <a:ext cx="1734063" cy="428129"/>
          </a:xfrm>
          <a:prstGeom prst="rect">
            <a:avLst/>
          </a:prstGeom>
          <a:noFill/>
          <a:ln>
            <a:noFill/>
          </a:ln>
          <a:extLst/>
        </p:spPr>
        <p:txBody>
          <a:bodyPr lIns="91267" tIns="45624" rIns="91267" bIns="45624">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500" b="1" smtClean="0">
                <a:solidFill>
                  <a:schemeClr val="bg2"/>
                </a:solidFill>
                <a:latin typeface="Arial" charset="0"/>
              </a:rPr>
              <a:t>POSTER TEMPLATE BY:</a:t>
            </a:r>
          </a:p>
          <a:p>
            <a:pPr>
              <a:lnSpc>
                <a:spcPct val="65000"/>
              </a:lnSpc>
              <a:spcBef>
                <a:spcPct val="50000"/>
              </a:spcBef>
              <a:defRPr/>
            </a:pPr>
            <a:r>
              <a:rPr lang="en-US" sz="1000" b="1" smtClean="0">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662472" y="1655141"/>
            <a:ext cx="28910427" cy="286244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478557" y="7330494"/>
            <a:ext cx="29094343" cy="34532986"/>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ChangeArrowheads="1"/>
          </p:cNvSpPr>
          <p:nvPr userDrawn="1"/>
        </p:nvSpPr>
        <p:spPr bwMode="auto">
          <a:xfrm>
            <a:off x="0" y="0"/>
            <a:ext cx="30267275" cy="42794238"/>
          </a:xfrm>
          <a:prstGeom prst="rect">
            <a:avLst/>
          </a:prstGeom>
          <a:noFill/>
          <a:ln w="3175">
            <a:solidFill>
              <a:schemeClr val="tx2"/>
            </a:solid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2pPr>
      <a:lvl3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3pPr>
      <a:lvl4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4pPr>
      <a:lvl5pPr algn="ctr" rtl="0" eaLnBrk="0" fontAlgn="base" hangingPunct="0">
        <a:spcBef>
          <a:spcPct val="0"/>
        </a:spcBef>
        <a:spcAft>
          <a:spcPct val="0"/>
        </a:spcAft>
        <a:defRPr sz="8600">
          <a:solidFill>
            <a:schemeClr val="tx2"/>
          </a:solidFill>
          <a:latin typeface="Arial Black" pitchFamily="23" charset="0"/>
          <a:ea typeface="MS PGothic" pitchFamily="34" charset="-128"/>
          <a:cs typeface="MS PGothic" charset="0"/>
        </a:defRPr>
      </a:lvl5pPr>
      <a:lvl6pPr marL="457200" algn="ctr" rtl="0" fontAlgn="base">
        <a:spcBef>
          <a:spcPct val="0"/>
        </a:spcBef>
        <a:spcAft>
          <a:spcPct val="0"/>
        </a:spcAft>
        <a:defRPr sz="8600">
          <a:solidFill>
            <a:schemeClr val="tx2"/>
          </a:solidFill>
          <a:latin typeface="Arial Black" pitchFamily="23" charset="0"/>
        </a:defRPr>
      </a:lvl6pPr>
      <a:lvl7pPr marL="914400" algn="ctr" rtl="0" fontAlgn="base">
        <a:spcBef>
          <a:spcPct val="0"/>
        </a:spcBef>
        <a:spcAft>
          <a:spcPct val="0"/>
        </a:spcAft>
        <a:defRPr sz="8600">
          <a:solidFill>
            <a:schemeClr val="tx2"/>
          </a:solidFill>
          <a:latin typeface="Arial Black" pitchFamily="23" charset="0"/>
        </a:defRPr>
      </a:lvl7pPr>
      <a:lvl8pPr marL="1371600" algn="ctr" rtl="0" fontAlgn="base">
        <a:spcBef>
          <a:spcPct val="0"/>
        </a:spcBef>
        <a:spcAft>
          <a:spcPct val="0"/>
        </a:spcAft>
        <a:defRPr sz="8600">
          <a:solidFill>
            <a:schemeClr val="tx2"/>
          </a:solidFill>
          <a:latin typeface="Arial Black" pitchFamily="23" charset="0"/>
        </a:defRPr>
      </a:lvl8pPr>
      <a:lvl9pPr marL="1828800" algn="ctr" rtl="0" fontAlgn="base">
        <a:spcBef>
          <a:spcPct val="0"/>
        </a:spcBef>
        <a:spcAft>
          <a:spcPct val="0"/>
        </a:spcAft>
        <a:defRPr sz="8600">
          <a:solidFill>
            <a:schemeClr val="tx2"/>
          </a:solidFill>
          <a:latin typeface="Arial Black" pitchFamily="23"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S PGothic" pitchFamily="34" charset="-128"/>
          <a:cs typeface="MS PGothic" charset="0"/>
        </a:defRPr>
      </a:lvl1pPr>
      <a:lvl2pPr marL="739775" indent="-282575" algn="l" rtl="0" eaLnBrk="0" fontAlgn="base" hangingPunct="0">
        <a:spcBef>
          <a:spcPct val="20000"/>
        </a:spcBef>
        <a:spcAft>
          <a:spcPct val="0"/>
        </a:spcAft>
        <a:buChar char="–"/>
        <a:defRPr sz="29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9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9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900">
          <a:solidFill>
            <a:schemeClr val="tx1"/>
          </a:solidFill>
          <a:latin typeface="+mn-lt"/>
          <a:ea typeface="ＭＳ Ｐゴシック" pitchFamily="23" charset="-128"/>
        </a:defRPr>
      </a:lvl6pPr>
      <a:lvl7pPr marL="2971800" indent="-228600" algn="l" rtl="0" fontAlgn="base">
        <a:spcBef>
          <a:spcPct val="20000"/>
        </a:spcBef>
        <a:spcAft>
          <a:spcPct val="0"/>
        </a:spcAft>
        <a:buChar char="»"/>
        <a:defRPr sz="1900">
          <a:solidFill>
            <a:schemeClr val="tx1"/>
          </a:solidFill>
          <a:latin typeface="+mn-lt"/>
          <a:ea typeface="ＭＳ Ｐゴシック" pitchFamily="23" charset="-128"/>
        </a:defRPr>
      </a:lvl7pPr>
      <a:lvl8pPr marL="3429000" indent="-228600" algn="l" rtl="0" fontAlgn="base">
        <a:spcBef>
          <a:spcPct val="20000"/>
        </a:spcBef>
        <a:spcAft>
          <a:spcPct val="0"/>
        </a:spcAft>
        <a:buChar char="»"/>
        <a:defRPr sz="1900">
          <a:solidFill>
            <a:schemeClr val="tx1"/>
          </a:solidFill>
          <a:latin typeface="+mn-lt"/>
          <a:ea typeface="ＭＳ Ｐゴシック" pitchFamily="23" charset="-128"/>
        </a:defRPr>
      </a:lvl8pPr>
      <a:lvl9pPr marL="3886200" indent="-228600" algn="l" rtl="0" fontAlgn="base">
        <a:spcBef>
          <a:spcPct val="20000"/>
        </a:spcBef>
        <a:spcAft>
          <a:spcPct val="0"/>
        </a:spcAft>
        <a:buChar char="»"/>
        <a:defRPr sz="1900">
          <a:solidFill>
            <a:schemeClr val="tx1"/>
          </a:solidFill>
          <a:latin typeface="+mn-lt"/>
          <a:ea typeface="ＭＳ Ｐゴシック" pitchFamily="2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hart" Target="../charts/chart1.xml"/><Relationship Id="rId5" Type="http://schemas.openxmlformats.org/officeDocument/2006/relationships/hyperlink" Target="mailto:benmramos@gmail.com" TargetMode="External"/><Relationship Id="rId6" Type="http://schemas.openxmlformats.org/officeDocument/2006/relationships/hyperlink" Target="mailto:Jennifer.gregg@sjsu.edu" TargetMode="External"/><Relationship Id="rId7"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i="1" dirty="0">
                <a:solidFill>
                  <a:srgbClr val="000080"/>
                </a:solidFill>
              </a:rPr>
              <a:t>Spirituality and Experiential Avoidance in Social Anxiety</a:t>
            </a:r>
            <a:br>
              <a:rPr lang="en-US" sz="6600" b="1" i="1" dirty="0">
                <a:solidFill>
                  <a:srgbClr val="000080"/>
                </a:solidFill>
              </a:rPr>
            </a:br>
            <a:r>
              <a:rPr lang="en-US" sz="4800" b="1" dirty="0">
                <a:solidFill>
                  <a:srgbClr val="000080"/>
                </a:solidFill>
              </a:rPr>
              <a:t>Benjamin Ramos, Elizabeth Mejia-Muñoz, Michael </a:t>
            </a:r>
            <a:r>
              <a:rPr lang="en-US" sz="4800" b="1" dirty="0" err="1" smtClean="0">
                <a:solidFill>
                  <a:srgbClr val="000080"/>
                </a:solidFill>
              </a:rPr>
              <a:t>Namekata</a:t>
            </a:r>
            <a:r>
              <a:rPr lang="en-US" sz="4800" b="1" dirty="0" smtClean="0">
                <a:solidFill>
                  <a:srgbClr val="000080"/>
                </a:solidFill>
              </a:rPr>
              <a:t>, </a:t>
            </a:r>
            <a:r>
              <a:rPr lang="en-US" sz="4800" b="1" dirty="0">
                <a:solidFill>
                  <a:srgbClr val="000080"/>
                </a:solidFill>
              </a:rPr>
              <a:t>&amp; Jennifer Gregg, Ph.D.</a:t>
            </a:r>
            <a:r>
              <a:rPr lang="en-US" sz="4800" dirty="0">
                <a:solidFill>
                  <a:srgbClr val="000080"/>
                </a:solidFill>
              </a:rPr>
              <a:t/>
            </a:r>
            <a:br>
              <a:rPr lang="en-US" sz="4800" dirty="0">
                <a:solidFill>
                  <a:srgbClr val="000080"/>
                </a:solidFill>
              </a:rPr>
            </a:br>
            <a:r>
              <a:rPr lang="en-US" sz="4800" i="1" dirty="0">
                <a:solidFill>
                  <a:srgbClr val="000080"/>
                </a:solidFill>
              </a:rPr>
              <a:t>San José State </a:t>
            </a:r>
            <a:r>
              <a:rPr lang="en-US" sz="4800" i="1" dirty="0" smtClean="0">
                <a:solidFill>
                  <a:srgbClr val="000080"/>
                </a:solidFill>
              </a:rPr>
              <a:t>University</a:t>
            </a:r>
            <a:endParaRPr lang="en-US" sz="4800"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800" dirty="0" smtClean="0">
                <a:latin typeface="Times New Roman" pitchFamily="18" charset="0"/>
                <a:cs typeface="Times New Roman" pitchFamily="18" charset="0"/>
              </a:rPr>
              <a:t>Spirituality </a:t>
            </a:r>
            <a:r>
              <a:rPr lang="en-US" sz="2800" dirty="0">
                <a:latin typeface="Times New Roman" pitchFamily="18" charset="0"/>
                <a:cs typeface="Times New Roman" pitchFamily="18" charset="0"/>
              </a:rPr>
              <a:t>is an individualized approach compared to </a:t>
            </a:r>
            <a:r>
              <a:rPr lang="en-US" sz="2800" dirty="0" smtClean="0">
                <a:latin typeface="Times New Roman" pitchFamily="18" charset="0"/>
                <a:cs typeface="Times New Roman" pitchFamily="18" charset="0"/>
              </a:rPr>
              <a:t>religiosity, </a:t>
            </a:r>
            <a:r>
              <a:rPr lang="en-US" sz="2800" dirty="0">
                <a:latin typeface="Times New Roman" pitchFamily="18" charset="0"/>
                <a:cs typeface="Times New Roman" pitchFamily="18" charset="0"/>
              </a:rPr>
              <a:t>which is the following or practice of certain beliefs (Leigh, Bowen, &amp; </a:t>
            </a:r>
            <a:r>
              <a:rPr lang="en-US" sz="2800" dirty="0" err="1">
                <a:latin typeface="Times New Roman" pitchFamily="18" charset="0"/>
                <a:cs typeface="Times New Roman" pitchFamily="18" charset="0"/>
              </a:rPr>
              <a:t>Marlatt</a:t>
            </a:r>
            <a:r>
              <a:rPr lang="en-US" sz="2800" dirty="0">
                <a:latin typeface="Times New Roman" pitchFamily="18" charset="0"/>
                <a:cs typeface="Times New Roman" pitchFamily="18" charset="0"/>
              </a:rPr>
              <a:t>, 2005) and has been shown to help individuals cope with stress or anxiety (</a:t>
            </a:r>
            <a:r>
              <a:rPr lang="en-US" sz="2800" dirty="0" err="1">
                <a:latin typeface="Times New Roman" pitchFamily="18" charset="0"/>
                <a:cs typeface="Times New Roman" pitchFamily="18" charset="0"/>
              </a:rPr>
              <a:t>Koening</a:t>
            </a:r>
            <a:r>
              <a:rPr lang="en-US" sz="2800" dirty="0">
                <a:latin typeface="Times New Roman" pitchFamily="18" charset="0"/>
                <a:cs typeface="Times New Roman" pitchFamily="18" charset="0"/>
              </a:rPr>
              <a:t>, 2009).</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Spirituality </a:t>
            </a:r>
            <a:r>
              <a:rPr lang="en-US" sz="2800" dirty="0">
                <a:latin typeface="Times New Roman" pitchFamily="18" charset="0"/>
                <a:cs typeface="Times New Roman" pitchFamily="18" charset="0"/>
              </a:rPr>
              <a:t>is related to</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physical illness</a:t>
            </a:r>
          </a:p>
          <a:p>
            <a:pPr marL="0" indent="0">
              <a:buNone/>
            </a:pPr>
            <a:r>
              <a:rPr lang="en-US" sz="2800" b="1" dirty="0" smtClean="0">
                <a:latin typeface="Times New Roman" pitchFamily="18" charset="0"/>
                <a:cs typeface="Times New Roman" pitchFamily="18" charset="0"/>
              </a:rPr>
              <a:t>	psychological disorders</a:t>
            </a:r>
          </a:p>
          <a:p>
            <a:pPr marL="0" indent="0">
              <a:buNone/>
            </a:pPr>
            <a:r>
              <a:rPr lang="en-US" sz="2800" b="1" dirty="0" smtClean="0">
                <a:latin typeface="Times New Roman" pitchFamily="18" charset="0"/>
                <a:cs typeface="Times New Roman" pitchFamily="18" charset="0"/>
              </a:rPr>
              <a:t>	anxiety </a:t>
            </a:r>
          </a:p>
          <a:p>
            <a:pPr marL="0" indent="0">
              <a:buNone/>
            </a:pP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George, Larson, Koenig, &amp; </a:t>
            </a:r>
            <a:r>
              <a:rPr lang="en-US" sz="2400" dirty="0" err="1">
                <a:latin typeface="Times New Roman" pitchFamily="18" charset="0"/>
                <a:cs typeface="Times New Roman" pitchFamily="18" charset="0"/>
              </a:rPr>
              <a:t>Mccullough</a:t>
            </a:r>
            <a:r>
              <a:rPr lang="en-US" sz="2400" dirty="0">
                <a:latin typeface="Times New Roman" pitchFamily="18" charset="0"/>
                <a:cs typeface="Times New Roman" pitchFamily="18" charset="0"/>
              </a:rPr>
              <a:t>, 2000</a:t>
            </a:r>
            <a:r>
              <a:rPr lang="en-US" sz="24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p>
          <a:p>
            <a:pPr marL="0" indent="0">
              <a:buNone/>
            </a:pPr>
            <a:r>
              <a:rPr lang="en-US" sz="2800" dirty="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Evidence strongly supports the correlation between experiential avoidance and social anxiety.  As individuals attempt to suppress feelings of distress, anxiety, and bodily functions, the severity of social anxiety symptoms increases (</a:t>
            </a:r>
            <a:r>
              <a:rPr lang="en-US" sz="2800" dirty="0" err="1">
                <a:latin typeface="Times New Roman" pitchFamily="18" charset="0"/>
                <a:cs typeface="Times New Roman" pitchFamily="18" charset="0"/>
              </a:rPr>
              <a:t>Kashdan</a:t>
            </a:r>
            <a:r>
              <a:rPr lang="en-US" sz="2800" dirty="0">
                <a:latin typeface="Times New Roman" pitchFamily="18" charset="0"/>
                <a:cs typeface="Times New Roman" pitchFamily="18" charset="0"/>
              </a:rPr>
              <a:t>, Barrios, Forsyth, &amp; Steger, 2005; </a:t>
            </a:r>
            <a:r>
              <a:rPr lang="en-US" sz="2800" dirty="0" err="1">
                <a:latin typeface="Times New Roman" pitchFamily="18" charset="0"/>
                <a:cs typeface="Times New Roman" pitchFamily="18" charset="0"/>
              </a:rPr>
              <a:t>Kashdan</a:t>
            </a:r>
            <a:r>
              <a:rPr lang="en-US" sz="2800" dirty="0">
                <a:latin typeface="Times New Roman" pitchFamily="18" charset="0"/>
                <a:cs typeface="Times New Roman" pitchFamily="18" charset="0"/>
              </a:rPr>
              <a:t> &amp; Steger, 2006).</a:t>
            </a:r>
          </a:p>
          <a:p>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When individuals engage in experiential avoidance they are more likely to experience negative emotions creating a sense of diminished well-being (Campbell-Sills, Barlow, Brown, &amp; Hofmann, 2006).</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An </a:t>
            </a:r>
            <a:r>
              <a:rPr lang="en-US" sz="2800" dirty="0">
                <a:latin typeface="Times New Roman" pitchFamily="18" charset="0"/>
                <a:cs typeface="Times New Roman" pitchFamily="18" charset="0"/>
              </a:rPr>
              <a:t>individual’s personal perspective, particularly the relations involving  </a:t>
            </a:r>
            <a:r>
              <a:rPr lang="en-US" sz="2800" dirty="0" smtClean="0">
                <a:latin typeface="Times New Roman" pitchFamily="18" charset="0"/>
                <a:cs typeface="Times New Roman" pitchFamily="18" charset="0"/>
              </a:rPr>
              <a:t>   ME</a:t>
            </a:r>
            <a:r>
              <a:rPr lang="en-US" sz="2800" dirty="0">
                <a:latin typeface="Times New Roman" pitchFamily="18" charset="0"/>
                <a:cs typeface="Times New Roman" pitchFamily="18" charset="0"/>
              </a:rPr>
              <a:t>/NOT ME, HERE/THERE, and NOW/THEN can create a context of spiritual experience, and may help in noticing experiences not as content (Hayes, 1984).</a:t>
            </a:r>
          </a:p>
          <a:p>
            <a:pPr marL="0" indent="0">
              <a:buNone/>
            </a:pPr>
            <a:endParaRPr lang="en-US" dirty="0">
              <a:latin typeface="Times New Roman"/>
              <a:cs typeface="Times New Roman"/>
            </a:endParaRPr>
          </a:p>
        </p:txBody>
      </p:sp>
      <p:sp>
        <p:nvSpPr>
          <p:cNvPr id="4" name="Text Box 7"/>
          <p:cNvSpPr txBox="1">
            <a:spLocks noChangeArrowheads="1"/>
          </p:cNvSpPr>
          <p:nvPr/>
        </p:nvSpPr>
        <p:spPr bwMode="auto">
          <a:xfrm>
            <a:off x="478557" y="7330494"/>
            <a:ext cx="6878073" cy="579438"/>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a:solidFill>
                  <a:srgbClr val="F8F8F8"/>
                </a:solidFill>
              </a:rPr>
              <a:t>Background</a:t>
            </a:r>
          </a:p>
        </p:txBody>
      </p:sp>
      <p:sp>
        <p:nvSpPr>
          <p:cNvPr id="5" name="TextBox 4"/>
          <p:cNvSpPr txBox="1"/>
          <p:nvPr/>
        </p:nvSpPr>
        <p:spPr>
          <a:xfrm>
            <a:off x="964226" y="8301912"/>
            <a:ext cx="184666" cy="538609"/>
          </a:xfrm>
          <a:prstGeom prst="rect">
            <a:avLst/>
          </a:prstGeom>
          <a:noFill/>
        </p:spPr>
        <p:txBody>
          <a:bodyPr wrap="none" rtlCol="0">
            <a:spAutoFit/>
          </a:bodyPr>
          <a:lstStyle/>
          <a:p>
            <a:endParaRPr lang="en-US" dirty="0"/>
          </a:p>
        </p:txBody>
      </p:sp>
      <p:cxnSp>
        <p:nvCxnSpPr>
          <p:cNvPr id="6" name="Straight Arrow Connector 41"/>
          <p:cNvCxnSpPr>
            <a:cxnSpLocks noChangeShapeType="1"/>
          </p:cNvCxnSpPr>
          <p:nvPr/>
        </p:nvCxnSpPr>
        <p:spPr bwMode="auto">
          <a:xfrm flipH="1">
            <a:off x="1623775" y="12041311"/>
            <a:ext cx="1588" cy="306387"/>
          </a:xfrm>
          <a:prstGeom prst="straightConnector1">
            <a:avLst/>
          </a:prstGeom>
          <a:noFill/>
          <a:ln w="28575">
            <a:solidFill>
              <a:schemeClr val="tx1"/>
            </a:solidFill>
            <a:round/>
            <a:headEnd/>
            <a:tailEnd type="arrow" w="med" len="med"/>
          </a:ln>
        </p:spPr>
      </p:cxnSp>
      <p:cxnSp>
        <p:nvCxnSpPr>
          <p:cNvPr id="8" name="Straight Arrow Connector 41"/>
          <p:cNvCxnSpPr>
            <a:cxnSpLocks noChangeShapeType="1"/>
          </p:cNvCxnSpPr>
          <p:nvPr/>
        </p:nvCxnSpPr>
        <p:spPr bwMode="auto">
          <a:xfrm flipH="1">
            <a:off x="1623775" y="12584491"/>
            <a:ext cx="1588" cy="306387"/>
          </a:xfrm>
          <a:prstGeom prst="straightConnector1">
            <a:avLst/>
          </a:prstGeom>
          <a:noFill/>
          <a:ln w="28575">
            <a:solidFill>
              <a:schemeClr val="tx1"/>
            </a:solidFill>
            <a:round/>
            <a:headEnd/>
            <a:tailEnd type="arrow" w="med" len="med"/>
          </a:ln>
        </p:spPr>
      </p:cxnSp>
      <p:cxnSp>
        <p:nvCxnSpPr>
          <p:cNvPr id="9" name="Straight Arrow Connector 41"/>
          <p:cNvCxnSpPr>
            <a:cxnSpLocks noChangeShapeType="1"/>
          </p:cNvCxnSpPr>
          <p:nvPr/>
        </p:nvCxnSpPr>
        <p:spPr bwMode="auto">
          <a:xfrm flipH="1">
            <a:off x="1625362" y="13049515"/>
            <a:ext cx="1" cy="306387"/>
          </a:xfrm>
          <a:prstGeom prst="straightConnector1">
            <a:avLst/>
          </a:prstGeom>
          <a:noFill/>
          <a:ln w="28575">
            <a:solidFill>
              <a:schemeClr val="tx1"/>
            </a:solidFill>
            <a:round/>
            <a:headEnd/>
            <a:tailEnd type="arrow" w="med" len="med"/>
          </a:ln>
        </p:spPr>
      </p:cxnSp>
      <p:sp>
        <p:nvSpPr>
          <p:cNvPr id="13" name="Text Box 480"/>
          <p:cNvSpPr txBox="1">
            <a:spLocks noChangeArrowheads="1"/>
          </p:cNvSpPr>
          <p:nvPr/>
        </p:nvSpPr>
        <p:spPr bwMode="auto">
          <a:xfrm>
            <a:off x="478557" y="28762042"/>
            <a:ext cx="6878073" cy="579437"/>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r>
              <a:rPr lang="en-US" sz="3200" b="1">
                <a:solidFill>
                  <a:srgbClr val="F8F8F8"/>
                </a:solidFill>
              </a:rPr>
              <a:t>Current Study</a:t>
            </a:r>
          </a:p>
        </p:txBody>
      </p:sp>
      <p:pic>
        <p:nvPicPr>
          <p:cNvPr id="14" name="Picture 13"/>
          <p:cNvPicPr>
            <a:picLocks noChangeAspect="1"/>
          </p:cNvPicPr>
          <p:nvPr/>
        </p:nvPicPr>
        <p:blipFill>
          <a:blip r:embed="rId2"/>
          <a:stretch>
            <a:fillRect/>
          </a:stretch>
        </p:blipFill>
        <p:spPr>
          <a:xfrm>
            <a:off x="559609" y="24721389"/>
            <a:ext cx="6742863" cy="3227885"/>
          </a:xfrm>
          <a:prstGeom prst="rect">
            <a:avLst/>
          </a:prstGeom>
        </p:spPr>
      </p:pic>
      <p:sp>
        <p:nvSpPr>
          <p:cNvPr id="26" name="Cloud Callout 25"/>
          <p:cNvSpPr/>
          <p:nvPr/>
        </p:nvSpPr>
        <p:spPr bwMode="auto">
          <a:xfrm>
            <a:off x="9215120" y="31545621"/>
            <a:ext cx="822960" cy="457200"/>
          </a:xfrm>
          <a:prstGeom prst="cloudCallout">
            <a:avLst/>
          </a:prstGeom>
          <a:noFill/>
          <a:ln w="9525" cap="flat" cmpd="sng" algn="ctr">
            <a:noFill/>
            <a:prstDash val="solid"/>
            <a:round/>
            <a:headEnd type="none" w="med" len="med"/>
            <a:tailEnd type="none" w="med" len="med"/>
          </a:ln>
          <a:effectLst/>
        </p:spPr>
        <p:txBody>
          <a:bodyPr/>
          <a:lstStyle/>
          <a:p>
            <a:endParaRPr lang="en-US"/>
          </a:p>
        </p:txBody>
      </p:sp>
      <p:grpSp>
        <p:nvGrpSpPr>
          <p:cNvPr id="34" name="Group 33"/>
          <p:cNvGrpSpPr/>
          <p:nvPr/>
        </p:nvGrpSpPr>
        <p:grpSpPr>
          <a:xfrm>
            <a:off x="478557" y="31609126"/>
            <a:ext cx="6633443" cy="5041708"/>
            <a:chOff x="478557" y="29120024"/>
            <a:chExt cx="6633443" cy="5041708"/>
          </a:xfrm>
        </p:grpSpPr>
        <p:pic>
          <p:nvPicPr>
            <p:cNvPr id="15" name="Picture 14"/>
            <p:cNvPicPr>
              <a:picLocks noChangeAspect="1"/>
            </p:cNvPicPr>
            <p:nvPr/>
          </p:nvPicPr>
          <p:blipFill>
            <a:blip r:embed="rId3"/>
            <a:stretch>
              <a:fillRect/>
            </a:stretch>
          </p:blipFill>
          <p:spPr>
            <a:xfrm>
              <a:off x="2514600" y="30478869"/>
              <a:ext cx="2324100" cy="3682863"/>
            </a:xfrm>
            <a:prstGeom prst="rect">
              <a:avLst/>
            </a:prstGeom>
          </p:spPr>
        </p:pic>
        <p:sp>
          <p:nvSpPr>
            <p:cNvPr id="27" name="Cloud Callout 26"/>
            <p:cNvSpPr/>
            <p:nvPr/>
          </p:nvSpPr>
          <p:spPr bwMode="auto">
            <a:xfrm>
              <a:off x="3860800" y="29120024"/>
              <a:ext cx="3251200" cy="1674092"/>
            </a:xfrm>
            <a:prstGeom prst="cloudCallout">
              <a:avLst/>
            </a:prstGeom>
            <a:solidFill>
              <a:schemeClr val="bg1">
                <a:lumMod val="20000"/>
                <a:lumOff val="80000"/>
              </a:schemeClr>
            </a:solidFill>
            <a:ln w="9525" cap="flat" cmpd="sng" algn="ctr">
              <a:solidFill>
                <a:schemeClr val="tx1"/>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pitchFamily="23" charset="0"/>
              </a:endParaRPr>
            </a:p>
          </p:txBody>
        </p:sp>
        <p:sp>
          <p:nvSpPr>
            <p:cNvPr id="24" name="TextBox 23"/>
            <p:cNvSpPr txBox="1"/>
            <p:nvPr/>
          </p:nvSpPr>
          <p:spPr>
            <a:xfrm>
              <a:off x="4485580" y="29401651"/>
              <a:ext cx="2413850" cy="954107"/>
            </a:xfrm>
            <a:prstGeom prst="rect">
              <a:avLst/>
            </a:prstGeom>
            <a:noFill/>
          </p:spPr>
          <p:txBody>
            <a:bodyPr wrap="square" rtlCol="0">
              <a:spAutoFit/>
            </a:bodyPr>
            <a:lstStyle/>
            <a:p>
              <a:r>
                <a:rPr lang="en-US" sz="2800" dirty="0" smtClean="0">
                  <a:latin typeface="Marker Felt"/>
                  <a:cs typeface="Marker Felt"/>
                </a:rPr>
                <a:t>Anxious Thoughts</a:t>
              </a:r>
              <a:endParaRPr lang="en-US" sz="2800" dirty="0">
                <a:latin typeface="Marker Felt"/>
                <a:cs typeface="Marker Felt"/>
              </a:endParaRPr>
            </a:p>
          </p:txBody>
        </p:sp>
        <p:sp>
          <p:nvSpPr>
            <p:cNvPr id="28" name="Cloud Callout 27"/>
            <p:cNvSpPr/>
            <p:nvPr/>
          </p:nvSpPr>
          <p:spPr bwMode="auto">
            <a:xfrm flipH="1">
              <a:off x="478557" y="29120024"/>
              <a:ext cx="3048974" cy="1674092"/>
            </a:xfrm>
            <a:prstGeom prst="cloudCallout">
              <a:avLst/>
            </a:prstGeom>
            <a:solidFill>
              <a:schemeClr val="bg1">
                <a:lumMod val="20000"/>
                <a:lumOff val="80000"/>
              </a:schemeClr>
            </a:solidFill>
            <a:ln w="9525" cap="flat" cmpd="sng" algn="ctr">
              <a:solidFill>
                <a:schemeClr val="tx1"/>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pitchFamily="23" charset="0"/>
              </a:endParaRPr>
            </a:p>
          </p:txBody>
        </p:sp>
        <p:sp>
          <p:nvSpPr>
            <p:cNvPr id="29" name="TextBox 28"/>
            <p:cNvSpPr txBox="1"/>
            <p:nvPr/>
          </p:nvSpPr>
          <p:spPr>
            <a:xfrm>
              <a:off x="1107380" y="29401657"/>
              <a:ext cx="2413850" cy="954107"/>
            </a:xfrm>
            <a:prstGeom prst="rect">
              <a:avLst/>
            </a:prstGeom>
            <a:noFill/>
          </p:spPr>
          <p:txBody>
            <a:bodyPr wrap="square" rtlCol="0">
              <a:spAutoFit/>
            </a:bodyPr>
            <a:lstStyle/>
            <a:p>
              <a:r>
                <a:rPr lang="en-US" sz="2800" dirty="0" smtClean="0">
                  <a:latin typeface="Marker Felt"/>
                  <a:cs typeface="Marker Felt"/>
                </a:rPr>
                <a:t>Experiential</a:t>
              </a:r>
            </a:p>
            <a:p>
              <a:r>
                <a:rPr lang="en-US" sz="2800" dirty="0" smtClean="0">
                  <a:latin typeface="Marker Felt"/>
                  <a:cs typeface="Marker Felt"/>
                </a:rPr>
                <a:t>Avoidance</a:t>
              </a:r>
              <a:endParaRPr lang="en-US" sz="2800" dirty="0">
                <a:latin typeface="Marker Felt"/>
                <a:cs typeface="Marker Felt"/>
              </a:endParaRPr>
            </a:p>
          </p:txBody>
        </p:sp>
        <p:sp>
          <p:nvSpPr>
            <p:cNvPr id="32" name="Left-Right Arrow 31"/>
            <p:cNvSpPr/>
            <p:nvPr/>
          </p:nvSpPr>
          <p:spPr bwMode="auto">
            <a:xfrm>
              <a:off x="3071855" y="29818494"/>
              <a:ext cx="1216152" cy="484632"/>
            </a:xfrm>
            <a:prstGeom prst="leftRight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pitchFamily="23" charset="0"/>
              </a:endParaRPr>
            </a:p>
          </p:txBody>
        </p:sp>
      </p:grpSp>
      <p:sp>
        <p:nvSpPr>
          <p:cNvPr id="37" name="Down Arrow 36"/>
          <p:cNvSpPr/>
          <p:nvPr/>
        </p:nvSpPr>
        <p:spPr bwMode="auto">
          <a:xfrm>
            <a:off x="3322320" y="31324641"/>
            <a:ext cx="822960" cy="822960"/>
          </a:xfrm>
          <a:prstGeom prst="downArrow">
            <a:avLst/>
          </a:prstGeom>
          <a:noFill/>
          <a:ln w="9525" cap="flat" cmpd="sng" algn="ctr">
            <a:solidFill>
              <a:schemeClr val="tx1"/>
            </a:solidFill>
            <a:prstDash val="solid"/>
            <a:round/>
            <a:headEnd type="none" w="med" len="med"/>
            <a:tailEnd type="none" w="med" len="med"/>
          </a:ln>
          <a:effectLst/>
        </p:spPr>
        <p:txBody>
          <a:bodyPr/>
          <a:lstStyle/>
          <a:p>
            <a:endParaRPr lang="en-US"/>
          </a:p>
        </p:txBody>
      </p:sp>
      <p:sp>
        <p:nvSpPr>
          <p:cNvPr id="39" name="Explosion 2 38"/>
          <p:cNvSpPr/>
          <p:nvPr/>
        </p:nvSpPr>
        <p:spPr bwMode="auto">
          <a:xfrm>
            <a:off x="1320563" y="29353809"/>
            <a:ext cx="5274067" cy="2087817"/>
          </a:xfrm>
          <a:prstGeom prst="irregularSeal2">
            <a:avLst/>
          </a:prstGeom>
          <a:solidFill>
            <a:srgbClr val="FFF423"/>
          </a:solidFill>
          <a:ln w="9525" cap="flat" cmpd="sng" algn="ctr">
            <a:solidFill>
              <a:schemeClr val="tx1"/>
            </a:solidFill>
            <a:prstDash val="solid"/>
            <a:round/>
            <a:headEnd type="none" w="med" len="med"/>
            <a:tailEnd type="none" w="med" len="med"/>
          </a:ln>
          <a:effectLst/>
        </p:spPr>
        <p:txBody>
          <a:bodyPr/>
          <a:lstStyle/>
          <a:p>
            <a:pPr algn="ctr"/>
            <a:r>
              <a:rPr lang="en-US" dirty="0" smtClean="0">
                <a:latin typeface="Marker Felt"/>
                <a:cs typeface="Marker Felt"/>
              </a:rPr>
              <a:t>Extrinsic  </a:t>
            </a:r>
          </a:p>
          <a:p>
            <a:pPr algn="ctr"/>
            <a:r>
              <a:rPr lang="en-US" dirty="0" smtClean="0">
                <a:latin typeface="Marker Felt"/>
                <a:cs typeface="Marker Felt"/>
              </a:rPr>
              <a:t>Spirituality</a:t>
            </a:r>
            <a:endParaRPr lang="en-US" dirty="0">
              <a:latin typeface="Marker Felt"/>
              <a:cs typeface="Marker Felt"/>
            </a:endParaRPr>
          </a:p>
        </p:txBody>
      </p:sp>
      <p:sp>
        <p:nvSpPr>
          <p:cNvPr id="40" name="TextBox 42"/>
          <p:cNvSpPr txBox="1"/>
          <p:nvPr/>
        </p:nvSpPr>
        <p:spPr>
          <a:xfrm>
            <a:off x="534209" y="36544008"/>
            <a:ext cx="6742863" cy="2062103"/>
          </a:xfrm>
          <a:prstGeom prst="rect">
            <a:avLst/>
          </a:prstGeom>
          <a:solidFill>
            <a:srgbClr val="FFF423">
              <a:alpha val="84000"/>
            </a:srgbClr>
          </a:solidFill>
          <a:ln>
            <a:solidFill>
              <a:schemeClr val="bg2">
                <a:lumMod val="60000"/>
                <a:lumOff val="40000"/>
              </a:schemeClr>
            </a:solidFill>
          </a:ln>
          <a:effectLst>
            <a:outerShdw blurRad="50800" dist="38100" dir="2700000" algn="tl" rotWithShape="0">
              <a:srgbClr val="000090">
                <a:alpha val="43000"/>
              </a:srgbClr>
            </a:outerShdw>
            <a:softEdge rad="88900"/>
          </a:effectLst>
        </p:spPr>
        <p:txBody>
          <a:bodyPr wrap="square">
            <a:spAutoFit/>
          </a:bodyPr>
          <a:lstStyle/>
          <a:p>
            <a:pPr algn="ctr">
              <a:defRPr/>
            </a:pPr>
            <a:r>
              <a:rPr lang="en-US" sz="3200" dirty="0">
                <a:latin typeface="Times New Roman"/>
                <a:cs typeface="Times New Roman"/>
              </a:rPr>
              <a:t>The present study seeks to investigate the relationship of spirituality as a moderator between experiential avoidance and social anxiety.</a:t>
            </a:r>
          </a:p>
        </p:txBody>
      </p:sp>
      <p:sp>
        <p:nvSpPr>
          <p:cNvPr id="41" name="Text Box 461"/>
          <p:cNvSpPr txBox="1">
            <a:spLocks noChangeArrowheads="1"/>
          </p:cNvSpPr>
          <p:nvPr/>
        </p:nvSpPr>
        <p:spPr bwMode="auto">
          <a:xfrm>
            <a:off x="478557" y="38809303"/>
            <a:ext cx="6878073" cy="579438"/>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a:solidFill>
                  <a:srgbClr val="F8F8F8"/>
                </a:solidFill>
              </a:rPr>
              <a:t>Hypothesis</a:t>
            </a:r>
          </a:p>
        </p:txBody>
      </p:sp>
      <p:sp>
        <p:nvSpPr>
          <p:cNvPr id="43" name="Text Box 405"/>
          <p:cNvSpPr txBox="1">
            <a:spLocks noChangeArrowheads="1"/>
          </p:cNvSpPr>
          <p:nvPr/>
        </p:nvSpPr>
        <p:spPr bwMode="auto">
          <a:xfrm>
            <a:off x="7918450" y="7330494"/>
            <a:ext cx="6889750" cy="579438"/>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a:solidFill>
                  <a:srgbClr val="F8F8F8"/>
                </a:solidFill>
              </a:rPr>
              <a:t>Method</a:t>
            </a:r>
          </a:p>
        </p:txBody>
      </p:sp>
      <p:sp>
        <p:nvSpPr>
          <p:cNvPr id="45" name="TextBox 44"/>
          <p:cNvSpPr txBox="1"/>
          <p:nvPr/>
        </p:nvSpPr>
        <p:spPr>
          <a:xfrm>
            <a:off x="8102600" y="7975305"/>
            <a:ext cx="6527800" cy="18959028"/>
          </a:xfrm>
          <a:prstGeom prst="rect">
            <a:avLst/>
          </a:prstGeom>
          <a:noFill/>
        </p:spPr>
        <p:txBody>
          <a:bodyPr wrap="square" rtlCol="0">
            <a:spAutoFit/>
          </a:bodyPr>
          <a:lstStyle/>
          <a:p>
            <a:r>
              <a:rPr lang="en-US" b="1" dirty="0" smtClean="0">
                <a:solidFill>
                  <a:srgbClr val="00008A"/>
                </a:solidFill>
              </a:rPr>
              <a:t>Participants</a:t>
            </a:r>
          </a:p>
          <a:p>
            <a:endParaRPr lang="en-US" b="1" dirty="0"/>
          </a:p>
          <a:p>
            <a:r>
              <a:rPr lang="en-US" i="1" dirty="0" smtClean="0">
                <a:latin typeface="Times New Roman"/>
                <a:cs typeface="Times New Roman"/>
              </a:rPr>
              <a:t>N</a:t>
            </a:r>
            <a:r>
              <a:rPr lang="en-US" dirty="0" smtClean="0">
                <a:latin typeface="Times New Roman"/>
                <a:cs typeface="Times New Roman"/>
              </a:rPr>
              <a:t> = 161 Undergraduates (59.6% female) </a:t>
            </a:r>
          </a:p>
          <a:p>
            <a:r>
              <a:rPr lang="en-US" dirty="0" smtClean="0">
                <a:latin typeface="Times New Roman"/>
                <a:cs typeface="Times New Roman"/>
              </a:rPr>
              <a:t>(</a:t>
            </a:r>
            <a:r>
              <a:rPr lang="en-US" i="1" dirty="0" smtClean="0">
                <a:latin typeface="Times New Roman"/>
                <a:cs typeface="Times New Roman"/>
              </a:rPr>
              <a:t>Mean</a:t>
            </a:r>
            <a:r>
              <a:rPr lang="en-US" dirty="0" smtClean="0">
                <a:latin typeface="Times New Roman"/>
                <a:cs typeface="Times New Roman"/>
              </a:rPr>
              <a:t> age = 19.75)</a:t>
            </a:r>
          </a:p>
          <a:p>
            <a:endParaRPr lang="en-US" i="1" dirty="0">
              <a:latin typeface="Times New Roman"/>
              <a:cs typeface="Times New Roman"/>
            </a:endParaRPr>
          </a:p>
          <a:p>
            <a:r>
              <a:rPr lang="en-US" dirty="0" smtClean="0">
                <a:latin typeface="Times New Roman"/>
                <a:cs typeface="Times New Roman"/>
              </a:rPr>
              <a:t>The participants were ethically diverse and identified themselves most commonly as:</a:t>
            </a:r>
          </a:p>
          <a:p>
            <a:r>
              <a:rPr lang="en-US" dirty="0" smtClean="0">
                <a:latin typeface="Times New Roman"/>
                <a:cs typeface="Times New Roman"/>
              </a:rPr>
              <a:t>Asian/Pacific Islander (37.9%), Caucasian (27.3%), Hispanic (20.5%), African American (8.7%), Native American (3.7%), and Sub-continental Asian (1.9%).</a:t>
            </a:r>
          </a:p>
          <a:p>
            <a:endParaRPr lang="en-US" dirty="0"/>
          </a:p>
          <a:p>
            <a:r>
              <a:rPr lang="en-US" b="1" dirty="0" smtClean="0">
                <a:solidFill>
                  <a:srgbClr val="00008A"/>
                </a:solidFill>
              </a:rPr>
              <a:t>Procedure</a:t>
            </a:r>
            <a:endParaRPr lang="en-US" b="1" dirty="0">
              <a:solidFill>
                <a:srgbClr val="00008A"/>
              </a:solidFill>
            </a:endParaRPr>
          </a:p>
          <a:p>
            <a:endParaRPr lang="en-US" b="1" dirty="0">
              <a:latin typeface="Times New Roman"/>
              <a:cs typeface="Times New Roman"/>
            </a:endParaRPr>
          </a:p>
          <a:p>
            <a:r>
              <a:rPr lang="en-US" dirty="0" smtClean="0">
                <a:latin typeface="Times New Roman"/>
                <a:cs typeface="Times New Roman"/>
              </a:rPr>
              <a:t>College students were recruited via the San José State University SONA experiment management system.  A cross sectional web-based survey was administered.</a:t>
            </a:r>
            <a:endParaRPr lang="en-US" dirty="0">
              <a:latin typeface="Times New Roman"/>
              <a:cs typeface="Times New Roman"/>
            </a:endParaRPr>
          </a:p>
          <a:p>
            <a:endParaRPr lang="en-US" i="1" dirty="0">
              <a:latin typeface="Times New Roman"/>
              <a:cs typeface="Times New Roman"/>
            </a:endParaRPr>
          </a:p>
          <a:p>
            <a:r>
              <a:rPr lang="en-US" b="1" dirty="0" smtClean="0">
                <a:solidFill>
                  <a:srgbClr val="00008A"/>
                </a:solidFill>
              </a:rPr>
              <a:t>Measures</a:t>
            </a:r>
            <a:endParaRPr lang="en-US" b="1" dirty="0">
              <a:solidFill>
                <a:srgbClr val="00008A"/>
              </a:solidFill>
            </a:endParaRPr>
          </a:p>
          <a:p>
            <a:endParaRPr lang="en-US" b="1" dirty="0">
              <a:latin typeface="Times New Roman"/>
              <a:cs typeface="Times New Roman"/>
            </a:endParaRPr>
          </a:p>
          <a:p>
            <a:pPr marL="457200" indent="-457200">
              <a:buFont typeface="Wingdings" charset="2"/>
              <a:buChar char="v"/>
            </a:pPr>
            <a:r>
              <a:rPr lang="en-US" sz="2800" b="1" i="1" u="sng" dirty="0" smtClean="0">
                <a:latin typeface="Times New Roman"/>
                <a:cs typeface="Times New Roman"/>
              </a:rPr>
              <a:t>Experiential Avoidance</a:t>
            </a:r>
            <a:r>
              <a:rPr lang="en-US" sz="2800" dirty="0" smtClean="0">
                <a:latin typeface="Times New Roman"/>
                <a:cs typeface="Times New Roman"/>
              </a:rPr>
              <a:t> – </a:t>
            </a:r>
            <a:r>
              <a:rPr lang="en-US" sz="2800" b="1" i="1" dirty="0" smtClean="0">
                <a:latin typeface="Times New Roman"/>
                <a:cs typeface="Times New Roman"/>
              </a:rPr>
              <a:t>Acceptance and Action Questionnaire-II (AAQ-II)</a:t>
            </a:r>
            <a:r>
              <a:rPr lang="en-US" sz="2800" dirty="0" smtClean="0">
                <a:latin typeface="Times New Roman"/>
                <a:cs typeface="Times New Roman"/>
              </a:rPr>
              <a:t>: A 7-item, </a:t>
            </a:r>
            <a:r>
              <a:rPr lang="en-US" sz="2800" dirty="0" err="1" smtClean="0">
                <a:latin typeface="Times New Roman"/>
                <a:cs typeface="Times New Roman"/>
              </a:rPr>
              <a:t>Likert</a:t>
            </a:r>
            <a:r>
              <a:rPr lang="en-US" sz="2800" dirty="0" smtClean="0">
                <a:latin typeface="Times New Roman"/>
                <a:cs typeface="Times New Roman"/>
              </a:rPr>
              <a:t>-scale measure for experiential avoidance.  Included in the scale are the need to control thoughts and emotions, avoidance of private experiences, and immobility in taking action.</a:t>
            </a:r>
          </a:p>
          <a:p>
            <a:pPr marL="457200" indent="-457200">
              <a:buFont typeface="Wingdings" charset="2"/>
              <a:buChar char="v"/>
            </a:pPr>
            <a:endParaRPr lang="en-US" sz="2800" dirty="0">
              <a:latin typeface="Times New Roman"/>
              <a:cs typeface="Times New Roman"/>
            </a:endParaRPr>
          </a:p>
          <a:p>
            <a:pPr marL="457200" indent="-457200">
              <a:buFont typeface="Wingdings" charset="2"/>
              <a:buChar char="v"/>
            </a:pPr>
            <a:r>
              <a:rPr lang="en-US" sz="2800" dirty="0" smtClean="0">
                <a:latin typeface="Times New Roman"/>
                <a:cs typeface="Times New Roman"/>
              </a:rPr>
              <a:t> </a:t>
            </a:r>
            <a:r>
              <a:rPr lang="en-US" sz="2800" b="1" i="1" u="sng" dirty="0" smtClean="0">
                <a:latin typeface="Times New Roman"/>
                <a:cs typeface="Times New Roman"/>
              </a:rPr>
              <a:t>Extrinsic Spirituality</a:t>
            </a:r>
            <a:r>
              <a:rPr lang="en-US" sz="2800" dirty="0" smtClean="0">
                <a:latin typeface="Times New Roman"/>
                <a:cs typeface="Times New Roman"/>
              </a:rPr>
              <a:t> </a:t>
            </a:r>
            <a:r>
              <a:rPr lang="en-US" sz="2800" dirty="0">
                <a:latin typeface="Times New Roman"/>
                <a:cs typeface="Times New Roman"/>
              </a:rPr>
              <a:t>– </a:t>
            </a:r>
            <a:r>
              <a:rPr lang="en-US" sz="2800" b="1" i="1" dirty="0" smtClean="0">
                <a:latin typeface="Times New Roman"/>
                <a:cs typeface="Times New Roman"/>
              </a:rPr>
              <a:t>Values Questionnaire</a:t>
            </a:r>
            <a:r>
              <a:rPr lang="en-US" sz="2800" dirty="0" smtClean="0">
                <a:latin typeface="Times New Roman"/>
                <a:cs typeface="Times New Roman"/>
              </a:rPr>
              <a:t>: </a:t>
            </a:r>
            <a:r>
              <a:rPr lang="en-US" sz="2800" dirty="0">
                <a:latin typeface="Times New Roman"/>
                <a:cs typeface="Times New Roman"/>
              </a:rPr>
              <a:t>A </a:t>
            </a:r>
            <a:r>
              <a:rPr lang="en-US" sz="2800" dirty="0" smtClean="0">
                <a:latin typeface="Times New Roman"/>
                <a:cs typeface="Times New Roman"/>
              </a:rPr>
              <a:t>9-item subscale of the Values Questionnaire focused on Values related to spirituality, and items related to extrinsic spirituality.</a:t>
            </a:r>
          </a:p>
          <a:p>
            <a:pPr marL="457200" indent="-457200">
              <a:buFont typeface="Wingdings" charset="2"/>
              <a:buChar char="v"/>
            </a:pPr>
            <a:endParaRPr lang="en-US" sz="2800" dirty="0">
              <a:latin typeface="Times New Roman"/>
              <a:cs typeface="Times New Roman"/>
            </a:endParaRPr>
          </a:p>
          <a:p>
            <a:pPr marL="457200" indent="-457200">
              <a:buFont typeface="Wingdings" charset="2"/>
              <a:buChar char="v"/>
            </a:pPr>
            <a:r>
              <a:rPr lang="en-US" sz="2800" b="1" i="1" u="sng" dirty="0" smtClean="0">
                <a:latin typeface="Times New Roman"/>
                <a:cs typeface="Times New Roman"/>
              </a:rPr>
              <a:t>Social Anxiety</a:t>
            </a:r>
            <a:r>
              <a:rPr lang="en-US" sz="2800" dirty="0" smtClean="0">
                <a:latin typeface="Times New Roman"/>
                <a:cs typeface="Times New Roman"/>
              </a:rPr>
              <a:t> </a:t>
            </a:r>
            <a:r>
              <a:rPr lang="en-US" sz="2800" dirty="0">
                <a:latin typeface="Times New Roman"/>
                <a:cs typeface="Times New Roman"/>
              </a:rPr>
              <a:t>– </a:t>
            </a:r>
            <a:r>
              <a:rPr lang="en-US" sz="2800" b="1" i="1" dirty="0" err="1" smtClean="0">
                <a:latin typeface="Times New Roman"/>
                <a:cs typeface="Times New Roman"/>
              </a:rPr>
              <a:t>Liebowitz</a:t>
            </a:r>
            <a:r>
              <a:rPr lang="en-US" sz="2800" b="1" i="1" dirty="0" smtClean="0">
                <a:latin typeface="Times New Roman"/>
                <a:cs typeface="Times New Roman"/>
              </a:rPr>
              <a:t> Social Anxiety Scale </a:t>
            </a:r>
            <a:r>
              <a:rPr lang="en-US" sz="2800" b="1" dirty="0" smtClean="0">
                <a:latin typeface="Times New Roman"/>
                <a:cs typeface="Times New Roman"/>
              </a:rPr>
              <a:t>(</a:t>
            </a:r>
            <a:r>
              <a:rPr lang="en-US" sz="2800" b="1" i="1" dirty="0" smtClean="0">
                <a:latin typeface="Times New Roman"/>
                <a:cs typeface="Times New Roman"/>
              </a:rPr>
              <a:t>LSAS</a:t>
            </a:r>
            <a:r>
              <a:rPr lang="en-US" sz="2800" b="1" dirty="0" smtClean="0">
                <a:latin typeface="Times New Roman"/>
                <a:cs typeface="Times New Roman"/>
              </a:rPr>
              <a:t>)</a:t>
            </a:r>
            <a:r>
              <a:rPr lang="en-US" sz="2800" dirty="0" smtClean="0">
                <a:latin typeface="Times New Roman"/>
                <a:cs typeface="Times New Roman"/>
              </a:rPr>
              <a:t>: measures the severity of social anxiety symptoms by assessing participants’ fear of specific social interactions and their tendency to avoid those situations.</a:t>
            </a:r>
            <a:endParaRPr lang="en-US" sz="2800" dirty="0">
              <a:latin typeface="Times New Roman"/>
              <a:cs typeface="Times New Roman"/>
            </a:endParaRPr>
          </a:p>
        </p:txBody>
      </p:sp>
      <p:sp>
        <p:nvSpPr>
          <p:cNvPr id="46" name="Text Box 424"/>
          <p:cNvSpPr txBox="1">
            <a:spLocks noChangeArrowheads="1"/>
          </p:cNvSpPr>
          <p:nvPr/>
        </p:nvSpPr>
        <p:spPr bwMode="auto">
          <a:xfrm>
            <a:off x="7918450" y="26934333"/>
            <a:ext cx="6889750" cy="579437"/>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a:solidFill>
                  <a:srgbClr val="F8F8F8"/>
                </a:solidFill>
              </a:rPr>
              <a:t>Sample and Data Analysis</a:t>
            </a:r>
          </a:p>
        </p:txBody>
      </p:sp>
      <p:sp>
        <p:nvSpPr>
          <p:cNvPr id="47" name="Text Box 425"/>
          <p:cNvSpPr txBox="1">
            <a:spLocks noChangeArrowheads="1"/>
          </p:cNvSpPr>
          <p:nvPr/>
        </p:nvSpPr>
        <p:spPr bwMode="auto">
          <a:xfrm>
            <a:off x="7918450" y="27558010"/>
            <a:ext cx="6889750" cy="13419054"/>
          </a:xfrm>
          <a:prstGeom prst="rect">
            <a:avLst/>
          </a:prstGeom>
          <a:noFill/>
          <a:ln w="9525">
            <a:noFill/>
            <a:miter lim="800000"/>
            <a:headEnd/>
            <a:tailEnd/>
          </a:ln>
        </p:spPr>
        <p:txBody>
          <a:bodyPr wrap="square" lIns="457200" tIns="457200" rIns="457200" bIns="457200">
            <a:spAutoFit/>
          </a:bodyPr>
          <a:lstStyle/>
          <a:p>
            <a:pPr defTabSz="4389438" eaLnBrk="0" hangingPunct="0"/>
            <a:r>
              <a:rPr lang="en-US" sz="2800" dirty="0">
                <a:latin typeface="Times New Roman" pitchFamily="18" charset="0"/>
                <a:cs typeface="Times New Roman" pitchFamily="18" charset="0"/>
              </a:rPr>
              <a:t>We conducted a series of </a:t>
            </a:r>
            <a:r>
              <a:rPr lang="en-US" sz="2800" dirty="0" smtClean="0">
                <a:latin typeface="Times New Roman" pitchFamily="18" charset="0"/>
                <a:cs typeface="Times New Roman" pitchFamily="18" charset="0"/>
              </a:rPr>
              <a:t>analyses to </a:t>
            </a:r>
            <a:r>
              <a:rPr lang="en-US" sz="2800" dirty="0">
                <a:latin typeface="Times New Roman" pitchFamily="18" charset="0"/>
                <a:cs typeface="Times New Roman" pitchFamily="18" charset="0"/>
              </a:rPr>
              <a:t>explore differences in mean levels of severity of social anxiety symptoms, experiential avoidance, and extrinsic personal values related to spirituality.  As social anxiety is already significantly correlated with experiential avoidance, prior to our analyses, the independent variables were centered to reduce </a:t>
            </a:r>
            <a:r>
              <a:rPr lang="en-US" sz="2800" dirty="0" err="1">
                <a:latin typeface="Times New Roman" pitchFamily="18" charset="0"/>
                <a:cs typeface="Times New Roman" pitchFamily="18" charset="0"/>
              </a:rPr>
              <a:t>multicollinearity</a:t>
            </a:r>
            <a:r>
              <a:rPr lang="en-US" sz="2800" dirty="0">
                <a:latin typeface="Times New Roman" pitchFamily="18" charset="0"/>
                <a:cs typeface="Times New Roman" pitchFamily="18" charset="0"/>
              </a:rPr>
              <a:t>.  We then used a hierarchical, multivariable linear regression to evaluate for a moderator effect</a:t>
            </a:r>
            <a:r>
              <a:rPr lang="en-US" sz="2800" dirty="0" smtClean="0">
                <a:latin typeface="Times New Roman" pitchFamily="18" charset="0"/>
                <a:cs typeface="Times New Roman" pitchFamily="18" charset="0"/>
              </a:rPr>
              <a:t>.</a:t>
            </a:r>
          </a:p>
          <a:p>
            <a:pPr defTabSz="4389438" eaLnBrk="0" hangingPunct="0"/>
            <a:endParaRPr lang="en-US" sz="2800" dirty="0">
              <a:latin typeface="Times New Roman" pitchFamily="18" charset="0"/>
              <a:cs typeface="Times New Roman" pitchFamily="18" charset="0"/>
            </a:endParaRPr>
          </a:p>
          <a:p>
            <a:pPr defTabSz="4389438" eaLnBrk="0" hangingPunct="0"/>
            <a:r>
              <a:rPr lang="en-US" sz="2800" dirty="0" smtClean="0">
                <a:latin typeface="Times New Roman" pitchFamily="18" charset="0"/>
                <a:cs typeface="Times New Roman" pitchFamily="18" charset="0"/>
              </a:rPr>
              <a:t>In order to determine if extrinsic spirituality moderated the relationship between experiential avoidance and social anxiety, we followed the steps of moderation by Baron &amp; Kenny (1986):</a:t>
            </a:r>
          </a:p>
          <a:p>
            <a:pPr defTabSz="4389438" eaLnBrk="0" hangingPunct="0"/>
            <a:endParaRPr lang="en-US" sz="2800" dirty="0">
              <a:latin typeface="Times New Roman" pitchFamily="18" charset="0"/>
              <a:cs typeface="Times New Roman" pitchFamily="18" charset="0"/>
            </a:endParaRPr>
          </a:p>
          <a:p>
            <a:pPr defTabSz="4389438" eaLnBrk="0" hangingPunct="0"/>
            <a:r>
              <a:rPr lang="en-US" sz="2800" b="1" dirty="0" smtClean="0">
                <a:latin typeface="Times New Roman" pitchFamily="18" charset="0"/>
                <a:cs typeface="Times New Roman" pitchFamily="18" charset="0"/>
              </a:rPr>
              <a:t>Step 1</a:t>
            </a:r>
            <a:r>
              <a:rPr lang="en-US" sz="2800" dirty="0" smtClean="0">
                <a:latin typeface="Times New Roman" pitchFamily="18" charset="0"/>
                <a:cs typeface="Times New Roman" pitchFamily="18" charset="0"/>
              </a:rPr>
              <a:t>: Variables were centered to reduce </a:t>
            </a:r>
            <a:r>
              <a:rPr lang="en-US" sz="2800" dirty="0" err="1" smtClean="0">
                <a:latin typeface="Times New Roman" pitchFamily="18" charset="0"/>
                <a:cs typeface="Times New Roman" pitchFamily="18" charset="0"/>
              </a:rPr>
              <a:t>multicollinearity</a:t>
            </a:r>
            <a:r>
              <a:rPr lang="en-US" sz="2800" dirty="0" smtClean="0">
                <a:latin typeface="Times New Roman" pitchFamily="18" charset="0"/>
                <a:cs typeface="Times New Roman" pitchFamily="18" charset="0"/>
              </a:rPr>
              <a:t>.</a:t>
            </a:r>
          </a:p>
          <a:p>
            <a:pPr defTabSz="4389438" eaLnBrk="0" hangingPunct="0"/>
            <a:endParaRPr lang="en-US" sz="2800" dirty="0">
              <a:latin typeface="Times New Roman" pitchFamily="18" charset="0"/>
              <a:cs typeface="Times New Roman" pitchFamily="18" charset="0"/>
            </a:endParaRPr>
          </a:p>
          <a:p>
            <a:pPr defTabSz="4389438" eaLnBrk="0" hangingPunct="0"/>
            <a:r>
              <a:rPr lang="en-US" sz="2800" b="1" dirty="0" smtClean="0">
                <a:latin typeface="Times New Roman" pitchFamily="18" charset="0"/>
                <a:cs typeface="Times New Roman" pitchFamily="18" charset="0"/>
              </a:rPr>
              <a:t>Step 2</a:t>
            </a:r>
            <a:r>
              <a:rPr lang="en-US" sz="2800" dirty="0" smtClean="0">
                <a:latin typeface="Times New Roman" pitchFamily="18" charset="0"/>
                <a:cs typeface="Times New Roman" pitchFamily="18" charset="0"/>
              </a:rPr>
              <a:t>: Multiplied IV (AAQ) x Moderator (VQ)</a:t>
            </a:r>
          </a:p>
          <a:p>
            <a:pPr defTabSz="4389438" eaLnBrk="0" hangingPunct="0"/>
            <a:endParaRPr lang="en-US" sz="2800" b="1" dirty="0">
              <a:latin typeface="Times New Roman" pitchFamily="18" charset="0"/>
              <a:cs typeface="Times New Roman" pitchFamily="18" charset="0"/>
            </a:endParaRPr>
          </a:p>
          <a:p>
            <a:pPr defTabSz="4389438" eaLnBrk="0" hangingPunct="0"/>
            <a:r>
              <a:rPr lang="en-US" sz="2800" b="1" dirty="0" smtClean="0">
                <a:latin typeface="Times New Roman" pitchFamily="18" charset="0"/>
                <a:cs typeface="Times New Roman" pitchFamily="18" charset="0"/>
              </a:rPr>
              <a:t>Step 3</a:t>
            </a:r>
            <a:r>
              <a:rPr lang="en-US" sz="2800" dirty="0" smtClean="0">
                <a:latin typeface="Times New Roman" pitchFamily="18" charset="0"/>
                <a:cs typeface="Times New Roman" pitchFamily="18" charset="0"/>
              </a:rPr>
              <a:t>: Used hierarchical regression of IV, followed by Moderator and product of IV x Moderator</a:t>
            </a:r>
            <a:endParaRPr lang="en-US" sz="2800" b="1" dirty="0" smtClean="0">
              <a:latin typeface="Times New Roman" pitchFamily="18" charset="0"/>
              <a:cs typeface="Times New Roman" pitchFamily="18" charset="0"/>
            </a:endParaRPr>
          </a:p>
        </p:txBody>
      </p:sp>
      <p:sp>
        <p:nvSpPr>
          <p:cNvPr id="49" name="Text Box 461"/>
          <p:cNvSpPr txBox="1">
            <a:spLocks noChangeArrowheads="1"/>
          </p:cNvSpPr>
          <p:nvPr/>
        </p:nvSpPr>
        <p:spPr bwMode="auto">
          <a:xfrm>
            <a:off x="15335250" y="7332082"/>
            <a:ext cx="6915150" cy="584582"/>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a:solidFill>
                  <a:srgbClr val="F8F8F8"/>
                </a:solidFill>
              </a:rPr>
              <a:t>Results</a:t>
            </a:r>
          </a:p>
        </p:txBody>
      </p:sp>
      <p:sp>
        <p:nvSpPr>
          <p:cNvPr id="50" name="Rectangle 49"/>
          <p:cNvSpPr/>
          <p:nvPr/>
        </p:nvSpPr>
        <p:spPr>
          <a:xfrm>
            <a:off x="15519400" y="7916664"/>
            <a:ext cx="6553200" cy="4108817"/>
          </a:xfrm>
          <a:prstGeom prst="rect">
            <a:avLst/>
          </a:prstGeom>
        </p:spPr>
        <p:txBody>
          <a:bodyPr wrap="square">
            <a:spAutoFit/>
          </a:bodyPr>
          <a:lstStyle/>
          <a:p>
            <a:r>
              <a:rPr lang="en-US" dirty="0" smtClean="0">
                <a:latin typeface="Times New Roman"/>
                <a:cs typeface="Times New Roman"/>
              </a:rPr>
              <a:t>A regression was run on social anxiety in which extrinsic spirituality and experiential avoidance (both mean centered) were the independent variables. In this analysis extrinsic spirituality x experiential avoidance were not related to social anxiety, </a:t>
            </a:r>
            <a:r>
              <a:rPr lang="en-US" i="1" dirty="0" smtClean="0">
                <a:latin typeface="Times New Roman"/>
                <a:cs typeface="Times New Roman"/>
              </a:rPr>
              <a:t>β</a:t>
            </a:r>
            <a:r>
              <a:rPr lang="en-US" dirty="0" smtClean="0">
                <a:latin typeface="Times New Roman"/>
                <a:cs typeface="Times New Roman"/>
              </a:rPr>
              <a:t> = -.096, p = .190. These results failed to support our hypothesis. The results are reported in Table 1.</a:t>
            </a:r>
            <a:endParaRPr lang="en-US" dirty="0">
              <a:latin typeface="Times New Roman"/>
              <a:cs typeface="Times New Roman"/>
            </a:endParaRPr>
          </a:p>
        </p:txBody>
      </p:sp>
      <p:grpSp>
        <p:nvGrpSpPr>
          <p:cNvPr id="77" name="Group 76"/>
          <p:cNvGrpSpPr/>
          <p:nvPr/>
        </p:nvGrpSpPr>
        <p:grpSpPr>
          <a:xfrm>
            <a:off x="15367001" y="18754410"/>
            <a:ext cx="6868368" cy="6565870"/>
            <a:chOff x="11940093" y="5464109"/>
            <a:chExt cx="6868368" cy="6565870"/>
          </a:xfrm>
        </p:grpSpPr>
        <p:sp>
          <p:nvSpPr>
            <p:cNvPr id="53" name="Oval 419"/>
            <p:cNvSpPr>
              <a:spLocks noChangeArrowheads="1"/>
            </p:cNvSpPr>
            <p:nvPr/>
          </p:nvSpPr>
          <p:spPr bwMode="auto">
            <a:xfrm>
              <a:off x="12049268" y="10748386"/>
              <a:ext cx="6699799" cy="1281593"/>
            </a:xfrm>
            <a:prstGeom prst="ellipse">
              <a:avLst/>
            </a:prstGeom>
            <a:solidFill>
              <a:schemeClr val="accent6">
                <a:lumMod val="75000"/>
                <a:lumOff val="25000"/>
              </a:schemeClr>
            </a:solidFill>
            <a:ln w="9525">
              <a:solidFill>
                <a:schemeClr val="tx1"/>
              </a:solidFill>
              <a:round/>
              <a:headEnd/>
              <a:tailEnd/>
            </a:ln>
          </p:spPr>
          <p:txBody>
            <a:bodyPr wrap="none" anchor="ctr"/>
            <a:lstStyle/>
            <a:p>
              <a:endParaRPr lang="en-US">
                <a:noFill/>
              </a:endParaRPr>
            </a:p>
          </p:txBody>
        </p:sp>
        <p:grpSp>
          <p:nvGrpSpPr>
            <p:cNvPr id="55" name="Group 397"/>
            <p:cNvGrpSpPr>
              <a:grpSpLocks/>
            </p:cNvGrpSpPr>
            <p:nvPr/>
          </p:nvGrpSpPr>
          <p:grpSpPr bwMode="auto">
            <a:xfrm>
              <a:off x="13514435" y="7250108"/>
              <a:ext cx="3496365" cy="1222549"/>
              <a:chOff x="599" y="7027"/>
              <a:chExt cx="1587" cy="1176"/>
            </a:xfrm>
          </p:grpSpPr>
          <p:sp>
            <p:nvSpPr>
              <p:cNvPr id="72" name="Oval 398"/>
              <p:cNvSpPr>
                <a:spLocks noChangeArrowheads="1"/>
              </p:cNvSpPr>
              <p:nvPr/>
            </p:nvSpPr>
            <p:spPr bwMode="auto">
              <a:xfrm>
                <a:off x="599" y="7027"/>
                <a:ext cx="1587" cy="1176"/>
              </a:xfrm>
              <a:prstGeom prst="ellipse">
                <a:avLst/>
              </a:prstGeom>
              <a:solidFill>
                <a:schemeClr val="accent6">
                  <a:lumMod val="75000"/>
                  <a:lumOff val="25000"/>
                </a:schemeClr>
              </a:solidFill>
              <a:ln w="9525">
                <a:solidFill>
                  <a:schemeClr val="tx1"/>
                </a:solidFill>
                <a:round/>
                <a:headEnd/>
                <a:tailEnd/>
              </a:ln>
            </p:spPr>
            <p:txBody>
              <a:bodyPr wrap="none" anchor="ctr"/>
              <a:lstStyle/>
              <a:p>
                <a:endParaRPr lang="en-US"/>
              </a:p>
            </p:txBody>
          </p:sp>
          <p:sp>
            <p:nvSpPr>
              <p:cNvPr id="73" name="Text Box 399"/>
              <p:cNvSpPr txBox="1">
                <a:spLocks noChangeArrowheads="1"/>
              </p:cNvSpPr>
              <p:nvPr/>
            </p:nvSpPr>
            <p:spPr bwMode="auto">
              <a:xfrm>
                <a:off x="769" y="7078"/>
                <a:ext cx="1248" cy="1036"/>
              </a:xfrm>
              <a:prstGeom prst="rect">
                <a:avLst/>
              </a:prstGeom>
              <a:noFill/>
              <a:ln w="9525">
                <a:noFill/>
                <a:miter lim="800000"/>
                <a:headEnd/>
                <a:tailEnd/>
              </a:ln>
            </p:spPr>
            <p:txBody>
              <a:bodyPr>
                <a:spAutoFit/>
              </a:bodyPr>
              <a:lstStyle/>
              <a:p>
                <a:pPr algn="ctr" defTabSz="4703763">
                  <a:spcBef>
                    <a:spcPct val="50000"/>
                  </a:spcBef>
                </a:pPr>
                <a:r>
                  <a:rPr lang="en-US" sz="3200" b="1" dirty="0">
                    <a:latin typeface="Verdana"/>
                    <a:cs typeface="Verdana"/>
                  </a:rPr>
                  <a:t>Extrinsic</a:t>
                </a:r>
                <a:br>
                  <a:rPr lang="en-US" sz="3200" b="1" dirty="0">
                    <a:latin typeface="Verdana"/>
                    <a:cs typeface="Verdana"/>
                  </a:rPr>
                </a:br>
                <a:r>
                  <a:rPr lang="en-US" sz="3200" b="1" dirty="0">
                    <a:latin typeface="Verdana"/>
                    <a:cs typeface="Verdana"/>
                  </a:rPr>
                  <a:t>Spirituality</a:t>
                </a:r>
              </a:p>
            </p:txBody>
          </p:sp>
        </p:grpSp>
        <p:grpSp>
          <p:nvGrpSpPr>
            <p:cNvPr id="58" name="Group 405"/>
            <p:cNvGrpSpPr>
              <a:grpSpLocks/>
            </p:cNvGrpSpPr>
            <p:nvPr/>
          </p:nvGrpSpPr>
          <p:grpSpPr bwMode="auto">
            <a:xfrm>
              <a:off x="12049268" y="5464112"/>
              <a:ext cx="1795548" cy="1047899"/>
              <a:chOff x="-309" y="8261"/>
              <a:chExt cx="815" cy="1008"/>
            </a:xfrm>
          </p:grpSpPr>
          <p:sp>
            <p:nvSpPr>
              <p:cNvPr id="68" name="Oval 406"/>
              <p:cNvSpPr>
                <a:spLocks noChangeArrowheads="1"/>
              </p:cNvSpPr>
              <p:nvPr/>
            </p:nvSpPr>
            <p:spPr bwMode="auto">
              <a:xfrm>
                <a:off x="-309" y="8261"/>
                <a:ext cx="815" cy="1008"/>
              </a:xfrm>
              <a:prstGeom prst="ellipse">
                <a:avLst/>
              </a:prstGeom>
              <a:solidFill>
                <a:srgbClr val="008000"/>
              </a:solidFill>
              <a:ln w="9525">
                <a:solidFill>
                  <a:schemeClr val="tx1"/>
                </a:solidFill>
                <a:round/>
                <a:headEnd/>
                <a:tailEnd/>
              </a:ln>
            </p:spPr>
            <p:txBody>
              <a:bodyPr wrap="none" anchor="ctr"/>
              <a:lstStyle/>
              <a:p>
                <a:endParaRPr lang="en-US"/>
              </a:p>
            </p:txBody>
          </p:sp>
          <p:sp>
            <p:nvSpPr>
              <p:cNvPr id="69" name="Text Box 407"/>
              <p:cNvSpPr txBox="1">
                <a:spLocks noChangeArrowheads="1"/>
              </p:cNvSpPr>
              <p:nvPr/>
            </p:nvSpPr>
            <p:spPr bwMode="auto">
              <a:xfrm>
                <a:off x="-301" y="8456"/>
                <a:ext cx="795" cy="622"/>
              </a:xfrm>
              <a:prstGeom prst="rect">
                <a:avLst/>
              </a:prstGeom>
              <a:noFill/>
              <a:ln w="9525">
                <a:noFill/>
                <a:miter lim="800000"/>
                <a:headEnd/>
                <a:tailEnd/>
              </a:ln>
            </p:spPr>
            <p:txBody>
              <a:bodyPr wrap="square">
                <a:spAutoFit/>
              </a:bodyPr>
              <a:lstStyle/>
              <a:p>
                <a:pPr algn="ctr" defTabSz="4703763">
                  <a:spcBef>
                    <a:spcPct val="50000"/>
                  </a:spcBef>
                </a:pPr>
                <a:r>
                  <a:rPr lang="en-US" sz="3600" b="1" dirty="0">
                    <a:latin typeface="Verdana"/>
                    <a:cs typeface="Verdana"/>
                  </a:rPr>
                  <a:t>AAQ</a:t>
                </a:r>
              </a:p>
            </p:txBody>
          </p:sp>
        </p:grpSp>
        <p:grpSp>
          <p:nvGrpSpPr>
            <p:cNvPr id="59" name="Group 408"/>
            <p:cNvGrpSpPr>
              <a:grpSpLocks/>
            </p:cNvGrpSpPr>
            <p:nvPr/>
          </p:nvGrpSpPr>
          <p:grpSpPr bwMode="auto">
            <a:xfrm>
              <a:off x="16636168" y="5464109"/>
              <a:ext cx="2086361" cy="1047898"/>
              <a:chOff x="-1347" y="8213"/>
              <a:chExt cx="947" cy="1008"/>
            </a:xfrm>
          </p:grpSpPr>
          <p:sp>
            <p:nvSpPr>
              <p:cNvPr id="66" name="Oval 409"/>
              <p:cNvSpPr>
                <a:spLocks noChangeArrowheads="1"/>
              </p:cNvSpPr>
              <p:nvPr/>
            </p:nvSpPr>
            <p:spPr bwMode="auto">
              <a:xfrm>
                <a:off x="-1347" y="8213"/>
                <a:ext cx="947" cy="1008"/>
              </a:xfrm>
              <a:prstGeom prst="ellipse">
                <a:avLst/>
              </a:prstGeom>
              <a:solidFill>
                <a:srgbClr val="CC0000"/>
              </a:solidFill>
              <a:ln w="9525">
                <a:solidFill>
                  <a:schemeClr val="tx1"/>
                </a:solidFill>
                <a:round/>
                <a:headEnd/>
                <a:tailEnd/>
              </a:ln>
            </p:spPr>
            <p:txBody>
              <a:bodyPr wrap="none" anchor="ctr"/>
              <a:lstStyle/>
              <a:p>
                <a:endParaRPr lang="en-US"/>
              </a:p>
            </p:txBody>
          </p:sp>
          <p:sp>
            <p:nvSpPr>
              <p:cNvPr id="67" name="Text Box 410"/>
              <p:cNvSpPr txBox="1">
                <a:spLocks noChangeArrowheads="1"/>
              </p:cNvSpPr>
              <p:nvPr/>
            </p:nvSpPr>
            <p:spPr bwMode="auto">
              <a:xfrm>
                <a:off x="-1258" y="8405"/>
                <a:ext cx="737" cy="563"/>
              </a:xfrm>
              <a:prstGeom prst="rect">
                <a:avLst/>
              </a:prstGeom>
              <a:noFill/>
              <a:ln w="9525">
                <a:noFill/>
                <a:miter lim="800000"/>
                <a:headEnd/>
                <a:tailEnd/>
              </a:ln>
            </p:spPr>
            <p:txBody>
              <a:bodyPr wrap="square">
                <a:spAutoFit/>
              </a:bodyPr>
              <a:lstStyle/>
              <a:p>
                <a:pPr algn="ctr" defTabSz="4703763">
                  <a:spcBef>
                    <a:spcPct val="50000"/>
                  </a:spcBef>
                </a:pPr>
                <a:r>
                  <a:rPr lang="en-US" sz="3200" b="1" dirty="0">
                    <a:latin typeface="Verdana"/>
                    <a:cs typeface="Verdana"/>
                  </a:rPr>
                  <a:t>LSAS</a:t>
                </a:r>
              </a:p>
            </p:txBody>
          </p:sp>
        </p:grpSp>
        <p:sp>
          <p:nvSpPr>
            <p:cNvPr id="60" name="Line 411"/>
            <p:cNvSpPr>
              <a:spLocks noChangeShapeType="1"/>
            </p:cNvSpPr>
            <p:nvPr/>
          </p:nvSpPr>
          <p:spPr bwMode="auto">
            <a:xfrm>
              <a:off x="14048890" y="5993134"/>
              <a:ext cx="2412402" cy="0"/>
            </a:xfrm>
            <a:prstGeom prst="line">
              <a:avLst/>
            </a:prstGeom>
            <a:noFill/>
            <a:ln w="38100">
              <a:solidFill>
                <a:schemeClr val="tx1"/>
              </a:solidFill>
              <a:round/>
              <a:headEnd/>
              <a:tailEnd type="triangle" w="med" len="med"/>
            </a:ln>
            <a:effectLst>
              <a:outerShdw dist="23000" dir="5400000" rotWithShape="0">
                <a:srgbClr val="808080">
                  <a:alpha val="34999"/>
                </a:srgbClr>
              </a:outerShdw>
            </a:effectLst>
          </p:spPr>
          <p:txBody>
            <a:bodyPr/>
            <a:lstStyle/>
            <a:p>
              <a:endParaRPr lang="en-US"/>
            </a:p>
          </p:txBody>
        </p:sp>
        <p:sp>
          <p:nvSpPr>
            <p:cNvPr id="61" name="Text Box 413"/>
            <p:cNvSpPr txBox="1">
              <a:spLocks noChangeArrowheads="1"/>
            </p:cNvSpPr>
            <p:nvPr/>
          </p:nvSpPr>
          <p:spPr bwMode="auto">
            <a:xfrm>
              <a:off x="13886666" y="6234521"/>
              <a:ext cx="2749502" cy="1015702"/>
            </a:xfrm>
            <a:prstGeom prst="rect">
              <a:avLst/>
            </a:prstGeom>
            <a:noFill/>
            <a:ln w="9525">
              <a:noFill/>
              <a:miter lim="800000"/>
              <a:headEnd/>
              <a:tailEnd/>
            </a:ln>
          </p:spPr>
          <p:txBody>
            <a:bodyPr>
              <a:spAutoFit/>
            </a:bodyPr>
            <a:lstStyle/>
            <a:p>
              <a:pPr algn="ctr" defTabSz="4703763">
                <a:spcBef>
                  <a:spcPct val="50000"/>
                </a:spcBef>
              </a:pPr>
              <a:r>
                <a:rPr lang="el-GR" sz="2400" dirty="0">
                  <a:latin typeface="Arial" pitchFamily="34" charset="0"/>
                </a:rPr>
                <a:t>β</a:t>
              </a:r>
              <a:r>
                <a:rPr lang="en-US" sz="2400" dirty="0">
                  <a:latin typeface="Arial" pitchFamily="34" charset="0"/>
                </a:rPr>
                <a:t> = .445</a:t>
              </a:r>
            </a:p>
            <a:p>
              <a:pPr algn="ctr" defTabSz="4703763">
                <a:spcBef>
                  <a:spcPct val="50000"/>
                </a:spcBef>
              </a:pPr>
              <a:r>
                <a:rPr lang="en-US" sz="2400" dirty="0">
                  <a:latin typeface="Arial" pitchFamily="34" charset="0"/>
                </a:rPr>
                <a:t>p </a:t>
              </a:r>
              <a:r>
                <a:rPr lang="en-US" sz="2400" dirty="0" smtClean="0">
                  <a:latin typeface="Arial" pitchFamily="34" charset="0"/>
                </a:rPr>
                <a:t>&lt; .</a:t>
              </a:r>
              <a:r>
                <a:rPr lang="en-US" sz="2400" dirty="0">
                  <a:latin typeface="Arial" pitchFamily="34" charset="0"/>
                </a:rPr>
                <a:t>000</a:t>
              </a:r>
            </a:p>
          </p:txBody>
        </p:sp>
        <p:sp>
          <p:nvSpPr>
            <p:cNvPr id="62" name="Text Box 414"/>
            <p:cNvSpPr txBox="1">
              <a:spLocks noChangeArrowheads="1"/>
            </p:cNvSpPr>
            <p:nvPr/>
          </p:nvSpPr>
          <p:spPr bwMode="auto">
            <a:xfrm>
              <a:off x="13888969" y="9732684"/>
              <a:ext cx="2749502" cy="1015702"/>
            </a:xfrm>
            <a:prstGeom prst="rect">
              <a:avLst/>
            </a:prstGeom>
            <a:noFill/>
            <a:ln w="9525">
              <a:noFill/>
              <a:miter lim="800000"/>
              <a:headEnd/>
              <a:tailEnd/>
            </a:ln>
          </p:spPr>
          <p:txBody>
            <a:bodyPr>
              <a:spAutoFit/>
            </a:bodyPr>
            <a:lstStyle/>
            <a:p>
              <a:pPr algn="ctr" defTabSz="4703763">
                <a:spcBef>
                  <a:spcPct val="50000"/>
                </a:spcBef>
              </a:pPr>
              <a:r>
                <a:rPr lang="el-GR" sz="2400" dirty="0">
                  <a:latin typeface="Arial" pitchFamily="34" charset="0"/>
                </a:rPr>
                <a:t>β</a:t>
              </a:r>
              <a:r>
                <a:rPr lang="en-US" sz="2400" dirty="0">
                  <a:latin typeface="Arial" pitchFamily="34" charset="0"/>
                </a:rPr>
                <a:t> = -.096</a:t>
              </a:r>
            </a:p>
            <a:p>
              <a:pPr algn="ctr" defTabSz="4703763">
                <a:spcBef>
                  <a:spcPct val="50000"/>
                </a:spcBef>
              </a:pPr>
              <a:r>
                <a:rPr lang="en-US" sz="2400" dirty="0">
                  <a:latin typeface="Arial" pitchFamily="34" charset="0"/>
                </a:rPr>
                <a:t>p = .190</a:t>
              </a:r>
            </a:p>
          </p:txBody>
        </p:sp>
        <p:sp>
          <p:nvSpPr>
            <p:cNvPr id="64" name="Text Box 415"/>
            <p:cNvSpPr txBox="1">
              <a:spLocks noChangeArrowheads="1"/>
            </p:cNvSpPr>
            <p:nvPr/>
          </p:nvSpPr>
          <p:spPr bwMode="auto">
            <a:xfrm>
              <a:off x="11940093" y="10953081"/>
              <a:ext cx="6868368" cy="954107"/>
            </a:xfrm>
            <a:prstGeom prst="rect">
              <a:avLst/>
            </a:prstGeom>
            <a:solidFill>
              <a:schemeClr val="bg1">
                <a:alpha val="0"/>
              </a:schemeClr>
            </a:solidFill>
            <a:ln w="9525">
              <a:noFill/>
              <a:miter lim="800000"/>
              <a:headEnd/>
              <a:tailEnd/>
            </a:ln>
          </p:spPr>
          <p:txBody>
            <a:bodyPr wrap="square">
              <a:spAutoFit/>
            </a:bodyPr>
            <a:lstStyle/>
            <a:p>
              <a:pPr algn="ctr" defTabSz="4703763">
                <a:spcBef>
                  <a:spcPct val="50000"/>
                </a:spcBef>
              </a:pPr>
              <a:r>
                <a:rPr lang="en-US" sz="2800" b="1" dirty="0">
                  <a:latin typeface="Verdana"/>
                  <a:cs typeface="Verdana"/>
                </a:rPr>
                <a:t>Extrinsic </a:t>
              </a:r>
              <a:r>
                <a:rPr lang="en-US" sz="2800" b="1" dirty="0" smtClean="0">
                  <a:latin typeface="Verdana"/>
                  <a:cs typeface="Verdana"/>
                </a:rPr>
                <a:t>Spirituality is </a:t>
              </a:r>
              <a:r>
                <a:rPr lang="en-US" sz="2800" b="1" dirty="0">
                  <a:latin typeface="Verdana"/>
                  <a:cs typeface="Verdana"/>
                </a:rPr>
                <a:t>not a significant </a:t>
              </a:r>
              <a:r>
                <a:rPr lang="en-US" sz="2800" b="1" dirty="0" smtClean="0">
                  <a:latin typeface="Verdana"/>
                  <a:cs typeface="Verdana"/>
                </a:rPr>
                <a:t>moderator.</a:t>
              </a:r>
              <a:endParaRPr lang="en-US" sz="2800" b="1" dirty="0">
                <a:latin typeface="Verdana"/>
                <a:cs typeface="Verdana"/>
              </a:endParaRPr>
            </a:p>
          </p:txBody>
        </p:sp>
      </p:grpSp>
      <p:graphicFrame>
        <p:nvGraphicFramePr>
          <p:cNvPr id="76" name="Table 75"/>
          <p:cNvGraphicFramePr>
            <a:graphicFrameLocks noGrp="1"/>
          </p:cNvGraphicFramePr>
          <p:nvPr>
            <p:extLst>
              <p:ext uri="{D42A27DB-BD31-4B8C-83A1-F6EECF244321}">
                <p14:modId xmlns:p14="http://schemas.microsoft.com/office/powerpoint/2010/main" val="3782001435"/>
              </p:ext>
            </p:extLst>
          </p:nvPr>
        </p:nvGraphicFramePr>
        <p:xfrm>
          <a:off x="15597517" y="13355902"/>
          <a:ext cx="6551920" cy="4486211"/>
        </p:xfrm>
        <a:graphic>
          <a:graphicData uri="http://schemas.openxmlformats.org/drawingml/2006/table">
            <a:tbl>
              <a:tblPr/>
              <a:tblGrid>
                <a:gridCol w="2259658"/>
                <a:gridCol w="872668"/>
                <a:gridCol w="1339604"/>
                <a:gridCol w="1087615"/>
                <a:gridCol w="992375"/>
              </a:tblGrid>
              <a:tr h="560388">
                <a:tc gridSpan="5">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Table 1 Regression analyses predicting social anxiety</a:t>
                      </a: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115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MS PGothic" pitchFamily="34" charset="-128"/>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115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MS PGothic" pitchFamily="34" charset="-128"/>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115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MS PGothic" pitchFamily="34" charset="-128"/>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115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MS PGothic" pitchFamily="34" charset="-128"/>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l" defTabSz="457200" rtl="0" eaLnBrk="1" fontAlgn="base" latinLnBrk="0" hangingPunct="1">
                        <a:lnSpc>
                          <a:spcPct val="115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a typeface="MS PGothic" pitchFamily="34" charset="-128"/>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MS PGothic" pitchFamily="34" charset="-128"/>
                        </a:rPr>
                        <a:t>β</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Std. Error</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ea typeface="MS PGothic" pitchFamily="34" charset="-128"/>
                        </a:rPr>
                        <a:t>t</a:t>
                      </a:r>
                      <a:endParaRPr kumimoji="0" lang="en-US" sz="2800" b="0" i="0" u="none" strike="noStrike" cap="none" normalizeH="0" baseline="0" smtClean="0">
                        <a:ln>
                          <a:noFill/>
                        </a:ln>
                        <a:solidFill>
                          <a:schemeClr val="tx1"/>
                        </a:solidFill>
                        <a:effectLst/>
                        <a:latin typeface="Times New Roman" pitchFamily="18" charset="0"/>
                        <a:ea typeface="MS PGothic" pitchFamily="34" charset="-128"/>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ea typeface="MS PGothic" pitchFamily="34" charset="-128"/>
                        </a:rPr>
                        <a:t>p</a:t>
                      </a:r>
                      <a:r>
                        <a:rPr kumimoji="0" lang="en-US" sz="2800" b="0" i="0" u="none" strike="noStrike" cap="none" normalizeH="0" baseline="0" smtClean="0">
                          <a:ln>
                            <a:noFill/>
                          </a:ln>
                          <a:solidFill>
                            <a:schemeClr val="tx1"/>
                          </a:solidFill>
                          <a:effectLst/>
                          <a:latin typeface="Times New Roman" pitchFamily="18" charset="0"/>
                          <a:ea typeface="MS PGothic" pitchFamily="34" charset="-128"/>
                        </a:rPr>
                        <a:t> value</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AAQ</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1.30</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.209</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6.214</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.000</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6038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Extrinsic Spirituality</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.323</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MS PGothic" pitchFamily="34" charset="-128"/>
                        </a:rPr>
                        <a:t>.638</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.507</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.613</a:t>
                      </a:r>
                    </a:p>
                  </a:txBody>
                  <a:tcPr marL="68580" marR="68580" marT="0" marB="0" anchor="ctr" horzOverflow="overflow">
                    <a:lnL>
                      <a:noFill/>
                    </a:lnL>
                    <a:lnR>
                      <a:noFill/>
                    </a:lnR>
                    <a:lnT>
                      <a:noFill/>
                    </a:lnT>
                    <a:lnB>
                      <a:noFill/>
                    </a:lnB>
                    <a:lnTlToBr>
                      <a:noFill/>
                    </a:lnTlToBr>
                    <a:lnBlToTr>
                      <a:noFill/>
                    </a:lnBlToTr>
                    <a:noFill/>
                  </a:tcPr>
                </a:tc>
              </a:tr>
              <a:tr h="56038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AAQ x Extrinsic</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-.113</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.086</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-1.318</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MS PGothic" pitchFamily="34" charset="-128"/>
                        </a:rPr>
                        <a:t>.190</a:t>
                      </a:r>
                    </a:p>
                  </a:txBody>
                  <a:tcPr marL="68580" marR="68580" marT="0" marB="0" anchor="ctr" horzOverflow="overflow">
                    <a:lnL>
                      <a:noFill/>
                    </a:lnL>
                    <a:lnR>
                      <a:noFill/>
                    </a:lnR>
                    <a:lnT>
                      <a:noFill/>
                    </a:lnT>
                    <a:lnB>
                      <a:noFill/>
                    </a:lnB>
                    <a:lnTlToBr>
                      <a:noFill/>
                    </a:lnTlToBr>
                    <a:lnBlToTr>
                      <a:noFill/>
                    </a:lnBlToTr>
                    <a:noFill/>
                  </a:tcPr>
                </a:tc>
              </a:tr>
            </a:tbl>
          </a:graphicData>
        </a:graphic>
      </p:graphicFrame>
      <p:sp>
        <p:nvSpPr>
          <p:cNvPr id="78" name="Oval 406"/>
          <p:cNvSpPr>
            <a:spLocks noChangeArrowheads="1"/>
          </p:cNvSpPr>
          <p:nvPr/>
        </p:nvSpPr>
        <p:spPr bwMode="auto">
          <a:xfrm>
            <a:off x="15476176" y="22157885"/>
            <a:ext cx="1795548" cy="1047899"/>
          </a:xfrm>
          <a:prstGeom prst="ellipse">
            <a:avLst/>
          </a:prstGeom>
          <a:solidFill>
            <a:srgbClr val="008000"/>
          </a:solidFill>
          <a:ln w="9525">
            <a:solidFill>
              <a:schemeClr val="tx1"/>
            </a:solidFill>
            <a:round/>
            <a:headEnd/>
            <a:tailEnd/>
          </a:ln>
        </p:spPr>
        <p:txBody>
          <a:bodyPr wrap="none" anchor="ctr"/>
          <a:lstStyle/>
          <a:p>
            <a:endParaRPr lang="en-US"/>
          </a:p>
        </p:txBody>
      </p:sp>
      <p:sp>
        <p:nvSpPr>
          <p:cNvPr id="79" name="Text Box 407"/>
          <p:cNvSpPr txBox="1">
            <a:spLocks noChangeArrowheads="1"/>
          </p:cNvSpPr>
          <p:nvPr/>
        </p:nvSpPr>
        <p:spPr bwMode="auto">
          <a:xfrm>
            <a:off x="15493801" y="22360604"/>
            <a:ext cx="1751485" cy="646620"/>
          </a:xfrm>
          <a:prstGeom prst="rect">
            <a:avLst/>
          </a:prstGeom>
          <a:noFill/>
          <a:ln w="9525">
            <a:noFill/>
            <a:miter lim="800000"/>
            <a:headEnd/>
            <a:tailEnd/>
          </a:ln>
        </p:spPr>
        <p:txBody>
          <a:bodyPr wrap="square">
            <a:spAutoFit/>
          </a:bodyPr>
          <a:lstStyle/>
          <a:p>
            <a:pPr algn="ctr" defTabSz="4703763">
              <a:spcBef>
                <a:spcPct val="50000"/>
              </a:spcBef>
            </a:pPr>
            <a:r>
              <a:rPr lang="en-US" sz="3600" b="1" dirty="0">
                <a:latin typeface="Verdana"/>
                <a:cs typeface="Verdana"/>
              </a:rPr>
              <a:t>AAQ</a:t>
            </a:r>
          </a:p>
        </p:txBody>
      </p:sp>
      <p:sp>
        <p:nvSpPr>
          <p:cNvPr id="80" name="Oval 409"/>
          <p:cNvSpPr>
            <a:spLocks noChangeArrowheads="1"/>
          </p:cNvSpPr>
          <p:nvPr/>
        </p:nvSpPr>
        <p:spPr bwMode="auto">
          <a:xfrm>
            <a:off x="20063076" y="22157882"/>
            <a:ext cx="2086361" cy="1047898"/>
          </a:xfrm>
          <a:prstGeom prst="ellipse">
            <a:avLst/>
          </a:prstGeom>
          <a:solidFill>
            <a:srgbClr val="CC0000"/>
          </a:solidFill>
          <a:ln w="9525">
            <a:solidFill>
              <a:schemeClr val="tx1"/>
            </a:solidFill>
            <a:round/>
            <a:headEnd/>
            <a:tailEnd/>
          </a:ln>
        </p:spPr>
        <p:txBody>
          <a:bodyPr wrap="none" anchor="ctr"/>
          <a:lstStyle/>
          <a:p>
            <a:endParaRPr lang="en-US"/>
          </a:p>
        </p:txBody>
      </p:sp>
      <p:sp>
        <p:nvSpPr>
          <p:cNvPr id="81" name="Text Box 410"/>
          <p:cNvSpPr txBox="1">
            <a:spLocks noChangeArrowheads="1"/>
          </p:cNvSpPr>
          <p:nvPr/>
        </p:nvSpPr>
        <p:spPr bwMode="auto">
          <a:xfrm>
            <a:off x="20259154" y="22357482"/>
            <a:ext cx="1623704" cy="585284"/>
          </a:xfrm>
          <a:prstGeom prst="rect">
            <a:avLst/>
          </a:prstGeom>
          <a:noFill/>
          <a:ln w="9525">
            <a:noFill/>
            <a:miter lim="800000"/>
            <a:headEnd/>
            <a:tailEnd/>
          </a:ln>
        </p:spPr>
        <p:txBody>
          <a:bodyPr wrap="square">
            <a:spAutoFit/>
          </a:bodyPr>
          <a:lstStyle/>
          <a:p>
            <a:pPr algn="ctr" defTabSz="4703763">
              <a:spcBef>
                <a:spcPct val="50000"/>
              </a:spcBef>
            </a:pPr>
            <a:r>
              <a:rPr lang="en-US" sz="3200" b="1" dirty="0">
                <a:latin typeface="Verdana"/>
                <a:cs typeface="Verdana"/>
              </a:rPr>
              <a:t>LSAS</a:t>
            </a:r>
          </a:p>
        </p:txBody>
      </p:sp>
      <p:sp>
        <p:nvSpPr>
          <p:cNvPr id="82" name="Line 411"/>
          <p:cNvSpPr>
            <a:spLocks noChangeShapeType="1"/>
          </p:cNvSpPr>
          <p:nvPr/>
        </p:nvSpPr>
        <p:spPr bwMode="auto">
          <a:xfrm>
            <a:off x="17475798" y="22686907"/>
            <a:ext cx="2412402" cy="0"/>
          </a:xfrm>
          <a:prstGeom prst="line">
            <a:avLst/>
          </a:prstGeom>
          <a:noFill/>
          <a:ln w="38100">
            <a:solidFill>
              <a:schemeClr val="tx1"/>
            </a:solidFill>
            <a:round/>
            <a:headEnd/>
            <a:tailEnd type="triangle" w="med" len="med"/>
          </a:ln>
          <a:effectLst>
            <a:outerShdw dist="23000" dir="5400000" rotWithShape="0">
              <a:srgbClr val="808080">
                <a:alpha val="34999"/>
              </a:srgbClr>
            </a:outerShdw>
          </a:effectLst>
        </p:spPr>
        <p:txBody>
          <a:bodyPr/>
          <a:lstStyle/>
          <a:p>
            <a:endParaRPr lang="en-US"/>
          </a:p>
        </p:txBody>
      </p:sp>
      <p:sp>
        <p:nvSpPr>
          <p:cNvPr id="85" name="Line 404"/>
          <p:cNvSpPr>
            <a:spLocks noChangeShapeType="1"/>
          </p:cNvSpPr>
          <p:nvPr/>
        </p:nvSpPr>
        <p:spPr bwMode="auto">
          <a:xfrm>
            <a:off x="18640851" y="21909439"/>
            <a:ext cx="0" cy="598488"/>
          </a:xfrm>
          <a:prstGeom prst="line">
            <a:avLst/>
          </a:prstGeom>
          <a:noFill/>
          <a:ln w="38100">
            <a:solidFill>
              <a:schemeClr val="tx1"/>
            </a:solidFill>
            <a:round/>
            <a:headEnd/>
            <a:tailEnd type="triangle" w="med" len="med"/>
          </a:ln>
          <a:effectLst>
            <a:outerShdw dist="23000" dir="5400000" rotWithShape="0">
              <a:srgbClr val="808080">
                <a:alpha val="34999"/>
              </a:srgbClr>
            </a:outerShdw>
          </a:effectLst>
        </p:spPr>
        <p:txBody>
          <a:bodyPr/>
          <a:lstStyle/>
          <a:p>
            <a:endParaRPr lang="en-US"/>
          </a:p>
        </p:txBody>
      </p:sp>
      <p:graphicFrame>
        <p:nvGraphicFramePr>
          <p:cNvPr id="88" name="Chart 87"/>
          <p:cNvGraphicFramePr/>
          <p:nvPr>
            <p:extLst>
              <p:ext uri="{D42A27DB-BD31-4B8C-83A1-F6EECF244321}">
                <p14:modId xmlns:p14="http://schemas.microsoft.com/office/powerpoint/2010/main" val="715794804"/>
              </p:ext>
            </p:extLst>
          </p:nvPr>
        </p:nvGraphicFramePr>
        <p:xfrm>
          <a:off x="15367001" y="26934333"/>
          <a:ext cx="6883399" cy="6947799"/>
        </p:xfrm>
        <a:graphic>
          <a:graphicData uri="http://schemas.openxmlformats.org/drawingml/2006/chart">
            <c:chart xmlns:c="http://schemas.openxmlformats.org/drawingml/2006/chart" xmlns:r="http://schemas.openxmlformats.org/officeDocument/2006/relationships" r:id="rId4"/>
          </a:graphicData>
        </a:graphic>
      </p:graphicFrame>
      <p:sp>
        <p:nvSpPr>
          <p:cNvPr id="90" name="TextBox 89"/>
          <p:cNvSpPr txBox="1"/>
          <p:nvPr/>
        </p:nvSpPr>
        <p:spPr>
          <a:xfrm>
            <a:off x="15519400" y="34974503"/>
            <a:ext cx="6596424" cy="5447645"/>
          </a:xfrm>
          <a:prstGeom prst="rect">
            <a:avLst/>
          </a:prstGeom>
          <a:noFill/>
        </p:spPr>
        <p:txBody>
          <a:bodyPr wrap="square" rtlCol="0">
            <a:spAutoFit/>
          </a:bodyPr>
          <a:lstStyle/>
          <a:p>
            <a:r>
              <a:rPr lang="en-US" dirty="0" smtClean="0">
                <a:latin typeface="Times New Roman"/>
                <a:cs typeface="Times New Roman"/>
              </a:rPr>
              <a:t>Although extrinsic spirituality did not moderate the relationship between experiential avoidance and anxiety, gender was a moderator in post hoc analyses.  To examine whether males and females differed in their level of extrinsic spirituality, a between groups ANOVA was conducted.  Results showed a significant difference in extrinsic spirituality between males.  (</a:t>
            </a:r>
            <a:r>
              <a:rPr lang="en-US" i="1" dirty="0" smtClean="0">
                <a:latin typeface="Times New Roman"/>
                <a:cs typeface="Times New Roman"/>
              </a:rPr>
              <a:t>M</a:t>
            </a:r>
            <a:r>
              <a:rPr lang="en-US" dirty="0" smtClean="0">
                <a:latin typeface="Times New Roman"/>
                <a:cs typeface="Times New Roman"/>
              </a:rPr>
              <a:t> = 8.075, </a:t>
            </a:r>
            <a:r>
              <a:rPr lang="en-US" i="1" dirty="0" smtClean="0">
                <a:latin typeface="Times New Roman"/>
                <a:cs typeface="Times New Roman"/>
              </a:rPr>
              <a:t>SD</a:t>
            </a:r>
            <a:r>
              <a:rPr lang="en-US" dirty="0" smtClean="0">
                <a:latin typeface="Times New Roman"/>
                <a:cs typeface="Times New Roman"/>
              </a:rPr>
              <a:t> = 2.00) and females (</a:t>
            </a:r>
            <a:r>
              <a:rPr lang="en-US" i="1" dirty="0" smtClean="0">
                <a:latin typeface="Times New Roman"/>
                <a:cs typeface="Times New Roman"/>
              </a:rPr>
              <a:t>M</a:t>
            </a:r>
            <a:r>
              <a:rPr lang="en-US" dirty="0" smtClean="0">
                <a:latin typeface="Times New Roman"/>
                <a:cs typeface="Times New Roman"/>
              </a:rPr>
              <a:t> = 7.64, </a:t>
            </a:r>
            <a:r>
              <a:rPr lang="en-US" i="1" dirty="0" smtClean="0">
                <a:latin typeface="Times New Roman"/>
                <a:cs typeface="Times New Roman"/>
              </a:rPr>
              <a:t>SD</a:t>
            </a:r>
            <a:r>
              <a:rPr lang="en-US" dirty="0" smtClean="0">
                <a:latin typeface="Times New Roman"/>
                <a:cs typeface="Times New Roman"/>
              </a:rPr>
              <a:t> = 2.52), </a:t>
            </a:r>
          </a:p>
          <a:p>
            <a:r>
              <a:rPr lang="en-US" i="1" dirty="0" smtClean="0">
                <a:latin typeface="Times New Roman"/>
                <a:cs typeface="Times New Roman"/>
              </a:rPr>
              <a:t>F</a:t>
            </a:r>
            <a:r>
              <a:rPr lang="en-US" dirty="0" smtClean="0">
                <a:latin typeface="Times New Roman"/>
                <a:cs typeface="Times New Roman"/>
              </a:rPr>
              <a:t>(1, 129) = 5.205, </a:t>
            </a:r>
            <a:r>
              <a:rPr lang="en-US" i="1" dirty="0" smtClean="0">
                <a:latin typeface="Times New Roman"/>
                <a:cs typeface="Times New Roman"/>
              </a:rPr>
              <a:t>p</a:t>
            </a:r>
            <a:r>
              <a:rPr lang="en-US" dirty="0" smtClean="0">
                <a:latin typeface="Times New Roman"/>
                <a:cs typeface="Times New Roman"/>
              </a:rPr>
              <a:t> = .024.</a:t>
            </a:r>
            <a:endParaRPr lang="en-US" dirty="0">
              <a:latin typeface="Times New Roman"/>
              <a:cs typeface="Times New Roman"/>
            </a:endParaRPr>
          </a:p>
        </p:txBody>
      </p:sp>
      <p:sp>
        <p:nvSpPr>
          <p:cNvPr id="94" name="Text Box 461"/>
          <p:cNvSpPr txBox="1">
            <a:spLocks noChangeArrowheads="1"/>
          </p:cNvSpPr>
          <p:nvPr/>
        </p:nvSpPr>
        <p:spPr bwMode="auto">
          <a:xfrm>
            <a:off x="22810149" y="7336175"/>
            <a:ext cx="6915150" cy="584582"/>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dirty="0" smtClean="0">
                <a:solidFill>
                  <a:srgbClr val="F8F8F8"/>
                </a:solidFill>
              </a:rPr>
              <a:t>Discussion</a:t>
            </a:r>
            <a:endParaRPr lang="en-US" sz="3200" b="1" dirty="0">
              <a:solidFill>
                <a:srgbClr val="F8F8F8"/>
              </a:solidFill>
            </a:endParaRPr>
          </a:p>
        </p:txBody>
      </p:sp>
      <p:sp>
        <p:nvSpPr>
          <p:cNvPr id="97" name="TextBox 96"/>
          <p:cNvSpPr txBox="1"/>
          <p:nvPr/>
        </p:nvSpPr>
        <p:spPr>
          <a:xfrm>
            <a:off x="23037799" y="8032607"/>
            <a:ext cx="6535099" cy="16604547"/>
          </a:xfrm>
          <a:prstGeom prst="rect">
            <a:avLst/>
          </a:prstGeom>
          <a:noFill/>
        </p:spPr>
        <p:txBody>
          <a:bodyPr wrap="square" rtlCol="0">
            <a:spAutoFit/>
          </a:bodyPr>
          <a:lstStyle/>
          <a:p>
            <a:r>
              <a:rPr lang="en-US" dirty="0" smtClean="0">
                <a:latin typeface="Times New Roman"/>
                <a:cs typeface="Times New Roman"/>
              </a:rPr>
              <a:t>To our knowledge, this was the first study to examine extrinsic spirituality values as a moderator between experiential avoidance and social anxiety.  An examination of the data found no significant moderation effect for this variable.</a:t>
            </a:r>
          </a:p>
          <a:p>
            <a:endParaRPr lang="en-US" dirty="0">
              <a:latin typeface="Times New Roman"/>
              <a:cs typeface="Times New Roman"/>
            </a:endParaRPr>
          </a:p>
          <a:p>
            <a:r>
              <a:rPr lang="en-US" dirty="0" smtClean="0">
                <a:latin typeface="Times New Roman"/>
                <a:cs typeface="Times New Roman"/>
              </a:rPr>
              <a:t>Further analysis of the data revealed that males were found to rate themselves as significantly more avoidant than females.  This may be related to the significantly higher levels of self-reported extrinsic-values found in this study’s male sample.</a:t>
            </a:r>
          </a:p>
          <a:p>
            <a:endParaRPr lang="en-US" dirty="0">
              <a:latin typeface="Times New Roman"/>
              <a:cs typeface="Times New Roman"/>
            </a:endParaRPr>
          </a:p>
          <a:p>
            <a:r>
              <a:rPr lang="en-US" dirty="0" smtClean="0">
                <a:latin typeface="Times New Roman"/>
                <a:cs typeface="Times New Roman"/>
              </a:rPr>
              <a:t>Future research is needed to understand the role of spiritual values in mindfulness interventions.</a:t>
            </a:r>
          </a:p>
          <a:p>
            <a:endParaRPr lang="en-US" dirty="0">
              <a:latin typeface="Times New Roman"/>
              <a:cs typeface="Times New Roman"/>
            </a:endParaRPr>
          </a:p>
          <a:p>
            <a:r>
              <a:rPr lang="en-US" dirty="0" smtClean="0">
                <a:latin typeface="Times New Roman"/>
                <a:cs typeface="Times New Roman"/>
              </a:rPr>
              <a:t>Spirituality values may have positive outcomes in treatment, because it may help with a better sense of well-being.</a:t>
            </a:r>
          </a:p>
          <a:p>
            <a:endParaRPr lang="en-US" dirty="0">
              <a:latin typeface="Times New Roman"/>
              <a:cs typeface="Times New Roman"/>
            </a:endParaRPr>
          </a:p>
          <a:p>
            <a:pPr algn="ctr"/>
            <a:r>
              <a:rPr lang="en-US" b="1" u="sng" dirty="0" smtClean="0">
                <a:latin typeface="Times New Roman"/>
                <a:cs typeface="Times New Roman"/>
              </a:rPr>
              <a:t>Limitations</a:t>
            </a:r>
          </a:p>
          <a:p>
            <a:pPr marL="457200" indent="-457200">
              <a:buFont typeface="Wingdings" charset="2"/>
              <a:buChar char="v"/>
            </a:pPr>
            <a:r>
              <a:rPr lang="en-US" dirty="0" smtClean="0">
                <a:latin typeface="Times New Roman"/>
                <a:cs typeface="Times New Roman"/>
              </a:rPr>
              <a:t>The current study examined extrinsic spirituality values using a measure designed to examine values in general; better measures may have detected more of a difference.</a:t>
            </a:r>
          </a:p>
          <a:p>
            <a:pPr marL="457200" indent="-457200">
              <a:buFont typeface="Wingdings" charset="2"/>
              <a:buChar char="v"/>
            </a:pPr>
            <a:endParaRPr lang="en-US" dirty="0">
              <a:latin typeface="Times New Roman"/>
              <a:cs typeface="Times New Roman"/>
            </a:endParaRPr>
          </a:p>
          <a:p>
            <a:pPr marL="457200" indent="-457200">
              <a:buFont typeface="Wingdings" charset="2"/>
              <a:buChar char="v"/>
            </a:pPr>
            <a:r>
              <a:rPr lang="en-US" dirty="0" smtClean="0">
                <a:latin typeface="Times New Roman"/>
                <a:cs typeface="Times New Roman"/>
              </a:rPr>
              <a:t>The present study did not focus on intrinsic spirituality.</a:t>
            </a:r>
          </a:p>
          <a:p>
            <a:pPr marL="457200" indent="-457200">
              <a:buFont typeface="Wingdings" charset="2"/>
              <a:buChar char="v"/>
            </a:pPr>
            <a:endParaRPr lang="en-US" dirty="0">
              <a:latin typeface="Times New Roman"/>
              <a:cs typeface="Times New Roman"/>
            </a:endParaRPr>
          </a:p>
          <a:p>
            <a:pPr marL="457200" indent="-457200">
              <a:buFont typeface="Wingdings" charset="2"/>
              <a:buChar char="v"/>
            </a:pPr>
            <a:r>
              <a:rPr lang="en-US" dirty="0" smtClean="0">
                <a:latin typeface="Times New Roman"/>
                <a:cs typeface="Times New Roman"/>
              </a:rPr>
              <a:t>The participants in this study were college-aged students, which may affect our ability to generalize the results.</a:t>
            </a:r>
          </a:p>
        </p:txBody>
      </p:sp>
      <p:sp>
        <p:nvSpPr>
          <p:cNvPr id="98" name="Text Box 461"/>
          <p:cNvSpPr txBox="1">
            <a:spLocks noChangeArrowheads="1"/>
          </p:cNvSpPr>
          <p:nvPr/>
        </p:nvSpPr>
        <p:spPr bwMode="auto">
          <a:xfrm>
            <a:off x="22810149" y="24637154"/>
            <a:ext cx="6915150" cy="584582"/>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dirty="0" smtClean="0">
                <a:solidFill>
                  <a:srgbClr val="F8F8F8"/>
                </a:solidFill>
              </a:rPr>
              <a:t>References</a:t>
            </a:r>
            <a:endParaRPr lang="en-US" sz="3200" b="1" dirty="0">
              <a:solidFill>
                <a:srgbClr val="F8F8F8"/>
              </a:solidFill>
            </a:endParaRPr>
          </a:p>
        </p:txBody>
      </p:sp>
      <p:sp>
        <p:nvSpPr>
          <p:cNvPr id="99" name="Rectangle 98"/>
          <p:cNvSpPr/>
          <p:nvPr/>
        </p:nvSpPr>
        <p:spPr>
          <a:xfrm>
            <a:off x="22810149" y="25221736"/>
            <a:ext cx="6915150" cy="12895841"/>
          </a:xfrm>
          <a:prstGeom prst="rect">
            <a:avLst/>
          </a:prstGeom>
        </p:spPr>
        <p:txBody>
          <a:bodyPr wrap="square">
            <a:spAutoFit/>
          </a:bodyPr>
          <a:lstStyle/>
          <a:p>
            <a:r>
              <a:rPr lang="en-US" sz="2600" dirty="0"/>
              <a:t>Baron, R. M. &amp; Kenny, D. A. (1986). </a:t>
            </a:r>
            <a:r>
              <a:rPr lang="en-US" sz="2600" dirty="0" smtClean="0"/>
              <a:t>The moderator-</a:t>
            </a:r>
          </a:p>
          <a:p>
            <a:r>
              <a:rPr lang="en-US" sz="2600" dirty="0"/>
              <a:t> </a:t>
            </a:r>
            <a:r>
              <a:rPr lang="en-US" sz="2600" dirty="0" smtClean="0"/>
              <a:t>    mediator </a:t>
            </a:r>
            <a:r>
              <a:rPr lang="en-US" sz="2600" dirty="0"/>
              <a:t>variable distinction </a:t>
            </a:r>
            <a:r>
              <a:rPr lang="en-US" sz="2600" dirty="0" smtClean="0"/>
              <a:t>in social </a:t>
            </a:r>
            <a:r>
              <a:rPr lang="en-US" sz="2600" dirty="0"/>
              <a:t>psychological </a:t>
            </a:r>
            <a:endParaRPr lang="en-US" sz="2600" dirty="0" smtClean="0"/>
          </a:p>
          <a:p>
            <a:r>
              <a:rPr lang="en-US" sz="2600" dirty="0"/>
              <a:t> </a:t>
            </a:r>
            <a:r>
              <a:rPr lang="en-US" sz="2600" dirty="0" smtClean="0"/>
              <a:t>    research</a:t>
            </a:r>
            <a:r>
              <a:rPr lang="en-US" sz="2600" dirty="0"/>
              <a:t>: Concept</a:t>
            </a:r>
            <a:r>
              <a:rPr lang="en-US" sz="2600" dirty="0" smtClean="0"/>
              <a:t>, strategic</a:t>
            </a:r>
            <a:r>
              <a:rPr lang="en-US" sz="2600" dirty="0"/>
              <a:t>, and statistical </a:t>
            </a:r>
            <a:endParaRPr lang="en-US" sz="2600" dirty="0" smtClean="0"/>
          </a:p>
          <a:p>
            <a:r>
              <a:rPr lang="en-US" sz="2600" dirty="0"/>
              <a:t> </a:t>
            </a:r>
            <a:r>
              <a:rPr lang="en-US" sz="2600" dirty="0" smtClean="0"/>
              <a:t>    considerations. </a:t>
            </a:r>
            <a:r>
              <a:rPr lang="en-US" sz="2600" i="1" dirty="0" smtClean="0"/>
              <a:t>Journal </a:t>
            </a:r>
            <a:r>
              <a:rPr lang="en-US" sz="2600" i="1" dirty="0"/>
              <a:t>of Personality and </a:t>
            </a:r>
            <a:r>
              <a:rPr lang="en-US" sz="2600" i="1" dirty="0" smtClean="0"/>
              <a:t>Social </a:t>
            </a:r>
          </a:p>
          <a:p>
            <a:r>
              <a:rPr lang="en-US" sz="2600" i="1" dirty="0"/>
              <a:t> </a:t>
            </a:r>
            <a:r>
              <a:rPr lang="en-US" sz="2600" i="1" dirty="0" smtClean="0"/>
              <a:t>    Psychology</a:t>
            </a:r>
            <a:r>
              <a:rPr lang="en-US" sz="2600" dirty="0"/>
              <a:t>, 51, 1173-1182.</a:t>
            </a:r>
          </a:p>
          <a:p>
            <a:endParaRPr lang="en-US" sz="2600" dirty="0"/>
          </a:p>
          <a:p>
            <a:pPr eaLnBrk="0" hangingPunct="0"/>
            <a:r>
              <a:rPr lang="en-US" sz="2600" dirty="0"/>
              <a:t>Campbell-Sills, L., Barlow, D. H., Brown, </a:t>
            </a:r>
            <a:r>
              <a:rPr lang="en-US" sz="2600" dirty="0" smtClean="0"/>
              <a:t>T. A</a:t>
            </a:r>
            <a:r>
              <a:rPr lang="en-US" sz="2600" dirty="0"/>
              <a:t>., &amp; </a:t>
            </a:r>
            <a:endParaRPr lang="en-US" sz="2600" dirty="0" smtClean="0"/>
          </a:p>
          <a:p>
            <a:pPr eaLnBrk="0" hangingPunct="0"/>
            <a:r>
              <a:rPr lang="en-US" sz="2600" dirty="0"/>
              <a:t> </a:t>
            </a:r>
            <a:r>
              <a:rPr lang="en-US" sz="2600" dirty="0" smtClean="0"/>
              <a:t>    Hofmann</a:t>
            </a:r>
            <a:r>
              <a:rPr lang="en-US" sz="2600" dirty="0"/>
              <a:t>, S. G. (2006). </a:t>
            </a:r>
            <a:r>
              <a:rPr lang="en-US" sz="2600" dirty="0" smtClean="0"/>
              <a:t>Acceptability and </a:t>
            </a:r>
          </a:p>
          <a:p>
            <a:pPr eaLnBrk="0" hangingPunct="0"/>
            <a:r>
              <a:rPr lang="en-US" sz="2600" dirty="0"/>
              <a:t> </a:t>
            </a:r>
            <a:r>
              <a:rPr lang="en-US" sz="2600" dirty="0" smtClean="0"/>
              <a:t>    suppression </a:t>
            </a:r>
            <a:r>
              <a:rPr lang="en-US" sz="2600" dirty="0"/>
              <a:t>of negative emotion </a:t>
            </a:r>
            <a:r>
              <a:rPr lang="en-US" sz="2600" dirty="0" smtClean="0"/>
              <a:t>in anxiety </a:t>
            </a:r>
            <a:r>
              <a:rPr lang="en-US" sz="2600" dirty="0"/>
              <a:t>and </a:t>
            </a:r>
            <a:endParaRPr lang="en-US" sz="2600" dirty="0" smtClean="0"/>
          </a:p>
          <a:p>
            <a:pPr eaLnBrk="0" hangingPunct="0"/>
            <a:r>
              <a:rPr lang="en-US" sz="2600" dirty="0"/>
              <a:t> </a:t>
            </a:r>
            <a:r>
              <a:rPr lang="en-US" sz="2600" dirty="0" smtClean="0"/>
              <a:t>    mood disorders</a:t>
            </a:r>
            <a:r>
              <a:rPr lang="en-US" sz="2600" dirty="0"/>
              <a:t>.</a:t>
            </a:r>
            <a:r>
              <a:rPr lang="en-US" sz="2600" i="1" dirty="0"/>
              <a:t> Emotion, 6</a:t>
            </a:r>
            <a:r>
              <a:rPr lang="en-US" sz="2600" dirty="0"/>
              <a:t>(4), 587-595.</a:t>
            </a:r>
          </a:p>
          <a:p>
            <a:pPr eaLnBrk="0" hangingPunct="0"/>
            <a:endParaRPr lang="en-US" sz="2600" dirty="0"/>
          </a:p>
          <a:p>
            <a:pPr eaLnBrk="0" hangingPunct="0"/>
            <a:r>
              <a:rPr lang="en-US" sz="2600" dirty="0"/>
              <a:t>George, L. K., Larson, D. B., Koenig, H. G., </a:t>
            </a:r>
            <a:r>
              <a:rPr lang="en-US" sz="2600" dirty="0" smtClean="0"/>
              <a:t>&amp; </a:t>
            </a:r>
          </a:p>
          <a:p>
            <a:pPr eaLnBrk="0" hangingPunct="0"/>
            <a:r>
              <a:rPr lang="en-US" sz="2600" dirty="0"/>
              <a:t> </a:t>
            </a:r>
            <a:r>
              <a:rPr lang="en-US" sz="2600" dirty="0" smtClean="0"/>
              <a:t>    McCullough</a:t>
            </a:r>
            <a:r>
              <a:rPr lang="en-US" sz="2600" dirty="0"/>
              <a:t>, M. E. (2000). Spirituality </a:t>
            </a:r>
            <a:r>
              <a:rPr lang="en-US" sz="2600" dirty="0" smtClean="0"/>
              <a:t>and health</a:t>
            </a:r>
            <a:r>
              <a:rPr lang="en-US" sz="2600" dirty="0"/>
              <a:t>: </a:t>
            </a:r>
            <a:endParaRPr lang="en-US" sz="2600" dirty="0" smtClean="0"/>
          </a:p>
          <a:p>
            <a:pPr eaLnBrk="0" hangingPunct="0"/>
            <a:r>
              <a:rPr lang="en-US" sz="2600" dirty="0"/>
              <a:t> </a:t>
            </a:r>
            <a:r>
              <a:rPr lang="en-US" sz="2600" dirty="0" smtClean="0"/>
              <a:t>    What </a:t>
            </a:r>
            <a:r>
              <a:rPr lang="en-US" sz="2600" dirty="0"/>
              <a:t>we know, what we need </a:t>
            </a:r>
            <a:r>
              <a:rPr lang="en-US" sz="2600" dirty="0" smtClean="0"/>
              <a:t>to know</a:t>
            </a:r>
            <a:r>
              <a:rPr lang="en-US" sz="2600" dirty="0"/>
              <a:t>.</a:t>
            </a:r>
            <a:r>
              <a:rPr lang="en-US" sz="2600" i="1" dirty="0"/>
              <a:t> Journal of </a:t>
            </a:r>
            <a:endParaRPr lang="en-US" sz="2600" i="1" dirty="0" smtClean="0"/>
          </a:p>
          <a:p>
            <a:pPr eaLnBrk="0" hangingPunct="0"/>
            <a:r>
              <a:rPr lang="en-US" sz="2600" i="1" dirty="0"/>
              <a:t> </a:t>
            </a:r>
            <a:r>
              <a:rPr lang="en-US" sz="2600" i="1" dirty="0" smtClean="0"/>
              <a:t>    Social </a:t>
            </a:r>
            <a:r>
              <a:rPr lang="en-US" sz="2600" i="1" dirty="0"/>
              <a:t>and </a:t>
            </a:r>
            <a:r>
              <a:rPr lang="en-US" sz="2600" i="1" dirty="0" smtClean="0"/>
              <a:t>Clinical Psychology</a:t>
            </a:r>
            <a:r>
              <a:rPr lang="en-US" sz="2600" i="1" dirty="0"/>
              <a:t>, 19</a:t>
            </a:r>
            <a:r>
              <a:rPr lang="en-US" sz="2600" dirty="0"/>
              <a:t>(1), 102-116.</a:t>
            </a:r>
          </a:p>
          <a:p>
            <a:pPr eaLnBrk="0" hangingPunct="0"/>
            <a:endParaRPr lang="en-US" sz="2600" dirty="0"/>
          </a:p>
          <a:p>
            <a:pPr eaLnBrk="0" hangingPunct="0"/>
            <a:r>
              <a:rPr lang="en-US" sz="2600" dirty="0"/>
              <a:t>Hayes, S. C. (1984). Making sense </a:t>
            </a:r>
            <a:r>
              <a:rPr lang="en-US" sz="2600" dirty="0" smtClean="0"/>
              <a:t>of spirituality</a:t>
            </a:r>
            <a:r>
              <a:rPr lang="en-US" sz="2600" dirty="0"/>
              <a:t>. </a:t>
            </a:r>
            <a:endParaRPr lang="en-US" sz="2600" dirty="0" smtClean="0"/>
          </a:p>
          <a:p>
            <a:pPr eaLnBrk="0" hangingPunct="0"/>
            <a:r>
              <a:rPr lang="en-US" sz="2600" i="1" dirty="0"/>
              <a:t> </a:t>
            </a:r>
            <a:r>
              <a:rPr lang="en-US" sz="2600" i="1" dirty="0" smtClean="0"/>
              <a:t>    Behaviorism</a:t>
            </a:r>
            <a:r>
              <a:rPr lang="en-US" sz="2600" i="1" dirty="0"/>
              <a:t>, 12</a:t>
            </a:r>
            <a:r>
              <a:rPr lang="en-US" sz="2600" dirty="0"/>
              <a:t>, 99-110.</a:t>
            </a:r>
          </a:p>
          <a:p>
            <a:pPr eaLnBrk="0" hangingPunct="0"/>
            <a:endParaRPr lang="en-US" sz="2600" dirty="0"/>
          </a:p>
          <a:p>
            <a:pPr eaLnBrk="0" hangingPunct="0"/>
            <a:r>
              <a:rPr lang="en-US" sz="2600" dirty="0" err="1"/>
              <a:t>Kashdan</a:t>
            </a:r>
            <a:r>
              <a:rPr lang="en-US" sz="2600" dirty="0"/>
              <a:t>, T. B., &amp; Steger, M. F. (2006)</a:t>
            </a:r>
            <a:r>
              <a:rPr lang="en-US" sz="2600" dirty="0" smtClean="0"/>
              <a:t>. Expanding </a:t>
            </a:r>
            <a:r>
              <a:rPr lang="en-US" sz="2600" dirty="0"/>
              <a:t>the </a:t>
            </a:r>
            <a:endParaRPr lang="en-US" sz="2600" dirty="0" smtClean="0"/>
          </a:p>
          <a:p>
            <a:pPr eaLnBrk="0" hangingPunct="0"/>
            <a:r>
              <a:rPr lang="en-US" sz="2600" dirty="0"/>
              <a:t> </a:t>
            </a:r>
            <a:r>
              <a:rPr lang="en-US" sz="2600" dirty="0" smtClean="0"/>
              <a:t>    topography </a:t>
            </a:r>
            <a:r>
              <a:rPr lang="en-US" sz="2600" dirty="0"/>
              <a:t>of social </a:t>
            </a:r>
            <a:r>
              <a:rPr lang="en-US" sz="2600" dirty="0" smtClean="0"/>
              <a:t>anxiety an experience</a:t>
            </a:r>
            <a:r>
              <a:rPr lang="en-US" sz="2600" dirty="0"/>
              <a:t>-sampling </a:t>
            </a:r>
            <a:endParaRPr lang="en-US" sz="2600" dirty="0" smtClean="0"/>
          </a:p>
          <a:p>
            <a:pPr eaLnBrk="0" hangingPunct="0"/>
            <a:r>
              <a:rPr lang="en-US" sz="2600" dirty="0"/>
              <a:t> </a:t>
            </a:r>
            <a:r>
              <a:rPr lang="en-US" sz="2600" dirty="0" smtClean="0"/>
              <a:t>    assessment of positive </a:t>
            </a:r>
            <a:r>
              <a:rPr lang="en-US" sz="2600" dirty="0"/>
              <a:t>emotions, positive events, </a:t>
            </a:r>
            <a:endParaRPr lang="en-US" sz="2600" dirty="0" smtClean="0"/>
          </a:p>
          <a:p>
            <a:pPr eaLnBrk="0" hangingPunct="0"/>
            <a:r>
              <a:rPr lang="en-US" sz="2600" dirty="0"/>
              <a:t> </a:t>
            </a:r>
            <a:r>
              <a:rPr lang="en-US" sz="2600" dirty="0" smtClean="0"/>
              <a:t>    and emotion suppression</a:t>
            </a:r>
            <a:r>
              <a:rPr lang="en-US" sz="2600" dirty="0"/>
              <a:t>.</a:t>
            </a:r>
            <a:r>
              <a:rPr lang="en-US" sz="2600" i="1" dirty="0"/>
              <a:t> </a:t>
            </a:r>
            <a:r>
              <a:rPr lang="en-US" sz="2600" i="1" dirty="0" smtClean="0"/>
              <a:t>Psychological </a:t>
            </a:r>
          </a:p>
          <a:p>
            <a:pPr eaLnBrk="0" hangingPunct="0"/>
            <a:r>
              <a:rPr lang="en-US" sz="2600" i="1" dirty="0"/>
              <a:t> </a:t>
            </a:r>
            <a:r>
              <a:rPr lang="en-US" sz="2600" i="1" dirty="0" smtClean="0"/>
              <a:t>    Science</a:t>
            </a:r>
            <a:r>
              <a:rPr lang="en-US" sz="2600" i="1" dirty="0"/>
              <a:t>, 17</a:t>
            </a:r>
            <a:r>
              <a:rPr lang="en-US" sz="2600" dirty="0"/>
              <a:t>(2), 120-128.</a:t>
            </a:r>
          </a:p>
          <a:p>
            <a:pPr eaLnBrk="0" hangingPunct="0"/>
            <a:endParaRPr lang="en-US" sz="2600" dirty="0"/>
          </a:p>
          <a:p>
            <a:pPr eaLnBrk="0" hangingPunct="0"/>
            <a:r>
              <a:rPr lang="en-US" sz="2600" dirty="0"/>
              <a:t>Koenig, H. G. (2009). Research on religion</a:t>
            </a:r>
            <a:r>
              <a:rPr lang="en-US" sz="2600" dirty="0" smtClean="0"/>
              <a:t>, spirituality</a:t>
            </a:r>
            <a:r>
              <a:rPr lang="en-US" sz="2600" dirty="0"/>
              <a:t>, </a:t>
            </a:r>
            <a:endParaRPr lang="en-US" sz="2600" dirty="0" smtClean="0"/>
          </a:p>
          <a:p>
            <a:pPr eaLnBrk="0" hangingPunct="0"/>
            <a:r>
              <a:rPr lang="en-US" sz="2600" dirty="0"/>
              <a:t> </a:t>
            </a:r>
            <a:r>
              <a:rPr lang="en-US" sz="2600" dirty="0" smtClean="0"/>
              <a:t>    and </a:t>
            </a:r>
            <a:r>
              <a:rPr lang="en-US" sz="2600" dirty="0"/>
              <a:t>mental health: </a:t>
            </a:r>
            <a:r>
              <a:rPr lang="en-US" sz="2600" dirty="0" smtClean="0"/>
              <a:t>A review</a:t>
            </a:r>
            <a:r>
              <a:rPr lang="en-US" sz="2600" dirty="0"/>
              <a:t>.</a:t>
            </a:r>
            <a:r>
              <a:rPr lang="en-US" sz="2600" i="1" dirty="0"/>
              <a:t> Canadian Journal </a:t>
            </a:r>
            <a:r>
              <a:rPr lang="en-US" sz="2600" i="1" dirty="0" smtClean="0"/>
              <a:t>of </a:t>
            </a:r>
          </a:p>
          <a:p>
            <a:pPr eaLnBrk="0" hangingPunct="0"/>
            <a:r>
              <a:rPr lang="en-US" sz="2600" i="1" dirty="0"/>
              <a:t> </a:t>
            </a:r>
            <a:r>
              <a:rPr lang="en-US" sz="2600" i="1" dirty="0" smtClean="0"/>
              <a:t>    Psychiatry</a:t>
            </a:r>
            <a:r>
              <a:rPr lang="en-US" sz="2600" i="1" dirty="0"/>
              <a:t>, 54</a:t>
            </a:r>
            <a:r>
              <a:rPr lang="en-US" sz="2600" dirty="0"/>
              <a:t>(5), 283-291.</a:t>
            </a:r>
          </a:p>
          <a:p>
            <a:pPr eaLnBrk="0" hangingPunct="0"/>
            <a:endParaRPr lang="en-US" sz="2600" dirty="0"/>
          </a:p>
          <a:p>
            <a:pPr eaLnBrk="0" hangingPunct="0"/>
            <a:r>
              <a:rPr lang="en-US" sz="2600" dirty="0"/>
              <a:t>Leigh, J., Bowen, S., &amp; </a:t>
            </a:r>
            <a:r>
              <a:rPr lang="en-US" sz="2600" dirty="0" err="1"/>
              <a:t>Marlatt</a:t>
            </a:r>
            <a:r>
              <a:rPr lang="en-US" sz="2600" dirty="0"/>
              <a:t>, G. A. (2005). Spirituality, </a:t>
            </a:r>
            <a:endParaRPr lang="en-US" sz="2600" dirty="0" smtClean="0"/>
          </a:p>
          <a:p>
            <a:pPr eaLnBrk="0" hangingPunct="0"/>
            <a:r>
              <a:rPr lang="en-US" sz="2600" dirty="0"/>
              <a:t> </a:t>
            </a:r>
            <a:r>
              <a:rPr lang="en-US" sz="2600" dirty="0" smtClean="0"/>
              <a:t>    mindfulness </a:t>
            </a:r>
            <a:r>
              <a:rPr lang="en-US" sz="2600" dirty="0"/>
              <a:t>and </a:t>
            </a:r>
            <a:r>
              <a:rPr lang="en-US" sz="2600" dirty="0" smtClean="0"/>
              <a:t>substance abuse</a:t>
            </a:r>
            <a:r>
              <a:rPr lang="en-US" sz="2600" dirty="0"/>
              <a:t>.</a:t>
            </a:r>
            <a:r>
              <a:rPr lang="en-US" sz="2600" i="1" dirty="0"/>
              <a:t> </a:t>
            </a:r>
            <a:r>
              <a:rPr lang="en-US" sz="2600" i="1" dirty="0" smtClean="0"/>
              <a:t>Addictive </a:t>
            </a:r>
          </a:p>
          <a:p>
            <a:pPr eaLnBrk="0" hangingPunct="0"/>
            <a:r>
              <a:rPr lang="en-US" sz="2600" i="1" dirty="0"/>
              <a:t> </a:t>
            </a:r>
            <a:r>
              <a:rPr lang="en-US" sz="2600" i="1" dirty="0" smtClean="0"/>
              <a:t>    Behaviors</a:t>
            </a:r>
            <a:r>
              <a:rPr lang="en-US" sz="2600" i="1" dirty="0"/>
              <a:t>, 30</a:t>
            </a:r>
            <a:r>
              <a:rPr lang="en-US" sz="2600" dirty="0"/>
              <a:t>(7), 1335-1341.</a:t>
            </a:r>
          </a:p>
        </p:txBody>
      </p:sp>
      <p:sp>
        <p:nvSpPr>
          <p:cNvPr id="100" name="Text Box 461"/>
          <p:cNvSpPr txBox="1">
            <a:spLocks noChangeArrowheads="1"/>
          </p:cNvSpPr>
          <p:nvPr/>
        </p:nvSpPr>
        <p:spPr bwMode="auto">
          <a:xfrm>
            <a:off x="22810149" y="38105889"/>
            <a:ext cx="6915150" cy="584582"/>
          </a:xfrm>
          <a:prstGeom prst="rect">
            <a:avLst/>
          </a:prstGeom>
          <a:solidFill>
            <a:srgbClr val="000080"/>
          </a:solidFill>
          <a:ln w="9525">
            <a:noFill/>
            <a:miter lim="800000"/>
            <a:headEnd/>
            <a:tailEnd/>
          </a:ln>
        </p:spPr>
        <p:txBody>
          <a:bodyPr wrap="square" lIns="91267" tIns="45624" rIns="91267" bIns="45624">
            <a:spAutoFit/>
          </a:bodyPr>
          <a:lstStyle/>
          <a:p>
            <a:pPr algn="ctr" eaLnBrk="0" hangingPunct="0">
              <a:spcBef>
                <a:spcPct val="50000"/>
              </a:spcBef>
            </a:pPr>
            <a:r>
              <a:rPr lang="en-US" sz="3200" b="1" dirty="0" smtClean="0">
                <a:solidFill>
                  <a:srgbClr val="F8F8F8"/>
                </a:solidFill>
              </a:rPr>
              <a:t>For More Information</a:t>
            </a:r>
            <a:endParaRPr lang="en-US" sz="3200" b="1" dirty="0">
              <a:solidFill>
                <a:srgbClr val="F8F8F8"/>
              </a:solidFill>
            </a:endParaRPr>
          </a:p>
        </p:txBody>
      </p:sp>
      <p:graphicFrame>
        <p:nvGraphicFramePr>
          <p:cNvPr id="105" name="Table 104"/>
          <p:cNvGraphicFramePr>
            <a:graphicFrameLocks noGrp="1"/>
          </p:cNvGraphicFramePr>
          <p:nvPr>
            <p:extLst>
              <p:ext uri="{D42A27DB-BD31-4B8C-83A1-F6EECF244321}">
                <p14:modId xmlns:p14="http://schemas.microsoft.com/office/powerpoint/2010/main" val="1097731654"/>
              </p:ext>
            </p:extLst>
          </p:nvPr>
        </p:nvGraphicFramePr>
        <p:xfrm>
          <a:off x="22886349" y="38741268"/>
          <a:ext cx="6762750" cy="2623711"/>
        </p:xfrm>
        <a:graphic>
          <a:graphicData uri="http://schemas.openxmlformats.org/drawingml/2006/table">
            <a:tbl>
              <a:tblPr>
                <a:tableStyleId>{5C22544A-7EE6-4342-B048-85BDC9FD1C3A}</a:tableStyleId>
              </a:tblPr>
              <a:tblGrid>
                <a:gridCol w="3381375"/>
                <a:gridCol w="3381375"/>
              </a:tblGrid>
              <a:tr h="627271">
                <a:tc gridSpan="2">
                  <a:txBody>
                    <a:bodyPr/>
                    <a:lstStyle/>
                    <a:p>
                      <a:r>
                        <a:rPr lang="en-US" sz="2400" dirty="0" smtClean="0">
                          <a:latin typeface="Times New Roman"/>
                          <a:cs typeface="Times New Roman"/>
                        </a:rPr>
                        <a:t>For</a:t>
                      </a:r>
                      <a:r>
                        <a:rPr lang="en-US" sz="2400" baseline="0" dirty="0" smtClean="0">
                          <a:latin typeface="Times New Roman"/>
                          <a:cs typeface="Times New Roman"/>
                        </a:rPr>
                        <a:t> more information about this study, please contact: </a:t>
                      </a:r>
                      <a:endParaRPr lang="en-US" sz="2400" dirty="0">
                        <a:latin typeface="Times New Roman"/>
                        <a:cs typeface="Times New Roman"/>
                      </a:endParaRPr>
                    </a:p>
                  </a:txBody>
                  <a:tcPr>
                    <a:lnB w="12700" cmpd="sng">
                      <a:noFill/>
                    </a:lnB>
                  </a:tcPr>
                </a:tc>
                <a:tc hMerge="1">
                  <a:txBody>
                    <a:bodyPr/>
                    <a:lstStyle/>
                    <a:p>
                      <a:endParaRPr lang="en-US" dirty="0"/>
                    </a:p>
                  </a:txBody>
                  <a:tcPr/>
                </a:tc>
              </a:tr>
              <a:tr h="151413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MS PGothic" pitchFamily="34" charset="-128"/>
                        </a:rPr>
                        <a:t>Benjamin Ramos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hlinkClick r:id="rId5"/>
                        </a:rPr>
                        <a:t>benmramos@gmail.com</a:t>
                      </a:r>
                      <a:endParaRPr kumimoji="0" lang="en-US" sz="25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MS PGothic" pitchFamily="34" charset="-128"/>
                        </a:rPr>
                        <a:t>Jennifer Gregg, Ph.D.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MS PGothic" pitchFamily="34" charset="-128"/>
                          <a:hlinkClick r:id="rId6"/>
                        </a:rPr>
                        <a:t>jennifer.gregg@sjsu.edu</a:t>
                      </a:r>
                      <a:endParaRPr kumimoji="0" lang="en-US" sz="2500" b="0" i="0" u="none" strike="noStrike" cap="none" normalizeH="0" baseline="0" dirty="0" smtClean="0">
                        <a:ln>
                          <a:noFill/>
                        </a:ln>
                        <a:solidFill>
                          <a:schemeClr val="tx1"/>
                        </a:solidFill>
                        <a:effectLst/>
                        <a:latin typeface="Times New Roman" pitchFamily="18" charset="0"/>
                        <a:ea typeface="MS PGothic" pitchFamily="34" charset="-128"/>
                      </a:endParaRPr>
                    </a:p>
                  </a:txBody>
                  <a:tcPr>
                    <a:lnR w="12700" cmpd="sng">
                      <a:noFill/>
                    </a:lnR>
                    <a:lnT w="12700" cmpd="sng">
                      <a:noFill/>
                    </a:lnT>
                  </a:tcPr>
                </a:tc>
                <a:tc>
                  <a:txBody>
                    <a:bodyPr/>
                    <a:lstStyle/>
                    <a:p>
                      <a:endParaRPr lang="en-US" dirty="0"/>
                    </a:p>
                  </a:txBody>
                  <a:tcPr>
                    <a:lnL w="12700" cmpd="sng">
                      <a:noFill/>
                    </a:lnL>
                    <a:lnT w="12700" cmpd="sng">
                      <a:noFill/>
                    </a:lnT>
                  </a:tcPr>
                </a:tc>
              </a:tr>
            </a:tbl>
          </a:graphicData>
        </a:graphic>
      </p:graphicFrame>
      <p:pic>
        <p:nvPicPr>
          <p:cNvPr id="106" name="Picture 105" descr="sjsu_logo_color_web"/>
          <p:cNvPicPr>
            <a:picLocks noChangeAspect="1" noChangeArrowheads="1"/>
          </p:cNvPicPr>
          <p:nvPr/>
        </p:nvPicPr>
        <p:blipFill>
          <a:blip r:embed="rId7"/>
          <a:srcRect/>
          <a:stretch>
            <a:fillRect/>
          </a:stretch>
        </p:blipFill>
        <p:spPr bwMode="auto">
          <a:xfrm>
            <a:off x="26212800" y="39216145"/>
            <a:ext cx="3385498" cy="2494941"/>
          </a:xfrm>
          <a:prstGeom prst="rect">
            <a:avLst/>
          </a:prstGeom>
          <a:noFill/>
          <a:ln w="9525">
            <a:noFill/>
            <a:miter lim="800000"/>
            <a:headEnd/>
            <a:tailEnd/>
          </a:ln>
        </p:spPr>
      </p:pic>
      <p:sp>
        <p:nvSpPr>
          <p:cNvPr id="7" name="TextBox 6"/>
          <p:cNvSpPr txBox="1"/>
          <p:nvPr/>
        </p:nvSpPr>
        <p:spPr>
          <a:xfrm>
            <a:off x="508572" y="39414140"/>
            <a:ext cx="6793900" cy="2246769"/>
          </a:xfrm>
          <a:prstGeom prst="rect">
            <a:avLst/>
          </a:prstGeom>
          <a:noFill/>
        </p:spPr>
        <p:txBody>
          <a:bodyPr wrap="square" rtlCol="0">
            <a:spAutoFit/>
          </a:bodyPr>
          <a:lstStyle/>
          <a:p>
            <a:r>
              <a:rPr lang="en-US" sz="2800" dirty="0" smtClean="0">
                <a:latin typeface="Times New Roman"/>
                <a:cs typeface="Times New Roman"/>
              </a:rPr>
              <a:t>Spirituality will serve as a moderator between experiential avoidance and social anxiety; individuals who are high in spirituality will be less socially anxious, even if they have high rates of experiential avoidance.</a:t>
            </a:r>
            <a:endParaRPr lang="en-US" sz="2800" dirty="0">
              <a:latin typeface="Times New Roman"/>
              <a:cs typeface="Times New Roman"/>
            </a:endParaRPr>
          </a:p>
        </p:txBody>
      </p:sp>
      <p:sp>
        <p:nvSpPr>
          <p:cNvPr id="10" name="TextBox 9"/>
          <p:cNvSpPr txBox="1"/>
          <p:nvPr/>
        </p:nvSpPr>
        <p:spPr>
          <a:xfrm>
            <a:off x="508572" y="28076043"/>
            <a:ext cx="3911047" cy="461665"/>
          </a:xfrm>
          <a:prstGeom prst="rect">
            <a:avLst/>
          </a:prstGeom>
          <a:noFill/>
        </p:spPr>
        <p:txBody>
          <a:bodyPr wrap="none" rtlCol="0">
            <a:spAutoFit/>
          </a:bodyPr>
          <a:lstStyle/>
          <a:p>
            <a:r>
              <a:rPr lang="en-US" sz="2400" dirty="0" smtClean="0">
                <a:latin typeface="Times New Roman"/>
                <a:cs typeface="Times New Roman"/>
              </a:rPr>
              <a:t>Comic by: Natalie Dee (2008)</a:t>
            </a:r>
            <a:endParaRPr lang="en-US" sz="2400" dirty="0">
              <a:latin typeface="Times New Roman"/>
              <a:cs typeface="Times New Roman"/>
            </a:endParaRPr>
          </a:p>
        </p:txBody>
      </p:sp>
    </p:spTree>
    <p:extLst>
      <p:ext uri="{BB962C8B-B14F-4D97-AF65-F5344CB8AC3E}">
        <p14:creationId xmlns:p14="http://schemas.microsoft.com/office/powerpoint/2010/main" val="237760314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pitchFamily="23"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pitchFamily="23"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pitchFamily="23"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pitchFamily="23"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pitchFamily="23"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pitchFamily="23"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16736</TotalTime>
  <Words>1035</Words>
  <Application>Microsoft Macintosh PowerPoint</Application>
  <PresentationFormat>Custom</PresentationFormat>
  <Paragraphs>146</Paragraphs>
  <Slides>1</Slides>
  <Notes>0</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Custom Design</vt:lpstr>
      <vt:lpstr>1_Custom Design</vt:lpstr>
      <vt:lpstr>2_Custom Design</vt:lpstr>
      <vt:lpstr>Spirituality and Experiential Avoidance in Social Anxiety Benjamin Ramos, Elizabeth Mejia-Muñoz, Michael Namekata, &amp; Jennifer Gregg, Ph.D. San José State University</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Benjamin Ramos</cp:lastModifiedBy>
  <cp:revision>352</cp:revision>
  <dcterms:created xsi:type="dcterms:W3CDTF">2013-06-23T14:59:27Z</dcterms:created>
  <dcterms:modified xsi:type="dcterms:W3CDTF">2013-06-23T21:13:35Z</dcterms:modified>
  <cp:category>Powerpoint poster templates</cp:category>
</cp:coreProperties>
</file>