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21945600" cy="16459200"/>
  <p:notesSz cx="7010400" cy="92964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281266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562532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84379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125064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1406330" algn="l" defTabSz="562532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1687597" algn="l" defTabSz="562532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1968862" algn="l" defTabSz="562532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2250129" algn="l" defTabSz="562532" rtl="0" eaLnBrk="1" latinLnBrk="0" hangingPunct="1">
      <a:defRPr sz="1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W" initials="REW" lastIdx="0" clrIdx="0"/>
  <p:cmAuthor id="1" name="MCGHI" initials="M" lastIdx="2" clrIdx="1"/>
  <p:cmAuthor id="2" name="Christie Palladino" initials="CP" lastIdx="4" clrIdx="2"/>
  <p:cmAuthor id="3" name="Brittany Bodie" initials="BB" lastIdx="3" clrIdx="3"/>
  <p:cmAuthor id="4" name="Amy House" initials="AH" lastIdx="2" clrIdx="4"/>
  <p:cmAuthor id="5" name="margo" initials="m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E7EBF5"/>
    <a:srgbClr val="CCD5EA"/>
    <a:srgbClr val="002158"/>
    <a:srgbClr val="06D410"/>
    <a:srgbClr val="55D591"/>
    <a:srgbClr val="66CCFF"/>
    <a:srgbClr val="006699"/>
    <a:srgbClr val="CC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4" autoAdjust="0"/>
  </p:normalViewPr>
  <p:slideViewPr>
    <p:cSldViewPr>
      <p:cViewPr varScale="1">
        <p:scale>
          <a:sx n="37" d="100"/>
          <a:sy n="37" d="100"/>
        </p:scale>
        <p:origin x="-1626" y="-72"/>
      </p:cViewPr>
      <p:guideLst>
        <p:guide orient="horz" pos="9984"/>
        <p:guide orient="horz" pos="2815"/>
        <p:guide orient="horz" pos="1766"/>
        <p:guide orient="horz" pos="3127"/>
        <p:guide pos="360"/>
        <p:guide pos="3456"/>
        <p:guide pos="3696"/>
        <p:guide pos="6792"/>
        <p:guide pos="7032"/>
        <p:guide pos="10128"/>
        <p:guide pos="10368"/>
        <p:guide pos="13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8103" cy="48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237" y="0"/>
            <a:ext cx="3102751" cy="48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algn="r"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3044"/>
            <a:ext cx="3028103" cy="48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237" y="8833044"/>
            <a:ext cx="3102751" cy="48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algn="r" defTabSz="903216" eaLnBrk="0" hangingPunct="0">
              <a:defRPr sz="1200" smtClean="0"/>
            </a:lvl1pPr>
          </a:lstStyle>
          <a:p>
            <a:pPr>
              <a:defRPr/>
            </a:pPr>
            <a:fld id="{ACE2A9C3-DA82-4725-8281-740987A3307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4850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8103" cy="48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237" y="0"/>
            <a:ext cx="3102751" cy="48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algn="r"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695325"/>
            <a:ext cx="4637087" cy="3478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56" y="4451477"/>
            <a:ext cx="5145829" cy="41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3044"/>
            <a:ext cx="3028103" cy="48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defTabSz="904528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237" y="8833044"/>
            <a:ext cx="3102751" cy="48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algn="r" defTabSz="903216" eaLnBrk="0" hangingPunct="0">
              <a:defRPr sz="1200" smtClean="0"/>
            </a:lvl1pPr>
          </a:lstStyle>
          <a:p>
            <a:pPr>
              <a:defRPr/>
            </a:pPr>
            <a:fld id="{157FC51E-E9FD-402B-BE83-541797C18C4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2463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1pPr>
    <a:lvl2pPr marL="281266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2pPr>
    <a:lvl3pPr marL="562532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3pPr>
    <a:lvl4pPr marL="84379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4pPr>
    <a:lvl5pPr marL="112506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/>
      </a:defRPr>
    </a:lvl5pPr>
    <a:lvl6pPr marL="1406330" algn="l" defTabSz="56253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687597" algn="l" defTabSz="56253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968862" algn="l" defTabSz="56253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50129" algn="l" defTabSz="56253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695325"/>
            <a:ext cx="4637087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7FC51E-E9FD-402B-BE83-541797C18C47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280161" y="3291840"/>
            <a:ext cx="18843955" cy="4389120"/>
          </a:xfrm>
          <a:ln>
            <a:noFill/>
          </a:ln>
        </p:spPr>
        <p:txBody>
          <a:bodyPr vert="horz" tIns="0" rIns="5015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5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280161" y="7748486"/>
            <a:ext cx="18851270" cy="4206240"/>
          </a:xfrm>
        </p:spPr>
        <p:txBody>
          <a:bodyPr lIns="0" rIns="50158"/>
          <a:lstStyle>
            <a:lvl1pPr marL="0" marR="125398" indent="0" algn="r">
              <a:buNone/>
              <a:defRPr>
                <a:solidFill>
                  <a:schemeClr val="tx1"/>
                </a:solidFill>
              </a:defRPr>
            </a:lvl1pPr>
            <a:lvl2pPr marL="1253972" indent="0" algn="ctr">
              <a:buNone/>
            </a:lvl2pPr>
            <a:lvl3pPr marL="2507944" indent="0" algn="ctr">
              <a:buNone/>
            </a:lvl3pPr>
            <a:lvl4pPr marL="3761916" indent="0" algn="ctr">
              <a:buNone/>
            </a:lvl4pPr>
            <a:lvl5pPr marL="5015888" indent="0" algn="ctr">
              <a:buNone/>
            </a:lvl5pPr>
            <a:lvl6pPr marL="6269861" indent="0" algn="ctr">
              <a:buNone/>
            </a:lvl6pPr>
            <a:lvl7pPr marL="7523833" indent="0" algn="ctr">
              <a:buNone/>
            </a:lvl7pPr>
            <a:lvl8pPr marL="8777805" indent="0" algn="ctr">
              <a:buNone/>
            </a:lvl8pPr>
            <a:lvl9pPr marL="1003177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F5B28-66E9-4ED5-A600-495B6EA04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57D69-5FE9-4C8F-A4AE-F22D79D6EF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2194565"/>
            <a:ext cx="4937760" cy="1250823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2194565"/>
            <a:ext cx="14447520" cy="1250823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B15EB-9044-4CE7-8F84-3A0A6060E0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6358B-BF20-497E-801A-4228CA0E4C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45" y="3160168"/>
            <a:ext cx="18653760" cy="326989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5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2845" y="6491195"/>
            <a:ext cx="18653760" cy="3623309"/>
          </a:xfrm>
        </p:spPr>
        <p:txBody>
          <a:bodyPr lIns="125398" rIns="125398" anchor="t"/>
          <a:lstStyle>
            <a:lvl1pPr marL="0" indent="0">
              <a:buNone/>
              <a:defRPr sz="6000">
                <a:solidFill>
                  <a:schemeClr val="tx1"/>
                </a:solidFill>
              </a:defRPr>
            </a:lvl1pPr>
            <a:lvl2pPr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BFA9C-8149-4565-8E19-774D3B169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89811"/>
            <a:ext cx="19751040" cy="2743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4608204"/>
            <a:ext cx="9692640" cy="10643616"/>
          </a:xfrm>
        </p:spPr>
        <p:txBody>
          <a:bodyPr/>
          <a:lstStyle>
            <a:lvl1pPr>
              <a:defRPr sz="7100"/>
            </a:lvl1pPr>
            <a:lvl2pPr>
              <a:defRPr sz="6600"/>
            </a:lvl2pPr>
            <a:lvl3pPr>
              <a:defRPr sz="54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4608204"/>
            <a:ext cx="9692640" cy="10643616"/>
          </a:xfrm>
        </p:spPr>
        <p:txBody>
          <a:bodyPr/>
          <a:lstStyle>
            <a:lvl1pPr>
              <a:defRPr sz="7100"/>
            </a:lvl1pPr>
            <a:lvl2pPr>
              <a:defRPr sz="6600"/>
            </a:lvl2pPr>
            <a:lvl3pPr>
              <a:defRPr sz="5400"/>
            </a:lvl3pPr>
            <a:lvl4pPr>
              <a:defRPr sz="5000"/>
            </a:lvl4pPr>
            <a:lvl5pPr>
              <a:defRPr sz="5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EE2FD6-8DD2-439A-BEE3-0DF54731D2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89811"/>
            <a:ext cx="19751040" cy="2743200"/>
          </a:xfrm>
        </p:spPr>
        <p:txBody>
          <a:bodyPr tIns="125398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4452596"/>
            <a:ext cx="9696451" cy="1582445"/>
          </a:xfrm>
        </p:spPr>
        <p:txBody>
          <a:bodyPr lIns="125398" tIns="0" rIns="125398" bIns="0" anchor="ctr">
            <a:noAutofit/>
          </a:bodyPr>
          <a:lstStyle>
            <a:lvl1pPr marL="0" indent="0">
              <a:buNone/>
              <a:defRPr sz="6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50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148062" y="4463419"/>
            <a:ext cx="9700260" cy="1571623"/>
          </a:xfrm>
        </p:spPr>
        <p:txBody>
          <a:bodyPr lIns="125398" tIns="0" rIns="125398" bIns="0" anchor="ctr"/>
          <a:lstStyle>
            <a:lvl1pPr marL="0" indent="0">
              <a:buNone/>
              <a:defRPr sz="6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5000" b="1"/>
            </a:lvl3pPr>
            <a:lvl4pPr>
              <a:buNone/>
              <a:defRPr sz="4400" b="1"/>
            </a:lvl4pPr>
            <a:lvl5pPr>
              <a:buNone/>
              <a:defRPr sz="44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097281" y="6035040"/>
            <a:ext cx="9696451" cy="9229728"/>
          </a:xfrm>
        </p:spPr>
        <p:txBody>
          <a:bodyPr tIns="0"/>
          <a:lstStyle>
            <a:lvl1pPr>
              <a:defRPr sz="6000"/>
            </a:lvl1pPr>
            <a:lvl2pPr>
              <a:defRPr sz="54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2" y="6035040"/>
            <a:ext cx="9700260" cy="9229728"/>
          </a:xfrm>
        </p:spPr>
        <p:txBody>
          <a:bodyPr tIns="0"/>
          <a:lstStyle>
            <a:lvl1pPr>
              <a:defRPr sz="6000"/>
            </a:lvl1pPr>
            <a:lvl2pPr>
              <a:defRPr sz="5400"/>
            </a:lvl2pPr>
            <a:lvl3pPr>
              <a:defRPr sz="5000"/>
            </a:lvl3pPr>
            <a:lvl4pPr>
              <a:defRPr sz="4400"/>
            </a:lvl4pPr>
            <a:lvl5pPr>
              <a:defRPr sz="44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C11836-1025-4EDB-BDCE-985762774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89811"/>
            <a:ext cx="19933920" cy="2743200"/>
          </a:xfrm>
        </p:spPr>
        <p:txBody>
          <a:bodyPr vert="horz" tIns="12539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3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E681D-FC39-4FF8-A674-00BAB58450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D07750-6199-43FD-B6C5-8DDF5EC06A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234445"/>
            <a:ext cx="6583680" cy="278892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7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645920" y="4023360"/>
            <a:ext cx="6583680" cy="10972800"/>
          </a:xfrm>
        </p:spPr>
        <p:txBody>
          <a:bodyPr lIns="50158" rIns="50158"/>
          <a:lstStyle>
            <a:lvl1pPr marL="0" indent="0" algn="l">
              <a:buNone/>
              <a:defRPr sz="3800"/>
            </a:lvl1pPr>
            <a:lvl2pPr indent="0" algn="l">
              <a:buNone/>
              <a:defRPr sz="3300"/>
            </a:lvl2pPr>
            <a:lvl3pPr indent="0" algn="l">
              <a:buNone/>
              <a:defRPr sz="2800"/>
            </a:lvl3pPr>
            <a:lvl4pPr indent="0" algn="l">
              <a:buNone/>
              <a:defRPr sz="2500"/>
            </a:lvl4pPr>
            <a:lvl5pPr indent="0" algn="l">
              <a:buNone/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80120" y="4023360"/>
            <a:ext cx="12268200" cy="10972800"/>
          </a:xfrm>
        </p:spPr>
        <p:txBody>
          <a:bodyPr tIns="0"/>
          <a:lstStyle>
            <a:lvl1pPr>
              <a:defRPr sz="7700"/>
            </a:lvl1pPr>
            <a:lvl2pPr>
              <a:defRPr sz="7100"/>
            </a:lvl2pPr>
            <a:lvl3pPr>
              <a:defRPr sz="6600"/>
            </a:lvl3pPr>
            <a:lvl4pPr>
              <a:defRPr sz="5400"/>
            </a:lvl4pPr>
            <a:lvl5pPr>
              <a:defRPr sz="5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CBC34-AEAD-44BE-9975-A380C0D4D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7597807" y="2659385"/>
            <a:ext cx="12618720" cy="98755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94" tIns="125398" rIns="250794" bIns="12539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9209923" y="12863447"/>
            <a:ext cx="373075" cy="3730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794" tIns="125398" rIns="250794" bIns="12539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2824792"/>
            <a:ext cx="5310835" cy="3798290"/>
          </a:xfrm>
        </p:spPr>
        <p:txBody>
          <a:bodyPr vert="horz" lIns="125398" tIns="125398" rIns="125398" bIns="125398" anchor="b"/>
          <a:lstStyle>
            <a:lvl1pPr algn="l">
              <a:buNone/>
              <a:defRPr sz="5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6789084"/>
            <a:ext cx="5303520" cy="5230368"/>
          </a:xfrm>
        </p:spPr>
        <p:txBody>
          <a:bodyPr lIns="175556" rIns="125398" bIns="125398" anchor="t"/>
          <a:lstStyle>
            <a:lvl1pPr marL="0" indent="0" algn="l">
              <a:spcBef>
                <a:spcPts val="686"/>
              </a:spcBef>
              <a:buFontTx/>
              <a:buNone/>
              <a:defRPr sz="36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85280" y="15255241"/>
            <a:ext cx="1463040" cy="876300"/>
          </a:xfrm>
        </p:spPr>
        <p:txBody>
          <a:bodyPr/>
          <a:lstStyle/>
          <a:p>
            <a:pPr>
              <a:defRPr/>
            </a:pPr>
            <a:fld id="{CB100146-882E-4BA4-A2E3-65FE31887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8365903" y="2878841"/>
            <a:ext cx="11082528" cy="943660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88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2860" y="13959840"/>
            <a:ext cx="21991320" cy="2499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794" tIns="125398" rIns="250794" bIns="12539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0515600" y="14927581"/>
            <a:ext cx="11430000" cy="15316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794" tIns="125398" rIns="250794" bIns="12539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8ED5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2860" y="-17146"/>
            <a:ext cx="21991320" cy="24993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794" tIns="125398" rIns="250794" bIns="12539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0515600" y="-17144"/>
            <a:ext cx="11430000" cy="15316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0794" tIns="125398" rIns="250794" bIns="12539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097280" y="1689811"/>
            <a:ext cx="19751040" cy="2743200"/>
          </a:xfrm>
          <a:prstGeom prst="rect">
            <a:avLst/>
          </a:prstGeom>
        </p:spPr>
        <p:txBody>
          <a:bodyPr vert="horz" lIns="0" tIns="12539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097280" y="4645152"/>
            <a:ext cx="19751040" cy="10533888"/>
          </a:xfrm>
          <a:prstGeom prst="rect">
            <a:avLst/>
          </a:prstGeom>
        </p:spPr>
        <p:txBody>
          <a:bodyPr vert="horz" lIns="250794" tIns="125398" rIns="250794" bIns="12539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400800" y="15255241"/>
            <a:ext cx="804672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9019520" y="15255241"/>
            <a:ext cx="1828800" cy="8763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D6F114-A48F-4119-83FC-E8D8514E36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5641" y="485780"/>
            <a:ext cx="22033315" cy="155813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138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752383" indent="-75238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71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561" indent="-67714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4" indent="-67714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260327" indent="-57682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4012711" indent="-57682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4765094" indent="-57682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5000" kern="1200">
          <a:solidFill>
            <a:schemeClr val="tx1"/>
          </a:solidFill>
          <a:latin typeface="+mn-lt"/>
          <a:ea typeface="+mn-ea"/>
          <a:cs typeface="+mn-cs"/>
        </a:defRPr>
      </a:lvl6pPr>
      <a:lvl7pPr marL="5266683" indent="-50158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019066" indent="-501589" algn="l" rtl="0" eaLnBrk="1" latinLnBrk="0" hangingPunct="1">
        <a:spcBef>
          <a:spcPct val="20000"/>
        </a:spcBef>
        <a:buClr>
          <a:schemeClr val="tx2"/>
        </a:buClr>
        <a:buChar char="•"/>
        <a:defRPr kumimoji="0"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6771449" indent="-50158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5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5079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619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5015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2698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5238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7778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00317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42"/>
          <p:cNvCxnSpPr/>
          <p:nvPr/>
        </p:nvCxnSpPr>
        <p:spPr>
          <a:xfrm rot="16200000" flipV="1">
            <a:off x="-7833580" y="8207431"/>
            <a:ext cx="16459200" cy="43542"/>
          </a:xfrm>
          <a:prstGeom prst="straightConnector1">
            <a:avLst/>
          </a:prstGeom>
          <a:ln w="508000" cmpd="tri">
            <a:gradFill flip="none" rotWithShape="1">
              <a:gsLst>
                <a:gs pos="1000">
                  <a:schemeClr val="tx2"/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36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Rectangle 35"/>
          <p:cNvSpPr>
            <a:spLocks noChangeArrowheads="1"/>
          </p:cNvSpPr>
          <p:nvPr/>
        </p:nvSpPr>
        <p:spPr bwMode="auto">
          <a:xfrm>
            <a:off x="16546287" y="14935203"/>
            <a:ext cx="4702630" cy="243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6253" tIns="0" rIns="56253" bIns="28127">
            <a:spAutoFit/>
          </a:bodyPr>
          <a:lstStyle/>
          <a:p>
            <a:pPr algn="ctr" eaLnBrk="0" hangingPunct="0"/>
            <a:r>
              <a:rPr lang="en-AU" dirty="0"/>
              <a:t>.</a:t>
            </a:r>
          </a:p>
        </p:txBody>
      </p:sp>
      <p:sp>
        <p:nvSpPr>
          <p:cNvPr id="2065" name="TextBox 38"/>
          <p:cNvSpPr txBox="1">
            <a:spLocks noChangeArrowheads="1"/>
          </p:cNvSpPr>
          <p:nvPr/>
        </p:nvSpPr>
        <p:spPr bwMode="auto">
          <a:xfrm flipH="1">
            <a:off x="2960914" y="15736097"/>
            <a:ext cx="15240000" cy="2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6253" tIns="28127" rIns="56253" bIns="28127">
            <a:spAutoFit/>
          </a:bodyPr>
          <a:lstStyle/>
          <a:p>
            <a:pPr eaLnBrk="0" hangingPunct="0"/>
            <a:r>
              <a:rPr lang="en-US"/>
              <a:t> 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221555" y="660401"/>
            <a:ext cx="14489604" cy="2163762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 lIns="332204" tIns="281266" rIns="332204" bIns="332204" anchor="ctr"/>
          <a:lstStyle/>
          <a:p>
            <a:pPr algn="ctr"/>
            <a:r>
              <a:rPr lang="en-US" sz="4400" b="1" dirty="0" smtClean="0">
                <a:solidFill>
                  <a:srgbClr val="558ED5"/>
                </a:solidFill>
                <a:latin typeface="+mj-lt"/>
              </a:rPr>
              <a:t>The Contributions of Religiosity, Perspective-Taking, and Experiential Avoidance to Medical Trainees’ Openness to Spirituality Discussions</a:t>
            </a:r>
            <a:endParaRPr lang="en-US" sz="4400" b="1" dirty="0">
              <a:solidFill>
                <a:srgbClr val="558ED5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28" name="Straight Connector 42"/>
          <p:cNvCxnSpPr/>
          <p:nvPr/>
        </p:nvCxnSpPr>
        <p:spPr>
          <a:xfrm rot="10800000">
            <a:off x="0" y="16154401"/>
            <a:ext cx="21945600" cy="794"/>
          </a:xfrm>
          <a:prstGeom prst="straightConnector1">
            <a:avLst/>
          </a:prstGeom>
          <a:ln w="508000" cmpd="tri">
            <a:gradFill flip="none" rotWithShape="1">
              <a:gsLst>
                <a:gs pos="1000">
                  <a:schemeClr val="tx2"/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36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2"/>
          <p:cNvCxnSpPr/>
          <p:nvPr/>
        </p:nvCxnSpPr>
        <p:spPr>
          <a:xfrm rot="5400000">
            <a:off x="13433000" y="8207403"/>
            <a:ext cx="16459597" cy="43997"/>
          </a:xfrm>
          <a:prstGeom prst="straightConnector1">
            <a:avLst/>
          </a:prstGeom>
          <a:ln w="508000" cmpd="tri">
            <a:gradFill flip="none" rotWithShape="1">
              <a:gsLst>
                <a:gs pos="1000">
                  <a:schemeClr val="tx2"/>
                </a:gs>
                <a:gs pos="50000">
                  <a:schemeClr val="accent1">
                    <a:lumMod val="7500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360000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77"/>
          <p:cNvSpPr>
            <a:spLocks noChangeArrowheads="1"/>
          </p:cNvSpPr>
          <p:nvPr/>
        </p:nvSpPr>
        <p:spPr bwMode="auto">
          <a:xfrm>
            <a:off x="1316645" y="4987928"/>
            <a:ext cx="6535864" cy="75168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noFill/>
            <a:miter lim="800000"/>
            <a:headEnd/>
            <a:tailEnd/>
          </a:ln>
        </p:spPr>
        <p:txBody>
          <a:bodyPr lIns="221530" tIns="221530" rIns="221530" bIns="221530"/>
          <a:lstStyle/>
          <a:p>
            <a:pPr algn="ctr">
              <a:spcBef>
                <a:spcPct val="50000"/>
              </a:spcBef>
              <a:defRPr/>
            </a:pPr>
            <a:r>
              <a:rPr lang="en-GB" sz="2700" b="1" dirty="0" smtClean="0">
                <a:solidFill>
                  <a:schemeClr val="bg1"/>
                </a:solidFill>
                <a:latin typeface="Arial" charset="0"/>
                <a:ea typeface="+mn-ea"/>
              </a:rPr>
              <a:t>Background</a:t>
            </a:r>
            <a:endParaRPr lang="en-GB" sz="2700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29" name="Rectangle 57"/>
          <p:cNvSpPr>
            <a:spLocks noChangeArrowheads="1"/>
          </p:cNvSpPr>
          <p:nvPr/>
        </p:nvSpPr>
        <p:spPr bwMode="auto">
          <a:xfrm>
            <a:off x="1047291" y="6005025"/>
            <a:ext cx="6805218" cy="3778872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2537" tIns="56269" rIns="112537" bIns="221530"/>
          <a:lstStyle/>
          <a:p>
            <a:pPr marL="579437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  <a:cs typeface="Times New Roman" pitchFamily="18" charset="0"/>
              </a:rPr>
              <a:t>The majority of  patients want their physicians to ask about their spiritual beliefs, especially when patients are dealing with chronic or life-threatening illnesses.</a:t>
            </a:r>
            <a:r>
              <a:rPr lang="en-US" sz="2400" baseline="30000" dirty="0" smtClean="0">
                <a:latin typeface="+mj-lt"/>
                <a:cs typeface="Times New Roman" pitchFamily="18" charset="0"/>
              </a:rPr>
              <a:t>1</a:t>
            </a:r>
            <a:r>
              <a:rPr lang="en-US" sz="2400" dirty="0" smtClean="0">
                <a:latin typeface="+mj-lt"/>
                <a:cs typeface="Times New Roman" pitchFamily="18" charset="0"/>
              </a:rPr>
              <a:t> However, few physicians regularly engage in spirituality discussions.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2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579437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  <a:cs typeface="Times New Roman" pitchFamily="18" charset="0"/>
              </a:rPr>
              <a:t>The current study assessed experiential avoidance and perspective-taking as potentially modifiable contributors to physician trainees’ attitudes of openness toward spirituality communication. </a:t>
            </a: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Times New Roman" pitchFamily="18" charset="0"/>
            </a:endParaRPr>
          </a:p>
          <a:p>
            <a:pPr>
              <a:spcBef>
                <a:spcPts val="1108"/>
              </a:spcBef>
              <a:defRPr/>
            </a:pPr>
            <a:endParaRPr lang="en-AU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30" name="Rectangle 61"/>
          <p:cNvSpPr>
            <a:spLocks noChangeArrowheads="1"/>
          </p:cNvSpPr>
          <p:nvPr/>
        </p:nvSpPr>
        <p:spPr bwMode="auto">
          <a:xfrm>
            <a:off x="15849600" y="11353800"/>
            <a:ext cx="5225142" cy="43434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21530" tIns="0" rIns="221530" bIns="221530"/>
          <a:lstStyle/>
          <a:p>
            <a:pPr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  <a:p>
            <a:pPr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  <a:p>
            <a:pPr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en-A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6" name="Rectangle 77"/>
          <p:cNvSpPr>
            <a:spLocks noChangeArrowheads="1"/>
          </p:cNvSpPr>
          <p:nvPr/>
        </p:nvSpPr>
        <p:spPr bwMode="auto">
          <a:xfrm>
            <a:off x="1346446" y="10153603"/>
            <a:ext cx="19364714" cy="75168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noFill/>
            <a:miter lim="800000"/>
            <a:headEnd/>
            <a:tailEnd/>
          </a:ln>
        </p:spPr>
        <p:txBody>
          <a:bodyPr lIns="221530" tIns="221530" rIns="221530" bIns="221530"/>
          <a:lstStyle/>
          <a:p>
            <a:pPr algn="ctr">
              <a:spcBef>
                <a:spcPct val="50000"/>
              </a:spcBef>
              <a:defRPr/>
            </a:pPr>
            <a:r>
              <a:rPr lang="en-GB" sz="2700" b="1" dirty="0" smtClean="0">
                <a:solidFill>
                  <a:schemeClr val="bg1"/>
                </a:solidFill>
                <a:latin typeface="Arial" charset="0"/>
                <a:ea typeface="+mn-ea"/>
              </a:rPr>
              <a:t>Results &amp; Conclusions</a:t>
            </a:r>
            <a:endParaRPr lang="en-GB" sz="2700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38" name="Rectangle 85"/>
          <p:cNvSpPr>
            <a:spLocks noChangeArrowheads="1"/>
          </p:cNvSpPr>
          <p:nvPr/>
        </p:nvSpPr>
        <p:spPr bwMode="auto">
          <a:xfrm>
            <a:off x="16241486" y="14287500"/>
            <a:ext cx="4876800" cy="10287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81342" tIns="56269" rIns="281342" bIns="221530"/>
          <a:lstStyle/>
          <a:p>
            <a:pPr>
              <a:buFont typeface="Arial" pitchFamily="34" charset="0"/>
              <a:buChar char="•"/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77"/>
          <p:cNvSpPr>
            <a:spLocks noChangeArrowheads="1"/>
          </p:cNvSpPr>
          <p:nvPr/>
        </p:nvSpPr>
        <p:spPr bwMode="auto">
          <a:xfrm>
            <a:off x="8001000" y="4953000"/>
            <a:ext cx="12649200" cy="75168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noFill/>
            <a:miter lim="800000"/>
            <a:headEnd/>
            <a:tailEnd/>
          </a:ln>
        </p:spPr>
        <p:txBody>
          <a:bodyPr lIns="221530" tIns="221530" rIns="221530" bIns="221530"/>
          <a:lstStyle/>
          <a:p>
            <a:pPr algn="ctr">
              <a:spcBef>
                <a:spcPct val="50000"/>
              </a:spcBef>
              <a:defRPr/>
            </a:pPr>
            <a:r>
              <a:rPr lang="en-GB" sz="2700" b="1" dirty="0" smtClean="0">
                <a:solidFill>
                  <a:schemeClr val="bg1"/>
                </a:solidFill>
                <a:latin typeface="Arial" charset="0"/>
                <a:ea typeface="+mn-ea"/>
              </a:rPr>
              <a:t>Method</a:t>
            </a:r>
            <a:endParaRPr lang="en-GB" sz="2700" b="1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55" name="Rectangle 57"/>
          <p:cNvSpPr>
            <a:spLocks noChangeArrowheads="1"/>
          </p:cNvSpPr>
          <p:nvPr/>
        </p:nvSpPr>
        <p:spPr bwMode="auto">
          <a:xfrm>
            <a:off x="792480" y="10408440"/>
            <a:ext cx="5486400" cy="57150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2537" tIns="56269" rIns="112537" bIns="221530"/>
          <a:lstStyle/>
          <a:p>
            <a:pPr marL="492273" lvl="1" indent="-211007">
              <a:spcBef>
                <a:spcPts val="1108"/>
              </a:spcBef>
              <a:buFont typeface="Arial" pitchFamily="34" charset="0"/>
              <a:buChar char="•"/>
              <a:defRPr/>
            </a:pPr>
            <a:endParaRPr lang="en-US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11007" indent="-211007">
              <a:spcBef>
                <a:spcPts val="1108"/>
              </a:spcBef>
              <a:buFont typeface="Arial" pitchFamily="34" charset="0"/>
              <a:buChar char="•"/>
              <a:defRPr/>
            </a:pPr>
            <a:endParaRPr lang="en-US" sz="25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11007" indent="-211007">
              <a:spcBef>
                <a:spcPts val="1108"/>
              </a:spcBef>
              <a:buFont typeface="Arial" pitchFamily="34" charset="0"/>
              <a:buChar char="•"/>
              <a:defRPr/>
            </a:pPr>
            <a:endParaRPr lang="en-AU" sz="25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49" name="Rectangle 57"/>
          <p:cNvSpPr>
            <a:spLocks noChangeArrowheads="1"/>
          </p:cNvSpPr>
          <p:nvPr/>
        </p:nvSpPr>
        <p:spPr bwMode="auto">
          <a:xfrm>
            <a:off x="853440" y="7097751"/>
            <a:ext cx="5364480" cy="1600200"/>
          </a:xfrm>
          <a:prstGeom prst="rect">
            <a:avLst/>
          </a:prstGeom>
          <a:noFill/>
          <a:ln w="762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12537" tIns="56269" rIns="112537" bIns="221530"/>
          <a:lstStyle/>
          <a:p>
            <a:pPr marL="211007" indent="-211007">
              <a:spcBef>
                <a:spcPts val="1108"/>
              </a:spcBef>
              <a:defRPr/>
            </a:pPr>
            <a:endParaRPr lang="en-US" sz="25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pitchFamily="34" charset="0"/>
            </a:endParaRPr>
          </a:p>
          <a:p>
            <a:pPr marL="211007" indent="-211007">
              <a:spcBef>
                <a:spcPts val="1108"/>
              </a:spcBef>
              <a:buFont typeface="Arial" pitchFamily="34" charset="0"/>
              <a:buChar char="•"/>
              <a:defRPr/>
            </a:pPr>
            <a:endParaRPr lang="en-AU" sz="25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cs typeface="Arial" charset="0"/>
            </a:endParaRPr>
          </a:p>
        </p:txBody>
      </p:sp>
      <p:sp>
        <p:nvSpPr>
          <p:cNvPr id="15363" name="Text Box 8"/>
          <p:cNvSpPr txBox="1">
            <a:spLocks noChangeArrowheads="1"/>
          </p:cNvSpPr>
          <p:nvPr/>
        </p:nvSpPr>
        <p:spPr bwMode="auto">
          <a:xfrm>
            <a:off x="1316645" y="2895600"/>
            <a:ext cx="19367182" cy="1828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221470" tIns="0" rIns="221470" bIns="221470"/>
          <a:lstStyle/>
          <a:p>
            <a:pPr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prstClr val="black"/>
                </a:solidFill>
                <a:latin typeface="Calibri"/>
              </a:rPr>
              <a:t>Amy </a:t>
            </a: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House;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Margo Villarosa;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Rhonda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Casillas;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Allen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Pelletier;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Ronnie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Zeidan;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Brittany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Bodie;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Ralph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Gillies; </a:t>
            </a:r>
          </a:p>
          <a:p>
            <a:pPr algn="ctr" eaLnBrk="0" hangingPunct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Christie Palladino;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Michael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Rollock;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Lara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Stepleman;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William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Salazar</a:t>
            </a:r>
            <a:endParaRPr lang="en-US" sz="2800" dirty="0" smtClean="0">
              <a:solidFill>
                <a:prstClr val="black"/>
              </a:solidFill>
              <a:latin typeface="Calibri"/>
            </a:endParaRPr>
          </a:p>
          <a:p>
            <a:pPr algn="ctr" eaLnBrk="0" hangingPunct="0">
              <a:defRPr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ＭＳ Ｐゴシック" charset="-128"/>
              </a:rPr>
              <a:t>Education Innovation Institute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GB" sz="29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ＭＳ Ｐゴシック" charset="-128"/>
              </a:rPr>
              <a:t>Medical College of Georgia at Georgia Health Sciences University, Augusta, GA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924800" y="5943600"/>
            <a:ext cx="13030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Cross-sectional survey of 4</a:t>
            </a:r>
            <a:r>
              <a:rPr lang="en-US" sz="2400" baseline="30000" dirty="0" smtClean="0">
                <a:latin typeface="+mj-lt"/>
              </a:rPr>
              <a:t>th</a:t>
            </a:r>
            <a:r>
              <a:rPr lang="en-US" sz="2400" dirty="0" smtClean="0">
                <a:latin typeface="+mj-lt"/>
              </a:rPr>
              <a:t>-year </a:t>
            </a:r>
            <a:r>
              <a:rPr lang="en-US" sz="2400" dirty="0">
                <a:latin typeface="+mj-lt"/>
              </a:rPr>
              <a:t>medical </a:t>
            </a:r>
            <a:r>
              <a:rPr lang="en-US" sz="2400" dirty="0" smtClean="0">
                <a:latin typeface="+mj-lt"/>
              </a:rPr>
              <a:t>students (N=45) and 1</a:t>
            </a:r>
            <a:r>
              <a:rPr lang="en-US" sz="2400" baseline="30000" dirty="0" smtClean="0">
                <a:latin typeface="+mj-lt"/>
              </a:rPr>
              <a:t>st</a:t>
            </a:r>
            <a:r>
              <a:rPr lang="en-US" sz="2400" dirty="0" smtClean="0">
                <a:latin typeface="+mj-lt"/>
              </a:rPr>
              <a:t>/2</a:t>
            </a:r>
            <a:r>
              <a:rPr lang="en-US" sz="2400" baseline="30000" dirty="0" smtClean="0">
                <a:latin typeface="+mj-lt"/>
              </a:rPr>
              <a:t>nd</a:t>
            </a:r>
            <a:r>
              <a:rPr lang="en-US" sz="2400" dirty="0" smtClean="0">
                <a:latin typeface="+mj-lt"/>
              </a:rPr>
              <a:t> year residents (N=19)</a:t>
            </a:r>
          </a:p>
          <a:p>
            <a:pPr marL="342900" lvl="0" indent="-342900">
              <a:buFont typeface="Wingdings" pitchFamily="2" charset="2"/>
              <a:buChar char="Ø"/>
            </a:pPr>
            <a:endParaRPr lang="en-US" sz="2400" dirty="0" smtClean="0">
              <a:latin typeface="+mj-lt"/>
            </a:endParaRPr>
          </a:p>
          <a:p>
            <a:pPr marL="342900" lvl="0" indent="-342900"/>
            <a:r>
              <a:rPr lang="en-US" sz="2400" u="sng" dirty="0" smtClean="0">
                <a:latin typeface="+mj-lt"/>
              </a:rPr>
              <a:t>MEASURES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 err="1" smtClean="0">
                <a:latin typeface="+mj-lt"/>
              </a:rPr>
              <a:t>Armbruster’s</a:t>
            </a:r>
            <a:r>
              <a:rPr lang="en-US" sz="2400" baseline="30000" dirty="0" smtClean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 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ea typeface="+mn-ea"/>
                <a:cs typeface="Times New Roman" pitchFamily="18" charset="0"/>
              </a:rPr>
              <a:t>3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measure of physician beliefs </a:t>
            </a:r>
            <a:r>
              <a:rPr lang="en-US" sz="2400" dirty="0" smtClean="0">
                <a:latin typeface="+mj-lt"/>
              </a:rPr>
              <a:t>and attitudes regarding spirituality communication with patients, including:</a:t>
            </a:r>
          </a:p>
          <a:p>
            <a:pPr marL="1252538" lvl="3" indent="-39528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Expectation of positive impact on health outcomes</a:t>
            </a:r>
          </a:p>
          <a:p>
            <a:pPr marL="1252538" lvl="3" indent="-39528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Expectation of positive patient reactions to spirituality discussion</a:t>
            </a:r>
          </a:p>
          <a:p>
            <a:pPr marL="1252538" lvl="3" indent="-395288"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Comfort with and willingness to engage in spirituality discussion</a:t>
            </a:r>
          </a:p>
          <a:p>
            <a:pPr marL="408740" indent="-395288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Acceptance and Action Questionnaire (AAQ-II), higher scores = greater experiential avoidance</a:t>
            </a:r>
          </a:p>
          <a:p>
            <a:pPr marL="408740" indent="-395288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Interpersonal Reactivity Index, Perspective Taking Subscale, higher scores = more empathy for others</a:t>
            </a:r>
          </a:p>
          <a:p>
            <a:pPr marL="408740" indent="-395288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Self-reported religiosity (5 point scale: 1-Not at all religious to 5-Extremely religious)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1201400" y="10896600"/>
            <a:ext cx="95936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In a simultaneous multiple regression analysis, all three predictors significantly related to physicians’ beliefs regarding spirituality communication.</a:t>
            </a:r>
          </a:p>
          <a:p>
            <a:pPr lvl="0"/>
            <a:endParaRPr lang="en-US" sz="2400" dirty="0" smtClean="0">
              <a:latin typeface="+mj-lt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800" b="1" dirty="0" smtClean="0">
                <a:latin typeface="+mj-lt"/>
              </a:rPr>
              <a:t>More openness to spirituality communication was predicted by higher self-reported religiosity, higher perspective taking ability, and lower levels of experiential avoidance.</a:t>
            </a:r>
          </a:p>
          <a:p>
            <a:pPr lvl="0"/>
            <a:endParaRPr lang="en-US" sz="2800" dirty="0" smtClean="0">
              <a:latin typeface="+mj-lt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Since attitudes toward patient communication often do not translate into behavior, additional research will focus on the contributions of empathy and experiential avoidance to physician behavior in communication with patients.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5398" y="15558700"/>
            <a:ext cx="20809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aseline="30000" dirty="0" smtClean="0"/>
              <a:t>1</a:t>
            </a:r>
            <a:r>
              <a:rPr lang="en-US" sz="1200" dirty="0" smtClean="0"/>
              <a:t>McCord, G </a:t>
            </a:r>
            <a:r>
              <a:rPr lang="en-US" sz="1200" dirty="0"/>
              <a:t>et al. (</a:t>
            </a:r>
            <a:r>
              <a:rPr lang="en-US" sz="1200" dirty="0" smtClean="0"/>
              <a:t>2004). Discussing spirituality with patients: A rational and ethical approach. </a:t>
            </a:r>
            <a:r>
              <a:rPr lang="en-US" sz="1200" i="1" dirty="0" smtClean="0"/>
              <a:t>Annals of Family Medicine, 2</a:t>
            </a:r>
            <a:r>
              <a:rPr lang="en-US" sz="1200" dirty="0" smtClean="0"/>
              <a:t>(4), 356-61.   </a:t>
            </a:r>
            <a:r>
              <a:rPr lang="en-US" sz="1200" baseline="30000" dirty="0" smtClean="0">
                <a:solidFill>
                  <a:prstClr val="black"/>
                </a:solidFill>
              </a:rPr>
              <a:t>2</a:t>
            </a:r>
            <a:r>
              <a:rPr lang="en-US" sz="1200" dirty="0" smtClean="0">
                <a:solidFill>
                  <a:prstClr val="black"/>
                </a:solidFill>
              </a:rPr>
              <a:t>Armbruster, CA </a:t>
            </a:r>
            <a:r>
              <a:rPr lang="en-US" sz="1200" dirty="0">
                <a:solidFill>
                  <a:prstClr val="black"/>
                </a:solidFill>
              </a:rPr>
              <a:t>et al. (2003). </a:t>
            </a:r>
            <a:r>
              <a:rPr lang="en-US" sz="1200" dirty="0" smtClean="0">
                <a:solidFill>
                  <a:prstClr val="black"/>
                </a:solidFill>
              </a:rPr>
              <a:t>Pediatrician beliefs about spirituality and religion in medicine: Associations with clinical practice. </a:t>
            </a:r>
            <a:r>
              <a:rPr lang="en-US" sz="1200" i="1" dirty="0" smtClean="0">
                <a:solidFill>
                  <a:prstClr val="black"/>
                </a:solidFill>
              </a:rPr>
              <a:t>Pediatrics, 111</a:t>
            </a:r>
            <a:r>
              <a:rPr lang="en-US" sz="1200" dirty="0" smtClean="0">
                <a:solidFill>
                  <a:prstClr val="black"/>
                </a:solidFill>
              </a:rPr>
              <a:t>(3), e227-e235.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177872" y="11267378"/>
            <a:ext cx="8426812" cy="3178003"/>
            <a:chOff x="942181" y="11588501"/>
            <a:chExt cx="9174113" cy="3432943"/>
          </a:xfrm>
        </p:grpSpPr>
        <p:sp>
          <p:nvSpPr>
            <p:cNvPr id="12" name="TextBox 11"/>
            <p:cNvSpPr txBox="1"/>
            <p:nvPr/>
          </p:nvSpPr>
          <p:spPr>
            <a:xfrm>
              <a:off x="986445" y="11588501"/>
              <a:ext cx="2645317" cy="930906"/>
            </a:xfrm>
            <a:prstGeom prst="rect">
              <a:avLst/>
            </a:prstGeom>
            <a:solidFill>
              <a:srgbClr val="558ED5"/>
            </a:solidFill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en-US" sz="11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+mj-lt"/>
              </a:endParaRPr>
            </a:p>
            <a:p>
              <a:pPr algn="ctr"/>
              <a:r>
                <a:rPr lang="en-US" sz="2800" dirty="0" smtClean="0">
                  <a:ln w="18415" cmpd="sng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+mj-lt"/>
                </a:rPr>
                <a:t>Religiosity</a:t>
              </a:r>
            </a:p>
            <a:p>
              <a:pPr algn="ctr"/>
              <a:endParaRPr lang="en-US" sz="1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2181" y="13990798"/>
              <a:ext cx="2689580" cy="1030646"/>
            </a:xfrm>
            <a:prstGeom prst="rect">
              <a:avLst/>
            </a:prstGeom>
            <a:solidFill>
              <a:srgbClr val="558E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lvl="0" algn="ctr"/>
              <a:r>
                <a:rPr lang="en-US" sz="2800" dirty="0" smtClean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latin typeface="+mj-lt"/>
                </a:rPr>
                <a:t>Experiential Avoidance</a:t>
              </a:r>
              <a:endParaRPr lang="en-US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37665" y="12997747"/>
              <a:ext cx="3178629" cy="103064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558ED5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lvl="0" algn="ctr"/>
              <a:r>
                <a:rPr lang="en-US" sz="2800" dirty="0" smtClean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latin typeface="Calibri"/>
                </a:rPr>
                <a:t>Spirituality Communication</a:t>
              </a:r>
              <a:endParaRPr lang="en-US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Calibri"/>
              </a:endParaRPr>
            </a:p>
          </p:txBody>
        </p:sp>
        <p:cxnSp>
          <p:nvCxnSpPr>
            <p:cNvPr id="16" name="Straight Arrow Connector 15"/>
            <p:cNvCxnSpPr>
              <a:stCxn id="12" idx="3"/>
            </p:cNvCxnSpPr>
            <p:nvPr/>
          </p:nvCxnSpPr>
          <p:spPr>
            <a:xfrm>
              <a:off x="3631762" y="12053954"/>
              <a:ext cx="3305903" cy="12199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9" idx="3"/>
              <a:endCxn id="14" idx="1"/>
            </p:cNvCxnSpPr>
            <p:nvPr/>
          </p:nvCxnSpPr>
          <p:spPr>
            <a:xfrm>
              <a:off x="3631762" y="13273948"/>
              <a:ext cx="3305903" cy="23912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770662" y="11804603"/>
              <a:ext cx="1447258" cy="4987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  <a:sym typeface="Symbol"/>
                </a:rPr>
                <a:t> = </a:t>
              </a:r>
              <a:r>
                <a:rPr lang="en-US" sz="2400" b="1" dirty="0" smtClean="0">
                  <a:latin typeface="+mj-lt"/>
                  <a:sym typeface="Symbol"/>
                </a:rPr>
                <a:t>.26</a:t>
              </a:r>
              <a:r>
                <a:rPr lang="en-US" sz="2400" dirty="0" smtClean="0">
                  <a:latin typeface="+mj-lt"/>
                  <a:sym typeface="Symbol"/>
                </a:rPr>
                <a:t>*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517090" y="14275289"/>
              <a:ext cx="1567503" cy="4987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400" dirty="0" smtClean="0">
                  <a:solidFill>
                    <a:prstClr val="black"/>
                  </a:solidFill>
                  <a:latin typeface="Calibri"/>
                  <a:sym typeface="Symbol"/>
                </a:rPr>
                <a:t> = </a:t>
              </a:r>
              <a:r>
                <a:rPr lang="en-US" sz="2400" b="1" dirty="0" smtClean="0">
                  <a:solidFill>
                    <a:prstClr val="black"/>
                  </a:solidFill>
                  <a:latin typeface="Calibri"/>
                  <a:sym typeface="Symbol"/>
                </a:rPr>
                <a:t>-.30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sym typeface="Symbol"/>
                </a:rPr>
                <a:t>**</a:t>
              </a:r>
              <a:endParaRPr lang="en-US" sz="240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960802" y="12758625"/>
              <a:ext cx="2670960" cy="1030646"/>
            </a:xfrm>
            <a:prstGeom prst="rect">
              <a:avLst/>
            </a:prstGeom>
            <a:solidFill>
              <a:srgbClr val="558ED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lvl="0" algn="ctr"/>
              <a:r>
                <a:rPr lang="en-US" sz="2800" dirty="0" smtClean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latin typeface="+mj-lt"/>
                </a:rPr>
                <a:t>Perspective</a:t>
              </a:r>
            </a:p>
            <a:p>
              <a:pPr lvl="0" algn="ctr"/>
              <a:r>
                <a:rPr lang="en-US" sz="2800" dirty="0" smtClean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prstClr val="white"/>
                  </a:solidFill>
                  <a:latin typeface="+mj-lt"/>
                </a:rPr>
                <a:t> Taking</a:t>
              </a:r>
              <a:endParaRPr lang="en-US" sz="28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latin typeface="+mj-lt"/>
              </a:endParaRPr>
            </a:p>
          </p:txBody>
        </p:sp>
        <p:cxnSp>
          <p:nvCxnSpPr>
            <p:cNvPr id="9" name="Straight Arrow Connector 8"/>
            <p:cNvCxnSpPr>
              <a:stCxn id="13" idx="3"/>
            </p:cNvCxnSpPr>
            <p:nvPr/>
          </p:nvCxnSpPr>
          <p:spPr>
            <a:xfrm flipV="1">
              <a:off x="3631761" y="13673851"/>
              <a:ext cx="3305905" cy="8322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4009819" y="12758625"/>
              <a:ext cx="1528526" cy="4987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2400" dirty="0">
                  <a:solidFill>
                    <a:prstClr val="black"/>
                  </a:solidFill>
                  <a:latin typeface="Calibri"/>
                  <a:sym typeface="Symbol"/>
                </a:rPr>
                <a:t> = </a:t>
              </a:r>
              <a:r>
                <a:rPr lang="en-US" sz="2400" b="1" dirty="0" smtClean="0">
                  <a:solidFill>
                    <a:prstClr val="black"/>
                  </a:solidFill>
                  <a:latin typeface="Calibri"/>
                  <a:sym typeface="Symbol"/>
                </a:rPr>
                <a:t>.48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sym typeface="Symbol"/>
                </a:rPr>
                <a:t>**</a:t>
              </a:r>
              <a:endParaRPr lang="en-US" sz="240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398"/>
            <a:ext cx="21953538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25185" y="14749349"/>
            <a:ext cx="6255729" cy="61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F(3, 56) = 16.63**  Adjusted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.44</a:t>
            </a:r>
          </a:p>
          <a:p>
            <a:r>
              <a:rPr lang="en-US" dirty="0" smtClean="0"/>
              <a:t>* = p&lt;.05; * = p&lt; .01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91" y="931204"/>
            <a:ext cx="5256990" cy="1622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8266</TotalTime>
  <Words>411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Company>UNSW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lastModifiedBy>Amy House</cp:lastModifiedBy>
  <cp:revision>747</cp:revision>
  <cp:lastPrinted>2010-09-13T13:27:50Z</cp:lastPrinted>
  <dcterms:created xsi:type="dcterms:W3CDTF">2011-04-03T17:53:32Z</dcterms:created>
  <dcterms:modified xsi:type="dcterms:W3CDTF">2012-07-18T13:43:57Z</dcterms:modified>
</cp:coreProperties>
</file>