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8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000" cy="755928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000" cy="7559280"/>
          </a:xfrm>
          <a:prstGeom prst="rect">
            <a:avLst/>
          </a:prstGeom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000" cy="7559280"/>
          </a:xfrm>
          <a:prstGeom prst="rect">
            <a:avLst/>
          </a:prstGeom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000" cy="7559280"/>
          </a:xfrm>
          <a:prstGeom prst="rect">
            <a:avLst/>
          </a:prstGeom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000" cy="7559280"/>
          </a:xfrm>
          <a:prstGeom prst="rect">
            <a:avLst/>
          </a:prstGeom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000" cy="7559280"/>
          </a:xfrm>
          <a:prstGeom prst="rect">
            <a:avLst/>
          </a:prstGeom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4000" y="301320"/>
            <a:ext cx="907092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6000"/>
              <a:t>ACTive Birthing</a:t>
            </a:r>
            <a:endParaRPr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</p:sp>
      <p:sp>
        <p:nvSpPr>
          <p:cNvPr id="239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sp>
        <p:nvSpPr>
          <p:cNvPr id="240" name="CustomShape 3"/>
          <p:cNvSpPr/>
          <p:nvPr/>
        </p:nvSpPr>
        <p:spPr>
          <a:xfrm>
            <a:off x="504000" y="108360"/>
            <a:ext cx="9072000" cy="623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This is where ACT-ive Birthing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/>
              <a:t>could come in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41" name="Picture 240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1380240"/>
            <a:ext cx="5760360" cy="576036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ACT Birthing is not...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44" name="Picture 243"/>
          <p:cNvPicPr/>
          <p:nvPr/>
        </p:nvPicPr>
        <p:blipFill>
          <a:blip r:embed="rId2"/>
          <a:stretch>
            <a:fillRect/>
          </a:stretch>
        </p:blipFill>
        <p:spPr>
          <a:xfrm>
            <a:off x="5852160" y="2286360"/>
            <a:ext cx="3593880" cy="4571280"/>
          </a:xfrm>
          <a:prstGeom prst="rect">
            <a:avLst/>
          </a:prstGeom>
        </p:spPr>
      </p:pic>
      <p:pic>
        <p:nvPicPr>
          <p:cNvPr id="245" name="Picture 244"/>
          <p:cNvPicPr/>
          <p:nvPr/>
        </p:nvPicPr>
        <p:blipFill>
          <a:blip r:embed="rId3"/>
          <a:stretch>
            <a:fillRect/>
          </a:stretch>
        </p:blipFill>
        <p:spPr>
          <a:xfrm>
            <a:off x="822960" y="2560320"/>
            <a:ext cx="3456360" cy="314208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It's not...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48" name="Picture 247"/>
          <p:cNvPicPr/>
          <p:nvPr/>
        </p:nvPicPr>
        <p:blipFill>
          <a:blip r:embed="rId2"/>
          <a:stretch>
            <a:fillRect/>
          </a:stretch>
        </p:blipFill>
        <p:spPr>
          <a:xfrm>
            <a:off x="2030760" y="2286000"/>
            <a:ext cx="5832720" cy="346716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It could be: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sp>
        <p:nvSpPr>
          <p:cNvPr id="251" name="CustomShape 3"/>
          <p:cNvSpPr/>
          <p:nvPr/>
        </p:nvSpPr>
        <p:spPr>
          <a:xfrm>
            <a:off x="504000" y="4058280"/>
            <a:ext cx="4426560" cy="2799360"/>
          </a:xfrm>
          <a:prstGeom prst="rect">
            <a:avLst/>
          </a:prstGeom>
        </p:spPr>
      </p:sp>
      <p:sp>
        <p:nvSpPr>
          <p:cNvPr id="252" name="CustomShape 4"/>
          <p:cNvSpPr/>
          <p:nvPr/>
        </p:nvSpPr>
        <p:spPr>
          <a:xfrm>
            <a:off x="5152320" y="1768680"/>
            <a:ext cx="4426560" cy="5546160"/>
          </a:xfrm>
          <a:prstGeom prst="rect">
            <a:avLst/>
          </a:prstGeom>
        </p:spPr>
      </p:sp>
      <p:sp>
        <p:nvSpPr>
          <p:cNvPr id="253" name="TextShape 5"/>
          <p:cNvSpPr txBox="1"/>
          <p:nvPr/>
        </p:nvSpPr>
        <p:spPr>
          <a:xfrm>
            <a:off x="504000" y="1768680"/>
            <a:ext cx="6445440" cy="2090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  <a:buFont typeface="StarSymbol"/>
              <a:buChar char=""/>
            </a:pPr>
            <a:r>
              <a:rPr lang="en-US"/>
              <a:t>Clarifying values</a:t>
            </a: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/>
              <a:t>Workable relationship with pain</a:t>
            </a:r>
            <a:endParaRPr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It could be:</a:t>
            </a:r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sp>
        <p:nvSpPr>
          <p:cNvPr id="256" name="CustomShape 3"/>
          <p:cNvSpPr/>
          <p:nvPr/>
        </p:nvSpPr>
        <p:spPr>
          <a:xfrm>
            <a:off x="504000" y="4058280"/>
            <a:ext cx="6628320" cy="27993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/>
              <a:t>Working with verbal preconceptions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/>
              <a:t>Exploring expectations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/>
              <a:t>Extending postpartum work</a:t>
            </a:r>
            <a:endParaRPr/>
          </a:p>
        </p:txBody>
      </p:sp>
      <p:sp>
        <p:nvSpPr>
          <p:cNvPr id="257" name="CustomShape 4"/>
          <p:cNvSpPr/>
          <p:nvPr/>
        </p:nvSpPr>
        <p:spPr>
          <a:xfrm>
            <a:off x="5152320" y="1768680"/>
            <a:ext cx="4426560" cy="55461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/>
              <a:t>And it could be:</a:t>
            </a:r>
            <a:endParaRPr/>
          </a:p>
        </p:txBody>
      </p:sp>
      <p:sp>
        <p:nvSpPr>
          <p:cNvPr id="259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60" name="Picture 259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563480"/>
            <a:ext cx="9583920" cy="584244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And it might: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63" name="Picture 26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7440" y="1625760"/>
            <a:ext cx="5356800" cy="559764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Who knows?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66" name="Picture 265"/>
          <p:cNvPicPr/>
          <p:nvPr/>
        </p:nvPicPr>
        <p:blipFill>
          <a:blip r:embed="rId2"/>
          <a:stretch>
            <a:fillRect/>
          </a:stretch>
        </p:blipFill>
        <p:spPr>
          <a:xfrm>
            <a:off x="2651760" y="1644480"/>
            <a:ext cx="5007240" cy="3750120"/>
          </a:xfrm>
          <a:prstGeom prst="rect">
            <a:avLst/>
          </a:prstGeom>
        </p:spPr>
      </p:pic>
      <p:sp>
        <p:nvSpPr>
          <p:cNvPr id="267" name="CustomShape 3"/>
          <p:cNvSpPr/>
          <p:nvPr/>
        </p:nvSpPr>
        <p:spPr>
          <a:xfrm>
            <a:off x="504000" y="5760720"/>
            <a:ext cx="9072000" cy="1554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/>
              <a:t>The data is yet to be collected.</a:t>
            </a:r>
            <a:endParaRPr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</p:sp>
      <p:sp>
        <p:nvSpPr>
          <p:cNvPr id="269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70" name="Picture 269"/>
          <p:cNvPicPr/>
          <p:nvPr/>
        </p:nvPicPr>
        <p:blipFill>
          <a:blip r:embed="rId2"/>
          <a:stretch>
            <a:fillRect/>
          </a:stretch>
        </p:blipFill>
        <p:spPr>
          <a:xfrm>
            <a:off x="938520" y="880200"/>
            <a:ext cx="8113680" cy="579456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70"/>
          <p:cNvPicPr/>
          <p:nvPr/>
        </p:nvPicPr>
        <p:blipFill>
          <a:blip r:embed="rId2"/>
          <a:stretch>
            <a:fillRect/>
          </a:stretch>
        </p:blipFill>
        <p:spPr>
          <a:xfrm>
            <a:off x="969120" y="457200"/>
            <a:ext cx="8085600" cy="606420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04000" y="301320"/>
            <a:ext cx="907092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/>
              <a:t>ACTive Birthing</a:t>
            </a:r>
            <a:endParaRPr/>
          </a:p>
        </p:txBody>
      </p:sp>
      <p:pic>
        <p:nvPicPr>
          <p:cNvPr id="215" name="Picture 214"/>
          <p:cNvPicPr/>
          <p:nvPr/>
        </p:nvPicPr>
        <p:blipFill>
          <a:blip r:embed="rId2"/>
          <a:stretch>
            <a:fillRect/>
          </a:stretch>
        </p:blipFill>
        <p:spPr>
          <a:xfrm>
            <a:off x="2825640" y="301320"/>
            <a:ext cx="5060520" cy="705816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</p:sp>
      <p:sp>
        <p:nvSpPr>
          <p:cNvPr id="273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sp>
        <p:nvSpPr>
          <p:cNvPr id="274" name="CustomShape 3"/>
          <p:cNvSpPr/>
          <p:nvPr/>
        </p:nvSpPr>
        <p:spPr>
          <a:xfrm>
            <a:off x="504000" y="301320"/>
            <a:ext cx="907200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/>
              <a:t>References</a:t>
            </a:r>
            <a:endParaRPr/>
          </a:p>
        </p:txBody>
      </p:sp>
      <p:sp>
        <p:nvSpPr>
          <p:cNvPr id="275" name="CustomShape 4"/>
          <p:cNvSpPr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</p:spPr>
      </p:sp>
      <p:sp>
        <p:nvSpPr>
          <p:cNvPr id="276" name="TextShape 5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400"/>
              <a:t>Fisher C, Hauck Y, Bayes S, Byrne J. Participant experiences of mindfulness-based childbirth education: a qualitative study. BMC Pregnancy Childbirth. 2012 Nov 13;12:126.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/>
              <a:t>Greco, L. A., Heffner, M., Ritchie, S., Polak, M., Poe, S., &amp; Lynch, S. K., (2005). Maternal adjustment following preterm birth: Contributions of experiential avoidance. Behavior Therapy, 36, 177-184.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/>
              <a:t>Vieten, C. (2009). Mindful Motherhood: Practical Tools for Staying Sane During Pregnancy and Your Child’s First Year. Oakland, CA: New Harbinger.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/>
              <a:t>"Nonpharmacological Means of Pain Relief for Labor and Delivery". International Anesthesiology Clinics 40 (4): 103–114. 2002.</a:t>
            </a:r>
            <a:endParaRPr/>
          </a:p>
          <a:p>
            <a:pPr>
              <a:lnSpc>
                <a:spcPct val="100000"/>
              </a:lnSpc>
            </a:pPr>
            <a:r>
              <a:rPr lang="en-US" sz="2400"/>
              <a:t>Phillips-Moore, Julie (2012). "Birthing outcomes from an Australian HypnoBirthing programme". British Journal of Midwifery 20 (8): 558–564.</a:t>
            </a:r>
            <a:endParaRPr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/>
              <a:t>Some say giving birth is no fun...</a:t>
            </a:r>
            <a:endParaRPr/>
          </a:p>
        </p:txBody>
      </p:sp>
      <p:pic>
        <p:nvPicPr>
          <p:cNvPr id="217" name="Picture 216"/>
          <p:cNvPicPr/>
          <p:nvPr/>
        </p:nvPicPr>
        <p:blipFill>
          <a:blip r:embed="rId2"/>
          <a:stretch>
            <a:fillRect/>
          </a:stretch>
        </p:blipFill>
        <p:spPr>
          <a:xfrm>
            <a:off x="1920240" y="1371600"/>
            <a:ext cx="6857280" cy="620856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301320"/>
            <a:ext cx="9070920" cy="1984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/>
              <a:t>Some have even said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/>
              <a:t>it would be better to forget the whole thing</a:t>
            </a:r>
            <a:r>
              <a:rPr lang="en-US" sz="3200"/>
              <a:t>.</a:t>
            </a: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20" name="Picture 219"/>
          <p:cNvPicPr/>
          <p:nvPr/>
        </p:nvPicPr>
        <p:blipFill>
          <a:blip r:embed="rId2"/>
          <a:stretch>
            <a:fillRect/>
          </a:stretch>
        </p:blipFill>
        <p:spPr>
          <a:xfrm>
            <a:off x="3840480" y="2536920"/>
            <a:ext cx="5405040" cy="4137480"/>
          </a:xfrm>
          <a:prstGeom prst="rect">
            <a:avLst/>
          </a:prstGeom>
        </p:spPr>
      </p:pic>
      <p:pic>
        <p:nvPicPr>
          <p:cNvPr id="221" name="Picture 220"/>
          <p:cNvPicPr/>
          <p:nvPr/>
        </p:nvPicPr>
        <p:blipFill>
          <a:blip r:embed="rId3"/>
          <a:stretch>
            <a:fillRect/>
          </a:stretch>
        </p:blipFill>
        <p:spPr>
          <a:xfrm>
            <a:off x="783000" y="2194920"/>
            <a:ext cx="3240000" cy="420552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/>
              <a:t>This arguably goes back a long time...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pic>
        <p:nvPicPr>
          <p:cNvPr id="224" name="Picture 223"/>
          <p:cNvPicPr/>
          <p:nvPr/>
        </p:nvPicPr>
        <p:blipFill>
          <a:blip r:embed="rId2"/>
          <a:stretch>
            <a:fillRect/>
          </a:stretch>
        </p:blipFill>
        <p:spPr>
          <a:xfrm>
            <a:off x="2884680" y="1394640"/>
            <a:ext cx="4338720" cy="592092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</p:sp>
      <p:sp>
        <p:nvSpPr>
          <p:cNvPr id="226" name="CustomShape 2"/>
          <p:cNvSpPr/>
          <p:nvPr/>
        </p:nvSpPr>
        <p:spPr>
          <a:xfrm>
            <a:off x="504000" y="457200"/>
            <a:ext cx="5256360" cy="5851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4400"/>
              <a:t>Other options do exist.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600"/>
              <a:t>Hypnobirthing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600"/>
              <a:t>Mindfulness Based Birthing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7" name="Picture 226"/>
          <p:cNvPicPr/>
          <p:nvPr/>
        </p:nvPicPr>
        <p:blipFill>
          <a:blip r:embed="rId2"/>
          <a:stretch>
            <a:fillRect/>
          </a:stretch>
        </p:blipFill>
        <p:spPr>
          <a:xfrm>
            <a:off x="3749040" y="3104280"/>
            <a:ext cx="5811840" cy="420480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Hypnobirthing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sp>
        <p:nvSpPr>
          <p:cNvPr id="230" name="TextShape 3"/>
          <p:cNvSpPr txBox="1"/>
          <p:nvPr/>
        </p:nvSpPr>
        <p:spPr>
          <a:xfrm>
            <a:off x="504000" y="1541160"/>
            <a:ext cx="907200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>
              <a:buSzPct val="45000"/>
              <a:buFont typeface="StarSymbol"/>
              <a:buChar char=""/>
            </a:pPr>
            <a:r>
              <a:rPr lang="en-US"/>
              <a:t>Pain = fear</a:t>
            </a: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>
              <a:buSzPct val="45000"/>
              <a:buFont typeface="StarSymbol"/>
              <a:buChar char=""/>
            </a:pPr>
            <a:r>
              <a:rPr lang="en-US"/>
              <a:t>Focus on words</a:t>
            </a: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>
              <a:buSzPct val="45000"/>
              <a:buFont typeface="StarSymbol"/>
              <a:buChar char=""/>
            </a:pPr>
            <a:r>
              <a:rPr lang="en-US"/>
              <a:t>Relaxation</a:t>
            </a: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/>
            <a:endParaRPr/>
          </a:p>
          <a:p>
            <a:pPr algn="ctr"/>
            <a:endParaRPr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Mindfulness Based Childbirth Education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</p:sp>
      <p:sp>
        <p:nvSpPr>
          <p:cNvPr id="233" name="CustomShape 3"/>
          <p:cNvSpPr/>
          <p:nvPr/>
        </p:nvSpPr>
        <p:spPr>
          <a:xfrm>
            <a:off x="1463040" y="1768680"/>
            <a:ext cx="8112960" cy="5637600"/>
          </a:xfrm>
          <a:prstGeom prst="rect">
            <a:avLst/>
          </a:prstGeom>
        </p:spPr>
      </p:sp>
      <p:sp>
        <p:nvSpPr>
          <p:cNvPr id="234" name="TextShape 4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buSzPct val="45000"/>
              <a:buFont typeface="StarSymbol"/>
              <a:buChar char=""/>
            </a:pPr>
            <a:r>
              <a:rPr lang="en-US"/>
              <a:t> Based on MBSR</a:t>
            </a: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>
              <a:buSzPct val="45000"/>
              <a:buFont typeface="StarSymbol"/>
              <a:buChar char=""/>
            </a:pPr>
            <a:r>
              <a:rPr lang="en-US"/>
              <a:t>Relate to pain and anxiety</a:t>
            </a:r>
            <a:endParaRPr/>
          </a:p>
          <a:p>
            <a:pPr algn="ctr">
              <a:buSzPct val="45000"/>
              <a:buFont typeface="StarSymbol"/>
              <a:buChar char=""/>
            </a:pPr>
            <a:endParaRPr/>
          </a:p>
          <a:p>
            <a:pPr algn="ctr">
              <a:buSzPct val="45000"/>
              <a:buFont typeface="StarSymbol"/>
              <a:buChar char=""/>
            </a:pPr>
            <a:r>
              <a:rPr lang="en-US"/>
              <a:t>Relaxation</a:t>
            </a:r>
            <a:endParaRPr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/>
              <a:t>What about another option?</a:t>
            </a:r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No, not that.  ACT Birthing!</a:t>
            </a:r>
            <a:endParaRPr/>
          </a:p>
        </p:txBody>
      </p:sp>
      <p:pic>
        <p:nvPicPr>
          <p:cNvPr id="237" name="Picture 236"/>
          <p:cNvPicPr/>
          <p:nvPr/>
        </p:nvPicPr>
        <p:blipFill>
          <a:blip r:embed="rId2"/>
          <a:stretch>
            <a:fillRect/>
          </a:stretch>
        </p:blipFill>
        <p:spPr>
          <a:xfrm>
            <a:off x="801000" y="1822680"/>
            <a:ext cx="8799840" cy="494352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Custom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Kate</cp:lastModifiedBy>
  <cp:revision>1</cp:revision>
  <dcterms:modified xsi:type="dcterms:W3CDTF">2013-07-09T17:58:44Z</dcterms:modified>
</cp:coreProperties>
</file>