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1224" y="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80242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7999" y="4089400"/>
            <a:ext cx="1200002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7999" y="6629400"/>
            <a:ext cx="1200002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7999" y="4876800"/>
            <a:ext cx="567637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7999" y="2768600"/>
            <a:ext cx="567631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6096000"/>
            <a:ext cx="7200900" cy="508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10000"/>
              </a:lnSpc>
              <a:defRPr i="1"/>
            </a:pPr>
            <a:endParaRPr/>
          </a:p>
        </p:txBody>
      </p:sp>
      <p:grpSp>
        <p:nvGrpSpPr>
          <p:cNvPr id="46" name="Group 46"/>
          <p:cNvGrpSpPr/>
          <p:nvPr/>
        </p:nvGrpSpPr>
        <p:grpSpPr>
          <a:xfrm>
            <a:off x="2540920" y="544560"/>
            <a:ext cx="8037169" cy="5537201"/>
            <a:chOff x="-126999" y="-88900"/>
            <a:chExt cx="8037168" cy="5537200"/>
          </a:xfrm>
        </p:grpSpPr>
        <p:pic>
          <p:nvPicPr>
            <p:cNvPr id="45" name="IMG_1158.jpeg"/>
            <p:cNvPicPr/>
            <p:nvPr/>
          </p:nvPicPr>
          <p:blipFill>
            <a:blip r:embed="rId2">
              <a:extLst/>
            </a:blip>
            <a:srcRect l="906"/>
            <a:stretch>
              <a:fillRect/>
            </a:stretch>
          </p:blipFill>
          <p:spPr>
            <a:xfrm>
              <a:off x="0" y="0"/>
              <a:ext cx="7739729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" name="Picture 4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1"/>
              <a:ext cx="8037168" cy="5537201"/>
            </a:xfrm>
            <a:prstGeom prst="rect">
              <a:avLst/>
            </a:prstGeom>
            <a:effectLst/>
          </p:spPr>
        </p:pic>
      </p:grp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spcBef>
                <a:spcPts val="1000"/>
              </a:spcBef>
              <a:defRPr sz="46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20">
                <a:solidFill>
                  <a:srgbClr val="D93E2B"/>
                </a:solidFill>
              </a:rPr>
              <a:t>Why Groups Are Not Designed To Be Tolerant </a:t>
            </a:r>
            <a:r>
              <a:rPr lang="en-US" sz="4620" smtClean="0">
                <a:solidFill>
                  <a:srgbClr val="D93E2B"/>
                </a:solidFill>
              </a:rPr>
              <a:t>–</a:t>
            </a:r>
            <a:r>
              <a:rPr sz="4620" smtClean="0">
                <a:solidFill>
                  <a:srgbClr val="D93E2B"/>
                </a:solidFill>
              </a:rPr>
              <a:t> </a:t>
            </a:r>
            <a:r>
              <a:rPr sz="4620">
                <a:solidFill>
                  <a:srgbClr val="D93E2B"/>
                </a:solidFill>
              </a:rPr>
              <a:t>and</a:t>
            </a:r>
            <a:r>
              <a:rPr sz="4620" smtClean="0">
                <a:solidFill>
                  <a:srgbClr val="D93E2B"/>
                </a:solidFill>
              </a:rPr>
              <a:t>,</a:t>
            </a:r>
            <a:r>
              <a:rPr lang="en-US" sz="4620" smtClean="0">
                <a:solidFill>
                  <a:srgbClr val="D93E2B"/>
                </a:solidFill>
              </a:rPr>
              <a:t> </a:t>
            </a:r>
            <a:r>
              <a:rPr sz="4620" smtClean="0">
                <a:solidFill>
                  <a:srgbClr val="D93E2B"/>
                </a:solidFill>
              </a:rPr>
              <a:t>why </a:t>
            </a:r>
            <a:r>
              <a:rPr sz="4620">
                <a:solidFill>
                  <a:srgbClr val="D93E2B"/>
                </a:solidFill>
              </a:rPr>
              <a:t>we as contextual scientists might care. 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Jonathan Rhodes, PsyD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00"/>
          <p:cNvGrpSpPr/>
          <p:nvPr/>
        </p:nvGrpSpPr>
        <p:grpSpPr>
          <a:xfrm>
            <a:off x="6692900" y="3578068"/>
            <a:ext cx="5842000" cy="4487354"/>
            <a:chOff x="-126999" y="-113150"/>
            <a:chExt cx="5842000" cy="4487354"/>
          </a:xfrm>
        </p:grpSpPr>
        <p:pic>
          <p:nvPicPr>
            <p:cNvPr id="99" name="IMG_1154.JPG"/>
            <p:cNvPicPr/>
            <p:nvPr/>
          </p:nvPicPr>
          <p:blipFill>
            <a:blip r:embed="rId2">
              <a:extLst/>
            </a:blip>
            <a:srcRect l="168" r="12538" b="3350"/>
            <a:stretch>
              <a:fillRect/>
            </a:stretch>
          </p:blipFill>
          <p:spPr>
            <a:xfrm>
              <a:off x="0" y="0"/>
              <a:ext cx="5588000" cy="41329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8" name="Picture 9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113151"/>
              <a:ext cx="5842000" cy="4487355"/>
            </a:xfrm>
            <a:prstGeom prst="rect">
              <a:avLst/>
            </a:prstGeom>
            <a:effectLst/>
          </p:spPr>
        </p:pic>
      </p:grp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spcBef>
                <a:spcPts val="1300"/>
              </a:spcBef>
              <a:defRPr sz="57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40">
                <a:solidFill>
                  <a:srgbClr val="D93E2B"/>
                </a:solidFill>
              </a:rPr>
              <a:t>Motor-Resonance: the brains empathy song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Decreased ability to feel pain of "other" (e.g. Avenanti et al., 2010; Gutsell &amp; Inslicht, 2010)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Power also decreases motor resonance (Hogeveen et al., 2014)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6"/>
          <p:cNvGrpSpPr/>
          <p:nvPr/>
        </p:nvGrpSpPr>
        <p:grpSpPr>
          <a:xfrm>
            <a:off x="495300" y="3989227"/>
            <a:ext cx="5842000" cy="3832547"/>
            <a:chOff x="-127000" y="-137915"/>
            <a:chExt cx="5841999" cy="3832546"/>
          </a:xfrm>
        </p:grpSpPr>
        <p:pic>
          <p:nvPicPr>
            <p:cNvPr id="105" name="IMG_1161.jpe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5587999" cy="34043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4" name="Picture 10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1" y="-137916"/>
              <a:ext cx="5842000" cy="3832546"/>
            </a:xfrm>
            <a:prstGeom prst="rect">
              <a:avLst/>
            </a:prstGeom>
            <a:effectLst/>
          </p:spPr>
        </p:pic>
      </p:grp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spcBef>
                <a:spcPts val="1300"/>
              </a:spcBef>
              <a:defRPr sz="581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10">
                <a:solidFill>
                  <a:srgbClr val="D93E2B"/>
                </a:solidFill>
              </a:rPr>
              <a:t>Rigidly, Reinforced Relational-Responding 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6705600" y="2730500"/>
            <a:ext cx="5816600" cy="635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"If an "other" falls in pain in a forest of group-actors - AND, no mirror-neurons are there to register it - did it really happen?"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2"/>
          <p:cNvGrpSpPr/>
          <p:nvPr/>
        </p:nvGrpSpPr>
        <p:grpSpPr>
          <a:xfrm>
            <a:off x="6692899" y="5070422"/>
            <a:ext cx="5842000" cy="3040684"/>
            <a:chOff x="-127000" y="-88899"/>
            <a:chExt cx="5842000" cy="3040683"/>
          </a:xfrm>
        </p:grpSpPr>
        <p:pic>
          <p:nvPicPr>
            <p:cNvPr id="111" name="IMG_1164.jpeg"/>
            <p:cNvPicPr/>
            <p:nvPr/>
          </p:nvPicPr>
          <p:blipFill>
            <a:blip r:embed="rId2">
              <a:extLst/>
            </a:blip>
            <a:srcRect t="33642" b="180"/>
            <a:stretch>
              <a:fillRect/>
            </a:stretch>
          </p:blipFill>
          <p:spPr>
            <a:xfrm>
              <a:off x="-1" y="0"/>
              <a:ext cx="5588000" cy="271048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0" name="Picture 10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1" y="-88900"/>
              <a:ext cx="5842000" cy="3040684"/>
            </a:xfrm>
            <a:prstGeom prst="rect">
              <a:avLst/>
            </a:prstGeom>
            <a:effectLst/>
          </p:spPr>
        </p:pic>
      </p:grp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spcBef>
                <a:spcPts val="1300"/>
              </a:spcBef>
              <a:defRPr sz="581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10">
                <a:solidFill>
                  <a:srgbClr val="D93E2B"/>
                </a:solidFill>
              </a:rPr>
              <a:t>Rigidly, Reinforced Relational-Responding 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Deviation from </a:t>
            </a:r>
            <a:r>
              <a:rPr sz="3000" dirty="0" smtClean="0">
                <a:solidFill>
                  <a:srgbClr val="414141"/>
                </a:solidFill>
              </a:rPr>
              <a:t>dominant</a:t>
            </a:r>
            <a:r>
              <a:rPr lang="en-US" sz="3000" dirty="0" smtClean="0">
                <a:solidFill>
                  <a:srgbClr val="414141"/>
                </a:solidFill>
              </a:rPr>
              <a:t>,</a:t>
            </a:r>
            <a:r>
              <a:rPr sz="3000" dirty="0" smtClean="0">
                <a:solidFill>
                  <a:srgbClr val="414141"/>
                </a:solidFill>
              </a:rPr>
              <a:t> </a:t>
            </a:r>
            <a:r>
              <a:rPr sz="3000" dirty="0">
                <a:solidFill>
                  <a:srgbClr val="414141"/>
                </a:solidFill>
              </a:rPr>
              <a:t>Relational-Framing causes anxiety (e.g. Mendes et al., 2007)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Increased HR; decreased performance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8"/>
          <p:cNvGrpSpPr/>
          <p:nvPr/>
        </p:nvGrpSpPr>
        <p:grpSpPr>
          <a:xfrm>
            <a:off x="6692899" y="2953716"/>
            <a:ext cx="5842000" cy="5903569"/>
            <a:chOff x="-127000" y="-88900"/>
            <a:chExt cx="5842000" cy="5903568"/>
          </a:xfrm>
        </p:grpSpPr>
        <p:pic>
          <p:nvPicPr>
            <p:cNvPr id="117" name="IMG_1155.jpeg"/>
            <p:cNvPicPr/>
            <p:nvPr/>
          </p:nvPicPr>
          <p:blipFill>
            <a:blip r:embed="rId2">
              <a:extLst/>
            </a:blip>
            <a:srcRect t="130" b="130"/>
            <a:stretch>
              <a:fillRect/>
            </a:stretch>
          </p:blipFill>
          <p:spPr>
            <a:xfrm>
              <a:off x="-1" y="0"/>
              <a:ext cx="5588000" cy="55733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6" name="Picture 11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1" y="-88900"/>
              <a:ext cx="5842000" cy="5903569"/>
            </a:xfrm>
            <a:prstGeom prst="rect">
              <a:avLst/>
            </a:prstGeom>
            <a:effectLst/>
          </p:spPr>
        </p:pic>
      </p:grp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spcBef>
                <a:spcPts val="1300"/>
              </a:spcBef>
              <a:defRPr sz="581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10">
                <a:solidFill>
                  <a:srgbClr val="D93E2B"/>
                </a:solidFill>
              </a:rPr>
              <a:t>Rigidly, Reinforced Relational-Responding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People often respond defensively/aggressively to symbolic behavior of "other" (e.g. Brandt et al., 2013)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4"/>
          <p:cNvGrpSpPr/>
          <p:nvPr/>
        </p:nvGrpSpPr>
        <p:grpSpPr>
          <a:xfrm>
            <a:off x="6692899" y="4286175"/>
            <a:ext cx="5842000" cy="3238649"/>
            <a:chOff x="-127000" y="-92717"/>
            <a:chExt cx="5842000" cy="3238648"/>
          </a:xfrm>
        </p:grpSpPr>
        <p:pic>
          <p:nvPicPr>
            <p:cNvPr id="123" name="IMG_1162.pn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-1" y="0"/>
              <a:ext cx="5588000" cy="29008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2" name="Picture 12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1" y="-92718"/>
              <a:ext cx="5842000" cy="3238649"/>
            </a:xfrm>
            <a:prstGeom prst="rect">
              <a:avLst/>
            </a:prstGeom>
            <a:effectLst/>
          </p:spPr>
        </p:pic>
      </p:grp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spcBef>
                <a:spcPts val="1300"/>
              </a:spcBef>
              <a:defRPr sz="581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10">
                <a:solidFill>
                  <a:srgbClr val="D93E2B"/>
                </a:solidFill>
              </a:rPr>
              <a:t>Rigidly, Reinforced Relational-Responding 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"Group"-As-Content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"If it weren't for ?????, our society would be a lot better off." 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"We're nothing like them. We're..."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0"/>
          <p:cNvGrpSpPr/>
          <p:nvPr/>
        </p:nvGrpSpPr>
        <p:grpSpPr>
          <a:xfrm>
            <a:off x="7892382" y="2565400"/>
            <a:ext cx="4642524" cy="5522322"/>
            <a:chOff x="-126999" y="-88900"/>
            <a:chExt cx="4642523" cy="5522322"/>
          </a:xfrm>
        </p:grpSpPr>
        <p:pic>
          <p:nvPicPr>
            <p:cNvPr id="129" name="IMG_1163.png"/>
            <p:cNvPicPr/>
            <p:nvPr/>
          </p:nvPicPr>
          <p:blipFill>
            <a:blip r:embed="rId2">
              <a:extLst/>
            </a:blip>
            <a:srcRect l="42137" t="7005" r="22322" b="11314"/>
            <a:stretch>
              <a:fillRect/>
            </a:stretch>
          </p:blipFill>
          <p:spPr>
            <a:xfrm>
              <a:off x="0" y="0"/>
              <a:ext cx="4388523" cy="51921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8" name="Picture 12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4642523" cy="5522322"/>
            </a:xfrm>
            <a:prstGeom prst="rect">
              <a:avLst/>
            </a:prstGeom>
            <a:effectLst/>
          </p:spPr>
        </p:pic>
      </p:grp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spcBef>
                <a:spcPts val="1300"/>
              </a:spcBef>
              <a:defRPr sz="581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10">
                <a:solidFill>
                  <a:srgbClr val="D93E2B"/>
                </a:solidFill>
              </a:rPr>
              <a:t>Rigidly, Reinforced Relational-Responding </a:t>
            </a:r>
          </a:p>
        </p:txBody>
      </p:sp>
      <p:pic>
        <p:nvPicPr>
          <p:cNvPr id="132" name="IMG_116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747" y="4261729"/>
            <a:ext cx="5715000" cy="429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116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43375" y="3837954"/>
            <a:ext cx="2552587" cy="3403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G_1170.jpeg"/>
          <p:cNvPicPr/>
          <p:nvPr/>
        </p:nvPicPr>
        <p:blipFill>
          <a:blip r:embed="rId6">
            <a:extLst/>
          </a:blip>
          <a:srcRect l="1314" t="6411" r="1314" b="70110"/>
          <a:stretch>
            <a:fillRect/>
          </a:stretch>
        </p:blipFill>
        <p:spPr>
          <a:xfrm>
            <a:off x="429241" y="2570999"/>
            <a:ext cx="7177087" cy="1297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8"/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137" name="IMG_1151.jpeg"/>
            <p:cNvPicPr/>
            <p:nvPr/>
          </p:nvPicPr>
          <p:blipFill>
            <a:blip r:embed="rId2">
              <a:extLst/>
            </a:blip>
            <a:srcRect l="41510" r="233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" name="Picture 13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Build In Empathy 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Behavioral mimicry of "others" increased empathy and understanding (e.g. Inzlicht et al., 2012)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4"/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143" name="IMG_1151.JPG"/>
            <p:cNvPicPr/>
            <p:nvPr/>
          </p:nvPicPr>
          <p:blipFill>
            <a:blip r:embed="rId2">
              <a:extLst/>
            </a:blip>
            <a:srcRect l="41510" r="233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2" name="Picture 14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Build In Empathy 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Perspective taking reduces stereotype maintenance (Todd et al., 2012)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50"/>
          <p:cNvGrpSpPr/>
          <p:nvPr/>
        </p:nvGrpSpPr>
        <p:grpSpPr>
          <a:xfrm>
            <a:off x="6692900" y="3517156"/>
            <a:ext cx="5842000" cy="4776689"/>
            <a:chOff x="-126999" y="-105872"/>
            <a:chExt cx="5842000" cy="4776688"/>
          </a:xfrm>
        </p:grpSpPr>
        <p:pic>
          <p:nvPicPr>
            <p:cNvPr id="149" name="IMG_1168.jpeg"/>
            <p:cNvPicPr/>
            <p:nvPr/>
          </p:nvPicPr>
          <p:blipFill>
            <a:blip r:embed="rId2">
              <a:extLst/>
            </a:blip>
            <a:srcRect l="9365" r="6142"/>
            <a:stretch>
              <a:fillRect/>
            </a:stretch>
          </p:blipFill>
          <p:spPr>
            <a:xfrm>
              <a:off x="0" y="0"/>
              <a:ext cx="5588000" cy="44125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8" name="Picture 14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105873"/>
              <a:ext cx="5842000" cy="4776689"/>
            </a:xfrm>
            <a:prstGeom prst="rect">
              <a:avLst/>
            </a:prstGeom>
            <a:effectLst/>
          </p:spPr>
        </p:pic>
      </p:grpSp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Build In Rewards 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 Devil's Advocate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Making Saints vs. Information Gathering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Build In Rewards 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Provide reinforcers for the devil's advocate (Schulz-Hardt et al, 2002)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Give that person </a:t>
            </a:r>
            <a:r>
              <a:rPr sz="3000" dirty="0" smtClean="0">
                <a:solidFill>
                  <a:srgbClr val="414141"/>
                </a:solidFill>
              </a:rPr>
              <a:t>influence</a:t>
            </a:r>
            <a:r>
              <a:rPr lang="en-US" sz="3000" dirty="0" smtClean="0">
                <a:solidFill>
                  <a:srgbClr val="414141"/>
                </a:solidFill>
              </a:rPr>
              <a:t>/prominance within </a:t>
            </a:r>
            <a:r>
              <a:rPr sz="3000" dirty="0" smtClean="0">
                <a:solidFill>
                  <a:srgbClr val="414141"/>
                </a:solidFill>
              </a:rPr>
              <a:t>the </a:t>
            </a:r>
            <a:r>
              <a:rPr sz="3000" dirty="0">
                <a:solidFill>
                  <a:srgbClr val="414141"/>
                </a:solidFill>
              </a:rPr>
              <a:t>group </a:t>
            </a:r>
          </a:p>
        </p:txBody>
      </p:sp>
      <p:pic>
        <p:nvPicPr>
          <p:cNvPr id="156" name="IMG_116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6343" y="3365500"/>
            <a:ext cx="5158679" cy="4126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2"/>
          <p:cNvGrpSpPr/>
          <p:nvPr/>
        </p:nvGrpSpPr>
        <p:grpSpPr>
          <a:xfrm>
            <a:off x="6692899" y="4743019"/>
            <a:ext cx="5842000" cy="3033070"/>
            <a:chOff x="-127000" y="-88900"/>
            <a:chExt cx="5842000" cy="3033069"/>
          </a:xfrm>
        </p:grpSpPr>
        <p:pic>
          <p:nvPicPr>
            <p:cNvPr id="51" name="IMG_1147.jpeg"/>
            <p:cNvPicPr/>
            <p:nvPr/>
          </p:nvPicPr>
          <p:blipFill>
            <a:blip r:embed="rId2">
              <a:extLst/>
            </a:blip>
            <a:srcRect t="22897" b="3656"/>
            <a:stretch>
              <a:fillRect/>
            </a:stretch>
          </p:blipFill>
          <p:spPr>
            <a:xfrm>
              <a:off x="-1" y="0"/>
              <a:ext cx="5588000" cy="27028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" name="Picture 4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1" y="-88901"/>
              <a:ext cx="5842000" cy="3033071"/>
            </a:xfrm>
            <a:prstGeom prst="rect">
              <a:avLst/>
            </a:prstGeom>
            <a:effectLst/>
          </p:spPr>
        </p:pic>
      </p:grp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spcBef>
                <a:spcPts val="1100"/>
              </a:spcBef>
              <a:defRPr sz="511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10">
                <a:solidFill>
                  <a:srgbClr val="D93E2B"/>
                </a:solidFill>
              </a:rPr>
              <a:t>Self-segregate Based on Rewards &amp; Punishments 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Intolerance is behaviorally reinforced at much higher rate;  Tolerance is often punished.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Presence of contextual, interpersonal factors - as well as the functions these behaviors serve.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And, propose some group-level changes that may indicate tolerance.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60"/>
          <p:cNvGrpSpPr/>
          <p:nvPr/>
        </p:nvGrpSpPr>
        <p:grpSpPr>
          <a:xfrm>
            <a:off x="6692899" y="4126279"/>
            <a:ext cx="5842000" cy="3558441"/>
            <a:chOff x="-127000" y="-131395"/>
            <a:chExt cx="5842000" cy="3558440"/>
          </a:xfrm>
        </p:grpSpPr>
        <p:pic>
          <p:nvPicPr>
            <p:cNvPr id="159" name="IMG_1167.gif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-1" y="-1"/>
              <a:ext cx="5588000" cy="31432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" name="Picture 15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1" y="-131396"/>
              <a:ext cx="5842000" cy="3558440"/>
            </a:xfrm>
            <a:prstGeom prst="rect">
              <a:avLst/>
            </a:prstGeom>
            <a:effectLst/>
          </p:spPr>
        </p:pic>
      </p:grpSp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Build In Rewards 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Bring in exemplars to weaken relational</a:t>
            </a:r>
            <a:r>
              <a:rPr sz="3000" dirty="0" smtClean="0">
                <a:solidFill>
                  <a:srgbClr val="414141"/>
                </a:solidFill>
              </a:rPr>
              <a:t>-</a:t>
            </a:r>
            <a:r>
              <a:rPr lang="en-US" sz="3000" dirty="0" smtClean="0">
                <a:solidFill>
                  <a:srgbClr val="414141"/>
                </a:solidFill>
              </a:rPr>
              <a:t>repsonding</a:t>
            </a:r>
            <a:r>
              <a:rPr sz="3000" dirty="0" smtClean="0">
                <a:solidFill>
                  <a:srgbClr val="414141"/>
                </a:solidFill>
              </a:rPr>
              <a:t> (</a:t>
            </a:r>
            <a:r>
              <a:rPr sz="3000" dirty="0">
                <a:solidFill>
                  <a:srgbClr val="414141"/>
                </a:solidFill>
              </a:rPr>
              <a:t>e.g. Joy-Gaba &amp; Nosek, 2010)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References 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Avenanti, A., Sirigu, A., &amp; Aglioti, S. M. (2010). Racial bias reduces empathic sensorimotor resonance with other-race pain. Current Biology, 20, 1018-1022.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Brandt, M. J., Wetherell, G., &amp; Reyna, C. (2013). Liberals and Conservatives Show Similarities in Negativity Bias: Evidence from Intolerance, Psychological Threat, and Motivated Reasoning. Behavior and Brain Science (May 21, 2013).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Clark, A. E., &amp; Kashima, Y. (2007). Stereotypes help people connect with others in the community: a situated functional analysis of the stereotype consistency bias in communication. Journal of personality and social psychology, 93, 1028.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Dalton, A. N., Chartrand, T. L., &amp; Finkel, E. J. (2010). The schema-driven chameleon: how mimicry affects executive and self-regulatory resources. Journal of personality and social psychology, 98, 605-617.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Guéguen, N., &amp; Martin, A. (2009). Incidental similarity facilitates behavioral mimicry. Social Psychology, 40, 88.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Gutsell, J. N., &amp; Inzlicht, M. (2010). Empathy constrained: Prejudice predicts reduced mental simulation of actions during observation of outgroups. Journal of Experimental Social Psychology, 46, 841-845.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Hogeveen, J., Inzlicht, M., &amp; Obhi, S. S. (2014). Power changes how the brain responds to others. </a:t>
            </a:r>
            <a:r>
              <a:rPr sz="1100" i="1">
                <a:latin typeface="Helvetica"/>
                <a:ea typeface="Helvetica"/>
                <a:cs typeface="Helvetica"/>
                <a:sym typeface="Helvetica"/>
              </a:rPr>
              <a:t>Journal of Experimental Psychology: General</a:t>
            </a:r>
            <a:r>
              <a:rPr sz="1100">
                <a:latin typeface="Helvetica"/>
                <a:ea typeface="Helvetica"/>
                <a:cs typeface="Helvetica"/>
                <a:sym typeface="Helvetica"/>
              </a:rPr>
              <a:t>, 143(2), 755-763. 	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110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Inzlicht, M., Gutsell, J. N., &amp; Legault, L. (2012). Mimicry reduces racial prejudice. Journal of Experimental Social Psychology, 48, 361-365.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Joy-Gaba, J. A., &amp; Nosek, B. A. (2010). The surprisingly limited malleability of implicit racial evaluations. Social Psychology, 41, 137-146.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Leander, N. P., Chartrand, T. L., &amp; Wood, W. (2011). Mind your mannerisms: Behavioral mimicry elicits stereotype conformity. Journal of Experimental Social Psychology, 47, 195-201.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Mendes, W. B., Blascovich, J., Hunter, S. B., Lickel, B., &amp; Jost, J. T. (2007). Threatened by the unexpected: physiological responses during social interactions with expectancy-violating partners. Journal of personality and social psychology, 92, 698-716.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Schulz-Hardt, S., Jochims, M., &amp; Frey, D. (2002). Productive conflict in group decision making: Genuine and contrived dissent as strategies to counteract biased information seeking. Organizational Behavior and Human Decision Processes, 88, 563-586.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1100">
              <a:latin typeface="Helvetica"/>
              <a:ea typeface="Helvetica"/>
              <a:cs typeface="Helvetica"/>
              <a:sym typeface="Helvetica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Todd, A. R., Galinsky, A. D., &amp; Bodenhausen, G. V. (2012). Perspective taking undermines stereotype maintenance processes: Evidence from social memory, behavior explanation, and information solicitation. Social Cognition, 30, 94-108.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Ultra-Social &amp; Symbolic</a:t>
            </a:r>
          </a:p>
        </p:txBody>
      </p:sp>
      <p:pic>
        <p:nvPicPr>
          <p:cNvPr id="57" name="IMG_114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7063" y="3012716"/>
            <a:ext cx="2880643" cy="43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146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9382" y="6640318"/>
            <a:ext cx="3954493" cy="264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G_1143.jpeg"/>
          <p:cNvPicPr/>
          <p:nvPr/>
        </p:nvPicPr>
        <p:blipFill>
          <a:blip r:embed="rId4">
            <a:extLst/>
          </a:blip>
          <a:srcRect l="43906" t="2115" b="6583"/>
          <a:stretch>
            <a:fillRect/>
          </a:stretch>
        </p:blipFill>
        <p:spPr>
          <a:xfrm>
            <a:off x="697724" y="2875666"/>
            <a:ext cx="3940353" cy="426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G_1145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1562" y="6853229"/>
            <a:ext cx="3402346" cy="2215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/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63" name="IMG_1148.jpeg"/>
            <p:cNvPicPr/>
            <p:nvPr/>
          </p:nvPicPr>
          <p:blipFill>
            <a:blip r:embed="rId2">
              <a:extLst/>
            </a:blip>
            <a:srcRect l="15034" r="15034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2" name="Picture 6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Empathy/Intolerant Behaviors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Not ("Evil") an aberration of group behavior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They are the glue that holds groups together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70"/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69" name="IMG_1148.JPG"/>
            <p:cNvPicPr/>
            <p:nvPr/>
          </p:nvPicPr>
          <p:blipFill>
            <a:blip r:embed="rId2">
              <a:extLst/>
            </a:blip>
            <a:srcRect l="15034" r="15034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8" name="Picture 6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Stereotype (Verbal) Behavior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Make us feel connected with "like-me" (e.g. Clark &amp; Kashima, 2007)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Low in information; faster/more efficient processing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6"/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75" name="IMG_1148.JPG"/>
            <p:cNvPicPr/>
            <p:nvPr/>
          </p:nvPicPr>
          <p:blipFill>
            <a:blip r:embed="rId2">
              <a:extLst/>
            </a:blip>
            <a:srcRect l="15034" r="15034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Picture 7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Stereotype (Verbal) Behavior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When "others" believe stereotypes (e.g. literality), likely to conform - even when it decreases performance (Leander et al., 2011).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81" name="IMG_1149.jpeg"/>
            <p:cNvPicPr/>
            <p:nvPr/>
          </p:nvPicPr>
          <p:blipFill>
            <a:blip r:embed="rId2">
              <a:extLst/>
            </a:blip>
            <a:srcRect l="20752" r="20752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" name="Picture 7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spcBef>
                <a:spcPts val="1200"/>
              </a:spcBef>
              <a:defRPr sz="567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70">
                <a:solidFill>
                  <a:srgbClr val="D93E2B"/>
                </a:solidFill>
              </a:rPr>
              <a:t>Behavioral Mimicry: the interpersonal dance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"You smile, I smile."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Makes us feel connected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Facilitates interpersonal behaviors on an implicit level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87" name="IMG_1149.JPG"/>
            <p:cNvPicPr/>
            <p:nvPr/>
          </p:nvPicPr>
          <p:blipFill>
            <a:blip r:embed="rId2">
              <a:extLst/>
            </a:blip>
            <a:srcRect l="20752" r="20752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6" name="Picture 8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spcBef>
                <a:spcPts val="1200"/>
              </a:spcBef>
              <a:defRPr sz="567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70">
                <a:solidFill>
                  <a:srgbClr val="D93E2B"/>
                </a:solidFill>
              </a:rPr>
              <a:t>Behavioral Mimicry: the interpersonal dance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We dance more with "like-me" &amp; less with "other"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E.g. Same First Name (Guéguen &amp; Martin, 2009)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Absence for "others" causes stress &amp; impairs performance (Dalton et al., 2010)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4"/>
          <p:cNvGrpSpPr/>
          <p:nvPr/>
        </p:nvGrpSpPr>
        <p:grpSpPr>
          <a:xfrm>
            <a:off x="6692900" y="3578068"/>
            <a:ext cx="5842000" cy="4487354"/>
            <a:chOff x="-126999" y="-113150"/>
            <a:chExt cx="5842000" cy="4487354"/>
          </a:xfrm>
        </p:grpSpPr>
        <p:pic>
          <p:nvPicPr>
            <p:cNvPr id="93" name="IMG_1154.jpeg"/>
            <p:cNvPicPr/>
            <p:nvPr/>
          </p:nvPicPr>
          <p:blipFill>
            <a:blip r:embed="rId2">
              <a:extLst/>
            </a:blip>
            <a:srcRect l="168" r="12538" b="3350"/>
            <a:stretch>
              <a:fillRect/>
            </a:stretch>
          </p:blipFill>
          <p:spPr>
            <a:xfrm>
              <a:off x="0" y="0"/>
              <a:ext cx="5588000" cy="41329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2" name="Picture 9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113151"/>
              <a:ext cx="5842000" cy="4487355"/>
            </a:xfrm>
            <a:prstGeom prst="rect">
              <a:avLst/>
            </a:prstGeom>
            <a:effectLst/>
          </p:spPr>
        </p:pic>
      </p:grp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spcBef>
                <a:spcPts val="1300"/>
              </a:spcBef>
              <a:defRPr sz="57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40">
                <a:solidFill>
                  <a:srgbClr val="D93E2B"/>
                </a:solidFill>
              </a:rPr>
              <a:t>Motor-Resonance: the brains empathy song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Somatosensory response when you see others experience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Decreased empathy for "others"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780</Words>
  <Application>Microsoft Office PowerPoint</Application>
  <PresentationFormat>Custom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New_Template4</vt:lpstr>
      <vt:lpstr>Why Groups Are Not Designed To Be Tolerant – and, why we as contextual scientists might care. </vt:lpstr>
      <vt:lpstr>Self-segregate Based on Rewards &amp; Punishments </vt:lpstr>
      <vt:lpstr>Ultra-Social &amp; Symbolic</vt:lpstr>
      <vt:lpstr>Empathy/Intolerant Behaviors</vt:lpstr>
      <vt:lpstr>Stereotype (Verbal) Behavior</vt:lpstr>
      <vt:lpstr>Stereotype (Verbal) Behavior</vt:lpstr>
      <vt:lpstr>Behavioral Mimicry: the interpersonal dance</vt:lpstr>
      <vt:lpstr>Behavioral Mimicry: the interpersonal dance</vt:lpstr>
      <vt:lpstr>Motor-Resonance: the brains empathy song</vt:lpstr>
      <vt:lpstr>Motor-Resonance: the brains empathy song</vt:lpstr>
      <vt:lpstr>Rigidly, Reinforced Relational-Responding </vt:lpstr>
      <vt:lpstr>Rigidly, Reinforced Relational-Responding </vt:lpstr>
      <vt:lpstr>Rigidly, Reinforced Relational-Responding </vt:lpstr>
      <vt:lpstr>Rigidly, Reinforced Relational-Responding </vt:lpstr>
      <vt:lpstr>Rigidly, Reinforced Relational-Responding </vt:lpstr>
      <vt:lpstr>Build In Empathy </vt:lpstr>
      <vt:lpstr>Build In Empathy </vt:lpstr>
      <vt:lpstr>Build In Rewards </vt:lpstr>
      <vt:lpstr>Build In Rewards </vt:lpstr>
      <vt:lpstr>Build In Rewards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Groups Are Not Designed To Be Tolerant - and, why we as contextual scientists might care.</dc:title>
  <dc:creator>Ashley</dc:creator>
  <cp:lastModifiedBy>Ashley</cp:lastModifiedBy>
  <cp:revision>4</cp:revision>
  <dcterms:modified xsi:type="dcterms:W3CDTF">2014-06-21T21:48:27Z</dcterms:modified>
</cp:coreProperties>
</file>