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9" r:id="rId3"/>
    <p:sldId id="260" r:id="rId4"/>
    <p:sldId id="287" r:id="rId5"/>
    <p:sldId id="263" r:id="rId6"/>
    <p:sldId id="265" r:id="rId7"/>
    <p:sldId id="266" r:id="rId8"/>
    <p:sldId id="264" r:id="rId9"/>
    <p:sldId id="284" r:id="rId10"/>
    <p:sldId id="267" r:id="rId11"/>
    <p:sldId id="286" r:id="rId12"/>
    <p:sldId id="293" r:id="rId13"/>
    <p:sldId id="271" r:id="rId14"/>
    <p:sldId id="270" r:id="rId15"/>
    <p:sldId id="272" r:id="rId16"/>
    <p:sldId id="289" r:id="rId17"/>
    <p:sldId id="290" r:id="rId18"/>
    <p:sldId id="280" r:id="rId19"/>
    <p:sldId id="288" r:id="rId20"/>
    <p:sldId id="29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A355"/>
    <a:srgbClr val="AD439E"/>
    <a:srgbClr val="4547AB"/>
    <a:srgbClr val="576D99"/>
    <a:srgbClr val="414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3489" autoAdjust="0"/>
  </p:normalViewPr>
  <p:slideViewPr>
    <p:cSldViewPr>
      <p:cViewPr>
        <p:scale>
          <a:sx n="80" d="100"/>
          <a:sy n="80" d="100"/>
        </p:scale>
        <p:origin x="-1074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399D4-1085-4B7A-8610-F4F3D72CDCBE}" type="datetimeFigureOut">
              <a:rPr lang="en-IE" smtClean="0"/>
              <a:pPr/>
              <a:t>20/09/2012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5AE2F-B47E-4924-A3C4-7AAB2ACE160A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825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5AE2F-B47E-4924-A3C4-7AAB2ACE160A}" type="slidenum">
              <a:rPr lang="en-IE" smtClean="0"/>
              <a:pPr/>
              <a:t>15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5AE2F-B47E-4924-A3C4-7AAB2ACE160A}" type="slidenum">
              <a:rPr lang="en-IE" smtClean="0"/>
              <a:pPr/>
              <a:t>19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54F687-0F17-4EDD-8551-F9DACE0F3309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A5C60C-E123-426C-AA0E-D5A57F6CD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F3F0B-3A85-4ED8-94A7-A135FC083FAB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68C58-AC17-4715-A1BE-68F77B88A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815F9-25E9-4C68-AC88-35BBCB7FC02C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3BC51-EA2C-4A19-BA5A-C0F4F308D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EB17B-5039-4BEB-A27C-6D32B5368CEA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E86C5-54B4-4DFC-9024-E310741BD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9966A0-1434-43AC-8FBA-A728A703B002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5730EB-542F-4312-9DE2-D4E790BA6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DFA89-65AD-4A8E-B850-F75961A43A1E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DD77A-2605-4CAB-90C2-2A24127A0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E29525-7992-4671-8B6D-0C4030DA8D49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275490-302C-4C16-9434-04B823049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FA2C-5CE6-47B7-926C-E062B9989DB6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808F0-574A-46D4-A986-F526A645B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D10E1B-DF9C-487A-9945-D54CC2EB1CEC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50E800-6F19-4955-83AA-4B16BA95A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ADD89A-3558-4A59-B3A0-FCBFE2E61485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6920F9-4F1C-4D65-99DD-5113BAC32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ECE247-438D-4EFB-93F9-4C10007E4EA5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BD4334-535A-48CB-A8E9-3A97E5735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AD418FB-AB63-4B1C-8AAF-910B9393DAF9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04572BFC-DAA4-4BB3-9F79-5C07B8FA8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88" y="2286000"/>
            <a:ext cx="2784475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500" y="428625"/>
            <a:ext cx="8215313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(Headings)"/>
              </a:rPr>
              <a:t>Using an implicit measure of attitude </a:t>
            </a:r>
            <a:endParaRPr lang="en-IE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(Headings)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(Headings)"/>
              </a:rPr>
              <a:t>to </a:t>
            </a:r>
            <a:r>
              <a:rPr lang="en-IE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(Headings)"/>
              </a:rPr>
              <a:t>investigate </a:t>
            </a:r>
            <a:r>
              <a:rPr lang="en-IE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(Headings)"/>
              </a:rPr>
              <a:t>the </a:t>
            </a:r>
            <a:r>
              <a:rPr lang="en-IE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(Headings)"/>
              </a:rPr>
              <a:t>Stigmatisation </a:t>
            </a:r>
            <a:endParaRPr lang="en-IE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(Headings)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(Headings)"/>
              </a:rPr>
              <a:t>and </a:t>
            </a:r>
            <a:r>
              <a:rPr lang="en-IE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(Headings)"/>
              </a:rPr>
              <a:t>Locus of Control </a:t>
            </a:r>
            <a:endParaRPr lang="en-IE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(Headings)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(Headings)"/>
              </a:rPr>
              <a:t>of </a:t>
            </a:r>
            <a:r>
              <a:rPr lang="en-IE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(Headings)"/>
              </a:rPr>
              <a:t>Psychological Suffering  </a:t>
            </a:r>
            <a:endParaRPr lang="en-US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(Headings)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813" y="4929188"/>
            <a:ext cx="7858125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3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(Headings)"/>
              </a:rPr>
              <a:t>Ciara </a:t>
            </a:r>
            <a:r>
              <a:rPr lang="en-IE" sz="30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(Headings)"/>
              </a:rPr>
              <a:t>McEnteggart</a:t>
            </a:r>
            <a:endParaRPr lang="en-IE" sz="3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(Headings)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3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(Headings)"/>
              </a:rPr>
              <a:t>Department of Psychology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3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(Headings)"/>
              </a:rPr>
              <a:t>NUI Maynooth</a:t>
            </a:r>
            <a:endParaRPr lang="en-US" sz="3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(Headings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357188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en-IE" dirty="0" smtClean="0">
                <a:solidFill>
                  <a:schemeClr val="accent3">
                    <a:lumMod val="50000"/>
                  </a:schemeClr>
                </a:solidFill>
              </a:rPr>
              <a:t>Conclusions</a:t>
            </a:r>
            <a:r>
              <a:rPr lang="en-I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I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827088" y="1557338"/>
            <a:ext cx="7499350" cy="4314825"/>
          </a:xfrm>
        </p:spPr>
        <p:txBody>
          <a:bodyPr/>
          <a:lstStyle/>
          <a:p>
            <a:pPr algn="just"/>
            <a:r>
              <a:rPr lang="en-IE" sz="1800" dirty="0" smtClean="0"/>
              <a:t>Strong Pro-Normal Bias evident on all three IRAPs when relating positive stimuli to being normal </a:t>
            </a:r>
          </a:p>
          <a:p>
            <a:pPr algn="just"/>
            <a:endParaRPr lang="en-IE" sz="1800" dirty="0" smtClean="0"/>
          </a:p>
          <a:p>
            <a:pPr algn="just"/>
            <a:r>
              <a:rPr lang="en-IE" sz="1800" dirty="0" smtClean="0"/>
              <a:t>Stigmatising attitudes demonstrated on all three IRAPs towards depression, anxiety and mental illness in the Suffering/Bad trial-type (i.e. more readily able to relate negative stimuli with suffering)</a:t>
            </a:r>
          </a:p>
          <a:p>
            <a:pPr algn="just">
              <a:buFont typeface="Wingdings 2" pitchFamily="18" charset="2"/>
              <a:buNone/>
            </a:pPr>
            <a:endParaRPr lang="en-IE" sz="1800" dirty="0" smtClean="0"/>
          </a:p>
          <a:p>
            <a:pPr algn="just"/>
            <a:r>
              <a:rPr lang="en-IE" sz="1800" dirty="0" smtClean="0"/>
              <a:t>Interestingly, participants still related positive stimuli to suffering in the Suffering-Good trial-type despite evident stigmatising bias when relating negativity to suffering,  strongest effect in Anxiety IRAP</a:t>
            </a:r>
          </a:p>
          <a:p>
            <a:pPr algn="just"/>
            <a:endParaRPr lang="en-IE" sz="1800" dirty="0" smtClean="0"/>
          </a:p>
          <a:p>
            <a:pPr algn="just"/>
            <a:r>
              <a:rPr lang="en-IE" sz="1800" dirty="0" smtClean="0"/>
              <a:t>No differences across the three IRAPs</a:t>
            </a:r>
          </a:p>
          <a:p>
            <a:pPr algn="just">
              <a:buFont typeface="Wingdings 2" pitchFamily="18" charset="2"/>
              <a:buNone/>
            </a:pPr>
            <a:endParaRPr lang="en-IE" sz="1800" dirty="0" smtClean="0"/>
          </a:p>
          <a:p>
            <a:pPr algn="just"/>
            <a:r>
              <a:rPr lang="en-IE" sz="1800" dirty="0" smtClean="0"/>
              <a:t>No stigma on explicit measures</a:t>
            </a:r>
          </a:p>
          <a:p>
            <a:pPr algn="just">
              <a:buFont typeface="Wingdings 2" pitchFamily="18" charset="2"/>
              <a:buNone/>
            </a:pPr>
            <a:endParaRPr lang="en-IE" sz="1400" dirty="0" smtClean="0"/>
          </a:p>
          <a:p>
            <a:pPr algn="just"/>
            <a:endParaRPr lang="en-IE" sz="2000" dirty="0" smtClean="0"/>
          </a:p>
          <a:p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60350"/>
            <a:ext cx="74993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IE" dirty="0" smtClean="0">
                <a:solidFill>
                  <a:schemeClr val="tx2">
                    <a:satMod val="130000"/>
                  </a:schemeClr>
                </a:solidFill>
              </a:rPr>
              <a:t>Locus of Control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571612"/>
            <a:ext cx="7499350" cy="4800600"/>
          </a:xfrm>
        </p:spPr>
        <p:txBody>
          <a:bodyPr>
            <a:normAutofit/>
          </a:bodyPr>
          <a:lstStyle/>
          <a:p>
            <a:pPr marL="365760" indent="-283464" algn="just" eaLnBrk="1" fontAlgn="auto" hangingPunct="1">
              <a:spcAft>
                <a:spcPts val="0"/>
              </a:spcAft>
              <a:defRPr/>
            </a:pPr>
            <a:r>
              <a:rPr lang="en-IE" sz="1800" dirty="0" smtClean="0"/>
              <a:t>Existing literature suggests that attributions in terms of the locus of control may play an important role in implicit bias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IE" sz="1800" dirty="0" smtClean="0"/>
          </a:p>
          <a:p>
            <a:pPr marL="596646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IE" sz="1800" b="1" dirty="0" smtClean="0"/>
              <a:t>External locus of control: </a:t>
            </a:r>
            <a:r>
              <a:rPr lang="en-IE" sz="1800" dirty="0" smtClean="0"/>
              <a:t>suffering is attributed to external sources (e.g. </a:t>
            </a:r>
            <a:r>
              <a:rPr lang="en-IE" sz="1800" i="1" dirty="0" smtClean="0"/>
              <a:t>“It’s not my fault I’m ill, it’s a medical problem”)</a:t>
            </a:r>
            <a:endParaRPr lang="en-IE" sz="1800" dirty="0" smtClean="0"/>
          </a:p>
          <a:p>
            <a:pPr marL="596646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IE" sz="1800" b="1" dirty="0" smtClean="0"/>
          </a:p>
          <a:p>
            <a:pPr marL="596646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IE" sz="1800" b="1" dirty="0" smtClean="0"/>
              <a:t>Internal locus of control: </a:t>
            </a:r>
            <a:r>
              <a:rPr lang="en-IE" sz="1800" dirty="0" smtClean="0"/>
              <a:t>suffering is attributed to internal sources (e.g. </a:t>
            </a:r>
            <a:r>
              <a:rPr lang="en-IE" sz="1800" i="1" dirty="0" smtClean="0"/>
              <a:t>“It’s my own fault that I feel this way”)</a:t>
            </a:r>
          </a:p>
          <a:p>
            <a:pPr marL="596646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IE" sz="1800" i="1" dirty="0" smtClean="0"/>
          </a:p>
          <a:p>
            <a:pPr marL="596646" indent="-514350" algn="just" eaLnBrk="1" fontAlgn="auto" hangingPunct="1">
              <a:spcAft>
                <a:spcPts val="0"/>
              </a:spcAft>
              <a:defRPr/>
            </a:pPr>
            <a:r>
              <a:rPr lang="en-IE" sz="1800" dirty="0" smtClean="0"/>
              <a:t>In Study 2, we used the IRAP to explore the locus of internal vs. external control with regard to mental health categories by contrasting illness with weak-mindedness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404813"/>
            <a:ext cx="74993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IE" dirty="0" smtClean="0">
                <a:solidFill>
                  <a:schemeClr val="tx2">
                    <a:satMod val="130000"/>
                  </a:schemeClr>
                </a:solidFill>
              </a:rPr>
              <a:t>Study 2 Method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643050"/>
            <a:ext cx="7499350" cy="4465637"/>
          </a:xfrm>
        </p:spPr>
        <p:txBody>
          <a:bodyPr>
            <a:normAutofit/>
          </a:bodyPr>
          <a:lstStyle/>
          <a:p>
            <a:pPr marL="365760" lvl="1" indent="-283464" eaLnBrk="1" fontAlgn="auto" hangingPunct="1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da-DK" sz="2000" dirty="0" smtClean="0"/>
              <a:t>Depression Anxiety Stress Scale </a:t>
            </a:r>
            <a:r>
              <a:rPr lang="en-IE" sz="2000" dirty="0" smtClean="0"/>
              <a:t>(DASS 21)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IE" sz="2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IE" sz="2000" dirty="0" smtClean="0"/>
              <a:t>Implicit Measure: Two separate IRAPs</a:t>
            </a:r>
          </a:p>
          <a:p>
            <a:pPr marL="640398" lvl="1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IE" sz="1600" dirty="0" smtClean="0"/>
              <a:t>Illness IRAP (</a:t>
            </a:r>
            <a:r>
              <a:rPr lang="en-IE" sz="1600" i="1" dirty="0" smtClean="0"/>
              <a:t>N= </a:t>
            </a:r>
            <a:r>
              <a:rPr lang="en-IE" sz="1600" dirty="0" smtClean="0"/>
              <a:t>20)</a:t>
            </a:r>
          </a:p>
          <a:p>
            <a:pPr marL="640398" lvl="1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IE" sz="1600" dirty="0" smtClean="0"/>
              <a:t>Weak-mindedness IRAP (</a:t>
            </a:r>
            <a:r>
              <a:rPr lang="en-IE" sz="1600" i="1" dirty="0" smtClean="0"/>
              <a:t>N= </a:t>
            </a:r>
            <a:r>
              <a:rPr lang="en-IE" sz="1600" dirty="0" smtClean="0"/>
              <a:t>20)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IE" sz="2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IE" sz="2000" dirty="0" smtClean="0"/>
              <a:t>Explicit Measures: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IE" sz="2000" dirty="0" smtClean="0"/>
              <a:t>Community Attitudes to Mental Illness (CAMI)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IE" sz="2000" dirty="0" smtClean="0"/>
              <a:t>Stigmatising Attitudes Believability </a:t>
            </a:r>
            <a:r>
              <a:rPr lang="da-DK" sz="2000" dirty="0" smtClean="0"/>
              <a:t>(SAB)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da-DK" sz="2000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IE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611505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4993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IE" dirty="0" smtClean="0">
                <a:solidFill>
                  <a:schemeClr val="tx2">
                    <a:satMod val="130000"/>
                  </a:schemeClr>
                </a:solidFill>
              </a:rPr>
              <a:t>IRAP Stimuli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547664" y="4581128"/>
            <a:ext cx="1296987" cy="15843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0" y="3140968"/>
            <a:ext cx="14036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IE" sz="1400" dirty="0"/>
              <a:t>Negative psychological states </a:t>
            </a:r>
          </a:p>
          <a:p>
            <a:pPr algn="ctr"/>
            <a:r>
              <a:rPr lang="en-IE" sz="1400" dirty="0"/>
              <a:t>often used as a Psychological Label</a:t>
            </a:r>
          </a:p>
        </p:txBody>
      </p:sp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7308850" y="3716338"/>
            <a:ext cx="16557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E" sz="1400"/>
              <a:t>Positive psychological states, feelings &amp; emotions</a:t>
            </a:r>
          </a:p>
        </p:txBody>
      </p:sp>
      <p:sp>
        <p:nvSpPr>
          <p:cNvPr id="8" name="Oval 7"/>
          <p:cNvSpPr/>
          <p:nvPr/>
        </p:nvSpPr>
        <p:spPr>
          <a:xfrm>
            <a:off x="3131840" y="4581128"/>
            <a:ext cx="1295400" cy="15843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355976" y="4437112"/>
            <a:ext cx="3240359" cy="5768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55576" y="4437112"/>
            <a:ext cx="792088" cy="7200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340768"/>
            <a:ext cx="6066631" cy="516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214313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en-IE" dirty="0" smtClean="0">
                <a:solidFill>
                  <a:schemeClr val="accent1">
                    <a:lumMod val="75000"/>
                  </a:schemeClr>
                </a:solidFill>
              </a:rPr>
              <a:t>Weak-minded IRAP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691680" y="1340768"/>
            <a:ext cx="2880320" cy="252028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484313"/>
            <a:ext cx="80391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Box 31"/>
          <p:cNvSpPr txBox="1">
            <a:spLocks noChangeArrowheads="1"/>
          </p:cNvSpPr>
          <p:nvPr/>
        </p:nvSpPr>
        <p:spPr bwMode="auto">
          <a:xfrm>
            <a:off x="1547813" y="6092825"/>
            <a:ext cx="1223962" cy="2619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1100"/>
              <a:t>Suffering-Bad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en-IE" dirty="0" smtClean="0"/>
              <a:t>Results</a:t>
            </a:r>
            <a:endParaRPr lang="en-US" dirty="0"/>
          </a:p>
        </p:txBody>
      </p:sp>
      <p:sp>
        <p:nvSpPr>
          <p:cNvPr id="7" name="Up Arrow 6"/>
          <p:cNvSpPr/>
          <p:nvPr/>
        </p:nvSpPr>
        <p:spPr>
          <a:xfrm>
            <a:off x="8532813" y="1412875"/>
            <a:ext cx="357187" cy="3455988"/>
          </a:xfrm>
          <a:prstGeom prst="up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8532813" y="4941888"/>
            <a:ext cx="357187" cy="836612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380288" y="765175"/>
            <a:ext cx="1979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E"/>
              <a:t>Pro-Healthy/</a:t>
            </a:r>
          </a:p>
          <a:p>
            <a:pPr algn="ctr"/>
            <a:r>
              <a:rPr lang="en-IE"/>
              <a:t>Stigmatising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704138" y="5876925"/>
            <a:ext cx="14398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E"/>
              <a:t>Pro- Illness/</a:t>
            </a:r>
          </a:p>
          <a:p>
            <a:pPr algn="ctr"/>
            <a:r>
              <a:rPr lang="en-IE"/>
              <a:t>Weak-mindedness</a:t>
            </a:r>
          </a:p>
        </p:txBody>
      </p:sp>
      <p:sp>
        <p:nvSpPr>
          <p:cNvPr id="11" name="Oval 10"/>
          <p:cNvSpPr/>
          <p:nvPr/>
        </p:nvSpPr>
        <p:spPr>
          <a:xfrm>
            <a:off x="1331913" y="3141663"/>
            <a:ext cx="1511300" cy="23034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12" name="Oval 11"/>
          <p:cNvSpPr/>
          <p:nvPr/>
        </p:nvSpPr>
        <p:spPr>
          <a:xfrm>
            <a:off x="5508625" y="1628775"/>
            <a:ext cx="1511300" cy="38877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17" name="5-Point Star 16"/>
          <p:cNvSpPr/>
          <p:nvPr/>
        </p:nvSpPr>
        <p:spPr>
          <a:xfrm>
            <a:off x="1763713" y="2781300"/>
            <a:ext cx="144462" cy="142875"/>
          </a:xfrm>
          <a:prstGeom prst="star5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 b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339975" y="2276475"/>
            <a:ext cx="12969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E" sz="1600">
                <a:solidFill>
                  <a:srgbClr val="FF0000"/>
                </a:solidFill>
              </a:rPr>
              <a:t>Stigmatising Bias</a:t>
            </a:r>
          </a:p>
        </p:txBody>
      </p:sp>
      <p:sp>
        <p:nvSpPr>
          <p:cNvPr id="16" name="5-Point Star 15"/>
          <p:cNvSpPr/>
          <p:nvPr/>
        </p:nvSpPr>
        <p:spPr>
          <a:xfrm>
            <a:off x="6372225" y="1916113"/>
            <a:ext cx="144463" cy="144462"/>
          </a:xfrm>
          <a:prstGeom prst="star5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 b="1" dirty="0"/>
          </a:p>
        </p:txBody>
      </p:sp>
      <p:sp>
        <p:nvSpPr>
          <p:cNvPr id="20" name="5-Point Star 19"/>
          <p:cNvSpPr/>
          <p:nvPr/>
        </p:nvSpPr>
        <p:spPr>
          <a:xfrm>
            <a:off x="5795963" y="2060575"/>
            <a:ext cx="144462" cy="144463"/>
          </a:xfrm>
          <a:prstGeom prst="star5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 b="1" dirty="0"/>
          </a:p>
        </p:txBody>
      </p:sp>
      <p:sp>
        <p:nvSpPr>
          <p:cNvPr id="22" name="5-Point Star 21"/>
          <p:cNvSpPr/>
          <p:nvPr/>
        </p:nvSpPr>
        <p:spPr>
          <a:xfrm>
            <a:off x="684213" y="6453188"/>
            <a:ext cx="142875" cy="14446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26640" name="TextBox 24"/>
          <p:cNvSpPr txBox="1">
            <a:spLocks noChangeArrowheads="1"/>
          </p:cNvSpPr>
          <p:nvPr/>
        </p:nvSpPr>
        <p:spPr bwMode="auto">
          <a:xfrm>
            <a:off x="971550" y="6308725"/>
            <a:ext cx="3600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/>
              <a:t>= </a:t>
            </a:r>
            <a:r>
              <a:rPr lang="en-IE" sz="1400"/>
              <a:t>Significant effect </a:t>
            </a:r>
            <a:endParaRPr lang="en-IE"/>
          </a:p>
        </p:txBody>
      </p:sp>
      <p:sp>
        <p:nvSpPr>
          <p:cNvPr id="24" name="Oval 23"/>
          <p:cNvSpPr/>
          <p:nvPr/>
        </p:nvSpPr>
        <p:spPr>
          <a:xfrm>
            <a:off x="2916238" y="4508500"/>
            <a:ext cx="1223962" cy="15128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276600" y="3284538"/>
            <a:ext cx="12954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E" sz="1400">
                <a:solidFill>
                  <a:srgbClr val="FF0000"/>
                </a:solidFill>
              </a:rPr>
              <a:t>Weak Pro-Suffering Effect 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411760" y="2781300"/>
            <a:ext cx="360016" cy="503684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24" idx="0"/>
          </p:cNvCxnSpPr>
          <p:nvPr/>
        </p:nvCxnSpPr>
        <p:spPr>
          <a:xfrm flipH="1">
            <a:off x="3528219" y="4005263"/>
            <a:ext cx="180182" cy="50323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5" name="TextBox 27"/>
          <p:cNvSpPr txBox="1">
            <a:spLocks noChangeArrowheads="1"/>
          </p:cNvSpPr>
          <p:nvPr/>
        </p:nvSpPr>
        <p:spPr bwMode="auto">
          <a:xfrm>
            <a:off x="6227763" y="765175"/>
            <a:ext cx="13684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E" sz="1400" dirty="0">
                <a:solidFill>
                  <a:srgbClr val="FF0000"/>
                </a:solidFill>
              </a:rPr>
              <a:t>Pro-Healthy Bias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444208" y="1196975"/>
            <a:ext cx="288381" cy="50383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7" name="TextBox 32"/>
          <p:cNvSpPr txBox="1">
            <a:spLocks noChangeArrowheads="1"/>
          </p:cNvSpPr>
          <p:nvPr/>
        </p:nvSpPr>
        <p:spPr bwMode="auto">
          <a:xfrm>
            <a:off x="2916238" y="6092825"/>
            <a:ext cx="1223962" cy="2619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1100"/>
              <a:t>Suffering-Good</a:t>
            </a:r>
          </a:p>
        </p:txBody>
      </p:sp>
      <p:sp>
        <p:nvSpPr>
          <p:cNvPr id="26648" name="TextBox 33"/>
          <p:cNvSpPr txBox="1">
            <a:spLocks noChangeArrowheads="1"/>
          </p:cNvSpPr>
          <p:nvPr/>
        </p:nvSpPr>
        <p:spPr bwMode="auto">
          <a:xfrm>
            <a:off x="4427538" y="6092825"/>
            <a:ext cx="1081087" cy="2619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1100"/>
              <a:t>Healthy-Bad</a:t>
            </a:r>
          </a:p>
        </p:txBody>
      </p:sp>
      <p:sp>
        <p:nvSpPr>
          <p:cNvPr id="26649" name="TextBox 34"/>
          <p:cNvSpPr txBox="1">
            <a:spLocks noChangeArrowheads="1"/>
          </p:cNvSpPr>
          <p:nvPr/>
        </p:nvSpPr>
        <p:spPr bwMode="auto">
          <a:xfrm>
            <a:off x="5724525" y="6092825"/>
            <a:ext cx="1079500" cy="2619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1100"/>
              <a:t>Healthy-Good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5536" y="2708920"/>
            <a:ext cx="461665" cy="1948284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IE" dirty="0"/>
              <a:t>Mean </a:t>
            </a:r>
            <a:r>
              <a:rPr lang="en-IE" i="1" dirty="0"/>
              <a:t>D-Scores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7" grpId="0" animBg="1"/>
      <p:bldP spid="14" grpId="0"/>
      <p:bldP spid="16" grpId="0" animBg="1"/>
      <p:bldP spid="20" grpId="0" animBg="1"/>
      <p:bldP spid="22" grpId="0" animBg="1"/>
      <p:bldP spid="26640" grpId="0"/>
      <p:bldP spid="24" grpId="0" animBg="1"/>
      <p:bldP spid="25" grpId="0"/>
      <p:bldP spid="26645" grpId="0"/>
      <p:bldP spid="26647" grpId="0" animBg="1"/>
      <p:bldP spid="26648" grpId="0" animBg="1"/>
      <p:bldP spid="26649" grpId="0" animBg="1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04813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en-IE" dirty="0" smtClean="0"/>
              <a:t>Results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827088" y="1628775"/>
            <a:ext cx="7499350" cy="4800600"/>
          </a:xfrm>
        </p:spPr>
        <p:txBody>
          <a:bodyPr/>
          <a:lstStyle/>
          <a:p>
            <a:pPr algn="just"/>
            <a:r>
              <a:rPr lang="en-IE" sz="1800" smtClean="0"/>
              <a:t>Stigmatising biases were evident towards both illness and weak-mindedness in the suffering/bad trial-type. </a:t>
            </a:r>
          </a:p>
          <a:p>
            <a:pPr algn="just"/>
            <a:endParaRPr lang="en-IE" sz="1800" smtClean="0"/>
          </a:p>
          <a:p>
            <a:pPr algn="just"/>
            <a:r>
              <a:rPr lang="en-IE" sz="1800" smtClean="0"/>
              <a:t>Strong Pro-Healthy Bias in Suffering-Good and Suffering-Bad trial-types</a:t>
            </a:r>
          </a:p>
          <a:p>
            <a:pPr algn="just"/>
            <a:endParaRPr lang="en-IE" sz="1800" smtClean="0"/>
          </a:p>
          <a:p>
            <a:pPr algn="just"/>
            <a:r>
              <a:rPr lang="en-IE" sz="1800" smtClean="0"/>
              <a:t>Slight Pro-Suffering Bias in Suffering-Good trial-type</a:t>
            </a:r>
          </a:p>
          <a:p>
            <a:pPr algn="just"/>
            <a:endParaRPr lang="en-IE" sz="1800" smtClean="0"/>
          </a:p>
          <a:p>
            <a:pPr algn="just"/>
            <a:r>
              <a:rPr lang="en-IE" sz="1800" smtClean="0"/>
              <a:t>No differences between the two IRAPs</a:t>
            </a:r>
          </a:p>
          <a:p>
            <a:pPr algn="just"/>
            <a:endParaRPr lang="en-IE" sz="1800" smtClean="0"/>
          </a:p>
          <a:p>
            <a:pPr algn="just">
              <a:buFont typeface="Wingdings 2" pitchFamily="18" charset="2"/>
              <a:buNone/>
            </a:pPr>
            <a:r>
              <a:rPr lang="en-IE" sz="1800" smtClean="0"/>
              <a:t>	</a:t>
            </a:r>
            <a:r>
              <a:rPr lang="en-IE" sz="1800" u="sng" smtClean="0"/>
              <a:t>Explicits </a:t>
            </a:r>
          </a:p>
          <a:p>
            <a:pPr algn="just"/>
            <a:r>
              <a:rPr lang="en-IE" sz="1800" smtClean="0"/>
              <a:t>CAMI depicted positive attitudes towards people with mental illness</a:t>
            </a:r>
          </a:p>
          <a:p>
            <a:pPr algn="just"/>
            <a:r>
              <a:rPr lang="en-IE" sz="1800" smtClean="0"/>
              <a:t>SAB indicated no evidence of stigmatising attitudes believability </a:t>
            </a:r>
            <a:endParaRPr lang="en-US" sz="1800" smtClean="0"/>
          </a:p>
          <a:p>
            <a:pPr algn="just"/>
            <a:r>
              <a:rPr lang="en-US" sz="1800" smtClean="0"/>
              <a:t>No significant correlations between explicit and implicit results</a:t>
            </a:r>
          </a:p>
          <a:p>
            <a:pPr>
              <a:buFont typeface="Wingdings 2" pitchFamily="18" charset="2"/>
              <a:buNone/>
            </a:pPr>
            <a:endParaRPr lang="en-IE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357188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en-IE" dirty="0" smtClean="0">
                <a:solidFill>
                  <a:schemeClr val="accent3">
                    <a:lumMod val="50000"/>
                  </a:schemeClr>
                </a:solidFill>
              </a:rPr>
              <a:t>Conclusions</a:t>
            </a:r>
            <a:r>
              <a:rPr lang="en-I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I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000100" y="1428736"/>
            <a:ext cx="7499350" cy="4314825"/>
          </a:xfrm>
        </p:spPr>
        <p:txBody>
          <a:bodyPr/>
          <a:lstStyle/>
          <a:p>
            <a:pPr algn="just"/>
            <a:r>
              <a:rPr lang="en-IE" sz="1800" dirty="0" smtClean="0"/>
              <a:t>Stigmatising Bias evident when participants related negative psychological states to illness or weak-mindedness</a:t>
            </a:r>
          </a:p>
          <a:p>
            <a:pPr algn="just"/>
            <a:endParaRPr lang="en-IE" sz="1800" dirty="0" smtClean="0"/>
          </a:p>
          <a:p>
            <a:pPr algn="just"/>
            <a:r>
              <a:rPr lang="en-IE" sz="1800" dirty="0" smtClean="0"/>
              <a:t>Strong Pro-Normal Bias evident when relating positive psychological states to being healthy. Also, participants were reticent to relate negative psychological states to being healthy</a:t>
            </a:r>
          </a:p>
          <a:p>
            <a:pPr algn="just">
              <a:buFont typeface="Wingdings 2" pitchFamily="18" charset="2"/>
              <a:buNone/>
            </a:pPr>
            <a:endParaRPr lang="en-IE" sz="1800" dirty="0" smtClean="0"/>
          </a:p>
          <a:p>
            <a:pPr algn="just"/>
            <a:r>
              <a:rPr lang="en-IE" sz="1800" dirty="0" smtClean="0"/>
              <a:t>Again, participants more readily related positive psychological states than negative to Ill suffering despite evident stigmatising biases.  Although this effect was weak.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E" sz="1600" dirty="0" smtClean="0"/>
              <a:t>Suggests slightly positive attitude towards sufferers</a:t>
            </a:r>
          </a:p>
          <a:p>
            <a:pPr algn="just"/>
            <a:endParaRPr lang="en-IE" sz="1800" dirty="0" smtClean="0"/>
          </a:p>
          <a:p>
            <a:pPr algn="just"/>
            <a:r>
              <a:rPr lang="en-IE" sz="1800" dirty="0" smtClean="0"/>
              <a:t>No differences across IRAPs </a:t>
            </a:r>
          </a:p>
          <a:p>
            <a:pPr algn="just">
              <a:buFont typeface="Wingdings 2" pitchFamily="18" charset="2"/>
              <a:buNone/>
            </a:pPr>
            <a:endParaRPr lang="en-IE" sz="1800" dirty="0" smtClean="0"/>
          </a:p>
          <a:p>
            <a:pPr algn="just"/>
            <a:r>
              <a:rPr lang="en-IE" sz="1800" dirty="0" smtClean="0"/>
              <a:t>No stigma on explicit measures</a:t>
            </a:r>
          </a:p>
          <a:p>
            <a:pPr algn="just">
              <a:buFont typeface="Wingdings 2" pitchFamily="18" charset="2"/>
              <a:buNone/>
            </a:pPr>
            <a:endParaRPr lang="en-IE" sz="1400" dirty="0" smtClean="0"/>
          </a:p>
          <a:p>
            <a:pPr algn="just"/>
            <a:endParaRPr lang="en-IE" sz="2000" dirty="0" smtClean="0"/>
          </a:p>
          <a:p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76250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Overall Conclusions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27088" y="1628775"/>
            <a:ext cx="7499350" cy="4800600"/>
          </a:xfrm>
        </p:spPr>
        <p:txBody>
          <a:bodyPr/>
          <a:lstStyle/>
          <a:p>
            <a:pPr algn="just"/>
            <a:r>
              <a:rPr lang="en-GB" sz="1800" dirty="0" smtClean="0"/>
              <a:t>No explicit stigmatising attitudes reported on any measure</a:t>
            </a:r>
          </a:p>
          <a:p>
            <a:pPr algn="just"/>
            <a:endParaRPr lang="en-GB" sz="1800" dirty="0" smtClean="0"/>
          </a:p>
          <a:p>
            <a:pPr algn="just"/>
            <a:r>
              <a:rPr lang="en-GB" sz="1800" dirty="0" smtClean="0"/>
              <a:t>Pro-Normal/Healthy Biases found in all 5 IRAPs</a:t>
            </a:r>
          </a:p>
          <a:p>
            <a:pPr algn="just"/>
            <a:endParaRPr lang="en-GB" sz="1800" dirty="0" smtClean="0"/>
          </a:p>
          <a:p>
            <a:pPr algn="just"/>
            <a:r>
              <a:rPr lang="en-GB" sz="1800" dirty="0" smtClean="0"/>
              <a:t>Similar Stigmatising Bias towards anxiety, depression, mental illness and weak-mindedness on all IRAPs, but only when relating negative psychological states to suffering (i.e., Suffering-Bad trial-type) – This trial-type is key when measuring Stigma</a:t>
            </a:r>
          </a:p>
          <a:p>
            <a:pPr algn="just"/>
            <a:endParaRPr lang="en-GB" sz="1800" dirty="0" smtClean="0"/>
          </a:p>
          <a:p>
            <a:pPr algn="just"/>
            <a:r>
              <a:rPr lang="en-GB" sz="1800" dirty="0" smtClean="0"/>
              <a:t>Data from Study 2 indicated that participants were equally stigmatising towards illness as weak-mindedness, suggesting that both sources of the locus of control were operating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76250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Overall Implications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827088" y="1844675"/>
            <a:ext cx="7499350" cy="4800600"/>
          </a:xfrm>
        </p:spPr>
        <p:txBody>
          <a:bodyPr/>
          <a:lstStyle/>
          <a:p>
            <a:pPr algn="just"/>
            <a:r>
              <a:rPr lang="en-GB" sz="1800" smtClean="0"/>
              <a:t>Current programme of research is the first to use the IRAP to explore categories used to label psychological suffering</a:t>
            </a:r>
          </a:p>
          <a:p>
            <a:pPr algn="just"/>
            <a:endParaRPr lang="en-GB" sz="1800" smtClean="0"/>
          </a:p>
          <a:p>
            <a:pPr algn="just"/>
            <a:r>
              <a:rPr lang="en-GB" sz="1800" smtClean="0"/>
              <a:t>The data showed some evidence of stigmatising bias towards the labels, but additional IRAPs may expand upon these effects</a:t>
            </a:r>
          </a:p>
          <a:p>
            <a:pPr algn="just"/>
            <a:endParaRPr lang="en-GB" sz="1800" smtClean="0"/>
          </a:p>
          <a:p>
            <a:pPr algn="just"/>
            <a:r>
              <a:rPr lang="en-GB" sz="1800" smtClean="0"/>
              <a:t>All data here were recorded with undergraduates, so there may well be differences with sufferers and with professionals</a:t>
            </a:r>
            <a:endParaRPr lang="en-US" sz="1800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476250"/>
            <a:ext cx="7499350" cy="15113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IE" dirty="0" smtClean="0">
                <a:solidFill>
                  <a:schemeClr val="tx2">
                    <a:satMod val="130000"/>
                  </a:schemeClr>
                </a:solidFill>
              </a:rPr>
              <a:t>Psychological Suffering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27088" y="1916113"/>
            <a:ext cx="7499350" cy="4656137"/>
          </a:xfrm>
        </p:spPr>
        <p:txBody>
          <a:bodyPr/>
          <a:lstStyle/>
          <a:p>
            <a:pPr marL="180975" indent="-180975" algn="just" eaLnBrk="1" hangingPunct="1"/>
            <a:r>
              <a:rPr lang="en-IE" sz="2000" dirty="0" smtClean="0"/>
              <a:t>A key feature of psychological suffering is the power of the related label (</a:t>
            </a:r>
            <a:r>
              <a:rPr lang="en-IE" sz="2000" dirty="0" err="1" smtClean="0"/>
              <a:t>Timimi</a:t>
            </a:r>
            <a:r>
              <a:rPr lang="en-IE" sz="2000" dirty="0" smtClean="0"/>
              <a:t>, 2011)</a:t>
            </a:r>
          </a:p>
          <a:p>
            <a:pPr marL="180975" indent="-180975" algn="just" eaLnBrk="1" hangingPunct="1"/>
            <a:endParaRPr lang="en-IE" sz="2000" dirty="0" smtClean="0"/>
          </a:p>
          <a:p>
            <a:pPr marL="180975" indent="-180975" algn="just" eaLnBrk="1" hangingPunct="1"/>
            <a:r>
              <a:rPr lang="en-IE" sz="2000" dirty="0" smtClean="0"/>
              <a:t>All labels carry related evaluations (Fernando, 2005)</a:t>
            </a:r>
          </a:p>
          <a:p>
            <a:pPr marL="180975" indent="-180975" algn="just" eaLnBrk="1" hangingPunct="1"/>
            <a:endParaRPr lang="en-IE" sz="2000" dirty="0" smtClean="0"/>
          </a:p>
          <a:p>
            <a:pPr marL="180975" indent="-180975" algn="just" eaLnBrk="1" hangingPunct="1"/>
            <a:r>
              <a:rPr lang="en-IE" sz="2000" dirty="0" smtClean="0"/>
              <a:t>This influences the attitudes held towards the sufferer (Corrigan, 2004)</a:t>
            </a:r>
          </a:p>
          <a:p>
            <a:pPr marL="180975" indent="-180975" algn="just" eaLnBrk="1" hangingPunct="1"/>
            <a:endParaRPr lang="en-IE" sz="2000" dirty="0" smtClean="0"/>
          </a:p>
          <a:p>
            <a:pPr marL="180975" indent="-180975" algn="just" eaLnBrk="1" hangingPunct="1"/>
            <a:r>
              <a:rPr lang="en-IE" sz="2000" dirty="0" smtClean="0"/>
              <a:t>And how the sufferer evaluates themselves (Link et al., 2006)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88" y="2286000"/>
            <a:ext cx="2784475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85813" y="4929188"/>
            <a:ext cx="7858125" cy="55399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(Headings)"/>
              </a:rPr>
              <a:t>Ciara.McEnteggart@nuim.ie</a:t>
            </a:r>
            <a:endParaRPr lang="en-US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(Headings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476250"/>
            <a:ext cx="74993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IE" dirty="0" smtClean="0">
                <a:solidFill>
                  <a:schemeClr val="tx2">
                    <a:satMod val="130000"/>
                  </a:schemeClr>
                </a:solidFill>
              </a:rPr>
              <a:t>Stigmatisation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714348" y="1714488"/>
            <a:ext cx="7499350" cy="4800600"/>
          </a:xfrm>
        </p:spPr>
        <p:txBody>
          <a:bodyPr/>
          <a:lstStyle/>
          <a:p>
            <a:pPr algn="just" eaLnBrk="1" hangingPunct="1"/>
            <a:r>
              <a:rPr lang="en-GB" sz="2000" dirty="0" smtClean="0"/>
              <a:t>Labels and their related evaluations are readily attributed to others in both personal and professional contexts (Link, 2006)</a:t>
            </a:r>
          </a:p>
          <a:p>
            <a:pPr algn="just" eaLnBrk="1" hangingPunct="1"/>
            <a:endParaRPr lang="en-GB" sz="2000" dirty="0" smtClean="0"/>
          </a:p>
          <a:p>
            <a:pPr algn="just" eaLnBrk="1" hangingPunct="1"/>
            <a:r>
              <a:rPr lang="en-GB" sz="2000" dirty="0" smtClean="0"/>
              <a:t>They are now part of the fabric of how we talk about ourselves and others</a:t>
            </a:r>
          </a:p>
          <a:p>
            <a:pPr algn="just" eaLnBrk="1" hangingPunct="1"/>
            <a:endParaRPr lang="en-GB" sz="2000" dirty="0" smtClean="0"/>
          </a:p>
          <a:p>
            <a:pPr algn="just" eaLnBrk="1" hangingPunct="1"/>
            <a:r>
              <a:rPr lang="en-GB" sz="2000" dirty="0" smtClean="0"/>
              <a:t>They likely comprise both explicit and implicit attitudes (Reeder &amp; Pryor, 2008)</a:t>
            </a:r>
          </a:p>
          <a:p>
            <a:pPr algn="just" eaLnBrk="1" hangingPunct="1"/>
            <a:endParaRPr lang="en-GB" sz="2000" dirty="0" smtClean="0"/>
          </a:p>
          <a:p>
            <a:pPr algn="just" eaLnBrk="1" hangingPunct="1"/>
            <a:r>
              <a:rPr lang="en-GB" sz="2000" dirty="0" smtClean="0"/>
              <a:t>And they are not always helpful (</a:t>
            </a:r>
            <a:r>
              <a:rPr lang="en-GB" sz="2000" dirty="0" err="1" smtClean="0"/>
              <a:t>Timimi</a:t>
            </a:r>
            <a:r>
              <a:rPr lang="en-GB" sz="2000" dirty="0" smtClean="0"/>
              <a:t>, 2012)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404813"/>
            <a:ext cx="74993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IE" dirty="0" smtClean="0">
                <a:solidFill>
                  <a:schemeClr val="tx2">
                    <a:satMod val="130000"/>
                  </a:schemeClr>
                </a:solidFill>
              </a:rPr>
              <a:t>Labels &amp; Stigma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23850" y="1341438"/>
            <a:ext cx="3960813" cy="4800600"/>
          </a:xfrm>
        </p:spPr>
        <p:txBody>
          <a:bodyPr/>
          <a:lstStyle/>
          <a:p>
            <a:pPr algn="just" eaLnBrk="1" hangingPunct="1">
              <a:defRPr/>
            </a:pPr>
            <a:endParaRPr lang="en-GB" sz="2000" dirty="0" smtClean="0"/>
          </a:p>
          <a:p>
            <a:pPr marL="90488" indent="-7938" algn="just" eaLnBrk="1" hangingPunct="1">
              <a:buFont typeface="Wingdings 2" pitchFamily="18" charset="2"/>
              <a:buNone/>
              <a:tabLst>
                <a:tab pos="90488" algn="l"/>
              </a:tabLst>
              <a:defRPr/>
            </a:pPr>
            <a:r>
              <a:rPr lang="en-GB" sz="2000" b="1" dirty="0" smtClean="0"/>
              <a:t>For example, stigma, regarding any domain:</a:t>
            </a:r>
          </a:p>
          <a:p>
            <a:pPr marL="90488" indent="-7938" algn="just" eaLnBrk="1" hangingPunct="1">
              <a:buFont typeface="Wingdings 2" pitchFamily="18" charset="2"/>
              <a:buNone/>
              <a:tabLst>
                <a:tab pos="90488" algn="l"/>
              </a:tabLst>
              <a:defRPr/>
            </a:pPr>
            <a:endParaRPr lang="en-GB" sz="2000" dirty="0" smtClean="0"/>
          </a:p>
          <a:p>
            <a:pPr marL="539750" indent="-457200" algn="just" eaLnBrk="1" hangingPunct="1">
              <a:buFont typeface="Wingdings 2" pitchFamily="18" charset="2"/>
              <a:buNone/>
              <a:defRPr/>
            </a:pPr>
            <a:r>
              <a:rPr lang="en-GB" sz="2000" dirty="0" smtClean="0"/>
              <a:t>Reduces life chances of sufferers</a:t>
            </a:r>
          </a:p>
          <a:p>
            <a:pPr marL="539750" indent="-457200" algn="just" eaLnBrk="1" hangingPunct="1">
              <a:buFont typeface="Wingdings 2" pitchFamily="18" charset="2"/>
              <a:buNone/>
              <a:defRPr/>
            </a:pPr>
            <a:endParaRPr lang="en-GB" sz="2000" dirty="0" smtClean="0"/>
          </a:p>
          <a:p>
            <a:pPr marL="90488" lvl="1" indent="-7938" algn="just" eaLnBrk="1" hangingPunct="1">
              <a:buFont typeface="Verdana" pitchFamily="34" charset="0"/>
              <a:buNone/>
              <a:defRPr/>
            </a:pPr>
            <a:r>
              <a:rPr lang="en-GB" sz="2000" dirty="0" smtClean="0"/>
              <a:t>Reduces access to mental health services</a:t>
            </a:r>
          </a:p>
          <a:p>
            <a:pPr marL="539750" lvl="1" indent="-457200" algn="just" eaLnBrk="1" hangingPunct="1">
              <a:buFont typeface="Verdana" pitchFamily="34" charset="0"/>
              <a:buNone/>
              <a:defRPr/>
            </a:pPr>
            <a:endParaRPr lang="en-GB" sz="2000" dirty="0" smtClean="0"/>
          </a:p>
          <a:p>
            <a:pPr marL="539750" lvl="1" indent="-457200" algn="just" eaLnBrk="1" hangingPunct="1">
              <a:buFont typeface="Verdana" pitchFamily="34" charset="0"/>
              <a:buNone/>
              <a:defRPr/>
            </a:pPr>
            <a:r>
              <a:rPr lang="en-GB" sz="2000" dirty="0" smtClean="0"/>
              <a:t>Limits advances in treatment.</a:t>
            </a:r>
          </a:p>
          <a:p>
            <a:pPr marL="539750" lvl="1" indent="-457200" algn="just" eaLnBrk="1" hangingPunct="1">
              <a:buFont typeface="Verdana" pitchFamily="34" charset="0"/>
              <a:buNone/>
              <a:defRPr/>
            </a:pPr>
            <a:endParaRPr lang="en-GB" sz="2000" dirty="0" smtClean="0"/>
          </a:p>
          <a:p>
            <a:pPr marL="90488" lvl="1" indent="-7938" algn="just" eaLnBrk="1" hangingPunct="1">
              <a:buFont typeface="Verdana" pitchFamily="34" charset="0"/>
              <a:buNone/>
              <a:defRPr/>
            </a:pPr>
            <a:r>
              <a:rPr lang="en-GB" sz="2000" dirty="0" smtClean="0"/>
              <a:t>Reinforces differences in socio-economic status</a:t>
            </a:r>
          </a:p>
          <a:p>
            <a:pPr marL="90488" lvl="1" indent="-7938" algn="just" eaLnBrk="1" hangingPunct="1">
              <a:buFont typeface="Verdana" pitchFamily="34" charset="0"/>
              <a:buNone/>
              <a:tabLst>
                <a:tab pos="90488" algn="l"/>
              </a:tabLst>
              <a:defRPr/>
            </a:pPr>
            <a:endParaRPr lang="en-GB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00562" y="1428736"/>
            <a:ext cx="4319587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lvl="1" algn="just">
              <a:spcBef>
                <a:spcPts val="550"/>
              </a:spcBef>
              <a:buClr>
                <a:schemeClr val="accent1"/>
              </a:buClr>
              <a:defRPr/>
            </a:pPr>
            <a:endParaRPr lang="en-GB" sz="2000" dirty="0">
              <a:latin typeface="+mn-lt"/>
            </a:endParaRPr>
          </a:p>
          <a:p>
            <a:pPr marL="361950" lvl="1" algn="just">
              <a:spcBef>
                <a:spcPts val="550"/>
              </a:spcBef>
              <a:buClr>
                <a:schemeClr val="accent1"/>
              </a:buClr>
              <a:defRPr/>
            </a:pPr>
            <a:r>
              <a:rPr lang="en-GB" sz="2000" dirty="0" smtClean="0">
                <a:latin typeface="+mn-lt"/>
              </a:rPr>
              <a:t>exacerbates </a:t>
            </a:r>
            <a:r>
              <a:rPr lang="en-GB" sz="2000" dirty="0">
                <a:latin typeface="+mn-lt"/>
              </a:rPr>
              <a:t>stress</a:t>
            </a:r>
          </a:p>
          <a:p>
            <a:pPr marL="361950" lvl="1" algn="just">
              <a:spcBef>
                <a:spcPts val="550"/>
              </a:spcBef>
              <a:buClr>
                <a:schemeClr val="accent1"/>
              </a:buClr>
              <a:defRPr/>
            </a:pPr>
            <a:endParaRPr lang="en-GB" sz="2000" dirty="0">
              <a:latin typeface="+mn-lt"/>
            </a:endParaRPr>
          </a:p>
          <a:p>
            <a:pPr marL="361950" lvl="1" algn="just">
              <a:spcBef>
                <a:spcPts val="550"/>
              </a:spcBef>
              <a:buClr>
                <a:schemeClr val="accent1"/>
              </a:buClr>
              <a:defRPr/>
            </a:pPr>
            <a:r>
              <a:rPr lang="en-GB" sz="2000" dirty="0">
                <a:latin typeface="+mn-lt"/>
              </a:rPr>
              <a:t>delays </a:t>
            </a:r>
            <a:r>
              <a:rPr lang="en-GB" sz="2000" dirty="0" smtClean="0">
                <a:latin typeface="+mn-lt"/>
              </a:rPr>
              <a:t>help-seeking</a:t>
            </a:r>
            <a:endParaRPr lang="en-GB" sz="2000" dirty="0">
              <a:latin typeface="+mn-lt"/>
            </a:endParaRPr>
          </a:p>
          <a:p>
            <a:pPr marL="361950" lvl="1" algn="just">
              <a:spcBef>
                <a:spcPts val="550"/>
              </a:spcBef>
              <a:buClr>
                <a:schemeClr val="accent1"/>
              </a:buClr>
              <a:defRPr/>
            </a:pPr>
            <a:endParaRPr lang="en-GB" sz="2000" dirty="0">
              <a:latin typeface="+mn-lt"/>
            </a:endParaRPr>
          </a:p>
          <a:p>
            <a:pPr marL="361950" lvl="1" algn="just">
              <a:spcBef>
                <a:spcPts val="550"/>
              </a:spcBef>
              <a:buClr>
                <a:schemeClr val="accent1"/>
              </a:buClr>
              <a:defRPr/>
            </a:pPr>
            <a:r>
              <a:rPr lang="en-GB" sz="2000" dirty="0">
                <a:latin typeface="+mn-lt"/>
              </a:rPr>
              <a:t>causes treatment </a:t>
            </a:r>
            <a:r>
              <a:rPr lang="en-GB" sz="2000" dirty="0" smtClean="0">
                <a:latin typeface="+mn-lt"/>
              </a:rPr>
              <a:t>termination</a:t>
            </a:r>
          </a:p>
          <a:p>
            <a:pPr marL="361950" lvl="1" algn="just">
              <a:spcBef>
                <a:spcPts val="550"/>
              </a:spcBef>
              <a:buClr>
                <a:schemeClr val="accent1"/>
              </a:buClr>
              <a:defRPr/>
            </a:pPr>
            <a:endParaRPr lang="en-GB" sz="2000" dirty="0" smtClean="0">
              <a:latin typeface="+mj-lt"/>
            </a:endParaRPr>
          </a:p>
          <a:p>
            <a:pPr marL="361950" lvl="1" algn="just">
              <a:defRPr/>
            </a:pPr>
            <a:r>
              <a:rPr lang="en-GB" sz="2000" dirty="0" smtClean="0">
                <a:latin typeface="+mj-lt"/>
              </a:rPr>
              <a:t>There is only a few existing studies that have explored implicit attitudes to mental health labels (</a:t>
            </a:r>
            <a:r>
              <a:rPr lang="en-GB" sz="2000" dirty="0" err="1" smtClean="0">
                <a:latin typeface="+mj-lt"/>
              </a:rPr>
              <a:t>Stier</a:t>
            </a:r>
            <a:r>
              <a:rPr lang="en-GB" sz="2000" dirty="0" smtClean="0">
                <a:latin typeface="+mj-lt"/>
              </a:rPr>
              <a:t>, &amp; </a:t>
            </a:r>
            <a:r>
              <a:rPr lang="en-GB" sz="2000" dirty="0" err="1" smtClean="0">
                <a:latin typeface="+mj-lt"/>
              </a:rPr>
              <a:t>Hinshaw</a:t>
            </a:r>
            <a:r>
              <a:rPr lang="en-GB" sz="2000" dirty="0" smtClean="0">
                <a:latin typeface="+mj-lt"/>
              </a:rPr>
              <a:t>, 2007; </a:t>
            </a:r>
            <a:r>
              <a:rPr lang="en-GB" sz="2000" dirty="0" err="1" smtClean="0">
                <a:latin typeface="+mj-lt"/>
              </a:rPr>
              <a:t>Teachman</a:t>
            </a:r>
            <a:r>
              <a:rPr lang="en-GB" sz="2000" dirty="0" smtClean="0">
                <a:latin typeface="+mj-lt"/>
              </a:rPr>
              <a:t> et al., 2006)</a:t>
            </a:r>
          </a:p>
          <a:p>
            <a:pPr marL="361950" lvl="1" algn="just">
              <a:defRPr/>
            </a:pPr>
            <a:endParaRPr lang="en-GB" sz="2000" dirty="0" smtClean="0">
              <a:latin typeface="+mj-lt"/>
            </a:endParaRPr>
          </a:p>
          <a:p>
            <a:pPr marL="361950" lvl="1" algn="just">
              <a:defRPr/>
            </a:pPr>
            <a:r>
              <a:rPr lang="en-GB" sz="2000" dirty="0" smtClean="0">
                <a:latin typeface="+mj-lt"/>
              </a:rPr>
              <a:t>This might be an important area of application for the IRAP</a:t>
            </a:r>
            <a:endParaRPr lang="en-US" sz="2000" dirty="0" smtClean="0">
              <a:latin typeface="+mj-lt"/>
            </a:endParaRPr>
          </a:p>
          <a:p>
            <a:pPr marL="361950" lvl="1" algn="just">
              <a:spcBef>
                <a:spcPts val="550"/>
              </a:spcBef>
              <a:buClr>
                <a:schemeClr val="accent1"/>
              </a:buClr>
              <a:defRPr/>
            </a:pPr>
            <a:endParaRPr lang="en-GB" sz="2000" dirty="0">
              <a:latin typeface="+mn-lt"/>
            </a:endParaRPr>
          </a:p>
          <a:p>
            <a:pPr marL="361950" lvl="1" algn="just">
              <a:spcBef>
                <a:spcPts val="550"/>
              </a:spcBef>
              <a:buClr>
                <a:schemeClr val="accent1"/>
              </a:buClr>
              <a:defRPr/>
            </a:pPr>
            <a:endParaRPr lang="en-GB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404813"/>
            <a:ext cx="74993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IE" dirty="0" smtClean="0">
                <a:solidFill>
                  <a:schemeClr val="tx2">
                    <a:satMod val="130000"/>
                  </a:schemeClr>
                </a:solidFill>
              </a:rPr>
              <a:t>Study 1 Method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484313"/>
            <a:ext cx="7499350" cy="4465637"/>
          </a:xfrm>
        </p:spPr>
        <p:txBody>
          <a:bodyPr>
            <a:normAutofit/>
          </a:bodyPr>
          <a:lstStyle/>
          <a:p>
            <a:pPr marL="365760" lvl="1" indent="-283464" eaLnBrk="1" fontAlgn="auto" hangingPunct="1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da-DK" sz="2000" dirty="0" smtClean="0"/>
              <a:t>Depression Anxiety Stress Scale </a:t>
            </a:r>
            <a:r>
              <a:rPr lang="en-IE" sz="2000" dirty="0" smtClean="0"/>
              <a:t>(DASS 21)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IE" sz="2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IE" sz="2000" dirty="0" smtClean="0"/>
              <a:t>Implicit Measure: Three separate IRAPs</a:t>
            </a:r>
          </a:p>
          <a:p>
            <a:pPr marL="640398" lvl="1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IE" sz="1600" dirty="0" smtClean="0"/>
              <a:t>Depression IRAP (</a:t>
            </a:r>
            <a:r>
              <a:rPr lang="en-IE" sz="1600" i="1" dirty="0" smtClean="0"/>
              <a:t>N= </a:t>
            </a:r>
            <a:r>
              <a:rPr lang="en-IE" sz="1600" dirty="0" smtClean="0"/>
              <a:t>20)</a:t>
            </a:r>
          </a:p>
          <a:p>
            <a:pPr marL="640398" lvl="1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IE" sz="1600" dirty="0" smtClean="0"/>
              <a:t>Anxiety IRAP (</a:t>
            </a:r>
            <a:r>
              <a:rPr lang="en-IE" sz="1600" i="1" dirty="0" smtClean="0"/>
              <a:t>N= </a:t>
            </a:r>
            <a:r>
              <a:rPr lang="en-IE" sz="1600" dirty="0" smtClean="0"/>
              <a:t>20)</a:t>
            </a:r>
          </a:p>
          <a:p>
            <a:pPr marL="640398" lvl="1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IE" sz="1600" dirty="0" smtClean="0"/>
              <a:t>Mental Illness IRAP (</a:t>
            </a:r>
            <a:r>
              <a:rPr lang="en-IE" sz="1600" i="1" dirty="0" smtClean="0"/>
              <a:t>N= </a:t>
            </a:r>
            <a:r>
              <a:rPr lang="en-IE" sz="1600" dirty="0" smtClean="0"/>
              <a:t>20)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IE" sz="2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IE" sz="2000" dirty="0" smtClean="0"/>
              <a:t>Explicit Measures: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IE" sz="2000" dirty="0" smtClean="0"/>
              <a:t>Community Attitudes to Mental Illness (CAMI)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IE" sz="2000" dirty="0" smtClean="0"/>
              <a:t>Stigmatising Attitudes Believability </a:t>
            </a:r>
            <a:r>
              <a:rPr lang="da-DK" sz="2000" dirty="0" smtClean="0"/>
              <a:t>(SAB)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da-DK" sz="2000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IE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340768"/>
            <a:ext cx="6581725" cy="4468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333375"/>
            <a:ext cx="74993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IE" dirty="0" smtClean="0">
                <a:solidFill>
                  <a:schemeClr val="tx2">
                    <a:satMod val="130000"/>
                  </a:schemeClr>
                </a:solidFill>
              </a:rPr>
              <a:t>IRAP Stimuli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475656" y="3143248"/>
            <a:ext cx="935037" cy="14378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3635896" y="3140968"/>
            <a:ext cx="936625" cy="14401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5724128" y="3140968"/>
            <a:ext cx="1007046" cy="151216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18439" name="TextBox 8"/>
          <p:cNvSpPr txBox="1">
            <a:spLocks noChangeArrowheads="1"/>
          </p:cNvSpPr>
          <p:nvPr/>
        </p:nvSpPr>
        <p:spPr bwMode="auto">
          <a:xfrm>
            <a:off x="-180528" y="5877272"/>
            <a:ext cx="31686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E" sz="1400" dirty="0"/>
              <a:t>Negative psychological states, feelings and emotions associated with the psychological label </a:t>
            </a:r>
          </a:p>
        </p:txBody>
      </p:sp>
      <p:sp>
        <p:nvSpPr>
          <p:cNvPr id="18440" name="TextBox 11"/>
          <p:cNvSpPr txBox="1">
            <a:spLocks noChangeArrowheads="1"/>
          </p:cNvSpPr>
          <p:nvPr/>
        </p:nvSpPr>
        <p:spPr bwMode="auto">
          <a:xfrm>
            <a:off x="107504" y="1052736"/>
            <a:ext cx="2232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1400" dirty="0"/>
              <a:t>Psychological Labels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99592" y="1340768"/>
            <a:ext cx="864096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95536" y="4221088"/>
            <a:ext cx="1152128" cy="172819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8439" grpId="0"/>
      <p:bldP spid="184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96752"/>
            <a:ext cx="6220172" cy="533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188913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en-IE" dirty="0" smtClean="0">
                <a:solidFill>
                  <a:schemeClr val="accent1">
                    <a:lumMod val="75000"/>
                  </a:schemeClr>
                </a:solidFill>
              </a:rPr>
              <a:t>Depression IRAP</a:t>
            </a:r>
            <a:endParaRPr lang="en-I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691680" y="1268760"/>
            <a:ext cx="2952328" cy="26642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341438"/>
            <a:ext cx="818197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74993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IE" dirty="0" smtClean="0">
                <a:solidFill>
                  <a:schemeClr val="tx2">
                    <a:satMod val="130000"/>
                  </a:schemeClr>
                </a:solidFill>
              </a:rPr>
              <a:t>Results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8459788" y="1125538"/>
            <a:ext cx="357187" cy="2735262"/>
          </a:xfrm>
          <a:prstGeom prst="up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8459788" y="4005263"/>
            <a:ext cx="357187" cy="2087562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86" name="TextBox 11"/>
          <p:cNvSpPr txBox="1">
            <a:spLocks noChangeArrowheads="1"/>
          </p:cNvSpPr>
          <p:nvPr/>
        </p:nvSpPr>
        <p:spPr bwMode="auto">
          <a:xfrm>
            <a:off x="7929563" y="836613"/>
            <a:ext cx="1214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524750" y="620713"/>
            <a:ext cx="16192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E" sz="1400"/>
              <a:t>Stigmatising/</a:t>
            </a:r>
          </a:p>
          <a:p>
            <a:pPr algn="ctr"/>
            <a:r>
              <a:rPr lang="en-IE" sz="1400"/>
              <a:t>Pro-Normal Bias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451725" y="6165850"/>
            <a:ext cx="18351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E" sz="1400" dirty="0"/>
              <a:t>Anti-Stigmatising/</a:t>
            </a:r>
          </a:p>
          <a:p>
            <a:pPr algn="ctr"/>
            <a:r>
              <a:rPr lang="en-IE" sz="1400" dirty="0"/>
              <a:t>Pro-Suffering Bias</a:t>
            </a:r>
          </a:p>
        </p:txBody>
      </p:sp>
      <p:sp>
        <p:nvSpPr>
          <p:cNvPr id="20" name="5-Point Star 19"/>
          <p:cNvSpPr/>
          <p:nvPr/>
        </p:nvSpPr>
        <p:spPr>
          <a:xfrm>
            <a:off x="6300788" y="1412875"/>
            <a:ext cx="142875" cy="144463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22" name="5-Point Star 21"/>
          <p:cNvSpPr/>
          <p:nvPr/>
        </p:nvSpPr>
        <p:spPr>
          <a:xfrm>
            <a:off x="5940425" y="1989138"/>
            <a:ext cx="144463" cy="14446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23" name="5-Point Star 22"/>
          <p:cNvSpPr/>
          <p:nvPr/>
        </p:nvSpPr>
        <p:spPr>
          <a:xfrm>
            <a:off x="2771775" y="5732463"/>
            <a:ext cx="144463" cy="14446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24" name="5-Point Star 23"/>
          <p:cNvSpPr/>
          <p:nvPr/>
        </p:nvSpPr>
        <p:spPr>
          <a:xfrm>
            <a:off x="684213" y="6453188"/>
            <a:ext cx="142875" cy="14446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20493" name="TextBox 24"/>
          <p:cNvSpPr txBox="1">
            <a:spLocks noChangeArrowheads="1"/>
          </p:cNvSpPr>
          <p:nvPr/>
        </p:nvSpPr>
        <p:spPr bwMode="auto">
          <a:xfrm>
            <a:off x="971550" y="6308725"/>
            <a:ext cx="3600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dirty="0"/>
              <a:t>= </a:t>
            </a:r>
            <a:r>
              <a:rPr lang="en-IE" sz="1400" dirty="0"/>
              <a:t>Significant effect </a:t>
            </a:r>
            <a:endParaRPr lang="en-IE" dirty="0"/>
          </a:p>
        </p:txBody>
      </p:sp>
      <p:sp>
        <p:nvSpPr>
          <p:cNvPr id="16" name="Oval 15"/>
          <p:cNvSpPr/>
          <p:nvPr/>
        </p:nvSpPr>
        <p:spPr>
          <a:xfrm>
            <a:off x="5148064" y="1125538"/>
            <a:ext cx="1800424" cy="29067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20495" name="TextBox 26"/>
          <p:cNvSpPr txBox="1">
            <a:spLocks noChangeArrowheads="1"/>
          </p:cNvSpPr>
          <p:nvPr/>
        </p:nvSpPr>
        <p:spPr bwMode="auto">
          <a:xfrm>
            <a:off x="2195736" y="1484784"/>
            <a:ext cx="12969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E" sz="1400" dirty="0">
                <a:solidFill>
                  <a:srgbClr val="FF0000"/>
                </a:solidFill>
              </a:rPr>
              <a:t>Stigmatising Bias </a:t>
            </a:r>
          </a:p>
        </p:txBody>
      </p:sp>
      <p:sp>
        <p:nvSpPr>
          <p:cNvPr id="20496" name="TextBox 27"/>
          <p:cNvSpPr txBox="1">
            <a:spLocks noChangeArrowheads="1"/>
          </p:cNvSpPr>
          <p:nvPr/>
        </p:nvSpPr>
        <p:spPr bwMode="auto">
          <a:xfrm>
            <a:off x="6516216" y="620688"/>
            <a:ext cx="12223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E" sz="1400" dirty="0">
                <a:solidFill>
                  <a:srgbClr val="FF0000"/>
                </a:solidFill>
              </a:rPr>
              <a:t>Pro-Normal Bias</a:t>
            </a:r>
          </a:p>
        </p:txBody>
      </p:sp>
      <p:sp>
        <p:nvSpPr>
          <p:cNvPr id="19" name="Oval 18"/>
          <p:cNvSpPr/>
          <p:nvPr/>
        </p:nvSpPr>
        <p:spPr>
          <a:xfrm>
            <a:off x="1042988" y="2060575"/>
            <a:ext cx="1657350" cy="21875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21" name="5-Point Star 20"/>
          <p:cNvSpPr/>
          <p:nvPr/>
        </p:nvSpPr>
        <p:spPr>
          <a:xfrm>
            <a:off x="5508625" y="1341438"/>
            <a:ext cx="142875" cy="14287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30" name="Oval 29"/>
          <p:cNvSpPr/>
          <p:nvPr/>
        </p:nvSpPr>
        <p:spPr>
          <a:xfrm>
            <a:off x="2411413" y="3573463"/>
            <a:ext cx="1657350" cy="21875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/>
          </a:p>
        </p:txBody>
      </p:sp>
      <p:sp>
        <p:nvSpPr>
          <p:cNvPr id="20500" name="TextBox 30"/>
          <p:cNvSpPr txBox="1">
            <a:spLocks noChangeArrowheads="1"/>
          </p:cNvSpPr>
          <p:nvPr/>
        </p:nvSpPr>
        <p:spPr bwMode="auto">
          <a:xfrm>
            <a:off x="3131840" y="2708920"/>
            <a:ext cx="14398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E" sz="1400" dirty="0">
                <a:solidFill>
                  <a:srgbClr val="FF0000"/>
                </a:solidFill>
              </a:rPr>
              <a:t>Pro-Suffering Effect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2267744" y="1772816"/>
            <a:ext cx="287338" cy="4318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659563" y="1052513"/>
            <a:ext cx="288925" cy="4318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30" idx="0"/>
          </p:cNvCxnSpPr>
          <p:nvPr/>
        </p:nvCxnSpPr>
        <p:spPr>
          <a:xfrm flipH="1">
            <a:off x="3240088" y="3140968"/>
            <a:ext cx="323800" cy="43249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4" name="TextBox 31"/>
          <p:cNvSpPr txBox="1">
            <a:spLocks noChangeArrowheads="1"/>
          </p:cNvSpPr>
          <p:nvPr/>
        </p:nvSpPr>
        <p:spPr bwMode="auto">
          <a:xfrm>
            <a:off x="1258888" y="6021388"/>
            <a:ext cx="1225550" cy="26193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1100"/>
              <a:t>Suffering-Bad</a:t>
            </a:r>
          </a:p>
        </p:txBody>
      </p:sp>
      <p:sp>
        <p:nvSpPr>
          <p:cNvPr id="20505" name="TextBox 32"/>
          <p:cNvSpPr txBox="1">
            <a:spLocks noChangeArrowheads="1"/>
          </p:cNvSpPr>
          <p:nvPr/>
        </p:nvSpPr>
        <p:spPr bwMode="auto">
          <a:xfrm>
            <a:off x="2700338" y="6021388"/>
            <a:ext cx="1223962" cy="26193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1100"/>
              <a:t>Suffering-Good</a:t>
            </a:r>
          </a:p>
        </p:txBody>
      </p:sp>
      <p:sp>
        <p:nvSpPr>
          <p:cNvPr id="20506" name="TextBox 33"/>
          <p:cNvSpPr txBox="1">
            <a:spLocks noChangeArrowheads="1"/>
          </p:cNvSpPr>
          <p:nvPr/>
        </p:nvSpPr>
        <p:spPr bwMode="auto">
          <a:xfrm>
            <a:off x="4211638" y="6021388"/>
            <a:ext cx="1081087" cy="26193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1100"/>
              <a:t>Healthy-Bad</a:t>
            </a:r>
          </a:p>
        </p:txBody>
      </p:sp>
      <p:sp>
        <p:nvSpPr>
          <p:cNvPr id="20507" name="TextBox 34"/>
          <p:cNvSpPr txBox="1">
            <a:spLocks noChangeArrowheads="1"/>
          </p:cNvSpPr>
          <p:nvPr/>
        </p:nvSpPr>
        <p:spPr bwMode="auto">
          <a:xfrm>
            <a:off x="5580063" y="6021388"/>
            <a:ext cx="1079500" cy="26193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1100"/>
              <a:t>Healthy-Good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9512" y="2780928"/>
            <a:ext cx="461665" cy="1948284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IE" dirty="0"/>
              <a:t>Mean </a:t>
            </a:r>
            <a:r>
              <a:rPr lang="en-IE" i="1" dirty="0"/>
              <a:t>D-Scores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7" grpId="0"/>
      <p:bldP spid="8" grpId="2"/>
      <p:bldP spid="20" grpId="0" animBg="1"/>
      <p:bldP spid="22" grpId="0" animBg="1"/>
      <p:bldP spid="23" grpId="0" animBg="1"/>
      <p:bldP spid="24" grpId="0" animBg="1"/>
      <p:bldP spid="20493" grpId="0"/>
      <p:bldP spid="16" grpId="0" animBg="1"/>
      <p:bldP spid="20495" grpId="0"/>
      <p:bldP spid="20496" grpId="0"/>
      <p:bldP spid="19" grpId="0" animBg="1"/>
      <p:bldP spid="21" grpId="0" animBg="1"/>
      <p:bldP spid="30" grpId="0" animBg="1"/>
      <p:bldP spid="20500" grpId="0"/>
      <p:bldP spid="20504" grpId="0" animBg="1"/>
      <p:bldP spid="20505" grpId="0" animBg="1"/>
      <p:bldP spid="20506" grpId="0" animBg="1"/>
      <p:bldP spid="20507" grpId="0" animBg="1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04813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en-IE" dirty="0" smtClean="0">
                <a:solidFill>
                  <a:schemeClr val="accent3">
                    <a:lumMod val="50000"/>
                  </a:schemeClr>
                </a:solidFill>
              </a:rPr>
              <a:t>Result</a:t>
            </a:r>
            <a:r>
              <a:rPr lang="en-IE" dirty="0" smtClean="0"/>
              <a:t>s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755650" y="1628775"/>
            <a:ext cx="7499350" cy="4800600"/>
          </a:xfrm>
        </p:spPr>
        <p:txBody>
          <a:bodyPr/>
          <a:lstStyle/>
          <a:p>
            <a:pPr algn="just"/>
            <a:r>
              <a:rPr lang="en-IE" sz="1800" smtClean="0"/>
              <a:t>Stigmatising attitudes were equally evident in the Suffering-Bad trial-type</a:t>
            </a:r>
          </a:p>
          <a:p>
            <a:pPr algn="just"/>
            <a:endParaRPr lang="en-IE" sz="1800" smtClean="0"/>
          </a:p>
          <a:p>
            <a:pPr algn="just"/>
            <a:r>
              <a:rPr lang="en-IE" sz="1800" smtClean="0"/>
              <a:t>Large Pro-Normal effect in Normal-Good trial-type</a:t>
            </a:r>
          </a:p>
          <a:p>
            <a:pPr algn="just"/>
            <a:endParaRPr lang="en-IE" sz="1800" smtClean="0"/>
          </a:p>
          <a:p>
            <a:pPr algn="just"/>
            <a:r>
              <a:rPr lang="en-IE" sz="1800" smtClean="0"/>
              <a:t>Pro-Suffering Bias in the Suffering-Good trial-type, strongest effect in Anxiety IRAP</a:t>
            </a:r>
          </a:p>
          <a:p>
            <a:pPr algn="just"/>
            <a:endParaRPr lang="en-IE" sz="1800" smtClean="0"/>
          </a:p>
          <a:p>
            <a:pPr algn="just">
              <a:buFont typeface="Wingdings 2" pitchFamily="18" charset="2"/>
              <a:buNone/>
            </a:pPr>
            <a:r>
              <a:rPr lang="en-IE" sz="1800" smtClean="0"/>
              <a:t>	</a:t>
            </a:r>
            <a:r>
              <a:rPr lang="en-IE" sz="1800" u="sng" smtClean="0"/>
              <a:t>Explicits:</a:t>
            </a:r>
          </a:p>
          <a:p>
            <a:pPr algn="just"/>
            <a:r>
              <a:rPr lang="en-IE" sz="1800" smtClean="0"/>
              <a:t>CAMI depicted positive attitudes towards people with mental illness</a:t>
            </a:r>
          </a:p>
          <a:p>
            <a:pPr algn="just"/>
            <a:r>
              <a:rPr lang="en-IE" sz="1800" smtClean="0"/>
              <a:t>SAB indicated no evidence of stigmatising attitude believability </a:t>
            </a:r>
            <a:endParaRPr lang="en-US" sz="1800" smtClean="0"/>
          </a:p>
          <a:p>
            <a:pPr algn="just"/>
            <a:r>
              <a:rPr lang="en-US" sz="1800" smtClean="0"/>
              <a:t>No significant correlations between explicit and implicit results</a:t>
            </a:r>
          </a:p>
          <a:p>
            <a:endParaRPr lang="en-IE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1769</TotalTime>
  <Words>892</Words>
  <Application>Microsoft Office PowerPoint</Application>
  <PresentationFormat>On-screen Show (4:3)</PresentationFormat>
  <Paragraphs>176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PowerPoint Presentation</vt:lpstr>
      <vt:lpstr>Psychological Suffering </vt:lpstr>
      <vt:lpstr>Stigmatisation</vt:lpstr>
      <vt:lpstr>Labels &amp; Stigma</vt:lpstr>
      <vt:lpstr>Study 1 Method</vt:lpstr>
      <vt:lpstr>IRAP Stimuli</vt:lpstr>
      <vt:lpstr>Depression IRAP</vt:lpstr>
      <vt:lpstr>Results</vt:lpstr>
      <vt:lpstr>Results</vt:lpstr>
      <vt:lpstr>Conclusions </vt:lpstr>
      <vt:lpstr>Locus of Control </vt:lpstr>
      <vt:lpstr>Study 2 Method</vt:lpstr>
      <vt:lpstr>IRAP Stimuli</vt:lpstr>
      <vt:lpstr>Weak-minded IRAP</vt:lpstr>
      <vt:lpstr>Results</vt:lpstr>
      <vt:lpstr>Results</vt:lpstr>
      <vt:lpstr>Conclusions </vt:lpstr>
      <vt:lpstr>Overall Conclusions</vt:lpstr>
      <vt:lpstr>Overall Implications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Ciara</dc:creator>
  <cp:lastModifiedBy>Kate Morrison</cp:lastModifiedBy>
  <cp:revision>751</cp:revision>
  <dcterms:created xsi:type="dcterms:W3CDTF">2012-04-10T11:33:22Z</dcterms:created>
  <dcterms:modified xsi:type="dcterms:W3CDTF">2012-09-21T04:31:58Z</dcterms:modified>
</cp:coreProperties>
</file>