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handoutMasters/handoutMaster1.xml" ContentType="application/vnd.openxmlformats-officedocument.presentationml.handoutMaster+xml"/>
  <Override PartName="/ppt/slideLayouts/slideLayout1.xml" ContentType="application/vnd.openxmlformats-officedocument.presentationml.slideLayout+xml"/>
  <Override PartName="/ppt/theme/themeOverride1.xml" ContentType="application/vnd.openxmlformats-officedocument.themeOverride+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theme/theme2.xml" ContentType="application/vnd.openxmlformats-officedocument.theme+xml"/>
  <Override PartName="/ppt/viewProps.xml" ContentType="application/vnd.openxmlformats-officedocument.presentationml.viewProps+xml"/>
  <Override PartName="/ppt/slideLayouts/slideLayout7.xml" ContentType="application/vnd.openxmlformats-officedocument.presentationml.slideLayout+xml"/>
  <Override PartName="/ppt/commentAuthors.xml" ContentType="application/vnd.openxmlformats-officedocument.presentationml.commentAuthors+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3"/>
  </p:notesMasterIdLst>
  <p:handoutMasterIdLst>
    <p:handoutMasterId r:id="rId4"/>
  </p:handoutMasterIdLst>
  <p:sldIdLst>
    <p:sldId id="256" r:id="rId2"/>
  </p:sldIdLst>
  <p:sldSz cx="51206400" cy="32918400"/>
  <p:notesSz cx="9294813" cy="7223125"/>
  <p:defaultTextStyle>
    <a:defPPr>
      <a:defRPr lang="en-US"/>
    </a:defPPr>
    <a:lvl1pPr algn="l" rtl="0" fontAlgn="base">
      <a:spcBef>
        <a:spcPct val="0"/>
      </a:spcBef>
      <a:spcAft>
        <a:spcPct val="0"/>
      </a:spcAft>
      <a:defRPr sz="3300" kern="1200">
        <a:solidFill>
          <a:schemeClr val="tx1"/>
        </a:solidFill>
        <a:latin typeface="Arial Narrow" pitchFamily="34" charset="0"/>
        <a:ea typeface="ＭＳ Ｐゴシック" pitchFamily="47" charset="-128"/>
        <a:cs typeface="+mn-cs"/>
      </a:defRPr>
    </a:lvl1pPr>
    <a:lvl2pPr marL="92075" indent="365125" algn="l" rtl="0" fontAlgn="base">
      <a:spcBef>
        <a:spcPct val="0"/>
      </a:spcBef>
      <a:spcAft>
        <a:spcPct val="0"/>
      </a:spcAft>
      <a:defRPr sz="3300" kern="1200">
        <a:solidFill>
          <a:schemeClr val="tx1"/>
        </a:solidFill>
        <a:latin typeface="Arial Narrow" pitchFamily="34" charset="0"/>
        <a:ea typeface="ＭＳ Ｐゴシック" pitchFamily="47" charset="-128"/>
        <a:cs typeface="+mn-cs"/>
      </a:defRPr>
    </a:lvl2pPr>
    <a:lvl3pPr marL="184150" indent="730250" algn="l" rtl="0" fontAlgn="base">
      <a:spcBef>
        <a:spcPct val="0"/>
      </a:spcBef>
      <a:spcAft>
        <a:spcPct val="0"/>
      </a:spcAft>
      <a:defRPr sz="3300" kern="1200">
        <a:solidFill>
          <a:schemeClr val="tx1"/>
        </a:solidFill>
        <a:latin typeface="Arial Narrow" pitchFamily="34" charset="0"/>
        <a:ea typeface="ＭＳ Ｐゴシック" pitchFamily="47" charset="-128"/>
        <a:cs typeface="+mn-cs"/>
      </a:defRPr>
    </a:lvl3pPr>
    <a:lvl4pPr marL="277813" indent="1093788" algn="l" rtl="0" fontAlgn="base">
      <a:spcBef>
        <a:spcPct val="0"/>
      </a:spcBef>
      <a:spcAft>
        <a:spcPct val="0"/>
      </a:spcAft>
      <a:defRPr sz="3300" kern="1200">
        <a:solidFill>
          <a:schemeClr val="tx1"/>
        </a:solidFill>
        <a:latin typeface="Arial Narrow" pitchFamily="34" charset="0"/>
        <a:ea typeface="ＭＳ Ｐゴシック" pitchFamily="47" charset="-128"/>
        <a:cs typeface="+mn-cs"/>
      </a:defRPr>
    </a:lvl4pPr>
    <a:lvl5pPr marL="369888" indent="1458913" algn="l" rtl="0" fontAlgn="base">
      <a:spcBef>
        <a:spcPct val="0"/>
      </a:spcBef>
      <a:spcAft>
        <a:spcPct val="0"/>
      </a:spcAft>
      <a:defRPr sz="3300" kern="1200">
        <a:solidFill>
          <a:schemeClr val="tx1"/>
        </a:solidFill>
        <a:latin typeface="Arial Narrow" pitchFamily="34" charset="0"/>
        <a:ea typeface="ＭＳ Ｐゴシック" pitchFamily="47" charset="-128"/>
        <a:cs typeface="+mn-cs"/>
      </a:defRPr>
    </a:lvl5pPr>
    <a:lvl6pPr marL="2286000" algn="l" defTabSz="914400" rtl="0" eaLnBrk="1" latinLnBrk="0" hangingPunct="1">
      <a:defRPr sz="3300" kern="1200">
        <a:solidFill>
          <a:schemeClr val="tx1"/>
        </a:solidFill>
        <a:latin typeface="Arial Narrow" pitchFamily="34" charset="0"/>
        <a:ea typeface="ＭＳ Ｐゴシック" pitchFamily="47" charset="-128"/>
        <a:cs typeface="+mn-cs"/>
      </a:defRPr>
    </a:lvl6pPr>
    <a:lvl7pPr marL="2743200" algn="l" defTabSz="914400" rtl="0" eaLnBrk="1" latinLnBrk="0" hangingPunct="1">
      <a:defRPr sz="3300" kern="1200">
        <a:solidFill>
          <a:schemeClr val="tx1"/>
        </a:solidFill>
        <a:latin typeface="Arial Narrow" pitchFamily="34" charset="0"/>
        <a:ea typeface="ＭＳ Ｐゴシック" pitchFamily="47" charset="-128"/>
        <a:cs typeface="+mn-cs"/>
      </a:defRPr>
    </a:lvl7pPr>
    <a:lvl8pPr marL="3200400" algn="l" defTabSz="914400" rtl="0" eaLnBrk="1" latinLnBrk="0" hangingPunct="1">
      <a:defRPr sz="3300" kern="1200">
        <a:solidFill>
          <a:schemeClr val="tx1"/>
        </a:solidFill>
        <a:latin typeface="Arial Narrow" pitchFamily="34" charset="0"/>
        <a:ea typeface="ＭＳ Ｐゴシック" pitchFamily="47" charset="-128"/>
        <a:cs typeface="+mn-cs"/>
      </a:defRPr>
    </a:lvl8pPr>
    <a:lvl9pPr marL="3657600" algn="l" defTabSz="914400" rtl="0" eaLnBrk="1" latinLnBrk="0" hangingPunct="1">
      <a:defRPr sz="3300" kern="1200">
        <a:solidFill>
          <a:schemeClr val="tx1"/>
        </a:solidFill>
        <a:latin typeface="Arial Narrow" pitchFamily="34" charset="0"/>
        <a:ea typeface="ＭＳ Ｐゴシック" pitchFamily="47" charset="-128"/>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8445">
          <p15:clr>
            <a:srgbClr val="A4A3A4"/>
          </p15:clr>
        </p15:guide>
        <p15:guide id="2" orient="horz" pos="12965">
          <p15:clr>
            <a:srgbClr val="A4A3A4"/>
          </p15:clr>
        </p15:guide>
        <p15:guide id="3" pos="13316">
          <p15:clr>
            <a:srgbClr val="A4A3A4"/>
          </p15:clr>
        </p15:guide>
        <p15:guide id="4" pos="15125">
          <p15:clr>
            <a:srgbClr val="A4A3A4"/>
          </p15:clr>
        </p15:guide>
        <p15:guide id="5" pos="15219">
          <p15:clr>
            <a:srgbClr val="A4A3A4"/>
          </p15:clr>
        </p15:guide>
        <p15:guide id="6" pos="18931">
          <p15:clr>
            <a:srgbClr val="A4A3A4"/>
          </p15:clr>
        </p15:guide>
        <p15:guide id="7" pos="17028">
          <p15:clr>
            <a:srgbClr val="A4A3A4"/>
          </p15:clr>
        </p15:guide>
        <p15:guide id="8" pos="1712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1" name="Alexia Holovatyk" initials="AH" lastIdx="3" clrIdx="0">
    <p:extLst>
      <p:ext uri="{19B8F6BF-5375-455C-9EA6-DF929625EA0E}">
        <p15:presenceInfo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userId="d0734da58aefd53d" providerId="Windows Live"/>
      </p:ext>
    </p:extLst>
  </p:cmAuthor>
  <p:cmAuthor id="2" name="BN" initials="BN" lastIdx="1" clrIdx="1">
    <p:extLst>
      <p:ext uri="{19B8F6BF-5375-455C-9EA6-DF929625EA0E}">
        <p15:presenceInfo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userId="BN" providerId="None"/>
      </p:ext>
    </p:extLst>
  </p:cmAuthor>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clrMru>
    <a:srgbClr val="3399FF"/>
    <a:srgbClr val="0066FF"/>
    <a:srgbClr val="FF9900"/>
    <a:srgbClr val="CC0000"/>
    <a:srgbClr val="993300"/>
    <a:srgbClr val="009900"/>
    <a:srgbClr val="FFFFFF"/>
    <a:srgbClr val="F8F8F8"/>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vertBarState="minimized">
    <p:restoredLeft sz="37520" autoAdjust="0"/>
    <p:restoredTop sz="93487" autoAdjust="0"/>
  </p:normalViewPr>
  <p:slideViewPr>
    <p:cSldViewPr snapToGrid="0" snapToObjects="1">
      <p:cViewPr>
        <p:scale>
          <a:sx n="33" d="100"/>
          <a:sy n="33" d="100"/>
        </p:scale>
        <p:origin x="-88" y="200"/>
      </p:cViewPr>
      <p:guideLst>
        <p:guide orient="horz" pos="8445"/>
        <p:guide orient="horz" pos="12965"/>
        <p:guide pos="13316"/>
        <p:guide pos="15125"/>
        <p:guide pos="15219"/>
        <p:guide pos="18931"/>
        <p:guide pos="17028"/>
        <p:guide pos="171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0" y="0"/>
            <a:ext cx="4029075" cy="361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87043" name="Rectangle 3"/>
          <p:cNvSpPr>
            <a:spLocks noGrp="1" noChangeArrowheads="1"/>
          </p:cNvSpPr>
          <p:nvPr>
            <p:ph type="dt" sz="quarter" idx="1"/>
          </p:nvPr>
        </p:nvSpPr>
        <p:spPr bwMode="auto">
          <a:xfrm>
            <a:off x="5264150" y="0"/>
            <a:ext cx="4029075" cy="361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C43E3EFC-3967-4905-930B-CAC9C811A182}" type="datetimeFigureOut">
              <a:rPr lang="en-US"/>
              <a:pPr>
                <a:defRPr/>
              </a:pPr>
              <a:t>6/29/15</a:t>
            </a:fld>
            <a:endParaRPr lang="en-US"/>
          </a:p>
        </p:txBody>
      </p:sp>
      <p:sp>
        <p:nvSpPr>
          <p:cNvPr id="87044" name="Rectangle 4"/>
          <p:cNvSpPr>
            <a:spLocks noGrp="1" noChangeArrowheads="1"/>
          </p:cNvSpPr>
          <p:nvPr>
            <p:ph type="ftr" sz="quarter" idx="2"/>
          </p:nvPr>
        </p:nvSpPr>
        <p:spPr bwMode="auto">
          <a:xfrm>
            <a:off x="0" y="6861175"/>
            <a:ext cx="4029075" cy="360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87045" name="Rectangle 5"/>
          <p:cNvSpPr>
            <a:spLocks noGrp="1" noChangeArrowheads="1"/>
          </p:cNvSpPr>
          <p:nvPr>
            <p:ph type="sldNum" sz="quarter" idx="3"/>
          </p:nvPr>
        </p:nvSpPr>
        <p:spPr bwMode="auto">
          <a:xfrm>
            <a:off x="5264150" y="6861175"/>
            <a:ext cx="4029075" cy="360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2D466D75-A959-4106-AE21-0CFF14B2C008}"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28697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4029075" cy="361950"/>
          </a:xfrm>
          <a:prstGeom prst="rect">
            <a:avLst/>
          </a:prstGeom>
          <a:noFill/>
          <a:ln w="9525">
            <a:noFill/>
            <a:miter lim="800000"/>
            <a:headEnd/>
            <a:tailEnd/>
          </a:ln>
          <a:effectLst/>
        </p:spPr>
        <p:txBody>
          <a:bodyPr vert="horz" wrap="square" lIns="94384" tIns="47192" rIns="94384" bIns="47192" numCol="1" anchor="t" anchorCtr="0" compatLnSpc="1">
            <a:prstTxWarp prst="textNoShape">
              <a:avLst/>
            </a:prstTxWarp>
          </a:bodyPr>
          <a:lstStyle>
            <a:lvl1pPr>
              <a:defRPr sz="1200">
                <a:latin typeface="Arial" charset="0"/>
              </a:defRPr>
            </a:lvl1pPr>
          </a:lstStyle>
          <a:p>
            <a:pPr>
              <a:defRPr/>
            </a:pPr>
            <a:endParaRPr lang="en-US"/>
          </a:p>
        </p:txBody>
      </p:sp>
      <p:sp>
        <p:nvSpPr>
          <p:cNvPr id="150531" name="Rectangle 3"/>
          <p:cNvSpPr>
            <a:spLocks noGrp="1" noChangeArrowheads="1"/>
          </p:cNvSpPr>
          <p:nvPr>
            <p:ph type="dt" idx="1"/>
          </p:nvPr>
        </p:nvSpPr>
        <p:spPr bwMode="auto">
          <a:xfrm>
            <a:off x="5264150" y="0"/>
            <a:ext cx="4029075" cy="361950"/>
          </a:xfrm>
          <a:prstGeom prst="rect">
            <a:avLst/>
          </a:prstGeom>
          <a:noFill/>
          <a:ln w="9525">
            <a:noFill/>
            <a:miter lim="800000"/>
            <a:headEnd/>
            <a:tailEnd/>
          </a:ln>
          <a:effectLst/>
        </p:spPr>
        <p:txBody>
          <a:bodyPr vert="horz" wrap="square" lIns="94384" tIns="47192" rIns="94384" bIns="47192" numCol="1" anchor="t" anchorCtr="0" compatLnSpc="1">
            <a:prstTxWarp prst="textNoShape">
              <a:avLst/>
            </a:prstTxWarp>
          </a:bodyPr>
          <a:lstStyle>
            <a:lvl1pPr algn="r">
              <a:defRPr sz="1200">
                <a:latin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2540000" y="541338"/>
            <a:ext cx="4214813" cy="2709862"/>
          </a:xfrm>
          <a:prstGeom prst="rect">
            <a:avLst/>
          </a:prstGeom>
          <a:noFill/>
          <a:ln w="9525">
            <a:solidFill>
              <a:srgbClr val="000000"/>
            </a:solidFill>
            <a:miter lim="800000"/>
            <a:headEnd/>
            <a:tailEnd/>
          </a:ln>
        </p:spPr>
      </p:sp>
      <p:sp>
        <p:nvSpPr>
          <p:cNvPr id="150533" name="Rectangle 5"/>
          <p:cNvSpPr>
            <a:spLocks noGrp="1" noChangeArrowheads="1"/>
          </p:cNvSpPr>
          <p:nvPr>
            <p:ph type="body" sz="quarter" idx="3"/>
          </p:nvPr>
        </p:nvSpPr>
        <p:spPr bwMode="auto">
          <a:xfrm>
            <a:off x="930275" y="3430588"/>
            <a:ext cx="7435850" cy="3251200"/>
          </a:xfrm>
          <a:prstGeom prst="rect">
            <a:avLst/>
          </a:prstGeom>
          <a:noFill/>
          <a:ln w="9525">
            <a:noFill/>
            <a:miter lim="800000"/>
            <a:headEnd/>
            <a:tailEnd/>
          </a:ln>
          <a:effectLst/>
        </p:spPr>
        <p:txBody>
          <a:bodyPr vert="horz" wrap="square" lIns="94384" tIns="47192" rIns="94384" bIns="4719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0534" name="Rectangle 6"/>
          <p:cNvSpPr>
            <a:spLocks noGrp="1" noChangeArrowheads="1"/>
          </p:cNvSpPr>
          <p:nvPr>
            <p:ph type="ftr" sz="quarter" idx="4"/>
          </p:nvPr>
        </p:nvSpPr>
        <p:spPr bwMode="auto">
          <a:xfrm>
            <a:off x="0" y="6861175"/>
            <a:ext cx="4029075" cy="360363"/>
          </a:xfrm>
          <a:prstGeom prst="rect">
            <a:avLst/>
          </a:prstGeom>
          <a:noFill/>
          <a:ln w="9525">
            <a:noFill/>
            <a:miter lim="800000"/>
            <a:headEnd/>
            <a:tailEnd/>
          </a:ln>
          <a:effectLst/>
        </p:spPr>
        <p:txBody>
          <a:bodyPr vert="horz" wrap="square" lIns="94384" tIns="47192" rIns="94384" bIns="47192" numCol="1" anchor="b" anchorCtr="0" compatLnSpc="1">
            <a:prstTxWarp prst="textNoShape">
              <a:avLst/>
            </a:prstTxWarp>
          </a:bodyPr>
          <a:lstStyle>
            <a:lvl1pPr>
              <a:defRPr sz="1200">
                <a:latin typeface="Arial" charset="0"/>
              </a:defRPr>
            </a:lvl1pPr>
          </a:lstStyle>
          <a:p>
            <a:pPr>
              <a:defRPr/>
            </a:pPr>
            <a:endParaRPr lang="en-US"/>
          </a:p>
        </p:txBody>
      </p:sp>
      <p:sp>
        <p:nvSpPr>
          <p:cNvPr id="150535" name="Rectangle 7"/>
          <p:cNvSpPr>
            <a:spLocks noGrp="1" noChangeArrowheads="1"/>
          </p:cNvSpPr>
          <p:nvPr>
            <p:ph type="sldNum" sz="quarter" idx="5"/>
          </p:nvPr>
        </p:nvSpPr>
        <p:spPr bwMode="auto">
          <a:xfrm>
            <a:off x="5264150" y="6861175"/>
            <a:ext cx="4029075" cy="360363"/>
          </a:xfrm>
          <a:prstGeom prst="rect">
            <a:avLst/>
          </a:prstGeom>
          <a:noFill/>
          <a:ln w="9525">
            <a:noFill/>
            <a:miter lim="800000"/>
            <a:headEnd/>
            <a:tailEnd/>
          </a:ln>
          <a:effectLst/>
        </p:spPr>
        <p:txBody>
          <a:bodyPr vert="horz" wrap="square" lIns="94384" tIns="47192" rIns="94384" bIns="47192" numCol="1" anchor="b" anchorCtr="0" compatLnSpc="1">
            <a:prstTxWarp prst="textNoShape">
              <a:avLst/>
            </a:prstTxWarp>
          </a:bodyPr>
          <a:lstStyle>
            <a:lvl1pPr algn="r">
              <a:defRPr sz="1200">
                <a:latin typeface="Arial" charset="0"/>
              </a:defRPr>
            </a:lvl1pPr>
          </a:lstStyle>
          <a:p>
            <a:pPr>
              <a:defRPr/>
            </a:pPr>
            <a:fld id="{9C976A0A-1742-45D7-8A89-42722F9AFE16}"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811441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00" kern="1200">
        <a:solidFill>
          <a:schemeClr val="tx1"/>
        </a:solidFill>
        <a:latin typeface="Arial" pitchFamily="47" charset="0"/>
        <a:ea typeface="ＭＳ Ｐゴシック" pitchFamily="47" charset="-128"/>
        <a:cs typeface="+mn-cs"/>
      </a:defRPr>
    </a:lvl1pPr>
    <a:lvl2pPr marL="92075" algn="l" rtl="0" eaLnBrk="0" fontAlgn="base" hangingPunct="0">
      <a:spcBef>
        <a:spcPct val="30000"/>
      </a:spcBef>
      <a:spcAft>
        <a:spcPct val="0"/>
      </a:spcAft>
      <a:defRPr sz="200" kern="1200">
        <a:solidFill>
          <a:schemeClr val="tx1"/>
        </a:solidFill>
        <a:latin typeface="Arial" pitchFamily="47" charset="0"/>
        <a:ea typeface="ＭＳ Ｐゴシック" pitchFamily="47" charset="-128"/>
        <a:cs typeface="+mn-cs"/>
      </a:defRPr>
    </a:lvl2pPr>
    <a:lvl3pPr marL="184150" algn="l" rtl="0" eaLnBrk="0" fontAlgn="base" hangingPunct="0">
      <a:spcBef>
        <a:spcPct val="30000"/>
      </a:spcBef>
      <a:spcAft>
        <a:spcPct val="0"/>
      </a:spcAft>
      <a:defRPr sz="200" kern="1200">
        <a:solidFill>
          <a:schemeClr val="tx1"/>
        </a:solidFill>
        <a:latin typeface="Arial" pitchFamily="47" charset="0"/>
        <a:ea typeface="ＭＳ Ｐゴシック" pitchFamily="47" charset="-128"/>
        <a:cs typeface="+mn-cs"/>
      </a:defRPr>
    </a:lvl3pPr>
    <a:lvl4pPr marL="277813" algn="l" rtl="0" eaLnBrk="0" fontAlgn="base" hangingPunct="0">
      <a:spcBef>
        <a:spcPct val="30000"/>
      </a:spcBef>
      <a:spcAft>
        <a:spcPct val="0"/>
      </a:spcAft>
      <a:defRPr sz="200" kern="1200">
        <a:solidFill>
          <a:schemeClr val="tx1"/>
        </a:solidFill>
        <a:latin typeface="Arial" pitchFamily="47" charset="0"/>
        <a:ea typeface="ＭＳ Ｐゴシック" pitchFamily="47" charset="-128"/>
        <a:cs typeface="+mn-cs"/>
      </a:defRPr>
    </a:lvl4pPr>
    <a:lvl5pPr marL="369888" algn="l" rtl="0" eaLnBrk="0" fontAlgn="base" hangingPunct="0">
      <a:spcBef>
        <a:spcPct val="30000"/>
      </a:spcBef>
      <a:spcAft>
        <a:spcPct val="0"/>
      </a:spcAft>
      <a:defRPr sz="200" kern="1200">
        <a:solidFill>
          <a:schemeClr val="tx1"/>
        </a:solidFill>
        <a:latin typeface="Arial" pitchFamily="47" charset="0"/>
        <a:ea typeface="ＭＳ Ｐゴシック" pitchFamily="47" charset="-128"/>
        <a:cs typeface="+mn-cs"/>
      </a:defRPr>
    </a:lvl5pPr>
    <a:lvl6pPr marL="464287" algn="l" defTabSz="92857" rtl="0" eaLnBrk="1" latinLnBrk="0" hangingPunct="1">
      <a:defRPr sz="200" kern="1200">
        <a:solidFill>
          <a:schemeClr val="tx1"/>
        </a:solidFill>
        <a:latin typeface="+mn-lt"/>
        <a:ea typeface="+mn-ea"/>
        <a:cs typeface="+mn-cs"/>
      </a:defRPr>
    </a:lvl6pPr>
    <a:lvl7pPr marL="557144" algn="l" defTabSz="92857" rtl="0" eaLnBrk="1" latinLnBrk="0" hangingPunct="1">
      <a:defRPr sz="200" kern="1200">
        <a:solidFill>
          <a:schemeClr val="tx1"/>
        </a:solidFill>
        <a:latin typeface="+mn-lt"/>
        <a:ea typeface="+mn-ea"/>
        <a:cs typeface="+mn-cs"/>
      </a:defRPr>
    </a:lvl7pPr>
    <a:lvl8pPr marL="650001" algn="l" defTabSz="92857" rtl="0" eaLnBrk="1" latinLnBrk="0" hangingPunct="1">
      <a:defRPr sz="200" kern="1200">
        <a:solidFill>
          <a:schemeClr val="tx1"/>
        </a:solidFill>
        <a:latin typeface="+mn-lt"/>
        <a:ea typeface="+mn-ea"/>
        <a:cs typeface="+mn-cs"/>
      </a:defRPr>
    </a:lvl8pPr>
    <a:lvl9pPr marL="742859" algn="l" defTabSz="92857" rtl="0" eaLnBrk="1" latinLnBrk="0" hangingPunct="1">
      <a:defRPr sz="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7F5BB314-0802-41D0-9796-AC6162070BDD}" type="slidenum">
              <a:rPr lang="en-US" smtClean="0"/>
              <a:pPr/>
              <a:t>1</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sz="2400" smtClean="0">
              <a:latin typeface="Arial"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26187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0226675"/>
            <a:ext cx="4352607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8653125"/>
            <a:ext cx="358457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4780C22-7D7E-43F1-86EA-C02326E82304}" type="datetimeFigureOut">
              <a:rPr lang="en-US"/>
              <a:pPr>
                <a:defRPr/>
              </a:pPr>
              <a:t>6/29/15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4FDD6C-4647-46AA-B57C-4C0099AB05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C0C129-0FC4-4A02-B39D-03A8DEEE98CE}" type="datetimeFigureOut">
              <a:rPr lang="en-US"/>
              <a:pPr>
                <a:defRPr/>
              </a:pPr>
              <a:t>6/29/15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4C8692-3677-4592-9FB8-D7C5CED0963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2925763"/>
            <a:ext cx="10880725"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2925763"/>
            <a:ext cx="32492950"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2049CE5-0DE7-4BF0-BBE6-F4961710DEA9}" type="datetimeFigureOut">
              <a:rPr lang="en-US"/>
              <a:pPr>
                <a:defRPr/>
              </a:pPr>
              <a:t>6/29/15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0B31D6-FC17-42B8-B468-8588CADDA53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BAF701E-BB94-4F14-BA5C-BE4C758B6AAD}" type="datetimeFigureOut">
              <a:rPr lang="en-US"/>
              <a:pPr>
                <a:defRPr/>
              </a:pPr>
              <a:t>6/29/15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83321A-5D7E-4E10-964A-E849D5BB05E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3438"/>
            <a:ext cx="43526075"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3952538"/>
            <a:ext cx="4352607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498FD3B-EF38-4521-9E85-1647DAEAA2B5}" type="datetimeFigureOut">
              <a:rPr lang="en-US"/>
              <a:pPr>
                <a:defRPr/>
              </a:pPr>
              <a:t>6/29/15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0A1D11-94B5-4467-B286-31901B48A5F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3" y="9509125"/>
            <a:ext cx="21686837"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9509125"/>
            <a:ext cx="21686838"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37A5BD4F-2046-4C5A-98A3-F40E2C907D17}" type="datetimeFigureOut">
              <a:rPr lang="en-US"/>
              <a:pPr>
                <a:defRPr/>
              </a:pPr>
              <a:t>6/29/15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B4418CB-1766-45B4-A84A-256F54BF848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7625"/>
            <a:ext cx="46085125"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369175"/>
            <a:ext cx="226250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0439400"/>
            <a:ext cx="226250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7369175"/>
            <a:ext cx="2263298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0439400"/>
            <a:ext cx="2263298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2E90611F-C37C-4D15-BA19-53C2D9EB4F60}" type="datetimeFigureOut">
              <a:rPr lang="en-US"/>
              <a:pPr>
                <a:defRPr/>
              </a:pPr>
              <a:t>6/29/15</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A59979A-F7B9-4DF3-B694-3DF0210EABC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8CA4D147-A687-4600-9DFD-7C74E273D174}" type="datetimeFigureOut">
              <a:rPr lang="en-US"/>
              <a:pPr>
                <a:defRPr/>
              </a:pPr>
              <a:t>6/29/15</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E11DA02-514F-4857-9494-E848AE0FABE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1800A07-979A-4B44-BA78-62521533DA59}" type="datetimeFigureOut">
              <a:rPr lang="en-US"/>
              <a:pPr>
                <a:defRPr/>
              </a:pPr>
              <a:t>6/29/15</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6912AFC-DF81-415B-8DB6-91455BBA3AF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5"/>
            <a:ext cx="1684655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311275"/>
            <a:ext cx="286258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6888163"/>
            <a:ext cx="168465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EEA86E0-4C23-4141-B42F-B16EA87056DB}" type="datetimeFigureOut">
              <a:rPr lang="en-US"/>
              <a:pPr>
                <a:defRPr/>
              </a:pPr>
              <a:t>6/29/15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7084C66-E4CB-4086-B39F-75EB2AE8A5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3042563"/>
            <a:ext cx="3072447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2941638"/>
            <a:ext cx="3072447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036175" y="25763538"/>
            <a:ext cx="3072447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2E7A84C-15BA-4B70-BA50-A451494E17FA}" type="datetimeFigureOut">
              <a:rPr lang="en-US"/>
              <a:pPr>
                <a:defRPr/>
              </a:pPr>
              <a:t>6/29/15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502AF11-BD11-431A-B092-34FE3F559C6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40163" y="2925763"/>
            <a:ext cx="43526075" cy="5486400"/>
          </a:xfrm>
          <a:prstGeom prst="rect">
            <a:avLst/>
          </a:prstGeom>
          <a:noFill/>
          <a:ln w="9525">
            <a:noFill/>
            <a:miter lim="800000"/>
            <a:headEnd/>
            <a:tailEnd/>
          </a:ln>
        </p:spPr>
        <p:txBody>
          <a:bodyPr vert="horz" wrap="square" lIns="480709" tIns="240355" rIns="480709" bIns="240355"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3840163" y="9509125"/>
            <a:ext cx="43526075" cy="19751675"/>
          </a:xfrm>
          <a:prstGeom prst="rect">
            <a:avLst/>
          </a:prstGeom>
          <a:noFill/>
          <a:ln w="9525">
            <a:noFill/>
            <a:miter lim="800000"/>
            <a:headEnd/>
            <a:tailEnd/>
          </a:ln>
        </p:spPr>
        <p:txBody>
          <a:bodyPr vert="horz" wrap="square" lIns="480709" tIns="240355" rIns="480709" bIns="24035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6020" name="Rectangle 4"/>
          <p:cNvSpPr>
            <a:spLocks noGrp="1" noChangeArrowheads="1"/>
          </p:cNvSpPr>
          <p:nvPr>
            <p:ph type="dt" sz="half" idx="2"/>
          </p:nvPr>
        </p:nvSpPr>
        <p:spPr bwMode="auto">
          <a:xfrm>
            <a:off x="3840163" y="29992638"/>
            <a:ext cx="10668000" cy="2193925"/>
          </a:xfrm>
          <a:prstGeom prst="rect">
            <a:avLst/>
          </a:prstGeom>
          <a:noFill/>
          <a:ln w="9525">
            <a:noFill/>
            <a:miter lim="800000"/>
            <a:headEnd/>
            <a:tailEnd/>
          </a:ln>
          <a:effectLst/>
        </p:spPr>
        <p:txBody>
          <a:bodyPr vert="horz" wrap="square" lIns="480709" tIns="240355" rIns="480709" bIns="240355" numCol="1" anchor="t" anchorCtr="0" compatLnSpc="1">
            <a:prstTxWarp prst="textNoShape">
              <a:avLst/>
            </a:prstTxWarp>
          </a:bodyPr>
          <a:lstStyle>
            <a:lvl1pPr eaLnBrk="0" hangingPunct="0">
              <a:defRPr sz="7400">
                <a:latin typeface="Times" charset="0"/>
              </a:defRPr>
            </a:lvl1pPr>
          </a:lstStyle>
          <a:p>
            <a:pPr>
              <a:defRPr/>
            </a:pPr>
            <a:fld id="{9DC493E5-EEA3-41E3-8C0A-A2C7550BE209}" type="datetimeFigureOut">
              <a:rPr lang="en-US"/>
              <a:pPr>
                <a:defRPr/>
              </a:pPr>
              <a:t>6/29/15</a:t>
            </a:fld>
            <a:endParaRPr lang="en-US"/>
          </a:p>
        </p:txBody>
      </p:sp>
      <p:sp>
        <p:nvSpPr>
          <p:cNvPr id="86021" name="Rectangle 5"/>
          <p:cNvSpPr>
            <a:spLocks noGrp="1" noChangeArrowheads="1"/>
          </p:cNvSpPr>
          <p:nvPr>
            <p:ph type="ftr" sz="quarter" idx="3"/>
          </p:nvPr>
        </p:nvSpPr>
        <p:spPr bwMode="auto">
          <a:xfrm>
            <a:off x="17495838" y="29992638"/>
            <a:ext cx="16214725" cy="2193925"/>
          </a:xfrm>
          <a:prstGeom prst="rect">
            <a:avLst/>
          </a:prstGeom>
          <a:noFill/>
          <a:ln w="9525">
            <a:noFill/>
            <a:miter lim="800000"/>
            <a:headEnd/>
            <a:tailEnd/>
          </a:ln>
          <a:effectLst/>
        </p:spPr>
        <p:txBody>
          <a:bodyPr vert="horz" wrap="square" lIns="480709" tIns="240355" rIns="480709" bIns="240355" numCol="1" anchor="t" anchorCtr="0" compatLnSpc="1">
            <a:prstTxWarp prst="textNoShape">
              <a:avLst/>
            </a:prstTxWarp>
          </a:bodyPr>
          <a:lstStyle>
            <a:lvl1pPr algn="ctr" eaLnBrk="0" hangingPunct="0">
              <a:defRPr sz="7400">
                <a:latin typeface="Times" charset="0"/>
              </a:defRPr>
            </a:lvl1pPr>
          </a:lstStyle>
          <a:p>
            <a:pPr>
              <a:defRPr/>
            </a:pPr>
            <a:endParaRPr lang="en-US"/>
          </a:p>
        </p:txBody>
      </p:sp>
      <p:sp>
        <p:nvSpPr>
          <p:cNvPr id="86022" name="Rectangle 6"/>
          <p:cNvSpPr>
            <a:spLocks noGrp="1" noChangeArrowheads="1"/>
          </p:cNvSpPr>
          <p:nvPr>
            <p:ph type="sldNum" sz="quarter" idx="4"/>
          </p:nvPr>
        </p:nvSpPr>
        <p:spPr bwMode="auto">
          <a:xfrm>
            <a:off x="36698238" y="29992638"/>
            <a:ext cx="10668000" cy="2193925"/>
          </a:xfrm>
          <a:prstGeom prst="rect">
            <a:avLst/>
          </a:prstGeom>
          <a:noFill/>
          <a:ln w="9525">
            <a:noFill/>
            <a:miter lim="800000"/>
            <a:headEnd/>
            <a:tailEnd/>
          </a:ln>
          <a:effectLst/>
        </p:spPr>
        <p:txBody>
          <a:bodyPr vert="horz" wrap="square" lIns="480709" tIns="240355" rIns="480709" bIns="240355" numCol="1" anchor="t" anchorCtr="0" compatLnSpc="1">
            <a:prstTxWarp prst="textNoShape">
              <a:avLst/>
            </a:prstTxWarp>
          </a:bodyPr>
          <a:lstStyle>
            <a:lvl1pPr algn="r" eaLnBrk="0" hangingPunct="0">
              <a:defRPr sz="7400">
                <a:latin typeface="Times" charset="0"/>
              </a:defRPr>
            </a:lvl1pPr>
          </a:lstStyle>
          <a:p>
            <a:pPr>
              <a:defRPr/>
            </a:pPr>
            <a:fld id="{6D8CBFDF-89F3-4C35-8C9A-15DE445D2AE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806950" rtl="0" eaLnBrk="0" fontAlgn="base" hangingPunct="0">
        <a:spcBef>
          <a:spcPct val="0"/>
        </a:spcBef>
        <a:spcAft>
          <a:spcPct val="0"/>
        </a:spcAft>
        <a:defRPr sz="23100">
          <a:solidFill>
            <a:schemeClr val="tx2"/>
          </a:solidFill>
          <a:latin typeface="+mj-lt"/>
          <a:ea typeface="+mj-ea"/>
          <a:cs typeface="+mj-cs"/>
        </a:defRPr>
      </a:lvl1pPr>
      <a:lvl2pPr algn="ctr" defTabSz="4806950" rtl="0" eaLnBrk="0" fontAlgn="base" hangingPunct="0">
        <a:spcBef>
          <a:spcPct val="0"/>
        </a:spcBef>
        <a:spcAft>
          <a:spcPct val="0"/>
        </a:spcAft>
        <a:defRPr sz="23100">
          <a:solidFill>
            <a:schemeClr val="tx2"/>
          </a:solidFill>
          <a:latin typeface="Times" charset="0"/>
        </a:defRPr>
      </a:lvl2pPr>
      <a:lvl3pPr algn="ctr" defTabSz="4806950" rtl="0" eaLnBrk="0" fontAlgn="base" hangingPunct="0">
        <a:spcBef>
          <a:spcPct val="0"/>
        </a:spcBef>
        <a:spcAft>
          <a:spcPct val="0"/>
        </a:spcAft>
        <a:defRPr sz="23100">
          <a:solidFill>
            <a:schemeClr val="tx2"/>
          </a:solidFill>
          <a:latin typeface="Times" charset="0"/>
        </a:defRPr>
      </a:lvl3pPr>
      <a:lvl4pPr algn="ctr" defTabSz="4806950" rtl="0" eaLnBrk="0" fontAlgn="base" hangingPunct="0">
        <a:spcBef>
          <a:spcPct val="0"/>
        </a:spcBef>
        <a:spcAft>
          <a:spcPct val="0"/>
        </a:spcAft>
        <a:defRPr sz="23100">
          <a:solidFill>
            <a:schemeClr val="tx2"/>
          </a:solidFill>
          <a:latin typeface="Times" charset="0"/>
        </a:defRPr>
      </a:lvl4pPr>
      <a:lvl5pPr algn="ctr" defTabSz="4806950" rtl="0" eaLnBrk="0" fontAlgn="base" hangingPunct="0">
        <a:spcBef>
          <a:spcPct val="0"/>
        </a:spcBef>
        <a:spcAft>
          <a:spcPct val="0"/>
        </a:spcAft>
        <a:defRPr sz="23100">
          <a:solidFill>
            <a:schemeClr val="tx2"/>
          </a:solidFill>
          <a:latin typeface="Times" charset="0"/>
        </a:defRPr>
      </a:lvl5pPr>
      <a:lvl6pPr marL="457200" algn="ctr" defTabSz="4806950" rtl="0" fontAlgn="base">
        <a:spcBef>
          <a:spcPct val="0"/>
        </a:spcBef>
        <a:spcAft>
          <a:spcPct val="0"/>
        </a:spcAft>
        <a:defRPr sz="23100">
          <a:solidFill>
            <a:schemeClr val="tx2"/>
          </a:solidFill>
          <a:latin typeface="Times" charset="0"/>
        </a:defRPr>
      </a:lvl6pPr>
      <a:lvl7pPr marL="914400" algn="ctr" defTabSz="4806950" rtl="0" fontAlgn="base">
        <a:spcBef>
          <a:spcPct val="0"/>
        </a:spcBef>
        <a:spcAft>
          <a:spcPct val="0"/>
        </a:spcAft>
        <a:defRPr sz="23100">
          <a:solidFill>
            <a:schemeClr val="tx2"/>
          </a:solidFill>
          <a:latin typeface="Times" charset="0"/>
        </a:defRPr>
      </a:lvl7pPr>
      <a:lvl8pPr marL="1371600" algn="ctr" defTabSz="4806950" rtl="0" fontAlgn="base">
        <a:spcBef>
          <a:spcPct val="0"/>
        </a:spcBef>
        <a:spcAft>
          <a:spcPct val="0"/>
        </a:spcAft>
        <a:defRPr sz="23100">
          <a:solidFill>
            <a:schemeClr val="tx2"/>
          </a:solidFill>
          <a:latin typeface="Times" charset="0"/>
        </a:defRPr>
      </a:lvl8pPr>
      <a:lvl9pPr marL="1828800" algn="ctr" defTabSz="4806950" rtl="0" fontAlgn="base">
        <a:spcBef>
          <a:spcPct val="0"/>
        </a:spcBef>
        <a:spcAft>
          <a:spcPct val="0"/>
        </a:spcAft>
        <a:defRPr sz="23100">
          <a:solidFill>
            <a:schemeClr val="tx2"/>
          </a:solidFill>
          <a:latin typeface="Times" charset="0"/>
        </a:defRPr>
      </a:lvl9pPr>
    </p:titleStyle>
    <p:bodyStyle>
      <a:lvl1pPr marL="1803400" indent="-1803400" algn="l" defTabSz="4806950" rtl="0" eaLnBrk="0" fontAlgn="base" hangingPunct="0">
        <a:spcBef>
          <a:spcPct val="20000"/>
        </a:spcBef>
        <a:spcAft>
          <a:spcPct val="0"/>
        </a:spcAft>
        <a:buChar char="•"/>
        <a:defRPr sz="16800">
          <a:solidFill>
            <a:schemeClr val="tx1"/>
          </a:solidFill>
          <a:latin typeface="+mn-lt"/>
          <a:ea typeface="+mn-ea"/>
          <a:cs typeface="+mn-cs"/>
        </a:defRPr>
      </a:lvl1pPr>
      <a:lvl2pPr marL="3905250" indent="-1501775" algn="l" defTabSz="4806950" rtl="0" eaLnBrk="0" fontAlgn="base" hangingPunct="0">
        <a:spcBef>
          <a:spcPct val="20000"/>
        </a:spcBef>
        <a:spcAft>
          <a:spcPct val="0"/>
        </a:spcAft>
        <a:buChar char="–"/>
        <a:defRPr sz="14700">
          <a:solidFill>
            <a:schemeClr val="tx1"/>
          </a:solidFill>
          <a:latin typeface="+mn-lt"/>
        </a:defRPr>
      </a:lvl2pPr>
      <a:lvl3pPr marL="6008688" indent="-1201738" algn="l" defTabSz="4806950" rtl="0" eaLnBrk="0" fontAlgn="base" hangingPunct="0">
        <a:spcBef>
          <a:spcPct val="20000"/>
        </a:spcBef>
        <a:spcAft>
          <a:spcPct val="0"/>
        </a:spcAft>
        <a:buChar char="•"/>
        <a:defRPr sz="12600">
          <a:solidFill>
            <a:schemeClr val="tx1"/>
          </a:solidFill>
          <a:latin typeface="+mn-lt"/>
        </a:defRPr>
      </a:lvl3pPr>
      <a:lvl4pPr marL="8412163" indent="-1201738" algn="l" defTabSz="4806950" rtl="0" eaLnBrk="0" fontAlgn="base" hangingPunct="0">
        <a:spcBef>
          <a:spcPct val="20000"/>
        </a:spcBef>
        <a:spcAft>
          <a:spcPct val="0"/>
        </a:spcAft>
        <a:buChar char="–"/>
        <a:defRPr sz="10500">
          <a:solidFill>
            <a:schemeClr val="tx1"/>
          </a:solidFill>
          <a:latin typeface="+mn-lt"/>
        </a:defRPr>
      </a:lvl4pPr>
      <a:lvl5pPr marL="10815638" indent="-1201738" algn="l" defTabSz="4806950" rtl="0" eaLnBrk="0" fontAlgn="base" hangingPunct="0">
        <a:spcBef>
          <a:spcPct val="20000"/>
        </a:spcBef>
        <a:spcAft>
          <a:spcPct val="0"/>
        </a:spcAft>
        <a:buChar char="»"/>
        <a:defRPr sz="10500">
          <a:solidFill>
            <a:schemeClr val="tx1"/>
          </a:solidFill>
          <a:latin typeface="+mn-lt"/>
        </a:defRPr>
      </a:lvl5pPr>
      <a:lvl6pPr marL="11272838" indent="-1201738" algn="l" defTabSz="4806950" rtl="0" fontAlgn="base">
        <a:spcBef>
          <a:spcPct val="20000"/>
        </a:spcBef>
        <a:spcAft>
          <a:spcPct val="0"/>
        </a:spcAft>
        <a:buChar char="»"/>
        <a:defRPr sz="10500">
          <a:solidFill>
            <a:schemeClr val="tx1"/>
          </a:solidFill>
          <a:latin typeface="+mn-lt"/>
        </a:defRPr>
      </a:lvl6pPr>
      <a:lvl7pPr marL="11730038" indent="-1201738" algn="l" defTabSz="4806950" rtl="0" fontAlgn="base">
        <a:spcBef>
          <a:spcPct val="20000"/>
        </a:spcBef>
        <a:spcAft>
          <a:spcPct val="0"/>
        </a:spcAft>
        <a:buChar char="»"/>
        <a:defRPr sz="10500">
          <a:solidFill>
            <a:schemeClr val="tx1"/>
          </a:solidFill>
          <a:latin typeface="+mn-lt"/>
        </a:defRPr>
      </a:lvl7pPr>
      <a:lvl8pPr marL="12187238" indent="-1201738" algn="l" defTabSz="4806950" rtl="0" fontAlgn="base">
        <a:spcBef>
          <a:spcPct val="20000"/>
        </a:spcBef>
        <a:spcAft>
          <a:spcPct val="0"/>
        </a:spcAft>
        <a:buChar char="»"/>
        <a:defRPr sz="10500">
          <a:solidFill>
            <a:schemeClr val="tx1"/>
          </a:solidFill>
          <a:latin typeface="+mn-lt"/>
        </a:defRPr>
      </a:lvl8pPr>
      <a:lvl9pPr marL="12644438" indent="-1201738" algn="l" defTabSz="4806950" rtl="0" fontAlgn="base">
        <a:spcBef>
          <a:spcPct val="20000"/>
        </a:spcBef>
        <a:spcAft>
          <a:spcPct val="0"/>
        </a:spcAft>
        <a:buChar char="»"/>
        <a:defRPr sz="10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1.png"/><Relationship Id="rId5" Type="http://schemas.openxmlformats.org/officeDocument/2006/relationships/image" Target="../media/image2.jpeg"/><Relationship Id="rId1" Type="http://schemas.openxmlformats.org/officeDocument/2006/relationships/themeOverride" Target="../theme/themeOverride1.xml"/><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1"/>
            </a:gs>
            <a:gs pos="100000">
              <a:srgbClr val="3399FF"/>
            </a:gs>
          </a:gsLst>
          <a:lin ang="5400000" scaled="1"/>
        </a:gradFill>
        <a:effectLst/>
      </p:bgPr>
    </p:bg>
    <p:spTree>
      <p:nvGrpSpPr>
        <p:cNvPr id="1" name=""/>
        <p:cNvGrpSpPr/>
        <p:nvPr/>
      </p:nvGrpSpPr>
      <p:grpSpPr>
        <a:xfrm>
          <a:off x="0" y="0"/>
          <a:ext cx="0" cy="0"/>
          <a:chOff x="0" y="0"/>
          <a:chExt cx="0" cy="0"/>
        </a:xfrm>
      </p:grpSpPr>
      <p:sp>
        <p:nvSpPr>
          <p:cNvPr id="1028" name="Rectangle 5"/>
          <p:cNvSpPr>
            <a:spLocks noChangeArrowheads="1"/>
          </p:cNvSpPr>
          <p:nvPr/>
        </p:nvSpPr>
        <p:spPr bwMode="auto">
          <a:xfrm>
            <a:off x="4900613" y="644525"/>
            <a:ext cx="46305787" cy="3096763"/>
          </a:xfrm>
          <a:prstGeom prst="rect">
            <a:avLst/>
          </a:prstGeom>
          <a:noFill/>
          <a:ln w="9525">
            <a:noFill/>
            <a:miter lim="800000"/>
            <a:headEnd/>
            <a:tailEnd/>
          </a:ln>
        </p:spPr>
        <p:txBody>
          <a:bodyPr lIns="87404" tIns="43697" rIns="87404" bIns="43697">
            <a:spAutoFit/>
          </a:bodyPr>
          <a:lstStyle/>
          <a:p>
            <a:pPr algn="ctr" defTabSz="4314825">
              <a:spcBef>
                <a:spcPct val="50000"/>
              </a:spcBef>
            </a:pPr>
            <a:r>
              <a:rPr lang="en-US" sz="5700" b="1" dirty="0" smtClean="0"/>
              <a:t>An Acceptance and Commitment Therapy Approach to Increase Well-Being in Spinal Cord Injury Survivors</a:t>
            </a:r>
          </a:p>
          <a:p>
            <a:pPr algn="ctr" defTabSz="4314825">
              <a:spcBef>
                <a:spcPct val="50000"/>
              </a:spcBef>
            </a:pPr>
            <a:r>
              <a:rPr lang="en-US" sz="5700" b="1" dirty="0" smtClean="0"/>
              <a:t>Sophia Serpa, M.S., Alexia </a:t>
            </a:r>
            <a:r>
              <a:rPr lang="en-US" sz="5700" b="1" dirty="0" err="1" smtClean="0"/>
              <a:t>Holovatyk</a:t>
            </a:r>
            <a:r>
              <a:rPr lang="en-US" sz="5700" b="1" dirty="0" smtClean="0"/>
              <a:t>, B.S. &amp; Barry Nierenberg, PhD, ABPP</a:t>
            </a:r>
            <a:endParaRPr lang="en-US" sz="5700" b="1" baseline="30000" dirty="0" smtClean="0"/>
          </a:p>
          <a:p>
            <a:pPr algn="ctr" defTabSz="4314825" eaLnBrk="0" hangingPunct="0"/>
            <a:r>
              <a:rPr lang="en-US" sz="5300" b="1" dirty="0" smtClean="0"/>
              <a:t>Nova Southeastern University</a:t>
            </a:r>
            <a:endParaRPr lang="en-US" sz="5300" b="1" dirty="0"/>
          </a:p>
        </p:txBody>
      </p:sp>
      <p:sp>
        <p:nvSpPr>
          <p:cNvPr id="1029" name="Text Box 471"/>
          <p:cNvSpPr txBox="1">
            <a:spLocks noChangeArrowheads="1"/>
          </p:cNvSpPr>
          <p:nvPr/>
        </p:nvSpPr>
        <p:spPr bwMode="auto">
          <a:xfrm>
            <a:off x="1079500" y="3911600"/>
            <a:ext cx="15760700" cy="638175"/>
          </a:xfrm>
          <a:prstGeom prst="rect">
            <a:avLst/>
          </a:prstGeom>
          <a:solidFill>
            <a:schemeClr val="accent2"/>
          </a:solidFill>
          <a:ln w="9525">
            <a:noFill/>
            <a:miter lim="800000"/>
            <a:headEnd/>
            <a:tailEnd/>
          </a:ln>
        </p:spPr>
        <p:txBody>
          <a:bodyPr lIns="87427" tIns="43702" rIns="87427" bIns="43702">
            <a:spAutoFit/>
          </a:bodyPr>
          <a:lstStyle/>
          <a:p>
            <a:pPr algn="ctr" defTabSz="4314825" eaLnBrk="0" hangingPunct="0">
              <a:spcBef>
                <a:spcPct val="50000"/>
              </a:spcBef>
            </a:pPr>
            <a:r>
              <a:rPr lang="en-US" sz="3600" b="1">
                <a:solidFill>
                  <a:srgbClr val="F8F8F8"/>
                </a:solidFill>
              </a:rPr>
              <a:t>Abstract</a:t>
            </a:r>
            <a:endParaRPr lang="en-US" b="1">
              <a:solidFill>
                <a:srgbClr val="F8F8F8"/>
              </a:solidFill>
            </a:endParaRPr>
          </a:p>
        </p:txBody>
      </p:sp>
      <p:sp>
        <p:nvSpPr>
          <p:cNvPr id="1030" name="Text Box 473"/>
          <p:cNvSpPr txBox="1">
            <a:spLocks noChangeArrowheads="1"/>
          </p:cNvSpPr>
          <p:nvPr/>
        </p:nvSpPr>
        <p:spPr bwMode="auto">
          <a:xfrm>
            <a:off x="886599" y="9345479"/>
            <a:ext cx="15760700" cy="638175"/>
          </a:xfrm>
          <a:prstGeom prst="rect">
            <a:avLst/>
          </a:prstGeom>
          <a:solidFill>
            <a:schemeClr val="accent2"/>
          </a:solidFill>
          <a:ln w="9525">
            <a:noFill/>
            <a:miter lim="800000"/>
            <a:headEnd/>
            <a:tailEnd/>
          </a:ln>
        </p:spPr>
        <p:txBody>
          <a:bodyPr lIns="87427" tIns="43702" rIns="87427" bIns="43702">
            <a:spAutoFit/>
          </a:bodyPr>
          <a:lstStyle/>
          <a:p>
            <a:pPr algn="ctr" defTabSz="4314825" eaLnBrk="0" hangingPunct="0">
              <a:spcBef>
                <a:spcPct val="50000"/>
              </a:spcBef>
            </a:pPr>
            <a:r>
              <a:rPr lang="en-US" sz="3600" b="1">
                <a:solidFill>
                  <a:srgbClr val="F8F8F8"/>
                </a:solidFill>
              </a:rPr>
              <a:t>Background</a:t>
            </a:r>
          </a:p>
        </p:txBody>
      </p:sp>
      <p:sp>
        <p:nvSpPr>
          <p:cNvPr id="1031" name="Text Box 490"/>
          <p:cNvSpPr txBox="1">
            <a:spLocks noChangeArrowheads="1"/>
          </p:cNvSpPr>
          <p:nvPr/>
        </p:nvSpPr>
        <p:spPr bwMode="auto">
          <a:xfrm>
            <a:off x="17589500" y="3894139"/>
            <a:ext cx="16802100" cy="642255"/>
          </a:xfrm>
          <a:prstGeom prst="rect">
            <a:avLst/>
          </a:prstGeom>
          <a:solidFill>
            <a:schemeClr val="accent2"/>
          </a:solidFill>
          <a:ln w="9525">
            <a:noFill/>
            <a:miter lim="800000"/>
            <a:headEnd/>
            <a:tailEnd/>
          </a:ln>
        </p:spPr>
        <p:txBody>
          <a:bodyPr wrap="square" lIns="87427" tIns="43702" rIns="87427" bIns="43702">
            <a:spAutoFit/>
          </a:bodyPr>
          <a:lstStyle/>
          <a:p>
            <a:pPr algn="ctr" defTabSz="4314825" eaLnBrk="0" hangingPunct="0">
              <a:spcBef>
                <a:spcPct val="50000"/>
              </a:spcBef>
            </a:pPr>
            <a:r>
              <a:rPr lang="en-US" sz="3600" b="1">
                <a:solidFill>
                  <a:srgbClr val="F8F8F8"/>
                </a:solidFill>
              </a:rPr>
              <a:t>Purposes</a:t>
            </a:r>
            <a:endParaRPr lang="en-US" b="1">
              <a:solidFill>
                <a:srgbClr val="F8F8F8"/>
              </a:solidFill>
            </a:endParaRPr>
          </a:p>
        </p:txBody>
      </p:sp>
      <p:sp>
        <p:nvSpPr>
          <p:cNvPr id="1032" name="Text Box 509"/>
          <p:cNvSpPr txBox="1">
            <a:spLocks noChangeArrowheads="1"/>
          </p:cNvSpPr>
          <p:nvPr/>
        </p:nvSpPr>
        <p:spPr bwMode="auto">
          <a:xfrm>
            <a:off x="17231223" y="16006432"/>
            <a:ext cx="17434422" cy="641248"/>
          </a:xfrm>
          <a:prstGeom prst="rect">
            <a:avLst/>
          </a:prstGeom>
          <a:solidFill>
            <a:schemeClr val="accent2"/>
          </a:solidFill>
          <a:ln w="9525">
            <a:noFill/>
            <a:miter lim="800000"/>
            <a:headEnd/>
            <a:tailEnd/>
          </a:ln>
        </p:spPr>
        <p:txBody>
          <a:bodyPr wrap="square" lIns="87427" tIns="43702" rIns="87427" bIns="43702">
            <a:spAutoFit/>
          </a:bodyPr>
          <a:lstStyle/>
          <a:p>
            <a:pPr algn="ctr" defTabSz="4314825" eaLnBrk="0" hangingPunct="0">
              <a:spcBef>
                <a:spcPct val="50000"/>
              </a:spcBef>
            </a:pPr>
            <a:r>
              <a:rPr lang="en-US" sz="3600" b="1" dirty="0">
                <a:solidFill>
                  <a:srgbClr val="F8F8F8"/>
                </a:solidFill>
              </a:rPr>
              <a:t>Methods</a:t>
            </a:r>
            <a:endParaRPr lang="en-US" b="1" dirty="0">
              <a:solidFill>
                <a:srgbClr val="F8F8F8"/>
              </a:solidFill>
            </a:endParaRPr>
          </a:p>
        </p:txBody>
      </p:sp>
      <p:sp>
        <p:nvSpPr>
          <p:cNvPr id="1034" name="Text Box 562"/>
          <p:cNvSpPr txBox="1">
            <a:spLocks noChangeArrowheads="1"/>
          </p:cNvSpPr>
          <p:nvPr/>
        </p:nvSpPr>
        <p:spPr bwMode="auto">
          <a:xfrm>
            <a:off x="35236150" y="3911600"/>
            <a:ext cx="15760700" cy="638175"/>
          </a:xfrm>
          <a:prstGeom prst="rect">
            <a:avLst/>
          </a:prstGeom>
          <a:solidFill>
            <a:schemeClr val="accent2"/>
          </a:solidFill>
          <a:ln w="9525">
            <a:noFill/>
            <a:miter lim="800000"/>
            <a:headEnd/>
            <a:tailEnd/>
          </a:ln>
        </p:spPr>
        <p:txBody>
          <a:bodyPr lIns="87427" tIns="43702" rIns="87427" bIns="43702">
            <a:spAutoFit/>
          </a:bodyPr>
          <a:lstStyle/>
          <a:p>
            <a:pPr algn="ctr" defTabSz="4314825" eaLnBrk="0" hangingPunct="0">
              <a:spcBef>
                <a:spcPct val="50000"/>
              </a:spcBef>
            </a:pPr>
            <a:r>
              <a:rPr lang="en-US" sz="3600" b="1">
                <a:solidFill>
                  <a:srgbClr val="F8F8F8"/>
                </a:solidFill>
              </a:rPr>
              <a:t>Results</a:t>
            </a:r>
            <a:endParaRPr lang="en-US" b="1">
              <a:solidFill>
                <a:srgbClr val="F8F8F8"/>
              </a:solidFill>
            </a:endParaRPr>
          </a:p>
        </p:txBody>
      </p:sp>
      <p:sp>
        <p:nvSpPr>
          <p:cNvPr id="1035" name="Text Box 563"/>
          <p:cNvSpPr txBox="1">
            <a:spLocks noChangeArrowheads="1"/>
          </p:cNvSpPr>
          <p:nvPr/>
        </p:nvSpPr>
        <p:spPr bwMode="auto">
          <a:xfrm>
            <a:off x="35236150" y="26500138"/>
            <a:ext cx="15760700" cy="638175"/>
          </a:xfrm>
          <a:prstGeom prst="rect">
            <a:avLst/>
          </a:prstGeom>
          <a:solidFill>
            <a:schemeClr val="accent2"/>
          </a:solidFill>
          <a:ln w="9525">
            <a:noFill/>
            <a:miter lim="800000"/>
            <a:headEnd/>
            <a:tailEnd/>
          </a:ln>
        </p:spPr>
        <p:txBody>
          <a:bodyPr lIns="87427" tIns="43702" rIns="87427" bIns="43702">
            <a:spAutoFit/>
          </a:bodyPr>
          <a:lstStyle/>
          <a:p>
            <a:pPr algn="ctr" defTabSz="4314825" eaLnBrk="0" hangingPunct="0">
              <a:spcBef>
                <a:spcPct val="50000"/>
              </a:spcBef>
            </a:pPr>
            <a:r>
              <a:rPr lang="en-US" sz="3600" b="1">
                <a:solidFill>
                  <a:srgbClr val="F8F8F8"/>
                </a:solidFill>
              </a:rPr>
              <a:t>References</a:t>
            </a:r>
            <a:endParaRPr lang="en-US" b="1">
              <a:solidFill>
                <a:srgbClr val="F8F8F8"/>
              </a:solidFill>
            </a:endParaRPr>
          </a:p>
        </p:txBody>
      </p:sp>
      <p:sp>
        <p:nvSpPr>
          <p:cNvPr id="1036" name="Text Box 34"/>
          <p:cNvSpPr txBox="1">
            <a:spLocks noChangeArrowheads="1"/>
          </p:cNvSpPr>
          <p:nvPr/>
        </p:nvSpPr>
        <p:spPr bwMode="auto">
          <a:xfrm>
            <a:off x="1146175" y="17891125"/>
            <a:ext cx="15732125" cy="935038"/>
          </a:xfrm>
          <a:prstGeom prst="rect">
            <a:avLst/>
          </a:prstGeom>
          <a:noFill/>
          <a:ln w="9525">
            <a:noFill/>
            <a:miter lim="800000"/>
            <a:headEnd/>
            <a:tailEnd/>
          </a:ln>
        </p:spPr>
        <p:txBody>
          <a:bodyPr lIns="431287" tIns="215641" rIns="431287" bIns="215641">
            <a:spAutoFit/>
          </a:bodyPr>
          <a:lstStyle/>
          <a:p>
            <a:pPr defTabSz="4314825"/>
            <a:endParaRPr lang="en-US"/>
          </a:p>
        </p:txBody>
      </p:sp>
      <p:pic>
        <p:nvPicPr>
          <p:cNvPr id="1037" name="Picture 112" descr="NOVALogoBlueLg_NoTag.gif"/>
          <p:cNvPicPr>
            <a:picLocks noChangeAspect="1"/>
          </p:cNvPicPr>
          <p:nvPr/>
        </p:nvPicPr>
        <p:blipFill>
          <a:blip r:embed="rId4"/>
          <a:srcRect/>
          <a:stretch>
            <a:fillRect/>
          </a:stretch>
        </p:blipFill>
        <p:spPr bwMode="auto">
          <a:xfrm>
            <a:off x="1768475" y="644525"/>
            <a:ext cx="5540375" cy="2163763"/>
          </a:xfrm>
          <a:prstGeom prst="rect">
            <a:avLst/>
          </a:prstGeom>
          <a:noFill/>
          <a:ln w="9525">
            <a:noFill/>
            <a:miter lim="800000"/>
            <a:headEnd/>
            <a:tailEnd/>
          </a:ln>
        </p:spPr>
      </p:pic>
      <p:sp>
        <p:nvSpPr>
          <p:cNvPr id="1038" name="Text Box 502"/>
          <p:cNvSpPr txBox="1">
            <a:spLocks noChangeArrowheads="1"/>
          </p:cNvSpPr>
          <p:nvPr/>
        </p:nvSpPr>
        <p:spPr bwMode="auto">
          <a:xfrm>
            <a:off x="17325141" y="28025980"/>
            <a:ext cx="17588174" cy="642255"/>
          </a:xfrm>
          <a:prstGeom prst="rect">
            <a:avLst/>
          </a:prstGeom>
          <a:solidFill>
            <a:schemeClr val="accent2"/>
          </a:solidFill>
          <a:ln w="9525">
            <a:noFill/>
            <a:miter lim="800000"/>
            <a:headEnd/>
            <a:tailEnd/>
          </a:ln>
        </p:spPr>
        <p:txBody>
          <a:bodyPr wrap="square" lIns="87427" tIns="43702" rIns="87427" bIns="43702">
            <a:spAutoFit/>
          </a:bodyPr>
          <a:lstStyle/>
          <a:p>
            <a:pPr algn="ctr" defTabSz="4314825" eaLnBrk="0" hangingPunct="0">
              <a:spcBef>
                <a:spcPct val="50000"/>
              </a:spcBef>
            </a:pPr>
            <a:r>
              <a:rPr lang="en-US" sz="3600" b="1">
                <a:solidFill>
                  <a:srgbClr val="F8F8F8"/>
                </a:solidFill>
              </a:rPr>
              <a:t>Analyses</a:t>
            </a:r>
            <a:endParaRPr lang="en-US" b="1">
              <a:solidFill>
                <a:srgbClr val="F8F8F8"/>
              </a:solidFill>
            </a:endParaRPr>
          </a:p>
        </p:txBody>
      </p:sp>
      <p:sp>
        <p:nvSpPr>
          <p:cNvPr id="1039" name="Text Box 199"/>
          <p:cNvSpPr txBox="1">
            <a:spLocks noChangeArrowheads="1"/>
          </p:cNvSpPr>
          <p:nvPr/>
        </p:nvSpPr>
        <p:spPr bwMode="auto">
          <a:xfrm>
            <a:off x="34453513" y="21634450"/>
            <a:ext cx="184150" cy="595313"/>
          </a:xfrm>
          <a:prstGeom prst="rect">
            <a:avLst/>
          </a:prstGeom>
          <a:noFill/>
          <a:ln w="9525">
            <a:noFill/>
            <a:miter lim="800000"/>
            <a:headEnd/>
            <a:tailEnd/>
          </a:ln>
        </p:spPr>
        <p:txBody>
          <a:bodyPr wrap="none">
            <a:spAutoFit/>
          </a:bodyPr>
          <a:lstStyle/>
          <a:p>
            <a:endParaRPr lang="en-US"/>
          </a:p>
        </p:txBody>
      </p:sp>
      <p:sp>
        <p:nvSpPr>
          <p:cNvPr id="1040" name="Text Box 200"/>
          <p:cNvSpPr txBox="1">
            <a:spLocks noChangeArrowheads="1"/>
          </p:cNvSpPr>
          <p:nvPr/>
        </p:nvSpPr>
        <p:spPr bwMode="auto">
          <a:xfrm>
            <a:off x="34453513" y="21643207"/>
            <a:ext cx="15586075" cy="1409700"/>
          </a:xfrm>
          <a:prstGeom prst="rect">
            <a:avLst/>
          </a:prstGeom>
          <a:noFill/>
          <a:ln w="9525">
            <a:noFill/>
            <a:miter lim="800000"/>
            <a:headEnd/>
            <a:tailEnd/>
          </a:ln>
        </p:spPr>
        <p:txBody>
          <a:bodyPr>
            <a:spAutoFit/>
          </a:bodyPr>
          <a:lstStyle/>
          <a:p>
            <a:endParaRPr lang="en-US" sz="3000"/>
          </a:p>
          <a:p>
            <a:pPr>
              <a:spcBef>
                <a:spcPct val="30000"/>
              </a:spcBef>
            </a:pPr>
            <a:endParaRPr lang="en-US" sz="2800">
              <a:latin typeface="Arial" charset="0"/>
            </a:endParaRPr>
          </a:p>
          <a:p>
            <a:endParaRPr lang="en-US" sz="2000"/>
          </a:p>
        </p:txBody>
      </p:sp>
      <p:sp>
        <p:nvSpPr>
          <p:cNvPr id="1041" name="Rectangle 202"/>
          <p:cNvSpPr>
            <a:spLocks noChangeArrowheads="1"/>
          </p:cNvSpPr>
          <p:nvPr/>
        </p:nvSpPr>
        <p:spPr bwMode="auto">
          <a:xfrm>
            <a:off x="1355725" y="3659188"/>
            <a:ext cx="184150" cy="595312"/>
          </a:xfrm>
          <a:prstGeom prst="rect">
            <a:avLst/>
          </a:prstGeom>
          <a:noFill/>
          <a:ln w="9525">
            <a:noFill/>
            <a:miter lim="800000"/>
            <a:headEnd/>
            <a:tailEnd/>
          </a:ln>
        </p:spPr>
        <p:txBody>
          <a:bodyPr wrap="none">
            <a:spAutoFit/>
          </a:bodyPr>
          <a:lstStyle/>
          <a:p>
            <a:endParaRPr lang="en-US"/>
          </a:p>
        </p:txBody>
      </p:sp>
      <p:sp>
        <p:nvSpPr>
          <p:cNvPr id="1042" name="Rectangle 203"/>
          <p:cNvSpPr>
            <a:spLocks noChangeArrowheads="1"/>
          </p:cNvSpPr>
          <p:nvPr/>
        </p:nvSpPr>
        <p:spPr bwMode="auto">
          <a:xfrm>
            <a:off x="1584325" y="3684588"/>
            <a:ext cx="184150" cy="595312"/>
          </a:xfrm>
          <a:prstGeom prst="rect">
            <a:avLst/>
          </a:prstGeom>
          <a:noFill/>
          <a:ln w="9525">
            <a:noFill/>
            <a:miter lim="800000"/>
            <a:headEnd/>
            <a:tailEnd/>
          </a:ln>
        </p:spPr>
        <p:txBody>
          <a:bodyPr wrap="none">
            <a:spAutoFit/>
          </a:bodyPr>
          <a:lstStyle/>
          <a:p>
            <a:endParaRPr lang="en-US"/>
          </a:p>
        </p:txBody>
      </p:sp>
      <p:sp>
        <p:nvSpPr>
          <p:cNvPr id="1044" name="Text Box 210"/>
          <p:cNvSpPr txBox="1">
            <a:spLocks noChangeArrowheads="1"/>
          </p:cNvSpPr>
          <p:nvPr/>
        </p:nvSpPr>
        <p:spPr bwMode="auto">
          <a:xfrm>
            <a:off x="17576800" y="4499947"/>
            <a:ext cx="16865600" cy="3901068"/>
          </a:xfrm>
          <a:prstGeom prst="rect">
            <a:avLst/>
          </a:prstGeom>
          <a:noFill/>
          <a:ln w="9525">
            <a:noFill/>
            <a:miter lim="800000"/>
            <a:headEnd/>
            <a:tailEnd/>
          </a:ln>
        </p:spPr>
        <p:txBody>
          <a:bodyPr wrap="square" anchor="t">
            <a:spAutoFit/>
          </a:bodyPr>
          <a:lstStyle/>
          <a:p>
            <a:pPr marL="742950" lvl="1" indent="-285750" defTabSz="4389438">
              <a:spcBef>
                <a:spcPct val="50000"/>
              </a:spcBef>
              <a:spcAft>
                <a:spcPts val="0"/>
              </a:spcAft>
              <a:buFont typeface="Arial"/>
              <a:buChar char="•"/>
            </a:pPr>
            <a:r>
              <a:rPr lang="en-US" sz="3600" dirty="0" smtClean="0"/>
              <a:t>To receive feedback from a SCI group and further develop the “Living Well” intervention with SCI survivors</a:t>
            </a:r>
          </a:p>
          <a:p>
            <a:pPr marL="742950" lvl="1" indent="-285750" defTabSz="4389438">
              <a:spcBef>
                <a:spcPct val="50000"/>
              </a:spcBef>
              <a:spcAft>
                <a:spcPts val="0"/>
              </a:spcAft>
              <a:buFont typeface="Arial"/>
              <a:buChar char="•"/>
            </a:pPr>
            <a:r>
              <a:rPr lang="en-US" sz="3600" dirty="0" smtClean="0"/>
              <a:t>To determine whether an intervention including aspects of Acceptance and Commitment Therapy, Well-Being Therapy and other positive psychology domains such as Post-Traumatic Growth and hope can increase well-being and valued living in a SCI population</a:t>
            </a:r>
          </a:p>
          <a:p>
            <a:pPr marL="742950" lvl="1" indent="-285750" defTabSz="4389438">
              <a:spcBef>
                <a:spcPct val="50000"/>
              </a:spcBef>
              <a:buFontTx/>
              <a:buChar char="•"/>
            </a:pPr>
            <a:endParaRPr lang="en-US" dirty="0"/>
          </a:p>
        </p:txBody>
      </p:sp>
      <p:sp>
        <p:nvSpPr>
          <p:cNvPr id="1045" name="Text Box 211"/>
          <p:cNvSpPr txBox="1">
            <a:spLocks noChangeArrowheads="1"/>
          </p:cNvSpPr>
          <p:nvPr/>
        </p:nvSpPr>
        <p:spPr bwMode="auto">
          <a:xfrm>
            <a:off x="35020250" y="17523798"/>
            <a:ext cx="15621717" cy="7848302"/>
          </a:xfrm>
          <a:prstGeom prst="rect">
            <a:avLst/>
          </a:prstGeom>
          <a:noFill/>
          <a:ln w="9525">
            <a:noFill/>
            <a:miter lim="800000"/>
            <a:headEnd/>
            <a:tailEnd/>
          </a:ln>
        </p:spPr>
        <p:txBody>
          <a:bodyPr wrap="square">
            <a:spAutoFit/>
          </a:bodyPr>
          <a:lstStyle/>
          <a:p>
            <a:pPr marL="514350" indent="-514350" defTabSz="4389438">
              <a:spcBef>
                <a:spcPct val="50000"/>
              </a:spcBef>
            </a:pPr>
            <a:r>
              <a:rPr lang="en-US" sz="3600" dirty="0" smtClean="0"/>
              <a:t>    Results indicate that the  “Living Well” group intervention demonstrates initial promise in increasing positive constructs (e.g. psychological well-being) and reducing negative constructs (e.g. anxiety) resulting in a more adaptive psychological </a:t>
            </a:r>
            <a:r>
              <a:rPr lang="en-US" sz="3600" dirty="0"/>
              <a:t>profile in a group of people with spinal cord </a:t>
            </a:r>
            <a:r>
              <a:rPr lang="en-US" sz="3600" dirty="0" smtClean="0"/>
              <a:t>injuries. However, the results should be interpreted with caution given that there are numerous limitations to this pilot study. Limitations include the small sample size (n=5), the lack of a control group which leaves the results of the study open to alternative explanations such as history, maturation, testing and statistical regression. Also, the smallest observed effect was in acceptance, one of the main focal points of the intervention, which potential calls the construct validity of the program into question. Finally, because the pilot study was carried out with executive board members of a spinal cord injury support group, it is unknown how the results would generalize to people who are newly injured or less proactive in regards to their injury. Future research should include larger, more diverse samples as well as comparison groups to fill in the gaps of this promising new line of research. </a:t>
            </a:r>
            <a:endParaRPr lang="en-US" sz="3600" dirty="0"/>
          </a:p>
        </p:txBody>
      </p:sp>
      <p:sp>
        <p:nvSpPr>
          <p:cNvPr id="1058" name="Text Box 226"/>
          <p:cNvSpPr txBox="1">
            <a:spLocks noChangeArrowheads="1"/>
          </p:cNvSpPr>
          <p:nvPr/>
        </p:nvSpPr>
        <p:spPr bwMode="auto">
          <a:xfrm>
            <a:off x="35020250" y="3302000"/>
            <a:ext cx="16186150" cy="8151813"/>
          </a:xfrm>
          <a:prstGeom prst="rect">
            <a:avLst/>
          </a:prstGeom>
          <a:noFill/>
          <a:ln w="9525">
            <a:noFill/>
            <a:miter lim="800000"/>
            <a:headEnd/>
            <a:tailEnd/>
          </a:ln>
        </p:spPr>
        <p:txBody>
          <a:bodyPr>
            <a:spAutoFit/>
          </a:bodyPr>
          <a:lstStyle/>
          <a:p>
            <a:pPr defTabSz="4389438">
              <a:spcBef>
                <a:spcPct val="50000"/>
              </a:spcBef>
              <a:buFontTx/>
              <a:buChar char="•"/>
            </a:pPr>
            <a:endParaRPr lang="en-US"/>
          </a:p>
          <a:p>
            <a:pPr defTabSz="4389438">
              <a:spcBef>
                <a:spcPct val="50000"/>
              </a:spcBef>
              <a:buFontTx/>
              <a:buChar char="•"/>
            </a:pPr>
            <a:endParaRPr lang="en-US"/>
          </a:p>
          <a:p>
            <a:pPr defTabSz="4389438">
              <a:spcBef>
                <a:spcPct val="50000"/>
              </a:spcBef>
              <a:buFontTx/>
              <a:buChar char="•"/>
            </a:pPr>
            <a:endParaRPr lang="en-US"/>
          </a:p>
          <a:p>
            <a:pPr defTabSz="4389438">
              <a:spcBef>
                <a:spcPct val="50000"/>
              </a:spcBef>
              <a:buFontTx/>
              <a:buChar char="•"/>
            </a:pPr>
            <a:endParaRPr lang="en-US"/>
          </a:p>
          <a:p>
            <a:pPr defTabSz="4389438">
              <a:spcBef>
                <a:spcPct val="50000"/>
              </a:spcBef>
              <a:buFontTx/>
              <a:buChar char="•"/>
            </a:pPr>
            <a:endParaRPr lang="en-US"/>
          </a:p>
          <a:p>
            <a:pPr defTabSz="4389438">
              <a:spcBef>
                <a:spcPct val="50000"/>
              </a:spcBef>
              <a:buFontTx/>
              <a:buChar char="•"/>
            </a:pPr>
            <a:endParaRPr lang="en-US"/>
          </a:p>
          <a:p>
            <a:pPr defTabSz="4389438">
              <a:spcBef>
                <a:spcPct val="50000"/>
              </a:spcBef>
              <a:buFontTx/>
              <a:buChar char="•"/>
            </a:pPr>
            <a:endParaRPr lang="en-US"/>
          </a:p>
          <a:p>
            <a:pPr defTabSz="4389438">
              <a:spcBef>
                <a:spcPct val="50000"/>
              </a:spcBef>
              <a:buFontTx/>
              <a:buChar char="•"/>
            </a:pPr>
            <a:endParaRPr lang="en-US"/>
          </a:p>
          <a:p>
            <a:pPr defTabSz="4389438">
              <a:spcBef>
                <a:spcPct val="50000"/>
              </a:spcBef>
              <a:buFontTx/>
              <a:buChar char="•"/>
            </a:pPr>
            <a:endParaRPr lang="en-US"/>
          </a:p>
          <a:p>
            <a:pPr defTabSz="4389438">
              <a:spcBef>
                <a:spcPct val="50000"/>
              </a:spcBef>
              <a:buFontTx/>
              <a:buChar char="•"/>
            </a:pPr>
            <a:endParaRPr lang="en-US"/>
          </a:p>
          <a:p>
            <a:pPr defTabSz="4389438">
              <a:spcBef>
                <a:spcPct val="50000"/>
              </a:spcBef>
              <a:buFontTx/>
              <a:buChar char="•"/>
            </a:pPr>
            <a:endParaRPr lang="en-US"/>
          </a:p>
        </p:txBody>
      </p:sp>
      <p:sp>
        <p:nvSpPr>
          <p:cNvPr id="1376" name="Text Box 473"/>
          <p:cNvSpPr txBox="1">
            <a:spLocks noChangeArrowheads="1"/>
          </p:cNvSpPr>
          <p:nvPr/>
        </p:nvSpPr>
        <p:spPr bwMode="auto">
          <a:xfrm>
            <a:off x="17334364" y="9341399"/>
            <a:ext cx="17165015" cy="642255"/>
          </a:xfrm>
          <a:prstGeom prst="rect">
            <a:avLst/>
          </a:prstGeom>
          <a:solidFill>
            <a:schemeClr val="accent2"/>
          </a:solidFill>
          <a:ln w="9525">
            <a:noFill/>
            <a:miter lim="800000"/>
            <a:headEnd/>
            <a:tailEnd/>
          </a:ln>
        </p:spPr>
        <p:txBody>
          <a:bodyPr wrap="square" lIns="87427" tIns="43702" rIns="87427" bIns="43702">
            <a:spAutoFit/>
          </a:bodyPr>
          <a:lstStyle/>
          <a:p>
            <a:pPr algn="ctr" defTabSz="4314825" eaLnBrk="0" hangingPunct="0">
              <a:spcBef>
                <a:spcPct val="50000"/>
              </a:spcBef>
            </a:pPr>
            <a:r>
              <a:rPr lang="en-US" sz="3600" b="1">
                <a:solidFill>
                  <a:srgbClr val="F8F8F8"/>
                </a:solidFill>
              </a:rPr>
              <a:t>Participants</a:t>
            </a:r>
          </a:p>
        </p:txBody>
      </p:sp>
      <p:sp>
        <p:nvSpPr>
          <p:cNvPr id="1378" name="Text Box 562"/>
          <p:cNvSpPr txBox="1">
            <a:spLocks noChangeArrowheads="1"/>
          </p:cNvSpPr>
          <p:nvPr/>
        </p:nvSpPr>
        <p:spPr bwMode="auto">
          <a:xfrm>
            <a:off x="35051240" y="16264963"/>
            <a:ext cx="15760700" cy="638175"/>
          </a:xfrm>
          <a:prstGeom prst="rect">
            <a:avLst/>
          </a:prstGeom>
          <a:solidFill>
            <a:schemeClr val="accent2"/>
          </a:solidFill>
          <a:ln w="9525">
            <a:noFill/>
            <a:miter lim="800000"/>
            <a:headEnd/>
            <a:tailEnd/>
          </a:ln>
        </p:spPr>
        <p:txBody>
          <a:bodyPr lIns="87427" tIns="43702" rIns="87427" bIns="43702">
            <a:spAutoFit/>
          </a:bodyPr>
          <a:lstStyle/>
          <a:p>
            <a:pPr algn="ctr" defTabSz="4314825" eaLnBrk="0" hangingPunct="0">
              <a:spcBef>
                <a:spcPct val="50000"/>
              </a:spcBef>
            </a:pPr>
            <a:r>
              <a:rPr lang="en-US" sz="3600" b="1" dirty="0">
                <a:solidFill>
                  <a:srgbClr val="F8F8F8"/>
                </a:solidFill>
              </a:rPr>
              <a:t>Discussion</a:t>
            </a:r>
            <a:endParaRPr lang="en-US" b="1" dirty="0">
              <a:solidFill>
                <a:srgbClr val="F8F8F8"/>
              </a:solidFill>
            </a:endParaRPr>
          </a:p>
        </p:txBody>
      </p:sp>
      <p:sp>
        <p:nvSpPr>
          <p:cNvPr id="1384" name="Text Box 360"/>
          <p:cNvSpPr txBox="1">
            <a:spLocks noChangeArrowheads="1"/>
          </p:cNvSpPr>
          <p:nvPr/>
        </p:nvSpPr>
        <p:spPr bwMode="auto">
          <a:xfrm>
            <a:off x="17795102" y="10090331"/>
            <a:ext cx="15755938" cy="646331"/>
          </a:xfrm>
          <a:prstGeom prst="rect">
            <a:avLst/>
          </a:prstGeom>
          <a:noFill/>
          <a:ln w="9525">
            <a:noFill/>
            <a:miter lim="800000"/>
            <a:headEnd/>
            <a:tailEnd/>
          </a:ln>
          <a:effectLst/>
        </p:spPr>
        <p:txBody>
          <a:bodyPr>
            <a:spAutoFit/>
          </a:bodyPr>
          <a:lstStyle/>
          <a:p>
            <a:pPr defTabSz="4389438">
              <a:spcBef>
                <a:spcPct val="50000"/>
              </a:spcBef>
              <a:buFontTx/>
              <a:buChar char="•"/>
            </a:pPr>
            <a:r>
              <a:rPr lang="en-US" sz="3600" dirty="0" smtClean="0"/>
              <a:t> Five members of the executive board of a Spinal Cord Injury Support Group </a:t>
            </a:r>
            <a:endParaRPr lang="en-US" sz="3600" dirty="0"/>
          </a:p>
        </p:txBody>
      </p:sp>
      <p:sp>
        <p:nvSpPr>
          <p:cNvPr id="1388" name="Text Box 364"/>
          <p:cNvSpPr txBox="1">
            <a:spLocks noChangeArrowheads="1"/>
          </p:cNvSpPr>
          <p:nvPr/>
        </p:nvSpPr>
        <p:spPr bwMode="auto">
          <a:xfrm>
            <a:off x="17427106" y="17119600"/>
            <a:ext cx="17015294" cy="10064296"/>
          </a:xfrm>
          <a:prstGeom prst="rect">
            <a:avLst/>
          </a:prstGeom>
          <a:noFill/>
          <a:ln w="9525">
            <a:noFill/>
            <a:miter lim="800000"/>
            <a:headEnd/>
            <a:tailEnd/>
          </a:ln>
          <a:effectLst/>
        </p:spPr>
        <p:txBody>
          <a:bodyPr wrap="square">
            <a:spAutoFit/>
          </a:bodyPr>
          <a:lstStyle/>
          <a:p>
            <a:pPr defTabSz="4389438">
              <a:buFontTx/>
              <a:buChar char="•"/>
            </a:pPr>
            <a:r>
              <a:rPr lang="en-US" sz="3600" dirty="0" smtClean="0"/>
              <a:t> An 8-week group oriented program (Living Well with SCI) that was led by a licensed psychologist and two doctoral-level students which</a:t>
            </a:r>
            <a:r>
              <a:rPr lang="en-US" sz="3600" dirty="0" smtClean="0">
                <a:solidFill>
                  <a:srgbClr val="FF0000"/>
                </a:solidFill>
              </a:rPr>
              <a:t> </a:t>
            </a:r>
            <a:r>
              <a:rPr lang="en-US" sz="3600" dirty="0" smtClean="0"/>
              <a:t>spanned over a seven month period</a:t>
            </a:r>
            <a:r>
              <a:rPr lang="en-US" sz="3600" dirty="0" smtClean="0">
                <a:solidFill>
                  <a:srgbClr val="000000"/>
                </a:solidFill>
              </a:rPr>
              <a:t>. Meeting dates were adjusted to participants’ availability which, along with holiday breaks, accounts for the drawn out intervention period. </a:t>
            </a:r>
          </a:p>
          <a:p>
            <a:pPr defTabSz="4389438">
              <a:buFontTx/>
              <a:buChar char="•"/>
            </a:pPr>
            <a:r>
              <a:rPr lang="en-US" sz="3600" dirty="0" smtClean="0"/>
              <a:t>Sessions </a:t>
            </a:r>
            <a:r>
              <a:rPr lang="en-US" sz="3600" dirty="0" smtClean="0">
                <a:solidFill>
                  <a:srgbClr val="000000"/>
                </a:solidFill>
              </a:rPr>
              <a:t>lasted one hour, and took place every other week</a:t>
            </a:r>
            <a:endParaRPr lang="en-US" sz="3600" strike="sngStrike" dirty="0" smtClean="0">
              <a:solidFill>
                <a:srgbClr val="000000"/>
              </a:solidFill>
            </a:endParaRPr>
          </a:p>
          <a:p>
            <a:pPr defTabSz="4389438">
              <a:buFontTx/>
              <a:buChar char="•"/>
            </a:pPr>
            <a:r>
              <a:rPr lang="en-US" sz="3600" dirty="0" smtClean="0"/>
              <a:t>Psychometric </a:t>
            </a:r>
            <a:r>
              <a:rPr lang="en-US" sz="3600" dirty="0" smtClean="0">
                <a:solidFill>
                  <a:srgbClr val="000000"/>
                </a:solidFill>
              </a:rPr>
              <a:t>questionnaires were </a:t>
            </a:r>
            <a:r>
              <a:rPr lang="en-US" sz="3600" dirty="0" smtClean="0"/>
              <a:t>administered pre- and post-intervention</a:t>
            </a:r>
          </a:p>
          <a:p>
            <a:pPr defTabSz="4389438">
              <a:buFontTx/>
              <a:buChar char="•"/>
            </a:pPr>
            <a:r>
              <a:rPr lang="en-US" sz="3600" dirty="0" smtClean="0"/>
              <a:t>Qualitative feedback on participants’ reception of the program was obtained halfway through and at the completion of the program</a:t>
            </a:r>
          </a:p>
          <a:p>
            <a:pPr defTabSz="4389438"/>
            <a:endParaRPr lang="en-US" sz="3600" dirty="0" smtClean="0"/>
          </a:p>
          <a:p>
            <a:pPr defTabSz="4389438"/>
            <a:r>
              <a:rPr lang="en-US" sz="3600" b="1" dirty="0" smtClean="0"/>
              <a:t>Measures administered:</a:t>
            </a:r>
          </a:p>
          <a:p>
            <a:pPr defTabSz="4389438">
              <a:buFontTx/>
              <a:buChar char="-"/>
            </a:pPr>
            <a:r>
              <a:rPr lang="en-US" sz="3600" dirty="0" smtClean="0"/>
              <a:t>Acceptance and Action Questionnaire (AAQ)</a:t>
            </a:r>
            <a:endParaRPr lang="en-US" sz="3600" strike="sngStrike" dirty="0" smtClean="0"/>
          </a:p>
          <a:p>
            <a:pPr defTabSz="4389438">
              <a:buFontTx/>
              <a:buChar char="-"/>
            </a:pPr>
            <a:r>
              <a:rPr lang="en-US" sz="3600" dirty="0" smtClean="0"/>
              <a:t> Mindful Attention Awareness Scale (MAAS)</a:t>
            </a:r>
          </a:p>
          <a:p>
            <a:pPr defTabSz="4389438">
              <a:buFontTx/>
              <a:buChar char="-"/>
            </a:pPr>
            <a:r>
              <a:rPr lang="en-US" sz="3600" dirty="0" smtClean="0"/>
              <a:t> Patient Health Questionnaire-9 (PHQ-9)</a:t>
            </a:r>
          </a:p>
          <a:p>
            <a:pPr defTabSz="4389438">
              <a:buFontTx/>
              <a:buChar char="-"/>
            </a:pPr>
            <a:r>
              <a:rPr lang="en-US" sz="3600" dirty="0" smtClean="0"/>
              <a:t> Post-Traumatic Growth Inventory (PTGI)</a:t>
            </a:r>
          </a:p>
          <a:p>
            <a:pPr defTabSz="4389438">
              <a:buFontTx/>
              <a:buChar char="-"/>
            </a:pPr>
            <a:r>
              <a:rPr lang="en-US" sz="3600" dirty="0" smtClean="0"/>
              <a:t> Psychological Well-Being Scale (PWB)</a:t>
            </a:r>
          </a:p>
          <a:p>
            <a:pPr defTabSz="4389438">
              <a:buFontTx/>
              <a:buChar char="-"/>
            </a:pPr>
            <a:r>
              <a:rPr lang="en-US" sz="3600" dirty="0" smtClean="0"/>
              <a:t> Quality of Life Index, SCI version (QOL-SCI)</a:t>
            </a:r>
          </a:p>
          <a:p>
            <a:pPr defTabSz="4389438">
              <a:buFontTx/>
              <a:buChar char="-"/>
            </a:pPr>
            <a:r>
              <a:rPr lang="en-US" sz="3600" dirty="0" smtClean="0"/>
              <a:t> State Trait Anxiety Inventory – 6 (STAI-6)</a:t>
            </a:r>
          </a:p>
          <a:p>
            <a:pPr defTabSz="4389438">
              <a:buFontTx/>
              <a:buChar char="-"/>
            </a:pPr>
            <a:r>
              <a:rPr lang="en-US" sz="3600" dirty="0" smtClean="0"/>
              <a:t> Trait Hope Scale (HS)  </a:t>
            </a:r>
          </a:p>
          <a:p>
            <a:pPr defTabSz="4389438"/>
            <a:endParaRPr lang="en-US" dirty="0"/>
          </a:p>
        </p:txBody>
      </p:sp>
      <p:sp>
        <p:nvSpPr>
          <p:cNvPr id="38" name="Rectangle 37"/>
          <p:cNvSpPr/>
          <p:nvPr/>
        </p:nvSpPr>
        <p:spPr>
          <a:xfrm>
            <a:off x="965586" y="10106885"/>
            <a:ext cx="15751175" cy="15004108"/>
          </a:xfrm>
          <a:prstGeom prst="rect">
            <a:avLst/>
          </a:prstGeom>
        </p:spPr>
        <p:txBody>
          <a:bodyPr wrap="square">
            <a:spAutoFit/>
          </a:bodyPr>
          <a:lstStyle/>
          <a:p>
            <a:r>
              <a:rPr lang="en-US" sz="3600" dirty="0" smtClean="0"/>
              <a:t>It is not surprising that although about 5% of Americans become depressed every year, the rates of depression among those surviving spinal cord injury (SCI) are even higher ranging from 11% to 37% (North, 1999; Pollard &amp; Kennedy, 2007). Although it is necessary to study interventions that alleviate depressive symptoms in the short term, it is not sufficient. Previous studies have found that the challenge of treating depression lies in the prevention of relapse rather than in the alleviation of initial symptoms. A study by </a:t>
            </a:r>
            <a:r>
              <a:rPr lang="en-US" sz="3600" dirty="0" err="1" smtClean="0"/>
              <a:t>Fava</a:t>
            </a:r>
            <a:r>
              <a:rPr lang="en-US" sz="3600" dirty="0" smtClean="0"/>
              <a:t> &amp; </a:t>
            </a:r>
            <a:r>
              <a:rPr lang="en-US" sz="3600" dirty="0" err="1" smtClean="0"/>
              <a:t>Ruini</a:t>
            </a:r>
            <a:r>
              <a:rPr lang="en-US" sz="3600" dirty="0" smtClean="0"/>
              <a:t> (2004) found that while 70% of patients remitted following a treatment for depression, 90% of people in a clinical management group relapsed at least once over a 6-year period compared to only 40% of people who completed a well-being based intervention.</a:t>
            </a:r>
          </a:p>
          <a:p>
            <a:endParaRPr lang="en-US" sz="3600" dirty="0" smtClean="0"/>
          </a:p>
          <a:p>
            <a:r>
              <a:rPr lang="en-US" sz="3600" dirty="0" err="1" smtClean="0"/>
              <a:t>Ryff</a:t>
            </a:r>
            <a:r>
              <a:rPr lang="en-US" sz="3600" dirty="0" smtClean="0"/>
              <a:t> and Singer (1996) have suggested that the absence of well-being creates conditions of vulnerability to possible future adversities and that the route to enduring recovery lies not exclusively in alleviating the negative, but in also engendering the positive. In an effort to focus on moving past this state of depression to a state of well-being, we have utilized an intervention similar to Fava &amp; </a:t>
            </a:r>
            <a:r>
              <a:rPr lang="en-US" sz="3600" dirty="0" err="1" smtClean="0"/>
              <a:t>Ruini’s</a:t>
            </a:r>
            <a:r>
              <a:rPr lang="en-US" sz="3600" dirty="0" smtClean="0"/>
              <a:t> Well-Being Therapy (WBT) outlined in their 2003 article to explore the potential benefits such interventions can have with survivors of SCI. WBT is a cognitive-behavioral approach based on Carol </a:t>
            </a:r>
            <a:r>
              <a:rPr lang="en-US" sz="3600" dirty="0" err="1" smtClean="0"/>
              <a:t>Ryff’s</a:t>
            </a:r>
            <a:r>
              <a:rPr lang="en-US" sz="3600" dirty="0" smtClean="0"/>
              <a:t> multidimensional model of psychological well-being. We chose to add components of Acceptance and Commitment Therapy (ACT) to our group intervention </a:t>
            </a:r>
            <a:r>
              <a:rPr lang="en-US" sz="3600" strike="sngStrike" dirty="0" smtClean="0"/>
              <a:t>in hopes </a:t>
            </a:r>
            <a:r>
              <a:rPr lang="en-US" sz="3600" dirty="0" smtClean="0"/>
              <a:t>to add the concept of living according to your values to this intervention. To our knowledge, no other study has attempted to replicate this finding in a group of people with chronic physical disabilities. This study seeks to further this line of study </a:t>
            </a:r>
            <a:r>
              <a:rPr lang="en-US" sz="3600" dirty="0" smtClean="0">
                <a:solidFill>
                  <a:srgbClr val="000000"/>
                </a:solidFill>
              </a:rPr>
              <a:t>by hypothesizing that </a:t>
            </a:r>
            <a:r>
              <a:rPr lang="en-US" sz="3600" dirty="0" smtClean="0"/>
              <a:t>a well-being based ACT intervention will be a significant predictor of lower depression scores at 0 and 6 months following the intervention in a group of people with spinal cord injury.</a:t>
            </a:r>
          </a:p>
          <a:p>
            <a:endParaRPr lang="en-US" sz="3600" b="1" u="sng" dirty="0" smtClean="0"/>
          </a:p>
          <a:p>
            <a:r>
              <a:rPr lang="en-US" sz="3600" b="1" u="sng" dirty="0" smtClean="0"/>
              <a:t>Aspects of Well-Being </a:t>
            </a:r>
          </a:p>
          <a:p>
            <a:r>
              <a:rPr lang="en-US" dirty="0" smtClean="0"/>
              <a:t> </a:t>
            </a:r>
            <a:endParaRPr lang="en-US" dirty="0"/>
          </a:p>
        </p:txBody>
      </p:sp>
      <p:pic>
        <p:nvPicPr>
          <p:cNvPr id="39" name="Picture 38" descr="https://lh6.googleusercontent.com/stzvhDzY1rhZZtvo-AEpG82FnyBU0w_9fQNj-KRabvwVM4psEalIqjyC5f8ejy6fx05nZ2M3e01yYkhnG_04Znve3qGEXZr4siH8Saq6S2voxF7gG2y_HAJSIEk5mGrCVsKrKQk"/>
          <p:cNvPicPr/>
          <p:nvPr/>
        </p:nvPicPr>
        <p:blipFill>
          <a:blip r:embed="rId5"/>
          <a:srcRect/>
          <a:stretch>
            <a:fillRect/>
          </a:stretch>
        </p:blipFill>
        <p:spPr bwMode="auto">
          <a:xfrm>
            <a:off x="4445137" y="24670940"/>
            <a:ext cx="9060753" cy="7958317"/>
          </a:xfrm>
          <a:prstGeom prst="rect">
            <a:avLst/>
          </a:prstGeom>
          <a:noFill/>
          <a:ln w="9525">
            <a:noFill/>
            <a:miter lim="800000"/>
            <a:headEnd/>
            <a:tailEnd/>
          </a:ln>
        </p:spPr>
      </p:pic>
      <p:sp>
        <p:nvSpPr>
          <p:cNvPr id="43" name="TextBox 42"/>
          <p:cNvSpPr txBox="1"/>
          <p:nvPr/>
        </p:nvSpPr>
        <p:spPr>
          <a:xfrm>
            <a:off x="17576800" y="29092175"/>
            <a:ext cx="17338950" cy="1200329"/>
          </a:xfrm>
          <a:prstGeom prst="rect">
            <a:avLst/>
          </a:prstGeom>
          <a:noFill/>
        </p:spPr>
        <p:txBody>
          <a:bodyPr wrap="square" rtlCol="0">
            <a:spAutoFit/>
          </a:bodyPr>
          <a:lstStyle/>
          <a:p>
            <a:pPr>
              <a:buFont typeface="Arial"/>
              <a:buChar char="•"/>
            </a:pPr>
            <a:r>
              <a:rPr lang="en-US" sz="3600" dirty="0" smtClean="0"/>
              <a:t> A paired samples t-test was used to analyze differences among group means pre- and post- intervention. The data was interpreted through the Statistical Package for the Social Sciences (SPSS). </a:t>
            </a:r>
            <a:endParaRPr lang="en-US" dirty="0"/>
          </a:p>
        </p:txBody>
      </p:sp>
      <p:graphicFrame>
        <p:nvGraphicFramePr>
          <p:cNvPr id="44" name="Table 43"/>
          <p:cNvGraphicFramePr>
            <a:graphicFrameLocks noGrp="1"/>
          </p:cNvGraphicFramePr>
          <p:nvPr/>
        </p:nvGraphicFramePr>
        <p:xfrm>
          <a:off x="17103235" y="11185791"/>
          <a:ext cx="18035015" cy="4146389"/>
        </p:xfrm>
        <a:graphic>
          <a:graphicData uri="http://schemas.openxmlformats.org/drawingml/2006/table">
            <a:tbl>
              <a:tblPr firstRow="1" bandRow="1">
                <a:tableStyleId>{284E427A-3D55-4303-BF80-6455036E1DE7}</a:tableStyleId>
              </a:tblPr>
              <a:tblGrid>
                <a:gridCol w="2583278"/>
                <a:gridCol w="2239380"/>
                <a:gridCol w="2667903"/>
                <a:gridCol w="2705214"/>
                <a:gridCol w="4110653"/>
                <a:gridCol w="3728587"/>
              </a:tblGrid>
              <a:tr h="1596229">
                <a:tc>
                  <a:txBody>
                    <a:bodyPr/>
                    <a:lstStyle/>
                    <a:p>
                      <a:r>
                        <a:rPr lang="en-US" sz="3600" dirty="0" smtClean="0"/>
                        <a:t>Age</a:t>
                      </a:r>
                      <a:endParaRPr lang="en-US" sz="3600" dirty="0"/>
                    </a:p>
                  </a:txBody>
                  <a:tcPr/>
                </a:tc>
                <a:tc>
                  <a:txBody>
                    <a:bodyPr/>
                    <a:lstStyle/>
                    <a:p>
                      <a:r>
                        <a:rPr lang="en-US" sz="3200" dirty="0" smtClean="0"/>
                        <a:t>Gender</a:t>
                      </a:r>
                      <a:endParaRPr lang="en-US" sz="3200" dirty="0"/>
                    </a:p>
                  </a:txBody>
                  <a:tcPr/>
                </a:tc>
                <a:tc>
                  <a:txBody>
                    <a:bodyPr/>
                    <a:lstStyle/>
                    <a:p>
                      <a:r>
                        <a:rPr lang="en-US" sz="3200" dirty="0" smtClean="0"/>
                        <a:t>Time since injury &amp; Type</a:t>
                      </a:r>
                      <a:r>
                        <a:rPr lang="en-US" sz="3200" baseline="0" dirty="0" smtClean="0"/>
                        <a:t> of injury</a:t>
                      </a:r>
                      <a:endParaRPr lang="en-US" sz="3200" dirty="0"/>
                    </a:p>
                  </a:txBody>
                  <a:tcPr/>
                </a:tc>
                <a:tc>
                  <a:txBody>
                    <a:bodyPr/>
                    <a:lstStyle/>
                    <a:p>
                      <a:r>
                        <a:rPr lang="en-US" sz="3200" dirty="0" smtClean="0"/>
                        <a:t>Race</a:t>
                      </a:r>
                      <a:endParaRPr lang="en-US" sz="3200" dirty="0"/>
                    </a:p>
                  </a:txBody>
                  <a:tcPr/>
                </a:tc>
                <a:tc>
                  <a:txBody>
                    <a:bodyPr/>
                    <a:lstStyle/>
                    <a:p>
                      <a:r>
                        <a:rPr lang="en-US" sz="3200" dirty="0" smtClean="0"/>
                        <a:t>Annual</a:t>
                      </a:r>
                      <a:r>
                        <a:rPr lang="en-US" sz="3200" baseline="0" dirty="0" smtClean="0"/>
                        <a:t> Income</a:t>
                      </a:r>
                      <a:endParaRPr lang="en-US" sz="3200" dirty="0"/>
                    </a:p>
                  </a:txBody>
                  <a:tcPr/>
                </a:tc>
                <a:tc>
                  <a:txBody>
                    <a:bodyPr/>
                    <a:lstStyle/>
                    <a:p>
                      <a:r>
                        <a:rPr lang="en-US" sz="3200" dirty="0" smtClean="0"/>
                        <a:t>Marital</a:t>
                      </a:r>
                      <a:r>
                        <a:rPr lang="en-US" sz="3200" baseline="0" dirty="0" smtClean="0"/>
                        <a:t> Status</a:t>
                      </a:r>
                      <a:endParaRPr lang="en-US" sz="3200" dirty="0" smtClean="0"/>
                    </a:p>
                  </a:txBody>
                  <a:tcPr/>
                </a:tc>
              </a:tr>
              <a:tr h="2201624">
                <a:tc>
                  <a:txBody>
                    <a:bodyPr/>
                    <a:lstStyle/>
                    <a:p>
                      <a:pPr>
                        <a:buFont typeface="Arial"/>
                        <a:buChar char="•"/>
                      </a:pPr>
                      <a:r>
                        <a:rPr lang="en-US" sz="3200" dirty="0" smtClean="0"/>
                        <a:t>36.80 ± 4.87</a:t>
                      </a:r>
                      <a:endParaRPr lang="en-US" sz="3200" dirty="0"/>
                    </a:p>
                  </a:txBody>
                  <a:tcPr/>
                </a:tc>
                <a:tc>
                  <a:txBody>
                    <a:bodyPr/>
                    <a:lstStyle/>
                    <a:p>
                      <a:pPr>
                        <a:buFont typeface="Arial"/>
                        <a:buChar char="•"/>
                      </a:pPr>
                      <a:r>
                        <a:rPr lang="en-US" sz="3200" dirty="0" smtClean="0"/>
                        <a:t>Male – 3</a:t>
                      </a:r>
                    </a:p>
                    <a:p>
                      <a:pPr>
                        <a:buFont typeface="Arial"/>
                        <a:buChar char="•"/>
                      </a:pPr>
                      <a:r>
                        <a:rPr lang="en-US" sz="3200" dirty="0" smtClean="0"/>
                        <a:t>Female – 2</a:t>
                      </a:r>
                    </a:p>
                    <a:p>
                      <a:endParaRPr lang="en-US" sz="3200" dirty="0"/>
                    </a:p>
                  </a:txBody>
                  <a:tcPr/>
                </a:tc>
                <a:tc>
                  <a:txBody>
                    <a:bodyPr/>
                    <a:lstStyle/>
                    <a:p>
                      <a:pPr>
                        <a:buFont typeface="Arial"/>
                        <a:buChar char="•"/>
                      </a:pPr>
                      <a:r>
                        <a:rPr lang="en-US" sz="3200" dirty="0" smtClean="0"/>
                        <a:t>12.4 ±7.5yrs. </a:t>
                      </a:r>
                    </a:p>
                    <a:p>
                      <a:pPr>
                        <a:buFont typeface="Arial"/>
                        <a:buNone/>
                      </a:pPr>
                      <a:r>
                        <a:rPr lang="en-US" sz="3200" dirty="0" smtClean="0"/>
                        <a:t>paraplegia</a:t>
                      </a:r>
                      <a:r>
                        <a:rPr lang="en-US" sz="3200" baseline="0" dirty="0" smtClean="0"/>
                        <a:t>-4 </a:t>
                      </a:r>
                    </a:p>
                    <a:p>
                      <a:pPr>
                        <a:buFont typeface="Arial"/>
                        <a:buNone/>
                      </a:pPr>
                      <a:r>
                        <a:rPr lang="en-US" sz="3200" baseline="0" dirty="0" smtClean="0"/>
                        <a:t>quadriplegia</a:t>
                      </a:r>
                      <a:r>
                        <a:rPr lang="en-US" sz="3200" baseline="0" dirty="0" smtClean="0"/>
                        <a:t>-1</a:t>
                      </a:r>
                      <a:r>
                        <a:rPr lang="en-US" sz="3200" dirty="0" smtClean="0"/>
                        <a:t> </a:t>
                      </a:r>
                      <a:endParaRPr lang="en-US" sz="3200" dirty="0"/>
                    </a:p>
                  </a:txBody>
                  <a:tcPr/>
                </a:tc>
                <a:tc>
                  <a:txBody>
                    <a:bodyPr/>
                    <a:lstStyle/>
                    <a:p>
                      <a:pPr>
                        <a:buFont typeface="Arial"/>
                        <a:buChar char="•"/>
                      </a:pPr>
                      <a:r>
                        <a:rPr lang="en-US" sz="3200" dirty="0" smtClean="0"/>
                        <a:t>White – 2</a:t>
                      </a:r>
                    </a:p>
                    <a:p>
                      <a:pPr>
                        <a:buFont typeface="Arial"/>
                        <a:buChar char="•"/>
                      </a:pPr>
                      <a:r>
                        <a:rPr lang="en-US" sz="3200" dirty="0" smtClean="0"/>
                        <a:t>Black – 1 </a:t>
                      </a:r>
                    </a:p>
                    <a:p>
                      <a:pPr>
                        <a:buFont typeface="Arial"/>
                        <a:buChar char="•"/>
                      </a:pPr>
                      <a:r>
                        <a:rPr lang="en-US" sz="3200" baseline="0" dirty="0" smtClean="0"/>
                        <a:t>Latino (a)</a:t>
                      </a:r>
                      <a:r>
                        <a:rPr lang="en-US" sz="3200" dirty="0" smtClean="0"/>
                        <a:t> </a:t>
                      </a:r>
                      <a:r>
                        <a:rPr lang="en-US" sz="3200" baseline="0" dirty="0" smtClean="0"/>
                        <a:t>– 2 </a:t>
                      </a:r>
                      <a:endParaRPr lang="en-US" sz="3200" dirty="0"/>
                    </a:p>
                  </a:txBody>
                  <a:tcPr/>
                </a:tc>
                <a:tc>
                  <a:txBody>
                    <a:bodyPr/>
                    <a:lstStyle/>
                    <a:p>
                      <a:pPr>
                        <a:buFont typeface="Arial"/>
                        <a:buChar char="•"/>
                      </a:pPr>
                      <a:r>
                        <a:rPr lang="en-US" sz="3200" dirty="0" smtClean="0"/>
                        <a:t>&lt; $60.000 – 2</a:t>
                      </a:r>
                    </a:p>
                    <a:p>
                      <a:pPr>
                        <a:buFont typeface="Arial"/>
                        <a:buChar char="•"/>
                      </a:pPr>
                      <a:r>
                        <a:rPr lang="en-US" sz="3200" dirty="0" smtClean="0"/>
                        <a:t>$60.001- $ 70.000 – 1</a:t>
                      </a:r>
                    </a:p>
                    <a:p>
                      <a:pPr>
                        <a:buFont typeface="Arial"/>
                        <a:buChar char="•"/>
                      </a:pPr>
                      <a:r>
                        <a:rPr lang="en-US" sz="3200" baseline="0" dirty="0" smtClean="0"/>
                        <a:t>$100.000+ </a:t>
                      </a:r>
                      <a:r>
                        <a:rPr lang="en-US" sz="3200" dirty="0" smtClean="0"/>
                        <a:t>– </a:t>
                      </a:r>
                      <a:r>
                        <a:rPr lang="en-US" sz="3200" baseline="0" dirty="0" smtClean="0"/>
                        <a:t>1</a:t>
                      </a:r>
                    </a:p>
                    <a:p>
                      <a:endParaRPr lang="en-US" sz="3200" baseline="0" dirty="0" smtClean="0"/>
                    </a:p>
                    <a:p>
                      <a:endParaRPr lang="en-US" sz="3200" dirty="0" smtClean="0"/>
                    </a:p>
                    <a:p>
                      <a:endParaRPr lang="en-US" sz="3200" dirty="0"/>
                    </a:p>
                  </a:txBody>
                  <a:tcPr/>
                </a:tc>
                <a:tc>
                  <a:txBody>
                    <a:bodyPr/>
                    <a:lstStyle/>
                    <a:p>
                      <a:pPr>
                        <a:buFont typeface="Arial"/>
                        <a:buChar char="•"/>
                      </a:pPr>
                      <a:r>
                        <a:rPr lang="en-US" sz="3200" baseline="0" dirty="0" smtClean="0"/>
                        <a:t>Single – 2</a:t>
                      </a:r>
                    </a:p>
                    <a:p>
                      <a:pPr>
                        <a:buFont typeface="Arial"/>
                        <a:buChar char="•"/>
                      </a:pPr>
                      <a:r>
                        <a:rPr lang="en-US" sz="3200" baseline="0" dirty="0" smtClean="0"/>
                        <a:t>In a relationship – 1</a:t>
                      </a:r>
                    </a:p>
                    <a:p>
                      <a:pPr>
                        <a:buFont typeface="Arial"/>
                        <a:buChar char="•"/>
                      </a:pPr>
                      <a:r>
                        <a:rPr lang="en-US" sz="3200" baseline="0" dirty="0" smtClean="0"/>
                        <a:t>Married – 1</a:t>
                      </a:r>
                    </a:p>
                    <a:p>
                      <a:pPr>
                        <a:buFont typeface="Arial"/>
                        <a:buChar char="•"/>
                      </a:pPr>
                      <a:r>
                        <a:rPr lang="en-US" sz="3200" baseline="0" dirty="0" smtClean="0"/>
                        <a:t>Divorced – 1</a:t>
                      </a:r>
                    </a:p>
                    <a:p>
                      <a:pPr>
                        <a:buFont typeface="Arial"/>
                        <a:buNone/>
                      </a:pPr>
                      <a:endParaRPr lang="en-US" sz="3200" baseline="0" dirty="0" smtClean="0"/>
                    </a:p>
                    <a:p>
                      <a:endParaRPr lang="en-US" sz="3200" baseline="0" dirty="0" smtClean="0"/>
                    </a:p>
                  </a:txBody>
                  <a:tcPr/>
                </a:tc>
              </a:tr>
            </a:tbl>
          </a:graphicData>
        </a:graphic>
      </p:graphicFrame>
      <p:sp>
        <p:nvSpPr>
          <p:cNvPr id="45" name="TextBox 44"/>
          <p:cNvSpPr txBox="1"/>
          <p:nvPr/>
        </p:nvSpPr>
        <p:spPr>
          <a:xfrm>
            <a:off x="962164" y="4656585"/>
            <a:ext cx="15741013" cy="4524315"/>
          </a:xfrm>
          <a:prstGeom prst="rect">
            <a:avLst/>
          </a:prstGeom>
          <a:noFill/>
        </p:spPr>
        <p:txBody>
          <a:bodyPr wrap="square" rtlCol="0">
            <a:spAutoFit/>
          </a:bodyPr>
          <a:lstStyle/>
          <a:p>
            <a:r>
              <a:rPr lang="en-US" sz="3600" dirty="0" smtClean="0"/>
              <a:t>The purpose of this exploratory pilot study was to use participatory action research to further develop an intervention for Spinal Cord Injury (SCI) survivors aimed at increasing well-being, hope, and quality of life using a well-being based Acceptance and Commitment Therapy (ACT) approach. Five executive board members of a Spinal Cord Injury Support group volunteered to participate in </a:t>
            </a:r>
            <a:r>
              <a:rPr lang="en-US" sz="3600" strike="sngStrike" dirty="0" smtClean="0"/>
              <a:t>8</a:t>
            </a:r>
            <a:r>
              <a:rPr lang="en-US" sz="3600" dirty="0" smtClean="0"/>
              <a:t> eight group sessions and provided qualitative feedback on the intervention. Pre- and post- assessments were administered to identify changes within the group in the domains of mindfulness, post-traumatic growth, depression, anxiety, well-being, quality of life, hope and psychological flexibility.    </a:t>
            </a:r>
            <a:endParaRPr lang="en-US" sz="3600" dirty="0"/>
          </a:p>
        </p:txBody>
      </p:sp>
      <p:sp>
        <p:nvSpPr>
          <p:cNvPr id="46" name="TextBox 45"/>
          <p:cNvSpPr txBox="1"/>
          <p:nvPr/>
        </p:nvSpPr>
        <p:spPr>
          <a:xfrm>
            <a:off x="35138250" y="4849007"/>
            <a:ext cx="15196280" cy="11726287"/>
          </a:xfrm>
          <a:prstGeom prst="rect">
            <a:avLst/>
          </a:prstGeom>
          <a:noFill/>
        </p:spPr>
        <p:txBody>
          <a:bodyPr wrap="square" rtlCol="0">
            <a:spAutoFit/>
          </a:bodyPr>
          <a:lstStyle/>
          <a:p>
            <a:r>
              <a:rPr lang="en-US" sz="3600" dirty="0" smtClean="0"/>
              <a:t>A paired samples t-test was conducted to determine if there were statistically significant mean differences between pre- to post-intervention scores of acceptance</a:t>
            </a:r>
            <a:r>
              <a:rPr lang="en-US" sz="3600" dirty="0"/>
              <a:t>, post-traumatic growth, depression, anxiety, well-being, quality of life, </a:t>
            </a:r>
            <a:r>
              <a:rPr lang="en-US" sz="3600" dirty="0" smtClean="0"/>
              <a:t>hope, </a:t>
            </a:r>
            <a:r>
              <a:rPr lang="en-US" sz="3600" dirty="0"/>
              <a:t>and acceptance</a:t>
            </a:r>
            <a:r>
              <a:rPr lang="en-US" sz="3600" dirty="0" smtClean="0"/>
              <a:t>. </a:t>
            </a:r>
            <a:r>
              <a:rPr lang="en-US" sz="3600" dirty="0"/>
              <a:t>All dependent </a:t>
            </a:r>
            <a:r>
              <a:rPr lang="en-US" sz="3600" dirty="0" smtClean="0"/>
              <a:t>variables were </a:t>
            </a:r>
            <a:r>
              <a:rPr lang="en-US" sz="3600" dirty="0"/>
              <a:t>normally distributed </a:t>
            </a:r>
            <a:r>
              <a:rPr lang="en-US" sz="3600" dirty="0" smtClean="0"/>
              <a:t>with </a:t>
            </a:r>
            <a:r>
              <a:rPr lang="en-US" sz="3600" dirty="0" err="1"/>
              <a:t>skewness</a:t>
            </a:r>
            <a:r>
              <a:rPr lang="en-US" sz="3600" dirty="0"/>
              <a:t> and kurtosis z-scores falling between the accepted range of +/- 2.58. </a:t>
            </a:r>
            <a:r>
              <a:rPr lang="en-US" sz="3600" dirty="0" err="1" smtClean="0"/>
              <a:t>Bonferroni</a:t>
            </a:r>
            <a:r>
              <a:rPr lang="en-US" sz="3600" dirty="0" smtClean="0"/>
              <a:t> adjustments were not used because of the small size and the exploratory nature of the study. Statistically significant improvements were observed in psychological well-being, quality of life, and hope. However, due to the small sample size it is useful to put an emphasis on effect sizes. Results are presented below in order of effect from largest to smallest. </a:t>
            </a:r>
          </a:p>
          <a:p>
            <a:pPr marL="2857500" lvl="5" indent="-571500">
              <a:buFont typeface="Arial" panose="020B0604020202020204" pitchFamily="34" charset="0"/>
              <a:buChar char="•"/>
            </a:pPr>
            <a:r>
              <a:rPr lang="en-US" sz="3600" dirty="0" smtClean="0"/>
              <a:t>*Psychological well-being, </a:t>
            </a:r>
            <a:r>
              <a:rPr lang="en-US" sz="3600" i="1" dirty="0" smtClean="0"/>
              <a:t>t</a:t>
            </a:r>
            <a:r>
              <a:rPr lang="en-US" sz="3600" dirty="0" smtClean="0"/>
              <a:t>(4)</a:t>
            </a:r>
            <a:r>
              <a:rPr lang="en-US" sz="3600" i="1" dirty="0" smtClean="0"/>
              <a:t> =</a:t>
            </a:r>
            <a:r>
              <a:rPr lang="en-US" sz="3600" dirty="0"/>
              <a:t> </a:t>
            </a:r>
            <a:r>
              <a:rPr lang="en-US" sz="3600" dirty="0" smtClean="0"/>
              <a:t>4.12, </a:t>
            </a:r>
            <a:r>
              <a:rPr lang="en-US" sz="3600" i="1" dirty="0" smtClean="0"/>
              <a:t>p</a:t>
            </a:r>
            <a:r>
              <a:rPr lang="en-US" sz="3600" dirty="0" smtClean="0"/>
              <a:t> = .02, </a:t>
            </a:r>
            <a:r>
              <a:rPr lang="en-US" sz="3600" i="1" dirty="0" smtClean="0"/>
              <a:t>d</a:t>
            </a:r>
            <a:r>
              <a:rPr lang="en-US" sz="3600" dirty="0" smtClean="0"/>
              <a:t> = 1.84</a:t>
            </a:r>
          </a:p>
          <a:p>
            <a:pPr marL="2857500" lvl="5" indent="-571500">
              <a:buFont typeface="Arial" panose="020B0604020202020204" pitchFamily="34" charset="0"/>
              <a:buChar char="•"/>
            </a:pPr>
            <a:r>
              <a:rPr lang="en-US" sz="3600" dirty="0" smtClean="0"/>
              <a:t>*Quality of life, </a:t>
            </a:r>
            <a:r>
              <a:rPr lang="en-US" sz="3600" i="1" dirty="0" smtClean="0"/>
              <a:t>t</a:t>
            </a:r>
            <a:r>
              <a:rPr lang="en-US" sz="3600" dirty="0" smtClean="0"/>
              <a:t>(3)</a:t>
            </a:r>
            <a:r>
              <a:rPr lang="en-US" sz="3600" i="1" dirty="0" smtClean="0"/>
              <a:t> </a:t>
            </a:r>
            <a:r>
              <a:rPr lang="en-US" sz="3600" i="1" dirty="0"/>
              <a:t>=</a:t>
            </a:r>
            <a:r>
              <a:rPr lang="en-US" sz="3600" dirty="0"/>
              <a:t> </a:t>
            </a:r>
            <a:r>
              <a:rPr lang="en-US" sz="3600" dirty="0" smtClean="0"/>
              <a:t>3.36, </a:t>
            </a:r>
            <a:r>
              <a:rPr lang="en-US" sz="3600" i="1" dirty="0"/>
              <a:t>p</a:t>
            </a:r>
            <a:r>
              <a:rPr lang="en-US" sz="3600" dirty="0"/>
              <a:t> = .</a:t>
            </a:r>
            <a:r>
              <a:rPr lang="en-US" sz="3600" dirty="0" smtClean="0"/>
              <a:t>04, </a:t>
            </a:r>
            <a:r>
              <a:rPr lang="en-US" sz="3600" i="1" dirty="0" smtClean="0"/>
              <a:t>d</a:t>
            </a:r>
            <a:r>
              <a:rPr lang="en-US" sz="3600" dirty="0" smtClean="0"/>
              <a:t> = 1.68</a:t>
            </a:r>
          </a:p>
          <a:p>
            <a:pPr marL="2857500" lvl="5" indent="-571500">
              <a:buFont typeface="Arial" panose="020B0604020202020204" pitchFamily="34" charset="0"/>
              <a:buChar char="•"/>
            </a:pPr>
            <a:r>
              <a:rPr lang="en-US" sz="3600" dirty="0" smtClean="0"/>
              <a:t>*Hope, </a:t>
            </a:r>
            <a:r>
              <a:rPr lang="en-US" sz="3600" i="1" dirty="0"/>
              <a:t>t</a:t>
            </a:r>
            <a:r>
              <a:rPr lang="en-US" sz="3600" dirty="0"/>
              <a:t>(4)</a:t>
            </a:r>
            <a:r>
              <a:rPr lang="en-US" sz="3600" i="1" dirty="0"/>
              <a:t> =</a:t>
            </a:r>
            <a:r>
              <a:rPr lang="en-US" sz="3600" dirty="0"/>
              <a:t> </a:t>
            </a:r>
            <a:r>
              <a:rPr lang="en-US" sz="3600" dirty="0" smtClean="0"/>
              <a:t>2.98, </a:t>
            </a:r>
            <a:r>
              <a:rPr lang="en-US" sz="3600" i="1" dirty="0"/>
              <a:t>p</a:t>
            </a:r>
            <a:r>
              <a:rPr lang="en-US" sz="3600" dirty="0"/>
              <a:t> = .</a:t>
            </a:r>
            <a:r>
              <a:rPr lang="en-US" sz="3600" dirty="0" smtClean="0"/>
              <a:t>04, </a:t>
            </a:r>
            <a:r>
              <a:rPr lang="en-US" sz="3600" i="1" dirty="0" smtClean="0"/>
              <a:t>d</a:t>
            </a:r>
            <a:r>
              <a:rPr lang="en-US" sz="3600" dirty="0" smtClean="0"/>
              <a:t> = 1.33</a:t>
            </a:r>
          </a:p>
          <a:p>
            <a:pPr marL="2857500" lvl="5" indent="-571500">
              <a:buFont typeface="Arial" panose="020B0604020202020204" pitchFamily="34" charset="0"/>
              <a:buChar char="•"/>
            </a:pPr>
            <a:r>
              <a:rPr lang="en-US" sz="3600" dirty="0" smtClean="0"/>
              <a:t>Anxiety, </a:t>
            </a:r>
            <a:r>
              <a:rPr lang="en-US" sz="3600" i="1" dirty="0"/>
              <a:t>t</a:t>
            </a:r>
            <a:r>
              <a:rPr lang="en-US" sz="3600" dirty="0"/>
              <a:t>(4)</a:t>
            </a:r>
            <a:r>
              <a:rPr lang="en-US" sz="3600" i="1" dirty="0"/>
              <a:t> =</a:t>
            </a:r>
            <a:r>
              <a:rPr lang="en-US" sz="3600" dirty="0"/>
              <a:t> </a:t>
            </a:r>
            <a:r>
              <a:rPr lang="en-US" sz="3600" dirty="0" smtClean="0"/>
              <a:t>1.47, </a:t>
            </a:r>
            <a:r>
              <a:rPr lang="en-US" sz="3600" i="1" dirty="0"/>
              <a:t>p</a:t>
            </a:r>
            <a:r>
              <a:rPr lang="en-US" sz="3600" dirty="0"/>
              <a:t> = </a:t>
            </a:r>
            <a:r>
              <a:rPr lang="en-US" sz="3600" dirty="0" smtClean="0"/>
              <a:t>.22, </a:t>
            </a:r>
            <a:r>
              <a:rPr lang="en-US" sz="3600" i="1" dirty="0" smtClean="0"/>
              <a:t>d </a:t>
            </a:r>
            <a:r>
              <a:rPr lang="en-US" sz="3600" dirty="0" smtClean="0"/>
              <a:t>= -.66 </a:t>
            </a:r>
          </a:p>
          <a:p>
            <a:pPr marL="2857500" lvl="5" indent="-571500">
              <a:buFont typeface="Arial" panose="020B0604020202020204" pitchFamily="34" charset="0"/>
              <a:buChar char="•"/>
            </a:pPr>
            <a:r>
              <a:rPr lang="en-US" sz="3600" dirty="0" smtClean="0"/>
              <a:t>Depression, </a:t>
            </a:r>
            <a:r>
              <a:rPr lang="en-US" sz="3600" i="1" dirty="0"/>
              <a:t>t</a:t>
            </a:r>
            <a:r>
              <a:rPr lang="en-US" sz="3600" dirty="0"/>
              <a:t>(4)</a:t>
            </a:r>
            <a:r>
              <a:rPr lang="en-US" sz="3600" i="1" dirty="0"/>
              <a:t> =</a:t>
            </a:r>
            <a:r>
              <a:rPr lang="en-US" sz="3600" dirty="0"/>
              <a:t> </a:t>
            </a:r>
            <a:r>
              <a:rPr lang="en-US" sz="3600" dirty="0" smtClean="0"/>
              <a:t>1.09, </a:t>
            </a:r>
            <a:r>
              <a:rPr lang="en-US" sz="3600" i="1" dirty="0"/>
              <a:t>p</a:t>
            </a:r>
            <a:r>
              <a:rPr lang="en-US" sz="3600" dirty="0"/>
              <a:t> = </a:t>
            </a:r>
            <a:r>
              <a:rPr lang="en-US" sz="3600" dirty="0" smtClean="0"/>
              <a:t>.34, </a:t>
            </a:r>
            <a:r>
              <a:rPr lang="en-US" sz="3600" i="1" dirty="0" smtClean="0"/>
              <a:t>d</a:t>
            </a:r>
            <a:r>
              <a:rPr lang="en-US" sz="3600" dirty="0" smtClean="0"/>
              <a:t> = -.49 </a:t>
            </a:r>
          </a:p>
          <a:p>
            <a:pPr marL="2857500" lvl="5" indent="-571500">
              <a:buFont typeface="Arial" panose="020B0604020202020204" pitchFamily="34" charset="0"/>
              <a:buChar char="•"/>
            </a:pPr>
            <a:r>
              <a:rPr lang="en-US" sz="3600" dirty="0" smtClean="0"/>
              <a:t>Post-traumatic growth, </a:t>
            </a:r>
            <a:r>
              <a:rPr lang="en-US" sz="3600" i="1" dirty="0"/>
              <a:t>t</a:t>
            </a:r>
            <a:r>
              <a:rPr lang="en-US" sz="3600" dirty="0"/>
              <a:t>(4)</a:t>
            </a:r>
            <a:r>
              <a:rPr lang="en-US" sz="3600" i="1" dirty="0"/>
              <a:t> =</a:t>
            </a:r>
            <a:r>
              <a:rPr lang="en-US" sz="3600" dirty="0"/>
              <a:t> </a:t>
            </a:r>
            <a:r>
              <a:rPr lang="en-US" sz="3600" dirty="0" smtClean="0"/>
              <a:t>.77, </a:t>
            </a:r>
            <a:r>
              <a:rPr lang="en-US" sz="3600" i="1" dirty="0"/>
              <a:t>p</a:t>
            </a:r>
            <a:r>
              <a:rPr lang="en-US" sz="3600" dirty="0"/>
              <a:t> = </a:t>
            </a:r>
            <a:r>
              <a:rPr lang="en-US" sz="3600" dirty="0" smtClean="0"/>
              <a:t>.48, </a:t>
            </a:r>
            <a:r>
              <a:rPr lang="en-US" sz="3600" i="1" dirty="0" smtClean="0"/>
              <a:t>d</a:t>
            </a:r>
            <a:r>
              <a:rPr lang="en-US" sz="3600" dirty="0" smtClean="0"/>
              <a:t> = -.35</a:t>
            </a:r>
          </a:p>
          <a:p>
            <a:pPr marL="2857500" lvl="5" indent="-571500">
              <a:buFont typeface="Arial" panose="020B0604020202020204" pitchFamily="34" charset="0"/>
              <a:buChar char="•"/>
            </a:pPr>
            <a:r>
              <a:rPr lang="en-US" sz="3600" dirty="0" smtClean="0"/>
              <a:t>Mindfulness, </a:t>
            </a:r>
            <a:r>
              <a:rPr lang="en-US" sz="3600" i="1" dirty="0"/>
              <a:t>t</a:t>
            </a:r>
            <a:r>
              <a:rPr lang="en-US" sz="3600" dirty="0"/>
              <a:t>(4)</a:t>
            </a:r>
            <a:r>
              <a:rPr lang="en-US" sz="3600" i="1" dirty="0"/>
              <a:t> =</a:t>
            </a:r>
            <a:r>
              <a:rPr lang="en-US" sz="3600" dirty="0"/>
              <a:t> </a:t>
            </a:r>
            <a:r>
              <a:rPr lang="en-US" sz="3600" dirty="0" smtClean="0"/>
              <a:t>.35, </a:t>
            </a:r>
            <a:r>
              <a:rPr lang="en-US" sz="3600" i="1" dirty="0"/>
              <a:t>p</a:t>
            </a:r>
            <a:r>
              <a:rPr lang="en-US" sz="3600" dirty="0"/>
              <a:t> = </a:t>
            </a:r>
            <a:r>
              <a:rPr lang="en-US" sz="3600" dirty="0" smtClean="0"/>
              <a:t>.75, </a:t>
            </a:r>
            <a:r>
              <a:rPr lang="en-US" sz="3600" i="1" dirty="0" smtClean="0"/>
              <a:t>d</a:t>
            </a:r>
            <a:r>
              <a:rPr lang="en-US" sz="3600" dirty="0" smtClean="0"/>
              <a:t> = .16</a:t>
            </a:r>
          </a:p>
          <a:p>
            <a:pPr marL="2857500" lvl="5" indent="-571500">
              <a:buFont typeface="Arial" panose="020B0604020202020204" pitchFamily="34" charset="0"/>
              <a:buChar char="•"/>
            </a:pPr>
            <a:r>
              <a:rPr lang="en-US" sz="3600" dirty="0" smtClean="0"/>
              <a:t>Acceptance, </a:t>
            </a:r>
            <a:r>
              <a:rPr lang="en-US" sz="3600" i="1" dirty="0"/>
              <a:t>t</a:t>
            </a:r>
            <a:r>
              <a:rPr lang="en-US" sz="3600" dirty="0"/>
              <a:t>(4)</a:t>
            </a:r>
            <a:r>
              <a:rPr lang="en-US" sz="3600" i="1" dirty="0"/>
              <a:t> =</a:t>
            </a:r>
            <a:r>
              <a:rPr lang="en-US" sz="3600" dirty="0"/>
              <a:t> </a:t>
            </a:r>
            <a:r>
              <a:rPr lang="en-US" sz="3600" dirty="0" smtClean="0"/>
              <a:t>.22, </a:t>
            </a:r>
            <a:r>
              <a:rPr lang="en-US" sz="3600" i="1" dirty="0"/>
              <a:t>p</a:t>
            </a:r>
            <a:r>
              <a:rPr lang="en-US" sz="3600" dirty="0"/>
              <a:t> = </a:t>
            </a:r>
            <a:r>
              <a:rPr lang="en-US" sz="3600" dirty="0" smtClean="0"/>
              <a:t>.83, </a:t>
            </a:r>
            <a:r>
              <a:rPr lang="en-US" sz="3600" i="1" dirty="0" smtClean="0"/>
              <a:t>d</a:t>
            </a:r>
            <a:r>
              <a:rPr lang="en-US" sz="3600" dirty="0" smtClean="0"/>
              <a:t> = .10 </a:t>
            </a:r>
          </a:p>
          <a:p>
            <a:r>
              <a:rPr lang="en-US" sz="3600" dirty="0" smtClean="0"/>
              <a:t>			*</a:t>
            </a:r>
            <a:r>
              <a:rPr lang="en-US" sz="3600" i="1" dirty="0" smtClean="0"/>
              <a:t>indicates a statistically significant result </a:t>
            </a:r>
            <a:endParaRPr lang="en-US" sz="3600" dirty="0" smtClean="0"/>
          </a:p>
          <a:p>
            <a:endParaRPr lang="en-US" sz="3600" dirty="0" smtClean="0"/>
          </a:p>
          <a:p>
            <a:pPr marL="571500" indent="-571500">
              <a:buFont typeface="Arial" panose="020B0604020202020204" pitchFamily="34" charset="0"/>
              <a:buChar char="•"/>
            </a:pPr>
            <a:endParaRPr lang="en-US" sz="3600" dirty="0"/>
          </a:p>
          <a:p>
            <a:pPr marL="571500" indent="-571500">
              <a:buFont typeface="Arial" panose="020B0604020202020204" pitchFamily="34" charset="0"/>
              <a:buChar char="•"/>
            </a:pPr>
            <a:endParaRPr lang="en-US" sz="3600" dirty="0"/>
          </a:p>
        </p:txBody>
      </p:sp>
      <p:sp>
        <p:nvSpPr>
          <p:cNvPr id="48" name="TextBox 47"/>
          <p:cNvSpPr txBox="1"/>
          <p:nvPr/>
        </p:nvSpPr>
        <p:spPr>
          <a:xfrm>
            <a:off x="35407657" y="27939510"/>
            <a:ext cx="15779498" cy="600164"/>
          </a:xfrm>
          <a:prstGeom prst="rect">
            <a:avLst/>
          </a:prstGeom>
          <a:noFill/>
        </p:spPr>
        <p:txBody>
          <a:bodyPr wrap="square" rtlCol="0">
            <a:spAutoFit/>
          </a:bodyPr>
          <a:lstStyle/>
          <a:p>
            <a:endParaRPr lang="en-US" dirty="0"/>
          </a:p>
        </p:txBody>
      </p:sp>
      <p:sp>
        <p:nvSpPr>
          <p:cNvPr id="50" name="Rectangle 49"/>
          <p:cNvSpPr/>
          <p:nvPr/>
        </p:nvSpPr>
        <p:spPr>
          <a:xfrm>
            <a:off x="35329867" y="26252136"/>
            <a:ext cx="15890963" cy="6694141"/>
          </a:xfrm>
          <a:prstGeom prst="rect">
            <a:avLst/>
          </a:prstGeom>
        </p:spPr>
        <p:txBody>
          <a:bodyPr wrap="square">
            <a:spAutoFit/>
          </a:bodyPr>
          <a:lstStyle/>
          <a:p>
            <a:endParaRPr lang="en-US" dirty="0" smtClean="0"/>
          </a:p>
          <a:p>
            <a:endParaRPr lang="en-US" dirty="0" smtClean="0"/>
          </a:p>
          <a:p>
            <a:r>
              <a:rPr lang="en-US" dirty="0" err="1" smtClean="0"/>
              <a:t>Fava</a:t>
            </a:r>
            <a:r>
              <a:rPr lang="en-US" dirty="0" smtClean="0"/>
              <a:t>, G. &amp; </a:t>
            </a:r>
            <a:r>
              <a:rPr lang="en-US" dirty="0" err="1" smtClean="0"/>
              <a:t>Ruini</a:t>
            </a:r>
            <a:r>
              <a:rPr lang="en-US" dirty="0" smtClean="0"/>
              <a:t> C. (2003). Development and characteristics of a well-being enhancing </a:t>
            </a:r>
          </a:p>
          <a:p>
            <a:r>
              <a:rPr lang="en-US" dirty="0" smtClean="0"/>
              <a:t>	psychotherapeutic strategy: well-being therapy. </a:t>
            </a:r>
            <a:r>
              <a:rPr lang="en-US" i="1" dirty="0" smtClean="0"/>
              <a:t>Journal of Behavior Therapy and 	Experimental Psychiatry, 34</a:t>
            </a:r>
            <a:r>
              <a:rPr lang="en-US" dirty="0" smtClean="0"/>
              <a:t>, 45-63. doi:10.1016/S0005-7916(03)00019-3</a:t>
            </a:r>
          </a:p>
          <a:p>
            <a:r>
              <a:rPr lang="en-US" dirty="0" smtClean="0"/>
              <a:t>North, N.T. (1999). The psychological effects of spinal cord injury: A review. </a:t>
            </a:r>
            <a:r>
              <a:rPr lang="en-US" i="1" dirty="0" smtClean="0"/>
              <a:t>Spinal Cord, </a:t>
            </a:r>
          </a:p>
          <a:p>
            <a:r>
              <a:rPr lang="en-US" i="1" dirty="0" smtClean="0"/>
              <a:t>	37</a:t>
            </a:r>
            <a:r>
              <a:rPr lang="en-US" dirty="0" smtClean="0"/>
              <a:t>,10, 671-679.</a:t>
            </a:r>
          </a:p>
          <a:p>
            <a:r>
              <a:rPr lang="en-US" dirty="0" err="1" smtClean="0"/>
              <a:t>Ryff</a:t>
            </a:r>
            <a:r>
              <a:rPr lang="en-US" dirty="0" smtClean="0"/>
              <a:t>, C. D. &amp; Singer, B. (1996). Psychological well-being : meaning, measurement, and implications for </a:t>
            </a:r>
          </a:p>
          <a:p>
            <a:r>
              <a:rPr lang="en-US" dirty="0" smtClean="0"/>
              <a:t>	psychotherapy research. </a:t>
            </a:r>
            <a:r>
              <a:rPr lang="en-US" i="1" dirty="0" smtClean="0"/>
              <a:t>Psychotherapy and Psychosomatics </a:t>
            </a:r>
            <a:r>
              <a:rPr lang="en-US" dirty="0" smtClean="0"/>
              <a:t>65, 14–23.</a:t>
            </a:r>
          </a:p>
          <a:p>
            <a:r>
              <a:rPr lang="en-US" dirty="0" smtClean="0"/>
              <a:t>Pollard, C., &amp; Kennedy, P. (2007). A longitudinal analysis of emotional impact, coping </a:t>
            </a:r>
          </a:p>
          <a:p>
            <a:r>
              <a:rPr lang="en-US" dirty="0" smtClean="0"/>
              <a:t>	strategies, and post-traumatic psychological growth following spinal cord injury: A 10-year 	review. </a:t>
            </a:r>
            <a:r>
              <a:rPr lang="en-US" i="1" dirty="0" smtClean="0"/>
              <a:t>British Journal of Health Psychology, 12, </a:t>
            </a:r>
            <a:r>
              <a:rPr lang="en-US" dirty="0" smtClean="0"/>
              <a:t>347–362. </a:t>
            </a:r>
          </a:p>
          <a:p>
            <a:r>
              <a:rPr lang="en-US" dirty="0" smtClean="0"/>
              <a:t>	</a:t>
            </a:r>
            <a:endParaRPr lang="en-US" dirty="0"/>
          </a:p>
        </p:txBody>
      </p:sp>
      <p:sp>
        <p:nvSpPr>
          <p:cNvPr id="32" name="TextBox 31"/>
          <p:cNvSpPr txBox="1"/>
          <p:nvPr/>
        </p:nvSpPr>
        <p:spPr>
          <a:xfrm>
            <a:off x="18512047" y="5888079"/>
            <a:ext cx="184666" cy="600164"/>
          </a:xfrm>
          <a:prstGeom prst="rect">
            <a:avLst/>
          </a:prstGeom>
          <a:noFill/>
        </p:spPr>
        <p:txBody>
          <a:bodyPr wrap="none" rtlCol="0">
            <a:spAutoFit/>
          </a:bodyPr>
          <a:lstStyle/>
          <a:p>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808080"/>
      </a:lt2>
      <a:accent1>
        <a:srgbClr val="BBE0E3"/>
      </a:accent1>
      <a:accent2>
        <a:srgbClr val="138BDF"/>
      </a:accent2>
      <a:accent3>
        <a:srgbClr val="FFFFFF"/>
      </a:accent3>
      <a:accent4>
        <a:srgbClr val="000000"/>
      </a:accent4>
      <a:accent5>
        <a:srgbClr val="DAEDEF"/>
      </a:accent5>
      <a:accent6>
        <a:srgbClr val="107DC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300" b="0" i="0" u="none" strike="noStrike" cap="none" normalizeH="0" baseline="0" smtClean="0">
            <a:ln>
              <a:noFill/>
            </a:ln>
            <a:solidFill>
              <a:schemeClr val="tx1"/>
            </a:solidFill>
            <a:effectLst/>
            <a:latin typeface="Arial Narrow" pitchFamily="34" charset="0"/>
            <a:ea typeface="ＭＳ Ｐゴシック" pitchFamily="4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300" b="0" i="0" u="none" strike="noStrike" cap="none" normalizeH="0" baseline="0" smtClean="0">
            <a:ln>
              <a:noFill/>
            </a:ln>
            <a:solidFill>
              <a:schemeClr val="tx1"/>
            </a:solidFill>
            <a:effectLst/>
            <a:latin typeface="Arial Narrow" pitchFamily="34" charset="0"/>
            <a:ea typeface="ＭＳ Ｐゴシック" pitchFamily="4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0B22A9"/>
    </a:accent2>
    <a:accent3>
      <a:srgbClr val="FFFFFF"/>
    </a:accent3>
    <a:accent4>
      <a:srgbClr val="000000"/>
    </a:accent4>
    <a:accent5>
      <a:srgbClr val="DAEDEF"/>
    </a:accent5>
    <a:accent6>
      <a:srgbClr val="091E99"/>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Paper</Template>
  <TotalTime>20322</TotalTime>
  <Words>1627</Words>
  <Application>Microsoft Office PowerPoint</Application>
  <PresentationFormat>Custom</PresentationFormat>
  <Paragraphs>94</Paragraphs>
  <Slides>1</Slides>
  <Notes>1</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Blank Presentation</vt:lpstr>
      <vt:lpstr>Slide 1</vt:lpstr>
    </vt:vector>
  </TitlesOfParts>
  <Company>www.PosterPresentations.com</Company>
  <LinksUpToDate>false</LinksUpToDate>
  <SharedDoc>false</SharedDoc>
  <HyperlinkBase>http://www.posterpresentations.com</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48x48 Poster Template</dc:title>
  <dc:creator>Sean</dc:creator>
  <cp:lastModifiedBy>Sophia Serpa</cp:lastModifiedBy>
  <cp:revision>541</cp:revision>
  <dcterms:created xsi:type="dcterms:W3CDTF">2015-06-30T01:17:31Z</dcterms:created>
  <dcterms:modified xsi:type="dcterms:W3CDTF">2015-06-30T01:18:16Z</dcterms:modified>
</cp:coreProperties>
</file>