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32" r:id="rId1"/>
  </p:sldMasterIdLst>
  <p:notesMasterIdLst>
    <p:notesMasterId r:id="rId22"/>
  </p:notesMasterIdLst>
  <p:sldIdLst>
    <p:sldId id="262" r:id="rId2"/>
    <p:sldId id="263" r:id="rId3"/>
    <p:sldId id="264" r:id="rId4"/>
    <p:sldId id="266" r:id="rId5"/>
    <p:sldId id="267" r:id="rId6"/>
    <p:sldId id="268" r:id="rId7"/>
    <p:sldId id="269" r:id="rId8"/>
    <p:sldId id="270" r:id="rId9"/>
    <p:sldId id="271" r:id="rId10"/>
    <p:sldId id="272" r:id="rId11"/>
    <p:sldId id="274" r:id="rId12"/>
    <p:sldId id="275" r:id="rId13"/>
    <p:sldId id="276" r:id="rId14"/>
    <p:sldId id="277" r:id="rId15"/>
    <p:sldId id="279" r:id="rId16"/>
    <p:sldId id="278" r:id="rId17"/>
    <p:sldId id="281" r:id="rId18"/>
    <p:sldId id="282" r:id="rId19"/>
    <p:sldId id="283" r:id="rId20"/>
    <p:sldId id="284" r:id="rId2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632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5141" autoAdjust="0"/>
    <p:restoredTop sz="80822" autoAdjust="0"/>
  </p:normalViewPr>
  <p:slideViewPr>
    <p:cSldViewPr>
      <p:cViewPr>
        <p:scale>
          <a:sx n="59" d="100"/>
          <a:sy n="59" d="100"/>
        </p:scale>
        <p:origin x="-1464" y="-40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notesMaster" Target="notesMasters/notesMaster1.xml"/><Relationship Id="rId23" Type="http://schemas.openxmlformats.org/officeDocument/2006/relationships/printerSettings" Target="printerSettings/printerSettings1.bin"/><Relationship Id="rId24" Type="http://schemas.openxmlformats.org/officeDocument/2006/relationships/presProps" Target="presProps.xml"/><Relationship Id="rId25" Type="http://schemas.openxmlformats.org/officeDocument/2006/relationships/viewProps" Target="viewProps.xml"/><Relationship Id="rId26" Type="http://schemas.openxmlformats.org/officeDocument/2006/relationships/theme" Target="theme/theme1.xml"/><Relationship Id="rId27"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39EA719-6EEA-A841-9284-D2BA0738DF57}" type="datetimeFigureOut">
              <a:rPr lang="en-US" smtClean="0"/>
              <a:t>6/15/16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85C163A-44BF-8C4B-A6B9-8821DF5643C5}" type="slidenum">
              <a:rPr lang="en-US" smtClean="0"/>
              <a:t>‹#›</a:t>
            </a:fld>
            <a:endParaRPr lang="en-US"/>
          </a:p>
        </p:txBody>
      </p:sp>
    </p:spTree>
    <p:extLst>
      <p:ext uri="{BB962C8B-B14F-4D97-AF65-F5344CB8AC3E}">
        <p14:creationId xmlns:p14="http://schemas.microsoft.com/office/powerpoint/2010/main" val="169592520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the </a:t>
            </a:r>
            <a:r>
              <a:rPr lang="en-US" baseline="0" dirty="0" smtClean="0"/>
              <a:t>Cross of the ACT world, the </a:t>
            </a:r>
            <a:r>
              <a:rPr lang="en-US" baseline="0" dirty="0" err="1" smtClean="0"/>
              <a:t>Hexaflex</a:t>
            </a:r>
            <a:r>
              <a:rPr lang="en-US" baseline="0" dirty="0" smtClean="0"/>
              <a:t>. For this presentation I would like to hone in on acceptance. Its converse, experiential avoidance or the unwillingness to contact unpleasant emotions has dominated attention in the ACT literature. </a:t>
            </a:r>
            <a:endParaRPr lang="en-US" dirty="0"/>
          </a:p>
        </p:txBody>
      </p:sp>
      <p:sp>
        <p:nvSpPr>
          <p:cNvPr id="4" name="Slide Number Placeholder 3"/>
          <p:cNvSpPr>
            <a:spLocks noGrp="1"/>
          </p:cNvSpPr>
          <p:nvPr>
            <p:ph type="sldNum" sz="quarter" idx="10"/>
          </p:nvPr>
        </p:nvSpPr>
        <p:spPr/>
        <p:txBody>
          <a:bodyPr/>
          <a:lstStyle/>
          <a:p>
            <a:fld id="{685C163A-44BF-8C4B-A6B9-8821DF5643C5}" type="slidenum">
              <a:rPr lang="en-US" smtClean="0"/>
              <a:t>2</a:t>
            </a:fld>
            <a:endParaRPr lang="en-US"/>
          </a:p>
        </p:txBody>
      </p:sp>
    </p:spTree>
    <p:extLst>
      <p:ext uri="{BB962C8B-B14F-4D97-AF65-F5344CB8AC3E}">
        <p14:creationId xmlns:p14="http://schemas.microsoft.com/office/powerpoint/2010/main" val="1243608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Participants respond to 11 items on a 7point</a:t>
            </a:r>
            <a:r>
              <a:rPr lang="en-US" baseline="0" dirty="0" smtClean="0"/>
              <a:t> likert scale. For example When I’m in a good mood I worry that something will spoil it. When things are going well, I expect something bad to happen. </a:t>
            </a:r>
            <a:endParaRPr lang="en-US" dirty="0" smtClean="0"/>
          </a:p>
          <a:p>
            <a:endParaRPr lang="en-US" dirty="0"/>
          </a:p>
        </p:txBody>
      </p:sp>
      <p:sp>
        <p:nvSpPr>
          <p:cNvPr id="4" name="Slide Number Placeholder 3"/>
          <p:cNvSpPr>
            <a:spLocks noGrp="1"/>
          </p:cNvSpPr>
          <p:nvPr>
            <p:ph type="sldNum" sz="quarter" idx="10"/>
          </p:nvPr>
        </p:nvSpPr>
        <p:spPr/>
        <p:txBody>
          <a:bodyPr/>
          <a:lstStyle/>
          <a:p>
            <a:fld id="{685C163A-44BF-8C4B-A6B9-8821DF5643C5}" type="slidenum">
              <a:rPr lang="en-US" smtClean="0"/>
              <a:t>11</a:t>
            </a:fld>
            <a:endParaRPr lang="en-US"/>
          </a:p>
        </p:txBody>
      </p:sp>
    </p:spTree>
    <p:extLst>
      <p:ext uri="{BB962C8B-B14F-4D97-AF65-F5344CB8AC3E}">
        <p14:creationId xmlns:p14="http://schemas.microsoft.com/office/powerpoint/2010/main" val="3304627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Participants respond to 8 items on a 7point</a:t>
            </a:r>
            <a:r>
              <a:rPr lang="en-US" baseline="0" dirty="0" smtClean="0"/>
              <a:t> likert scale. For example </a:t>
            </a:r>
            <a:r>
              <a:rPr lang="en-US" dirty="0" smtClean="0"/>
              <a:t>I try to hang</a:t>
            </a:r>
            <a:r>
              <a:rPr lang="en-US" baseline="0" dirty="0" smtClean="0"/>
              <a:t> on to feelings I enjoy. I do my best to stay happy all the time. </a:t>
            </a:r>
            <a:endParaRPr lang="en-US" dirty="0"/>
          </a:p>
        </p:txBody>
      </p:sp>
      <p:sp>
        <p:nvSpPr>
          <p:cNvPr id="4" name="Slide Number Placeholder 3"/>
          <p:cNvSpPr>
            <a:spLocks noGrp="1"/>
          </p:cNvSpPr>
          <p:nvPr>
            <p:ph type="sldNum" sz="quarter" idx="10"/>
          </p:nvPr>
        </p:nvSpPr>
        <p:spPr/>
        <p:txBody>
          <a:bodyPr/>
          <a:lstStyle/>
          <a:p>
            <a:fld id="{685C163A-44BF-8C4B-A6B9-8821DF5643C5}" type="slidenum">
              <a:rPr lang="en-US" smtClean="0"/>
              <a:t>12</a:t>
            </a:fld>
            <a:endParaRPr lang="en-US"/>
          </a:p>
        </p:txBody>
      </p:sp>
    </p:spTree>
    <p:extLst>
      <p:ext uri="{BB962C8B-B14F-4D97-AF65-F5344CB8AC3E}">
        <p14:creationId xmlns:p14="http://schemas.microsoft.com/office/powerpoint/2010/main" val="6592574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Anxious Clinging is</a:t>
            </a:r>
            <a:r>
              <a:rPr lang="en-US" baseline="0" dirty="0" smtClean="0"/>
              <a:t> correlated with experiential avoidance, depressive symptoms, and lower subjective happiness</a:t>
            </a:r>
            <a:endParaRPr lang="en-US" dirty="0"/>
          </a:p>
        </p:txBody>
      </p:sp>
      <p:sp>
        <p:nvSpPr>
          <p:cNvPr id="4" name="Slide Number Placeholder 3"/>
          <p:cNvSpPr>
            <a:spLocks noGrp="1"/>
          </p:cNvSpPr>
          <p:nvPr>
            <p:ph type="sldNum" sz="quarter" idx="10"/>
          </p:nvPr>
        </p:nvSpPr>
        <p:spPr/>
        <p:txBody>
          <a:bodyPr/>
          <a:lstStyle/>
          <a:p>
            <a:fld id="{685C163A-44BF-8C4B-A6B9-8821DF5643C5}" type="slidenum">
              <a:rPr lang="en-US" smtClean="0"/>
              <a:t>13</a:t>
            </a:fld>
            <a:endParaRPr lang="en-US"/>
          </a:p>
        </p:txBody>
      </p:sp>
    </p:spTree>
    <p:extLst>
      <p:ext uri="{BB962C8B-B14F-4D97-AF65-F5344CB8AC3E}">
        <p14:creationId xmlns:p14="http://schemas.microsoft.com/office/powerpoint/2010/main" val="31644092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Experience Prolonging correlated with experiential avoidance and mildly correlated with happiness</a:t>
            </a:r>
            <a:endParaRPr lang="en-US" dirty="0"/>
          </a:p>
        </p:txBody>
      </p:sp>
      <p:sp>
        <p:nvSpPr>
          <p:cNvPr id="4" name="Slide Number Placeholder 3"/>
          <p:cNvSpPr>
            <a:spLocks noGrp="1"/>
          </p:cNvSpPr>
          <p:nvPr>
            <p:ph type="sldNum" sz="quarter" idx="10"/>
          </p:nvPr>
        </p:nvSpPr>
        <p:spPr/>
        <p:txBody>
          <a:bodyPr/>
          <a:lstStyle/>
          <a:p>
            <a:fld id="{685C163A-44BF-8C4B-A6B9-8821DF5643C5}" type="slidenum">
              <a:rPr lang="en-US" smtClean="0"/>
              <a:t>14</a:t>
            </a:fld>
            <a:endParaRPr lang="en-US"/>
          </a:p>
        </p:txBody>
      </p:sp>
    </p:spTree>
    <p:extLst>
      <p:ext uri="{BB962C8B-B14F-4D97-AF65-F5344CB8AC3E}">
        <p14:creationId xmlns:p14="http://schemas.microsoft.com/office/powerpoint/2010/main" val="753701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structural analysis of experiential</a:t>
            </a:r>
            <a:r>
              <a:rPr lang="en-US" baseline="0" dirty="0" smtClean="0"/>
              <a:t> avoidance as measured by the AAQ-II and Experiential Approach as measured by these two subscales empirically supports our conceptualization as these two processes being facets of the super ceding construct experiential control. </a:t>
            </a:r>
            <a:endParaRPr lang="en-US" dirty="0"/>
          </a:p>
        </p:txBody>
      </p:sp>
      <p:sp>
        <p:nvSpPr>
          <p:cNvPr id="4" name="Slide Number Placeholder 3"/>
          <p:cNvSpPr>
            <a:spLocks noGrp="1"/>
          </p:cNvSpPr>
          <p:nvPr>
            <p:ph type="sldNum" sz="quarter" idx="10"/>
          </p:nvPr>
        </p:nvSpPr>
        <p:spPr/>
        <p:txBody>
          <a:bodyPr/>
          <a:lstStyle/>
          <a:p>
            <a:fld id="{685C163A-44BF-8C4B-A6B9-8821DF5643C5}" type="slidenum">
              <a:rPr lang="en-US" smtClean="0"/>
              <a:t>15</a:t>
            </a:fld>
            <a:endParaRPr lang="en-US"/>
          </a:p>
        </p:txBody>
      </p:sp>
    </p:spTree>
    <p:extLst>
      <p:ext uri="{BB962C8B-B14F-4D97-AF65-F5344CB8AC3E}">
        <p14:creationId xmlns:p14="http://schemas.microsoft.com/office/powerpoint/2010/main" val="13355702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What if we change our language on the </a:t>
            </a:r>
            <a:r>
              <a:rPr lang="en-US" sz="1200" kern="1200" dirty="0" err="1" smtClean="0">
                <a:solidFill>
                  <a:schemeClr val="tx1"/>
                </a:solidFill>
                <a:effectLst/>
                <a:latin typeface="+mn-lt"/>
                <a:ea typeface="+mn-ea"/>
                <a:cs typeface="+mn-cs"/>
              </a:rPr>
              <a:t>hexainflex</a:t>
            </a:r>
            <a:r>
              <a:rPr lang="en-US" sz="1200" kern="1200" dirty="0" smtClean="0">
                <a:solidFill>
                  <a:schemeClr val="tx1"/>
                </a:solidFill>
                <a:effectLst/>
                <a:latin typeface="+mn-lt"/>
                <a:ea typeface="+mn-ea"/>
                <a:cs typeface="+mn-cs"/>
              </a:rPr>
              <a:t>? I submit that the inverse of acceptance be referred to as experiential control. </a:t>
            </a:r>
          </a:p>
          <a:p>
            <a:endParaRPr lang="en-US" dirty="0"/>
          </a:p>
        </p:txBody>
      </p:sp>
      <p:sp>
        <p:nvSpPr>
          <p:cNvPr id="4" name="Slide Number Placeholder 3"/>
          <p:cNvSpPr>
            <a:spLocks noGrp="1"/>
          </p:cNvSpPr>
          <p:nvPr>
            <p:ph type="sldNum" sz="quarter" idx="10"/>
          </p:nvPr>
        </p:nvSpPr>
        <p:spPr/>
        <p:txBody>
          <a:bodyPr/>
          <a:lstStyle/>
          <a:p>
            <a:fld id="{685C163A-44BF-8C4B-A6B9-8821DF5643C5}" type="slidenum">
              <a:rPr lang="en-US" smtClean="0"/>
              <a:t>16</a:t>
            </a:fld>
            <a:endParaRPr lang="en-US"/>
          </a:p>
        </p:txBody>
      </p:sp>
    </p:spTree>
    <p:extLst>
      <p:ext uri="{BB962C8B-B14F-4D97-AF65-F5344CB8AC3E}">
        <p14:creationId xmlns:p14="http://schemas.microsoft.com/office/powerpoint/2010/main" val="23179890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A reconceptualization of the</a:t>
            </a:r>
            <a:r>
              <a:rPr lang="en-US" baseline="0" dirty="0" smtClean="0"/>
              <a:t> counterpart to acceptance could better coach up acceptance. Consider behavioral activation as a treatment for depression. We coach the client to engage in activity but for what purpose? To feel better or to follow values?</a:t>
            </a:r>
            <a:endParaRPr lang="en-US" dirty="0" smtClean="0"/>
          </a:p>
          <a:p>
            <a:endParaRPr lang="en-US" dirty="0"/>
          </a:p>
        </p:txBody>
      </p:sp>
      <p:sp>
        <p:nvSpPr>
          <p:cNvPr id="4" name="Slide Number Placeholder 3"/>
          <p:cNvSpPr>
            <a:spLocks noGrp="1"/>
          </p:cNvSpPr>
          <p:nvPr>
            <p:ph type="sldNum" sz="quarter" idx="10"/>
          </p:nvPr>
        </p:nvSpPr>
        <p:spPr/>
        <p:txBody>
          <a:bodyPr/>
          <a:lstStyle/>
          <a:p>
            <a:fld id="{685C163A-44BF-8C4B-A6B9-8821DF5643C5}" type="slidenum">
              <a:rPr lang="en-US" smtClean="0"/>
              <a:t>17</a:t>
            </a:fld>
            <a:endParaRPr lang="en-US"/>
          </a:p>
        </p:txBody>
      </p:sp>
    </p:spTree>
    <p:extLst>
      <p:ext uri="{BB962C8B-B14F-4D97-AF65-F5344CB8AC3E}">
        <p14:creationId xmlns:p14="http://schemas.microsoft.com/office/powerpoint/2010/main" val="19495852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say the</a:t>
            </a:r>
            <a:r>
              <a:rPr lang="en-US" baseline="0" dirty="0" smtClean="0"/>
              <a:t> client engages in an activity to feel better. When do we urge caution as a therapist? We often look to outcomes but what if the Experiential Approach Scale could identify more pernicious processes before waiting for the adverse outcome. </a:t>
            </a:r>
            <a:endParaRPr lang="en-US" dirty="0"/>
          </a:p>
        </p:txBody>
      </p:sp>
      <p:sp>
        <p:nvSpPr>
          <p:cNvPr id="4" name="Slide Number Placeholder 3"/>
          <p:cNvSpPr>
            <a:spLocks noGrp="1"/>
          </p:cNvSpPr>
          <p:nvPr>
            <p:ph type="sldNum" sz="quarter" idx="10"/>
          </p:nvPr>
        </p:nvSpPr>
        <p:spPr/>
        <p:txBody>
          <a:bodyPr/>
          <a:lstStyle/>
          <a:p>
            <a:fld id="{685C163A-44BF-8C4B-A6B9-8821DF5643C5}" type="slidenum">
              <a:rPr lang="en-US" smtClean="0"/>
              <a:t>18</a:t>
            </a:fld>
            <a:endParaRPr lang="en-US"/>
          </a:p>
        </p:txBody>
      </p:sp>
    </p:spTree>
    <p:extLst>
      <p:ext uri="{BB962C8B-B14F-4D97-AF65-F5344CB8AC3E}">
        <p14:creationId xmlns:p14="http://schemas.microsoft.com/office/powerpoint/2010/main" val="36528057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a:t>
            </a:r>
            <a:r>
              <a:rPr lang="en-US" baseline="0" dirty="0" smtClean="0"/>
              <a:t> could this scale be used? I certainly have some ideas. Perhaps as a risk factor. A predictor of relapse? Or even more fully inform the potential diagnostic system of experiential avoidance. </a:t>
            </a:r>
            <a:endParaRPr lang="en-US" dirty="0"/>
          </a:p>
        </p:txBody>
      </p:sp>
      <p:sp>
        <p:nvSpPr>
          <p:cNvPr id="4" name="Slide Number Placeholder 3"/>
          <p:cNvSpPr>
            <a:spLocks noGrp="1"/>
          </p:cNvSpPr>
          <p:nvPr>
            <p:ph type="sldNum" sz="quarter" idx="10"/>
          </p:nvPr>
        </p:nvSpPr>
        <p:spPr/>
        <p:txBody>
          <a:bodyPr/>
          <a:lstStyle/>
          <a:p>
            <a:fld id="{685C163A-44BF-8C4B-A6B9-8821DF5643C5}" type="slidenum">
              <a:rPr lang="en-US" smtClean="0"/>
              <a:t>19</a:t>
            </a:fld>
            <a:endParaRPr lang="en-US"/>
          </a:p>
        </p:txBody>
      </p:sp>
    </p:spTree>
    <p:extLst>
      <p:ext uri="{BB962C8B-B14F-4D97-AF65-F5344CB8AC3E}">
        <p14:creationId xmlns:p14="http://schemas.microsoft.com/office/powerpoint/2010/main" val="28508865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paper is currently under review</a:t>
            </a:r>
            <a:r>
              <a:rPr lang="en-US" baseline="0" dirty="0" smtClean="0"/>
              <a:t> and we are close to publishing. Upon publication I can send out versions of the EAS and share ideas</a:t>
            </a:r>
            <a:endParaRPr lang="en-US" dirty="0"/>
          </a:p>
        </p:txBody>
      </p:sp>
      <p:sp>
        <p:nvSpPr>
          <p:cNvPr id="4" name="Slide Number Placeholder 3"/>
          <p:cNvSpPr>
            <a:spLocks noGrp="1"/>
          </p:cNvSpPr>
          <p:nvPr>
            <p:ph type="sldNum" sz="quarter" idx="10"/>
          </p:nvPr>
        </p:nvSpPr>
        <p:spPr/>
        <p:txBody>
          <a:bodyPr/>
          <a:lstStyle/>
          <a:p>
            <a:fld id="{685C163A-44BF-8C4B-A6B9-8821DF5643C5}" type="slidenum">
              <a:rPr lang="en-US" smtClean="0"/>
              <a:t>20</a:t>
            </a:fld>
            <a:endParaRPr lang="en-US"/>
          </a:p>
        </p:txBody>
      </p:sp>
    </p:spTree>
    <p:extLst>
      <p:ext uri="{BB962C8B-B14F-4D97-AF65-F5344CB8AC3E}">
        <p14:creationId xmlns:p14="http://schemas.microsoft.com/office/powerpoint/2010/main" val="3796589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a:t>
            </a:r>
            <a:r>
              <a:rPr lang="en-US" baseline="0" dirty="0" smtClean="0"/>
              <a:t> have several measures in several languages… proposals to use experiential avoidance as a diagnostic tool as opposed to the current categorical DSM-5. </a:t>
            </a:r>
            <a:endParaRPr lang="en-US" dirty="0"/>
          </a:p>
        </p:txBody>
      </p:sp>
      <p:sp>
        <p:nvSpPr>
          <p:cNvPr id="4" name="Slide Number Placeholder 3"/>
          <p:cNvSpPr>
            <a:spLocks noGrp="1"/>
          </p:cNvSpPr>
          <p:nvPr>
            <p:ph type="sldNum" sz="quarter" idx="10"/>
          </p:nvPr>
        </p:nvSpPr>
        <p:spPr/>
        <p:txBody>
          <a:bodyPr/>
          <a:lstStyle/>
          <a:p>
            <a:fld id="{685C163A-44BF-8C4B-A6B9-8821DF5643C5}" type="slidenum">
              <a:rPr lang="en-US" smtClean="0"/>
              <a:t>3</a:t>
            </a:fld>
            <a:endParaRPr lang="en-US"/>
          </a:p>
        </p:txBody>
      </p:sp>
    </p:spTree>
    <p:extLst>
      <p:ext uri="{BB962C8B-B14F-4D97-AF65-F5344CB8AC3E}">
        <p14:creationId xmlns:p14="http://schemas.microsoft.com/office/powerpoint/2010/main" val="23050449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 makes sense that we focus on the negative emotions, or at least how we relate</a:t>
            </a:r>
            <a:r>
              <a:rPr lang="en-US" baseline="0" dirty="0" smtClean="0"/>
              <a:t> to them. Our mind, </a:t>
            </a:r>
            <a:r>
              <a:rPr lang="en-US" baseline="0" dirty="0" err="1" smtClean="0"/>
              <a:t>afterall</a:t>
            </a:r>
            <a:r>
              <a:rPr lang="en-US" baseline="0" dirty="0" smtClean="0"/>
              <a:t> is a do not get eaten machine.</a:t>
            </a:r>
          </a:p>
          <a:p>
            <a:endParaRPr lang="en-US" dirty="0" smtClean="0"/>
          </a:p>
        </p:txBody>
      </p:sp>
      <p:sp>
        <p:nvSpPr>
          <p:cNvPr id="4" name="Slide Number Placeholder 3"/>
          <p:cNvSpPr>
            <a:spLocks noGrp="1"/>
          </p:cNvSpPr>
          <p:nvPr>
            <p:ph type="sldNum" sz="quarter" idx="10"/>
          </p:nvPr>
        </p:nvSpPr>
        <p:spPr/>
        <p:txBody>
          <a:bodyPr/>
          <a:lstStyle/>
          <a:p>
            <a:fld id="{685C163A-44BF-8C4B-A6B9-8821DF5643C5}" type="slidenum">
              <a:rPr lang="en-US" smtClean="0"/>
              <a:t>4</a:t>
            </a:fld>
            <a:endParaRPr lang="en-US"/>
          </a:p>
        </p:txBody>
      </p:sp>
    </p:spTree>
    <p:extLst>
      <p:ext uri="{BB962C8B-B14F-4D97-AF65-F5344CB8AC3E}">
        <p14:creationId xmlns:p14="http://schemas.microsoft.com/office/powerpoint/2010/main" val="3730966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I argue as researchers and clinicians that we expand our scope of experiential control to also include how we interact with positive emotions. How do we react when we are happy? Excited? Serene? </a:t>
            </a:r>
            <a:endParaRPr lang="en-US" dirty="0"/>
          </a:p>
        </p:txBody>
      </p:sp>
      <p:sp>
        <p:nvSpPr>
          <p:cNvPr id="4" name="Slide Number Placeholder 3"/>
          <p:cNvSpPr>
            <a:spLocks noGrp="1"/>
          </p:cNvSpPr>
          <p:nvPr>
            <p:ph type="sldNum" sz="quarter" idx="10"/>
          </p:nvPr>
        </p:nvSpPr>
        <p:spPr/>
        <p:txBody>
          <a:bodyPr/>
          <a:lstStyle/>
          <a:p>
            <a:fld id="{685C163A-44BF-8C4B-A6B9-8821DF5643C5}" type="slidenum">
              <a:rPr lang="en-US" smtClean="0"/>
              <a:t>5</a:t>
            </a:fld>
            <a:endParaRPr lang="en-US"/>
          </a:p>
        </p:txBody>
      </p:sp>
    </p:spTree>
    <p:extLst>
      <p:ext uri="{BB962C8B-B14F-4D97-AF65-F5344CB8AC3E}">
        <p14:creationId xmlns:p14="http://schemas.microsoft.com/office/powerpoint/2010/main" val="12862702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is the outcome of</a:t>
            </a:r>
            <a:r>
              <a:rPr lang="en-US" baseline="0" dirty="0" smtClean="0"/>
              <a:t> trying to control positive emotions? Does it increase them? Or decrease Them? Consider a butterfly garden. It’s a garden filled with butterflies and many hope that the butterfly lands on them. </a:t>
            </a:r>
            <a:endParaRPr lang="en-US" dirty="0"/>
          </a:p>
        </p:txBody>
      </p:sp>
      <p:sp>
        <p:nvSpPr>
          <p:cNvPr id="4" name="Slide Number Placeholder 3"/>
          <p:cNvSpPr>
            <a:spLocks noGrp="1"/>
          </p:cNvSpPr>
          <p:nvPr>
            <p:ph type="sldNum" sz="quarter" idx="10"/>
          </p:nvPr>
        </p:nvSpPr>
        <p:spPr/>
        <p:txBody>
          <a:bodyPr/>
          <a:lstStyle/>
          <a:p>
            <a:fld id="{685C163A-44BF-8C4B-A6B9-8821DF5643C5}" type="slidenum">
              <a:rPr lang="en-US" smtClean="0"/>
              <a:t>6</a:t>
            </a:fld>
            <a:endParaRPr lang="en-US"/>
          </a:p>
        </p:txBody>
      </p:sp>
    </p:spTree>
    <p:extLst>
      <p:ext uri="{BB962C8B-B14F-4D97-AF65-F5344CB8AC3E}">
        <p14:creationId xmlns:p14="http://schemas.microsoft.com/office/powerpoint/2010/main" val="27308927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then? Do you try to grab it? Does </a:t>
            </a:r>
            <a:r>
              <a:rPr lang="en-US" baseline="0" dirty="0" smtClean="0"/>
              <a:t>that crush it or somehow decrease the experience of it? Do you allow it to sit there and try to enjoy it? You know the butterfly will eventually leave? How do you deal with that knowledge. </a:t>
            </a:r>
            <a:endParaRPr lang="en-US" dirty="0"/>
          </a:p>
        </p:txBody>
      </p:sp>
      <p:sp>
        <p:nvSpPr>
          <p:cNvPr id="4" name="Slide Number Placeholder 3"/>
          <p:cNvSpPr>
            <a:spLocks noGrp="1"/>
          </p:cNvSpPr>
          <p:nvPr>
            <p:ph type="sldNum" sz="quarter" idx="10"/>
          </p:nvPr>
        </p:nvSpPr>
        <p:spPr/>
        <p:txBody>
          <a:bodyPr/>
          <a:lstStyle/>
          <a:p>
            <a:fld id="{685C163A-44BF-8C4B-A6B9-8821DF5643C5}" type="slidenum">
              <a:rPr lang="en-US" smtClean="0"/>
              <a:t>7</a:t>
            </a:fld>
            <a:endParaRPr lang="en-US"/>
          </a:p>
        </p:txBody>
      </p:sp>
    </p:spTree>
    <p:extLst>
      <p:ext uri="{BB962C8B-B14F-4D97-AF65-F5344CB8AC3E}">
        <p14:creationId xmlns:p14="http://schemas.microsoft.com/office/powerpoint/2010/main" val="25669551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Well, my mentor, Dr. </a:t>
            </a:r>
            <a:r>
              <a:rPr lang="en-US" dirty="0" err="1" smtClean="0"/>
              <a:t>Zettle</a:t>
            </a:r>
            <a:r>
              <a:rPr lang="en-US" dirty="0" smtClean="0"/>
              <a:t> and I have</a:t>
            </a:r>
            <a:r>
              <a:rPr lang="en-US" baseline="0" dirty="0" smtClean="0"/>
              <a:t> coined the term experiential approach to refer to efforts to contact or sustain desired Affective and mood state. And we conceptualize it </a:t>
            </a:r>
            <a:endParaRPr lang="en-US" dirty="0"/>
          </a:p>
        </p:txBody>
      </p:sp>
      <p:sp>
        <p:nvSpPr>
          <p:cNvPr id="4" name="Slide Number Placeholder 3"/>
          <p:cNvSpPr>
            <a:spLocks noGrp="1"/>
          </p:cNvSpPr>
          <p:nvPr>
            <p:ph type="sldNum" sz="quarter" idx="10"/>
          </p:nvPr>
        </p:nvSpPr>
        <p:spPr/>
        <p:txBody>
          <a:bodyPr/>
          <a:lstStyle/>
          <a:p>
            <a:fld id="{685C163A-44BF-8C4B-A6B9-8821DF5643C5}" type="slidenum">
              <a:rPr lang="en-US" smtClean="0"/>
              <a:t>8</a:t>
            </a:fld>
            <a:endParaRPr lang="en-US"/>
          </a:p>
        </p:txBody>
      </p:sp>
    </p:spTree>
    <p:extLst>
      <p:ext uri="{BB962C8B-B14F-4D97-AF65-F5344CB8AC3E}">
        <p14:creationId xmlns:p14="http://schemas.microsoft.com/office/powerpoint/2010/main" val="9675817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We </a:t>
            </a:r>
            <a:r>
              <a:rPr lang="en-US" baseline="0" dirty="0" err="1" smtClean="0"/>
              <a:t>cconceptualize</a:t>
            </a:r>
            <a:r>
              <a:rPr lang="en-US" baseline="0" dirty="0" smtClean="0"/>
              <a:t> experiential approach as one type of experiential control alongside of experiential avoidance. We conceptualize experiential control as the opposing inflexible process to acceptance. </a:t>
            </a:r>
            <a:endParaRPr lang="en-US" dirty="0"/>
          </a:p>
        </p:txBody>
      </p:sp>
      <p:sp>
        <p:nvSpPr>
          <p:cNvPr id="4" name="Slide Number Placeholder 3"/>
          <p:cNvSpPr>
            <a:spLocks noGrp="1"/>
          </p:cNvSpPr>
          <p:nvPr>
            <p:ph type="sldNum" sz="quarter" idx="10"/>
          </p:nvPr>
        </p:nvSpPr>
        <p:spPr/>
        <p:txBody>
          <a:bodyPr/>
          <a:lstStyle/>
          <a:p>
            <a:fld id="{685C163A-44BF-8C4B-A6B9-8821DF5643C5}" type="slidenum">
              <a:rPr lang="en-US" smtClean="0"/>
              <a:t>9</a:t>
            </a:fld>
            <a:endParaRPr lang="en-US"/>
          </a:p>
        </p:txBody>
      </p:sp>
    </p:spTree>
    <p:extLst>
      <p:ext uri="{BB962C8B-B14F-4D97-AF65-F5344CB8AC3E}">
        <p14:creationId xmlns:p14="http://schemas.microsoft.com/office/powerpoint/2010/main" val="9675817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created an</a:t>
            </a:r>
            <a:r>
              <a:rPr lang="en-US" baseline="0" dirty="0" smtClean="0"/>
              <a:t> 18-item scale to explore this process and we found something unexpected. A two-factor solution. We appeared to create a scale that measured two types of experiential approach, that behave differently. </a:t>
            </a:r>
            <a:endParaRPr lang="en-US" dirty="0"/>
          </a:p>
        </p:txBody>
      </p:sp>
      <p:sp>
        <p:nvSpPr>
          <p:cNvPr id="4" name="Slide Number Placeholder 3"/>
          <p:cNvSpPr>
            <a:spLocks noGrp="1"/>
          </p:cNvSpPr>
          <p:nvPr>
            <p:ph type="sldNum" sz="quarter" idx="10"/>
          </p:nvPr>
        </p:nvSpPr>
        <p:spPr/>
        <p:txBody>
          <a:bodyPr/>
          <a:lstStyle/>
          <a:p>
            <a:fld id="{685C163A-44BF-8C4B-A6B9-8821DF5643C5}" type="slidenum">
              <a:rPr lang="en-US" smtClean="0"/>
              <a:t>10</a:t>
            </a:fld>
            <a:endParaRPr lang="en-US"/>
          </a:p>
        </p:txBody>
      </p:sp>
    </p:spTree>
    <p:extLst>
      <p:ext uri="{BB962C8B-B14F-4D97-AF65-F5344CB8AC3E}">
        <p14:creationId xmlns:p14="http://schemas.microsoft.com/office/powerpoint/2010/main" val="40693937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8466" y="-8468"/>
            <a:ext cx="9169804" cy="6874935"/>
            <a:chOff x="-8466" y="-8468"/>
            <a:chExt cx="9169804" cy="6874935"/>
          </a:xfrm>
        </p:grpSpPr>
        <p:cxnSp>
          <p:nvCxnSpPr>
            <p:cNvPr id="17" name="Straight Connector 16"/>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9" name="Freeform 18"/>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19"/>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Freeform 20"/>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21"/>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Freeform 22"/>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Freeform 23"/>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Freeform 24"/>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Freeform 27"/>
            <p:cNvSpPr/>
            <p:nvPr/>
          </p:nvSpPr>
          <p:spPr>
            <a:xfrm>
              <a:off x="-8466" y="-8468"/>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595" y="2404534"/>
            <a:ext cx="5826719"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130595" y="4050834"/>
            <a:ext cx="5826719"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3202D9E-E017-49A9-9FEA-0C635E0C6135}" type="datetimeFigureOut">
              <a:rPr lang="en-US" smtClean="0"/>
              <a:t>6/15/16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28D9CD9-05E9-44CD-8003-BFE4E77C4B89}" type="slidenum">
              <a:rPr lang="en-US" smtClean="0"/>
              <a:t>‹#›</a:t>
            </a:fld>
            <a:endParaRPr lang="en-US"/>
          </a:p>
        </p:txBody>
      </p:sp>
    </p:spTree>
    <p:extLst>
      <p:ext uri="{BB962C8B-B14F-4D97-AF65-F5344CB8AC3E}">
        <p14:creationId xmlns:p14="http://schemas.microsoft.com/office/powerpoint/2010/main" val="3320102421"/>
      </p:ext>
    </p:extLst>
  </p:cSld>
  <p:clrMapOvr>
    <a:masterClrMapping/>
  </p:clrMapOvr>
  <mc:AlternateContent xmlns:mc="http://schemas.openxmlformats.org/markup-compatibility/2006" xmlns:p14="http://schemas.microsoft.com/office/powerpoint/2010/main">
    <mc:Choice Requires="p14">
      <p:transition spd="slow" p14:dur="2000" advTm="15000"/>
    </mc:Choice>
    <mc:Fallback xmlns="">
      <p:transition xmlns:p14="http://schemas.microsoft.com/office/powerpoint/2010/main" spd="slow" advTm="15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09600" y="4470400"/>
            <a:ext cx="6347714"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3202D9E-E017-49A9-9FEA-0C635E0C6135}" type="datetimeFigureOut">
              <a:rPr lang="en-US" smtClean="0"/>
              <a:t>6/15/16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28D9CD9-05E9-44CD-8003-BFE4E77C4B89}" type="slidenum">
              <a:rPr lang="en-US" smtClean="0"/>
              <a:t>‹#›</a:t>
            </a:fld>
            <a:endParaRPr lang="en-US"/>
          </a:p>
        </p:txBody>
      </p:sp>
    </p:spTree>
    <p:extLst>
      <p:ext uri="{BB962C8B-B14F-4D97-AF65-F5344CB8AC3E}">
        <p14:creationId xmlns:p14="http://schemas.microsoft.com/office/powerpoint/2010/main" val="455476553"/>
      </p:ext>
    </p:extLst>
  </p:cSld>
  <p:clrMapOvr>
    <a:masterClrMapping/>
  </p:clrMapOvr>
  <mc:AlternateContent xmlns:mc="http://schemas.openxmlformats.org/markup-compatibility/2006" xmlns:p14="http://schemas.microsoft.com/office/powerpoint/2010/main">
    <mc:Choice Requires="p14">
      <p:transition spd="slow" p14:dur="2000" advTm="15000"/>
    </mc:Choice>
    <mc:Fallback xmlns="">
      <p:transition xmlns:p14="http://schemas.microsoft.com/office/powerpoint/2010/main" spd="slow" advTm="15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101074" y="3632200"/>
            <a:ext cx="541980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09598" y="4470400"/>
            <a:ext cx="6347715"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3202D9E-E017-49A9-9FEA-0C635E0C6135}" type="datetimeFigureOut">
              <a:rPr lang="en-US" smtClean="0"/>
              <a:t>6/15/16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28D9CD9-05E9-44CD-8003-BFE4E77C4B89}" type="slidenum">
              <a:rPr lang="en-US" smtClean="0"/>
              <a:t>‹#›</a:t>
            </a:fld>
            <a:endParaRPr lang="en-US"/>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93711029"/>
      </p:ext>
    </p:extLst>
  </p:cSld>
  <p:clrMapOvr>
    <a:masterClrMapping/>
  </p:clrMapOvr>
  <mc:AlternateContent xmlns:mc="http://schemas.openxmlformats.org/markup-compatibility/2006" xmlns:p14="http://schemas.microsoft.com/office/powerpoint/2010/main">
    <mc:Choice Requires="p14">
      <p:transition spd="slow" p14:dur="2000" advTm="15000"/>
    </mc:Choice>
    <mc:Fallback xmlns="">
      <p:transition xmlns:p14="http://schemas.microsoft.com/office/powerpoint/2010/main" spd="slow" advTm="15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09598" y="1931988"/>
            <a:ext cx="6347715"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3202D9E-E017-49A9-9FEA-0C635E0C6135}" type="datetimeFigureOut">
              <a:rPr lang="en-US" smtClean="0"/>
              <a:t>6/15/16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28D9CD9-05E9-44CD-8003-BFE4E77C4B89}" type="slidenum">
              <a:rPr lang="en-US" smtClean="0"/>
              <a:t>‹#›</a:t>
            </a:fld>
            <a:endParaRPr lang="en-US"/>
          </a:p>
        </p:txBody>
      </p:sp>
    </p:spTree>
    <p:extLst>
      <p:ext uri="{BB962C8B-B14F-4D97-AF65-F5344CB8AC3E}">
        <p14:creationId xmlns:p14="http://schemas.microsoft.com/office/powerpoint/2010/main" val="1316291311"/>
      </p:ext>
    </p:extLst>
  </p:cSld>
  <p:clrMapOvr>
    <a:masterClrMapping/>
  </p:clrMapOvr>
  <mc:AlternateContent xmlns:mc="http://schemas.openxmlformats.org/markup-compatibility/2006" xmlns:p14="http://schemas.microsoft.com/office/powerpoint/2010/main">
    <mc:Choice Requires="p14">
      <p:transition spd="slow" p14:dur="2000" advTm="15000"/>
    </mc:Choice>
    <mc:Fallback xmlns="">
      <p:transition xmlns:p14="http://schemas.microsoft.com/office/powerpoint/2010/main" spd="slow" advTm="15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3202D9E-E017-49A9-9FEA-0C635E0C6135}" type="datetimeFigureOut">
              <a:rPr lang="en-US" smtClean="0"/>
              <a:t>6/15/16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28D9CD9-05E9-44CD-8003-BFE4E77C4B89}" type="slidenum">
              <a:rPr lang="en-US" smtClean="0"/>
              <a:t>‹#›</a:t>
            </a:fld>
            <a:endParaRPr lang="en-US"/>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646165828"/>
      </p:ext>
    </p:extLst>
  </p:cSld>
  <p:clrMapOvr>
    <a:masterClrMapping/>
  </p:clrMapOvr>
  <mc:AlternateContent xmlns:mc="http://schemas.openxmlformats.org/markup-compatibility/2006" xmlns:p14="http://schemas.microsoft.com/office/powerpoint/2010/main">
    <mc:Choice Requires="p14">
      <p:transition spd="slow" p14:dur="2000" advTm="15000"/>
    </mc:Choice>
    <mc:Fallback xmlns="">
      <p:transition xmlns:p14="http://schemas.microsoft.com/office/powerpoint/2010/main" spd="slow" advTm="1500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15848" y="609600"/>
            <a:ext cx="6341465"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3202D9E-E017-49A9-9FEA-0C635E0C6135}" type="datetimeFigureOut">
              <a:rPr lang="en-US" smtClean="0"/>
              <a:t>6/15/16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28D9CD9-05E9-44CD-8003-BFE4E77C4B89}" type="slidenum">
              <a:rPr lang="en-US" smtClean="0"/>
              <a:t>‹#›</a:t>
            </a:fld>
            <a:endParaRPr lang="en-US"/>
          </a:p>
        </p:txBody>
      </p:sp>
    </p:spTree>
    <p:extLst>
      <p:ext uri="{BB962C8B-B14F-4D97-AF65-F5344CB8AC3E}">
        <p14:creationId xmlns:p14="http://schemas.microsoft.com/office/powerpoint/2010/main" val="1432641155"/>
      </p:ext>
    </p:extLst>
  </p:cSld>
  <p:clrMapOvr>
    <a:masterClrMapping/>
  </p:clrMapOvr>
  <mc:AlternateContent xmlns:mc="http://schemas.openxmlformats.org/markup-compatibility/2006" xmlns:p14="http://schemas.microsoft.com/office/powerpoint/2010/main">
    <mc:Choice Requires="p14">
      <p:transition spd="slow" p14:dur="2000" advTm="15000"/>
    </mc:Choice>
    <mc:Fallback xmlns="">
      <p:transition xmlns:p14="http://schemas.microsoft.com/office/powerpoint/2010/main" spd="slow" advTm="1500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3202D9E-E017-49A9-9FEA-0C635E0C6135}" type="datetimeFigureOut">
              <a:rPr lang="en-US" smtClean="0"/>
              <a:t>6/15/16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28D9CD9-05E9-44CD-8003-BFE4E77C4B89}" type="slidenum">
              <a:rPr lang="en-US" smtClean="0"/>
              <a:t>‹#›</a:t>
            </a:fld>
            <a:endParaRPr lang="en-US"/>
          </a:p>
        </p:txBody>
      </p:sp>
    </p:spTree>
    <p:extLst>
      <p:ext uri="{BB962C8B-B14F-4D97-AF65-F5344CB8AC3E}">
        <p14:creationId xmlns:p14="http://schemas.microsoft.com/office/powerpoint/2010/main" val="1018117107"/>
      </p:ext>
    </p:extLst>
  </p:cSld>
  <p:clrMapOvr>
    <a:masterClrMapping/>
  </p:clrMapOvr>
  <mc:AlternateContent xmlns:mc="http://schemas.openxmlformats.org/markup-compatibility/2006" xmlns:p14="http://schemas.microsoft.com/office/powerpoint/2010/main">
    <mc:Choice Requires="p14">
      <p:transition spd="slow" p14:dur="2000" advTm="15000"/>
    </mc:Choice>
    <mc:Fallback xmlns="">
      <p:transition xmlns:p14="http://schemas.microsoft.com/office/powerpoint/2010/main" spd="slow" advTm="1500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7312" y="609600"/>
            <a:ext cx="978812"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09599" y="609600"/>
            <a:ext cx="5195026" cy="52514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3202D9E-E017-49A9-9FEA-0C635E0C6135}" type="datetimeFigureOut">
              <a:rPr lang="en-US" smtClean="0"/>
              <a:t>6/15/16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28D9CD9-05E9-44CD-8003-BFE4E77C4B89}" type="slidenum">
              <a:rPr lang="en-US" smtClean="0"/>
              <a:t>‹#›</a:t>
            </a:fld>
            <a:endParaRPr lang="en-US"/>
          </a:p>
        </p:txBody>
      </p:sp>
    </p:spTree>
    <p:extLst>
      <p:ext uri="{BB962C8B-B14F-4D97-AF65-F5344CB8AC3E}">
        <p14:creationId xmlns:p14="http://schemas.microsoft.com/office/powerpoint/2010/main" val="3986191345"/>
      </p:ext>
    </p:extLst>
  </p:cSld>
  <p:clrMapOvr>
    <a:masterClrMapping/>
  </p:clrMapOvr>
  <mc:AlternateContent xmlns:mc="http://schemas.openxmlformats.org/markup-compatibility/2006" xmlns:p14="http://schemas.microsoft.com/office/powerpoint/2010/main">
    <mc:Choice Requires="p14">
      <p:transition spd="slow" p14:dur="2000" advTm="15000"/>
    </mc:Choice>
    <mc:Fallback xmlns="">
      <p:transition xmlns:p14="http://schemas.microsoft.com/office/powerpoint/2010/main" spd="slow" advTm="15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3202D9E-E017-49A9-9FEA-0C635E0C6135}" type="datetimeFigureOut">
              <a:rPr lang="en-US" smtClean="0"/>
              <a:t>6/15/16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28D9CD9-05E9-44CD-8003-BFE4E77C4B89}" type="slidenum">
              <a:rPr lang="en-US" smtClean="0"/>
              <a:t>‹#›</a:t>
            </a:fld>
            <a:endParaRPr lang="en-US"/>
          </a:p>
        </p:txBody>
      </p:sp>
    </p:spTree>
    <p:extLst>
      <p:ext uri="{BB962C8B-B14F-4D97-AF65-F5344CB8AC3E}">
        <p14:creationId xmlns:p14="http://schemas.microsoft.com/office/powerpoint/2010/main" val="931005048"/>
      </p:ext>
    </p:extLst>
  </p:cSld>
  <p:clrMapOvr>
    <a:masterClrMapping/>
  </p:clrMapOvr>
  <mc:AlternateContent xmlns:mc="http://schemas.openxmlformats.org/markup-compatibility/2006" xmlns:p14="http://schemas.microsoft.com/office/powerpoint/2010/main">
    <mc:Choice Requires="p14">
      <p:transition spd="slow" p14:dur="2000" advTm="15000"/>
    </mc:Choice>
    <mc:Fallback xmlns="">
      <p:transition xmlns:p14="http://schemas.microsoft.com/office/powerpoint/2010/main" spd="slow" advTm="15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598" y="2700868"/>
            <a:ext cx="6347715"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09598" y="4527448"/>
            <a:ext cx="6347715"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3202D9E-E017-49A9-9FEA-0C635E0C6135}" type="datetimeFigureOut">
              <a:rPr lang="en-US" smtClean="0"/>
              <a:t>6/15/16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28D9CD9-05E9-44CD-8003-BFE4E77C4B89}" type="slidenum">
              <a:rPr lang="en-US" smtClean="0"/>
              <a:t>‹#›</a:t>
            </a:fld>
            <a:endParaRPr lang="en-US"/>
          </a:p>
        </p:txBody>
      </p:sp>
    </p:spTree>
    <p:extLst>
      <p:ext uri="{BB962C8B-B14F-4D97-AF65-F5344CB8AC3E}">
        <p14:creationId xmlns:p14="http://schemas.microsoft.com/office/powerpoint/2010/main" val="2100348260"/>
      </p:ext>
    </p:extLst>
  </p:cSld>
  <p:clrMapOvr>
    <a:masterClrMapping/>
  </p:clrMapOvr>
  <mc:AlternateContent xmlns:mc="http://schemas.openxmlformats.org/markup-compatibility/2006" xmlns:p14="http://schemas.microsoft.com/office/powerpoint/2010/main">
    <mc:Choice Requires="p14">
      <p:transition spd="slow" p14:dur="2000" advTm="15000"/>
    </mc:Choice>
    <mc:Fallback xmlns="">
      <p:transition xmlns:p14="http://schemas.microsoft.com/office/powerpoint/2010/main" spd="slow" advTm="15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1320800"/>
          </a:xfrm>
        </p:spPr>
        <p:txBody>
          <a:bodyPr/>
          <a:lstStyle/>
          <a:p>
            <a:r>
              <a:rPr lang="en-US"/>
              <a:t>Click to edit Master title style</a:t>
            </a:r>
            <a:endParaRPr lang="en-US" dirty="0"/>
          </a:p>
        </p:txBody>
      </p:sp>
      <p:sp>
        <p:nvSpPr>
          <p:cNvPr id="3" name="Content Placeholder 2"/>
          <p:cNvSpPr>
            <a:spLocks noGrp="1"/>
          </p:cNvSpPr>
          <p:nvPr>
            <p:ph sz="half" idx="1"/>
          </p:nvPr>
        </p:nvSpPr>
        <p:spPr>
          <a:xfrm>
            <a:off x="609600" y="2160589"/>
            <a:ext cx="308810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869204" y="2160590"/>
            <a:ext cx="308811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3202D9E-E017-49A9-9FEA-0C635E0C6135}" type="datetimeFigureOut">
              <a:rPr lang="en-US" smtClean="0"/>
              <a:t>6/15/16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28D9CD9-05E9-44CD-8003-BFE4E77C4B89}" type="slidenum">
              <a:rPr lang="en-US" smtClean="0"/>
              <a:t>‹#›</a:t>
            </a:fld>
            <a:endParaRPr lang="en-US"/>
          </a:p>
        </p:txBody>
      </p:sp>
    </p:spTree>
    <p:extLst>
      <p:ext uri="{BB962C8B-B14F-4D97-AF65-F5344CB8AC3E}">
        <p14:creationId xmlns:p14="http://schemas.microsoft.com/office/powerpoint/2010/main" val="2072567355"/>
      </p:ext>
    </p:extLst>
  </p:cSld>
  <p:clrMapOvr>
    <a:masterClrMapping/>
  </p:clrMapOvr>
  <mc:AlternateContent xmlns:mc="http://schemas.openxmlformats.org/markup-compatibility/2006" xmlns:p14="http://schemas.microsoft.com/office/powerpoint/2010/main">
    <mc:Choice Requires="p14">
      <p:transition spd="slow" p14:dur="2000" advTm="15000"/>
    </mc:Choice>
    <mc:Fallback xmlns="">
      <p:transition xmlns:p14="http://schemas.microsoft.com/office/powerpoint/2010/main" spd="slow" advTm="15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3" cy="132080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09599"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599" y="2737246"/>
            <a:ext cx="3090672"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866640"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3866640" y="2737246"/>
            <a:ext cx="3090672"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3202D9E-E017-49A9-9FEA-0C635E0C6135}" type="datetimeFigureOut">
              <a:rPr lang="en-US" smtClean="0"/>
              <a:t>6/15/16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28D9CD9-05E9-44CD-8003-BFE4E77C4B89}" type="slidenum">
              <a:rPr lang="en-US" smtClean="0"/>
              <a:t>‹#›</a:t>
            </a:fld>
            <a:endParaRPr lang="en-US"/>
          </a:p>
        </p:txBody>
      </p:sp>
    </p:spTree>
    <p:extLst>
      <p:ext uri="{BB962C8B-B14F-4D97-AF65-F5344CB8AC3E}">
        <p14:creationId xmlns:p14="http://schemas.microsoft.com/office/powerpoint/2010/main" val="3596523051"/>
      </p:ext>
    </p:extLst>
  </p:cSld>
  <p:clrMapOvr>
    <a:masterClrMapping/>
  </p:clrMapOvr>
  <mc:AlternateContent xmlns:mc="http://schemas.openxmlformats.org/markup-compatibility/2006" xmlns:p14="http://schemas.microsoft.com/office/powerpoint/2010/main">
    <mc:Choice Requires="p14">
      <p:transition spd="slow" p14:dur="2000" advTm="15000"/>
    </mc:Choice>
    <mc:Fallback xmlns="">
      <p:transition xmlns:p14="http://schemas.microsoft.com/office/powerpoint/2010/main" spd="slow" advTm="15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4"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3202D9E-E017-49A9-9FEA-0C635E0C6135}" type="datetimeFigureOut">
              <a:rPr lang="en-US" smtClean="0"/>
              <a:t>6/15/16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28D9CD9-05E9-44CD-8003-BFE4E77C4B89}" type="slidenum">
              <a:rPr lang="en-US" smtClean="0"/>
              <a:t>‹#›</a:t>
            </a:fld>
            <a:endParaRPr lang="en-US"/>
          </a:p>
        </p:txBody>
      </p:sp>
    </p:spTree>
    <p:extLst>
      <p:ext uri="{BB962C8B-B14F-4D97-AF65-F5344CB8AC3E}">
        <p14:creationId xmlns:p14="http://schemas.microsoft.com/office/powerpoint/2010/main" val="787687888"/>
      </p:ext>
    </p:extLst>
  </p:cSld>
  <p:clrMapOvr>
    <a:masterClrMapping/>
  </p:clrMapOvr>
  <mc:AlternateContent xmlns:mc="http://schemas.openxmlformats.org/markup-compatibility/2006" xmlns:p14="http://schemas.microsoft.com/office/powerpoint/2010/main">
    <mc:Choice Requires="p14">
      <p:transition spd="slow" p14:dur="2000" advTm="15000"/>
    </mc:Choice>
    <mc:Fallback xmlns="">
      <p:transition xmlns:p14="http://schemas.microsoft.com/office/powerpoint/2010/main" spd="slow" advTm="15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3202D9E-E017-49A9-9FEA-0C635E0C6135}" type="datetimeFigureOut">
              <a:rPr lang="en-US" smtClean="0"/>
              <a:t>6/15/16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28D9CD9-05E9-44CD-8003-BFE4E77C4B89}" type="slidenum">
              <a:rPr lang="en-US" smtClean="0"/>
              <a:t>‹#›</a:t>
            </a:fld>
            <a:endParaRPr lang="en-US"/>
          </a:p>
        </p:txBody>
      </p:sp>
    </p:spTree>
    <p:extLst>
      <p:ext uri="{BB962C8B-B14F-4D97-AF65-F5344CB8AC3E}">
        <p14:creationId xmlns:p14="http://schemas.microsoft.com/office/powerpoint/2010/main" val="3712661626"/>
      </p:ext>
    </p:extLst>
  </p:cSld>
  <p:clrMapOvr>
    <a:masterClrMapping/>
  </p:clrMapOvr>
  <mc:AlternateContent xmlns:mc="http://schemas.openxmlformats.org/markup-compatibility/2006" xmlns:p14="http://schemas.microsoft.com/office/powerpoint/2010/main">
    <mc:Choice Requires="p14">
      <p:transition spd="slow" p14:dur="2000" advTm="15000"/>
    </mc:Choice>
    <mc:Fallback xmlns="">
      <p:transition xmlns:p14="http://schemas.microsoft.com/office/powerpoint/2010/main" spd="slow" advTm="15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1498604"/>
            <a:ext cx="2790182"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3571275" y="514925"/>
            <a:ext cx="3386037"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599" y="2777069"/>
            <a:ext cx="2790182"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13202D9E-E017-49A9-9FEA-0C635E0C6135}" type="datetimeFigureOut">
              <a:rPr lang="en-US" smtClean="0"/>
              <a:t>6/15/16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28D9CD9-05E9-44CD-8003-BFE4E77C4B89}" type="slidenum">
              <a:rPr lang="en-US" smtClean="0"/>
              <a:t>‹#›</a:t>
            </a:fld>
            <a:endParaRPr lang="en-US"/>
          </a:p>
        </p:txBody>
      </p:sp>
    </p:spTree>
    <p:extLst>
      <p:ext uri="{BB962C8B-B14F-4D97-AF65-F5344CB8AC3E}">
        <p14:creationId xmlns:p14="http://schemas.microsoft.com/office/powerpoint/2010/main" val="3772515815"/>
      </p:ext>
    </p:extLst>
  </p:cSld>
  <p:clrMapOvr>
    <a:masterClrMapping/>
  </p:clrMapOvr>
  <mc:AlternateContent xmlns:mc="http://schemas.openxmlformats.org/markup-compatibility/2006" xmlns:p14="http://schemas.microsoft.com/office/powerpoint/2010/main">
    <mc:Choice Requires="p14">
      <p:transition spd="slow" p14:dur="2000" advTm="15000"/>
    </mc:Choice>
    <mc:Fallback xmlns="">
      <p:transition xmlns:p14="http://schemas.microsoft.com/office/powerpoint/2010/main" spd="slow" advTm="15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4800600"/>
            <a:ext cx="6347714"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 y="609600"/>
            <a:ext cx="6347714"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09599" y="5367338"/>
            <a:ext cx="6347714"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3202D9E-E017-49A9-9FEA-0C635E0C6135}" type="datetimeFigureOut">
              <a:rPr lang="en-US" smtClean="0"/>
              <a:t>6/15/16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28D9CD9-05E9-44CD-8003-BFE4E77C4B89}" type="slidenum">
              <a:rPr lang="en-US" smtClean="0"/>
              <a:t>‹#›</a:t>
            </a:fld>
            <a:endParaRPr lang="en-US"/>
          </a:p>
        </p:txBody>
      </p:sp>
    </p:spTree>
    <p:extLst>
      <p:ext uri="{BB962C8B-B14F-4D97-AF65-F5344CB8AC3E}">
        <p14:creationId xmlns:p14="http://schemas.microsoft.com/office/powerpoint/2010/main" val="636196530"/>
      </p:ext>
    </p:extLst>
  </p:cSld>
  <p:clrMapOvr>
    <a:masterClrMapping/>
  </p:clrMapOvr>
  <mc:AlternateContent xmlns:mc="http://schemas.openxmlformats.org/markup-compatibility/2006" xmlns:p14="http://schemas.microsoft.com/office/powerpoint/2010/main">
    <mc:Choice Requires="p14">
      <p:transition spd="slow" p14:dur="2000" advTm="15000"/>
    </mc:Choice>
    <mc:Fallback xmlns="">
      <p:transition xmlns:p14="http://schemas.microsoft.com/office/powerpoint/2010/main" spd="slow" advTm="15000"/>
    </mc:Fallback>
  </mc:AlternateContent>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7" name="Group 16"/>
          <p:cNvGrpSpPr/>
          <p:nvPr/>
        </p:nvGrpSpPr>
        <p:grpSpPr>
          <a:xfrm>
            <a:off x="-8467" y="-8468"/>
            <a:ext cx="9169805" cy="6874935"/>
            <a:chOff x="-8467" y="-8468"/>
            <a:chExt cx="9169805" cy="6874935"/>
          </a:xfrm>
        </p:grpSpPr>
        <p:sp>
          <p:nvSpPr>
            <p:cNvPr id="7" name="Freeform 6"/>
            <p:cNvSpPr/>
            <p:nvPr/>
          </p:nvSpPr>
          <p:spPr>
            <a:xfrm>
              <a:off x="-8467" y="4013200"/>
              <a:ext cx="4572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09599" y="609600"/>
            <a:ext cx="6347713"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09599" y="2160590"/>
            <a:ext cx="6347714"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405258" y="6041363"/>
            <a:ext cx="684132"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3202D9E-E017-49A9-9FEA-0C635E0C6135}" type="datetimeFigureOut">
              <a:rPr lang="en-US" smtClean="0"/>
              <a:t>6/15/16</a:t>
            </a:fld>
            <a:endParaRPr lang="en-US"/>
          </a:p>
        </p:txBody>
      </p:sp>
      <p:sp>
        <p:nvSpPr>
          <p:cNvPr id="5" name="Footer Placeholder 4"/>
          <p:cNvSpPr>
            <a:spLocks noGrp="1"/>
          </p:cNvSpPr>
          <p:nvPr>
            <p:ph type="ftr" sz="quarter" idx="3"/>
          </p:nvPr>
        </p:nvSpPr>
        <p:spPr>
          <a:xfrm>
            <a:off x="609599" y="6041363"/>
            <a:ext cx="4622973"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44676" y="6041363"/>
            <a:ext cx="512638" cy="365125"/>
          </a:xfrm>
          <a:prstGeom prst="rect">
            <a:avLst/>
          </a:prstGeom>
        </p:spPr>
        <p:txBody>
          <a:bodyPr vert="horz" lIns="91440" tIns="45720" rIns="91440" bIns="45720" rtlCol="0" anchor="ctr"/>
          <a:lstStyle>
            <a:lvl1pPr algn="r">
              <a:defRPr sz="900">
                <a:solidFill>
                  <a:schemeClr val="accent1"/>
                </a:solidFill>
              </a:defRPr>
            </a:lvl1pPr>
          </a:lstStyle>
          <a:p>
            <a:fld id="{628D9CD9-05E9-44CD-8003-BFE4E77C4B89}" type="slidenum">
              <a:rPr lang="en-US" smtClean="0"/>
              <a:t>‹#›</a:t>
            </a:fld>
            <a:endParaRPr lang="en-US"/>
          </a:p>
        </p:txBody>
      </p:sp>
    </p:spTree>
    <p:extLst>
      <p:ext uri="{BB962C8B-B14F-4D97-AF65-F5344CB8AC3E}">
        <p14:creationId xmlns:p14="http://schemas.microsoft.com/office/powerpoint/2010/main" val="1349610886"/>
      </p:ext>
    </p:extLst>
  </p:cSld>
  <p:clrMap bg1="lt1" tx1="dk1" bg2="lt2" tx2="dk2" accent1="accent1" accent2="accent2" accent3="accent3" accent4="accent4" accent5="accent5" accent6="accent6" hlink="hlink" folHlink="folHlink"/>
  <p:sldLayoutIdLst>
    <p:sldLayoutId id="2147483833" r:id="rId1"/>
    <p:sldLayoutId id="2147483834" r:id="rId2"/>
    <p:sldLayoutId id="2147483835" r:id="rId3"/>
    <p:sldLayoutId id="2147483836" r:id="rId4"/>
    <p:sldLayoutId id="2147483837" r:id="rId5"/>
    <p:sldLayoutId id="2147483838" r:id="rId6"/>
    <p:sldLayoutId id="2147483839" r:id="rId7"/>
    <p:sldLayoutId id="2147483840" r:id="rId8"/>
    <p:sldLayoutId id="2147483841" r:id="rId9"/>
    <p:sldLayoutId id="2147483842" r:id="rId10"/>
    <p:sldLayoutId id="2147483843" r:id="rId11"/>
    <p:sldLayoutId id="2147483844" r:id="rId12"/>
    <p:sldLayoutId id="2147483845" r:id="rId13"/>
    <p:sldLayoutId id="2147483846" r:id="rId14"/>
    <p:sldLayoutId id="2147483847" r:id="rId15"/>
    <p:sldLayoutId id="2147483848" r:id="rId16"/>
  </p:sldLayoutIdLst>
  <mc:AlternateContent xmlns:mc="http://schemas.openxmlformats.org/markup-compatibility/2006" xmlns:p14="http://schemas.microsoft.com/office/powerpoint/2010/main">
    <mc:Choice Requires="p14">
      <p:transition spd="slow" p14:dur="2000" advTm="15000"/>
    </mc:Choice>
    <mc:Fallback xmlns="">
      <p:transition xmlns:p14="http://schemas.microsoft.com/office/powerpoint/2010/main" spd="slow" advTm="15000"/>
    </mc:Fallback>
  </mc:AlternateConten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image" Target="../media/image15.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4.png"/><Relationship Id="rId5" Type="http://schemas.openxmlformats.org/officeDocument/2006/relationships/image" Target="../media/image16.png"/><Relationship Id="rId6" Type="http://schemas.openxmlformats.org/officeDocument/2006/relationships/image" Target="../media/image17.pn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4.png"/><Relationship Id="rId5" Type="http://schemas.openxmlformats.org/officeDocument/2006/relationships/image" Target="../media/image18.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5" Type="http://schemas.openxmlformats.org/officeDocument/2006/relationships/image" Target="../media/image23.pn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13.png"/><Relationship Id="rId5"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2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8.png"/><Relationship Id="rId6"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905000"/>
            <a:ext cx="7315201" cy="2438400"/>
          </a:xfrm>
        </p:spPr>
        <p:txBody>
          <a:bodyPr>
            <a:normAutofit fontScale="90000"/>
          </a:bodyPr>
          <a:lstStyle/>
          <a:p>
            <a:pPr marL="0" indent="0" algn="ctr"/>
            <a:r>
              <a:rPr lang="en-US" dirty="0" smtClean="0"/>
              <a:t>Experiential Approach: Efforts to Control Positive Emotions </a:t>
            </a:r>
            <a:br>
              <a:rPr lang="en-US" dirty="0" smtClean="0"/>
            </a:br>
            <a:r>
              <a:rPr lang="en-US" dirty="0" smtClean="0"/>
              <a:t/>
            </a:r>
            <a:br>
              <a:rPr lang="en-US" dirty="0" smtClean="0"/>
            </a:br>
            <a:r>
              <a:rPr lang="en-US" sz="2700" dirty="0" smtClean="0"/>
              <a:t>By Jeffrey Swails M.A. &amp; Robert </a:t>
            </a:r>
            <a:r>
              <a:rPr lang="en-US" sz="2700" dirty="0" err="1" smtClean="0"/>
              <a:t>Zettle</a:t>
            </a:r>
            <a:r>
              <a:rPr lang="en-US" sz="2700" dirty="0" smtClean="0"/>
              <a:t>, Ph.D.</a:t>
            </a:r>
            <a:br>
              <a:rPr lang="en-US" sz="2700" dirty="0" smtClean="0"/>
            </a:br>
            <a:r>
              <a:rPr lang="en-US" sz="2700" dirty="0" smtClean="0"/>
              <a:t>Wichita State University </a:t>
            </a:r>
            <a:br>
              <a:rPr lang="en-US" sz="2700" dirty="0" smtClean="0"/>
            </a:br>
            <a:r>
              <a:rPr lang="en-US" sz="2700" dirty="0" smtClean="0"/>
              <a:t/>
            </a:r>
            <a:br>
              <a:rPr lang="en-US" sz="2700" dirty="0" smtClean="0"/>
            </a:br>
            <a:r>
              <a:rPr lang="en-US" sz="2700" dirty="0" smtClean="0"/>
              <a:t/>
            </a:r>
            <a:br>
              <a:rPr lang="en-US" sz="2700" dirty="0" smtClean="0"/>
            </a:br>
            <a:endParaRPr lang="en-US" sz="2700"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828800" cy="1915886"/>
          </a:xfrm>
        </p:spPr>
      </p:pic>
      <p:pic>
        <p:nvPicPr>
          <p:cNvPr id="5" name="Picture 4"/>
          <p:cNvPicPr>
            <a:picLocks noChangeAspect="1"/>
          </p:cNvPicPr>
          <p:nvPr/>
        </p:nvPicPr>
        <p:blipFill>
          <a:blip r:embed="rId3"/>
          <a:stretch>
            <a:fillRect/>
          </a:stretch>
        </p:blipFill>
        <p:spPr>
          <a:xfrm>
            <a:off x="7010400" y="-8467"/>
            <a:ext cx="2133600" cy="1562100"/>
          </a:xfrm>
          <a:prstGeom prst="rect">
            <a:avLst/>
          </a:prstGeom>
        </p:spPr>
      </p:pic>
      <p:sp>
        <p:nvSpPr>
          <p:cNvPr id="3" name="TextBox 2"/>
          <p:cNvSpPr txBox="1"/>
          <p:nvPr/>
        </p:nvSpPr>
        <p:spPr>
          <a:xfrm>
            <a:off x="381000" y="4876800"/>
            <a:ext cx="6934200" cy="2246769"/>
          </a:xfrm>
          <a:prstGeom prst="rect">
            <a:avLst/>
          </a:prstGeom>
          <a:noFill/>
        </p:spPr>
        <p:txBody>
          <a:bodyPr wrap="square" rtlCol="0">
            <a:spAutoFit/>
          </a:bodyPr>
          <a:lstStyle/>
          <a:p>
            <a:r>
              <a:rPr lang="en-US" sz="1400" dirty="0"/>
              <a:t>Disclosure</a:t>
            </a:r>
          </a:p>
          <a:p>
            <a:r>
              <a:rPr lang="en-US" sz="1400" dirty="0" smtClean="0"/>
              <a:t>Jeffrey Swails</a:t>
            </a:r>
          </a:p>
          <a:p>
            <a:r>
              <a:rPr lang="en-US" sz="1400" dirty="0"/>
              <a:t>I</a:t>
            </a:r>
            <a:r>
              <a:rPr lang="en-US" sz="1400" dirty="0" smtClean="0"/>
              <a:t> have not received and will not receive any commercial support related to this presentation or the work presented in this presentation.</a:t>
            </a:r>
          </a:p>
          <a:p>
            <a:endParaRPr lang="en-US" sz="1400" dirty="0" smtClean="0"/>
          </a:p>
          <a:p>
            <a:r>
              <a:rPr lang="en-US" sz="1400" dirty="0" smtClean="0"/>
              <a:t>Robert </a:t>
            </a:r>
            <a:r>
              <a:rPr lang="en-US" sz="1400" dirty="0" err="1" smtClean="0"/>
              <a:t>Zettle</a:t>
            </a:r>
            <a:endParaRPr lang="en-US" sz="1400" dirty="0" smtClean="0"/>
          </a:p>
          <a:p>
            <a:r>
              <a:rPr lang="en-US" sz="1400" dirty="0" smtClean="0"/>
              <a:t> I </a:t>
            </a:r>
            <a:r>
              <a:rPr lang="en-US" sz="1400" dirty="0"/>
              <a:t>have not received and will not receive any commercial support related to this presentation or the work presented in this presentation.</a:t>
            </a:r>
          </a:p>
          <a:p>
            <a:endParaRPr lang="en-US" sz="1400" dirty="0"/>
          </a:p>
          <a:p>
            <a:endParaRPr lang="en-US" sz="1400" dirty="0"/>
          </a:p>
        </p:txBody>
      </p:sp>
    </p:spTree>
    <p:extLst>
      <p:ext uri="{BB962C8B-B14F-4D97-AF65-F5344CB8AC3E}">
        <p14:creationId xmlns:p14="http://schemas.microsoft.com/office/powerpoint/2010/main" val="2149940114"/>
      </p:ext>
    </p:extLst>
  </p:cSld>
  <p:clrMapOvr>
    <a:masterClrMapping/>
  </p:clrMapOvr>
  <mc:AlternateContent xmlns:mc="http://schemas.openxmlformats.org/markup-compatibility/2006" xmlns:p14="http://schemas.microsoft.com/office/powerpoint/2010/main">
    <mc:Choice Requires="p14">
      <p:transition spd="slow" p14:dur="2000" advTm="15000"/>
    </mc:Choice>
    <mc:Fallback xmlns="">
      <p:transition xmlns:p14="http://schemas.microsoft.com/office/powerpoint/2010/main" spd="slow" advTm="15000"/>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6324601" cy="381000"/>
          </a:xfrm>
        </p:spPr>
        <p:txBody>
          <a:bodyPr>
            <a:noAutofit/>
          </a:bodyPr>
          <a:lstStyle/>
          <a:p>
            <a:r>
              <a:rPr lang="en-US" dirty="0" smtClean="0"/>
              <a:t>Experiential Approach Scale</a:t>
            </a:r>
            <a:endParaRPr lang="en-US" dirty="0"/>
          </a:p>
        </p:txBody>
      </p:sp>
      <p:sp>
        <p:nvSpPr>
          <p:cNvPr id="30" name="TextBox 29"/>
          <p:cNvSpPr txBox="1"/>
          <p:nvPr/>
        </p:nvSpPr>
        <p:spPr>
          <a:xfrm>
            <a:off x="609600" y="1752600"/>
            <a:ext cx="3124200" cy="523220"/>
          </a:xfrm>
          <a:prstGeom prst="rect">
            <a:avLst/>
          </a:prstGeom>
          <a:noFill/>
        </p:spPr>
        <p:txBody>
          <a:bodyPr wrap="square" rtlCol="0">
            <a:spAutoFit/>
          </a:bodyPr>
          <a:lstStyle/>
          <a:p>
            <a:r>
              <a:rPr lang="en-US" sz="2800" dirty="0"/>
              <a:t>a</a:t>
            </a:r>
            <a:r>
              <a:rPr lang="en-US" sz="2800" dirty="0" smtClean="0"/>
              <a:t>nxious </a:t>
            </a:r>
            <a:r>
              <a:rPr lang="en-US" sz="2800" dirty="0"/>
              <a:t>c</a:t>
            </a:r>
            <a:r>
              <a:rPr lang="en-US" sz="2800" dirty="0" smtClean="0"/>
              <a:t>linging</a:t>
            </a:r>
            <a:endParaRPr lang="en-US" sz="2800" dirty="0"/>
          </a:p>
        </p:txBody>
      </p:sp>
      <p:sp>
        <p:nvSpPr>
          <p:cNvPr id="31" name="TextBox 30"/>
          <p:cNvSpPr txBox="1"/>
          <p:nvPr/>
        </p:nvSpPr>
        <p:spPr>
          <a:xfrm>
            <a:off x="3810000" y="1752600"/>
            <a:ext cx="4191000" cy="523220"/>
          </a:xfrm>
          <a:prstGeom prst="rect">
            <a:avLst/>
          </a:prstGeom>
          <a:noFill/>
        </p:spPr>
        <p:txBody>
          <a:bodyPr wrap="square" rtlCol="0">
            <a:spAutoFit/>
          </a:bodyPr>
          <a:lstStyle/>
          <a:p>
            <a:r>
              <a:rPr lang="en-US" sz="2800" dirty="0"/>
              <a:t>e</a:t>
            </a:r>
            <a:r>
              <a:rPr lang="en-US" sz="2800" dirty="0" smtClean="0"/>
              <a:t>xperience </a:t>
            </a:r>
            <a:r>
              <a:rPr lang="en-US" sz="2800" dirty="0"/>
              <a:t>p</a:t>
            </a:r>
            <a:r>
              <a:rPr lang="en-US" sz="2800" dirty="0" smtClean="0"/>
              <a:t>rolonging</a:t>
            </a:r>
            <a:endParaRPr lang="en-US" sz="2800" dirty="0"/>
          </a:p>
        </p:txBody>
      </p:sp>
      <p:pic>
        <p:nvPicPr>
          <p:cNvPr id="33" name="Picture 32"/>
          <p:cNvPicPr>
            <a:picLocks noChangeAspect="1"/>
          </p:cNvPicPr>
          <p:nvPr/>
        </p:nvPicPr>
        <p:blipFill>
          <a:blip r:embed="rId3"/>
          <a:stretch>
            <a:fillRect/>
          </a:stretch>
        </p:blipFill>
        <p:spPr>
          <a:xfrm>
            <a:off x="533400" y="2438400"/>
            <a:ext cx="2548752" cy="2501900"/>
          </a:xfrm>
          <a:prstGeom prst="rect">
            <a:avLst/>
          </a:prstGeom>
        </p:spPr>
      </p:pic>
      <p:pic>
        <p:nvPicPr>
          <p:cNvPr id="34" name="Picture 33"/>
          <p:cNvPicPr>
            <a:picLocks noChangeAspect="1"/>
          </p:cNvPicPr>
          <p:nvPr/>
        </p:nvPicPr>
        <p:blipFill>
          <a:blip r:embed="rId4"/>
          <a:stretch>
            <a:fillRect/>
          </a:stretch>
        </p:blipFill>
        <p:spPr>
          <a:xfrm>
            <a:off x="4191000" y="2438400"/>
            <a:ext cx="2667000" cy="2560658"/>
          </a:xfrm>
          <a:prstGeom prst="rect">
            <a:avLst/>
          </a:prstGeom>
        </p:spPr>
      </p:pic>
      <p:pic>
        <p:nvPicPr>
          <p:cNvPr id="7" name="Picture 6"/>
          <p:cNvPicPr>
            <a:picLocks noChangeAspect="1"/>
          </p:cNvPicPr>
          <p:nvPr/>
        </p:nvPicPr>
        <p:blipFill>
          <a:blip r:embed="rId5"/>
          <a:stretch>
            <a:fillRect/>
          </a:stretch>
        </p:blipFill>
        <p:spPr>
          <a:xfrm>
            <a:off x="0" y="5228607"/>
            <a:ext cx="9144000" cy="1617188"/>
          </a:xfrm>
          <a:prstGeom prst="rect">
            <a:avLst/>
          </a:prstGeom>
        </p:spPr>
      </p:pic>
    </p:spTree>
    <p:extLst>
      <p:ext uri="{BB962C8B-B14F-4D97-AF65-F5344CB8AC3E}">
        <p14:creationId xmlns:p14="http://schemas.microsoft.com/office/powerpoint/2010/main" val="1771362178"/>
      </p:ext>
    </p:extLst>
  </p:cSld>
  <p:clrMapOvr>
    <a:masterClrMapping/>
  </p:clrMapOvr>
  <mc:AlternateContent xmlns:mc="http://schemas.openxmlformats.org/markup-compatibility/2006" xmlns:p14="http://schemas.microsoft.com/office/powerpoint/2010/main">
    <mc:Choice Requires="p14">
      <p:transition spd="slow" p14:dur="2000" advTm="15000"/>
    </mc:Choice>
    <mc:Fallback xmlns="">
      <p:transition xmlns:p14="http://schemas.microsoft.com/office/powerpoint/2010/main" spd="slow" advTm="15000"/>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A</a:t>
            </a:r>
            <a:r>
              <a:rPr lang="en-US" dirty="0" smtClean="0"/>
              <a:t>nxious </a:t>
            </a:r>
            <a:r>
              <a:rPr lang="en-US" dirty="0"/>
              <a:t>C</a:t>
            </a:r>
            <a:r>
              <a:rPr lang="en-US" dirty="0" smtClean="0"/>
              <a:t>linging subscale</a:t>
            </a:r>
            <a:endParaRPr lang="en-US" dirty="0"/>
          </a:p>
        </p:txBody>
      </p:sp>
      <p:sp>
        <p:nvSpPr>
          <p:cNvPr id="3" name="Content Placeholder 2"/>
          <p:cNvSpPr>
            <a:spLocks noGrp="1"/>
          </p:cNvSpPr>
          <p:nvPr>
            <p:ph idx="1"/>
          </p:nvPr>
        </p:nvSpPr>
        <p:spPr>
          <a:xfrm>
            <a:off x="381000" y="1524000"/>
            <a:ext cx="6477000" cy="3880773"/>
          </a:xfrm>
        </p:spPr>
        <p:txBody>
          <a:bodyPr>
            <a:normAutofit/>
          </a:bodyPr>
          <a:lstStyle/>
          <a:p>
            <a:pPr marL="0" indent="0">
              <a:buNone/>
            </a:pPr>
            <a:r>
              <a:rPr lang="en-US" sz="2500" dirty="0" smtClean="0"/>
              <a:t>Example items…</a:t>
            </a:r>
          </a:p>
          <a:p>
            <a:pPr marL="0" indent="0">
              <a:buNone/>
            </a:pPr>
            <a:r>
              <a:rPr lang="en-US" sz="2500" dirty="0" smtClean="0"/>
              <a:t>“When I’m in a good mood I worry that something will spoil it.”</a:t>
            </a:r>
          </a:p>
          <a:p>
            <a:pPr marL="0" indent="0">
              <a:buNone/>
            </a:pPr>
            <a:endParaRPr lang="en-US" sz="2500" dirty="0"/>
          </a:p>
          <a:p>
            <a:pPr marL="0" indent="0">
              <a:buNone/>
            </a:pPr>
            <a:r>
              <a:rPr lang="en-US" sz="2500" dirty="0" smtClean="0"/>
              <a:t>“When things are going well, I expect something bad to happen.”</a:t>
            </a:r>
            <a:endParaRPr lang="en-US" sz="2500" dirty="0"/>
          </a:p>
        </p:txBody>
      </p:sp>
      <p:pic>
        <p:nvPicPr>
          <p:cNvPr id="4" name="Picture 3"/>
          <p:cNvPicPr>
            <a:picLocks noChangeAspect="1"/>
          </p:cNvPicPr>
          <p:nvPr/>
        </p:nvPicPr>
        <p:blipFill>
          <a:blip r:embed="rId3"/>
          <a:stretch>
            <a:fillRect/>
          </a:stretch>
        </p:blipFill>
        <p:spPr>
          <a:xfrm>
            <a:off x="0" y="5228607"/>
            <a:ext cx="9144000" cy="1617188"/>
          </a:xfrm>
          <a:prstGeom prst="rect">
            <a:avLst/>
          </a:prstGeom>
        </p:spPr>
      </p:pic>
      <p:pic>
        <p:nvPicPr>
          <p:cNvPr id="5" name="Picture 4"/>
          <p:cNvPicPr>
            <a:picLocks noChangeAspect="1"/>
          </p:cNvPicPr>
          <p:nvPr/>
        </p:nvPicPr>
        <p:blipFill>
          <a:blip r:embed="rId4"/>
          <a:stretch>
            <a:fillRect/>
          </a:stretch>
        </p:blipFill>
        <p:spPr>
          <a:xfrm>
            <a:off x="6615826" y="2743200"/>
            <a:ext cx="2548752" cy="2501900"/>
          </a:xfrm>
          <a:prstGeom prst="rect">
            <a:avLst/>
          </a:prstGeom>
        </p:spPr>
      </p:pic>
    </p:spTree>
    <p:extLst>
      <p:ext uri="{BB962C8B-B14F-4D97-AF65-F5344CB8AC3E}">
        <p14:creationId xmlns:p14="http://schemas.microsoft.com/office/powerpoint/2010/main" val="1819974862"/>
      </p:ext>
    </p:extLst>
  </p:cSld>
  <p:clrMapOvr>
    <a:masterClrMapping/>
  </p:clrMapOvr>
  <mc:AlternateContent xmlns:mc="http://schemas.openxmlformats.org/markup-compatibility/2006" xmlns:p14="http://schemas.microsoft.com/office/powerpoint/2010/main">
    <mc:Choice Requires="p14">
      <p:transition spd="slow" p14:dur="2000" advTm="15000"/>
    </mc:Choice>
    <mc:Fallback xmlns="">
      <p:transition xmlns:p14="http://schemas.microsoft.com/office/powerpoint/2010/main" spd="slow" advTm="15000"/>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09600"/>
            <a:ext cx="7010399" cy="1320800"/>
          </a:xfrm>
        </p:spPr>
        <p:txBody>
          <a:bodyPr/>
          <a:lstStyle/>
          <a:p>
            <a:pPr algn="ctr"/>
            <a:r>
              <a:rPr lang="en-US" dirty="0" smtClean="0"/>
              <a:t>Experience </a:t>
            </a:r>
            <a:r>
              <a:rPr lang="en-US" dirty="0"/>
              <a:t>P</a:t>
            </a:r>
            <a:r>
              <a:rPr lang="en-US" dirty="0" smtClean="0"/>
              <a:t>rolonging subscale</a:t>
            </a:r>
            <a:endParaRPr lang="en-US" dirty="0"/>
          </a:p>
        </p:txBody>
      </p:sp>
      <p:sp>
        <p:nvSpPr>
          <p:cNvPr id="3" name="Content Placeholder 2"/>
          <p:cNvSpPr>
            <a:spLocks noGrp="1"/>
          </p:cNvSpPr>
          <p:nvPr>
            <p:ph idx="1"/>
          </p:nvPr>
        </p:nvSpPr>
        <p:spPr>
          <a:xfrm>
            <a:off x="228600" y="1600200"/>
            <a:ext cx="6477000" cy="3880773"/>
          </a:xfrm>
        </p:spPr>
        <p:txBody>
          <a:bodyPr>
            <a:normAutofit/>
          </a:bodyPr>
          <a:lstStyle/>
          <a:p>
            <a:pPr marL="0" indent="0">
              <a:buNone/>
            </a:pPr>
            <a:r>
              <a:rPr lang="en-US" sz="2500" dirty="0" smtClean="0"/>
              <a:t>Example items…</a:t>
            </a:r>
          </a:p>
          <a:p>
            <a:pPr marL="0" indent="0">
              <a:buNone/>
            </a:pPr>
            <a:r>
              <a:rPr lang="en-US" sz="2500" dirty="0" smtClean="0"/>
              <a:t>“I try to hang on to feelings I enjoy.”</a:t>
            </a:r>
          </a:p>
          <a:p>
            <a:pPr marL="0" indent="0">
              <a:buNone/>
            </a:pPr>
            <a:endParaRPr lang="en-US" sz="2500" dirty="0"/>
          </a:p>
          <a:p>
            <a:pPr marL="0" indent="0">
              <a:buNone/>
            </a:pPr>
            <a:r>
              <a:rPr lang="en-US" sz="2500" dirty="0" smtClean="0"/>
              <a:t>“I do my best to stay happy all the time.”</a:t>
            </a:r>
            <a:endParaRPr lang="en-US" sz="2500" dirty="0"/>
          </a:p>
        </p:txBody>
      </p:sp>
      <p:pic>
        <p:nvPicPr>
          <p:cNvPr id="4" name="Picture 3"/>
          <p:cNvPicPr>
            <a:picLocks noChangeAspect="1"/>
          </p:cNvPicPr>
          <p:nvPr/>
        </p:nvPicPr>
        <p:blipFill>
          <a:blip r:embed="rId3"/>
          <a:stretch>
            <a:fillRect/>
          </a:stretch>
        </p:blipFill>
        <p:spPr>
          <a:xfrm>
            <a:off x="0" y="5228607"/>
            <a:ext cx="9144000" cy="1617188"/>
          </a:xfrm>
          <a:prstGeom prst="rect">
            <a:avLst/>
          </a:prstGeom>
        </p:spPr>
      </p:pic>
      <p:pic>
        <p:nvPicPr>
          <p:cNvPr id="6" name="Picture 5"/>
          <p:cNvPicPr>
            <a:picLocks noChangeAspect="1"/>
          </p:cNvPicPr>
          <p:nvPr/>
        </p:nvPicPr>
        <p:blipFill>
          <a:blip r:embed="rId4"/>
          <a:stretch>
            <a:fillRect/>
          </a:stretch>
        </p:blipFill>
        <p:spPr>
          <a:xfrm>
            <a:off x="6477000" y="2667000"/>
            <a:ext cx="2667000" cy="2560658"/>
          </a:xfrm>
          <a:prstGeom prst="rect">
            <a:avLst/>
          </a:prstGeom>
        </p:spPr>
      </p:pic>
    </p:spTree>
    <p:extLst>
      <p:ext uri="{BB962C8B-B14F-4D97-AF65-F5344CB8AC3E}">
        <p14:creationId xmlns:p14="http://schemas.microsoft.com/office/powerpoint/2010/main" val="693948000"/>
      </p:ext>
    </p:extLst>
  </p:cSld>
  <p:clrMapOvr>
    <a:masterClrMapping/>
  </p:clrMapOvr>
  <mc:AlternateContent xmlns:mc="http://schemas.openxmlformats.org/markup-compatibility/2006" xmlns:p14="http://schemas.microsoft.com/office/powerpoint/2010/main">
    <mc:Choice Requires="p14">
      <p:transition spd="slow" p14:dur="2000" advTm="15000"/>
    </mc:Choice>
    <mc:Fallback xmlns="">
      <p:transition xmlns:p14="http://schemas.microsoft.com/office/powerpoint/2010/main" spd="slow" advTm="15000"/>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6347713" cy="1320800"/>
          </a:xfrm>
        </p:spPr>
        <p:txBody>
          <a:bodyPr/>
          <a:lstStyle/>
          <a:p>
            <a:r>
              <a:rPr lang="en-US" dirty="0" smtClean="0"/>
              <a:t>High in Anxious Clinging</a:t>
            </a:r>
            <a:endParaRPr lang="en-US" dirty="0"/>
          </a:p>
        </p:txBody>
      </p:sp>
      <p:sp>
        <p:nvSpPr>
          <p:cNvPr id="3" name="Content Placeholder 2"/>
          <p:cNvSpPr>
            <a:spLocks noGrp="1"/>
          </p:cNvSpPr>
          <p:nvPr>
            <p:ph idx="1"/>
          </p:nvPr>
        </p:nvSpPr>
        <p:spPr>
          <a:xfrm>
            <a:off x="304800" y="990600"/>
            <a:ext cx="6347714" cy="3880773"/>
          </a:xfrm>
        </p:spPr>
        <p:txBody>
          <a:bodyPr/>
          <a:lstStyle/>
          <a:p>
            <a:pPr marL="0" indent="0">
              <a:buNone/>
            </a:pPr>
            <a:r>
              <a:rPr lang="en-US" sz="2600" dirty="0" smtClean="0"/>
              <a:t>Correlated with…</a:t>
            </a:r>
          </a:p>
          <a:p>
            <a:r>
              <a:rPr lang="en-US" sz="2400" dirty="0"/>
              <a:t>h</a:t>
            </a:r>
            <a:r>
              <a:rPr lang="en-US" sz="2400" dirty="0" smtClean="0"/>
              <a:t>igher experiential avoidance (</a:t>
            </a:r>
            <a:r>
              <a:rPr lang="en-US" sz="2400" i="1" dirty="0" smtClean="0"/>
              <a:t>r </a:t>
            </a:r>
            <a:r>
              <a:rPr lang="en-US" sz="2400" dirty="0" smtClean="0"/>
              <a:t>= .67) </a:t>
            </a:r>
          </a:p>
          <a:p>
            <a:r>
              <a:rPr lang="en-US" sz="2400" dirty="0"/>
              <a:t>h</a:t>
            </a:r>
            <a:r>
              <a:rPr lang="en-US" sz="2400" dirty="0" smtClean="0"/>
              <a:t>igher depressive symptoms (</a:t>
            </a:r>
            <a:r>
              <a:rPr lang="en-US" sz="2400" i="1" dirty="0" smtClean="0"/>
              <a:t>r </a:t>
            </a:r>
            <a:r>
              <a:rPr lang="en-US" sz="2400" dirty="0" smtClean="0"/>
              <a:t>= .55)</a:t>
            </a:r>
          </a:p>
          <a:p>
            <a:r>
              <a:rPr lang="en-US" sz="2400" dirty="0"/>
              <a:t>l</a:t>
            </a:r>
            <a:r>
              <a:rPr lang="en-US" sz="2400" dirty="0" smtClean="0"/>
              <a:t>ower subjective happiness (</a:t>
            </a:r>
            <a:r>
              <a:rPr lang="en-US" sz="2400" i="1" dirty="0" smtClean="0"/>
              <a:t>r </a:t>
            </a:r>
            <a:r>
              <a:rPr lang="en-US" sz="2400" dirty="0" smtClean="0"/>
              <a:t>= -.57)</a:t>
            </a:r>
          </a:p>
          <a:p>
            <a:endParaRPr lang="en-US" sz="2600" dirty="0" smtClean="0"/>
          </a:p>
          <a:p>
            <a:endParaRPr lang="en-US" sz="2600" dirty="0" smtClean="0"/>
          </a:p>
          <a:p>
            <a:endParaRPr lang="en-US" dirty="0"/>
          </a:p>
        </p:txBody>
      </p:sp>
      <p:pic>
        <p:nvPicPr>
          <p:cNvPr id="4" name="Picture 3"/>
          <p:cNvPicPr>
            <a:picLocks noChangeAspect="1"/>
          </p:cNvPicPr>
          <p:nvPr/>
        </p:nvPicPr>
        <p:blipFill>
          <a:blip r:embed="rId3"/>
          <a:stretch>
            <a:fillRect/>
          </a:stretch>
        </p:blipFill>
        <p:spPr>
          <a:xfrm>
            <a:off x="1447800" y="3733800"/>
            <a:ext cx="2716944" cy="2667000"/>
          </a:xfrm>
          <a:prstGeom prst="rect">
            <a:avLst/>
          </a:prstGeom>
        </p:spPr>
      </p:pic>
      <p:pic>
        <p:nvPicPr>
          <p:cNvPr id="5" name="Picture 4"/>
          <p:cNvPicPr>
            <a:picLocks noChangeAspect="1"/>
          </p:cNvPicPr>
          <p:nvPr/>
        </p:nvPicPr>
        <p:blipFill>
          <a:blip r:embed="rId4"/>
          <a:stretch>
            <a:fillRect/>
          </a:stretch>
        </p:blipFill>
        <p:spPr>
          <a:xfrm>
            <a:off x="6705600" y="990600"/>
            <a:ext cx="2209800" cy="1600200"/>
          </a:xfrm>
          <a:prstGeom prst="rect">
            <a:avLst/>
          </a:prstGeom>
        </p:spPr>
      </p:pic>
      <p:pic>
        <p:nvPicPr>
          <p:cNvPr id="7" name="Picture 6"/>
          <p:cNvPicPr>
            <a:picLocks noChangeAspect="1"/>
          </p:cNvPicPr>
          <p:nvPr/>
        </p:nvPicPr>
        <p:blipFill>
          <a:blip r:embed="rId5"/>
          <a:stretch>
            <a:fillRect/>
          </a:stretch>
        </p:blipFill>
        <p:spPr>
          <a:xfrm>
            <a:off x="6705600" y="2971800"/>
            <a:ext cx="2243123" cy="1739492"/>
          </a:xfrm>
          <a:prstGeom prst="rect">
            <a:avLst/>
          </a:prstGeom>
        </p:spPr>
      </p:pic>
      <p:pic>
        <p:nvPicPr>
          <p:cNvPr id="8" name="Picture 7"/>
          <p:cNvPicPr>
            <a:picLocks noChangeAspect="1"/>
          </p:cNvPicPr>
          <p:nvPr/>
        </p:nvPicPr>
        <p:blipFill>
          <a:blip r:embed="rId6"/>
          <a:stretch>
            <a:fillRect/>
          </a:stretch>
        </p:blipFill>
        <p:spPr>
          <a:xfrm>
            <a:off x="6781800" y="4953000"/>
            <a:ext cx="2133600" cy="1752600"/>
          </a:xfrm>
          <a:prstGeom prst="rect">
            <a:avLst/>
          </a:prstGeom>
        </p:spPr>
      </p:pic>
      <p:cxnSp>
        <p:nvCxnSpPr>
          <p:cNvPr id="10" name="Straight Connector 9"/>
          <p:cNvCxnSpPr>
            <a:stCxn id="4" idx="3"/>
            <a:endCxn id="5" idx="1"/>
          </p:cNvCxnSpPr>
          <p:nvPr/>
        </p:nvCxnSpPr>
        <p:spPr>
          <a:xfrm flipV="1">
            <a:off x="4164744" y="1790700"/>
            <a:ext cx="2540856" cy="327660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a:stCxn id="4" idx="3"/>
            <a:endCxn id="7" idx="1"/>
          </p:cNvCxnSpPr>
          <p:nvPr/>
        </p:nvCxnSpPr>
        <p:spPr>
          <a:xfrm flipV="1">
            <a:off x="4164744" y="3841546"/>
            <a:ext cx="2540856" cy="1225754"/>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a:stCxn id="4" idx="3"/>
            <a:endCxn id="8" idx="1"/>
          </p:cNvCxnSpPr>
          <p:nvPr/>
        </p:nvCxnSpPr>
        <p:spPr>
          <a:xfrm>
            <a:off x="4164744" y="5067300"/>
            <a:ext cx="2617056" cy="76200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21475882"/>
      </p:ext>
    </p:extLst>
  </p:cSld>
  <p:clrMapOvr>
    <a:masterClrMapping/>
  </p:clrMapOvr>
  <mc:AlternateContent xmlns:mc="http://schemas.openxmlformats.org/markup-compatibility/2006" xmlns:p14="http://schemas.microsoft.com/office/powerpoint/2010/main">
    <mc:Choice Requires="p14">
      <p:transition spd="slow" p14:dur="2000" advTm="15000"/>
    </mc:Choice>
    <mc:Fallback xmlns="">
      <p:transition xmlns:p14="http://schemas.microsoft.com/office/powerpoint/2010/main" spd="slow" advTm="15000"/>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6347713" cy="1320800"/>
          </a:xfrm>
        </p:spPr>
        <p:txBody>
          <a:bodyPr/>
          <a:lstStyle/>
          <a:p>
            <a:r>
              <a:rPr lang="en-US" dirty="0" smtClean="0"/>
              <a:t>High in Experience Prolonging</a:t>
            </a:r>
            <a:endParaRPr lang="en-US" dirty="0"/>
          </a:p>
        </p:txBody>
      </p:sp>
      <p:sp>
        <p:nvSpPr>
          <p:cNvPr id="3" name="Content Placeholder 2"/>
          <p:cNvSpPr>
            <a:spLocks noGrp="1"/>
          </p:cNvSpPr>
          <p:nvPr>
            <p:ph idx="1"/>
          </p:nvPr>
        </p:nvSpPr>
        <p:spPr>
          <a:xfrm>
            <a:off x="228600" y="1295400"/>
            <a:ext cx="6629400" cy="3880773"/>
          </a:xfrm>
        </p:spPr>
        <p:txBody>
          <a:bodyPr>
            <a:normAutofit/>
          </a:bodyPr>
          <a:lstStyle/>
          <a:p>
            <a:pPr marL="0" indent="0">
              <a:buNone/>
            </a:pPr>
            <a:r>
              <a:rPr lang="en-US" sz="2600" dirty="0" smtClean="0"/>
              <a:t>Correlated with </a:t>
            </a:r>
          </a:p>
          <a:p>
            <a:r>
              <a:rPr lang="en-US" sz="2600" dirty="0"/>
              <a:t>h</a:t>
            </a:r>
            <a:r>
              <a:rPr lang="en-US" sz="2600" dirty="0" smtClean="0"/>
              <a:t>igher experiential </a:t>
            </a:r>
            <a:r>
              <a:rPr lang="en-US" sz="2600" dirty="0"/>
              <a:t>a</a:t>
            </a:r>
            <a:r>
              <a:rPr lang="en-US" sz="2600" dirty="0" smtClean="0"/>
              <a:t>voidance (</a:t>
            </a:r>
            <a:r>
              <a:rPr lang="en-US" sz="2600" i="1" dirty="0" smtClean="0"/>
              <a:t>r </a:t>
            </a:r>
            <a:r>
              <a:rPr lang="en-US" sz="2600" dirty="0" smtClean="0"/>
              <a:t>= .27)</a:t>
            </a:r>
          </a:p>
          <a:p>
            <a:r>
              <a:rPr lang="en-US" sz="2600" dirty="0" smtClean="0"/>
              <a:t>higher happiness (</a:t>
            </a:r>
            <a:r>
              <a:rPr lang="en-US" sz="2600" i="1" dirty="0" smtClean="0"/>
              <a:t>r </a:t>
            </a:r>
            <a:r>
              <a:rPr lang="en-US" sz="2600" dirty="0" smtClean="0"/>
              <a:t>= .17)</a:t>
            </a:r>
          </a:p>
          <a:p>
            <a:pPr marL="0" indent="0">
              <a:buNone/>
            </a:pPr>
            <a:endParaRPr lang="en-US" sz="2600" dirty="0"/>
          </a:p>
        </p:txBody>
      </p:sp>
      <p:pic>
        <p:nvPicPr>
          <p:cNvPr id="4" name="Picture 3"/>
          <p:cNvPicPr>
            <a:picLocks noChangeAspect="1"/>
          </p:cNvPicPr>
          <p:nvPr/>
        </p:nvPicPr>
        <p:blipFill>
          <a:blip r:embed="rId3"/>
          <a:stretch>
            <a:fillRect/>
          </a:stretch>
        </p:blipFill>
        <p:spPr>
          <a:xfrm>
            <a:off x="1447800" y="3429000"/>
            <a:ext cx="2667000" cy="2560658"/>
          </a:xfrm>
          <a:prstGeom prst="rect">
            <a:avLst/>
          </a:prstGeom>
        </p:spPr>
      </p:pic>
      <p:pic>
        <p:nvPicPr>
          <p:cNvPr id="5" name="Picture 4"/>
          <p:cNvPicPr>
            <a:picLocks noChangeAspect="1"/>
          </p:cNvPicPr>
          <p:nvPr/>
        </p:nvPicPr>
        <p:blipFill>
          <a:blip r:embed="rId4"/>
          <a:stretch>
            <a:fillRect/>
          </a:stretch>
        </p:blipFill>
        <p:spPr>
          <a:xfrm>
            <a:off x="6629400" y="1752600"/>
            <a:ext cx="2209800" cy="1600200"/>
          </a:xfrm>
          <a:prstGeom prst="rect">
            <a:avLst/>
          </a:prstGeom>
        </p:spPr>
      </p:pic>
      <p:cxnSp>
        <p:nvCxnSpPr>
          <p:cNvPr id="6" name="Straight Connector 5"/>
          <p:cNvCxnSpPr>
            <a:stCxn id="4" idx="3"/>
            <a:endCxn id="5" idx="1"/>
          </p:cNvCxnSpPr>
          <p:nvPr/>
        </p:nvCxnSpPr>
        <p:spPr>
          <a:xfrm flipV="1">
            <a:off x="4114800" y="2552700"/>
            <a:ext cx="2514600" cy="2156629"/>
          </a:xfrm>
          <a:prstGeom prst="line">
            <a:avLst/>
          </a:prstGeom>
          <a:ln w="38100">
            <a:solidFill>
              <a:schemeClr val="tx1"/>
            </a:solidFill>
            <a:prstDash val="sysDot"/>
          </a:ln>
        </p:spPr>
        <p:style>
          <a:lnRef idx="2">
            <a:schemeClr val="accent1"/>
          </a:lnRef>
          <a:fillRef idx="0">
            <a:schemeClr val="accent1"/>
          </a:fillRef>
          <a:effectRef idx="1">
            <a:schemeClr val="accent1"/>
          </a:effectRef>
          <a:fontRef idx="minor">
            <a:schemeClr val="tx1"/>
          </a:fontRef>
        </p:style>
      </p:cxnSp>
      <p:pic>
        <p:nvPicPr>
          <p:cNvPr id="9" name="Picture 8"/>
          <p:cNvPicPr>
            <a:picLocks noChangeAspect="1"/>
          </p:cNvPicPr>
          <p:nvPr/>
        </p:nvPicPr>
        <p:blipFill rotWithShape="1">
          <a:blip r:embed="rId5"/>
          <a:srcRect r="17778"/>
          <a:stretch/>
        </p:blipFill>
        <p:spPr>
          <a:xfrm>
            <a:off x="6629400" y="3886200"/>
            <a:ext cx="2133600" cy="1466850"/>
          </a:xfrm>
          <a:prstGeom prst="rect">
            <a:avLst/>
          </a:prstGeom>
          <a:solidFill>
            <a:schemeClr val="bg1"/>
          </a:solidFill>
        </p:spPr>
      </p:pic>
      <p:cxnSp>
        <p:nvCxnSpPr>
          <p:cNvPr id="10" name="Straight Connector 9"/>
          <p:cNvCxnSpPr>
            <a:stCxn id="4" idx="3"/>
            <a:endCxn id="9" idx="1"/>
          </p:cNvCxnSpPr>
          <p:nvPr/>
        </p:nvCxnSpPr>
        <p:spPr>
          <a:xfrm flipV="1">
            <a:off x="4114800" y="4619625"/>
            <a:ext cx="2514600" cy="89704"/>
          </a:xfrm>
          <a:prstGeom prst="line">
            <a:avLst/>
          </a:prstGeom>
          <a:ln w="38100">
            <a:solidFill>
              <a:schemeClr val="tx1"/>
            </a:solidFill>
            <a:prstDash val="sysDot"/>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25579918"/>
      </p:ext>
    </p:extLst>
  </p:cSld>
  <p:clrMapOvr>
    <a:masterClrMapping/>
  </p:clrMapOvr>
  <mc:AlternateContent xmlns:mc="http://schemas.openxmlformats.org/markup-compatibility/2006" xmlns:p14="http://schemas.microsoft.com/office/powerpoint/2010/main">
    <mc:Choice Requires="p14">
      <p:transition spd="slow" p14:dur="2000" advTm="15000"/>
    </mc:Choice>
    <mc:Fallback xmlns="">
      <p:transition xmlns:p14="http://schemas.microsoft.com/office/powerpoint/2010/main" spd="slow" advTm="15000"/>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828800" y="1371600"/>
            <a:ext cx="3684662" cy="62463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smtClean="0"/>
              <a:t>Experiential Control </a:t>
            </a:r>
            <a:endParaRPr lang="en-US" sz="2800" dirty="0"/>
          </a:p>
        </p:txBody>
      </p:sp>
      <p:sp>
        <p:nvSpPr>
          <p:cNvPr id="9" name="Rectangle 8"/>
          <p:cNvSpPr/>
          <p:nvPr/>
        </p:nvSpPr>
        <p:spPr>
          <a:xfrm>
            <a:off x="228600" y="3581400"/>
            <a:ext cx="2133600" cy="914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smtClean="0"/>
              <a:t>AAQ-II</a:t>
            </a:r>
            <a:endParaRPr lang="en-US" sz="2800" dirty="0"/>
          </a:p>
        </p:txBody>
      </p:sp>
      <p:sp>
        <p:nvSpPr>
          <p:cNvPr id="10" name="Rectangle 9"/>
          <p:cNvSpPr/>
          <p:nvPr/>
        </p:nvSpPr>
        <p:spPr>
          <a:xfrm>
            <a:off x="3276600" y="3581400"/>
            <a:ext cx="2133600" cy="914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a:t>a</a:t>
            </a:r>
            <a:r>
              <a:rPr lang="en-US" sz="2800" dirty="0" smtClean="0"/>
              <a:t>nxious </a:t>
            </a:r>
            <a:r>
              <a:rPr lang="en-US" sz="2800" dirty="0"/>
              <a:t>c</a:t>
            </a:r>
            <a:r>
              <a:rPr lang="en-US" sz="2800" dirty="0" smtClean="0"/>
              <a:t>linging</a:t>
            </a:r>
            <a:endParaRPr lang="en-US" sz="2800" dirty="0"/>
          </a:p>
        </p:txBody>
      </p:sp>
      <p:cxnSp>
        <p:nvCxnSpPr>
          <p:cNvPr id="11" name="Straight Connector 10"/>
          <p:cNvCxnSpPr>
            <a:stCxn id="8" idx="2"/>
            <a:endCxn id="9" idx="0"/>
          </p:cNvCxnSpPr>
          <p:nvPr/>
        </p:nvCxnSpPr>
        <p:spPr>
          <a:xfrm flipH="1">
            <a:off x="1295400" y="1996238"/>
            <a:ext cx="2375731" cy="1585162"/>
          </a:xfrm>
          <a:prstGeom prst="line">
            <a:avLst/>
          </a:prstGeom>
          <a:ln w="50800"/>
        </p:spPr>
        <p:style>
          <a:lnRef idx="2">
            <a:schemeClr val="accent1"/>
          </a:lnRef>
          <a:fillRef idx="0">
            <a:schemeClr val="accent1"/>
          </a:fillRef>
          <a:effectRef idx="1">
            <a:schemeClr val="accent1"/>
          </a:effectRef>
          <a:fontRef idx="minor">
            <a:schemeClr val="tx1"/>
          </a:fontRef>
        </p:style>
      </p:cxnSp>
      <p:cxnSp>
        <p:nvCxnSpPr>
          <p:cNvPr id="12" name="Straight Connector 11"/>
          <p:cNvCxnSpPr>
            <a:stCxn id="8" idx="2"/>
            <a:endCxn id="10" idx="0"/>
          </p:cNvCxnSpPr>
          <p:nvPr/>
        </p:nvCxnSpPr>
        <p:spPr>
          <a:xfrm>
            <a:off x="3671131" y="1996238"/>
            <a:ext cx="672269" cy="1585162"/>
          </a:xfrm>
          <a:prstGeom prst="line">
            <a:avLst/>
          </a:prstGeom>
          <a:ln w="50800"/>
        </p:spPr>
        <p:style>
          <a:lnRef idx="2">
            <a:schemeClr val="accent1"/>
          </a:lnRef>
          <a:fillRef idx="0">
            <a:schemeClr val="accent1"/>
          </a:fillRef>
          <a:effectRef idx="1">
            <a:schemeClr val="accent1"/>
          </a:effectRef>
          <a:fontRef idx="minor">
            <a:schemeClr val="tx1"/>
          </a:fontRef>
        </p:style>
      </p:cxnSp>
      <p:sp>
        <p:nvSpPr>
          <p:cNvPr id="22" name="Rectangle 21"/>
          <p:cNvSpPr/>
          <p:nvPr/>
        </p:nvSpPr>
        <p:spPr>
          <a:xfrm>
            <a:off x="5638800" y="3581400"/>
            <a:ext cx="2133600" cy="914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a:t>e</a:t>
            </a:r>
            <a:r>
              <a:rPr lang="en-US" sz="2800" dirty="0" smtClean="0"/>
              <a:t>xperience prolonging</a:t>
            </a:r>
            <a:endParaRPr lang="en-US" sz="2800" dirty="0"/>
          </a:p>
        </p:txBody>
      </p:sp>
      <p:cxnSp>
        <p:nvCxnSpPr>
          <p:cNvPr id="29" name="Straight Connector 28"/>
          <p:cNvCxnSpPr>
            <a:stCxn id="8" idx="2"/>
            <a:endCxn id="22" idx="0"/>
          </p:cNvCxnSpPr>
          <p:nvPr/>
        </p:nvCxnSpPr>
        <p:spPr>
          <a:xfrm>
            <a:off x="3671131" y="1996238"/>
            <a:ext cx="3034469" cy="1585162"/>
          </a:xfrm>
          <a:prstGeom prst="line">
            <a:avLst/>
          </a:prstGeom>
          <a:ln w="50800"/>
        </p:spPr>
        <p:style>
          <a:lnRef idx="2">
            <a:schemeClr val="accent1"/>
          </a:lnRef>
          <a:fillRef idx="0">
            <a:schemeClr val="accent1"/>
          </a:fillRef>
          <a:effectRef idx="1">
            <a:schemeClr val="accent1"/>
          </a:effectRef>
          <a:fontRef idx="minor">
            <a:schemeClr val="tx1"/>
          </a:fontRef>
        </p:style>
      </p:cxnSp>
      <p:sp>
        <p:nvSpPr>
          <p:cNvPr id="37" name="TextBox 36"/>
          <p:cNvSpPr txBox="1"/>
          <p:nvPr/>
        </p:nvSpPr>
        <p:spPr>
          <a:xfrm>
            <a:off x="1828800" y="2743200"/>
            <a:ext cx="685800" cy="461665"/>
          </a:xfrm>
          <a:prstGeom prst="rect">
            <a:avLst/>
          </a:prstGeom>
          <a:solidFill>
            <a:schemeClr val="bg1"/>
          </a:solidFill>
        </p:spPr>
        <p:txBody>
          <a:bodyPr wrap="square" rtlCol="0">
            <a:spAutoFit/>
          </a:bodyPr>
          <a:lstStyle/>
          <a:p>
            <a:r>
              <a:rPr lang="en-US" sz="2400" dirty="0" smtClean="0"/>
              <a:t>.90</a:t>
            </a:r>
            <a:endParaRPr lang="en-US" sz="2400" dirty="0"/>
          </a:p>
        </p:txBody>
      </p:sp>
      <p:sp>
        <p:nvSpPr>
          <p:cNvPr id="38" name="TextBox 37"/>
          <p:cNvSpPr txBox="1"/>
          <p:nvPr/>
        </p:nvSpPr>
        <p:spPr>
          <a:xfrm>
            <a:off x="3810000" y="2743200"/>
            <a:ext cx="1143000" cy="461665"/>
          </a:xfrm>
          <a:prstGeom prst="rect">
            <a:avLst/>
          </a:prstGeom>
          <a:solidFill>
            <a:schemeClr val="bg1"/>
          </a:solidFill>
        </p:spPr>
        <p:txBody>
          <a:bodyPr wrap="square" rtlCol="0">
            <a:spAutoFit/>
          </a:bodyPr>
          <a:lstStyle/>
          <a:p>
            <a:r>
              <a:rPr lang="en-US" sz="2400" dirty="0" smtClean="0"/>
              <a:t>.56</a:t>
            </a:r>
            <a:endParaRPr lang="en-US" sz="2400" dirty="0"/>
          </a:p>
        </p:txBody>
      </p:sp>
      <p:sp>
        <p:nvSpPr>
          <p:cNvPr id="39" name="TextBox 38"/>
          <p:cNvSpPr txBox="1"/>
          <p:nvPr/>
        </p:nvSpPr>
        <p:spPr>
          <a:xfrm>
            <a:off x="5257800" y="2743200"/>
            <a:ext cx="609600" cy="461665"/>
          </a:xfrm>
          <a:prstGeom prst="rect">
            <a:avLst/>
          </a:prstGeom>
          <a:solidFill>
            <a:schemeClr val="bg1"/>
          </a:solidFill>
        </p:spPr>
        <p:txBody>
          <a:bodyPr wrap="square" rtlCol="0">
            <a:spAutoFit/>
          </a:bodyPr>
          <a:lstStyle/>
          <a:p>
            <a:r>
              <a:rPr lang="en-US" sz="2400" dirty="0" smtClean="0"/>
              <a:t>.81</a:t>
            </a:r>
            <a:endParaRPr lang="en-US" sz="2400" dirty="0"/>
          </a:p>
        </p:txBody>
      </p:sp>
      <p:pic>
        <p:nvPicPr>
          <p:cNvPr id="43" name="Picture 42"/>
          <p:cNvPicPr>
            <a:picLocks noChangeAspect="1"/>
          </p:cNvPicPr>
          <p:nvPr/>
        </p:nvPicPr>
        <p:blipFill>
          <a:blip r:embed="rId3"/>
          <a:stretch>
            <a:fillRect/>
          </a:stretch>
        </p:blipFill>
        <p:spPr>
          <a:xfrm>
            <a:off x="1615154" y="5410200"/>
            <a:ext cx="568295" cy="533400"/>
          </a:xfrm>
          <a:prstGeom prst="rect">
            <a:avLst/>
          </a:prstGeom>
          <a:ln>
            <a:solidFill>
              <a:schemeClr val="tx1"/>
            </a:solidFill>
          </a:ln>
        </p:spPr>
      </p:pic>
      <p:sp>
        <p:nvSpPr>
          <p:cNvPr id="44" name="TextBox 43"/>
          <p:cNvSpPr txBox="1"/>
          <p:nvPr/>
        </p:nvSpPr>
        <p:spPr>
          <a:xfrm>
            <a:off x="2209800" y="5410200"/>
            <a:ext cx="5334000" cy="553998"/>
          </a:xfrm>
          <a:prstGeom prst="rect">
            <a:avLst/>
          </a:prstGeom>
          <a:noFill/>
        </p:spPr>
        <p:txBody>
          <a:bodyPr wrap="square" rtlCol="0">
            <a:spAutoFit/>
          </a:bodyPr>
          <a:lstStyle/>
          <a:p>
            <a:r>
              <a:rPr lang="en-US" sz="3000" dirty="0" smtClean="0"/>
              <a:t>Model Confirmed</a:t>
            </a:r>
            <a:endParaRPr lang="en-US" sz="3000" dirty="0"/>
          </a:p>
        </p:txBody>
      </p:sp>
      <p:sp>
        <p:nvSpPr>
          <p:cNvPr id="45" name="Title 1"/>
          <p:cNvSpPr>
            <a:spLocks noGrp="1"/>
          </p:cNvSpPr>
          <p:nvPr>
            <p:ph type="title"/>
          </p:nvPr>
        </p:nvSpPr>
        <p:spPr>
          <a:xfrm>
            <a:off x="533400" y="152400"/>
            <a:ext cx="6347713" cy="1320800"/>
          </a:xfrm>
        </p:spPr>
        <p:txBody>
          <a:bodyPr/>
          <a:lstStyle/>
          <a:p>
            <a:pPr algn="ctr"/>
            <a:r>
              <a:rPr lang="en-US" dirty="0" smtClean="0"/>
              <a:t>Structural Model</a:t>
            </a:r>
            <a:endParaRPr lang="en-US" dirty="0"/>
          </a:p>
        </p:txBody>
      </p:sp>
    </p:spTree>
    <p:extLst>
      <p:ext uri="{BB962C8B-B14F-4D97-AF65-F5344CB8AC3E}">
        <p14:creationId xmlns:p14="http://schemas.microsoft.com/office/powerpoint/2010/main" val="1666112285"/>
      </p:ext>
    </p:extLst>
  </p:cSld>
  <p:clrMapOvr>
    <a:masterClrMapping/>
  </p:clrMapOvr>
  <mc:AlternateContent xmlns:mc="http://schemas.openxmlformats.org/markup-compatibility/2006" xmlns:p14="http://schemas.microsoft.com/office/powerpoint/2010/main">
    <mc:Choice Requires="p14">
      <p:transition spd="slow" p14:dur="2000" advTm="15000"/>
    </mc:Choice>
    <mc:Fallback xmlns="">
      <p:transition xmlns:p14="http://schemas.microsoft.com/office/powerpoint/2010/main" spd="slow" advTm="15000"/>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Picture 12"/>
          <p:cNvPicPr>
            <a:picLocks noChangeAspect="1"/>
          </p:cNvPicPr>
          <p:nvPr/>
        </p:nvPicPr>
        <p:blipFill>
          <a:blip r:embed="rId3"/>
          <a:stretch>
            <a:fillRect/>
          </a:stretch>
        </p:blipFill>
        <p:spPr>
          <a:xfrm>
            <a:off x="0" y="838200"/>
            <a:ext cx="9144000" cy="6019800"/>
          </a:xfrm>
          <a:prstGeom prst="rect">
            <a:avLst/>
          </a:prstGeom>
        </p:spPr>
      </p:pic>
      <p:sp>
        <p:nvSpPr>
          <p:cNvPr id="2" name="Title 1"/>
          <p:cNvSpPr>
            <a:spLocks noGrp="1"/>
          </p:cNvSpPr>
          <p:nvPr>
            <p:ph type="title"/>
          </p:nvPr>
        </p:nvSpPr>
        <p:spPr>
          <a:xfrm>
            <a:off x="7748" y="0"/>
            <a:ext cx="9136252" cy="990600"/>
          </a:xfrm>
          <a:solidFill>
            <a:schemeClr val="bg1"/>
          </a:solidFill>
        </p:spPr>
        <p:txBody>
          <a:bodyPr/>
          <a:lstStyle/>
          <a:p>
            <a:pPr algn="ctr"/>
            <a:r>
              <a:rPr lang="en-US" dirty="0" smtClean="0"/>
              <a:t>Perhaps a change is in order…</a:t>
            </a:r>
            <a:endParaRPr lang="en-US" dirty="0"/>
          </a:p>
        </p:txBody>
      </p:sp>
      <p:sp>
        <p:nvSpPr>
          <p:cNvPr id="12" name="Rounded Rectangle 11"/>
          <p:cNvSpPr/>
          <p:nvPr/>
        </p:nvSpPr>
        <p:spPr>
          <a:xfrm>
            <a:off x="457200" y="1828800"/>
            <a:ext cx="2438400" cy="1676400"/>
          </a:xfrm>
          <a:prstGeom prst="roundRect">
            <a:avLst/>
          </a:prstGeom>
          <a:noFill/>
          <a:ln w="38100">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1828800" y="6610777"/>
            <a:ext cx="7620000" cy="246221"/>
          </a:xfrm>
          <a:prstGeom prst="rect">
            <a:avLst/>
          </a:prstGeom>
          <a:noFill/>
        </p:spPr>
        <p:txBody>
          <a:bodyPr wrap="square" rtlCol="0">
            <a:spAutoFit/>
          </a:bodyPr>
          <a:lstStyle/>
          <a:p>
            <a:r>
              <a:rPr lang="en-US" sz="1000" dirty="0" smtClean="0"/>
              <a:t>Hayes, S.C. et al. 2006. </a:t>
            </a:r>
            <a:r>
              <a:rPr lang="en-US" sz="1000" i="1" dirty="0" smtClean="0"/>
              <a:t>Acceptance and Commitment Therapy: Model, processes, and outcomes. </a:t>
            </a:r>
            <a:r>
              <a:rPr lang="en-US" sz="1000" dirty="0" smtClean="0"/>
              <a:t>Figure found in manuscript</a:t>
            </a:r>
            <a:endParaRPr lang="en-US" sz="1000" dirty="0"/>
          </a:p>
        </p:txBody>
      </p:sp>
    </p:spTree>
    <p:extLst>
      <p:ext uri="{BB962C8B-B14F-4D97-AF65-F5344CB8AC3E}">
        <p14:creationId xmlns:p14="http://schemas.microsoft.com/office/powerpoint/2010/main" val="3392774355"/>
      </p:ext>
    </p:extLst>
  </p:cSld>
  <p:clrMapOvr>
    <a:masterClrMapping/>
  </p:clrMapOvr>
  <mc:AlternateContent xmlns:mc="http://schemas.openxmlformats.org/markup-compatibility/2006" xmlns:p14="http://schemas.microsoft.com/office/powerpoint/2010/main">
    <mc:Choice Requires="p14">
      <p:transition spd="slow" p14:dur="2000" advTm="15000"/>
    </mc:Choice>
    <mc:Fallback xmlns="">
      <p:transition xmlns:p14="http://schemas.microsoft.com/office/powerpoint/2010/main" spd="slow" advTm="15000"/>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934201" cy="1320800"/>
          </a:xfrm>
        </p:spPr>
        <p:txBody>
          <a:bodyPr>
            <a:normAutofit/>
          </a:bodyPr>
          <a:lstStyle/>
          <a:p>
            <a:r>
              <a:rPr lang="en-US" sz="4000" dirty="0" smtClean="0"/>
              <a:t>Applications…</a:t>
            </a:r>
            <a:endParaRPr lang="en-US" sz="4000" dirty="0"/>
          </a:p>
        </p:txBody>
      </p:sp>
      <p:sp>
        <p:nvSpPr>
          <p:cNvPr id="3" name="Content Placeholder 2"/>
          <p:cNvSpPr>
            <a:spLocks noGrp="1"/>
          </p:cNvSpPr>
          <p:nvPr>
            <p:ph idx="1"/>
          </p:nvPr>
        </p:nvSpPr>
        <p:spPr/>
        <p:txBody>
          <a:bodyPr>
            <a:normAutofit/>
          </a:bodyPr>
          <a:lstStyle/>
          <a:p>
            <a:pPr marL="0" indent="0">
              <a:buNone/>
            </a:pPr>
            <a:r>
              <a:rPr lang="en-US" sz="2600" dirty="0" smtClean="0"/>
              <a:t>Behavioral Activation…</a:t>
            </a:r>
          </a:p>
          <a:p>
            <a:r>
              <a:rPr lang="en-US" sz="2600" dirty="0" smtClean="0"/>
              <a:t>Go for a walk!</a:t>
            </a:r>
          </a:p>
          <a:p>
            <a:r>
              <a:rPr lang="en-US" sz="2600" dirty="0" smtClean="0"/>
              <a:t>Socialize with a friend!</a:t>
            </a:r>
          </a:p>
          <a:p>
            <a:r>
              <a:rPr lang="en-US" sz="2600" dirty="0" smtClean="0"/>
              <a:t>Engage in an old hobby!</a:t>
            </a:r>
            <a:endParaRPr lang="en-US" sz="2600" dirty="0"/>
          </a:p>
        </p:txBody>
      </p:sp>
      <p:pic>
        <p:nvPicPr>
          <p:cNvPr id="5" name="Picture 4"/>
          <p:cNvPicPr>
            <a:picLocks noChangeAspect="1"/>
          </p:cNvPicPr>
          <p:nvPr/>
        </p:nvPicPr>
        <p:blipFill>
          <a:blip r:embed="rId3"/>
          <a:stretch>
            <a:fillRect/>
          </a:stretch>
        </p:blipFill>
        <p:spPr>
          <a:xfrm>
            <a:off x="6019800" y="304800"/>
            <a:ext cx="2794000" cy="1865406"/>
          </a:xfrm>
          <a:prstGeom prst="rect">
            <a:avLst/>
          </a:prstGeom>
        </p:spPr>
      </p:pic>
      <p:pic>
        <p:nvPicPr>
          <p:cNvPr id="6" name="Picture 5"/>
          <p:cNvPicPr>
            <a:picLocks noChangeAspect="1"/>
          </p:cNvPicPr>
          <p:nvPr/>
        </p:nvPicPr>
        <p:blipFill>
          <a:blip r:embed="rId4"/>
          <a:stretch>
            <a:fillRect/>
          </a:stretch>
        </p:blipFill>
        <p:spPr>
          <a:xfrm>
            <a:off x="5334000" y="2438400"/>
            <a:ext cx="3663462" cy="1905000"/>
          </a:xfrm>
          <a:prstGeom prst="rect">
            <a:avLst/>
          </a:prstGeom>
        </p:spPr>
      </p:pic>
      <p:pic>
        <p:nvPicPr>
          <p:cNvPr id="7" name="Picture 6"/>
          <p:cNvPicPr>
            <a:picLocks noChangeAspect="1"/>
          </p:cNvPicPr>
          <p:nvPr/>
        </p:nvPicPr>
        <p:blipFill>
          <a:blip r:embed="rId5"/>
          <a:stretch>
            <a:fillRect/>
          </a:stretch>
        </p:blipFill>
        <p:spPr>
          <a:xfrm>
            <a:off x="6096000" y="4728120"/>
            <a:ext cx="2741377" cy="2129879"/>
          </a:xfrm>
          <a:prstGeom prst="rect">
            <a:avLst/>
          </a:prstGeom>
        </p:spPr>
      </p:pic>
    </p:spTree>
    <p:extLst>
      <p:ext uri="{BB962C8B-B14F-4D97-AF65-F5344CB8AC3E}">
        <p14:creationId xmlns:p14="http://schemas.microsoft.com/office/powerpoint/2010/main" val="1620921253"/>
      </p:ext>
    </p:extLst>
  </p:cSld>
  <p:clrMapOvr>
    <a:masterClrMapping/>
  </p:clrMapOvr>
  <mc:AlternateContent xmlns:mc="http://schemas.openxmlformats.org/markup-compatibility/2006" xmlns:p14="http://schemas.microsoft.com/office/powerpoint/2010/main">
    <mc:Choice Requires="p14">
      <p:transition spd="slow" p14:dur="2000" advTm="15000"/>
    </mc:Choice>
    <mc:Fallback xmlns="">
      <p:transition xmlns:p14="http://schemas.microsoft.com/office/powerpoint/2010/main" spd="slow" advTm="15000"/>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3188649" y="1295400"/>
            <a:ext cx="5943600" cy="4617807"/>
          </a:xfrm>
          <a:prstGeom prst="rect">
            <a:avLst/>
          </a:prstGeom>
        </p:spPr>
      </p:pic>
      <p:pic>
        <p:nvPicPr>
          <p:cNvPr id="3" name="Picture 2"/>
          <p:cNvPicPr>
            <a:picLocks noChangeAspect="1"/>
          </p:cNvPicPr>
          <p:nvPr/>
        </p:nvPicPr>
        <p:blipFill>
          <a:blip r:embed="rId4"/>
          <a:stretch>
            <a:fillRect/>
          </a:stretch>
        </p:blipFill>
        <p:spPr>
          <a:xfrm>
            <a:off x="0" y="4114800"/>
            <a:ext cx="2335944" cy="2293004"/>
          </a:xfrm>
          <a:prstGeom prst="rect">
            <a:avLst/>
          </a:prstGeom>
        </p:spPr>
      </p:pic>
      <p:pic>
        <p:nvPicPr>
          <p:cNvPr id="5" name="Picture 4"/>
          <p:cNvPicPr>
            <a:picLocks noChangeAspect="1"/>
          </p:cNvPicPr>
          <p:nvPr/>
        </p:nvPicPr>
        <p:blipFill>
          <a:blip r:embed="rId5"/>
          <a:stretch>
            <a:fillRect/>
          </a:stretch>
        </p:blipFill>
        <p:spPr>
          <a:xfrm>
            <a:off x="30543" y="762000"/>
            <a:ext cx="2255457" cy="2341173"/>
          </a:xfrm>
          <a:prstGeom prst="rect">
            <a:avLst/>
          </a:prstGeom>
        </p:spPr>
      </p:pic>
      <p:sp>
        <p:nvSpPr>
          <p:cNvPr id="2" name="TextBox 1"/>
          <p:cNvSpPr txBox="1"/>
          <p:nvPr/>
        </p:nvSpPr>
        <p:spPr>
          <a:xfrm>
            <a:off x="2514600" y="1524000"/>
            <a:ext cx="533400" cy="707886"/>
          </a:xfrm>
          <a:prstGeom prst="rect">
            <a:avLst/>
          </a:prstGeom>
          <a:noFill/>
        </p:spPr>
        <p:txBody>
          <a:bodyPr wrap="square" rtlCol="0">
            <a:spAutoFit/>
          </a:bodyPr>
          <a:lstStyle/>
          <a:p>
            <a:r>
              <a:rPr lang="en-US" sz="4000" dirty="0">
                <a:latin typeface="Times New Roman"/>
                <a:cs typeface="Times New Roman"/>
              </a:rPr>
              <a:t>?</a:t>
            </a:r>
          </a:p>
        </p:txBody>
      </p:sp>
      <p:sp>
        <p:nvSpPr>
          <p:cNvPr id="7" name="TextBox 6"/>
          <p:cNvSpPr txBox="1"/>
          <p:nvPr/>
        </p:nvSpPr>
        <p:spPr>
          <a:xfrm>
            <a:off x="2438400" y="4800600"/>
            <a:ext cx="2057400" cy="707886"/>
          </a:xfrm>
          <a:prstGeom prst="rect">
            <a:avLst/>
          </a:prstGeom>
          <a:noFill/>
        </p:spPr>
        <p:txBody>
          <a:bodyPr wrap="square" rtlCol="0">
            <a:spAutoFit/>
          </a:bodyPr>
          <a:lstStyle/>
          <a:p>
            <a:r>
              <a:rPr lang="en-US" sz="4000" dirty="0">
                <a:latin typeface="Times New Roman"/>
                <a:cs typeface="Times New Roman"/>
              </a:rPr>
              <a:t>?</a:t>
            </a:r>
          </a:p>
        </p:txBody>
      </p:sp>
    </p:spTree>
    <p:extLst>
      <p:ext uri="{BB962C8B-B14F-4D97-AF65-F5344CB8AC3E}">
        <p14:creationId xmlns:p14="http://schemas.microsoft.com/office/powerpoint/2010/main" val="709663584"/>
      </p:ext>
    </p:extLst>
  </p:cSld>
  <p:clrMapOvr>
    <a:masterClrMapping/>
  </p:clrMapOvr>
  <mc:AlternateContent xmlns:mc="http://schemas.openxmlformats.org/markup-compatibility/2006" xmlns:p14="http://schemas.microsoft.com/office/powerpoint/2010/main">
    <mc:Choice Requires="p14">
      <p:transition spd="slow" p14:dur="2000" advTm="15000"/>
    </mc:Choice>
    <mc:Fallback xmlns="">
      <p:transition xmlns:p14="http://schemas.microsoft.com/office/powerpoint/2010/main" spd="slow" advTm="15000"/>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Potential utility…</a:t>
            </a:r>
            <a:endParaRPr lang="en-US" sz="4000" dirty="0"/>
          </a:p>
        </p:txBody>
      </p:sp>
      <p:sp>
        <p:nvSpPr>
          <p:cNvPr id="3" name="Content Placeholder 2"/>
          <p:cNvSpPr>
            <a:spLocks noGrp="1"/>
          </p:cNvSpPr>
          <p:nvPr>
            <p:ph idx="1"/>
          </p:nvPr>
        </p:nvSpPr>
        <p:spPr/>
        <p:txBody>
          <a:bodyPr>
            <a:normAutofit/>
          </a:bodyPr>
          <a:lstStyle/>
          <a:p>
            <a:r>
              <a:rPr lang="en-US" sz="2600" dirty="0" smtClean="0"/>
              <a:t>Risk factor?</a:t>
            </a:r>
          </a:p>
          <a:p>
            <a:r>
              <a:rPr lang="en-US" sz="2600" dirty="0" smtClean="0"/>
              <a:t>Predictor of relapse in depression?</a:t>
            </a:r>
          </a:p>
          <a:p>
            <a:r>
              <a:rPr lang="en-US" sz="2600" dirty="0" smtClean="0"/>
              <a:t>Other thoughts?</a:t>
            </a:r>
            <a:endParaRPr lang="en-US" sz="2600" dirty="0"/>
          </a:p>
        </p:txBody>
      </p:sp>
    </p:spTree>
    <p:extLst>
      <p:ext uri="{BB962C8B-B14F-4D97-AF65-F5344CB8AC3E}">
        <p14:creationId xmlns:p14="http://schemas.microsoft.com/office/powerpoint/2010/main" val="3736654712"/>
      </p:ext>
    </p:extLst>
  </p:cSld>
  <p:clrMapOvr>
    <a:masterClrMapping/>
  </p:clrMapOvr>
  <mc:AlternateContent xmlns:mc="http://schemas.openxmlformats.org/markup-compatibility/2006" xmlns:p14="http://schemas.microsoft.com/office/powerpoint/2010/main">
    <mc:Choice Requires="p14">
      <p:transition spd="slow" p14:dur="2000" advTm="15000"/>
    </mc:Choice>
    <mc:Fallback xmlns="">
      <p:transition xmlns:p14="http://schemas.microsoft.com/office/powerpoint/2010/main" spd="slow" advTm="15000"/>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1" y="0"/>
            <a:ext cx="9205517" cy="6858000"/>
          </a:xfrm>
          <a:prstGeom prst="rect">
            <a:avLst/>
          </a:prstGeom>
        </p:spPr>
      </p:pic>
      <p:sp>
        <p:nvSpPr>
          <p:cNvPr id="10" name="TextBox 9"/>
          <p:cNvSpPr txBox="1"/>
          <p:nvPr/>
        </p:nvSpPr>
        <p:spPr>
          <a:xfrm>
            <a:off x="4495800" y="6610777"/>
            <a:ext cx="4953000" cy="246221"/>
          </a:xfrm>
          <a:prstGeom prst="rect">
            <a:avLst/>
          </a:prstGeom>
          <a:noFill/>
        </p:spPr>
        <p:txBody>
          <a:bodyPr wrap="square" rtlCol="0">
            <a:spAutoFit/>
          </a:bodyPr>
          <a:lstStyle/>
          <a:p>
            <a:r>
              <a:rPr lang="en-US" sz="1000" dirty="0" smtClean="0"/>
              <a:t>Hayes, S.C. (</a:t>
            </a:r>
            <a:r>
              <a:rPr lang="en-US" sz="1000" dirty="0" err="1" smtClean="0"/>
              <a:t>nl</a:t>
            </a:r>
            <a:r>
              <a:rPr lang="en-US" sz="1000" dirty="0" smtClean="0"/>
              <a:t>), </a:t>
            </a:r>
            <a:r>
              <a:rPr lang="en-US" sz="1000" i="1" dirty="0" smtClean="0"/>
              <a:t>Introduction to the </a:t>
            </a:r>
            <a:r>
              <a:rPr lang="en-US" sz="1000" i="1" dirty="0" err="1" smtClean="0"/>
              <a:t>Hexaflex</a:t>
            </a:r>
            <a:r>
              <a:rPr lang="en-US" sz="1000" i="1" dirty="0" smtClean="0"/>
              <a:t>. </a:t>
            </a:r>
            <a:r>
              <a:rPr lang="en-US" sz="1000" dirty="0" smtClean="0"/>
              <a:t>Image</a:t>
            </a:r>
            <a:r>
              <a:rPr lang="en-US" sz="1000" i="1" dirty="0" smtClean="0"/>
              <a:t> </a:t>
            </a:r>
            <a:r>
              <a:rPr lang="en-US" sz="1000" dirty="0" smtClean="0"/>
              <a:t>Accessed via ACBS website</a:t>
            </a:r>
            <a:endParaRPr lang="en-US" sz="1000" dirty="0"/>
          </a:p>
        </p:txBody>
      </p:sp>
      <p:sp>
        <p:nvSpPr>
          <p:cNvPr id="12" name="Rounded Rectangle 11"/>
          <p:cNvSpPr/>
          <p:nvPr/>
        </p:nvSpPr>
        <p:spPr>
          <a:xfrm>
            <a:off x="304800" y="1066800"/>
            <a:ext cx="1752600" cy="1676400"/>
          </a:xfrm>
          <a:prstGeom prst="roundRect">
            <a:avLst/>
          </a:prstGeom>
          <a:noFill/>
          <a:ln w="38100">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29422622"/>
      </p:ext>
    </p:extLst>
  </p:cSld>
  <p:clrMapOvr>
    <a:masterClrMapping/>
  </p:clrMapOvr>
  <mc:AlternateContent xmlns:mc="http://schemas.openxmlformats.org/markup-compatibility/2006" xmlns:p14="http://schemas.microsoft.com/office/powerpoint/2010/main">
    <mc:Choice Requires="p14">
      <p:transition spd="slow" p14:dur="2000" advTm="15000"/>
    </mc:Choice>
    <mc:Fallback xmlns="">
      <p:transition xmlns:p14="http://schemas.microsoft.com/office/powerpoint/2010/main" spd="slow" advTm="15000"/>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304800"/>
            <a:ext cx="6347713" cy="1320800"/>
          </a:xfrm>
        </p:spPr>
        <p:txBody>
          <a:bodyPr/>
          <a:lstStyle/>
          <a:p>
            <a:pPr algn="ctr"/>
            <a:r>
              <a:rPr lang="en-US" dirty="0" smtClean="0"/>
              <a:t>Interested?</a:t>
            </a:r>
            <a:endParaRPr lang="en-US" dirty="0"/>
          </a:p>
        </p:txBody>
      </p:sp>
      <p:pic>
        <p:nvPicPr>
          <p:cNvPr id="5" name="Picture 4"/>
          <p:cNvPicPr>
            <a:picLocks noChangeAspect="1"/>
          </p:cNvPicPr>
          <p:nvPr/>
        </p:nvPicPr>
        <p:blipFill>
          <a:blip r:embed="rId3"/>
          <a:stretch>
            <a:fillRect/>
          </a:stretch>
        </p:blipFill>
        <p:spPr>
          <a:xfrm>
            <a:off x="914400" y="990600"/>
            <a:ext cx="6240946" cy="4191000"/>
          </a:xfrm>
          <a:prstGeom prst="rect">
            <a:avLst/>
          </a:prstGeom>
        </p:spPr>
      </p:pic>
      <p:sp>
        <p:nvSpPr>
          <p:cNvPr id="3" name="TextBox 2"/>
          <p:cNvSpPr txBox="1"/>
          <p:nvPr/>
        </p:nvSpPr>
        <p:spPr>
          <a:xfrm>
            <a:off x="838200" y="5638800"/>
            <a:ext cx="5791200" cy="646331"/>
          </a:xfrm>
          <a:prstGeom prst="rect">
            <a:avLst/>
          </a:prstGeom>
          <a:noFill/>
        </p:spPr>
        <p:txBody>
          <a:bodyPr wrap="square" rtlCol="0">
            <a:spAutoFit/>
          </a:bodyPr>
          <a:lstStyle/>
          <a:p>
            <a:r>
              <a:rPr lang="en-US" dirty="0" smtClean="0"/>
              <a:t>And come to the ACT for Depression Workshop on Sunday Morning with Robert </a:t>
            </a:r>
            <a:r>
              <a:rPr lang="en-US" dirty="0" err="1" smtClean="0"/>
              <a:t>Zettle</a:t>
            </a:r>
            <a:r>
              <a:rPr lang="en-US" dirty="0" smtClean="0"/>
              <a:t> and myself </a:t>
            </a:r>
            <a:endParaRPr lang="en-US" dirty="0"/>
          </a:p>
        </p:txBody>
      </p:sp>
    </p:spTree>
    <p:extLst>
      <p:ext uri="{BB962C8B-B14F-4D97-AF65-F5344CB8AC3E}">
        <p14:creationId xmlns:p14="http://schemas.microsoft.com/office/powerpoint/2010/main" val="1510298890"/>
      </p:ext>
    </p:extLst>
  </p:cSld>
  <p:clrMapOvr>
    <a:masterClrMapping/>
  </p:clrMapOvr>
  <mc:AlternateContent xmlns:mc="http://schemas.openxmlformats.org/markup-compatibility/2006">
    <mc:Choice xmlns:p14="http://schemas.microsoft.com/office/powerpoint/2010/main" Requires="p14">
      <p:transition spd="slow" p14:dur="2000" advTm="15000"/>
    </mc:Choice>
    <mc:Fallback>
      <p:transition xmlns:p14="http://schemas.microsoft.com/office/powerpoint/2010/main" spd="slow" advTm="15000"/>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9144000" cy="6963383"/>
          </a:xfrm>
          <a:prstGeom prst="rect">
            <a:avLst/>
          </a:prstGeom>
        </p:spPr>
      </p:pic>
      <p:sp>
        <p:nvSpPr>
          <p:cNvPr id="7" name="TextBox 6"/>
          <p:cNvSpPr txBox="1"/>
          <p:nvPr/>
        </p:nvSpPr>
        <p:spPr>
          <a:xfrm>
            <a:off x="3733800" y="6611779"/>
            <a:ext cx="5943600" cy="246221"/>
          </a:xfrm>
          <a:prstGeom prst="rect">
            <a:avLst/>
          </a:prstGeom>
          <a:noFill/>
        </p:spPr>
        <p:txBody>
          <a:bodyPr wrap="square" rtlCol="0">
            <a:spAutoFit/>
          </a:bodyPr>
          <a:lstStyle/>
          <a:p>
            <a:r>
              <a:rPr lang="en-US" sz="1000" dirty="0" smtClean="0"/>
              <a:t>Pacific, T. (2013). </a:t>
            </a:r>
            <a:r>
              <a:rPr lang="en-US" sz="1000" i="1" dirty="0" smtClean="0"/>
              <a:t>Learning to Live with the Monster, </a:t>
            </a:r>
            <a:r>
              <a:rPr lang="en-US" sz="1000" dirty="0" smtClean="0"/>
              <a:t>Illustration found </a:t>
            </a:r>
            <a:r>
              <a:rPr lang="en-US" sz="1000" dirty="0"/>
              <a:t>at </a:t>
            </a:r>
            <a:r>
              <a:rPr lang="en-US" sz="1000" dirty="0" err="1" smtClean="0"/>
              <a:t>askmagazine.org</a:t>
            </a:r>
            <a:endParaRPr lang="en-US" sz="1000" dirty="0"/>
          </a:p>
        </p:txBody>
      </p:sp>
    </p:spTree>
    <p:extLst>
      <p:ext uri="{BB962C8B-B14F-4D97-AF65-F5344CB8AC3E}">
        <p14:creationId xmlns:p14="http://schemas.microsoft.com/office/powerpoint/2010/main" val="467484852"/>
      </p:ext>
    </p:extLst>
  </p:cSld>
  <p:clrMapOvr>
    <a:masterClrMapping/>
  </p:clrMapOvr>
  <mc:AlternateContent xmlns:mc="http://schemas.openxmlformats.org/markup-compatibility/2006" xmlns:p14="http://schemas.microsoft.com/office/powerpoint/2010/main">
    <mc:Choice Requires="p14">
      <p:transition spd="slow" p14:dur="2000" advTm="15000"/>
    </mc:Choice>
    <mc:Fallback xmlns="">
      <p:transition xmlns:p14="http://schemas.microsoft.com/office/powerpoint/2010/main" spd="slow" advTm="15000"/>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1" y="0"/>
            <a:ext cx="9153153" cy="6858000"/>
          </a:xfrm>
          <a:prstGeom prst="rect">
            <a:avLst/>
          </a:prstGeom>
        </p:spPr>
      </p:pic>
      <p:sp>
        <p:nvSpPr>
          <p:cNvPr id="8" name="TextBox 7"/>
          <p:cNvSpPr txBox="1"/>
          <p:nvPr/>
        </p:nvSpPr>
        <p:spPr>
          <a:xfrm>
            <a:off x="1219200" y="304800"/>
            <a:ext cx="7315200" cy="523220"/>
          </a:xfrm>
          <a:prstGeom prst="rect">
            <a:avLst/>
          </a:prstGeom>
          <a:noFill/>
        </p:spPr>
        <p:txBody>
          <a:bodyPr wrap="square" rtlCol="0">
            <a:spAutoFit/>
          </a:bodyPr>
          <a:lstStyle/>
          <a:p>
            <a:pPr algn="ctr"/>
            <a:r>
              <a:rPr lang="en-US" sz="2800" dirty="0" smtClean="0"/>
              <a:t>Our minds = “Don’t get eaten” machine</a:t>
            </a:r>
            <a:endParaRPr lang="en-US" sz="2800" dirty="0"/>
          </a:p>
        </p:txBody>
      </p:sp>
    </p:spTree>
    <p:extLst>
      <p:ext uri="{BB962C8B-B14F-4D97-AF65-F5344CB8AC3E}">
        <p14:creationId xmlns:p14="http://schemas.microsoft.com/office/powerpoint/2010/main" val="1209318234"/>
      </p:ext>
    </p:extLst>
  </p:cSld>
  <p:clrMapOvr>
    <a:masterClrMapping/>
  </p:clrMapOvr>
  <mc:AlternateContent xmlns:mc="http://schemas.openxmlformats.org/markup-compatibility/2006" xmlns:p14="http://schemas.microsoft.com/office/powerpoint/2010/main">
    <mc:Choice Requires="p14">
      <p:transition spd="slow" p14:dur="2000" advTm="15000"/>
    </mc:Choice>
    <mc:Fallback xmlns="">
      <p:transition xmlns:p14="http://schemas.microsoft.com/office/powerpoint/2010/main" spd="slow" advTm="15000"/>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0" y="2819400"/>
            <a:ext cx="5507232" cy="4038600"/>
          </a:xfrm>
          <a:prstGeom prst="rect">
            <a:avLst/>
          </a:prstGeom>
        </p:spPr>
      </p:pic>
      <p:pic>
        <p:nvPicPr>
          <p:cNvPr id="10" name="Picture 9"/>
          <p:cNvPicPr>
            <a:picLocks noChangeAspect="1"/>
          </p:cNvPicPr>
          <p:nvPr/>
        </p:nvPicPr>
        <p:blipFill>
          <a:blip r:embed="rId4"/>
          <a:stretch>
            <a:fillRect/>
          </a:stretch>
        </p:blipFill>
        <p:spPr>
          <a:xfrm>
            <a:off x="0" y="0"/>
            <a:ext cx="5791200" cy="2895600"/>
          </a:xfrm>
          <a:prstGeom prst="rect">
            <a:avLst/>
          </a:prstGeom>
        </p:spPr>
      </p:pic>
      <p:pic>
        <p:nvPicPr>
          <p:cNvPr id="2" name="Picture 1"/>
          <p:cNvPicPr>
            <a:picLocks noChangeAspect="1"/>
          </p:cNvPicPr>
          <p:nvPr/>
        </p:nvPicPr>
        <p:blipFill>
          <a:blip r:embed="rId5"/>
          <a:stretch>
            <a:fillRect/>
          </a:stretch>
        </p:blipFill>
        <p:spPr>
          <a:xfrm>
            <a:off x="5791200" y="0"/>
            <a:ext cx="3581400" cy="4174214"/>
          </a:xfrm>
          <a:prstGeom prst="rect">
            <a:avLst/>
          </a:prstGeom>
        </p:spPr>
      </p:pic>
      <p:pic>
        <p:nvPicPr>
          <p:cNvPr id="12" name="Picture 11"/>
          <p:cNvPicPr>
            <a:picLocks noChangeAspect="1"/>
          </p:cNvPicPr>
          <p:nvPr/>
        </p:nvPicPr>
        <p:blipFill>
          <a:blip r:embed="rId6"/>
          <a:stretch>
            <a:fillRect/>
          </a:stretch>
        </p:blipFill>
        <p:spPr>
          <a:xfrm>
            <a:off x="4608386" y="2895600"/>
            <a:ext cx="4688014" cy="4193345"/>
          </a:xfrm>
          <a:prstGeom prst="rect">
            <a:avLst/>
          </a:prstGeom>
        </p:spPr>
      </p:pic>
    </p:spTree>
    <p:extLst>
      <p:ext uri="{BB962C8B-B14F-4D97-AF65-F5344CB8AC3E}">
        <p14:creationId xmlns:p14="http://schemas.microsoft.com/office/powerpoint/2010/main" val="2092021322"/>
      </p:ext>
    </p:extLst>
  </p:cSld>
  <p:clrMapOvr>
    <a:masterClrMapping/>
  </p:clrMapOvr>
  <mc:AlternateContent xmlns:mc="http://schemas.openxmlformats.org/markup-compatibility/2006" xmlns:p14="http://schemas.microsoft.com/office/powerpoint/2010/main">
    <mc:Choice Requires="p14">
      <p:transition spd="slow" p14:dur="2000" advTm="15000"/>
    </mc:Choice>
    <mc:Fallback xmlns="">
      <p:transition xmlns:p14="http://schemas.microsoft.com/office/powerpoint/2010/main" spd="slow" advTm="15000"/>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9144000" cy="6843779"/>
          </a:xfrm>
          <a:prstGeom prst="rect">
            <a:avLst/>
          </a:prstGeom>
        </p:spPr>
      </p:pic>
    </p:spTree>
    <p:extLst>
      <p:ext uri="{BB962C8B-B14F-4D97-AF65-F5344CB8AC3E}">
        <p14:creationId xmlns:p14="http://schemas.microsoft.com/office/powerpoint/2010/main" val="389664560"/>
      </p:ext>
    </p:extLst>
  </p:cSld>
  <p:clrMapOvr>
    <a:masterClrMapping/>
  </p:clrMapOvr>
  <mc:AlternateContent xmlns:mc="http://schemas.openxmlformats.org/markup-compatibility/2006" xmlns:p14="http://schemas.microsoft.com/office/powerpoint/2010/main">
    <mc:Choice Requires="p14">
      <p:transition spd="slow" p14:dur="2000" advTm="15000"/>
    </mc:Choice>
    <mc:Fallback xmlns="">
      <p:transition xmlns:p14="http://schemas.microsoft.com/office/powerpoint/2010/main" spd="slow" advTm="15000"/>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457200" y="0"/>
            <a:ext cx="9797143" cy="6858000"/>
          </a:xfrm>
          <a:prstGeom prst="rect">
            <a:avLst/>
          </a:prstGeom>
        </p:spPr>
      </p:pic>
    </p:spTree>
    <p:extLst>
      <p:ext uri="{BB962C8B-B14F-4D97-AF65-F5344CB8AC3E}">
        <p14:creationId xmlns:p14="http://schemas.microsoft.com/office/powerpoint/2010/main" val="69821799"/>
      </p:ext>
    </p:extLst>
  </p:cSld>
  <p:clrMapOvr>
    <a:masterClrMapping/>
  </p:clrMapOvr>
  <mc:AlternateContent xmlns:mc="http://schemas.openxmlformats.org/markup-compatibility/2006" xmlns:p14="http://schemas.microsoft.com/office/powerpoint/2010/main">
    <mc:Choice Requires="p14">
      <p:transition spd="slow" p14:dur="2000" advTm="15000"/>
    </mc:Choice>
    <mc:Fallback xmlns="">
      <p:transition xmlns:p14="http://schemas.microsoft.com/office/powerpoint/2010/main" spd="slow" advTm="15000"/>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0"/>
            <a:ext cx="6347713" cy="1320800"/>
          </a:xfrm>
        </p:spPr>
        <p:txBody>
          <a:bodyPr/>
          <a:lstStyle/>
          <a:p>
            <a:pPr algn="ctr"/>
            <a:r>
              <a:rPr lang="en-US" dirty="0" smtClean="0"/>
              <a:t>Experiential Approach</a:t>
            </a:r>
            <a:endParaRPr lang="en-US" dirty="0"/>
          </a:p>
        </p:txBody>
      </p:sp>
      <p:sp>
        <p:nvSpPr>
          <p:cNvPr id="3" name="Content Placeholder 2"/>
          <p:cNvSpPr>
            <a:spLocks noGrp="1"/>
          </p:cNvSpPr>
          <p:nvPr>
            <p:ph idx="1"/>
          </p:nvPr>
        </p:nvSpPr>
        <p:spPr>
          <a:xfrm>
            <a:off x="-29040" y="1066800"/>
            <a:ext cx="7620000" cy="4495800"/>
          </a:xfrm>
        </p:spPr>
        <p:txBody>
          <a:bodyPr>
            <a:normAutofit/>
          </a:bodyPr>
          <a:lstStyle/>
          <a:p>
            <a:r>
              <a:rPr lang="en-US" sz="2200" dirty="0" smtClean="0"/>
              <a:t>Efforts to contact or sustain desired affective and mood states (Swails, </a:t>
            </a:r>
            <a:r>
              <a:rPr lang="en-US" sz="2200" dirty="0" err="1" smtClean="0"/>
              <a:t>Zettle</a:t>
            </a:r>
            <a:r>
              <a:rPr lang="en-US" sz="2200" dirty="0" smtClean="0"/>
              <a:t>, </a:t>
            </a:r>
            <a:r>
              <a:rPr lang="en-US" sz="2200" dirty="0" err="1" smtClean="0"/>
              <a:t>Burdsal</a:t>
            </a:r>
            <a:r>
              <a:rPr lang="en-US" sz="2200" dirty="0" smtClean="0"/>
              <a:t>, &amp; Snyder, under review). </a:t>
            </a:r>
            <a:endParaRPr lang="en-US" sz="2200" dirty="0"/>
          </a:p>
        </p:txBody>
      </p:sp>
      <p:pic>
        <p:nvPicPr>
          <p:cNvPr id="9" name="Picture 8"/>
          <p:cNvPicPr>
            <a:picLocks noChangeAspect="1"/>
          </p:cNvPicPr>
          <p:nvPr/>
        </p:nvPicPr>
        <p:blipFill>
          <a:blip r:embed="rId3"/>
          <a:stretch>
            <a:fillRect/>
          </a:stretch>
        </p:blipFill>
        <p:spPr>
          <a:xfrm>
            <a:off x="457200" y="2057400"/>
            <a:ext cx="7848600" cy="4496352"/>
          </a:xfrm>
          <a:prstGeom prst="rect">
            <a:avLst/>
          </a:prstGeom>
        </p:spPr>
      </p:pic>
    </p:spTree>
    <p:extLst>
      <p:ext uri="{BB962C8B-B14F-4D97-AF65-F5344CB8AC3E}">
        <p14:creationId xmlns:p14="http://schemas.microsoft.com/office/powerpoint/2010/main" val="3775701314"/>
      </p:ext>
    </p:extLst>
  </p:cSld>
  <p:clrMapOvr>
    <a:masterClrMapping/>
  </p:clrMapOvr>
  <mc:AlternateContent xmlns:mc="http://schemas.openxmlformats.org/markup-compatibility/2006" xmlns:p14="http://schemas.microsoft.com/office/powerpoint/2010/main">
    <mc:Choice Requires="p14">
      <p:transition spd="slow" p14:dur="2000" advTm="15000"/>
    </mc:Choice>
    <mc:Fallback xmlns="">
      <p:transition xmlns:p14="http://schemas.microsoft.com/office/powerpoint/2010/main" spd="slow" advTm="15000"/>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0"/>
            <a:ext cx="6347713" cy="1320800"/>
          </a:xfrm>
        </p:spPr>
        <p:txBody>
          <a:bodyPr/>
          <a:lstStyle/>
          <a:p>
            <a:pPr algn="ctr"/>
            <a:r>
              <a:rPr lang="en-US" dirty="0" smtClean="0"/>
              <a:t>Experiential Approach</a:t>
            </a:r>
            <a:endParaRPr lang="en-US" dirty="0"/>
          </a:p>
        </p:txBody>
      </p:sp>
      <p:sp>
        <p:nvSpPr>
          <p:cNvPr id="3" name="Content Placeholder 2"/>
          <p:cNvSpPr>
            <a:spLocks noGrp="1"/>
          </p:cNvSpPr>
          <p:nvPr>
            <p:ph idx="1"/>
          </p:nvPr>
        </p:nvSpPr>
        <p:spPr>
          <a:xfrm>
            <a:off x="152400" y="1524000"/>
            <a:ext cx="7239000" cy="4267200"/>
          </a:xfrm>
        </p:spPr>
        <p:txBody>
          <a:bodyPr/>
          <a:lstStyle/>
          <a:p>
            <a:r>
              <a:rPr lang="en-US" dirty="0" smtClean="0"/>
              <a:t>Efforts to contact or sustain desired affective and mood states (Swails, </a:t>
            </a:r>
            <a:r>
              <a:rPr lang="en-US" dirty="0" err="1" smtClean="0"/>
              <a:t>Zettle</a:t>
            </a:r>
            <a:r>
              <a:rPr lang="en-US" dirty="0" smtClean="0"/>
              <a:t>, </a:t>
            </a:r>
            <a:r>
              <a:rPr lang="en-US" dirty="0" err="1" smtClean="0"/>
              <a:t>Burdsal</a:t>
            </a:r>
            <a:r>
              <a:rPr lang="en-US" dirty="0" smtClean="0"/>
              <a:t>, &amp; Snyder, under review). </a:t>
            </a:r>
            <a:endParaRPr lang="en-US" dirty="0"/>
          </a:p>
        </p:txBody>
      </p:sp>
      <p:sp>
        <p:nvSpPr>
          <p:cNvPr id="4" name="Rectangle 3"/>
          <p:cNvSpPr/>
          <p:nvPr/>
        </p:nvSpPr>
        <p:spPr>
          <a:xfrm>
            <a:off x="2438400" y="2971800"/>
            <a:ext cx="3684662" cy="62463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Experiential Control </a:t>
            </a:r>
            <a:endParaRPr lang="en-US" dirty="0"/>
          </a:p>
        </p:txBody>
      </p:sp>
      <p:sp>
        <p:nvSpPr>
          <p:cNvPr id="5" name="Rectangle 4"/>
          <p:cNvSpPr/>
          <p:nvPr/>
        </p:nvSpPr>
        <p:spPr>
          <a:xfrm>
            <a:off x="596069" y="4705746"/>
            <a:ext cx="3684662" cy="62463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Experiential Avoidance</a:t>
            </a:r>
            <a:endParaRPr lang="en-US" dirty="0"/>
          </a:p>
        </p:txBody>
      </p:sp>
      <p:sp>
        <p:nvSpPr>
          <p:cNvPr id="6" name="Rectangle 5"/>
          <p:cNvSpPr/>
          <p:nvPr/>
        </p:nvSpPr>
        <p:spPr>
          <a:xfrm>
            <a:off x="4531407" y="4705746"/>
            <a:ext cx="3684662" cy="62463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Experiential Approach</a:t>
            </a:r>
            <a:endParaRPr lang="en-US" dirty="0"/>
          </a:p>
        </p:txBody>
      </p:sp>
      <p:cxnSp>
        <p:nvCxnSpPr>
          <p:cNvPr id="7" name="Straight Connector 6"/>
          <p:cNvCxnSpPr>
            <a:stCxn id="4" idx="2"/>
            <a:endCxn id="5" idx="0"/>
          </p:cNvCxnSpPr>
          <p:nvPr/>
        </p:nvCxnSpPr>
        <p:spPr>
          <a:xfrm flipH="1">
            <a:off x="2438400" y="3596438"/>
            <a:ext cx="1842331" cy="1109308"/>
          </a:xfrm>
          <a:prstGeom prst="line">
            <a:avLst/>
          </a:prstGeom>
          <a:ln w="50800"/>
        </p:spPr>
        <p:style>
          <a:lnRef idx="2">
            <a:schemeClr val="accent1"/>
          </a:lnRef>
          <a:fillRef idx="0">
            <a:schemeClr val="accent1"/>
          </a:fillRef>
          <a:effectRef idx="1">
            <a:schemeClr val="accent1"/>
          </a:effectRef>
          <a:fontRef idx="minor">
            <a:schemeClr val="tx1"/>
          </a:fontRef>
        </p:style>
      </p:cxnSp>
      <p:cxnSp>
        <p:nvCxnSpPr>
          <p:cNvPr id="8" name="Straight Connector 7"/>
          <p:cNvCxnSpPr>
            <a:stCxn id="4" idx="2"/>
            <a:endCxn id="6" idx="0"/>
          </p:cNvCxnSpPr>
          <p:nvPr/>
        </p:nvCxnSpPr>
        <p:spPr>
          <a:xfrm>
            <a:off x="4280731" y="3596438"/>
            <a:ext cx="2093007" cy="1109308"/>
          </a:xfrm>
          <a:prstGeom prst="line">
            <a:avLst/>
          </a:prstGeom>
          <a:ln w="50800"/>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31406351"/>
      </p:ext>
    </p:extLst>
  </p:cSld>
  <p:clrMapOvr>
    <a:masterClrMapping/>
  </p:clrMapOvr>
  <mc:AlternateContent xmlns:mc="http://schemas.openxmlformats.org/markup-compatibility/2006" xmlns:p14="http://schemas.microsoft.com/office/powerpoint/2010/main">
    <mc:Choice Requires="p14">
      <p:transition spd="slow" p14:dur="2000" advTm="15000"/>
    </mc:Choice>
    <mc:Fallback xmlns="">
      <p:transition xmlns:p14="http://schemas.microsoft.com/office/powerpoint/2010/main" spd="slow" advTm="15000"/>
    </mc:Fallback>
  </mc:AlternateContent>
  <p:timing>
    <p:tnLst>
      <p:par>
        <p:cTn xmlns:p14="http://schemas.microsoft.com/office/powerpoint/2010/main" id="1" dur="indefinite" restart="never" nodeType="tmRoot"/>
      </p:par>
    </p:tnLst>
  </p:timing>
</p:sld>
</file>

<file path=ppt/theme/theme1.xml><?xml version="1.0" encoding="utf-8"?>
<a:theme xmlns:a="http://schemas.openxmlformats.org/drawingml/2006/main" name="Facet">
  <a:themeElements>
    <a:clrScheme name="Custom 8">
      <a:dk1>
        <a:sysClr val="windowText" lastClr="000000"/>
      </a:dk1>
      <a:lt1>
        <a:sysClr val="window" lastClr="FFFFFF"/>
      </a:lt1>
      <a:dk2>
        <a:srgbClr val="000000"/>
      </a:dk2>
      <a:lt2>
        <a:srgbClr val="EBEBEB"/>
      </a:lt2>
      <a:accent1>
        <a:srgbClr val="549D04"/>
      </a:accent1>
      <a:accent2>
        <a:srgbClr val="00A1DC"/>
      </a:accent2>
      <a:accent3>
        <a:srgbClr val="FFCB04"/>
      </a:accent3>
      <a:accent4>
        <a:srgbClr val="F16321"/>
      </a:accent4>
      <a:accent5>
        <a:srgbClr val="00A1DC"/>
      </a:accent5>
      <a:accent6>
        <a:srgbClr val="005DAA"/>
      </a:accent6>
      <a:hlink>
        <a:srgbClr val="99CA3C"/>
      </a:hlink>
      <a:folHlink>
        <a:srgbClr val="B9D181"/>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Genesis.thmx</Template>
  <TotalTime>3921</TotalTime>
  <Words>1072</Words>
  <Application>Microsoft Macintosh PowerPoint</Application>
  <PresentationFormat>On-screen Show (4:3)</PresentationFormat>
  <Paragraphs>102</Paragraphs>
  <Slides>20</Slides>
  <Notes>19</Notes>
  <HiddenSlides>0</HiddenSlides>
  <MMClips>0</MMClips>
  <ScaleCrop>false</ScaleCrop>
  <HeadingPairs>
    <vt:vector size="4" baseType="variant">
      <vt:variant>
        <vt:lpstr>Theme</vt:lpstr>
      </vt:variant>
      <vt:variant>
        <vt:i4>1</vt:i4>
      </vt:variant>
      <vt:variant>
        <vt:lpstr>Slide Titles</vt:lpstr>
      </vt:variant>
      <vt:variant>
        <vt:i4>20</vt:i4>
      </vt:variant>
    </vt:vector>
  </HeadingPairs>
  <TitlesOfParts>
    <vt:vector size="21" baseType="lpstr">
      <vt:lpstr>Facet</vt:lpstr>
      <vt:lpstr>Experiential Approach: Efforts to Control Positive Emotions   By Jeffrey Swails M.A. &amp; Robert Zettle, Ph.D. Wichita State University    </vt:lpstr>
      <vt:lpstr>PowerPoint Presentation</vt:lpstr>
      <vt:lpstr>PowerPoint Presentation</vt:lpstr>
      <vt:lpstr>PowerPoint Presentation</vt:lpstr>
      <vt:lpstr>PowerPoint Presentation</vt:lpstr>
      <vt:lpstr>PowerPoint Presentation</vt:lpstr>
      <vt:lpstr>PowerPoint Presentation</vt:lpstr>
      <vt:lpstr>Experiential Approach</vt:lpstr>
      <vt:lpstr>Experiential Approach</vt:lpstr>
      <vt:lpstr>Experiential Approach Scale</vt:lpstr>
      <vt:lpstr>Anxious Clinging subscale</vt:lpstr>
      <vt:lpstr>Experience Prolonging subscale</vt:lpstr>
      <vt:lpstr>High in Anxious Clinging</vt:lpstr>
      <vt:lpstr>High in Experience Prolonging</vt:lpstr>
      <vt:lpstr>Structural Model</vt:lpstr>
      <vt:lpstr>Perhaps a change is in order…</vt:lpstr>
      <vt:lpstr>Applications…</vt:lpstr>
      <vt:lpstr>PowerPoint Presentation</vt:lpstr>
      <vt:lpstr>Potential utility…</vt:lpstr>
      <vt:lpstr>Interested?</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ACBS1</dc:creator>
  <cp:lastModifiedBy>Jeff Swails</cp:lastModifiedBy>
  <cp:revision>88</cp:revision>
  <dcterms:created xsi:type="dcterms:W3CDTF">2014-11-07T18:09:21Z</dcterms:created>
  <dcterms:modified xsi:type="dcterms:W3CDTF">2016-06-15T22:24:46Z</dcterms:modified>
</cp:coreProperties>
</file>