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4"/>
  </p:notesMasterIdLst>
  <p:handoutMasterIdLst>
    <p:handoutMasterId r:id="rId5"/>
  </p:handoutMasterIdLst>
  <p:sldIdLst>
    <p:sldId id="256" r:id="rId3"/>
  </p:sldIdLst>
  <p:sldSz cx="43891200" cy="32918400"/>
  <p:notesSz cx="6858000" cy="9144000"/>
  <p:defaultTextStyle>
    <a:defPPr>
      <a:defRPr lang="en-US"/>
    </a:defPPr>
    <a:lvl1pPr marL="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1pPr>
    <a:lvl2pPr marL="1843430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2pPr>
    <a:lvl3pPr marL="368686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3pPr>
    <a:lvl4pPr marL="5530291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4pPr>
    <a:lvl5pPr marL="737372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5pPr>
    <a:lvl6pPr marL="921715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6pPr>
    <a:lvl7pPr marL="11060582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7pPr>
    <a:lvl8pPr marL="1290401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8pPr>
    <a:lvl9pPr marL="14747443" algn="l" defTabSz="3686861" rtl="0" eaLnBrk="1" latinLnBrk="0" hangingPunct="1">
      <a:defRPr sz="7258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22" d="100"/>
          <a:sy n="22" d="100"/>
        </p:scale>
        <p:origin x="-108" y="-138"/>
      </p:cViewPr>
      <p:guideLst>
        <p:guide orient="horz" pos="10368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9" d="100"/>
          <a:sy n="69" d="100"/>
        </p:scale>
        <p:origin x="2706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B079-A316-4C9B-B165-DF9EA8325D2C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A0EAE6-B4B6-49B7-9049-B371250BE0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4663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F28AB8-57D1-494F-9851-055AD867E790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C7F044-5458-4B2E-BFA0-52AAA1C52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08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Instructions"/>
          <p:cNvSpPr/>
          <p:nvPr userDrawn="1"/>
        </p:nvSpPr>
        <p:spPr>
          <a:xfrm>
            <a:off x="44302680" y="-1"/>
            <a:ext cx="12447270" cy="329184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74320" rIns="274320" rtlCol="0" anchor="t"/>
          <a:lstStyle/>
          <a:p>
            <a:pPr lvl="0">
              <a:spcBef>
                <a:spcPts val="1200"/>
              </a:spcBef>
            </a:pPr>
            <a:r>
              <a:rPr sz="9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Printing:</a:t>
            </a:r>
          </a:p>
          <a:p>
            <a:pPr lvl="0">
              <a:spcBef>
                <a:spcPts val="12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This poster is 48” wide by 36” high. It’s designed to be printed on a large-format printer.</a:t>
            </a:r>
          </a:p>
          <a:p>
            <a:pPr lvl="0">
              <a:spcBef>
                <a:spcPts val="300"/>
              </a:spcBef>
            </a:pPr>
            <a:endParaRPr sz="60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  <a:p>
            <a:pPr lvl="0">
              <a:spcBef>
                <a:spcPts val="1200"/>
              </a:spcBef>
            </a:pPr>
            <a:r>
              <a:rPr sz="88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Customizing the Content:</a:t>
            </a:r>
          </a:p>
          <a:p>
            <a:pPr lvl="0">
              <a:spcBef>
                <a:spcPts val="12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placeholders in this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poster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are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formatted for you.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Type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 the placeholders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to add text, or c</a:t>
            </a:r>
            <a:r>
              <a:rPr lang="en-US" sz="6600" baseline="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lick an icon to add a table, chart, SmartArt graphic, picture or multimedia file.</a:t>
            </a:r>
          </a:p>
          <a:p>
            <a:pPr lvl="0">
              <a:spcBef>
                <a:spcPts val="2400"/>
              </a:spcBef>
            </a:pP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add or remove bullet points from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click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the Bullets button on the Home tab.</a:t>
            </a:r>
          </a:p>
          <a:p>
            <a:pPr lvl="0">
              <a:spcBef>
                <a:spcPts val="2400"/>
              </a:spcBef>
            </a:pP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If you need more placeholders for titles, 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content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or body text, 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make </a:t>
            </a:r>
            <a:r>
              <a:rPr sz="6600" dirty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a copy of what you need and drag it into place. PowerPoint’s Smart Guides will help you align it with everything else.</a:t>
            </a:r>
          </a:p>
          <a:p>
            <a:pPr lvl="0">
              <a:spcBef>
                <a:spcPts val="2400"/>
              </a:spcBef>
            </a:pP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Want to use your own picture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s</a:t>
            </a:r>
            <a:r>
              <a:rPr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instead of ours? No problem!</a:t>
            </a:r>
            <a:r>
              <a:rPr lang="en-US" sz="6600" dirty="0" smtClean="0">
                <a:solidFill>
                  <a:prstClr val="white">
                    <a:lumMod val="50000"/>
                  </a:prstClr>
                </a:solidFill>
                <a:latin typeface="Calibri Light" panose="020F0302020204030204" pitchFamily="34" charset="0"/>
                <a:cs typeface="Calibri" panose="020F0502020204030204" pitchFamily="34" charset="0"/>
              </a:rPr>
              <a:t> Just click a picture, press the Delete key, then click the icon to add your picture.</a:t>
            </a:r>
            <a:endParaRPr sz="6600" dirty="0">
              <a:solidFill>
                <a:prstClr val="white">
                  <a:lumMod val="50000"/>
                </a:prstClr>
              </a:solidFill>
              <a:latin typeface="Calibri Light" panose="020F03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1" name="Text Placeholder 6"/>
          <p:cNvSpPr>
            <a:spLocks noGrp="1"/>
          </p:cNvSpPr>
          <p:nvPr>
            <p:ph type="body" sz="quarter" idx="36"/>
          </p:nvPr>
        </p:nvSpPr>
        <p:spPr bwMode="auto">
          <a:xfrm>
            <a:off x="1158240" y="4093905"/>
            <a:ext cx="30174412" cy="646331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3600">
                <a:solidFill>
                  <a:schemeClr val="bg1">
                    <a:lumMod val="75000"/>
                  </a:schemeClr>
                </a:solidFill>
              </a:defRPr>
            </a:lvl1pPr>
            <a:lvl2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3pPr>
            <a:lvl4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4pPr>
            <a:lvl5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5pPr>
            <a:lvl6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6pPr>
            <a:lvl7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7pPr>
            <a:lvl8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8pPr>
            <a:lvl9pPr marL="0" indent="0">
              <a:spcBef>
                <a:spcPts val="0"/>
              </a:spcBef>
              <a:buNone/>
              <a:defRPr sz="2400"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5669280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39" hasCustomPrompt="1"/>
          </p:nvPr>
        </p:nvSpPr>
        <p:spPr bwMode="ltGray">
          <a:xfrm>
            <a:off x="1143000" y="7114032"/>
            <a:ext cx="12801600" cy="2732574"/>
          </a:xfrm>
          <a:solidFill>
            <a:schemeClr val="tx2">
              <a:lumMod val="10000"/>
              <a:lumOff val="90000"/>
            </a:schemeClr>
          </a:solidFill>
        </p:spPr>
        <p:txBody>
          <a:bodyPr lIns="365760" rIns="365760" anchor="ctr">
            <a:noAutofit/>
          </a:bodyPr>
          <a:lstStyle>
            <a:lvl1pPr marL="0" indent="0">
              <a:spcBef>
                <a:spcPts val="1200"/>
              </a:spcBef>
              <a:buFont typeface="Arial" panose="020B0604020202020204" pitchFamily="34" charset="0"/>
              <a:buNone/>
              <a:defRPr sz="4400" baseline="0"/>
            </a:lvl1pPr>
            <a:lvl2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2pPr>
            <a:lvl3pPr marL="571500" indent="-571500">
              <a:spcBef>
                <a:spcPts val="1200"/>
              </a:spcBef>
              <a:buFont typeface="Arial" panose="020B0604020202020204" pitchFamily="34" charset="0"/>
              <a:buChar char="•"/>
              <a:defRPr sz="4400"/>
            </a:lvl3pPr>
            <a:lvl4pPr marL="0" indent="0">
              <a:spcBef>
                <a:spcPts val="1200"/>
              </a:spcBef>
              <a:buNone/>
              <a:defRPr sz="4400"/>
            </a:lvl4pPr>
            <a:lvl5pPr marL="0" indent="0">
              <a:spcBef>
                <a:spcPts val="1200"/>
              </a:spcBef>
              <a:buNone/>
              <a:defRPr sz="4400"/>
            </a:lvl5pPr>
            <a:lvl6pPr marL="0" indent="0">
              <a:spcBef>
                <a:spcPts val="1200"/>
              </a:spcBef>
              <a:buNone/>
              <a:defRPr sz="4400"/>
            </a:lvl6pPr>
            <a:lvl7pPr marL="0" indent="0">
              <a:spcBef>
                <a:spcPts val="1200"/>
              </a:spcBef>
              <a:buNone/>
              <a:defRPr sz="4400"/>
            </a:lvl7pPr>
            <a:lvl8pPr marL="0" indent="0">
              <a:spcBef>
                <a:spcPts val="1200"/>
              </a:spcBef>
              <a:buNone/>
              <a:defRPr sz="4400"/>
            </a:lvl8pPr>
            <a:lvl9pPr marL="0" indent="0">
              <a:spcBef>
                <a:spcPts val="1200"/>
              </a:spcBef>
              <a:buNone/>
              <a:defRPr sz="4400"/>
            </a:lvl9pPr>
          </a:lstStyle>
          <a:p>
            <a:pPr lvl="0"/>
            <a:r>
              <a:rPr lang="en-US" dirty="0" smtClean="0"/>
              <a:t>Type your question or a statement of the problem here</a:t>
            </a:r>
            <a:endParaRPr lang="en-US" dirty="0"/>
          </a:p>
        </p:txBody>
      </p:sp>
      <p:sp>
        <p:nvSpPr>
          <p:cNvPr id="36" name="Text Placeholder 6"/>
          <p:cNvSpPr>
            <a:spLocks noGrp="1"/>
          </p:cNvSpPr>
          <p:nvPr>
            <p:ph type="body" sz="quarter" idx="37" hasCustomPrompt="1"/>
          </p:nvPr>
        </p:nvSpPr>
        <p:spPr>
          <a:xfrm>
            <a:off x="1143000" y="10497312"/>
            <a:ext cx="12801600" cy="128016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7" name="Content Placeholder 17"/>
          <p:cNvSpPr>
            <a:spLocks noGrp="1"/>
          </p:cNvSpPr>
          <p:nvPr>
            <p:ph sz="quarter" idx="38" hasCustomPrompt="1"/>
          </p:nvPr>
        </p:nvSpPr>
        <p:spPr>
          <a:xfrm>
            <a:off x="1143000" y="11868912"/>
            <a:ext cx="12801600" cy="280750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1143000" y="1495044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0" name="Content Placeholder 17"/>
          <p:cNvSpPr>
            <a:spLocks noGrp="1"/>
          </p:cNvSpPr>
          <p:nvPr>
            <p:ph sz="quarter" idx="25" hasCustomPrompt="1"/>
          </p:nvPr>
        </p:nvSpPr>
        <p:spPr>
          <a:xfrm>
            <a:off x="1143000" y="16440912"/>
            <a:ext cx="12801600" cy="6027461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1" name="Content Placeholder 17"/>
          <p:cNvSpPr>
            <a:spLocks noGrp="1"/>
          </p:cNvSpPr>
          <p:nvPr>
            <p:ph sz="quarter" idx="26" hasCustomPrompt="1"/>
          </p:nvPr>
        </p:nvSpPr>
        <p:spPr>
          <a:xfrm>
            <a:off x="11430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1554480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2" name="Content Placeholder 17"/>
          <p:cNvSpPr>
            <a:spLocks noGrp="1"/>
          </p:cNvSpPr>
          <p:nvPr>
            <p:ph sz="quarter" idx="27" hasCustomPrompt="1"/>
          </p:nvPr>
        </p:nvSpPr>
        <p:spPr>
          <a:xfrm>
            <a:off x="15544800" y="7114032"/>
            <a:ext cx="12801600" cy="679555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38" name="Text Placeholder 6"/>
          <p:cNvSpPr>
            <a:spLocks noGrp="1"/>
          </p:cNvSpPr>
          <p:nvPr>
            <p:ph type="body" sz="quarter" idx="40" hasCustomPrompt="1"/>
          </p:nvPr>
        </p:nvSpPr>
        <p:spPr>
          <a:xfrm>
            <a:off x="15544800" y="14328648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23" hasCustomPrompt="1"/>
          </p:nvPr>
        </p:nvSpPr>
        <p:spPr>
          <a:xfrm>
            <a:off x="15544800" y="15773399"/>
            <a:ext cx="12801600" cy="6694973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4" name="Text Placeholder 6"/>
          <p:cNvSpPr>
            <a:spLocks noGrp="1"/>
          </p:cNvSpPr>
          <p:nvPr>
            <p:ph type="body" sz="quarter" idx="29" hasCustomPrompt="1"/>
          </p:nvPr>
        </p:nvSpPr>
        <p:spPr>
          <a:xfrm>
            <a:off x="15544800" y="2288743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5" name="Content Placeholder 17"/>
          <p:cNvSpPr>
            <a:spLocks noGrp="1"/>
          </p:cNvSpPr>
          <p:nvPr>
            <p:ph sz="quarter" idx="30" hasCustomPrompt="1"/>
          </p:nvPr>
        </p:nvSpPr>
        <p:spPr>
          <a:xfrm>
            <a:off x="15544800" y="24332184"/>
            <a:ext cx="12801600" cy="729691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6" name="Text Placeholder 6"/>
          <p:cNvSpPr>
            <a:spLocks noGrp="1"/>
          </p:cNvSpPr>
          <p:nvPr>
            <p:ph type="body" sz="quarter" idx="31" hasCustomPrompt="1"/>
          </p:nvPr>
        </p:nvSpPr>
        <p:spPr>
          <a:xfrm>
            <a:off x="29900880" y="5669280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27" name="Content Placeholder 17"/>
          <p:cNvSpPr>
            <a:spLocks noGrp="1"/>
          </p:cNvSpPr>
          <p:nvPr>
            <p:ph sz="quarter" idx="32" hasCustomPrompt="1"/>
          </p:nvPr>
        </p:nvSpPr>
        <p:spPr>
          <a:xfrm>
            <a:off x="29900880" y="7114032"/>
            <a:ext cx="12801600" cy="731520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</a:p>
          <a:p>
            <a:pPr lvl="6"/>
            <a:r>
              <a:rPr lang="en-US" dirty="0" smtClean="0"/>
              <a:t>Seven</a:t>
            </a:r>
          </a:p>
          <a:p>
            <a:pPr lvl="7"/>
            <a:r>
              <a:rPr lang="en-US" dirty="0" smtClean="0"/>
              <a:t>Eight</a:t>
            </a:r>
          </a:p>
          <a:p>
            <a:pPr lvl="8"/>
            <a:r>
              <a:rPr lang="en-US" dirty="0" smtClean="0"/>
              <a:t>Nine</a:t>
            </a:r>
            <a:endParaRPr lang="en-US" dirty="0"/>
          </a:p>
        </p:txBody>
      </p:sp>
      <p:sp>
        <p:nvSpPr>
          <p:cNvPr id="28" name="Content Placeholder 17"/>
          <p:cNvSpPr>
            <a:spLocks noGrp="1"/>
          </p:cNvSpPr>
          <p:nvPr>
            <p:ph sz="quarter" idx="33" hasCustomPrompt="1"/>
          </p:nvPr>
        </p:nvSpPr>
        <p:spPr>
          <a:xfrm>
            <a:off x="29900880" y="14914834"/>
            <a:ext cx="12801600" cy="4538610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39" name="Text Placeholder 6"/>
          <p:cNvSpPr>
            <a:spLocks noGrp="1"/>
          </p:cNvSpPr>
          <p:nvPr>
            <p:ph type="body" sz="quarter" idx="41" hasCustomPrompt="1"/>
          </p:nvPr>
        </p:nvSpPr>
        <p:spPr>
          <a:xfrm>
            <a:off x="29900880" y="19767596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40" name="Content Placeholder 17"/>
          <p:cNvSpPr>
            <a:spLocks noGrp="1"/>
          </p:cNvSpPr>
          <p:nvPr>
            <p:ph sz="quarter" idx="42" hasCustomPrompt="1"/>
          </p:nvPr>
        </p:nvSpPr>
        <p:spPr>
          <a:xfrm>
            <a:off x="29900880" y="21212348"/>
            <a:ext cx="12801600" cy="4344786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  <a:endParaRPr lang="en-US" dirty="0"/>
          </a:p>
        </p:txBody>
      </p:sp>
      <p:sp>
        <p:nvSpPr>
          <p:cNvPr id="29" name="Text Placeholder 6"/>
          <p:cNvSpPr>
            <a:spLocks noGrp="1"/>
          </p:cNvSpPr>
          <p:nvPr>
            <p:ph type="body" sz="quarter" idx="34" hasCustomPrompt="1"/>
          </p:nvPr>
        </p:nvSpPr>
        <p:spPr>
          <a:xfrm>
            <a:off x="29900880" y="25722072"/>
            <a:ext cx="12801600" cy="1219200"/>
          </a:xfrm>
          <a:prstGeom prst="rect">
            <a:avLst/>
          </a:prstGeom>
          <a:gradFill>
            <a:gsLst>
              <a:gs pos="0">
                <a:schemeClr val="tx1">
                  <a:lumMod val="65000"/>
                  <a:lumOff val="35000"/>
                </a:schemeClr>
              </a:gs>
              <a:gs pos="91000">
                <a:schemeClr val="accent1"/>
              </a:gs>
              <a:gs pos="90000">
                <a:schemeClr val="tx1">
                  <a:lumMod val="65000"/>
                  <a:lumOff val="35000"/>
                </a:schemeClr>
              </a:gs>
              <a:gs pos="100000">
                <a:schemeClr val="accent1"/>
              </a:gs>
            </a:gsLst>
            <a:lin ang="5400000" scaled="1"/>
          </a:gradFill>
        </p:spPr>
        <p:txBody>
          <a:bodyPr lIns="365760" anchor="ctr">
            <a:noAutofit/>
          </a:bodyPr>
          <a:lstStyle>
            <a:lvl1pPr marL="0" indent="0" algn="ctr">
              <a:spcBef>
                <a:spcPts val="0"/>
              </a:spcBef>
              <a:buNone/>
              <a:defRPr sz="5400" cap="none" baseline="0">
                <a:solidFill>
                  <a:schemeClr val="bg1"/>
                </a:solidFill>
                <a:latin typeface="+mj-lt"/>
              </a:defRPr>
            </a:lvl1pPr>
            <a:lvl2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2pPr>
            <a:lvl3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3pPr>
            <a:lvl4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4pPr>
            <a:lvl5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5pPr>
            <a:lvl6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6pPr>
            <a:lvl7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7pPr>
            <a:lvl8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8pPr>
            <a:lvl9pPr marL="0" indent="0">
              <a:spcBef>
                <a:spcPts val="0"/>
              </a:spcBef>
              <a:buNone/>
              <a:defRPr sz="6000" cap="all" baseline="0">
                <a:solidFill>
                  <a:schemeClr val="bg1"/>
                </a:solidFill>
                <a:latin typeface="+mj-lt"/>
              </a:defRPr>
            </a:lvl9pPr>
          </a:lstStyle>
          <a:p>
            <a:pPr lvl="0"/>
            <a:r>
              <a:rPr lang="en-US" dirty="0" smtClean="0"/>
              <a:t>Heading</a:t>
            </a:r>
            <a:endParaRPr lang="en-US" dirty="0"/>
          </a:p>
        </p:txBody>
      </p:sp>
      <p:sp>
        <p:nvSpPr>
          <p:cNvPr id="30" name="Content Placeholder 17"/>
          <p:cNvSpPr>
            <a:spLocks noGrp="1"/>
          </p:cNvSpPr>
          <p:nvPr>
            <p:ph sz="quarter" idx="35" hasCustomPrompt="1"/>
          </p:nvPr>
        </p:nvSpPr>
        <p:spPr>
          <a:xfrm>
            <a:off x="29900880" y="27166824"/>
            <a:ext cx="12801600" cy="4462272"/>
          </a:xfrm>
        </p:spPr>
        <p:txBody>
          <a:bodyPr lIns="91440" tIns="182880"/>
          <a:lstStyle>
            <a:lvl1pPr>
              <a:defRPr sz="3200" baseline="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dirty="0" smtClean="0"/>
              <a:t>Use this placeholder to add text or other content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dirty="0" smtClean="0"/>
              <a:t>Six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57DF-1C19-4726-AB84-014692BAD8F5}" type="datetimeFigureOut">
              <a:rPr lang="en-US" smtClean="0"/>
              <a:t>6/29/2015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B4C631-C489-4C11-812F-2172FBEAE82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43"/>
          </p:nvPr>
        </p:nvSpPr>
        <p:spPr>
          <a:xfrm>
            <a:off x="32270700" y="0"/>
            <a:ext cx="11620500" cy="3842445"/>
          </a:xfrm>
          <a:effectDag name="">
            <a:cont type="tree" name="">
              <a:effect ref="fillLine"/>
              <a:alphaMod>
                <a:cont name="">
                  <a:fill>
                    <a:gradFill>
                      <a:gsLst>
                        <a:gs pos="60000">
                          <a:srgbClr val="000000">
                            <a:alpha val="100000"/>
                          </a:srgbClr>
                        </a:gs>
                        <a:gs pos="97000">
                          <a:srgbClr val="000000">
                            <a:alpha val="0"/>
                          </a:srgbClr>
                        </a:gs>
                      </a:gsLst>
                      <a:lin ang="10800000"/>
                    </a:gradFill>
                  </a:fill>
                </a:cont>
              </a:alphaMod>
            </a:cont>
          </a:effectDag>
        </p:spPr>
        <p:txBody>
          <a:bodyPr lIns="91440" tIns="457200" rIns="9144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07722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pos="9168" userDrawn="1">
          <p15:clr>
            <a:srgbClr val="A4A3A4"/>
          </p15:clr>
        </p15:guide>
        <p15:guide id="2" pos="18480" userDrawn="1">
          <p15:clr>
            <a:srgbClr val="A4A3A4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>
            <a:off x="0" y="0"/>
            <a:ext cx="43891200" cy="502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1158240" y="685860"/>
            <a:ext cx="30175200" cy="2971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8240" y="6019800"/>
            <a:ext cx="41589960" cy="236296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300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AA57DF-1C19-4726-AB84-014692BAD8F5}" type="datetimeFigureOut">
              <a:rPr lang="en-US" smtClean="0"/>
              <a:pPr/>
              <a:t>6/29/2015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8520" y="32114698"/>
            <a:ext cx="2185416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872680" y="32114698"/>
            <a:ext cx="9875520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B4C631-C489-4C11-812F-2172FBEAE8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 bwMode="gray">
          <a:xfrm>
            <a:off x="0" y="3886200"/>
            <a:ext cx="43891200" cy="1143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3886200"/>
            <a:ext cx="43891200" cy="0"/>
          </a:xfrm>
          <a:prstGeom prst="line">
            <a:avLst/>
          </a:prstGeom>
          <a:ln w="1143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8807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115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1097280" indent="-457200" algn="l" defTabSz="4389120" rtl="0" eaLnBrk="1" latinLnBrk="0" hangingPunct="1">
        <a:lnSpc>
          <a:spcPct val="100000"/>
        </a:lnSpc>
        <a:spcBef>
          <a:spcPts val="1200"/>
        </a:spcBef>
        <a:buClr>
          <a:schemeClr val="bg1">
            <a:lumMod val="65000"/>
          </a:schemeClr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10368" userDrawn="1">
          <p15:clr>
            <a:srgbClr val="A4A3A4"/>
          </p15:clr>
        </p15:guide>
        <p15:guide id="2" pos="720" userDrawn="1">
          <p15:clr>
            <a:srgbClr val="A4A3A4"/>
          </p15:clr>
        </p15:guide>
        <p15:guide id="3" pos="26928" userDrawn="1">
          <p15:clr>
            <a:srgbClr val="A4A3A4"/>
          </p15:clr>
        </p15:guide>
        <p15:guide id="4" pos="13824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007429" y="870857"/>
            <a:ext cx="38099999" cy="2188635"/>
          </a:xfrm>
        </p:spPr>
        <p:txBody>
          <a:bodyPr>
            <a:noAutofit/>
          </a:bodyPr>
          <a:lstStyle/>
          <a:p>
            <a:pPr algn="ctr"/>
            <a:r>
              <a:rPr lang="en-US" sz="8800" b="1" dirty="0" smtClean="0">
                <a:solidFill>
                  <a:srgbClr val="FFFFFF"/>
                </a:solidFill>
              </a:rPr>
              <a:t>A Case Series on the Effects of Yoga for Generalized Anxiety Disorder</a:t>
            </a:r>
            <a:endParaRPr lang="en-US" sz="8800" b="1" dirty="0">
              <a:solidFill>
                <a:srgbClr val="FFFFFF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36"/>
          </p:nvPr>
        </p:nvSpPr>
        <p:spPr>
          <a:xfrm>
            <a:off x="18679884" y="4049486"/>
            <a:ext cx="24539967" cy="821379"/>
          </a:xfrm>
        </p:spPr>
        <p:txBody>
          <a:bodyPr/>
          <a:lstStyle/>
          <a:p>
            <a:r>
              <a:rPr lang="en-US" sz="5400" b="1" dirty="0" smtClean="0"/>
              <a:t>Jessica R. Morgan &amp; Page L. Anderson, Georgia State University</a:t>
            </a:r>
            <a:endParaRPr lang="en-US" sz="5400" b="1" dirty="0"/>
          </a:p>
        </p:txBody>
      </p:sp>
      <p:sp>
        <p:nvSpPr>
          <p:cNvPr id="67" name="Text Placeholder 6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69" name="Text Placeholder 68"/>
          <p:cNvSpPr>
            <a:spLocks noGrp="1"/>
          </p:cNvSpPr>
          <p:nvPr>
            <p:ph type="body" sz="quarter" idx="39"/>
          </p:nvPr>
        </p:nvSpPr>
        <p:spPr>
          <a:xfrm>
            <a:off x="1143000" y="7114033"/>
            <a:ext cx="12801600" cy="2029968"/>
          </a:xfrm>
        </p:spPr>
        <p:txBody>
          <a:bodyPr/>
          <a:lstStyle/>
          <a:p>
            <a:pPr algn="ctr"/>
            <a:r>
              <a:rPr lang="en-US" i="1" dirty="0" smtClean="0"/>
              <a:t>Is yoga associated with change in worry behavior and cardiovascular functioning in three individuals with generalized anxiety disorder?</a:t>
            </a:r>
            <a:endParaRPr lang="en-US" i="1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21"/>
          </p:nvPr>
        </p:nvSpPr>
        <p:spPr>
          <a:xfrm>
            <a:off x="15501257" y="5625736"/>
            <a:ext cx="12670970" cy="1297578"/>
          </a:xfrm>
        </p:spPr>
        <p:txBody>
          <a:bodyPr/>
          <a:lstStyle/>
          <a:p>
            <a:r>
              <a:rPr lang="en-US" dirty="0" smtClean="0"/>
              <a:t>Method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31"/>
          </p:nvPr>
        </p:nvSpPr>
        <p:spPr>
          <a:xfrm>
            <a:off x="15462794" y="13121278"/>
            <a:ext cx="12801600" cy="121920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71" name="Text Placeholder 70"/>
          <p:cNvSpPr>
            <a:spLocks noGrp="1"/>
          </p:cNvSpPr>
          <p:nvPr>
            <p:ph type="body" sz="quarter" idx="41"/>
          </p:nvPr>
        </p:nvSpPr>
        <p:spPr>
          <a:xfrm>
            <a:off x="29783314" y="5616167"/>
            <a:ext cx="12975770" cy="1307147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42"/>
          </p:nvPr>
        </p:nvSpPr>
        <p:spPr>
          <a:xfrm>
            <a:off x="29900880" y="7060919"/>
            <a:ext cx="12801600" cy="15145937"/>
          </a:xfrm>
        </p:spPr>
        <p:txBody>
          <a:bodyPr>
            <a:normAutofit/>
          </a:bodyPr>
          <a:lstStyle/>
          <a:p>
            <a:r>
              <a:rPr lang="en-US" sz="4400" b="1" dirty="0"/>
              <a:t>Two of three participants showed decreased daily worry ratings</a:t>
            </a:r>
          </a:p>
          <a:p>
            <a:pPr lvl="1"/>
            <a:r>
              <a:rPr lang="en-US" sz="4400" dirty="0"/>
              <a:t>The third showed decreased trend – worry did not increase as </a:t>
            </a:r>
            <a:r>
              <a:rPr lang="en-US" sz="4400" dirty="0" smtClean="0"/>
              <a:t>expected</a:t>
            </a:r>
            <a:endParaRPr lang="en-US" sz="4400" dirty="0"/>
          </a:p>
          <a:p>
            <a:r>
              <a:rPr lang="en-US" sz="4400" dirty="0"/>
              <a:t>Qualitatively, participants indicated improvement.</a:t>
            </a:r>
          </a:p>
          <a:p>
            <a:pPr lvl="1"/>
            <a:r>
              <a:rPr lang="en-US" sz="4400" dirty="0"/>
              <a:t>Participant 1: “I can let thoughts or stress just come and go now.”</a:t>
            </a:r>
          </a:p>
          <a:p>
            <a:pPr lvl="1"/>
            <a:r>
              <a:rPr lang="en-US" sz="4400" dirty="0"/>
              <a:t>Participant 2: “I use yoga when I’m stressed now, like a coping strategy.”</a:t>
            </a:r>
          </a:p>
          <a:p>
            <a:r>
              <a:rPr lang="en-US" sz="4400" dirty="0"/>
              <a:t>Secondary aims showed trends in therapeutically desirable directions for all variables</a:t>
            </a:r>
          </a:p>
          <a:p>
            <a:pPr lvl="1"/>
            <a:r>
              <a:rPr lang="en-US" sz="4400" dirty="0"/>
              <a:t>Caution – these effect sizes are indicators of trends, not valid </a:t>
            </a:r>
            <a:r>
              <a:rPr lang="en-US" sz="4400" dirty="0" smtClean="0"/>
              <a:t>statistically</a:t>
            </a:r>
            <a:endParaRPr lang="en-US" sz="4400" dirty="0"/>
          </a:p>
          <a:p>
            <a:r>
              <a:rPr lang="en-US" sz="4400" dirty="0"/>
              <a:t>Interestingly, increases in mindfulness didn’t correspond to worry reduction</a:t>
            </a:r>
          </a:p>
          <a:p>
            <a:pPr lvl="1"/>
            <a:r>
              <a:rPr lang="en-US" sz="4400" dirty="0"/>
              <a:t>They did correspond to changes in HF-HRV</a:t>
            </a:r>
          </a:p>
          <a:p>
            <a:pPr lvl="1"/>
            <a:r>
              <a:rPr lang="en-US" sz="4400" dirty="0"/>
              <a:t>May be that new emotion regulation strategies don’t lead to immediate reductions in worry behavior.</a:t>
            </a:r>
          </a:p>
          <a:p>
            <a:endParaRPr lang="en-US" sz="4000" dirty="0"/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34"/>
          </p:nvPr>
        </p:nvSpPr>
        <p:spPr>
          <a:xfrm>
            <a:off x="29893622" y="21603643"/>
            <a:ext cx="12801600" cy="1219200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35"/>
          </p:nvPr>
        </p:nvSpPr>
        <p:spPr>
          <a:xfrm>
            <a:off x="29951680" y="23012400"/>
            <a:ext cx="12801600" cy="8011885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1800" dirty="0" err="1" smtClean="0"/>
              <a:t>Borkovec</a:t>
            </a:r>
            <a:r>
              <a:rPr lang="en-US" sz="1800" dirty="0"/>
              <a:t>, T. D., </a:t>
            </a:r>
            <a:r>
              <a:rPr lang="en-US" sz="1800" dirty="0" err="1"/>
              <a:t>Alcaine</a:t>
            </a:r>
            <a:r>
              <a:rPr lang="en-US" sz="1800" dirty="0"/>
              <a:t>, O. M., &amp; Behar, E. (2004). Avoidance theory of worry and generalized anxiety disorder. In R. </a:t>
            </a:r>
            <a:r>
              <a:rPr lang="en-US" sz="1800" dirty="0" err="1"/>
              <a:t>Heimberg</a:t>
            </a:r>
            <a:r>
              <a:rPr lang="en-US" sz="1800" dirty="0"/>
              <a:t>, C. Turk, &amp; D. </a:t>
            </a:r>
            <a:r>
              <a:rPr lang="en-US" sz="1800" dirty="0" err="1"/>
              <a:t>Mennin</a:t>
            </a:r>
            <a:r>
              <a:rPr lang="en-US" sz="1800" dirty="0"/>
              <a:t> (Eds.), </a:t>
            </a:r>
            <a:r>
              <a:rPr lang="en-US" sz="1800" i="1" dirty="0"/>
              <a:t>Generalized anxiety disorder: advances in research and practice</a:t>
            </a:r>
            <a:r>
              <a:rPr lang="en-US" sz="1800" dirty="0"/>
              <a:t> (pp. 77–108). New York, NY, US: Guilford Press</a:t>
            </a:r>
            <a:r>
              <a:rPr lang="en-US" sz="1800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/>
              <a:t>Wells, A., &amp; </a:t>
            </a:r>
            <a:r>
              <a:rPr lang="en-US" sz="1800" dirty="0" err="1"/>
              <a:t>Papageorgiou</a:t>
            </a:r>
            <a:r>
              <a:rPr lang="en-US" sz="1800" dirty="0"/>
              <a:t>, C. (1995). Worry and the incubation of intrusive images following stress. </a:t>
            </a:r>
            <a:r>
              <a:rPr lang="en-US" sz="1800" i="1" dirty="0" err="1"/>
              <a:t>Behaviour</a:t>
            </a:r>
            <a:r>
              <a:rPr lang="en-US" sz="1800" i="1" dirty="0"/>
              <a:t> Research and Therapy, 33, </a:t>
            </a:r>
            <a:r>
              <a:rPr lang="en-US" sz="1800" dirty="0"/>
              <a:t>579-583.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 err="1" smtClean="0"/>
              <a:t>Hoehn</a:t>
            </a:r>
            <a:r>
              <a:rPr lang="en-US" sz="1800" dirty="0" err="1"/>
              <a:t>-Saric</a:t>
            </a:r>
            <a:r>
              <a:rPr lang="en-US" sz="1800" dirty="0"/>
              <a:t>, R., McLeod, D.R. &amp; </a:t>
            </a:r>
            <a:r>
              <a:rPr lang="en-US" sz="1800" dirty="0" err="1"/>
              <a:t>Zimmerli</a:t>
            </a:r>
            <a:r>
              <a:rPr lang="en-US" sz="1800" dirty="0"/>
              <a:t>, W.D. (1989). Somatic manifestations in women with generalized anxiety disorder. </a:t>
            </a:r>
            <a:r>
              <a:rPr lang="en-US" sz="1800" i="1" dirty="0"/>
              <a:t>Archives of General Psychiatry</a:t>
            </a:r>
            <a:r>
              <a:rPr lang="en-US" sz="1800" dirty="0"/>
              <a:t>, </a:t>
            </a:r>
            <a:r>
              <a:rPr lang="en-US" sz="1800" i="1" dirty="0"/>
              <a:t>46</a:t>
            </a:r>
            <a:r>
              <a:rPr lang="en-US" sz="1800" dirty="0"/>
              <a:t>, 1113–1119</a:t>
            </a:r>
            <a:r>
              <a:rPr lang="en-US" sz="1800" dirty="0" smtClean="0"/>
              <a:t>.</a:t>
            </a:r>
            <a:r>
              <a:rPr lang="en-US" sz="1800" dirty="0"/>
              <a:t> </a:t>
            </a:r>
            <a:endParaRPr lang="en-US" sz="1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 err="1" smtClean="0"/>
              <a:t>Mennin</a:t>
            </a:r>
            <a:r>
              <a:rPr lang="en-US" sz="1800" dirty="0"/>
              <a:t>, D. S., McLaughlin, K. A., &amp; Flanagan, T. J. (2009). Emotion regulation deficits in generalized anxiety disorder, social anxiety disorder, and their co-occurrence. </a:t>
            </a:r>
            <a:r>
              <a:rPr lang="en-US" sz="1800" i="1" dirty="0"/>
              <a:t>Journal of Anxiety Disorders</a:t>
            </a:r>
            <a:r>
              <a:rPr lang="en-US" sz="1800" dirty="0"/>
              <a:t>, </a:t>
            </a:r>
            <a:r>
              <a:rPr lang="en-US" sz="1800" i="1" dirty="0"/>
              <a:t>23</a:t>
            </a:r>
            <a:r>
              <a:rPr lang="en-US" sz="1800" dirty="0"/>
              <a:t>(7), 866-871. </a:t>
            </a:r>
            <a:endParaRPr lang="en-US" sz="1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/>
              <a:t>Hayes, A. M., &amp; Feldman, G. (2004). Clarifying the construct of mindfulness</a:t>
            </a:r>
            <a:r>
              <a:rPr lang="en-US" sz="1800" i="1" dirty="0"/>
              <a:t> </a:t>
            </a:r>
            <a:r>
              <a:rPr lang="en-US" sz="1800" dirty="0"/>
              <a:t>in the context of emotion regulation and the process of change in</a:t>
            </a:r>
            <a:r>
              <a:rPr lang="en-US" sz="1800" i="1" dirty="0"/>
              <a:t> </a:t>
            </a:r>
            <a:r>
              <a:rPr lang="en-US" sz="1800" dirty="0"/>
              <a:t>therapy. </a:t>
            </a:r>
            <a:r>
              <a:rPr lang="en-US" sz="1800" i="1" dirty="0"/>
              <a:t>Clinical Psychology: Science and Practice</a:t>
            </a:r>
            <a:r>
              <a:rPr lang="en-US" sz="1800" dirty="0"/>
              <a:t>, </a:t>
            </a:r>
            <a:r>
              <a:rPr lang="en-US" sz="1800" i="1" dirty="0"/>
              <a:t>11</a:t>
            </a:r>
            <a:r>
              <a:rPr lang="en-US" sz="1800" dirty="0"/>
              <a:t>, 255-262.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 err="1" smtClean="0"/>
              <a:t>Shelov</a:t>
            </a:r>
            <a:r>
              <a:rPr lang="en-US" sz="1800" dirty="0"/>
              <a:t>, D. V., </a:t>
            </a:r>
            <a:r>
              <a:rPr lang="en-US" sz="1800" dirty="0" err="1"/>
              <a:t>Suchday</a:t>
            </a:r>
            <a:r>
              <a:rPr lang="en-US" sz="1800" dirty="0"/>
              <a:t>, S., Friedberg, J. P. (2009). A pilot study measuring the impact of yoga on the trait of mindfulness. </a:t>
            </a:r>
            <a:r>
              <a:rPr lang="en-US" sz="1800" i="1" dirty="0"/>
              <a:t>Behavioral and Cognitive Psychotherapy, 37</a:t>
            </a:r>
            <a:r>
              <a:rPr lang="en-US" sz="1800" dirty="0"/>
              <a:t>(5), 595-8</a:t>
            </a:r>
            <a:r>
              <a:rPr lang="en-US" sz="1800" dirty="0" smtClean="0"/>
              <a:t>.</a:t>
            </a:r>
            <a:r>
              <a:rPr lang="en-US" sz="1800" dirty="0"/>
              <a:t> </a:t>
            </a:r>
            <a:endParaRPr lang="en-US" sz="1800" dirty="0" smtClean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/>
              <a:t>Salmon, P., Lush, E., </a:t>
            </a:r>
            <a:r>
              <a:rPr lang="en-US" sz="1800" dirty="0" err="1"/>
              <a:t>Jablonski</a:t>
            </a:r>
            <a:r>
              <a:rPr lang="en-US" sz="1800" dirty="0"/>
              <a:t>, M., &amp; </a:t>
            </a:r>
            <a:r>
              <a:rPr lang="en-US" sz="1800" dirty="0" err="1"/>
              <a:t>Sephton</a:t>
            </a:r>
            <a:r>
              <a:rPr lang="en-US" sz="1800" dirty="0"/>
              <a:t>, S.E. (2009). Yoga and mindfulness: Clinical aspects of an ancient mind/body practice. </a:t>
            </a:r>
            <a:r>
              <a:rPr lang="en-US" sz="1800" i="1" dirty="0"/>
              <a:t>Cognitive and Behavioral Practice, 16</a:t>
            </a:r>
            <a:r>
              <a:rPr lang="en-US" sz="1800" dirty="0"/>
              <a:t>, 59–72</a:t>
            </a:r>
            <a:r>
              <a:rPr lang="en-US" sz="1800" dirty="0" smtClean="0"/>
              <a:t>.</a:t>
            </a:r>
            <a:endParaRPr lang="en-US" sz="1800" dirty="0"/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 err="1" smtClean="0"/>
              <a:t>Khattab</a:t>
            </a:r>
            <a:r>
              <a:rPr lang="en-US" sz="1800" dirty="0"/>
              <a:t>, K., </a:t>
            </a:r>
            <a:r>
              <a:rPr lang="en-US" sz="1800" dirty="0" err="1"/>
              <a:t>Khattab</a:t>
            </a:r>
            <a:r>
              <a:rPr lang="en-US" sz="1800" dirty="0"/>
              <a:t>, A.A., </a:t>
            </a:r>
            <a:r>
              <a:rPr lang="en-US" sz="1800" dirty="0" err="1"/>
              <a:t>Ortak</a:t>
            </a:r>
            <a:r>
              <a:rPr lang="en-US" sz="1800" dirty="0"/>
              <a:t>, J., </a:t>
            </a:r>
            <a:r>
              <a:rPr lang="en-US" sz="1800" dirty="0" err="1"/>
              <a:t>Richardt</a:t>
            </a:r>
            <a:r>
              <a:rPr lang="en-US" sz="1800" dirty="0"/>
              <a:t>, G., &amp; </a:t>
            </a:r>
            <a:r>
              <a:rPr lang="en-US" sz="1800" dirty="0" err="1"/>
              <a:t>Bonnemeier</a:t>
            </a:r>
            <a:r>
              <a:rPr lang="en-US" sz="1800" dirty="0"/>
              <a:t>, H. (2007). </a:t>
            </a:r>
            <a:r>
              <a:rPr lang="en-US" sz="1800" dirty="0" err="1"/>
              <a:t>Iyengar</a:t>
            </a:r>
            <a:r>
              <a:rPr lang="en-US" sz="1800" dirty="0"/>
              <a:t> yoga increases cardiac parasympathetic nervous modulation among healthy yoga practitioners.</a:t>
            </a:r>
            <a:r>
              <a:rPr lang="en-US" sz="1800" i="1" dirty="0"/>
              <a:t> Evidence Based Complementary and Alternative Medicine, 4,</a:t>
            </a:r>
            <a:r>
              <a:rPr lang="en-US" sz="1800" dirty="0"/>
              <a:t> 511-517</a:t>
            </a:r>
            <a:r>
              <a:rPr lang="en-US" sz="1800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/>
              <a:t>Berger, B. G., &amp; Owen, D. R. (1988). Stress reduction and mood enhancement in four exercise modes: Swimming, body conditioning, hatha yoga, and fencing. </a:t>
            </a:r>
            <a:r>
              <a:rPr lang="en-US" sz="1800" i="1" dirty="0"/>
              <a:t>Research Quarterly for Exercise and Sport</a:t>
            </a:r>
            <a:r>
              <a:rPr lang="en-US" sz="1800" dirty="0"/>
              <a:t>, </a:t>
            </a:r>
            <a:r>
              <a:rPr lang="en-US" sz="1800" i="1" dirty="0"/>
              <a:t>59</a:t>
            </a:r>
            <a:r>
              <a:rPr lang="en-US" sz="1800" dirty="0"/>
              <a:t>, 148–159.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 smtClean="0"/>
              <a:t>Startup</a:t>
            </a:r>
            <a:r>
              <a:rPr lang="en-US" sz="1800" dirty="0"/>
              <a:t>, H.M. &amp; Erickson, T.M. (2006). The Penn State Worry Questionnaire (PSWQ). In: G.A. Davey &amp; A. Wells (Eds.). </a:t>
            </a:r>
            <a:r>
              <a:rPr lang="en-US" sz="1800" i="1" dirty="0"/>
              <a:t>Worry and its psychological disorders: Theory, assessment, and treatment</a:t>
            </a:r>
            <a:r>
              <a:rPr lang="en-US" sz="1800" dirty="0"/>
              <a:t> (pp. 101–119). Hoboken, NJ: Wiley &amp; Sons</a:t>
            </a:r>
            <a:r>
              <a:rPr lang="en-US" sz="1800" dirty="0" smtClean="0"/>
              <a:t>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en-US" sz="1800" dirty="0"/>
              <a:t>Baer, R. A., Smith, G. T., Hopkins, J., </a:t>
            </a:r>
            <a:r>
              <a:rPr lang="en-US" sz="1800" dirty="0" err="1"/>
              <a:t>Krietemeyer</a:t>
            </a:r>
            <a:r>
              <a:rPr lang="en-US" sz="1800" dirty="0"/>
              <a:t>, J., &amp; Toney, L. (2006). Using self-report assessment methods to explore facets of mindfulness. </a:t>
            </a:r>
            <a:r>
              <a:rPr lang="en-US" sz="1800" i="1" dirty="0"/>
              <a:t>Assessment, 13,</a:t>
            </a:r>
            <a:r>
              <a:rPr lang="en-US" sz="1800" dirty="0"/>
              <a:t> 27–45.</a:t>
            </a:r>
          </a:p>
          <a:p>
            <a:pPr marL="514350" indent="-514350">
              <a:buAutoNum type="arabicPeriod"/>
            </a:pPr>
            <a:r>
              <a:rPr lang="en-US" sz="1800" dirty="0" smtClean="0"/>
              <a:t>Bond</a:t>
            </a:r>
            <a:r>
              <a:rPr lang="en-US" sz="1800" dirty="0"/>
              <a:t>, F. W., Hayes, S. C., Baer, R. A., Carpenter, K. C., </a:t>
            </a:r>
            <a:r>
              <a:rPr lang="en-US" sz="1800" dirty="0" err="1"/>
              <a:t>Guenole</a:t>
            </a:r>
            <a:r>
              <a:rPr lang="en-US" sz="1800" dirty="0"/>
              <a:t>, N., </a:t>
            </a:r>
            <a:r>
              <a:rPr lang="en-US" sz="1800" dirty="0" err="1"/>
              <a:t>Orcutt</a:t>
            </a:r>
            <a:r>
              <a:rPr lang="en-US" sz="1800" dirty="0"/>
              <a:t>, H. K., Waltz, T. and </a:t>
            </a:r>
            <a:r>
              <a:rPr lang="en-US" sz="1800" dirty="0" err="1"/>
              <a:t>Zettle</a:t>
            </a:r>
            <a:r>
              <a:rPr lang="en-US" sz="1800" dirty="0"/>
              <a:t>, R. D. (2011). Preliminary psychometric properties of the Acceptance and Action Questionnaire – II: A revised measure of psychological flexibility and acceptance. </a:t>
            </a:r>
            <a:r>
              <a:rPr lang="en-US" sz="1800" i="1" dirty="0"/>
              <a:t>Behavior Therapy</a:t>
            </a:r>
            <a:r>
              <a:rPr lang="en-US" sz="1800" dirty="0"/>
              <a:t>, </a:t>
            </a:r>
            <a:r>
              <a:rPr lang="en-US" sz="1800" i="1" dirty="0"/>
              <a:t>42</a:t>
            </a:r>
            <a:r>
              <a:rPr lang="en-US" sz="1800" dirty="0"/>
              <a:t>, 676-68</a:t>
            </a:r>
          </a:p>
        </p:txBody>
      </p:sp>
      <p:pic>
        <p:nvPicPr>
          <p:cNvPr id="1026" name="Picture 2" descr="http://iugb.org/wp-content/uploads/2014/09/georgia-state-university-logo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2666" y="542249"/>
            <a:ext cx="2688318" cy="2688318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Placeholder 19"/>
          <p:cNvSpPr>
            <a:spLocks noGrp="1"/>
          </p:cNvSpPr>
          <p:nvPr>
            <p:ph type="body" sz="quarter" idx="17"/>
          </p:nvPr>
        </p:nvSpPr>
        <p:spPr>
          <a:xfrm>
            <a:off x="1186545" y="23092954"/>
            <a:ext cx="12801600" cy="1219200"/>
          </a:xfrm>
        </p:spPr>
        <p:txBody>
          <a:bodyPr/>
          <a:lstStyle/>
          <a:p>
            <a:r>
              <a:rPr lang="en-US" dirty="0" smtClean="0"/>
              <a:t>Participants</a:t>
            </a:r>
            <a:endParaRPr lang="en-US" dirty="0"/>
          </a:p>
        </p:txBody>
      </p:sp>
      <p:sp>
        <p:nvSpPr>
          <p:cNvPr id="35" name="Content Placeholder 11"/>
          <p:cNvSpPr>
            <a:spLocks noGrp="1"/>
          </p:cNvSpPr>
          <p:nvPr>
            <p:ph sz="quarter" idx="25"/>
          </p:nvPr>
        </p:nvSpPr>
        <p:spPr>
          <a:xfrm>
            <a:off x="1164771" y="9191026"/>
            <a:ext cx="12801600" cy="13553121"/>
          </a:xfrm>
        </p:spPr>
        <p:txBody>
          <a:bodyPr>
            <a:noAutofit/>
          </a:bodyPr>
          <a:lstStyle/>
          <a:p>
            <a:r>
              <a:rPr lang="en-US" sz="4400" dirty="0" smtClean="0"/>
              <a:t>Generalized anxiety </a:t>
            </a:r>
            <a:r>
              <a:rPr lang="en-US" sz="4400" dirty="0"/>
              <a:t>d</a:t>
            </a:r>
            <a:r>
              <a:rPr lang="en-US" sz="4400" dirty="0" smtClean="0"/>
              <a:t>isorder (GAD) is characterized by excessive worry.</a:t>
            </a:r>
          </a:p>
          <a:p>
            <a:r>
              <a:rPr lang="en-US" sz="4400" b="1" dirty="0"/>
              <a:t>Worry </a:t>
            </a:r>
            <a:r>
              <a:rPr lang="en-US" sz="4400" b="1" dirty="0" smtClean="0"/>
              <a:t>functions as avoidance</a:t>
            </a:r>
            <a:r>
              <a:rPr lang="en-US" sz="4400" dirty="0" smtClean="0"/>
              <a:t>.</a:t>
            </a:r>
            <a:r>
              <a:rPr lang="en-US" sz="4400" baseline="30000" dirty="0" smtClean="0"/>
              <a:t>1</a:t>
            </a:r>
            <a:endParaRPr lang="en-US" sz="4400" dirty="0" smtClean="0"/>
          </a:p>
          <a:p>
            <a:pPr lvl="1"/>
            <a:r>
              <a:rPr lang="en-US" sz="4000" dirty="0" smtClean="0"/>
              <a:t>It reduces short-term cardiovascular responding to aversive stimuli</a:t>
            </a:r>
            <a:r>
              <a:rPr lang="en-US" sz="4000" baseline="30000" dirty="0" smtClean="0"/>
              <a:t>2 </a:t>
            </a:r>
            <a:r>
              <a:rPr lang="en-US" sz="4000" dirty="0" smtClean="0"/>
              <a:t>but worsens long-term cardiovascular health</a:t>
            </a:r>
            <a:r>
              <a:rPr lang="en-US" sz="4000" baseline="30000" dirty="0" smtClean="0"/>
              <a:t>3</a:t>
            </a:r>
            <a:endParaRPr lang="en-US" sz="4000" dirty="0" smtClean="0"/>
          </a:p>
          <a:p>
            <a:r>
              <a:rPr lang="en-US" sz="4400" dirty="0" smtClean="0"/>
              <a:t>Worry may result in long</a:t>
            </a:r>
            <a:r>
              <a:rPr lang="en-US" sz="4400" dirty="0"/>
              <a:t>-term emotion </a:t>
            </a:r>
            <a:r>
              <a:rPr lang="en-US" sz="4400" dirty="0" smtClean="0"/>
              <a:t>dysregulation</a:t>
            </a:r>
            <a:r>
              <a:rPr lang="en-US" sz="4400" baseline="30000" dirty="0" smtClean="0"/>
              <a:t>4</a:t>
            </a:r>
          </a:p>
          <a:p>
            <a:r>
              <a:rPr lang="en-US" sz="4400" dirty="0" smtClean="0"/>
              <a:t>Mindfulness:</a:t>
            </a:r>
          </a:p>
          <a:p>
            <a:pPr lvl="1"/>
            <a:r>
              <a:rPr lang="en-US" sz="4000" dirty="0" smtClean="0"/>
              <a:t>combats avoidance</a:t>
            </a:r>
            <a:r>
              <a:rPr lang="en-US" sz="4000" dirty="0"/>
              <a:t> </a:t>
            </a:r>
            <a:r>
              <a:rPr lang="en-US" sz="4000" dirty="0" smtClean="0"/>
              <a:t>and improves emotion regulation</a:t>
            </a:r>
            <a:r>
              <a:rPr lang="en-US" sz="4000" baseline="30000" dirty="0" smtClean="0"/>
              <a:t>5</a:t>
            </a:r>
            <a:endParaRPr lang="en-US" sz="4000" dirty="0" smtClean="0"/>
          </a:p>
          <a:p>
            <a:r>
              <a:rPr lang="en-US" sz="4400" b="1" dirty="0" smtClean="0"/>
              <a:t>Yoga increases mindfulness</a:t>
            </a:r>
            <a:r>
              <a:rPr lang="en-US" sz="4400" b="1" baseline="30000" dirty="0"/>
              <a:t>6</a:t>
            </a:r>
            <a:r>
              <a:rPr lang="en-US" sz="4400" b="1" dirty="0" smtClean="0"/>
              <a:t> </a:t>
            </a:r>
            <a:r>
              <a:rPr lang="en-US" sz="4400" dirty="0" smtClean="0"/>
              <a:t>and may be a mindfulness activity in itself</a:t>
            </a:r>
            <a:r>
              <a:rPr lang="en-US" sz="4400" baseline="30000" dirty="0"/>
              <a:t>7</a:t>
            </a:r>
            <a:endParaRPr lang="en-US" sz="4400" dirty="0" smtClean="0"/>
          </a:p>
          <a:p>
            <a:pPr lvl="1"/>
            <a:r>
              <a:rPr lang="en-US" sz="4000" dirty="0" smtClean="0"/>
              <a:t>Improves cardiovascular health associated with emotion regulation</a:t>
            </a:r>
            <a:r>
              <a:rPr lang="en-US" sz="4000" baseline="30000" dirty="0"/>
              <a:t>8</a:t>
            </a:r>
            <a:endParaRPr lang="en-US" sz="4000" dirty="0" smtClean="0"/>
          </a:p>
          <a:p>
            <a:pPr lvl="1"/>
            <a:r>
              <a:rPr lang="en-US" sz="4000" dirty="0" smtClean="0"/>
              <a:t>Associated with more reductions in anxiety than other exercise</a:t>
            </a:r>
            <a:r>
              <a:rPr lang="en-US" sz="4000" baseline="30000" dirty="0"/>
              <a:t>9</a:t>
            </a:r>
            <a:endParaRPr lang="en-US" sz="4000" dirty="0" smtClean="0"/>
          </a:p>
          <a:p>
            <a:pPr lvl="1"/>
            <a:r>
              <a:rPr lang="en-US" sz="4000" dirty="0" smtClean="0"/>
              <a:t>Not yet examined in GAD</a:t>
            </a:r>
          </a:p>
          <a:p>
            <a:pPr lvl="1"/>
            <a:endParaRPr lang="en-US" sz="4000" b="1" dirty="0"/>
          </a:p>
          <a:p>
            <a:endParaRPr lang="en-US" sz="4400" dirty="0"/>
          </a:p>
        </p:txBody>
      </p:sp>
      <p:sp>
        <p:nvSpPr>
          <p:cNvPr id="36" name="Content Placeholder 35"/>
          <p:cNvSpPr>
            <a:spLocks noGrp="1"/>
          </p:cNvSpPr>
          <p:nvPr>
            <p:ph sz="quarter" idx="25"/>
          </p:nvPr>
        </p:nvSpPr>
        <p:spPr>
          <a:xfrm>
            <a:off x="1230086" y="24449055"/>
            <a:ext cx="12801600" cy="7184935"/>
          </a:xfrm>
        </p:spPr>
        <p:txBody>
          <a:bodyPr>
            <a:noAutofit/>
          </a:bodyPr>
          <a:lstStyle/>
          <a:p>
            <a:r>
              <a:rPr lang="en-US" sz="4400" dirty="0"/>
              <a:t>Participant 1:</a:t>
            </a:r>
          </a:p>
          <a:p>
            <a:pPr lvl="1"/>
            <a:r>
              <a:rPr lang="en-US" sz="4400" dirty="0"/>
              <a:t>19 year old African American female</a:t>
            </a:r>
          </a:p>
          <a:p>
            <a:pPr lvl="1"/>
            <a:r>
              <a:rPr lang="en-US" sz="4400" dirty="0"/>
              <a:t>GAD and Social Anxiety Disorder</a:t>
            </a:r>
          </a:p>
          <a:p>
            <a:r>
              <a:rPr lang="en-US" sz="4400" dirty="0"/>
              <a:t>Participant 2:</a:t>
            </a:r>
          </a:p>
          <a:p>
            <a:pPr lvl="1"/>
            <a:r>
              <a:rPr lang="en-US" sz="4400" dirty="0"/>
              <a:t>21 year old Indian American male</a:t>
            </a:r>
          </a:p>
          <a:p>
            <a:pPr lvl="1"/>
            <a:r>
              <a:rPr lang="en-US" sz="4400" dirty="0"/>
              <a:t>GAD, PTSD, Social Anxiety Disorder</a:t>
            </a:r>
          </a:p>
          <a:p>
            <a:r>
              <a:rPr lang="en-US" sz="4400" dirty="0"/>
              <a:t>Participant 2:</a:t>
            </a:r>
          </a:p>
          <a:p>
            <a:pPr lvl="1"/>
            <a:r>
              <a:rPr lang="en-US" sz="4400" dirty="0"/>
              <a:t>32 year old African American female</a:t>
            </a:r>
          </a:p>
          <a:p>
            <a:pPr lvl="1"/>
            <a:r>
              <a:rPr lang="en-US" sz="4400" dirty="0"/>
              <a:t>GAD, </a:t>
            </a:r>
            <a:r>
              <a:rPr lang="en-US" sz="4400" dirty="0" err="1"/>
              <a:t>hx</a:t>
            </a:r>
            <a:r>
              <a:rPr lang="en-US" sz="4400" dirty="0"/>
              <a:t> of severe </a:t>
            </a:r>
            <a:r>
              <a:rPr lang="en-US" sz="4400" dirty="0" smtClean="0"/>
              <a:t>MDD</a:t>
            </a:r>
            <a:endParaRPr lang="en-US" sz="4400" dirty="0"/>
          </a:p>
        </p:txBody>
      </p:sp>
      <p:sp>
        <p:nvSpPr>
          <p:cNvPr id="19" name="Content Placeholder 11"/>
          <p:cNvSpPr>
            <a:spLocks noGrp="1"/>
          </p:cNvSpPr>
          <p:nvPr>
            <p:ph sz="quarter" idx="25"/>
          </p:nvPr>
        </p:nvSpPr>
        <p:spPr>
          <a:xfrm>
            <a:off x="15468600" y="6850181"/>
            <a:ext cx="12801600" cy="5438039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In an AB design, participants provided worry ratings daily across baseline and intervention phases</a:t>
            </a:r>
          </a:p>
          <a:p>
            <a:r>
              <a:rPr lang="en-US" sz="4000" dirty="0" smtClean="0"/>
              <a:t>Yoga was delivered twice-weekly for four weeks</a:t>
            </a:r>
          </a:p>
          <a:p>
            <a:r>
              <a:rPr lang="en-US" sz="4000" dirty="0" smtClean="0"/>
              <a:t>Pre- and post-treatment, participants also completed:</a:t>
            </a:r>
          </a:p>
          <a:p>
            <a:pPr lvl="1"/>
            <a:r>
              <a:rPr lang="en-US" sz="3600" dirty="0" smtClean="0"/>
              <a:t>EKG examining high-frequency (parasympathetic heart rate variability)</a:t>
            </a:r>
          </a:p>
          <a:p>
            <a:pPr lvl="1"/>
            <a:r>
              <a:rPr lang="en-US" sz="3600" dirty="0" smtClean="0"/>
              <a:t>Measures of GAD severity (PSWQ</a:t>
            </a:r>
            <a:r>
              <a:rPr lang="en-US" sz="3600" baseline="30000" dirty="0" smtClean="0"/>
              <a:t>10</a:t>
            </a:r>
            <a:r>
              <a:rPr lang="en-US" sz="3600" dirty="0" smtClean="0"/>
              <a:t>), mindfulness (FFMQ</a:t>
            </a:r>
            <a:r>
              <a:rPr lang="en-US" sz="3600" baseline="30000" dirty="0" smtClean="0"/>
              <a:t>11</a:t>
            </a:r>
            <a:r>
              <a:rPr lang="en-US" sz="3600" dirty="0" smtClean="0"/>
              <a:t>), and psychological flexibility (AAQ-II</a:t>
            </a:r>
            <a:r>
              <a:rPr lang="en-US" sz="3600" baseline="30000" dirty="0" smtClean="0"/>
              <a:t>12</a:t>
            </a:r>
            <a:r>
              <a:rPr lang="en-US" sz="3600" dirty="0" smtClean="0"/>
              <a:t>)</a:t>
            </a:r>
          </a:p>
          <a:p>
            <a:endParaRPr lang="en-US" sz="3600" dirty="0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7989" y="14794094"/>
            <a:ext cx="9969777" cy="4140119"/>
          </a:xfrm>
          <a:prstGeom prst="rect">
            <a:avLst/>
          </a:prstGeom>
        </p:spPr>
      </p:pic>
      <p:pic>
        <p:nvPicPr>
          <p:cNvPr id="25" name="Picture 2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75524" y="19229219"/>
            <a:ext cx="10086429" cy="4382063"/>
          </a:xfrm>
          <a:prstGeom prst="rect">
            <a:avLst/>
          </a:prstGeom>
        </p:spPr>
      </p:pic>
      <p:pic>
        <p:nvPicPr>
          <p:cNvPr id="26" name="Picture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6398" y="23478577"/>
            <a:ext cx="10561807" cy="4537901"/>
          </a:xfrm>
          <a:prstGeom prst="rect">
            <a:avLst/>
          </a:prstGeom>
        </p:spPr>
      </p:pic>
      <p:sp>
        <p:nvSpPr>
          <p:cNvPr id="27" name="Content Placeholder 35"/>
          <p:cNvSpPr>
            <a:spLocks noGrp="1"/>
          </p:cNvSpPr>
          <p:nvPr>
            <p:ph sz="quarter" idx="25"/>
          </p:nvPr>
        </p:nvSpPr>
        <p:spPr>
          <a:xfrm>
            <a:off x="15429210" y="27603221"/>
            <a:ext cx="12801600" cy="4377128"/>
          </a:xfrm>
        </p:spPr>
        <p:txBody>
          <a:bodyPr>
            <a:noAutofit/>
          </a:bodyPr>
          <a:lstStyle/>
          <a:p>
            <a:r>
              <a:rPr lang="en-US" sz="4400" dirty="0" smtClean="0"/>
              <a:t>Effect sizes:</a:t>
            </a:r>
          </a:p>
          <a:p>
            <a:r>
              <a:rPr lang="en-US" sz="4400" b="1" dirty="0"/>
              <a:t>HF-HRV</a:t>
            </a:r>
            <a:r>
              <a:rPr lang="en-US" sz="4400" dirty="0"/>
              <a:t> (parasympathetic tone): </a:t>
            </a:r>
            <a:r>
              <a:rPr lang="en-US" sz="4400" i="1" dirty="0"/>
              <a:t>d </a:t>
            </a:r>
            <a:r>
              <a:rPr lang="en-US" sz="4400" dirty="0"/>
              <a:t>= -1.93</a:t>
            </a:r>
          </a:p>
          <a:p>
            <a:r>
              <a:rPr lang="en-US" sz="4400" b="1" dirty="0" smtClean="0"/>
              <a:t>PSWQ</a:t>
            </a:r>
            <a:r>
              <a:rPr lang="en-US" sz="4400" dirty="0" smtClean="0"/>
              <a:t> </a:t>
            </a:r>
            <a:r>
              <a:rPr lang="en-US" sz="4400" dirty="0"/>
              <a:t>(worry): </a:t>
            </a:r>
            <a:r>
              <a:rPr lang="en-US" sz="4400" i="1" dirty="0"/>
              <a:t>d </a:t>
            </a:r>
            <a:r>
              <a:rPr lang="en-US" sz="4400" dirty="0"/>
              <a:t>= 3.23</a:t>
            </a:r>
          </a:p>
          <a:p>
            <a:r>
              <a:rPr lang="en-US" sz="4400" b="1" dirty="0" smtClean="0"/>
              <a:t>FFMQ</a:t>
            </a:r>
            <a:r>
              <a:rPr lang="en-US" sz="4400" dirty="0" smtClean="0"/>
              <a:t> </a:t>
            </a:r>
            <a:r>
              <a:rPr lang="en-US" sz="4400" dirty="0"/>
              <a:t>(mindfulness) : </a:t>
            </a:r>
            <a:r>
              <a:rPr lang="en-US" sz="4400" i="1" dirty="0"/>
              <a:t>d </a:t>
            </a:r>
            <a:r>
              <a:rPr lang="en-US" sz="4400" dirty="0"/>
              <a:t>= -0.46</a:t>
            </a:r>
          </a:p>
          <a:p>
            <a:r>
              <a:rPr lang="en-US" sz="4400" b="1" dirty="0" smtClean="0"/>
              <a:t>AAQ</a:t>
            </a:r>
            <a:r>
              <a:rPr lang="en-US" sz="4400" b="1" dirty="0"/>
              <a:t>-II</a:t>
            </a:r>
            <a:r>
              <a:rPr lang="en-US" sz="4400" dirty="0"/>
              <a:t> (psychological inflexibility): </a:t>
            </a:r>
            <a:r>
              <a:rPr lang="en-US" sz="4400" i="1" dirty="0"/>
              <a:t>d </a:t>
            </a:r>
            <a:r>
              <a:rPr lang="en-US" sz="4400" dirty="0"/>
              <a:t>= 1.47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31198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4001343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4"/>
        </a:solidFill>
        <a:ln>
          <a:noFill/>
        </a:ln>
      </a:spPr>
      <a:bodyPr rtlCol="0" anchor="ctr"/>
      <a:lstStyle>
        <a:defPPr algn="ctr">
          <a:defRPr sz="6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accent4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6000" dirty="0" err="1" smtClean="0"/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Presentation2" id="{A3AC1795-03CA-4218-8E9C-394F2C72EB71}" vid="{9E91E023-53D0-48CE-AFD1-CE3DA49243D0}"/>
    </a:ext>
  </a:extLst>
</a:theme>
</file>

<file path=ppt/theme/theme2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Science Poster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99B7E175-EA31-4EB5-9BCC-A945A810367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TS104001343</Template>
  <TotalTime>0</TotalTime>
  <Words>552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TS104001343</vt:lpstr>
      <vt:lpstr>A Case Series on the Effects of Yoga for Generalized Anxiety Disorder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2014-11-13T21:24:58Z</dcterms:created>
  <dcterms:modified xsi:type="dcterms:W3CDTF">2015-06-29T19:41:52Z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TC040013439991</vt:lpwstr>
  </property>
</Properties>
</file>