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6" r:id="rId3"/>
    <p:sldMasterId id="2147483688" r:id="rId4"/>
    <p:sldMasterId id="2147483700" r:id="rId5"/>
  </p:sldMasterIdLst>
  <p:notesMasterIdLst>
    <p:notesMasterId r:id="rId100"/>
  </p:notesMasterIdLst>
  <p:handoutMasterIdLst>
    <p:handoutMasterId r:id="rId101"/>
  </p:handoutMasterIdLst>
  <p:sldIdLst>
    <p:sldId id="354" r:id="rId6"/>
    <p:sldId id="355" r:id="rId7"/>
    <p:sldId id="356" r:id="rId8"/>
    <p:sldId id="357" r:id="rId9"/>
    <p:sldId id="359" r:id="rId10"/>
    <p:sldId id="358" r:id="rId11"/>
    <p:sldId id="257" r:id="rId12"/>
    <p:sldId id="265" r:id="rId13"/>
    <p:sldId id="266" r:id="rId14"/>
    <p:sldId id="258" r:id="rId15"/>
    <p:sldId id="267" r:id="rId16"/>
    <p:sldId id="268" r:id="rId17"/>
    <p:sldId id="270" r:id="rId18"/>
    <p:sldId id="271" r:id="rId19"/>
    <p:sldId id="274" r:id="rId20"/>
    <p:sldId id="264" r:id="rId21"/>
    <p:sldId id="263" r:id="rId22"/>
    <p:sldId id="272" r:id="rId23"/>
    <p:sldId id="273" r:id="rId24"/>
    <p:sldId id="276" r:id="rId25"/>
    <p:sldId id="277" r:id="rId26"/>
    <p:sldId id="278" r:id="rId27"/>
    <p:sldId id="280" r:id="rId28"/>
    <p:sldId id="283" r:id="rId29"/>
    <p:sldId id="282" r:id="rId30"/>
    <p:sldId id="275" r:id="rId31"/>
    <p:sldId id="284" r:id="rId32"/>
    <p:sldId id="285" r:id="rId33"/>
    <p:sldId id="286" r:id="rId34"/>
    <p:sldId id="287" r:id="rId35"/>
    <p:sldId id="288" r:id="rId36"/>
    <p:sldId id="289" r:id="rId37"/>
    <p:sldId id="290"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381" r:id="rId89"/>
    <p:sldId id="382" r:id="rId90"/>
    <p:sldId id="383" r:id="rId91"/>
    <p:sldId id="384" r:id="rId92"/>
    <p:sldId id="385" r:id="rId93"/>
    <p:sldId id="386" r:id="rId94"/>
    <p:sldId id="387" r:id="rId95"/>
    <p:sldId id="388" r:id="rId96"/>
    <p:sldId id="389" r:id="rId97"/>
    <p:sldId id="390" r:id="rId98"/>
    <p:sldId id="391" r:id="rId99"/>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00"/>
    <a:srgbClr val="FFD279"/>
    <a:srgbClr val="E28C05"/>
    <a:srgbClr val="99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05" autoAdjust="0"/>
  </p:normalViewPr>
  <p:slideViewPr>
    <p:cSldViewPr>
      <p:cViewPr>
        <p:scale>
          <a:sx n="65" d="100"/>
          <a:sy n="65" d="100"/>
        </p:scale>
        <p:origin x="-1864" y="-3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handoutMaster" Target="handoutMasters/handoutMaster1.xml"/><Relationship Id="rId102" Type="http://schemas.openxmlformats.org/officeDocument/2006/relationships/printerSettings" Target="printerSettings/printerSettings1.bin"/><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100" Type="http://schemas.openxmlformats.org/officeDocument/2006/relationships/notesMaster" Target="notesMasters/notesMaster1.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9B6A867D-6E66-4FB3-BC83-477D0BF93C1B}" type="datetimeFigureOut">
              <a:rPr lang="en-GB"/>
              <a:pPr>
                <a:defRPr/>
              </a:pPr>
              <a:t>24/07/15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smtClean="0"/>
            </a:lvl1pPr>
          </a:lstStyle>
          <a:p>
            <a:pPr>
              <a:defRPr/>
            </a:pPr>
            <a:fld id="{38E4FE39-D956-4998-88B5-2A4553D719D4}" type="slidenum">
              <a:rPr lang="en-GB"/>
              <a:pPr>
                <a:defRPr/>
              </a:pPr>
              <a:t>‹#›</a:t>
            </a:fld>
            <a:endParaRPr lang="en-GB"/>
          </a:p>
        </p:txBody>
      </p:sp>
    </p:spTree>
    <p:extLst>
      <p:ext uri="{BB962C8B-B14F-4D97-AF65-F5344CB8AC3E}">
        <p14:creationId xmlns:p14="http://schemas.microsoft.com/office/powerpoint/2010/main" val="2212354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47061A95-5660-4600-A025-F346FAFDBDC3}" type="datetimeFigureOut">
              <a:rPr lang="en-GB"/>
              <a:pPr>
                <a:defRPr/>
              </a:pPr>
              <a:t>24/07/15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smtClean="0"/>
            </a:lvl1pPr>
          </a:lstStyle>
          <a:p>
            <a:pPr>
              <a:defRPr/>
            </a:pPr>
            <a:fld id="{59D7554D-5A4C-4B09-9E44-531FA38F4351}" type="slidenum">
              <a:rPr lang="en-GB"/>
              <a:pPr>
                <a:defRPr/>
              </a:pPr>
              <a:t>‹#›</a:t>
            </a:fld>
            <a:endParaRPr lang="en-GB"/>
          </a:p>
        </p:txBody>
      </p:sp>
    </p:spTree>
    <p:extLst>
      <p:ext uri="{BB962C8B-B14F-4D97-AF65-F5344CB8AC3E}">
        <p14:creationId xmlns:p14="http://schemas.microsoft.com/office/powerpoint/2010/main" val="21551597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slide, with the elements appearing one at a time, is to illustrate that the PWID is experiencing their own struggles with psychological inflexibility, and requires the support of their care staff. However, as the PWID communicates their distress , it is likely that each member of the support staff will be experiencing their own struggles with their own verbal language traps. In addition, all of them are living within demands from a range of external systems (some positive, i.e. PBS, some negative, i.e. organizational rules that constrain staff behaviour).</a:t>
            </a:r>
            <a:br>
              <a:rPr lang="en-GB" smtClean="0"/>
            </a:br>
            <a:endParaRPr lang="en-GB"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8E8B59-6941-463B-AD4B-5DFB727C3667}" type="slidenum">
              <a:rPr lang="en-GB"/>
              <a:pPr/>
              <a:t>17</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indicated that staff have become increasingly concerned about the potential stigma in the workplace correlated to stress and mental health wellbeing</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AA8FEF-8EDF-4878-B995-541184EF85D3}" type="slidenum">
              <a:rPr lang="en-GB" altLang="en-US" smtClean="0">
                <a:solidFill>
                  <a:prstClr val="black"/>
                </a:solidFill>
              </a:rPr>
              <a:pPr/>
              <a:t>37</a:t>
            </a:fld>
            <a:endParaRPr lang="en-GB" alt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solidFill>
                  <a:srgbClr val="1F497D"/>
                </a:solidFill>
                <a:latin typeface="Arial" charset="0"/>
                <a:ea typeface="Calibri" pitchFamily="34" charset="0"/>
                <a:cs typeface="Calibri" pitchFamily="34" charset="0"/>
              </a:rPr>
              <a:t>Other’ category includes various reasons such as skin disorders, eye problems, headache/migraine etc</a:t>
            </a:r>
            <a:endParaRPr lang="en-GB" altLang="en-US" smtClean="0">
              <a:ea typeface="Calibri" pitchFamily="34" charset="0"/>
              <a:cs typeface="Calibri" pitchFamily="34" charset="0"/>
            </a:endParaRPr>
          </a:p>
          <a:p>
            <a:r>
              <a:rPr lang="en-GB" altLang="en-US" smtClean="0">
                <a:solidFill>
                  <a:srgbClr val="1F497D"/>
                </a:solidFill>
                <a:latin typeface="Arial" charset="0"/>
                <a:ea typeface="Calibri" pitchFamily="34" charset="0"/>
                <a:cs typeface="Calibri" pitchFamily="34" charset="0"/>
              </a:rPr>
              <a:t> </a:t>
            </a:r>
            <a:endParaRPr lang="en-GB" altLang="en-US" smtClean="0">
              <a:ea typeface="Calibri" pitchFamily="34" charset="0"/>
              <a:cs typeface="Calibri" pitchFamily="34" charset="0"/>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7AABE5-16C5-4174-A089-EB5386EC5D91}" type="slidenum">
              <a:rPr lang="en-GB" altLang="en-US" smtClean="0">
                <a:solidFill>
                  <a:prstClr val="black"/>
                </a:solidFill>
              </a:rPr>
              <a:pPr/>
              <a:t>38</a:t>
            </a:fld>
            <a:endParaRPr lang="en-GB" alt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B1BE3A-5AF8-47FD-BC26-7E72767220D3}" type="slidenum">
              <a:rPr lang="en-GB" altLang="en-US" smtClean="0">
                <a:solidFill>
                  <a:prstClr val="black"/>
                </a:solidFill>
              </a:rPr>
              <a:pPr/>
              <a:t>39</a:t>
            </a:fld>
            <a:endParaRPr lang="en-GB" alt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BEC4CB-61A4-46C8-BBE9-E33CBF39352E}" type="slidenum">
              <a:rPr lang="en-GB" altLang="en-US" smtClean="0">
                <a:solidFill>
                  <a:prstClr val="black"/>
                </a:solidFill>
              </a:rPr>
              <a:pPr/>
              <a:t>40</a:t>
            </a:fld>
            <a:endParaRPr lang="en-GB" alt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56DB5F-8A02-4945-87A5-8FCC0A86AB8A}" type="slidenum">
              <a:rPr lang="en-GB" altLang="en-US" smtClean="0">
                <a:solidFill>
                  <a:prstClr val="black"/>
                </a:solidFill>
              </a:rPr>
              <a:pPr/>
              <a:t>41</a:t>
            </a:fld>
            <a:endParaRPr lang="en-GB" alt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1C467F-E13E-4B14-8105-BBC41BF89FD1}" type="slidenum">
              <a:rPr lang="en-GB" altLang="en-US" smtClean="0">
                <a:solidFill>
                  <a:prstClr val="black"/>
                </a:solidFill>
              </a:rPr>
              <a:pPr/>
              <a:t>42</a:t>
            </a:fld>
            <a:endParaRPr lang="en-GB" alt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EA160D-BA0D-4295-96EC-69FC03816EC2}" type="slidenum">
              <a:rPr lang="en-GB" altLang="en-US" smtClean="0">
                <a:solidFill>
                  <a:prstClr val="black"/>
                </a:solidFill>
              </a:rPr>
              <a:pPr/>
              <a:t>43</a:t>
            </a:fld>
            <a:endParaRPr lang="en-GB" alt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57D176-F2BE-4877-A777-1E877D9A9AD3}" type="slidenum">
              <a:rPr lang="en-GB" altLang="en-US" smtClean="0">
                <a:solidFill>
                  <a:prstClr val="black"/>
                </a:solidFill>
              </a:rPr>
              <a:pPr/>
              <a:t>44</a:t>
            </a:fld>
            <a:endParaRPr lang="en-GB" alt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84E191-B707-42BC-BF92-19A6F2F7B3D0}" type="slidenum">
              <a:rPr lang="en-GB" altLang="en-US" smtClean="0">
                <a:solidFill>
                  <a:prstClr val="black"/>
                </a:solidFill>
              </a:rPr>
              <a:pPr/>
              <a:t>45</a:t>
            </a:fld>
            <a:endParaRPr lang="en-GB" alt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92DD6B-8A24-47CA-9D31-194B15FA913D}" type="slidenum">
              <a:rPr lang="en-GB" altLang="en-US" smtClean="0">
                <a:solidFill>
                  <a:prstClr val="black"/>
                </a:solidFill>
              </a:rPr>
              <a:pPr/>
              <a:t>46</a:t>
            </a:fld>
            <a:endParaRPr lang="en-GB" alt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She would reassurance from her mother throughout the day about current and future weather and would continuously play with her “twirly” (a shoe-lace).</a:t>
            </a:r>
          </a:p>
          <a:p>
            <a:pPr>
              <a:spcBef>
                <a:spcPct val="0"/>
              </a:spcBef>
            </a:pPr>
            <a:endParaRPr lang="en-GB" smtClean="0"/>
          </a:p>
          <a:p>
            <a:pPr>
              <a:spcBef>
                <a:spcPct val="0"/>
              </a:spcBef>
            </a:pPr>
            <a:r>
              <a:rPr lang="en-GB" smtClean="0"/>
              <a:t>Her sleep pattern was disturbed as she would stay awake at night talking to herself. Her mother would often find her in the morning sitting on the floor.</a:t>
            </a:r>
          </a:p>
          <a:p>
            <a:pPr>
              <a:spcBef>
                <a:spcPct val="0"/>
              </a:spcBef>
            </a:pPr>
            <a:r>
              <a:rPr lang="en-GB" smtClean="0"/>
              <a:t>If the weather was bad, she wouldn’t sleep at all.</a:t>
            </a:r>
          </a:p>
          <a:p>
            <a:pPr>
              <a:spcBef>
                <a:spcPct val="0"/>
              </a:spcBef>
            </a:pPr>
            <a:endParaRPr lang="en-GB" smtClean="0"/>
          </a:p>
          <a:p>
            <a:pPr>
              <a:spcBef>
                <a:spcPct val="0"/>
              </a:spcBef>
            </a:pPr>
            <a:r>
              <a:rPr lang="en-GB" smtClean="0"/>
              <a:t>Her level of worry appeared constant regardless of the weather conditions.</a:t>
            </a:r>
          </a:p>
          <a:p>
            <a:pPr>
              <a:spcBef>
                <a:spcPct val="0"/>
              </a:spcBef>
            </a:pPr>
            <a:endParaRPr lang="en-GB"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742809-432A-4AAF-A743-0EDF670DB6C5}" type="slidenum">
              <a:rPr lang="en-GB"/>
              <a:pPr/>
              <a:t>21</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97A43C-64A7-4772-A08C-A8A2DD0AAB60}" type="slidenum">
              <a:rPr lang="en-GB" altLang="en-US" smtClean="0">
                <a:solidFill>
                  <a:prstClr val="black"/>
                </a:solidFill>
              </a:rPr>
              <a:pPr/>
              <a:t>47</a:t>
            </a:fld>
            <a:endParaRPr lang="en-GB" altLang="en-US"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FC8AF4-C6F2-44AE-ADA9-124AFAA02520}" type="slidenum">
              <a:rPr lang="en-GB" altLang="en-US" smtClean="0">
                <a:solidFill>
                  <a:prstClr val="black"/>
                </a:solidFill>
              </a:rPr>
              <a:pPr/>
              <a:t>48</a:t>
            </a:fld>
            <a:endParaRPr lang="en-GB" alt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805FF2-D51A-4388-8600-7A8CC4A9BE25}" type="slidenum">
              <a:rPr lang="en-GB" altLang="en-US" smtClean="0">
                <a:solidFill>
                  <a:prstClr val="black"/>
                </a:solidFill>
              </a:rPr>
              <a:pPr/>
              <a:t>49</a:t>
            </a:fld>
            <a:endParaRPr lang="en-GB" altLang="en-U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A540EB-35DA-4769-A864-D4CF9D0F0487}" type="slidenum">
              <a:rPr lang="en-GB" altLang="en-US" smtClean="0">
                <a:solidFill>
                  <a:prstClr val="black"/>
                </a:solidFill>
              </a:rPr>
              <a:pPr/>
              <a:t>51</a:t>
            </a:fld>
            <a:endParaRPr lang="en-GB" altLang="en-US"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81135E-50DE-4033-94FA-654668997869}" type="slidenum">
              <a:rPr lang="en-GB" altLang="en-US" smtClean="0">
                <a:solidFill>
                  <a:prstClr val="black"/>
                </a:solidFill>
              </a:rPr>
              <a:pPr/>
              <a:t>52</a:t>
            </a:fld>
            <a:endParaRPr lang="en-GB" altLang="en-US"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05796C-181D-4D8B-9DE2-36B490543D11}" type="slidenum">
              <a:rPr lang="en-GB" altLang="en-US" smtClean="0">
                <a:solidFill>
                  <a:prstClr val="black"/>
                </a:solidFill>
              </a:rPr>
              <a:pPr/>
              <a:t>53</a:t>
            </a:fld>
            <a:endParaRPr lang="en-GB" altLang="en-US"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98EBDD-CA70-4A0D-B9D1-32A28CB7065F}" type="slidenum">
              <a:rPr lang="en-GB" altLang="en-US" smtClean="0">
                <a:solidFill>
                  <a:prstClr val="black"/>
                </a:solidFill>
              </a:rPr>
              <a:pPr/>
              <a:t>54</a:t>
            </a:fld>
            <a:endParaRPr lang="en-GB" altLang="en-US"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15B51F-BB5E-4AA2-82F1-FE3BD1219BE3}" type="slidenum">
              <a:rPr lang="en-GB" altLang="en-US" smtClean="0">
                <a:solidFill>
                  <a:prstClr val="black"/>
                </a:solidFill>
              </a:rPr>
              <a:pPr/>
              <a:t>55</a:t>
            </a:fld>
            <a:endParaRPr lang="en-GB" altLang="en-US"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41BBCC-D9A4-475B-830E-87A9469E4B94}" type="slidenum">
              <a:rPr lang="en-GB" altLang="en-US" smtClean="0">
                <a:solidFill>
                  <a:prstClr val="black"/>
                </a:solidFill>
              </a:rPr>
              <a:pPr/>
              <a:t>56</a:t>
            </a:fld>
            <a:endParaRPr lang="en-GB" altLang="en-US"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DE0A90-360E-4CBA-A293-EBA5F61F29F6}" type="slidenum">
              <a:rPr lang="en-GB" altLang="en-US" smtClean="0">
                <a:solidFill>
                  <a:prstClr val="black"/>
                </a:solidFill>
              </a:rPr>
              <a:pPr/>
              <a:t>57</a:t>
            </a:fld>
            <a:endParaRPr lang="en-GB" alt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FA604-C85E-4D4B-91DD-600B24DF6798}" type="slidenum">
              <a:rPr lang="en-GB"/>
              <a:pPr/>
              <a:t>22</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2CBE96-FB2E-43E6-A049-3F389B2C455F}" type="slidenum">
              <a:rPr lang="en-GB" altLang="en-US" smtClean="0">
                <a:solidFill>
                  <a:prstClr val="black"/>
                </a:solidFill>
              </a:rPr>
              <a:pPr/>
              <a:t>58</a:t>
            </a:fld>
            <a:endParaRPr lang="en-GB" altLang="en-US"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2CF47B-A456-42FC-BF12-1EA6F42FF9D4}" type="slidenum">
              <a:rPr lang="en-GB" altLang="en-US" smtClean="0">
                <a:solidFill>
                  <a:prstClr val="black"/>
                </a:solidFill>
              </a:rPr>
              <a:pPr/>
              <a:t>59</a:t>
            </a:fld>
            <a:endParaRPr lang="en-GB" altLang="en-US"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16A427-9002-4D36-AF8C-07CC167B6027}" type="slidenum">
              <a:rPr lang="en-GB" altLang="en-US" smtClean="0">
                <a:solidFill>
                  <a:prstClr val="black"/>
                </a:solidFill>
              </a:rPr>
              <a:pPr/>
              <a:t>60</a:t>
            </a:fld>
            <a:endParaRPr lang="en-GB" altLang="en-US"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F0C80A-E6A6-41FA-93FD-A2E97921179A}" type="slidenum">
              <a:rPr lang="en-GB" altLang="en-US" smtClean="0">
                <a:solidFill>
                  <a:prstClr val="black"/>
                </a:solidFill>
              </a:rPr>
              <a:pPr/>
              <a:t>61</a:t>
            </a:fld>
            <a:endParaRPr lang="en-GB" altLang="en-US"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6722B3-6604-4E58-8232-4F65515DBB28}" type="slidenum">
              <a:rPr lang="en-GB" altLang="en-US" smtClean="0">
                <a:solidFill>
                  <a:prstClr val="black"/>
                </a:solidFill>
              </a:rPr>
              <a:pPr/>
              <a:t>62</a:t>
            </a:fld>
            <a:endParaRPr lang="en-GB" altLang="en-US" smtClean="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Postive</a:t>
            </a:r>
            <a:r>
              <a:rPr lang="en-US" dirty="0" smtClean="0"/>
              <a:t> </a:t>
            </a:r>
            <a:r>
              <a:rPr lang="en-US" dirty="0" smtClean="0"/>
              <a:t>Behavioural </a:t>
            </a:r>
            <a:r>
              <a:rPr lang="en-US" dirty="0" smtClean="0"/>
              <a:t>Support offers a framework for working with challenging</a:t>
            </a:r>
            <a:r>
              <a:rPr lang="en-US" baseline="0" dirty="0" smtClean="0"/>
              <a:t> </a:t>
            </a:r>
            <a:r>
              <a:rPr lang="en-US" baseline="0" dirty="0" err="1" smtClean="0"/>
              <a:t>behaviour</a:t>
            </a:r>
            <a:r>
              <a:rPr lang="en-US" baseline="0" dirty="0" smtClean="0"/>
              <a:t>.  Within its development is an ecosystems model (</a:t>
            </a:r>
            <a:r>
              <a:rPr lang="en-US" baseline="0" dirty="0" err="1" smtClean="0"/>
              <a:t>Bronfenbrenner</a:t>
            </a:r>
            <a:r>
              <a:rPr lang="en-US" baseline="0" dirty="0" smtClean="0"/>
              <a:t>) which helps consider the role the system plays in the challenging </a:t>
            </a:r>
            <a:r>
              <a:rPr lang="en-US" baseline="0" dirty="0" err="1" smtClean="0"/>
              <a:t>behaviour</a:t>
            </a:r>
            <a:r>
              <a:rPr lang="en-US" baseline="0" dirty="0" smtClean="0"/>
              <a:t>.  Contemporary Systems Theory offers further development and models of understanding but for the purposes of this presentation will use this idea of levels of </a:t>
            </a:r>
            <a:r>
              <a:rPr lang="en-US" baseline="0" dirty="0" err="1" smtClean="0"/>
              <a:t>centextual</a:t>
            </a:r>
            <a:r>
              <a:rPr lang="en-US" baseline="0" dirty="0" smtClean="0"/>
              <a:t> influence to help our thinking.</a:t>
            </a:r>
            <a:endParaRPr lang="en-US" dirty="0"/>
          </a:p>
        </p:txBody>
      </p:sp>
      <p:sp>
        <p:nvSpPr>
          <p:cNvPr id="4" name="Slide Number Placeholder 3"/>
          <p:cNvSpPr>
            <a:spLocks noGrp="1"/>
          </p:cNvSpPr>
          <p:nvPr>
            <p:ph type="sldNum" sz="quarter" idx="10"/>
          </p:nvPr>
        </p:nvSpPr>
        <p:spPr/>
        <p:txBody>
          <a:bodyPr/>
          <a:lstStyle/>
          <a:p>
            <a:fld id="{2896EF1D-5FA4-40B7-97E0-6242863DDE61}" type="slidenum">
              <a:rPr lang="en-GB" smtClean="0"/>
              <a:t>69</a:t>
            </a:fld>
            <a:endParaRPr lang="en-GB"/>
          </a:p>
        </p:txBody>
      </p:sp>
    </p:spTree>
    <p:extLst>
      <p:ext uri="{BB962C8B-B14F-4D97-AF65-F5344CB8AC3E}">
        <p14:creationId xmlns:p14="http://schemas.microsoft.com/office/powerpoint/2010/main" val="2623908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96EF1D-5FA4-40B7-97E0-6242863DDE61}" type="slidenum">
              <a:rPr lang="en-GB" smtClean="0"/>
              <a:t>70</a:t>
            </a:fld>
            <a:endParaRPr lang="en-GB"/>
          </a:p>
        </p:txBody>
      </p:sp>
    </p:spTree>
    <p:extLst>
      <p:ext uri="{BB962C8B-B14F-4D97-AF65-F5344CB8AC3E}">
        <p14:creationId xmlns:p14="http://schemas.microsoft.com/office/powerpoint/2010/main" val="2464174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Conceptualised</a:t>
            </a:r>
            <a:r>
              <a:rPr lang="en-US" baseline="0" dirty="0" smtClean="0"/>
              <a:t> self, other and group</a:t>
            </a:r>
            <a:endParaRPr lang="en-US" dirty="0"/>
          </a:p>
        </p:txBody>
      </p:sp>
      <p:sp>
        <p:nvSpPr>
          <p:cNvPr id="4" name="Slide Number Placeholder 3"/>
          <p:cNvSpPr>
            <a:spLocks noGrp="1"/>
          </p:cNvSpPr>
          <p:nvPr>
            <p:ph type="sldNum" sz="quarter" idx="10"/>
          </p:nvPr>
        </p:nvSpPr>
        <p:spPr/>
        <p:txBody>
          <a:bodyPr/>
          <a:lstStyle/>
          <a:p>
            <a:fld id="{2896EF1D-5FA4-40B7-97E0-6242863DDE61}" type="slidenum">
              <a:rPr lang="en-GB" smtClean="0"/>
              <a:t>71</a:t>
            </a:fld>
            <a:endParaRPr lang="en-GB"/>
          </a:p>
        </p:txBody>
      </p:sp>
    </p:spTree>
    <p:extLst>
      <p:ext uri="{BB962C8B-B14F-4D97-AF65-F5344CB8AC3E}">
        <p14:creationId xmlns:p14="http://schemas.microsoft.com/office/powerpoint/2010/main" val="813884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Organisation</a:t>
            </a:r>
            <a:r>
              <a:rPr lang="en-US" baseline="0" dirty="0" smtClean="0"/>
              <a:t> </a:t>
            </a:r>
            <a:r>
              <a:rPr lang="en-US" baseline="0" dirty="0" smtClean="0"/>
              <a:t>and rule driven </a:t>
            </a:r>
            <a:r>
              <a:rPr lang="en-US" baseline="0" dirty="0" err="1" smtClean="0"/>
              <a:t>behaviour</a:t>
            </a:r>
            <a:r>
              <a:rPr lang="en-US" baseline="0" dirty="0" smtClean="0"/>
              <a:t> -  Patient choice, no physical contact.</a:t>
            </a:r>
            <a:endParaRPr lang="en-US" dirty="0"/>
          </a:p>
        </p:txBody>
      </p:sp>
      <p:sp>
        <p:nvSpPr>
          <p:cNvPr id="4" name="Slide Number Placeholder 3"/>
          <p:cNvSpPr>
            <a:spLocks noGrp="1"/>
          </p:cNvSpPr>
          <p:nvPr>
            <p:ph type="sldNum" sz="quarter" idx="10"/>
          </p:nvPr>
        </p:nvSpPr>
        <p:spPr/>
        <p:txBody>
          <a:bodyPr/>
          <a:lstStyle/>
          <a:p>
            <a:fld id="{2896EF1D-5FA4-40B7-97E0-6242863DDE61}" type="slidenum">
              <a:rPr lang="en-GB" smtClean="0"/>
              <a:t>72</a:t>
            </a:fld>
            <a:endParaRPr lang="en-GB"/>
          </a:p>
        </p:txBody>
      </p:sp>
    </p:spTree>
    <p:extLst>
      <p:ext uri="{BB962C8B-B14F-4D97-AF65-F5344CB8AC3E}">
        <p14:creationId xmlns:p14="http://schemas.microsoft.com/office/powerpoint/2010/main" val="2168412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let people get away with stuff”</a:t>
            </a:r>
            <a:r>
              <a:rPr lang="en-US" baseline="0" dirty="0" smtClean="0"/>
              <a:t> “They need consequences” (Read popular culture – you hurt me I’ll hurt you back)  “There must be a deep seated problem they need to get </a:t>
            </a:r>
            <a:r>
              <a:rPr lang="en-US" baseline="0" dirty="0" smtClean="0"/>
              <a:t>sorted out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896EF1D-5FA4-40B7-97E0-6242863DDE61}" type="slidenum">
              <a:rPr lang="en-GB" smtClean="0"/>
              <a:t>73</a:t>
            </a:fld>
            <a:endParaRPr lang="en-GB"/>
          </a:p>
        </p:txBody>
      </p:sp>
    </p:spTree>
    <p:extLst>
      <p:ext uri="{BB962C8B-B14F-4D97-AF65-F5344CB8AC3E}">
        <p14:creationId xmlns:p14="http://schemas.microsoft.com/office/powerpoint/2010/main" val="378838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My understanding of Amanda’s case was that she had a pre-existing fear of the dark and since childhood had always slept with a particular, plug-in nightlight. When she experienced power cuts she would be plunged into darkness with an associated fear response.</a:t>
            </a:r>
          </a:p>
          <a:p>
            <a:pPr>
              <a:spcBef>
                <a:spcPct val="0"/>
              </a:spcBef>
            </a:pPr>
            <a:r>
              <a:rPr lang="en-GB" smtClean="0"/>
              <a:t>Through relational framing, a transfer of stimulus function saw the fear response move to the verbal stimuli associated with this state, and thereafter to other verbal stimuli associated with it.</a:t>
            </a:r>
          </a:p>
          <a:p>
            <a:pPr>
              <a:spcBef>
                <a:spcPct val="0"/>
              </a:spcBef>
            </a:pPr>
            <a:r>
              <a:rPr lang="en-GB" smtClean="0"/>
              <a:t>With the words themselves now functional for distress, she could experience worry about blackouts even at noon on a summer’s day.</a:t>
            </a:r>
          </a:p>
          <a:p>
            <a:pPr>
              <a:spcBef>
                <a:spcPct val="0"/>
              </a:spcBef>
            </a:pPr>
            <a:r>
              <a:rPr lang="en-GB" smtClean="0"/>
              <a:t> </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44243B-A635-4450-9038-3130C536E701}" type="slidenum">
              <a:rPr lang="en-GB"/>
              <a:pPr/>
              <a:t>23</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Challenging</a:t>
            </a:r>
            <a:r>
              <a:rPr lang="en-US" baseline="0" dirty="0" smtClean="0"/>
              <a:t> </a:t>
            </a:r>
            <a:r>
              <a:rPr lang="en-US" baseline="0" dirty="0" err="1" smtClean="0"/>
              <a:t>behaviour</a:t>
            </a:r>
            <a:r>
              <a:rPr lang="en-US" baseline="0" dirty="0" smtClean="0"/>
              <a:t> – context of a someone who when distressed responds to physical comforting from learning history in family… BUT company rules are no contact – increasing distress until lashes out then staff come in and escort out (physical contact, staff attention and reduced distress)</a:t>
            </a:r>
            <a:endParaRPr lang="en-US" dirty="0"/>
          </a:p>
        </p:txBody>
      </p:sp>
      <p:sp>
        <p:nvSpPr>
          <p:cNvPr id="4" name="Slide Number Placeholder 3"/>
          <p:cNvSpPr>
            <a:spLocks noGrp="1"/>
          </p:cNvSpPr>
          <p:nvPr>
            <p:ph type="sldNum" sz="quarter" idx="10"/>
          </p:nvPr>
        </p:nvSpPr>
        <p:spPr/>
        <p:txBody>
          <a:bodyPr/>
          <a:lstStyle/>
          <a:p>
            <a:fld id="{2896EF1D-5FA4-40B7-97E0-6242863DDE61}" type="slidenum">
              <a:rPr lang="en-GB" smtClean="0"/>
              <a:t>74</a:t>
            </a:fld>
            <a:endParaRPr lang="en-GB"/>
          </a:p>
        </p:txBody>
      </p:sp>
    </p:spTree>
    <p:extLst>
      <p:ext uri="{BB962C8B-B14F-4D97-AF65-F5344CB8AC3E}">
        <p14:creationId xmlns:p14="http://schemas.microsoft.com/office/powerpoint/2010/main" val="311612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With the words themselves now functional for distress, she could experience worry about blackouts even at noon on a summer’s day.</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E309BA-54D9-47D6-974A-E157044BF5FE}" type="slidenum">
              <a:rPr lang="en-GB"/>
              <a:pPr/>
              <a:t>24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D3FA94-F9EF-423C-B6B3-E2D7F8053698}" type="slidenum">
              <a:rPr lang="en-GB"/>
              <a:pPr/>
              <a:t>32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FCC5B6-5744-4752-8B17-4B7CAB0954E4}" type="slidenum">
              <a:rPr lang="en-GB" altLang="en-US" smtClean="0">
                <a:solidFill>
                  <a:prstClr val="black"/>
                </a:solidFill>
              </a:rPr>
              <a:pPr/>
              <a:t>34</a:t>
            </a:fld>
            <a:endParaRPr lang="en-GB" alt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C16526-2A62-41C6-9683-F4709094B9E1}" type="slidenum">
              <a:rPr lang="en-GB" altLang="en-US" smtClean="0">
                <a:solidFill>
                  <a:prstClr val="black"/>
                </a:solidFill>
              </a:rPr>
              <a:pPr/>
              <a:t>35</a:t>
            </a:fld>
            <a:endParaRPr lang="en-GB" alt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ADD9CF-47B5-41C3-B571-B5BD9B11ED1D}" type="slidenum">
              <a:rPr lang="en-GB" altLang="en-US" smtClean="0">
                <a:solidFill>
                  <a:prstClr val="black"/>
                </a:solidFill>
              </a:rPr>
              <a:pPr/>
              <a:t>36</a:t>
            </a:fld>
            <a:endParaRPr lang="en-GB"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0FF9DBE4-57EB-4270-9F5B-DC10B35A091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E60A20C9-FD67-4BE2-84EE-9F1BC5B48A0F}"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77C5F7D6-11EC-4C46-8EA3-2AA19F9EAB0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042E50DA-D766-449F-84E1-125F7A8E8E5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3F3F045A-FFB9-4373-AFD1-9CE61BAEADFD}"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4561E11-9E9D-488B-9EF6-993F1F7287F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FB94819A-A29C-4B9A-B621-7E4E78B6A3AF}"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D985BF11-D07D-4128-97D2-B9024CC8CE98}"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D9D6EB5D-761E-4399-9BAB-22526ACBA784}"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3E7FD8E5-AC2A-40D9-BE24-D33DBE91A8A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AB8D6FFF-A5E8-4F05-B73E-366A2F30A8A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sz="1800"/>
            </a:lvl1pPr>
          </a:lstStyle>
          <a:p>
            <a:pPr>
              <a:defRPr/>
            </a:pPr>
            <a:endParaRPr lang="en-US">
              <a:solidFill>
                <a:srgbClr val="000000"/>
              </a:solidFill>
              <a:cs typeface="Arial" charset="0"/>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sz="1800"/>
            </a:lvl1pPr>
          </a:lstStyle>
          <a:p>
            <a:pPr>
              <a:defRPr/>
            </a:pPr>
            <a:endParaRPr lang="en-US">
              <a:solidFill>
                <a:srgbClr val="000000"/>
              </a:solidFill>
              <a:cs typeface="Arial" charset="0"/>
            </a:endParaRPr>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1A1DD2B5-434A-4CE8-AD06-C767C294106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C6A2C20C-047B-45B6-B123-7A5D081CFD15}"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72FFE52A-88D8-4DE3-B053-EA1BADA1052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739939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4751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39466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024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5833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180940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999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9403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6967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68318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37135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0154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80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754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5162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5922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9785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5714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9223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7551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3412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362290-49E2-48CA-86CF-B3E0B444C37E}" type="datetimeFigureOut">
              <a:rPr lang="en-GB" smtClean="0">
                <a:solidFill>
                  <a:prstClr val="black">
                    <a:tint val="75000"/>
                  </a:prstClr>
                </a:solidFill>
              </a:rPr>
              <a:pPr/>
              <a:t>24/07/15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84CB3C-F0F1-4392-94E4-635136BFED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1743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908050"/>
            <a:ext cx="9144000" cy="5949950"/>
          </a:xfrm>
          <a:prstGeom prst="rect">
            <a:avLst/>
          </a:prstGeom>
          <a:solidFill>
            <a:srgbClr val="0250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27" name="Picture 3" descr="NTWFT_lh_ppt_header"/>
          <p:cNvPicPr>
            <a:picLocks noChangeAspect="1" noChangeArrowheads="1"/>
          </p:cNvPicPr>
          <p:nvPr/>
        </p:nvPicPr>
        <p:blipFill>
          <a:blip r:embed="rId13" cstate="print"/>
          <a:srcRect/>
          <a:stretch>
            <a:fillRect/>
          </a:stretch>
        </p:blipFill>
        <p:spPr bwMode="auto">
          <a:xfrm>
            <a:off x="0" y="0"/>
            <a:ext cx="9144000" cy="9429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TWFT_lh_ppt_header"/>
          <p:cNvPicPr>
            <a:picLocks noChangeAspect="1" noChangeArrowheads="1"/>
          </p:cNvPicPr>
          <p:nvPr/>
        </p:nvPicPr>
        <p:blipFill>
          <a:blip r:embed="rId16" cstate="print"/>
          <a:srcRect/>
          <a:stretch>
            <a:fillRect/>
          </a:stretch>
        </p:blipFill>
        <p:spPr bwMode="auto">
          <a:xfrm>
            <a:off x="0" y="0"/>
            <a:ext cx="9144000" cy="942975"/>
          </a:xfrm>
          <a:prstGeom prst="rect">
            <a:avLst/>
          </a:prstGeom>
          <a:noFill/>
          <a:ln w="9525">
            <a:noFill/>
            <a:miter lim="800000"/>
            <a:headEnd/>
            <a:tailEnd/>
          </a:ln>
        </p:spPr>
      </p:pic>
      <p:sp>
        <p:nvSpPr>
          <p:cNvPr id="4099" name="Rectangle 3"/>
          <p:cNvSpPr>
            <a:spLocks noGrp="1" noChangeArrowheads="1"/>
          </p:cNvSpPr>
          <p:nvPr>
            <p:ph type="sldNum" sz="quarter" idx="4"/>
          </p:nvPr>
        </p:nvSpPr>
        <p:spPr bwMode="auto">
          <a:xfrm>
            <a:off x="65532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D80FD36-5806-48E1-A155-22EAB85CB443}" type="slidenum">
              <a:rPr lang="en-GB">
                <a:solidFill>
                  <a:srgbClr val="000000"/>
                </a:solidFill>
                <a:cs typeface="Arial" charset="0"/>
              </a:rPr>
              <a:pPr>
                <a:defRPr/>
              </a:pPr>
              <a:t>‹#›</a:t>
            </a:fld>
            <a:endParaRPr lang="en-GB">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4" name="Rectangle 6"/>
          <p:cNvSpPr>
            <a:spLocks noChangeArrowheads="1"/>
          </p:cNvSpPr>
          <p:nvPr/>
        </p:nvSpPr>
        <p:spPr bwMode="auto">
          <a:xfrm>
            <a:off x="0" y="908050"/>
            <a:ext cx="9144000" cy="5949950"/>
          </a:xfrm>
          <a:prstGeom prst="rect">
            <a:avLst/>
          </a:prstGeom>
          <a:solidFill>
            <a:srgbClr val="0250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GB">
              <a:solidFill>
                <a:srgbClr val="FFFFFF"/>
              </a:solidFill>
              <a:latin typeface="Arial"/>
            </a:endParaRPr>
          </a:p>
        </p:txBody>
      </p:sp>
      <p:pic>
        <p:nvPicPr>
          <p:cNvPr id="22536" name="Picture 8" descr="NTWFT_lh_ppt_head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949950"/>
            <a:ext cx="9144000" cy="942975"/>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3362290-49E2-48CA-86CF-B3E0B444C37E}" type="datetimeFigureOut">
              <a:rPr lang="en-GB" smtClean="0">
                <a:solidFill>
                  <a:prstClr val="black">
                    <a:tint val="75000"/>
                  </a:prstClr>
                </a:solidFill>
                <a:latin typeface="Calibri"/>
              </a:rPr>
              <a:pPr fontAlgn="auto">
                <a:spcBef>
                  <a:spcPts val="0"/>
                </a:spcBef>
                <a:spcAft>
                  <a:spcPts val="0"/>
                </a:spcAft>
              </a:pPr>
              <a:t>24/07/15</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284CB3C-F0F1-4392-94E4-635136BFEDD9}"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0965636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908050"/>
            <a:ext cx="9144000" cy="5949950"/>
          </a:xfrm>
          <a:prstGeom prst="rect">
            <a:avLst/>
          </a:prstGeom>
          <a:solidFill>
            <a:srgbClr val="0250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solidFill>
                <a:srgbClr val="FFFFFF"/>
              </a:solidFill>
            </a:endParaRPr>
          </a:p>
        </p:txBody>
      </p:sp>
      <p:pic>
        <p:nvPicPr>
          <p:cNvPr id="1027" name="Picture 3" descr="NTWFT_lh_ppt_header"/>
          <p:cNvPicPr>
            <a:picLocks noChangeAspect="1" noChangeArrowheads="1"/>
          </p:cNvPicPr>
          <p:nvPr/>
        </p:nvPicPr>
        <p:blipFill>
          <a:blip r:embed="rId13" cstate="print"/>
          <a:srcRect/>
          <a:stretch>
            <a:fillRect/>
          </a:stretch>
        </p:blipFill>
        <p:spPr bwMode="auto">
          <a:xfrm>
            <a:off x="0" y="0"/>
            <a:ext cx="9144000" cy="9429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google.co.uk/url?url=http://ishareimage.com/worried-clipart.asp&amp;rct=j&amp;frm=1&amp;q=&amp;esrc=s&amp;sa=U&amp;ved=0CCAQ9QEwBDiMAWoVChMIwJD4hO7axgIVzBkeCh3CvArH&amp;sig2=uiE3KL4RogUk16U-VdCl5w&amp;usg=AFQjCNET05038ML9cFsqZmm4Hx8hxtmRVg" TargetMode="External"/><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k.Oliver@NTW.NHS.U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xcel_97_-_2004_Worksheet1.xls"/><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1.emf"/></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1.jpeg"/><Relationship Id="rId3" Type="http://schemas.openxmlformats.org/officeDocument/2006/relationships/image" Target="../media/image2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1" Type="http://schemas.openxmlformats.org/officeDocument/2006/relationships/slideLayout" Target="../slideLayouts/slideLayout32.xml"/><Relationship Id="rId2" Type="http://schemas.openxmlformats.org/officeDocument/2006/relationships/notesSlide" Target="../notesSlides/notesSlide37.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32.xml"/><Relationship Id="rId2" Type="http://schemas.openxmlformats.org/officeDocument/2006/relationships/notesSlide" Target="../notesSlides/notesSlide38.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32.xml"/><Relationship Id="rId2" Type="http://schemas.openxmlformats.org/officeDocument/2006/relationships/notesSlide" Target="../notesSlides/notesSlide39.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notesSlide" Target="../notesSlides/notesSlide40.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4.png"/><Relationship Id="rId3"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0.jpeg"/></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31.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31.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png"/><Relationship Id="rId5" Type="http://schemas.openxmlformats.org/officeDocument/2006/relationships/image" Target="../media/image31.png"/><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normAutofit fontScale="90000"/>
          </a:bodyPr>
          <a:lstStyle/>
          <a:p>
            <a:r>
              <a:rPr lang="en-GB" dirty="0" smtClean="0"/>
              <a:t>Applying contextual </a:t>
            </a:r>
            <a:r>
              <a:rPr lang="en-GB" dirty="0"/>
              <a:t>b</a:t>
            </a:r>
            <a:r>
              <a:rPr lang="en-GB" dirty="0" smtClean="0"/>
              <a:t>ehavioural </a:t>
            </a:r>
            <a:r>
              <a:rPr lang="en-GB" dirty="0"/>
              <a:t>s</a:t>
            </a:r>
            <a:r>
              <a:rPr lang="en-GB" dirty="0" smtClean="0"/>
              <a:t>cience to meet the needs of people with intellectual disabilities </a:t>
            </a:r>
            <a:endParaRPr lang="en-GB" dirty="0"/>
          </a:p>
        </p:txBody>
      </p:sp>
      <p:sp>
        <p:nvSpPr>
          <p:cNvPr id="3" name="Subtitle 2"/>
          <p:cNvSpPr>
            <a:spLocks noGrp="1"/>
          </p:cNvSpPr>
          <p:nvPr>
            <p:ph type="subTitle" idx="1"/>
          </p:nvPr>
        </p:nvSpPr>
        <p:spPr>
          <a:xfrm>
            <a:off x="1403648" y="3429000"/>
            <a:ext cx="6400800" cy="622920"/>
          </a:xfrm>
        </p:spPr>
        <p:txBody>
          <a:bodyPr/>
          <a:lstStyle/>
          <a:p>
            <a:r>
              <a:rPr lang="en-GB" dirty="0" smtClean="0"/>
              <a:t>Dr Nick Gore</a:t>
            </a:r>
            <a:endParaRPr lang="en-GB" dirty="0"/>
          </a:p>
        </p:txBody>
      </p:sp>
      <p:pic>
        <p:nvPicPr>
          <p:cNvPr id="4" name="Picture 3" descr="C:\Users\srlb\Pictures\Tizard Logo.png"/>
          <p:cNvPicPr/>
          <p:nvPr/>
        </p:nvPicPr>
        <p:blipFill rotWithShape="1">
          <a:blip r:embed="rId2" cstate="print">
            <a:extLst>
              <a:ext uri="{28A0092B-C50C-407E-A947-70E740481C1C}">
                <a14:useLocalDpi xmlns:a14="http://schemas.microsoft.com/office/drawing/2010/main" val="0"/>
              </a:ext>
            </a:extLst>
          </a:blip>
          <a:srcRect b="40580"/>
          <a:stretch/>
        </p:blipFill>
        <p:spPr bwMode="auto">
          <a:xfrm>
            <a:off x="3203848" y="4509120"/>
            <a:ext cx="2736304" cy="12241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35951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ID Criteria</a:t>
            </a:r>
          </a:p>
        </p:txBody>
      </p:sp>
      <p:sp>
        <p:nvSpPr>
          <p:cNvPr id="6" name="TextBox 5"/>
          <p:cNvSpPr txBox="1"/>
          <p:nvPr/>
        </p:nvSpPr>
        <p:spPr>
          <a:xfrm>
            <a:off x="755650" y="2276475"/>
            <a:ext cx="8280400" cy="3970338"/>
          </a:xfrm>
          <a:prstGeom prst="rect">
            <a:avLst/>
          </a:prstGeom>
          <a:noFill/>
        </p:spPr>
        <p:txBody>
          <a:bodyPr>
            <a:spAutoFit/>
          </a:bodyPr>
          <a:lstStyle/>
          <a:p>
            <a:pPr>
              <a:defRPr/>
            </a:pPr>
            <a:r>
              <a:rPr lang="en-GB" dirty="0"/>
              <a:t>Intellectual Disability is “a condition of arrested or incomplete development of the mind … characterized by impairment of skills manifested during the developmental period which contribute to the overall level of intelligence, </a:t>
            </a:r>
            <a:r>
              <a:rPr lang="en-GB" dirty="0" err="1"/>
              <a:t>i.e</a:t>
            </a:r>
            <a:r>
              <a:rPr lang="en-GB" dirty="0"/>
              <a:t> cognitive, language, motor and social abilities”.</a:t>
            </a:r>
            <a:r>
              <a:rPr lang="en-GB" altLang="en-US" dirty="0">
                <a:solidFill>
                  <a:srgbClr val="FFC000"/>
                </a:solidFill>
              </a:rPr>
              <a:t> </a:t>
            </a:r>
            <a:r>
              <a:rPr lang="en-GB" altLang="en-US" baseline="30000" dirty="0">
                <a:solidFill>
                  <a:srgbClr val="FFC000"/>
                </a:solidFill>
              </a:rPr>
              <a:t>1</a:t>
            </a:r>
            <a:r>
              <a:rPr lang="en-GB" dirty="0"/>
              <a:t/>
            </a:r>
            <a:br>
              <a:rPr lang="en-GB" dirty="0"/>
            </a:br>
            <a:endParaRPr lang="en-GB" dirty="0"/>
          </a:p>
          <a:p>
            <a:pPr>
              <a:defRPr/>
            </a:pPr>
            <a:r>
              <a:rPr lang="en-GB" dirty="0"/>
              <a:t>Three elements must be present:</a:t>
            </a:r>
            <a:r>
              <a:rPr lang="en-GB" altLang="en-US" baseline="30000" dirty="0">
                <a:solidFill>
                  <a:srgbClr val="FFC000"/>
                </a:solidFill>
              </a:rPr>
              <a:t> 2</a:t>
            </a:r>
          </a:p>
          <a:p>
            <a:pPr>
              <a:defRPr/>
            </a:pPr>
            <a:endParaRPr lang="en-GB" dirty="0"/>
          </a:p>
          <a:p>
            <a:pPr marL="285750" indent="-285750">
              <a:buFont typeface="Arial" panose="020B0604020202020204" pitchFamily="34" charset="0"/>
              <a:buChar char="•"/>
              <a:defRPr/>
            </a:pPr>
            <a:r>
              <a:rPr lang="en-GB" dirty="0"/>
              <a:t>Intellectual impairment </a:t>
            </a:r>
          </a:p>
          <a:p>
            <a:pPr marL="285750" indent="-285750">
              <a:buFont typeface="Arial" panose="020B0604020202020204" pitchFamily="34" charset="0"/>
              <a:buChar char="•"/>
              <a:defRPr/>
            </a:pPr>
            <a:r>
              <a:rPr lang="en-GB" dirty="0"/>
              <a:t>Associated social or adaptive dysfunction</a:t>
            </a:r>
          </a:p>
          <a:p>
            <a:pPr marL="285750" indent="-285750">
              <a:buFont typeface="Arial" panose="020B0604020202020204" pitchFamily="34" charset="0"/>
              <a:buChar char="•"/>
              <a:defRPr/>
            </a:pPr>
            <a:r>
              <a:rPr lang="en-GB" dirty="0"/>
              <a:t>Early Onset</a:t>
            </a:r>
            <a:br>
              <a:rPr lang="en-GB" dirty="0"/>
            </a:br>
            <a:endParaRPr lang="en-GB" dirty="0"/>
          </a:p>
          <a:p>
            <a:pPr>
              <a:defRPr/>
            </a:pPr>
            <a:endParaRPr lang="en-GB" dirty="0"/>
          </a:p>
          <a:p>
            <a:pPr marL="285750" indent="-285750">
              <a:buFont typeface="Arial" panose="020B0604020202020204" pitchFamily="34" charset="0"/>
              <a:buChar char="•"/>
              <a:defRPr/>
            </a:pPr>
            <a:endParaRPr lang="en-GB" dirty="0"/>
          </a:p>
          <a:p>
            <a:pPr>
              <a:defRPr/>
            </a:pPr>
            <a:endParaRPr lang="en-GB" dirty="0"/>
          </a:p>
        </p:txBody>
      </p:sp>
      <p:sp>
        <p:nvSpPr>
          <p:cNvPr id="6148" name="TextBox 6"/>
          <p:cNvSpPr txBox="1">
            <a:spLocks noChangeArrowheads="1"/>
          </p:cNvSpPr>
          <p:nvPr/>
        </p:nvSpPr>
        <p:spPr bwMode="auto">
          <a:xfrm>
            <a:off x="0" y="6238875"/>
            <a:ext cx="9144000" cy="646113"/>
          </a:xfrm>
          <a:prstGeom prst="rect">
            <a:avLst/>
          </a:prstGeom>
          <a:noFill/>
          <a:ln w="9525">
            <a:noFill/>
            <a:miter lim="800000"/>
            <a:headEnd/>
            <a:tailEnd/>
          </a:ln>
        </p:spPr>
        <p:txBody>
          <a:bodyPr>
            <a:spAutoFit/>
          </a:bodyPr>
          <a:lstStyle/>
          <a:p>
            <a:pPr algn="r"/>
            <a:r>
              <a:rPr lang="en-GB" altLang="en-US" baseline="30000">
                <a:solidFill>
                  <a:srgbClr val="FFC000"/>
                </a:solidFill>
              </a:rPr>
              <a:t>1 </a:t>
            </a:r>
            <a:r>
              <a:rPr lang="en-GB" altLang="en-US">
                <a:solidFill>
                  <a:srgbClr val="FFC000"/>
                </a:solidFill>
              </a:rPr>
              <a:t>World Health Organization. (1992). </a:t>
            </a:r>
            <a:r>
              <a:rPr lang="en-GB" altLang="en-US" i="1">
                <a:solidFill>
                  <a:srgbClr val="FFC000"/>
                </a:solidFill>
              </a:rPr>
              <a:t>ICD-10</a:t>
            </a:r>
            <a:r>
              <a:rPr lang="en-GB" altLang="en-US">
                <a:solidFill>
                  <a:srgbClr val="FFC000"/>
                </a:solidFill>
              </a:rPr>
              <a:t>.</a:t>
            </a:r>
          </a:p>
          <a:p>
            <a:pPr algn="r"/>
            <a:r>
              <a:rPr lang="en-GB" altLang="en-US" baseline="30000">
                <a:solidFill>
                  <a:srgbClr val="FFC000"/>
                </a:solidFill>
              </a:rPr>
              <a:t>2 </a:t>
            </a:r>
            <a:r>
              <a:rPr lang="en-GB" altLang="en-US">
                <a:solidFill>
                  <a:srgbClr val="FFC000"/>
                </a:solidFill>
              </a:rPr>
              <a:t>British Institute for Learning Disabilities (BILD). (2011). </a:t>
            </a:r>
            <a:r>
              <a:rPr lang="en-GB" altLang="en-US" i="1">
                <a:solidFill>
                  <a:srgbClr val="FFC000"/>
                </a:solidFill>
              </a:rPr>
              <a:t>Factsheet: Learning Disabilities</a:t>
            </a:r>
            <a:r>
              <a:rPr lang="en-GB" altLang="en-US">
                <a:solidFill>
                  <a:srgbClr val="FFC000"/>
                </a:solidFill>
              </a:rPr>
              <a:t>.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Impairment of IQ</a:t>
            </a:r>
            <a:br>
              <a:rPr lang="en-GB" altLang="en-US" smtClean="0"/>
            </a:br>
            <a:endParaRPr lang="en-GB" altLang="en-US" smtClean="0"/>
          </a:p>
        </p:txBody>
      </p:sp>
      <p:grpSp>
        <p:nvGrpSpPr>
          <p:cNvPr id="7171" name="Group 6"/>
          <p:cNvGrpSpPr>
            <a:grpSpLocks/>
          </p:cNvGrpSpPr>
          <p:nvPr/>
        </p:nvGrpSpPr>
        <p:grpSpPr bwMode="auto">
          <a:xfrm>
            <a:off x="1822450" y="2085975"/>
            <a:ext cx="5486400" cy="4367213"/>
            <a:chOff x="1821904" y="2086446"/>
            <a:chExt cx="5486400" cy="4366890"/>
          </a:xfrm>
        </p:grpSpPr>
        <p:pic>
          <p:nvPicPr>
            <p:cNvPr id="7172" name="Picture 3" descr="deviation"/>
            <p:cNvPicPr>
              <a:picLocks noChangeAspect="1" noChangeArrowheads="1"/>
            </p:cNvPicPr>
            <p:nvPr/>
          </p:nvPicPr>
          <p:blipFill>
            <a:blip r:embed="rId2" cstate="print"/>
            <a:srcRect l="3792" t="4117" r="5214" b="23842"/>
            <a:stretch>
              <a:fillRect/>
            </a:stretch>
          </p:blipFill>
          <p:spPr bwMode="auto">
            <a:xfrm>
              <a:off x="1821904" y="2086446"/>
              <a:ext cx="5486400" cy="4006850"/>
            </a:xfrm>
            <a:prstGeom prst="rect">
              <a:avLst/>
            </a:prstGeom>
            <a:noFill/>
            <a:ln w="9525">
              <a:noFill/>
              <a:miter lim="800000"/>
              <a:headEnd/>
              <a:tailEnd/>
            </a:ln>
          </p:spPr>
        </p:pic>
        <p:grpSp>
          <p:nvGrpSpPr>
            <p:cNvPr id="7173" name="Group 2"/>
            <p:cNvGrpSpPr>
              <a:grpSpLocks/>
            </p:cNvGrpSpPr>
            <p:nvPr/>
          </p:nvGrpSpPr>
          <p:grpSpPr bwMode="auto">
            <a:xfrm>
              <a:off x="1821904" y="6047375"/>
              <a:ext cx="5486400" cy="405961"/>
              <a:chOff x="1821904" y="6047375"/>
              <a:chExt cx="5486400" cy="405961"/>
            </a:xfrm>
          </p:grpSpPr>
          <p:sp>
            <p:nvSpPr>
              <p:cNvPr id="2" name="Rectangle 1"/>
              <p:cNvSpPr/>
              <p:nvPr/>
            </p:nvSpPr>
            <p:spPr>
              <a:xfrm>
                <a:off x="1821904" y="6093000"/>
                <a:ext cx="5486400" cy="36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2"/>
                  </a:solidFill>
                </a:endParaRPr>
              </a:p>
            </p:txBody>
          </p:sp>
          <p:pic>
            <p:nvPicPr>
              <p:cNvPr id="7176" name="Picture 4"/>
              <p:cNvPicPr>
                <a:picLocks noChangeAspect="1" noChangeArrowheads="1"/>
              </p:cNvPicPr>
              <p:nvPr/>
            </p:nvPicPr>
            <p:blipFill>
              <a:blip r:embed="rId3" cstate="print"/>
              <a:srcRect/>
              <a:stretch>
                <a:fillRect/>
              </a:stretch>
            </p:blipFill>
            <p:spPr bwMode="auto">
              <a:xfrm>
                <a:off x="1916940" y="6047375"/>
                <a:ext cx="5286375" cy="352425"/>
              </a:xfrm>
              <a:prstGeom prst="rect">
                <a:avLst/>
              </a:prstGeom>
              <a:noFill/>
              <a:ln w="9525">
                <a:noFill/>
                <a:miter lim="800000"/>
                <a:headEnd/>
                <a:tailEnd/>
              </a:ln>
            </p:spPr>
          </p:pic>
        </p:grpSp>
        <p:cxnSp>
          <p:nvCxnSpPr>
            <p:cNvPr id="6" name="Straight Connector 5"/>
            <p:cNvCxnSpPr/>
            <p:nvPr/>
          </p:nvCxnSpPr>
          <p:spPr>
            <a:xfrm>
              <a:off x="2944267" y="4077024"/>
              <a:ext cx="0" cy="194454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Levels of ID</a:t>
            </a:r>
          </a:p>
        </p:txBody>
      </p:sp>
      <p:sp>
        <p:nvSpPr>
          <p:cNvPr id="8195" name="TextBox 2"/>
          <p:cNvSpPr txBox="1">
            <a:spLocks noChangeArrowheads="1"/>
          </p:cNvSpPr>
          <p:nvPr/>
        </p:nvSpPr>
        <p:spPr bwMode="auto">
          <a:xfrm>
            <a:off x="755650" y="2276475"/>
            <a:ext cx="8064500" cy="2678113"/>
          </a:xfrm>
          <a:prstGeom prst="rect">
            <a:avLst/>
          </a:prstGeom>
          <a:noFill/>
          <a:ln w="9525">
            <a:noFill/>
            <a:miter lim="800000"/>
            <a:headEnd/>
            <a:tailEnd/>
          </a:ln>
        </p:spPr>
        <p:txBody>
          <a:bodyPr>
            <a:spAutoFit/>
          </a:bodyPr>
          <a:lstStyle/>
          <a:p>
            <a:r>
              <a:rPr lang="en-GB" sz="2400"/>
              <a:t>Mild = 50 - 69</a:t>
            </a:r>
          </a:p>
          <a:p>
            <a:endParaRPr lang="en-GB" sz="2400"/>
          </a:p>
          <a:p>
            <a:r>
              <a:rPr lang="en-GB" sz="2400"/>
              <a:t>Moderate = 35 - 49</a:t>
            </a:r>
          </a:p>
          <a:p>
            <a:endParaRPr lang="en-GB" sz="2400"/>
          </a:p>
          <a:p>
            <a:r>
              <a:rPr lang="en-GB" sz="2400"/>
              <a:t>Severe = 20 - 34</a:t>
            </a:r>
          </a:p>
          <a:p>
            <a:endParaRPr lang="en-GB" sz="2400"/>
          </a:p>
          <a:p>
            <a:r>
              <a:rPr lang="en-GB" sz="2400"/>
              <a:t>Profound = lower than 20 </a:t>
            </a:r>
          </a:p>
        </p:txBody>
      </p:sp>
      <p:sp>
        <p:nvSpPr>
          <p:cNvPr id="8196" name="TextBox 6"/>
          <p:cNvSpPr txBox="1">
            <a:spLocks noChangeArrowheads="1"/>
          </p:cNvSpPr>
          <p:nvPr/>
        </p:nvSpPr>
        <p:spPr bwMode="auto">
          <a:xfrm>
            <a:off x="0" y="6516688"/>
            <a:ext cx="9144000" cy="368300"/>
          </a:xfrm>
          <a:prstGeom prst="rect">
            <a:avLst/>
          </a:prstGeom>
          <a:noFill/>
          <a:ln w="9525">
            <a:noFill/>
            <a:miter lim="800000"/>
            <a:headEnd/>
            <a:tailEnd/>
          </a:ln>
        </p:spPr>
        <p:txBody>
          <a:bodyPr>
            <a:spAutoFit/>
          </a:bodyPr>
          <a:lstStyle/>
          <a:p>
            <a:pPr algn="r"/>
            <a:r>
              <a:rPr lang="en-GB" altLang="en-US">
                <a:solidFill>
                  <a:srgbClr val="FFC000"/>
                </a:solidFill>
              </a:rPr>
              <a:t>World Health Organization (WHO). (1992). </a:t>
            </a:r>
            <a:r>
              <a:rPr lang="en-GB" altLang="en-US" i="1">
                <a:solidFill>
                  <a:srgbClr val="FFC000"/>
                </a:solidFill>
              </a:rPr>
              <a:t>ICD-10</a:t>
            </a:r>
            <a:r>
              <a:rPr lang="en-GB" altLang="en-US">
                <a:solidFill>
                  <a:srgbClr val="FFC000"/>
                </a:solidFill>
              </a:rPr>
              <a: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Life Challenges</a:t>
            </a:r>
          </a:p>
        </p:txBody>
      </p:sp>
      <p:sp>
        <p:nvSpPr>
          <p:cNvPr id="9219" name="TextBox 2"/>
          <p:cNvSpPr txBox="1">
            <a:spLocks noChangeArrowheads="1"/>
          </p:cNvSpPr>
          <p:nvPr/>
        </p:nvSpPr>
        <p:spPr bwMode="auto">
          <a:xfrm>
            <a:off x="755650" y="2276475"/>
            <a:ext cx="8064500" cy="3416300"/>
          </a:xfrm>
          <a:prstGeom prst="rect">
            <a:avLst/>
          </a:prstGeom>
          <a:noFill/>
          <a:ln w="9525">
            <a:noFill/>
            <a:miter lim="800000"/>
            <a:headEnd/>
            <a:tailEnd/>
          </a:ln>
        </p:spPr>
        <p:txBody>
          <a:bodyPr>
            <a:spAutoFit/>
          </a:bodyPr>
          <a:lstStyle/>
          <a:p>
            <a:r>
              <a:rPr lang="en-GB"/>
              <a:t>“People with intellectual disability … are at significantly increased risk of facing discrimination, social exclusion, and abuse. Children with intellectual disability are much more likely than their non-disabled peers to experience child poverty. As adults, people with intellectual disabilities are significantly less likely than their non-disabled peers to move out of their family home, have long-term intimate relationships, be employed, have friends and participate in the life of their communities. They are also more likely to live in poor health, have poorer mental health and to die young. These inequalities transcend national boundaries.”</a:t>
            </a:r>
          </a:p>
          <a:p>
            <a:endParaRPr lang="en-GB"/>
          </a:p>
          <a:p>
            <a:r>
              <a:rPr lang="en-GB"/>
              <a:t>Eric Emerson</a:t>
            </a:r>
          </a:p>
          <a:p>
            <a:endParaRPr lang="en-GB"/>
          </a:p>
        </p:txBody>
      </p:sp>
      <p:sp>
        <p:nvSpPr>
          <p:cNvPr id="9220" name="TextBox 6"/>
          <p:cNvSpPr txBox="1">
            <a:spLocks noChangeArrowheads="1"/>
          </p:cNvSpPr>
          <p:nvPr/>
        </p:nvSpPr>
        <p:spPr bwMode="auto">
          <a:xfrm>
            <a:off x="862013" y="6203950"/>
            <a:ext cx="8281987" cy="646113"/>
          </a:xfrm>
          <a:prstGeom prst="rect">
            <a:avLst/>
          </a:prstGeom>
          <a:noFill/>
          <a:ln w="9525">
            <a:noFill/>
            <a:miter lim="800000"/>
            <a:headEnd/>
            <a:tailEnd/>
          </a:ln>
        </p:spPr>
        <p:txBody>
          <a:bodyPr>
            <a:spAutoFit/>
          </a:bodyPr>
          <a:lstStyle/>
          <a:p>
            <a:pPr algn="r"/>
            <a:r>
              <a:rPr lang="en-GB" altLang="en-US">
                <a:solidFill>
                  <a:srgbClr val="FFC000"/>
                </a:solidFill>
              </a:rPr>
              <a:t>Carr et al. (Eds). (2014). </a:t>
            </a:r>
            <a:r>
              <a:rPr lang="en-GB" altLang="en-US" i="1">
                <a:solidFill>
                  <a:srgbClr val="FFC000"/>
                </a:solidFill>
              </a:rPr>
              <a:t>The Handbook of Intellectual Disability and Clinical Psychology Practice</a:t>
            </a:r>
            <a:r>
              <a:rPr lang="en-GB" altLang="en-US">
                <a:solidFill>
                  <a:srgbClr val="FFC000"/>
                </a:solidFill>
              </a:rPr>
              <a:t>. Routledge.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Psychological distress</a:t>
            </a:r>
          </a:p>
        </p:txBody>
      </p:sp>
      <p:sp>
        <p:nvSpPr>
          <p:cNvPr id="10243" name="TextBox 2"/>
          <p:cNvSpPr txBox="1">
            <a:spLocks noChangeArrowheads="1"/>
          </p:cNvSpPr>
          <p:nvPr/>
        </p:nvSpPr>
        <p:spPr bwMode="auto">
          <a:xfrm>
            <a:off x="755650" y="2276475"/>
            <a:ext cx="8064500" cy="3970338"/>
          </a:xfrm>
          <a:prstGeom prst="rect">
            <a:avLst/>
          </a:prstGeom>
          <a:noFill/>
          <a:ln w="9525">
            <a:noFill/>
            <a:miter lim="800000"/>
            <a:headEnd/>
            <a:tailEnd/>
          </a:ln>
        </p:spPr>
        <p:txBody>
          <a:bodyPr>
            <a:spAutoFit/>
          </a:bodyPr>
          <a:lstStyle/>
          <a:p>
            <a:r>
              <a:rPr lang="en-GB"/>
              <a:t>People with ID experience mental ill-health and psychological distress at least as much as the typically-developing population does.</a:t>
            </a:r>
          </a:p>
          <a:p>
            <a:endParaRPr lang="en-GB"/>
          </a:p>
          <a:p>
            <a:r>
              <a:rPr lang="en-GB"/>
              <a:t>Within the ACT model, verbal process contribute to psychological distress through psychological inflexibility.</a:t>
            </a:r>
          </a:p>
          <a:p>
            <a:endParaRPr lang="en-GB"/>
          </a:p>
          <a:p>
            <a:r>
              <a:rPr lang="en-GB"/>
              <a:t>Although people with ID have impairments in the verbal language skills, there is no reason to suspect that verbal processes and psychological inflexibility are not implicated.</a:t>
            </a:r>
          </a:p>
          <a:p>
            <a:endParaRPr lang="en-GB"/>
          </a:p>
          <a:p>
            <a:r>
              <a:rPr lang="en-GB"/>
              <a:t>The broad challenge is to intervene at the level of these processes in an effective way.</a:t>
            </a:r>
          </a:p>
          <a:p>
            <a:endParaRPr lang="en-GB"/>
          </a:p>
          <a:p>
            <a:endParaRPr lang="en-GB"/>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ID &amp; ACT - challenges</a:t>
            </a:r>
          </a:p>
        </p:txBody>
      </p:sp>
      <p:sp>
        <p:nvSpPr>
          <p:cNvPr id="11267" name="TextBox 4"/>
          <p:cNvSpPr txBox="1">
            <a:spLocks noChangeArrowheads="1"/>
          </p:cNvSpPr>
          <p:nvPr/>
        </p:nvSpPr>
        <p:spPr bwMode="auto">
          <a:xfrm>
            <a:off x="755650" y="2276475"/>
            <a:ext cx="8064500" cy="4524375"/>
          </a:xfrm>
          <a:prstGeom prst="rect">
            <a:avLst/>
          </a:prstGeom>
          <a:noFill/>
          <a:ln w="9525">
            <a:noFill/>
            <a:miter lim="800000"/>
            <a:headEnd/>
            <a:tailEnd/>
          </a:ln>
        </p:spPr>
        <p:txBody>
          <a:bodyPr>
            <a:spAutoFit/>
          </a:bodyPr>
          <a:lstStyle/>
          <a:p>
            <a:r>
              <a:rPr lang="en-GB"/>
              <a:t>Attention span likely to be limited</a:t>
            </a:r>
          </a:p>
          <a:p>
            <a:endParaRPr lang="en-GB"/>
          </a:p>
          <a:p>
            <a:r>
              <a:rPr lang="en-GB"/>
              <a:t>Verbal ability likely to be  reduced</a:t>
            </a:r>
          </a:p>
          <a:p>
            <a:endParaRPr lang="en-GB"/>
          </a:p>
          <a:p>
            <a:r>
              <a:rPr lang="en-GB"/>
              <a:t>Ability to use metaphor likely to be reduced</a:t>
            </a:r>
          </a:p>
          <a:p>
            <a:endParaRPr lang="en-GB"/>
          </a:p>
          <a:p>
            <a:r>
              <a:rPr lang="en-GB"/>
              <a:t>Deictic framing likely to be underdeveloped</a:t>
            </a:r>
          </a:p>
          <a:p>
            <a:endParaRPr lang="en-GB"/>
          </a:p>
          <a:p>
            <a:r>
              <a:rPr lang="en-GB"/>
              <a:t>Impulse control and emotional regulation may be impaired</a:t>
            </a:r>
          </a:p>
          <a:p>
            <a:endParaRPr lang="en-GB"/>
          </a:p>
          <a:p>
            <a:r>
              <a:rPr lang="en-GB"/>
              <a:t>Ability to engage with meta-cognitions may be limited</a:t>
            </a:r>
          </a:p>
          <a:p>
            <a:endParaRPr lang="en-GB"/>
          </a:p>
          <a:p>
            <a:r>
              <a:rPr lang="en-GB"/>
              <a:t>Influence over what they do with their lives will frequently be compromised through the presence of paid and unpaid carers</a:t>
            </a:r>
          </a:p>
          <a:p>
            <a:endParaRPr lang="en-GB"/>
          </a:p>
          <a:p>
            <a:endParaRPr lang="en-GB"/>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4"/>
          <p:cNvSpPr txBox="1">
            <a:spLocks noChangeArrowheads="1"/>
          </p:cNvSpPr>
          <p:nvPr/>
        </p:nvSpPr>
        <p:spPr bwMode="auto">
          <a:xfrm>
            <a:off x="6977063" y="2103438"/>
            <a:ext cx="1296987" cy="1200150"/>
          </a:xfrm>
          <a:prstGeom prst="rect">
            <a:avLst/>
          </a:prstGeom>
          <a:noFill/>
          <a:ln w="9525">
            <a:noFill/>
            <a:miter lim="800000"/>
            <a:headEnd/>
            <a:tailEnd/>
          </a:ln>
        </p:spPr>
        <p:txBody>
          <a:bodyPr>
            <a:spAutoFit/>
          </a:bodyPr>
          <a:lstStyle/>
          <a:p>
            <a:r>
              <a:rPr lang="en-GB" altLang="en-US" sz="7200">
                <a:solidFill>
                  <a:srgbClr val="FF0000"/>
                </a:solidFill>
                <a:latin typeface="Calibri" pitchFamily="34" charset="0"/>
                <a:ea typeface="Calibri" pitchFamily="34" charset="0"/>
                <a:cs typeface="Calibri" pitchFamily="34" charset="0"/>
              </a:rPr>
              <a:t>?</a:t>
            </a:r>
          </a:p>
        </p:txBody>
      </p:sp>
      <p:grpSp>
        <p:nvGrpSpPr>
          <p:cNvPr id="12291" name="Group 3"/>
          <p:cNvGrpSpPr>
            <a:grpSpLocks/>
          </p:cNvGrpSpPr>
          <p:nvPr/>
        </p:nvGrpSpPr>
        <p:grpSpPr bwMode="auto">
          <a:xfrm>
            <a:off x="1187450" y="1414463"/>
            <a:ext cx="7416800" cy="4894262"/>
            <a:chOff x="1187624" y="1414517"/>
            <a:chExt cx="7416824" cy="4893679"/>
          </a:xfrm>
        </p:grpSpPr>
        <p:pic>
          <p:nvPicPr>
            <p:cNvPr id="12294" name="Picture 2"/>
            <p:cNvPicPr>
              <a:picLocks noChangeAspect="1" noChangeArrowheads="1"/>
            </p:cNvPicPr>
            <p:nvPr/>
          </p:nvPicPr>
          <p:blipFill>
            <a:blip r:embed="rId2" cstate="print"/>
            <a:srcRect/>
            <a:stretch>
              <a:fillRect/>
            </a:stretch>
          </p:blipFill>
          <p:spPr bwMode="auto">
            <a:xfrm>
              <a:off x="2771775" y="2141538"/>
              <a:ext cx="3167063" cy="3506787"/>
            </a:xfrm>
            <a:prstGeom prst="rect">
              <a:avLst/>
            </a:prstGeom>
            <a:noFill/>
            <a:ln w="9525">
              <a:noFill/>
              <a:miter lim="800000"/>
              <a:headEnd/>
              <a:tailEnd/>
            </a:ln>
            <a:effectLst/>
          </p:spPr>
        </p:pic>
        <p:sp>
          <p:nvSpPr>
            <p:cNvPr id="12295" name="TextBox 1"/>
            <p:cNvSpPr txBox="1">
              <a:spLocks noChangeArrowheads="1"/>
            </p:cNvSpPr>
            <p:nvPr/>
          </p:nvSpPr>
          <p:spPr bwMode="auto">
            <a:xfrm>
              <a:off x="6314706" y="2742608"/>
              <a:ext cx="1728192" cy="369332"/>
            </a:xfrm>
            <a:prstGeom prst="rect">
              <a:avLst/>
            </a:prstGeom>
            <a:noFill/>
            <a:ln w="9525">
              <a:noFill/>
              <a:miter lim="800000"/>
              <a:headEnd/>
              <a:tailEnd/>
            </a:ln>
          </p:spPr>
          <p:txBody>
            <a:bodyPr>
              <a:spAutoFit/>
            </a:bodyPr>
            <a:lstStyle/>
            <a:p>
              <a:r>
                <a:rPr lang="en-GB"/>
                <a:t>Values</a:t>
              </a:r>
            </a:p>
          </p:txBody>
        </p:sp>
        <p:sp>
          <p:nvSpPr>
            <p:cNvPr id="12296" name="TextBox 6"/>
            <p:cNvSpPr txBox="1">
              <a:spLocks noChangeArrowheads="1"/>
            </p:cNvSpPr>
            <p:nvPr/>
          </p:nvSpPr>
          <p:spPr bwMode="auto">
            <a:xfrm>
              <a:off x="6228184" y="4667650"/>
              <a:ext cx="2376264" cy="369332"/>
            </a:xfrm>
            <a:prstGeom prst="rect">
              <a:avLst/>
            </a:prstGeom>
            <a:noFill/>
            <a:ln w="9525">
              <a:noFill/>
              <a:miter lim="800000"/>
              <a:headEnd/>
              <a:tailEnd/>
            </a:ln>
          </p:spPr>
          <p:txBody>
            <a:bodyPr>
              <a:spAutoFit/>
            </a:bodyPr>
            <a:lstStyle/>
            <a:p>
              <a:r>
                <a:rPr lang="en-GB"/>
                <a:t>Committed Action</a:t>
              </a:r>
            </a:p>
          </p:txBody>
        </p:sp>
        <p:sp>
          <p:nvSpPr>
            <p:cNvPr id="12297" name="TextBox 7"/>
            <p:cNvSpPr txBox="1">
              <a:spLocks noChangeArrowheads="1"/>
            </p:cNvSpPr>
            <p:nvPr/>
          </p:nvSpPr>
          <p:spPr bwMode="auto">
            <a:xfrm>
              <a:off x="3261342" y="5938864"/>
              <a:ext cx="2232248" cy="369332"/>
            </a:xfrm>
            <a:prstGeom prst="rect">
              <a:avLst/>
            </a:prstGeom>
            <a:noFill/>
            <a:ln w="9525">
              <a:noFill/>
              <a:miter lim="800000"/>
              <a:headEnd/>
              <a:tailEnd/>
            </a:ln>
          </p:spPr>
          <p:txBody>
            <a:bodyPr>
              <a:spAutoFit/>
            </a:bodyPr>
            <a:lstStyle/>
            <a:p>
              <a:pPr algn="ctr"/>
              <a:r>
                <a:rPr lang="en-GB"/>
                <a:t>Self-As-Context</a:t>
              </a:r>
            </a:p>
          </p:txBody>
        </p:sp>
        <p:sp>
          <p:nvSpPr>
            <p:cNvPr id="12298" name="TextBox 8"/>
            <p:cNvSpPr txBox="1">
              <a:spLocks noChangeArrowheads="1"/>
            </p:cNvSpPr>
            <p:nvPr/>
          </p:nvSpPr>
          <p:spPr bwMode="auto">
            <a:xfrm>
              <a:off x="1475656" y="4653136"/>
              <a:ext cx="1728192" cy="369332"/>
            </a:xfrm>
            <a:prstGeom prst="rect">
              <a:avLst/>
            </a:prstGeom>
            <a:noFill/>
            <a:ln w="9525">
              <a:noFill/>
              <a:miter lim="800000"/>
              <a:headEnd/>
              <a:tailEnd/>
            </a:ln>
          </p:spPr>
          <p:txBody>
            <a:bodyPr>
              <a:spAutoFit/>
            </a:bodyPr>
            <a:lstStyle/>
            <a:p>
              <a:r>
                <a:rPr lang="en-GB"/>
                <a:t>Defusion</a:t>
              </a:r>
            </a:p>
          </p:txBody>
        </p:sp>
        <p:sp>
          <p:nvSpPr>
            <p:cNvPr id="12299" name="TextBox 9"/>
            <p:cNvSpPr txBox="1">
              <a:spLocks noChangeArrowheads="1"/>
            </p:cNvSpPr>
            <p:nvPr/>
          </p:nvSpPr>
          <p:spPr bwMode="auto">
            <a:xfrm>
              <a:off x="1187624" y="2737948"/>
              <a:ext cx="1728192" cy="369332"/>
            </a:xfrm>
            <a:prstGeom prst="rect">
              <a:avLst/>
            </a:prstGeom>
            <a:noFill/>
            <a:ln w="9525">
              <a:noFill/>
              <a:miter lim="800000"/>
              <a:headEnd/>
              <a:tailEnd/>
            </a:ln>
          </p:spPr>
          <p:txBody>
            <a:bodyPr>
              <a:spAutoFit/>
            </a:bodyPr>
            <a:lstStyle/>
            <a:p>
              <a:r>
                <a:rPr lang="en-GB"/>
                <a:t>Acceptance</a:t>
              </a:r>
            </a:p>
          </p:txBody>
        </p:sp>
        <p:sp>
          <p:nvSpPr>
            <p:cNvPr id="12300" name="TextBox 10"/>
            <p:cNvSpPr txBox="1">
              <a:spLocks noChangeArrowheads="1"/>
            </p:cNvSpPr>
            <p:nvPr/>
          </p:nvSpPr>
          <p:spPr bwMode="auto">
            <a:xfrm>
              <a:off x="2771775" y="1414517"/>
              <a:ext cx="3174205" cy="646331"/>
            </a:xfrm>
            <a:prstGeom prst="rect">
              <a:avLst/>
            </a:prstGeom>
            <a:noFill/>
            <a:ln w="9525">
              <a:noFill/>
              <a:miter lim="800000"/>
              <a:headEnd/>
              <a:tailEnd/>
            </a:ln>
          </p:spPr>
          <p:txBody>
            <a:bodyPr>
              <a:spAutoFit/>
            </a:bodyPr>
            <a:lstStyle/>
            <a:p>
              <a:pPr algn="ctr"/>
              <a:r>
                <a:rPr lang="en-GB"/>
                <a:t>Flexible Attention to the Present Moment</a:t>
              </a:r>
            </a:p>
          </p:txBody>
        </p:sp>
      </p:grpSp>
      <p:sp>
        <p:nvSpPr>
          <p:cNvPr id="12" name="TextBox 4"/>
          <p:cNvSpPr txBox="1">
            <a:spLocks noChangeArrowheads="1"/>
          </p:cNvSpPr>
          <p:nvPr/>
        </p:nvSpPr>
        <p:spPr bwMode="auto">
          <a:xfrm>
            <a:off x="8027988" y="4029075"/>
            <a:ext cx="1296987" cy="1200150"/>
          </a:xfrm>
          <a:prstGeom prst="rect">
            <a:avLst/>
          </a:prstGeom>
          <a:noFill/>
          <a:ln w="9525">
            <a:noFill/>
            <a:miter lim="800000"/>
            <a:headEnd/>
            <a:tailEnd/>
          </a:ln>
        </p:spPr>
        <p:txBody>
          <a:bodyPr>
            <a:spAutoFit/>
          </a:bodyPr>
          <a:lstStyle/>
          <a:p>
            <a:r>
              <a:rPr lang="en-GB" altLang="en-US" sz="7200">
                <a:solidFill>
                  <a:srgbClr val="FF0000"/>
                </a:solidFill>
                <a:latin typeface="Calibri" pitchFamily="34" charset="0"/>
                <a:ea typeface="Calibri" pitchFamily="34" charset="0"/>
                <a:cs typeface="Calibri" pitchFamily="34" charset="0"/>
              </a:rPr>
              <a:t>?</a:t>
            </a:r>
          </a:p>
        </p:txBody>
      </p:sp>
      <p:sp>
        <p:nvSpPr>
          <p:cNvPr id="3" name="TextBox 2"/>
          <p:cNvSpPr txBox="1">
            <a:spLocks noChangeArrowheads="1"/>
          </p:cNvSpPr>
          <p:nvPr/>
        </p:nvSpPr>
        <p:spPr bwMode="auto">
          <a:xfrm>
            <a:off x="4730750" y="5300663"/>
            <a:ext cx="1354138" cy="1200150"/>
          </a:xfrm>
          <a:prstGeom prst="rect">
            <a:avLst/>
          </a:prstGeom>
          <a:noFill/>
          <a:ln w="9525">
            <a:noFill/>
            <a:miter lim="800000"/>
            <a:headEnd/>
            <a:tailEnd/>
          </a:ln>
        </p:spPr>
        <p:txBody>
          <a:bodyPr>
            <a:spAutoFit/>
          </a:bodyPr>
          <a:lstStyle/>
          <a:p>
            <a:pPr algn="ctr"/>
            <a:r>
              <a:rPr lang="en-GB" sz="7200">
                <a:solidFill>
                  <a:srgbClr val="FF0000"/>
                </a:solidFil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5400000">
            <a:off x="1776412" y="2767013"/>
            <a:ext cx="2555875" cy="23050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TextBox 3"/>
          <p:cNvSpPr txBox="1"/>
          <p:nvPr/>
        </p:nvSpPr>
        <p:spPr>
          <a:xfrm>
            <a:off x="1901825" y="3708400"/>
            <a:ext cx="2305050" cy="368300"/>
          </a:xfrm>
          <a:prstGeom prst="rect">
            <a:avLst/>
          </a:prstGeom>
          <a:noFill/>
        </p:spPr>
        <p:txBody>
          <a:bodyPr>
            <a:spAutoFit/>
          </a:bodyPr>
          <a:lstStyle/>
          <a:p>
            <a:pPr algn="ctr">
              <a:defRPr/>
            </a:pPr>
            <a:r>
              <a:rPr lang="en-GB" b="1" dirty="0">
                <a:solidFill>
                  <a:schemeClr val="bg1">
                    <a:lumMod val="75000"/>
                  </a:schemeClr>
                </a:solidFill>
              </a:rPr>
              <a:t>Client</a:t>
            </a:r>
          </a:p>
        </p:txBody>
      </p:sp>
      <p:grpSp>
        <p:nvGrpSpPr>
          <p:cNvPr id="6" name="Group 5"/>
          <p:cNvGrpSpPr>
            <a:grpSpLocks/>
          </p:cNvGrpSpPr>
          <p:nvPr/>
        </p:nvGrpSpPr>
        <p:grpSpPr bwMode="auto">
          <a:xfrm>
            <a:off x="4105275" y="1489075"/>
            <a:ext cx="1397000" cy="1547813"/>
            <a:chOff x="4105275" y="1489075"/>
            <a:chExt cx="1397000" cy="1547813"/>
          </a:xfrm>
        </p:grpSpPr>
        <p:pic>
          <p:nvPicPr>
            <p:cNvPr id="13329" name="Picture 4"/>
            <p:cNvPicPr>
              <a:picLocks noChangeAspect="1" noChangeArrowheads="1"/>
            </p:cNvPicPr>
            <p:nvPr/>
          </p:nvPicPr>
          <p:blipFill>
            <a:blip r:embed="rId3" cstate="print"/>
            <a:srcRect/>
            <a:stretch>
              <a:fillRect/>
            </a:stretch>
          </p:blipFill>
          <p:spPr bwMode="auto">
            <a:xfrm>
              <a:off x="4105275" y="1489075"/>
              <a:ext cx="1397000" cy="1547813"/>
            </a:xfrm>
            <a:prstGeom prst="rect">
              <a:avLst/>
            </a:prstGeom>
            <a:noFill/>
            <a:ln w="9525">
              <a:noFill/>
              <a:miter lim="800000"/>
              <a:headEnd/>
              <a:tailEnd/>
            </a:ln>
            <a:effectLst/>
          </p:spPr>
        </p:pic>
        <p:sp>
          <p:nvSpPr>
            <p:cNvPr id="5" name="TextBox 4"/>
            <p:cNvSpPr txBox="1"/>
            <p:nvPr/>
          </p:nvSpPr>
          <p:spPr>
            <a:xfrm>
              <a:off x="4105275" y="2060575"/>
              <a:ext cx="1395413" cy="369888"/>
            </a:xfrm>
            <a:prstGeom prst="rect">
              <a:avLst/>
            </a:prstGeom>
            <a:noFill/>
          </p:spPr>
          <p:txBody>
            <a:bodyPr>
              <a:spAutoFit/>
            </a:bodyPr>
            <a:lstStyle/>
            <a:p>
              <a:pPr algn="ctr">
                <a:defRPr/>
              </a:pPr>
              <a:r>
                <a:rPr lang="en-GB" b="1" dirty="0">
                  <a:solidFill>
                    <a:schemeClr val="bg1">
                      <a:lumMod val="75000"/>
                    </a:schemeClr>
                  </a:solidFill>
                </a:rPr>
                <a:t>Carer</a:t>
              </a:r>
            </a:p>
          </p:txBody>
        </p:sp>
      </p:grpSp>
      <p:grpSp>
        <p:nvGrpSpPr>
          <p:cNvPr id="7" name="Group 6"/>
          <p:cNvGrpSpPr>
            <a:grpSpLocks/>
          </p:cNvGrpSpPr>
          <p:nvPr/>
        </p:nvGrpSpPr>
        <p:grpSpPr bwMode="auto">
          <a:xfrm>
            <a:off x="5619750" y="2317750"/>
            <a:ext cx="1400175" cy="1547813"/>
            <a:chOff x="5619750" y="2317750"/>
            <a:chExt cx="1400522" cy="1547813"/>
          </a:xfrm>
        </p:grpSpPr>
        <p:pic>
          <p:nvPicPr>
            <p:cNvPr id="13327" name="Picture 5"/>
            <p:cNvPicPr>
              <a:picLocks noChangeAspect="1" noChangeArrowheads="1"/>
            </p:cNvPicPr>
            <p:nvPr/>
          </p:nvPicPr>
          <p:blipFill>
            <a:blip r:embed="rId4" cstate="print"/>
            <a:srcRect/>
            <a:stretch>
              <a:fillRect/>
            </a:stretch>
          </p:blipFill>
          <p:spPr bwMode="auto">
            <a:xfrm>
              <a:off x="5619750" y="2317750"/>
              <a:ext cx="1395413" cy="1547813"/>
            </a:xfrm>
            <a:prstGeom prst="rect">
              <a:avLst/>
            </a:prstGeom>
            <a:noFill/>
            <a:ln w="9525">
              <a:noFill/>
              <a:miter lim="800000"/>
              <a:headEnd/>
              <a:tailEnd/>
            </a:ln>
            <a:effectLst/>
          </p:spPr>
        </p:pic>
        <p:sp>
          <p:nvSpPr>
            <p:cNvPr id="10" name="TextBox 9"/>
            <p:cNvSpPr txBox="1"/>
            <p:nvPr/>
          </p:nvSpPr>
          <p:spPr>
            <a:xfrm>
              <a:off x="5624514" y="2932113"/>
              <a:ext cx="1395758" cy="369887"/>
            </a:xfrm>
            <a:prstGeom prst="rect">
              <a:avLst/>
            </a:prstGeom>
            <a:noFill/>
          </p:spPr>
          <p:txBody>
            <a:bodyPr>
              <a:spAutoFit/>
            </a:bodyPr>
            <a:lstStyle/>
            <a:p>
              <a:pPr algn="ctr">
                <a:defRPr/>
              </a:pPr>
              <a:r>
                <a:rPr lang="en-GB" b="1" dirty="0">
                  <a:solidFill>
                    <a:schemeClr val="bg1">
                      <a:lumMod val="75000"/>
                    </a:schemeClr>
                  </a:solidFill>
                </a:rPr>
                <a:t>Carer</a:t>
              </a:r>
            </a:p>
          </p:txBody>
        </p:sp>
      </p:grpSp>
      <p:grpSp>
        <p:nvGrpSpPr>
          <p:cNvPr id="8" name="Group 7"/>
          <p:cNvGrpSpPr>
            <a:grpSpLocks/>
          </p:cNvGrpSpPr>
          <p:nvPr/>
        </p:nvGrpSpPr>
        <p:grpSpPr bwMode="auto">
          <a:xfrm>
            <a:off x="5619750" y="4081463"/>
            <a:ext cx="1400175" cy="1547812"/>
            <a:chOff x="5619750" y="4081463"/>
            <a:chExt cx="1400522" cy="1547812"/>
          </a:xfrm>
        </p:grpSpPr>
        <p:pic>
          <p:nvPicPr>
            <p:cNvPr id="13325" name="Picture 6"/>
            <p:cNvPicPr>
              <a:picLocks noChangeAspect="1" noChangeArrowheads="1"/>
            </p:cNvPicPr>
            <p:nvPr/>
          </p:nvPicPr>
          <p:blipFill>
            <a:blip r:embed="rId4" cstate="print"/>
            <a:srcRect/>
            <a:stretch>
              <a:fillRect/>
            </a:stretch>
          </p:blipFill>
          <p:spPr bwMode="auto">
            <a:xfrm>
              <a:off x="5619750" y="4081463"/>
              <a:ext cx="1395413" cy="1547812"/>
            </a:xfrm>
            <a:prstGeom prst="rect">
              <a:avLst/>
            </a:prstGeom>
            <a:noFill/>
            <a:ln w="9525">
              <a:noFill/>
              <a:miter lim="800000"/>
              <a:headEnd/>
              <a:tailEnd/>
            </a:ln>
            <a:effectLst/>
          </p:spPr>
        </p:pic>
        <p:sp>
          <p:nvSpPr>
            <p:cNvPr id="11" name="TextBox 10"/>
            <p:cNvSpPr txBox="1"/>
            <p:nvPr/>
          </p:nvSpPr>
          <p:spPr>
            <a:xfrm>
              <a:off x="5624514" y="4706938"/>
              <a:ext cx="1395758" cy="368300"/>
            </a:xfrm>
            <a:prstGeom prst="rect">
              <a:avLst/>
            </a:prstGeom>
            <a:noFill/>
          </p:spPr>
          <p:txBody>
            <a:bodyPr>
              <a:spAutoFit/>
            </a:bodyPr>
            <a:lstStyle/>
            <a:p>
              <a:pPr algn="ctr">
                <a:defRPr/>
              </a:pPr>
              <a:r>
                <a:rPr lang="en-GB" b="1" dirty="0">
                  <a:solidFill>
                    <a:schemeClr val="bg1">
                      <a:lumMod val="75000"/>
                    </a:schemeClr>
                  </a:solidFill>
                </a:rPr>
                <a:t>Carer</a:t>
              </a:r>
            </a:p>
          </p:txBody>
        </p:sp>
      </p:grpSp>
      <p:grpSp>
        <p:nvGrpSpPr>
          <p:cNvPr id="9" name="Group 8"/>
          <p:cNvGrpSpPr>
            <a:grpSpLocks/>
          </p:cNvGrpSpPr>
          <p:nvPr/>
        </p:nvGrpSpPr>
        <p:grpSpPr bwMode="auto">
          <a:xfrm>
            <a:off x="4105275" y="4856163"/>
            <a:ext cx="1403350" cy="1547812"/>
            <a:chOff x="4105275" y="4856163"/>
            <a:chExt cx="1402829" cy="1547812"/>
          </a:xfrm>
        </p:grpSpPr>
        <p:pic>
          <p:nvPicPr>
            <p:cNvPr id="13323" name="Picture 7"/>
            <p:cNvPicPr>
              <a:picLocks noChangeAspect="1" noChangeArrowheads="1"/>
            </p:cNvPicPr>
            <p:nvPr/>
          </p:nvPicPr>
          <p:blipFill>
            <a:blip r:embed="rId4" cstate="print"/>
            <a:srcRect/>
            <a:stretch>
              <a:fillRect/>
            </a:stretch>
          </p:blipFill>
          <p:spPr bwMode="auto">
            <a:xfrm>
              <a:off x="4105275" y="4856163"/>
              <a:ext cx="1395413" cy="1547812"/>
            </a:xfrm>
            <a:prstGeom prst="rect">
              <a:avLst/>
            </a:prstGeom>
            <a:noFill/>
            <a:ln w="9525">
              <a:noFill/>
              <a:miter lim="800000"/>
              <a:headEnd/>
              <a:tailEnd/>
            </a:ln>
            <a:effectLst/>
          </p:spPr>
        </p:pic>
        <p:sp>
          <p:nvSpPr>
            <p:cNvPr id="12" name="TextBox 11"/>
            <p:cNvSpPr txBox="1"/>
            <p:nvPr/>
          </p:nvSpPr>
          <p:spPr>
            <a:xfrm>
              <a:off x="4113210" y="5454650"/>
              <a:ext cx="1394894" cy="369888"/>
            </a:xfrm>
            <a:prstGeom prst="rect">
              <a:avLst/>
            </a:prstGeom>
            <a:noFill/>
          </p:spPr>
          <p:txBody>
            <a:bodyPr>
              <a:spAutoFit/>
            </a:bodyPr>
            <a:lstStyle/>
            <a:p>
              <a:pPr algn="ctr">
                <a:defRPr/>
              </a:pPr>
              <a:r>
                <a:rPr lang="en-GB" b="1" dirty="0">
                  <a:solidFill>
                    <a:schemeClr val="bg1">
                      <a:lumMod val="75000"/>
                    </a:schemeClr>
                  </a:solidFill>
                </a:rPr>
                <a:t>Carer</a:t>
              </a:r>
            </a:p>
          </p:txBody>
        </p:sp>
      </p:grpSp>
      <p:grpSp>
        <p:nvGrpSpPr>
          <p:cNvPr id="13" name="Group 12"/>
          <p:cNvGrpSpPr>
            <a:grpSpLocks/>
          </p:cNvGrpSpPr>
          <p:nvPr/>
        </p:nvGrpSpPr>
        <p:grpSpPr bwMode="auto">
          <a:xfrm>
            <a:off x="1116013" y="1176338"/>
            <a:ext cx="7056437" cy="5534025"/>
            <a:chOff x="1116013" y="1176338"/>
            <a:chExt cx="7056437" cy="5534025"/>
          </a:xfrm>
        </p:grpSpPr>
        <p:sp>
          <p:nvSpPr>
            <p:cNvPr id="3" name="Oval 2"/>
            <p:cNvSpPr/>
            <p:nvPr/>
          </p:nvSpPr>
          <p:spPr>
            <a:xfrm>
              <a:off x="1116013" y="1176338"/>
              <a:ext cx="7056437" cy="553402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extBox 16"/>
            <p:cNvSpPr txBox="1"/>
            <p:nvPr/>
          </p:nvSpPr>
          <p:spPr>
            <a:xfrm>
              <a:off x="2124075" y="1844675"/>
              <a:ext cx="1395413" cy="369888"/>
            </a:xfrm>
            <a:prstGeom prst="rect">
              <a:avLst/>
            </a:prstGeom>
            <a:noFill/>
          </p:spPr>
          <p:txBody>
            <a:bodyPr>
              <a:spAutoFit/>
            </a:bodyPr>
            <a:lstStyle/>
            <a:p>
              <a:pPr algn="ctr">
                <a:defRPr/>
              </a:pPr>
              <a:r>
                <a:rPr lang="en-GB" b="1" dirty="0">
                  <a:solidFill>
                    <a:schemeClr val="tx1">
                      <a:lumMod val="75000"/>
                    </a:schemeClr>
                  </a:solidFill>
                </a:rPr>
                <a:t>System</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nodeType="afterEffect">
                                  <p:stCondLst>
                                    <p:cond delay="125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4250"/>
                            </p:stCondLst>
                            <p:childTnLst>
                              <p:par>
                                <p:cTn id="11" presetID="1" presetClass="entr" presetSubtype="0" fill="hold" nodeType="afterEffect">
                                  <p:stCondLst>
                                    <p:cond delay="125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500"/>
                            </p:stCondLst>
                            <p:childTnLst>
                              <p:par>
                                <p:cTn id="14" presetID="1" presetClass="entr" presetSubtype="0" fill="hold" nodeType="afterEffect">
                                  <p:stCondLst>
                                    <p:cond delay="125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6750"/>
                            </p:stCondLst>
                            <p:childTnLst>
                              <p:par>
                                <p:cTn id="17" presetID="1" presetClass="entr" presetSubtype="0" fill="hold" nodeType="afterEffect">
                                  <p:stCondLst>
                                    <p:cond delay="15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ID &amp; ACT</a:t>
            </a:r>
          </a:p>
        </p:txBody>
      </p:sp>
      <p:sp>
        <p:nvSpPr>
          <p:cNvPr id="14339" name="TextBox 2"/>
          <p:cNvSpPr txBox="1">
            <a:spLocks noChangeArrowheads="1"/>
          </p:cNvSpPr>
          <p:nvPr/>
        </p:nvSpPr>
        <p:spPr bwMode="auto">
          <a:xfrm>
            <a:off x="755650" y="2276475"/>
            <a:ext cx="8064500" cy="3140075"/>
          </a:xfrm>
          <a:prstGeom prst="rect">
            <a:avLst/>
          </a:prstGeom>
          <a:noFill/>
          <a:ln w="9525">
            <a:noFill/>
            <a:miter lim="800000"/>
            <a:headEnd/>
            <a:tailEnd/>
          </a:ln>
        </p:spPr>
        <p:txBody>
          <a:bodyPr>
            <a:spAutoFit/>
          </a:bodyPr>
          <a:lstStyle/>
          <a:p>
            <a:r>
              <a:rPr lang="en-GB"/>
              <a:t>The evidence base for ACT within ID is limited.</a:t>
            </a:r>
          </a:p>
          <a:p>
            <a:endParaRPr lang="en-GB"/>
          </a:p>
          <a:p>
            <a:r>
              <a:rPr lang="en-GB"/>
              <a:t>Jackson Brown and Cooper (2009) successfully applied the ACT model in the treatment of a young woman with ID who was experiencing anxious and obsessive thoughts.</a:t>
            </a:r>
          </a:p>
          <a:p>
            <a:endParaRPr lang="en-GB"/>
          </a:p>
          <a:p>
            <a:r>
              <a:rPr lang="en-GB"/>
              <a:t>Sarah was assessed as having a full-scale IQ of 44 (moderate to severe ID).</a:t>
            </a:r>
          </a:p>
          <a:p>
            <a:endParaRPr lang="en-GB"/>
          </a:p>
          <a:p>
            <a:r>
              <a:rPr lang="en-GB"/>
              <a:t>Process required adaptation but Sarah was able to work with language and metaphor. She experienced a reduction in her distress at her thoughts.</a:t>
            </a:r>
          </a:p>
          <a:p>
            <a:endParaRPr lang="en-GB"/>
          </a:p>
        </p:txBody>
      </p:sp>
      <p:sp>
        <p:nvSpPr>
          <p:cNvPr id="14340" name="TextBox 6"/>
          <p:cNvSpPr txBox="1">
            <a:spLocks noChangeArrowheads="1"/>
          </p:cNvSpPr>
          <p:nvPr/>
        </p:nvSpPr>
        <p:spPr bwMode="auto">
          <a:xfrm>
            <a:off x="862013" y="5962650"/>
            <a:ext cx="8281987" cy="922338"/>
          </a:xfrm>
          <a:prstGeom prst="rect">
            <a:avLst/>
          </a:prstGeom>
          <a:noFill/>
          <a:ln w="9525">
            <a:noFill/>
            <a:miter lim="800000"/>
            <a:headEnd/>
            <a:tailEnd/>
          </a:ln>
        </p:spPr>
        <p:txBody>
          <a:bodyPr>
            <a:spAutoFit/>
          </a:bodyPr>
          <a:lstStyle/>
          <a:p>
            <a:pPr algn="r"/>
            <a:r>
              <a:rPr lang="en-GB" altLang="en-US">
                <a:solidFill>
                  <a:srgbClr val="FFC000"/>
                </a:solidFill>
              </a:rPr>
              <a:t>Jackson Brown &amp; Hooper (2009). Acceptance and Commitment Therapy (ACT) with a learning disabled young person experiencing anxious and obsessive thoughts. </a:t>
            </a:r>
            <a:r>
              <a:rPr lang="en-GB" altLang="en-US" i="1">
                <a:solidFill>
                  <a:srgbClr val="FFC000"/>
                </a:solidFill>
              </a:rPr>
              <a:t>Journal of Intellectual Disabilities, 13</a:t>
            </a:r>
            <a:r>
              <a:rPr lang="en-GB" altLang="en-US">
                <a:solidFill>
                  <a:srgbClr val="FFC000"/>
                </a:solidFill>
              </a:rPr>
              <a:t>(2): 195-201.</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Case Study</a:t>
            </a:r>
          </a:p>
        </p:txBody>
      </p:sp>
      <p:sp>
        <p:nvSpPr>
          <p:cNvPr id="15363" name="TextBox 2"/>
          <p:cNvSpPr txBox="1">
            <a:spLocks noChangeArrowheads="1"/>
          </p:cNvSpPr>
          <p:nvPr/>
        </p:nvSpPr>
        <p:spPr bwMode="auto">
          <a:xfrm>
            <a:off x="755650" y="2276475"/>
            <a:ext cx="8064500" cy="3140075"/>
          </a:xfrm>
          <a:prstGeom prst="rect">
            <a:avLst/>
          </a:prstGeom>
          <a:noFill/>
          <a:ln w="9525">
            <a:noFill/>
            <a:miter lim="800000"/>
            <a:headEnd/>
            <a:tailEnd/>
          </a:ln>
        </p:spPr>
        <p:txBody>
          <a:bodyPr>
            <a:spAutoFit/>
          </a:bodyPr>
          <a:lstStyle/>
          <a:p>
            <a:r>
              <a:rPr lang="en-GB"/>
              <a:t>Amanda</a:t>
            </a:r>
          </a:p>
          <a:p>
            <a:endParaRPr lang="en-GB"/>
          </a:p>
          <a:p>
            <a:r>
              <a:rPr lang="en-GB"/>
              <a:t>29 years old</a:t>
            </a:r>
          </a:p>
          <a:p>
            <a:endParaRPr lang="en-GB"/>
          </a:p>
          <a:p>
            <a:r>
              <a:rPr lang="en-GB"/>
              <a:t>Down Syndrome</a:t>
            </a:r>
          </a:p>
          <a:p>
            <a:endParaRPr lang="en-GB"/>
          </a:p>
          <a:p>
            <a:r>
              <a:rPr lang="en-GB"/>
              <a:t>Moderate ID</a:t>
            </a:r>
          </a:p>
          <a:p>
            <a:endParaRPr lang="en-GB"/>
          </a:p>
          <a:p>
            <a:r>
              <a:rPr lang="en-GB"/>
              <a:t>Living at home with her mother</a:t>
            </a:r>
          </a:p>
          <a:p>
            <a:endParaRPr lang="en-GB"/>
          </a:p>
          <a:p>
            <a:r>
              <a:rPr lang="en-GB"/>
              <a:t>Referred for obsessive thoughts about “bad weather”.</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408712"/>
          </a:xfrm>
        </p:spPr>
        <p:txBody>
          <a:bodyPr>
            <a:normAutofit/>
          </a:bodyPr>
          <a:lstStyle/>
          <a:p>
            <a:pPr marL="0" indent="0">
              <a:buNone/>
            </a:pPr>
            <a:r>
              <a:rPr lang="en-GB" b="1" dirty="0" smtClean="0"/>
              <a:t>Welcome!</a:t>
            </a:r>
            <a:endParaRPr lang="en-GB" b="1" dirty="0"/>
          </a:p>
          <a:p>
            <a:pPr marL="0" indent="0">
              <a:buNone/>
            </a:pPr>
            <a:r>
              <a:rPr lang="en-GB" dirty="0" smtClean="0">
                <a:solidFill>
                  <a:schemeClr val="accent1"/>
                </a:solidFill>
              </a:rPr>
              <a:t>Nick Gore </a:t>
            </a:r>
            <a:r>
              <a:rPr lang="en-GB" sz="1800" dirty="0" smtClean="0"/>
              <a:t>–  Researcher/C-Psychologist, Tizard Centre University of Kent, England				N.J.Gore@kent.ac.uk</a:t>
            </a:r>
            <a:endParaRPr lang="en-GB" sz="1800" dirty="0"/>
          </a:p>
          <a:p>
            <a:pPr marL="0" indent="0">
              <a:buNone/>
            </a:pPr>
            <a:r>
              <a:rPr lang="en-GB" dirty="0">
                <a:solidFill>
                  <a:schemeClr val="accent1"/>
                </a:solidFill>
              </a:rPr>
              <a:t>Janet </a:t>
            </a:r>
            <a:r>
              <a:rPr lang="en-GB" dirty="0" smtClean="0">
                <a:solidFill>
                  <a:schemeClr val="accent1"/>
                </a:solidFill>
              </a:rPr>
              <a:t>Harrison </a:t>
            </a:r>
            <a:r>
              <a:rPr lang="en-GB" dirty="0" smtClean="0"/>
              <a:t>- </a:t>
            </a:r>
            <a:r>
              <a:rPr lang="en-GB" sz="1800" dirty="0" smtClean="0"/>
              <a:t>Nurse </a:t>
            </a:r>
            <a:r>
              <a:rPr lang="en-GB" sz="1800" dirty="0"/>
              <a:t>Behaviour </a:t>
            </a:r>
            <a:r>
              <a:rPr lang="en-GB" sz="1800" dirty="0" smtClean="0"/>
              <a:t>Therapist, BAIT, Northumberland, Tyne &amp; Wear NHS Foundation Trust	Janet.Harrison@ntw.nhs.uk</a:t>
            </a:r>
          </a:p>
          <a:p>
            <a:pPr marL="0" indent="0">
              <a:buNone/>
            </a:pPr>
            <a:endParaRPr lang="en-GB" sz="1800" dirty="0" smtClean="0"/>
          </a:p>
          <a:p>
            <a:pPr marL="0" indent="0">
              <a:buNone/>
            </a:pPr>
            <a:r>
              <a:rPr lang="en-GB" dirty="0" smtClean="0">
                <a:solidFill>
                  <a:schemeClr val="accent1"/>
                </a:solidFill>
              </a:rPr>
              <a:t>Mark Oliver </a:t>
            </a:r>
            <a:r>
              <a:rPr lang="en-GB" dirty="0" smtClean="0"/>
              <a:t>- </a:t>
            </a:r>
            <a:r>
              <a:rPr lang="en-GB" sz="1800" dirty="0" smtClean="0"/>
              <a:t>Principal </a:t>
            </a:r>
            <a:r>
              <a:rPr lang="en-GB" sz="1800" dirty="0"/>
              <a:t>Clinical </a:t>
            </a:r>
            <a:r>
              <a:rPr lang="en-GB" sz="1800" dirty="0" smtClean="0"/>
              <a:t>Psychologist, LD </a:t>
            </a:r>
            <a:r>
              <a:rPr lang="en-GB" sz="1800" dirty="0"/>
              <a:t>Psychological </a:t>
            </a:r>
            <a:r>
              <a:rPr lang="en-GB" sz="1800" dirty="0" smtClean="0"/>
              <a:t>Services,</a:t>
            </a:r>
            <a:endParaRPr lang="en-GB" sz="1800" dirty="0"/>
          </a:p>
          <a:p>
            <a:pPr marL="0" indent="0">
              <a:buNone/>
            </a:pPr>
            <a:r>
              <a:rPr lang="en-GB" sz="1800" dirty="0"/>
              <a:t>Northumberland, Tyne &amp; Wear NHS Foundation Trust</a:t>
            </a:r>
          </a:p>
          <a:p>
            <a:pPr marL="0" indent="0">
              <a:buNone/>
            </a:pPr>
            <a:endParaRPr lang="en-GB" sz="1800" dirty="0" smtClean="0"/>
          </a:p>
          <a:p>
            <a:pPr marL="0" indent="0">
              <a:buNone/>
            </a:pPr>
            <a:r>
              <a:rPr lang="en-GB" dirty="0" smtClean="0">
                <a:solidFill>
                  <a:schemeClr val="accent1"/>
                </a:solidFill>
              </a:rPr>
              <a:t>Matt Selman </a:t>
            </a:r>
            <a:r>
              <a:rPr lang="en-GB" dirty="0" smtClean="0"/>
              <a:t>- </a:t>
            </a:r>
            <a:r>
              <a:rPr lang="en-GB" sz="1900" dirty="0" smtClean="0"/>
              <a:t>Principal Clinical Psychologist, LD Psychological Services,</a:t>
            </a:r>
          </a:p>
          <a:p>
            <a:pPr marL="0" indent="0">
              <a:buNone/>
            </a:pPr>
            <a:r>
              <a:rPr lang="en-GB" sz="1900" dirty="0" smtClean="0"/>
              <a:t>Northumberland, Tyne &amp; Wear NHS Foundation Trust</a:t>
            </a:r>
          </a:p>
          <a:p>
            <a:pPr marL="0" indent="0">
              <a:buNone/>
            </a:pPr>
            <a:endParaRPr lang="en-GB" dirty="0" smtClean="0"/>
          </a:p>
          <a:p>
            <a:pPr marL="0" indent="0">
              <a:buNone/>
            </a:pPr>
            <a:r>
              <a:rPr lang="en-GB" i="1" dirty="0" smtClean="0">
                <a:solidFill>
                  <a:schemeClr val="accent1"/>
                </a:solidFill>
              </a:rPr>
              <a:t>Steve </a:t>
            </a:r>
            <a:r>
              <a:rPr lang="en-GB" i="1" dirty="0" err="1" smtClean="0">
                <a:solidFill>
                  <a:schemeClr val="accent1"/>
                </a:solidFill>
              </a:rPr>
              <a:t>Noone</a:t>
            </a:r>
            <a:r>
              <a:rPr lang="en-GB" i="1" dirty="0" smtClean="0">
                <a:solidFill>
                  <a:schemeClr val="accent1"/>
                </a:solidFill>
              </a:rPr>
              <a:t> </a:t>
            </a:r>
            <a:r>
              <a:rPr lang="en-GB" i="1" dirty="0" smtClean="0"/>
              <a:t>– </a:t>
            </a:r>
            <a:r>
              <a:rPr lang="en-GB" sz="1900" i="1" dirty="0" smtClean="0"/>
              <a:t>Consultant Clinical Psychologist, LD Psychological Services, Northumberland, Tyne &amp; Wear NHS Foundation Trust</a:t>
            </a:r>
          </a:p>
          <a:p>
            <a:pPr marL="0" indent="0">
              <a:buNone/>
            </a:pPr>
            <a:endParaRPr lang="en-GB" dirty="0"/>
          </a:p>
        </p:txBody>
      </p:sp>
    </p:spTree>
    <p:extLst>
      <p:ext uri="{BB962C8B-B14F-4D97-AF65-F5344CB8AC3E}">
        <p14:creationId xmlns:p14="http://schemas.microsoft.com/office/powerpoint/2010/main" val="18201504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9271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Problem</a:t>
            </a:r>
          </a:p>
        </p:txBody>
      </p:sp>
      <p:sp>
        <p:nvSpPr>
          <p:cNvPr id="16387" name="TextBox 5"/>
          <p:cNvSpPr txBox="1">
            <a:spLocks noChangeArrowheads="1"/>
          </p:cNvSpPr>
          <p:nvPr/>
        </p:nvSpPr>
        <p:spPr bwMode="auto">
          <a:xfrm>
            <a:off x="755650" y="2276475"/>
            <a:ext cx="8064500" cy="4800600"/>
          </a:xfrm>
          <a:prstGeom prst="rect">
            <a:avLst/>
          </a:prstGeom>
          <a:noFill/>
          <a:ln w="9525">
            <a:noFill/>
            <a:miter lim="800000"/>
            <a:headEnd/>
            <a:tailEnd/>
          </a:ln>
        </p:spPr>
        <p:txBody>
          <a:bodyPr>
            <a:spAutoFit/>
          </a:bodyPr>
          <a:lstStyle/>
          <a:p>
            <a:r>
              <a:rPr lang="en-GB"/>
              <a:t>Referral triggered by Amanda’s day service, who were worried about her presentation. She would not engage with activities, was preoccupied with looking out of the window monitoring the weather, and would fall asleep.</a:t>
            </a:r>
          </a:p>
          <a:p>
            <a:endParaRPr lang="en-GB" altLang="en-US"/>
          </a:p>
          <a:p>
            <a:r>
              <a:rPr lang="en-GB" altLang="en-US"/>
              <a:t>A previous referral to mental health services for the same problem had resulted in a decision to not provide intervention.</a:t>
            </a:r>
          </a:p>
          <a:p>
            <a:endParaRPr lang="en-GB" altLang="en-US"/>
          </a:p>
          <a:p>
            <a:r>
              <a:rPr lang="en-GB"/>
              <a:t>GP referred to Psychiatry, who then referred to the </a:t>
            </a:r>
            <a:r>
              <a:rPr lang="en-GB" altLang="en-US"/>
              <a:t>Community Team for People with Learning Disabilities. </a:t>
            </a:r>
          </a:p>
          <a:p>
            <a:endParaRPr lang="en-GB" altLang="en-US"/>
          </a:p>
          <a:p>
            <a:r>
              <a:rPr lang="en-GB" altLang="en-US"/>
              <a:t>She had a three-year history of being troubled by ruminative thoughts about “bad weather” and would generally appear “anxious” and “constantly worried”.</a:t>
            </a:r>
          </a:p>
          <a:p>
            <a:endParaRPr lang="en-GB" altLang="en-US"/>
          </a:p>
          <a:p>
            <a:endParaRPr lang="en-GB" altLang="en-US"/>
          </a:p>
          <a:p>
            <a:endParaRPr lang="en-GB"/>
          </a:p>
          <a:p>
            <a:endParaRPr lang="en-GB"/>
          </a:p>
          <a:p>
            <a:endParaRPr lang="en-GB"/>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755650" y="1268413"/>
            <a:ext cx="8064500" cy="6186487"/>
          </a:xfrm>
          <a:prstGeom prst="rect">
            <a:avLst/>
          </a:prstGeom>
          <a:noFill/>
          <a:ln w="9525">
            <a:noFill/>
            <a:miter lim="800000"/>
            <a:headEnd/>
            <a:tailEnd/>
          </a:ln>
        </p:spPr>
        <p:txBody>
          <a:bodyPr>
            <a:spAutoFit/>
          </a:bodyPr>
          <a:lstStyle/>
          <a:p>
            <a:r>
              <a:rPr lang="en-GB" altLang="en-US"/>
              <a:t>Amanda’s ruminative thoughts were around:</a:t>
            </a:r>
          </a:p>
          <a:p>
            <a:endParaRPr lang="en-GB" altLang="en-US"/>
          </a:p>
          <a:p>
            <a:r>
              <a:rPr lang="en-GB" altLang="en-US"/>
              <a:t>“Bad weather”</a:t>
            </a:r>
          </a:p>
          <a:p>
            <a:r>
              <a:rPr lang="en-GB" altLang="en-US"/>
              <a:t>“Blackouts”</a:t>
            </a:r>
          </a:p>
          <a:p>
            <a:r>
              <a:rPr lang="en-GB" altLang="en-US"/>
              <a:t>“Power cut”</a:t>
            </a:r>
          </a:p>
          <a:p>
            <a:r>
              <a:rPr lang="en-GB" altLang="en-US"/>
              <a:t>“Rain”</a:t>
            </a:r>
          </a:p>
          <a:p>
            <a:r>
              <a:rPr lang="en-GB" altLang="en-US"/>
              <a:t>“Wind”</a:t>
            </a:r>
          </a:p>
          <a:p>
            <a:r>
              <a:rPr lang="en-GB" altLang="en-US"/>
              <a:t>“Snow”</a:t>
            </a:r>
          </a:p>
          <a:p>
            <a:r>
              <a:rPr lang="en-GB" altLang="en-US"/>
              <a:t>“Thunder and lightning”</a:t>
            </a:r>
          </a:p>
          <a:p>
            <a:endParaRPr lang="en-GB" altLang="en-US"/>
          </a:p>
          <a:p>
            <a:r>
              <a:rPr lang="en-GB" altLang="en-US"/>
              <a:t>She would seek reassurance from her mother throughout the day and would continuously play with her “twirly” (a shoe-lace).</a:t>
            </a:r>
          </a:p>
          <a:p>
            <a:endParaRPr lang="en-GB" altLang="en-US"/>
          </a:p>
          <a:p>
            <a:r>
              <a:rPr lang="en-GB"/>
              <a:t>Amanda said she was scared of “bad weather” because it would lead to power cuts and black-outs. She had a life-long fear of the dark.</a:t>
            </a:r>
          </a:p>
          <a:p>
            <a:endParaRPr lang="en-GB" altLang="en-US"/>
          </a:p>
          <a:p>
            <a:r>
              <a:rPr lang="en-GB" altLang="en-US"/>
              <a:t>Her sleep pattern was disturbed.</a:t>
            </a:r>
          </a:p>
          <a:p>
            <a:endParaRPr lang="en-GB" altLang="en-US"/>
          </a:p>
          <a:p>
            <a:r>
              <a:rPr lang="en-GB" altLang="en-US"/>
              <a:t>Her level of worry appeared constant regardless of the weather conditions.</a:t>
            </a:r>
          </a:p>
          <a:p>
            <a:endParaRPr lang="en-GB"/>
          </a:p>
          <a:p>
            <a:endParaRPr lang="en-GB"/>
          </a:p>
          <a:p>
            <a:endParaRPr lang="en-GB"/>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755650" y="2349500"/>
            <a:ext cx="8064500" cy="4246563"/>
          </a:xfrm>
          <a:prstGeom prst="rect">
            <a:avLst/>
          </a:prstGeom>
          <a:noFill/>
          <a:ln w="9525">
            <a:noFill/>
            <a:miter lim="800000"/>
            <a:headEnd/>
            <a:tailEnd/>
          </a:ln>
        </p:spPr>
        <p:txBody>
          <a:bodyPr>
            <a:spAutoFit/>
          </a:bodyPr>
          <a:lstStyle/>
          <a:p>
            <a:r>
              <a:rPr lang="en-GB"/>
              <a:t>Amanda attended day centre five days a week, and had been attending this since she was 19. </a:t>
            </a:r>
          </a:p>
          <a:p>
            <a:endParaRPr lang="en-GB"/>
          </a:p>
          <a:p>
            <a:r>
              <a:rPr lang="en-GB"/>
              <a:t>The staff at the centre had observed a difference in her lately - she spent a lot of her time at the day centre looking out of the window, and would sometimes become tearful. </a:t>
            </a:r>
          </a:p>
          <a:p>
            <a:endParaRPr lang="en-GB"/>
          </a:p>
          <a:p>
            <a:r>
              <a:rPr lang="en-GB"/>
              <a:t>There had been a change in the focus of the day centre, and Amanda didn’t enjoy it as much as she used to. She still enjoyed baking, drumming, and taking part in their drama group.</a:t>
            </a:r>
            <a:br>
              <a:rPr lang="en-GB"/>
            </a:br>
            <a:r>
              <a:rPr lang="en-GB"/>
              <a:t/>
            </a:r>
            <a:br>
              <a:rPr lang="en-GB"/>
            </a:br>
            <a:r>
              <a:rPr lang="en-GB"/>
              <a:t>Mum said she would like Amanda’s anxieties and repetitiveness to improve.</a:t>
            </a:r>
            <a:br>
              <a:rPr lang="en-GB"/>
            </a:br>
            <a:endParaRPr lang="en-GB"/>
          </a:p>
          <a:p>
            <a:endParaRPr lang="en-GB"/>
          </a:p>
          <a:p>
            <a:endParaRPr lang="en-GB"/>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9271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Formulation</a:t>
            </a:r>
          </a:p>
        </p:txBody>
      </p:sp>
      <p:sp>
        <p:nvSpPr>
          <p:cNvPr id="2" name="TextBox 1"/>
          <p:cNvSpPr txBox="1"/>
          <p:nvPr/>
        </p:nvSpPr>
        <p:spPr>
          <a:xfrm>
            <a:off x="3357563" y="5765800"/>
            <a:ext cx="2592387" cy="831850"/>
          </a:xfrm>
          <a:prstGeom prst="rect">
            <a:avLst/>
          </a:prstGeom>
          <a:noFill/>
          <a:ln w="28575">
            <a:solidFill>
              <a:schemeClr val="accent3"/>
            </a:solidFill>
          </a:ln>
        </p:spPr>
        <p:txBody>
          <a:bodyPr>
            <a:spAutoFit/>
          </a:bodyPr>
          <a:lstStyle/>
          <a:p>
            <a:pPr algn="ctr">
              <a:defRPr/>
            </a:pPr>
            <a:r>
              <a:rPr lang="en-GB" sz="2400" dirty="0">
                <a:latin typeface="Arial Black" panose="020B0A04020102020204" pitchFamily="34" charset="0"/>
              </a:rPr>
              <a:t>Fear of the Dark</a:t>
            </a:r>
          </a:p>
        </p:txBody>
      </p:sp>
      <p:sp>
        <p:nvSpPr>
          <p:cNvPr id="8" name="TextBox 7"/>
          <p:cNvSpPr txBox="1"/>
          <p:nvPr/>
        </p:nvSpPr>
        <p:spPr>
          <a:xfrm>
            <a:off x="3357563" y="4221163"/>
            <a:ext cx="2582862" cy="830262"/>
          </a:xfrm>
          <a:prstGeom prst="rect">
            <a:avLst/>
          </a:prstGeom>
          <a:noFill/>
          <a:ln w="28575">
            <a:solidFill>
              <a:schemeClr val="accent3"/>
            </a:solidFill>
          </a:ln>
        </p:spPr>
        <p:txBody>
          <a:bodyPr>
            <a:spAutoFit/>
          </a:bodyPr>
          <a:lstStyle/>
          <a:p>
            <a:pPr algn="ctr">
              <a:defRPr/>
            </a:pPr>
            <a:r>
              <a:rPr lang="en-GB" sz="2400" dirty="0">
                <a:latin typeface="+mn-lt"/>
              </a:rPr>
              <a:t>“Black Out”</a:t>
            </a:r>
          </a:p>
          <a:p>
            <a:pPr algn="ctr">
              <a:defRPr/>
            </a:pPr>
            <a:r>
              <a:rPr lang="en-GB" sz="2400" dirty="0">
                <a:latin typeface="+mn-lt"/>
              </a:rPr>
              <a:t>“Power Cut”</a:t>
            </a:r>
          </a:p>
        </p:txBody>
      </p:sp>
      <p:sp>
        <p:nvSpPr>
          <p:cNvPr id="10" name="TextBox 9"/>
          <p:cNvSpPr txBox="1"/>
          <p:nvPr/>
        </p:nvSpPr>
        <p:spPr>
          <a:xfrm>
            <a:off x="250825" y="4205288"/>
            <a:ext cx="2881313" cy="922337"/>
          </a:xfrm>
          <a:prstGeom prst="rect">
            <a:avLst/>
          </a:prstGeom>
          <a:noFill/>
        </p:spPr>
        <p:txBody>
          <a:bodyPr>
            <a:spAutoFit/>
          </a:bodyPr>
          <a:lstStyle/>
          <a:p>
            <a:pPr algn="r">
              <a:defRPr/>
            </a:pPr>
            <a:r>
              <a:rPr lang="en-GB" dirty="0">
                <a:latin typeface="+mn-lt"/>
              </a:rPr>
              <a:t>Arbitrarily Applicable Derived Relational Responding</a:t>
            </a:r>
          </a:p>
        </p:txBody>
      </p:sp>
      <p:sp>
        <p:nvSpPr>
          <p:cNvPr id="19462" name="TextBox 10"/>
          <p:cNvSpPr txBox="1">
            <a:spLocks noChangeArrowheads="1"/>
          </p:cNvSpPr>
          <p:nvPr/>
        </p:nvSpPr>
        <p:spPr bwMode="auto">
          <a:xfrm>
            <a:off x="395288" y="6011863"/>
            <a:ext cx="2736850" cy="369887"/>
          </a:xfrm>
          <a:prstGeom prst="rect">
            <a:avLst/>
          </a:prstGeom>
          <a:noFill/>
          <a:ln w="9525">
            <a:noFill/>
            <a:miter lim="800000"/>
            <a:headEnd/>
            <a:tailEnd/>
          </a:ln>
        </p:spPr>
        <p:txBody>
          <a:bodyPr>
            <a:spAutoFit/>
          </a:bodyPr>
          <a:lstStyle/>
          <a:p>
            <a:pPr algn="r"/>
            <a:r>
              <a:rPr lang="en-GB"/>
              <a:t>Respondant? </a:t>
            </a:r>
          </a:p>
        </p:txBody>
      </p:sp>
      <p:sp>
        <p:nvSpPr>
          <p:cNvPr id="12" name="Lightning Bolt 11"/>
          <p:cNvSpPr/>
          <p:nvPr/>
        </p:nvSpPr>
        <p:spPr>
          <a:xfrm rot="14323585">
            <a:off x="4294981" y="5076032"/>
            <a:ext cx="576263" cy="6858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TextBox 12"/>
          <p:cNvSpPr txBox="1"/>
          <p:nvPr/>
        </p:nvSpPr>
        <p:spPr>
          <a:xfrm>
            <a:off x="774700" y="2751138"/>
            <a:ext cx="2582863" cy="461962"/>
          </a:xfrm>
          <a:prstGeom prst="rect">
            <a:avLst/>
          </a:prstGeom>
          <a:noFill/>
          <a:ln w="28575">
            <a:solidFill>
              <a:schemeClr val="accent3"/>
            </a:solidFill>
          </a:ln>
        </p:spPr>
        <p:txBody>
          <a:bodyPr>
            <a:spAutoFit/>
          </a:bodyPr>
          <a:lstStyle/>
          <a:p>
            <a:pPr algn="ctr">
              <a:defRPr/>
            </a:pPr>
            <a:r>
              <a:rPr lang="en-GB" sz="2400" dirty="0">
                <a:latin typeface="+mn-lt"/>
              </a:rPr>
              <a:t>“Snow”</a:t>
            </a:r>
          </a:p>
        </p:txBody>
      </p:sp>
      <p:sp>
        <p:nvSpPr>
          <p:cNvPr id="14" name="TextBox 13"/>
          <p:cNvSpPr txBox="1"/>
          <p:nvPr/>
        </p:nvSpPr>
        <p:spPr>
          <a:xfrm>
            <a:off x="6227763" y="2751138"/>
            <a:ext cx="2582862" cy="461962"/>
          </a:xfrm>
          <a:prstGeom prst="rect">
            <a:avLst/>
          </a:prstGeom>
          <a:noFill/>
          <a:ln w="28575">
            <a:solidFill>
              <a:schemeClr val="accent3"/>
            </a:solidFill>
          </a:ln>
        </p:spPr>
        <p:txBody>
          <a:bodyPr>
            <a:spAutoFit/>
          </a:bodyPr>
          <a:lstStyle/>
          <a:p>
            <a:pPr algn="ctr">
              <a:defRPr/>
            </a:pPr>
            <a:r>
              <a:rPr lang="en-GB" sz="2400" dirty="0">
                <a:latin typeface="+mn-lt"/>
              </a:rPr>
              <a:t>“Rain”</a:t>
            </a:r>
          </a:p>
        </p:txBody>
      </p:sp>
      <p:sp>
        <p:nvSpPr>
          <p:cNvPr id="15" name="TextBox 14"/>
          <p:cNvSpPr txBox="1"/>
          <p:nvPr/>
        </p:nvSpPr>
        <p:spPr>
          <a:xfrm>
            <a:off x="1187450" y="2132013"/>
            <a:ext cx="4105275" cy="461962"/>
          </a:xfrm>
          <a:prstGeom prst="rect">
            <a:avLst/>
          </a:prstGeom>
          <a:noFill/>
          <a:ln w="28575">
            <a:solidFill>
              <a:schemeClr val="accent3"/>
            </a:solidFill>
          </a:ln>
        </p:spPr>
        <p:txBody>
          <a:bodyPr>
            <a:spAutoFit/>
          </a:bodyPr>
          <a:lstStyle/>
          <a:p>
            <a:pPr algn="ctr">
              <a:defRPr/>
            </a:pPr>
            <a:r>
              <a:rPr lang="en-GB" sz="2400" dirty="0">
                <a:latin typeface="+mn-lt"/>
              </a:rPr>
              <a:t>“Thunder and Lightning”</a:t>
            </a:r>
          </a:p>
        </p:txBody>
      </p:sp>
      <p:sp>
        <p:nvSpPr>
          <p:cNvPr id="16" name="TextBox 15"/>
          <p:cNvSpPr txBox="1"/>
          <p:nvPr/>
        </p:nvSpPr>
        <p:spPr>
          <a:xfrm>
            <a:off x="3492500" y="2751138"/>
            <a:ext cx="2582863" cy="461962"/>
          </a:xfrm>
          <a:prstGeom prst="rect">
            <a:avLst/>
          </a:prstGeom>
          <a:noFill/>
          <a:ln w="28575">
            <a:solidFill>
              <a:schemeClr val="accent3"/>
            </a:solidFill>
          </a:ln>
        </p:spPr>
        <p:txBody>
          <a:bodyPr>
            <a:spAutoFit/>
          </a:bodyPr>
          <a:lstStyle/>
          <a:p>
            <a:pPr algn="ctr">
              <a:defRPr/>
            </a:pPr>
            <a:r>
              <a:rPr lang="en-GB" sz="2400" dirty="0">
                <a:latin typeface="+mn-lt"/>
              </a:rPr>
              <a:t>“Bad Weather”</a:t>
            </a:r>
          </a:p>
        </p:txBody>
      </p:sp>
      <p:sp>
        <p:nvSpPr>
          <p:cNvPr id="17" name="TextBox 16"/>
          <p:cNvSpPr txBox="1"/>
          <p:nvPr/>
        </p:nvSpPr>
        <p:spPr>
          <a:xfrm>
            <a:off x="5435600" y="2128838"/>
            <a:ext cx="2582863" cy="461962"/>
          </a:xfrm>
          <a:prstGeom prst="rect">
            <a:avLst/>
          </a:prstGeom>
          <a:noFill/>
          <a:ln w="28575">
            <a:solidFill>
              <a:schemeClr val="accent3"/>
            </a:solidFill>
          </a:ln>
        </p:spPr>
        <p:txBody>
          <a:bodyPr>
            <a:spAutoFit/>
          </a:bodyPr>
          <a:lstStyle/>
          <a:p>
            <a:pPr algn="ctr">
              <a:defRPr/>
            </a:pPr>
            <a:r>
              <a:rPr lang="en-GB" sz="2400" dirty="0">
                <a:latin typeface="+mn-lt"/>
              </a:rPr>
              <a:t>“Wind”</a:t>
            </a:r>
          </a:p>
        </p:txBody>
      </p:sp>
      <p:sp>
        <p:nvSpPr>
          <p:cNvPr id="18" name="Lightning Bolt 17"/>
          <p:cNvSpPr/>
          <p:nvPr/>
        </p:nvSpPr>
        <p:spPr>
          <a:xfrm rot="9698405">
            <a:off x="2760663" y="3294063"/>
            <a:ext cx="576262" cy="6858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Lightning Bolt 18"/>
          <p:cNvSpPr/>
          <p:nvPr/>
        </p:nvSpPr>
        <p:spPr>
          <a:xfrm rot="15857672">
            <a:off x="6022976" y="3289300"/>
            <a:ext cx="576262" cy="6873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Lightning Bolt 19"/>
          <p:cNvSpPr/>
          <p:nvPr/>
        </p:nvSpPr>
        <p:spPr>
          <a:xfrm rot="14323585">
            <a:off x="4365626" y="3394075"/>
            <a:ext cx="576262" cy="6873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3"/>
          <p:cNvPicPr>
            <a:picLocks noChangeAspect="1"/>
          </p:cNvPicPr>
          <p:nvPr/>
        </p:nvPicPr>
        <p:blipFill>
          <a:blip r:embed="rId3" cstate="print"/>
          <a:srcRect/>
          <a:stretch>
            <a:fillRect/>
          </a:stretch>
        </p:blipFill>
        <p:spPr bwMode="auto">
          <a:xfrm>
            <a:off x="5364163" y="2295525"/>
            <a:ext cx="3365500" cy="2862263"/>
          </a:xfrm>
          <a:prstGeom prst="rect">
            <a:avLst/>
          </a:prstGeom>
          <a:noFill/>
          <a:ln w="9525">
            <a:noFill/>
            <a:miter lim="800000"/>
            <a:headEnd/>
            <a:tailEnd/>
          </a:ln>
        </p:spPr>
      </p:pic>
      <p:sp>
        <p:nvSpPr>
          <p:cNvPr id="20483" name="AutoShape 5" descr="https://encrypted-tbn1.gstatic.com/images?q=tbn:ANd9GcTGJLdL_9MdcYbx4ZxdydG6zS_KE-CxKTteSC29XcSAqQKQTqcEneOSZHY">
            <a:hlinkClick r:id="rId4"/>
          </p:cNvPr>
          <p:cNvSpPr>
            <a:spLocks noChangeAspect="1" noChangeArrowheads="1"/>
          </p:cNvSpPr>
          <p:nvPr/>
        </p:nvSpPr>
        <p:spPr bwMode="auto">
          <a:xfrm>
            <a:off x="155575" y="-433388"/>
            <a:ext cx="1238250" cy="904876"/>
          </a:xfrm>
          <a:prstGeom prst="rect">
            <a:avLst/>
          </a:prstGeom>
          <a:noFill/>
          <a:ln w="9525">
            <a:noFill/>
            <a:miter lim="800000"/>
            <a:headEnd/>
            <a:tailEnd/>
          </a:ln>
        </p:spPr>
        <p:txBody>
          <a:bodyPr/>
          <a:lstStyle/>
          <a:p>
            <a:endParaRPr lang="en-US"/>
          </a:p>
        </p:txBody>
      </p:sp>
      <p:pic>
        <p:nvPicPr>
          <p:cNvPr id="20484" name="Picture 5"/>
          <p:cNvPicPr>
            <a:picLocks noChangeAspect="1"/>
          </p:cNvPicPr>
          <p:nvPr/>
        </p:nvPicPr>
        <p:blipFill>
          <a:blip r:embed="rId5" cstate="print"/>
          <a:srcRect/>
          <a:stretch>
            <a:fillRect/>
          </a:stretch>
        </p:blipFill>
        <p:spPr bwMode="auto">
          <a:xfrm>
            <a:off x="395288" y="3922713"/>
            <a:ext cx="3365500" cy="2459037"/>
          </a:xfrm>
          <a:prstGeom prst="rect">
            <a:avLst/>
          </a:prstGeom>
          <a:noFill/>
          <a:ln w="9525">
            <a:noFill/>
            <a:miter lim="800000"/>
            <a:headEnd/>
            <a:tailEnd/>
          </a:ln>
        </p:spPr>
      </p:pic>
      <p:sp>
        <p:nvSpPr>
          <p:cNvPr id="20485" name="Title 1"/>
          <p:cNvSpPr>
            <a:spLocks noGrp="1"/>
          </p:cNvSpPr>
          <p:nvPr>
            <p:ph type="title"/>
          </p:nvPr>
        </p:nvSpPr>
        <p:spPr bwMode="auto">
          <a:xfrm>
            <a:off x="457200" y="102235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altLang="en-US" sz="2400" smtClean="0"/>
              <a:t>With the words themselves now functional for distress, she could experience worry about blackouts even at noon on a summer’s day.</a:t>
            </a:r>
            <a:r>
              <a:rPr lang="en-GB" altLang="en-US" smtClean="0"/>
              <a:t/>
            </a:r>
            <a:br>
              <a:rPr lang="en-GB" altLang="en-US" smtClean="0"/>
            </a:br>
            <a:endParaRPr lang="en-GB" altLang="en-US" smtClean="0"/>
          </a:p>
        </p:txBody>
      </p:sp>
      <p:sp>
        <p:nvSpPr>
          <p:cNvPr id="9" name="Lightning Bolt 8"/>
          <p:cNvSpPr/>
          <p:nvPr/>
        </p:nvSpPr>
        <p:spPr>
          <a:xfrm rot="15857672">
            <a:off x="3271044" y="3364707"/>
            <a:ext cx="1163637" cy="14287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Lightning Bolt 9"/>
          <p:cNvSpPr/>
          <p:nvPr/>
        </p:nvSpPr>
        <p:spPr>
          <a:xfrm rot="10041949">
            <a:off x="282575" y="2794000"/>
            <a:ext cx="1165225" cy="14287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Lightning Bolt 10"/>
          <p:cNvSpPr/>
          <p:nvPr/>
        </p:nvSpPr>
        <p:spPr>
          <a:xfrm rot="14683342">
            <a:off x="2501900" y="2376488"/>
            <a:ext cx="1165225" cy="142875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68313" y="90805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Intervention</a:t>
            </a:r>
          </a:p>
        </p:txBody>
      </p:sp>
      <p:sp>
        <p:nvSpPr>
          <p:cNvPr id="2" name="TextBox 1"/>
          <p:cNvSpPr txBox="1"/>
          <p:nvPr/>
        </p:nvSpPr>
        <p:spPr>
          <a:xfrm>
            <a:off x="3357563" y="5765800"/>
            <a:ext cx="2592387" cy="831850"/>
          </a:xfrm>
          <a:prstGeom prst="rect">
            <a:avLst/>
          </a:prstGeom>
          <a:noFill/>
          <a:ln w="28575">
            <a:solidFill>
              <a:schemeClr val="accent3"/>
            </a:solidFill>
          </a:ln>
        </p:spPr>
        <p:txBody>
          <a:bodyPr>
            <a:spAutoFit/>
          </a:bodyPr>
          <a:lstStyle/>
          <a:p>
            <a:pPr algn="ctr">
              <a:defRPr/>
            </a:pPr>
            <a:r>
              <a:rPr lang="en-GB" sz="2400" dirty="0">
                <a:latin typeface="Arial Black" panose="020B0A04020102020204" pitchFamily="34" charset="0"/>
              </a:rPr>
              <a:t>Fear of the Dark</a:t>
            </a:r>
          </a:p>
        </p:txBody>
      </p:sp>
      <p:sp>
        <p:nvSpPr>
          <p:cNvPr id="8" name="TextBox 7"/>
          <p:cNvSpPr txBox="1"/>
          <p:nvPr/>
        </p:nvSpPr>
        <p:spPr>
          <a:xfrm>
            <a:off x="3357563" y="4221163"/>
            <a:ext cx="2582862" cy="830262"/>
          </a:xfrm>
          <a:prstGeom prst="rect">
            <a:avLst/>
          </a:prstGeom>
          <a:noFill/>
          <a:ln w="28575">
            <a:solidFill>
              <a:schemeClr val="accent3"/>
            </a:solidFill>
          </a:ln>
        </p:spPr>
        <p:txBody>
          <a:bodyPr>
            <a:spAutoFit/>
          </a:bodyPr>
          <a:lstStyle/>
          <a:p>
            <a:pPr algn="ctr">
              <a:defRPr/>
            </a:pPr>
            <a:r>
              <a:rPr lang="en-GB" sz="2400" dirty="0">
                <a:latin typeface="+mn-lt"/>
              </a:rPr>
              <a:t>“Black Out”</a:t>
            </a:r>
          </a:p>
          <a:p>
            <a:pPr algn="ctr">
              <a:defRPr/>
            </a:pPr>
            <a:r>
              <a:rPr lang="en-GB" sz="2400" dirty="0">
                <a:latin typeface="+mn-lt"/>
              </a:rPr>
              <a:t>“Power Cut”</a:t>
            </a:r>
          </a:p>
        </p:txBody>
      </p:sp>
      <p:sp>
        <p:nvSpPr>
          <p:cNvPr id="10" name="TextBox 9"/>
          <p:cNvSpPr txBox="1"/>
          <p:nvPr/>
        </p:nvSpPr>
        <p:spPr>
          <a:xfrm>
            <a:off x="250825" y="4205288"/>
            <a:ext cx="2881313" cy="922337"/>
          </a:xfrm>
          <a:prstGeom prst="rect">
            <a:avLst/>
          </a:prstGeom>
          <a:noFill/>
        </p:spPr>
        <p:txBody>
          <a:bodyPr>
            <a:spAutoFit/>
          </a:bodyPr>
          <a:lstStyle/>
          <a:p>
            <a:pPr algn="r">
              <a:defRPr/>
            </a:pPr>
            <a:r>
              <a:rPr lang="en-GB" dirty="0">
                <a:latin typeface="+mn-lt"/>
              </a:rPr>
              <a:t>Arbitrarily Applicable Derived Relational Responding</a:t>
            </a:r>
          </a:p>
        </p:txBody>
      </p:sp>
      <p:sp>
        <p:nvSpPr>
          <p:cNvPr id="21510" name="TextBox 10"/>
          <p:cNvSpPr txBox="1">
            <a:spLocks noChangeArrowheads="1"/>
          </p:cNvSpPr>
          <p:nvPr/>
        </p:nvSpPr>
        <p:spPr bwMode="auto">
          <a:xfrm>
            <a:off x="395288" y="6011863"/>
            <a:ext cx="2736850" cy="369887"/>
          </a:xfrm>
          <a:prstGeom prst="rect">
            <a:avLst/>
          </a:prstGeom>
          <a:noFill/>
          <a:ln w="9525">
            <a:noFill/>
            <a:miter lim="800000"/>
            <a:headEnd/>
            <a:tailEnd/>
          </a:ln>
        </p:spPr>
        <p:txBody>
          <a:bodyPr>
            <a:spAutoFit/>
          </a:bodyPr>
          <a:lstStyle/>
          <a:p>
            <a:pPr algn="r"/>
            <a:r>
              <a:rPr lang="en-GB"/>
              <a:t>Respondant? </a:t>
            </a:r>
          </a:p>
        </p:txBody>
      </p:sp>
      <p:sp>
        <p:nvSpPr>
          <p:cNvPr id="12" name="Lightning Bolt 11"/>
          <p:cNvSpPr/>
          <p:nvPr/>
        </p:nvSpPr>
        <p:spPr>
          <a:xfrm rot="14323585">
            <a:off x="4294981" y="5076032"/>
            <a:ext cx="576263" cy="6858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TextBox 12"/>
          <p:cNvSpPr txBox="1"/>
          <p:nvPr/>
        </p:nvSpPr>
        <p:spPr>
          <a:xfrm>
            <a:off x="774700" y="2751138"/>
            <a:ext cx="2582863" cy="461962"/>
          </a:xfrm>
          <a:prstGeom prst="rect">
            <a:avLst/>
          </a:prstGeom>
          <a:noFill/>
          <a:ln w="28575">
            <a:solidFill>
              <a:schemeClr val="accent3"/>
            </a:solidFill>
          </a:ln>
        </p:spPr>
        <p:txBody>
          <a:bodyPr>
            <a:spAutoFit/>
          </a:bodyPr>
          <a:lstStyle/>
          <a:p>
            <a:pPr algn="ctr">
              <a:defRPr/>
            </a:pPr>
            <a:r>
              <a:rPr lang="en-GB" sz="2400" dirty="0">
                <a:latin typeface="+mn-lt"/>
              </a:rPr>
              <a:t>“Snow”</a:t>
            </a:r>
          </a:p>
        </p:txBody>
      </p:sp>
      <p:sp>
        <p:nvSpPr>
          <p:cNvPr id="14" name="TextBox 13"/>
          <p:cNvSpPr txBox="1"/>
          <p:nvPr/>
        </p:nvSpPr>
        <p:spPr>
          <a:xfrm>
            <a:off x="6227763" y="2751138"/>
            <a:ext cx="2582862" cy="461962"/>
          </a:xfrm>
          <a:prstGeom prst="rect">
            <a:avLst/>
          </a:prstGeom>
          <a:noFill/>
          <a:ln w="28575">
            <a:solidFill>
              <a:schemeClr val="accent3"/>
            </a:solidFill>
          </a:ln>
        </p:spPr>
        <p:txBody>
          <a:bodyPr>
            <a:spAutoFit/>
          </a:bodyPr>
          <a:lstStyle/>
          <a:p>
            <a:pPr algn="ctr">
              <a:defRPr/>
            </a:pPr>
            <a:r>
              <a:rPr lang="en-GB" sz="2400" dirty="0">
                <a:latin typeface="+mn-lt"/>
              </a:rPr>
              <a:t>“Rain”</a:t>
            </a:r>
          </a:p>
        </p:txBody>
      </p:sp>
      <p:sp>
        <p:nvSpPr>
          <p:cNvPr id="15" name="TextBox 14"/>
          <p:cNvSpPr txBox="1"/>
          <p:nvPr/>
        </p:nvSpPr>
        <p:spPr>
          <a:xfrm>
            <a:off x="1187450" y="2132013"/>
            <a:ext cx="4105275" cy="461962"/>
          </a:xfrm>
          <a:prstGeom prst="rect">
            <a:avLst/>
          </a:prstGeom>
          <a:noFill/>
          <a:ln w="28575">
            <a:solidFill>
              <a:schemeClr val="accent3"/>
            </a:solidFill>
          </a:ln>
        </p:spPr>
        <p:txBody>
          <a:bodyPr>
            <a:spAutoFit/>
          </a:bodyPr>
          <a:lstStyle/>
          <a:p>
            <a:pPr algn="ctr">
              <a:defRPr/>
            </a:pPr>
            <a:r>
              <a:rPr lang="en-GB" sz="2400" dirty="0">
                <a:latin typeface="+mn-lt"/>
              </a:rPr>
              <a:t>“Thunder and Lightning”</a:t>
            </a:r>
          </a:p>
        </p:txBody>
      </p:sp>
      <p:sp>
        <p:nvSpPr>
          <p:cNvPr id="16" name="TextBox 15"/>
          <p:cNvSpPr txBox="1"/>
          <p:nvPr/>
        </p:nvSpPr>
        <p:spPr>
          <a:xfrm>
            <a:off x="3492500" y="2751138"/>
            <a:ext cx="2582863" cy="461962"/>
          </a:xfrm>
          <a:prstGeom prst="rect">
            <a:avLst/>
          </a:prstGeom>
          <a:noFill/>
          <a:ln w="28575">
            <a:solidFill>
              <a:schemeClr val="accent3"/>
            </a:solidFill>
          </a:ln>
        </p:spPr>
        <p:txBody>
          <a:bodyPr>
            <a:spAutoFit/>
          </a:bodyPr>
          <a:lstStyle/>
          <a:p>
            <a:pPr algn="ctr">
              <a:defRPr/>
            </a:pPr>
            <a:r>
              <a:rPr lang="en-GB" sz="2400" dirty="0">
                <a:latin typeface="+mn-lt"/>
              </a:rPr>
              <a:t>“Bad Weather”</a:t>
            </a:r>
          </a:p>
        </p:txBody>
      </p:sp>
      <p:sp>
        <p:nvSpPr>
          <p:cNvPr id="17" name="TextBox 16"/>
          <p:cNvSpPr txBox="1"/>
          <p:nvPr/>
        </p:nvSpPr>
        <p:spPr>
          <a:xfrm>
            <a:off x="5435600" y="2128838"/>
            <a:ext cx="2582863" cy="461962"/>
          </a:xfrm>
          <a:prstGeom prst="rect">
            <a:avLst/>
          </a:prstGeom>
          <a:noFill/>
          <a:ln w="28575">
            <a:solidFill>
              <a:schemeClr val="accent3"/>
            </a:solidFill>
          </a:ln>
        </p:spPr>
        <p:txBody>
          <a:bodyPr>
            <a:spAutoFit/>
          </a:bodyPr>
          <a:lstStyle/>
          <a:p>
            <a:pPr algn="ctr">
              <a:defRPr/>
            </a:pPr>
            <a:r>
              <a:rPr lang="en-GB" sz="2400" dirty="0">
                <a:latin typeface="+mn-lt"/>
              </a:rPr>
              <a:t>“Wind”</a:t>
            </a:r>
          </a:p>
        </p:txBody>
      </p:sp>
      <p:sp>
        <p:nvSpPr>
          <p:cNvPr id="18" name="Lightning Bolt 17"/>
          <p:cNvSpPr/>
          <p:nvPr/>
        </p:nvSpPr>
        <p:spPr>
          <a:xfrm rot="9698405">
            <a:off x="2760663" y="3294063"/>
            <a:ext cx="576262" cy="6858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Lightning Bolt 18"/>
          <p:cNvSpPr/>
          <p:nvPr/>
        </p:nvSpPr>
        <p:spPr>
          <a:xfrm rot="15857672">
            <a:off x="6022976" y="3289300"/>
            <a:ext cx="576262" cy="6873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Lightning Bolt 19"/>
          <p:cNvSpPr/>
          <p:nvPr/>
        </p:nvSpPr>
        <p:spPr>
          <a:xfrm rot="14323585">
            <a:off x="4365626" y="3394075"/>
            <a:ext cx="576262" cy="6873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p:cNvCxnSpPr/>
          <p:nvPr/>
        </p:nvCxnSpPr>
        <p:spPr>
          <a:xfrm>
            <a:off x="395288" y="5411788"/>
            <a:ext cx="8497887" cy="36512"/>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1521" name="TextBox 6"/>
          <p:cNvSpPr txBox="1">
            <a:spLocks noChangeArrowheads="1"/>
          </p:cNvSpPr>
          <p:nvPr/>
        </p:nvSpPr>
        <p:spPr bwMode="auto">
          <a:xfrm>
            <a:off x="6453188" y="5826125"/>
            <a:ext cx="2655887" cy="646113"/>
          </a:xfrm>
          <a:prstGeom prst="rect">
            <a:avLst/>
          </a:prstGeom>
          <a:noFill/>
          <a:ln w="9525">
            <a:noFill/>
            <a:miter lim="800000"/>
            <a:headEnd/>
            <a:tailEnd/>
          </a:ln>
        </p:spPr>
        <p:txBody>
          <a:bodyPr>
            <a:spAutoFit/>
          </a:bodyPr>
          <a:lstStyle/>
          <a:p>
            <a:r>
              <a:rPr lang="en-GB" sz="3600" b="1">
                <a:solidFill>
                  <a:srgbClr val="FFC000"/>
                </a:solidFill>
              </a:rPr>
              <a:t>Exposure</a:t>
            </a:r>
          </a:p>
        </p:txBody>
      </p:sp>
      <p:sp>
        <p:nvSpPr>
          <p:cNvPr id="21522" name="TextBox 20"/>
          <p:cNvSpPr txBox="1">
            <a:spLocks noChangeArrowheads="1"/>
          </p:cNvSpPr>
          <p:nvPr/>
        </p:nvSpPr>
        <p:spPr bwMode="auto">
          <a:xfrm>
            <a:off x="6453188" y="4292600"/>
            <a:ext cx="2655887" cy="646113"/>
          </a:xfrm>
          <a:prstGeom prst="rect">
            <a:avLst/>
          </a:prstGeom>
          <a:noFill/>
          <a:ln w="9525">
            <a:noFill/>
            <a:miter lim="800000"/>
            <a:headEnd/>
            <a:tailEnd/>
          </a:ln>
        </p:spPr>
        <p:txBody>
          <a:bodyPr>
            <a:spAutoFit/>
          </a:bodyPr>
          <a:lstStyle/>
          <a:p>
            <a:r>
              <a:rPr lang="en-GB" sz="3600" b="1">
                <a:solidFill>
                  <a:srgbClr val="FFC000"/>
                </a:solidFill>
              </a:rPr>
              <a:t>Defusion</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Defusion Exercises</a:t>
            </a:r>
          </a:p>
        </p:txBody>
      </p:sp>
      <p:sp>
        <p:nvSpPr>
          <p:cNvPr id="22531" name="TextBox 2"/>
          <p:cNvSpPr txBox="1">
            <a:spLocks noChangeArrowheads="1"/>
          </p:cNvSpPr>
          <p:nvPr/>
        </p:nvSpPr>
        <p:spPr bwMode="auto">
          <a:xfrm>
            <a:off x="755650" y="2276475"/>
            <a:ext cx="8064500" cy="5078413"/>
          </a:xfrm>
          <a:prstGeom prst="rect">
            <a:avLst/>
          </a:prstGeom>
          <a:noFill/>
          <a:ln w="9525">
            <a:noFill/>
            <a:miter lim="800000"/>
            <a:headEnd/>
            <a:tailEnd/>
          </a:ln>
        </p:spPr>
        <p:txBody>
          <a:bodyPr>
            <a:spAutoFit/>
          </a:bodyPr>
          <a:lstStyle/>
          <a:p>
            <a:r>
              <a:rPr lang="en-GB" b="1"/>
              <a:t>Sessions 2 and 3</a:t>
            </a:r>
          </a:p>
          <a:p>
            <a:endParaRPr lang="en-GB"/>
          </a:p>
          <a:p>
            <a:r>
              <a:rPr lang="en-GB"/>
              <a:t>“Milk Milk Milk” (60 seconds, each word)</a:t>
            </a:r>
          </a:p>
          <a:p>
            <a:endParaRPr lang="en-GB"/>
          </a:p>
          <a:p>
            <a:r>
              <a:rPr lang="en-GB"/>
              <a:t>Singing her “worry words”: </a:t>
            </a:r>
          </a:p>
          <a:p>
            <a:r>
              <a:rPr lang="en-GB"/>
              <a:t>Frere Jacques, Eastenders, Mrs Brown’s Boys</a:t>
            </a:r>
          </a:p>
          <a:p>
            <a:endParaRPr lang="en-GB"/>
          </a:p>
          <a:p>
            <a:r>
              <a:rPr lang="en-GB"/>
              <a:t>Saying the words in her dog’s voice</a:t>
            </a:r>
          </a:p>
          <a:p>
            <a:endParaRPr lang="en-GB"/>
          </a:p>
          <a:p>
            <a:endParaRPr lang="en-GB"/>
          </a:p>
          <a:p>
            <a:endParaRPr lang="en-GB"/>
          </a:p>
          <a:p>
            <a:r>
              <a:rPr lang="en-GB"/>
              <a:t>“Power Cuts” produced an instant fear response – she held her sides, looked anxious and said she could “feel it in my heart”.</a:t>
            </a:r>
          </a:p>
          <a:p>
            <a:r>
              <a:rPr lang="en-GB"/>
              <a:t>This was reduced by defusion work.</a:t>
            </a:r>
          </a:p>
          <a:p>
            <a:endParaRPr lang="en-GB"/>
          </a:p>
          <a:p>
            <a:endParaRPr lang="en-GB"/>
          </a:p>
          <a:p>
            <a:endParaRPr lang="en-GB"/>
          </a:p>
          <a:p>
            <a:endParaRPr lang="en-GB"/>
          </a:p>
        </p:txBody>
      </p:sp>
      <p:sp>
        <p:nvSpPr>
          <p:cNvPr id="4" name="Lightning Bolt 3"/>
          <p:cNvSpPr/>
          <p:nvPr/>
        </p:nvSpPr>
        <p:spPr>
          <a:xfrm rot="15857672">
            <a:off x="5420519" y="5663407"/>
            <a:ext cx="682625" cy="7254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9493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Defusion + Exposure</a:t>
            </a:r>
          </a:p>
        </p:txBody>
      </p:sp>
      <p:sp>
        <p:nvSpPr>
          <p:cNvPr id="23555" name="TextBox 4"/>
          <p:cNvSpPr txBox="1">
            <a:spLocks noChangeArrowheads="1"/>
          </p:cNvSpPr>
          <p:nvPr/>
        </p:nvSpPr>
        <p:spPr bwMode="auto">
          <a:xfrm>
            <a:off x="755650" y="2276475"/>
            <a:ext cx="8064500" cy="5354638"/>
          </a:xfrm>
          <a:prstGeom prst="rect">
            <a:avLst/>
          </a:prstGeom>
          <a:noFill/>
          <a:ln w="9525">
            <a:noFill/>
            <a:miter lim="800000"/>
            <a:headEnd/>
            <a:tailEnd/>
          </a:ln>
        </p:spPr>
        <p:txBody>
          <a:bodyPr>
            <a:spAutoFit/>
          </a:bodyPr>
          <a:lstStyle/>
          <a:p>
            <a:r>
              <a:rPr lang="en-GB" b="1"/>
              <a:t>Sessions 4-8:</a:t>
            </a:r>
          </a:p>
          <a:p>
            <a:endParaRPr lang="en-GB"/>
          </a:p>
          <a:p>
            <a:r>
              <a:rPr lang="en-GB"/>
              <a:t>We would darken Amanda’s room by increments (difficult in June and July)</a:t>
            </a:r>
          </a:p>
          <a:p>
            <a:endParaRPr lang="en-GB"/>
          </a:p>
          <a:p>
            <a:r>
              <a:rPr lang="en-GB"/>
              <a:t>She would display a startle response, would verbalise her concerns (“it’s dark”, “oh no”), and her pulse would increase.</a:t>
            </a:r>
          </a:p>
          <a:p>
            <a:endParaRPr lang="en-GB"/>
          </a:p>
          <a:p>
            <a:r>
              <a:rPr lang="en-GB"/>
              <a:t>She would quickly get used to it (10 seconds?) “I feel good now”.</a:t>
            </a:r>
          </a:p>
          <a:p>
            <a:endParaRPr lang="en-GB"/>
          </a:p>
          <a:p>
            <a:r>
              <a:rPr lang="en-GB"/>
              <a:t>Defusion exercises in the darkened room.</a:t>
            </a:r>
          </a:p>
          <a:p>
            <a:endParaRPr lang="en-GB"/>
          </a:p>
          <a:p>
            <a:endParaRPr lang="en-GB"/>
          </a:p>
          <a:p>
            <a:r>
              <a:rPr lang="en-GB" b="1"/>
              <a:t>Repeat the whole process three times per session.</a:t>
            </a:r>
          </a:p>
          <a:p>
            <a:endParaRPr lang="en-GB"/>
          </a:p>
          <a:p>
            <a:endParaRPr lang="en-GB"/>
          </a:p>
          <a:p>
            <a:endParaRPr lang="en-GB"/>
          </a:p>
          <a:p>
            <a:endParaRPr lang="en-GB"/>
          </a:p>
          <a:p>
            <a:endParaRPr lang="en-GB"/>
          </a:p>
          <a:p>
            <a:endParaRPr lang="en-GB"/>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9493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Between-session work</a:t>
            </a:r>
          </a:p>
        </p:txBody>
      </p:sp>
      <p:sp>
        <p:nvSpPr>
          <p:cNvPr id="24579" name="TextBox 4"/>
          <p:cNvSpPr txBox="1">
            <a:spLocks noChangeArrowheads="1"/>
          </p:cNvSpPr>
          <p:nvPr/>
        </p:nvSpPr>
        <p:spPr bwMode="auto">
          <a:xfrm>
            <a:off x="728663" y="2276475"/>
            <a:ext cx="8064500" cy="2862263"/>
          </a:xfrm>
          <a:prstGeom prst="rect">
            <a:avLst/>
          </a:prstGeom>
          <a:noFill/>
          <a:ln w="9525">
            <a:noFill/>
            <a:miter lim="800000"/>
            <a:headEnd/>
            <a:tailEnd/>
          </a:ln>
        </p:spPr>
        <p:txBody>
          <a:bodyPr>
            <a:spAutoFit/>
          </a:bodyPr>
          <a:lstStyle/>
          <a:p>
            <a:r>
              <a:rPr lang="en-GB"/>
              <a:t>Encouraged to practise the exposure and the defusion work.</a:t>
            </a:r>
          </a:p>
          <a:p>
            <a:endParaRPr lang="en-GB"/>
          </a:p>
          <a:p>
            <a:r>
              <a:rPr lang="en-GB"/>
              <a:t>Engagement was patchy at first. Amanda and her mother would alternate between not doing any practise and being too ambitious, upsetting her if it was too threatening. </a:t>
            </a:r>
          </a:p>
          <a:p>
            <a:endParaRPr lang="en-GB"/>
          </a:p>
          <a:p>
            <a:endParaRPr lang="en-GB"/>
          </a:p>
          <a:p>
            <a:endParaRPr lang="en-GB"/>
          </a:p>
          <a:p>
            <a:endParaRPr lang="en-GB"/>
          </a:p>
          <a:p>
            <a:endParaRPr lang="en-GB"/>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9493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Ongoing Progress</a:t>
            </a:r>
          </a:p>
        </p:txBody>
      </p:sp>
      <p:sp>
        <p:nvSpPr>
          <p:cNvPr id="25603" name="TextBox 4"/>
          <p:cNvSpPr txBox="1">
            <a:spLocks noChangeArrowheads="1"/>
          </p:cNvSpPr>
          <p:nvPr/>
        </p:nvSpPr>
        <p:spPr bwMode="auto">
          <a:xfrm>
            <a:off x="755650" y="2276475"/>
            <a:ext cx="8064500" cy="4524375"/>
          </a:xfrm>
          <a:prstGeom prst="rect">
            <a:avLst/>
          </a:prstGeom>
          <a:noFill/>
          <a:ln w="9525">
            <a:noFill/>
            <a:miter lim="800000"/>
            <a:headEnd/>
            <a:tailEnd/>
          </a:ln>
        </p:spPr>
        <p:txBody>
          <a:bodyPr>
            <a:spAutoFit/>
          </a:bodyPr>
          <a:lstStyle/>
          <a:p>
            <a:r>
              <a:rPr lang="en-GB" b="1"/>
              <a:t>Session 6</a:t>
            </a:r>
          </a:p>
          <a:p>
            <a:r>
              <a:rPr lang="en-GB"/>
              <a:t>Amanda had woken up and said “I’m not going to talk about power cuts, blackouts, candles, I’m not, I’m not”.</a:t>
            </a:r>
          </a:p>
          <a:p>
            <a:endParaRPr lang="en-GB"/>
          </a:p>
          <a:p>
            <a:r>
              <a:rPr lang="en-GB" b="1"/>
              <a:t>Session 7</a:t>
            </a:r>
          </a:p>
          <a:p>
            <a:r>
              <a:rPr lang="en-GB"/>
              <a:t>Amanda: “I feel different”, “I feel good”, “Not so worried”</a:t>
            </a:r>
          </a:p>
          <a:p>
            <a:endParaRPr lang="en-GB" b="1"/>
          </a:p>
          <a:p>
            <a:r>
              <a:rPr lang="en-GB" b="1"/>
              <a:t>Session 8</a:t>
            </a:r>
          </a:p>
          <a:p>
            <a:r>
              <a:rPr lang="en-GB"/>
              <a:t>Mum: “She’s less anxious in herself”, “she’s calmer and happier”.</a:t>
            </a:r>
          </a:p>
          <a:p>
            <a:r>
              <a:rPr lang="en-GB"/>
              <a:t>No phone calls from the day centre.</a:t>
            </a:r>
          </a:p>
          <a:p>
            <a:r>
              <a:rPr lang="en-GB"/>
              <a:t>Amanda (when asked about the dark), “I’m getting used to this.</a:t>
            </a:r>
          </a:p>
          <a:p>
            <a:r>
              <a:rPr lang="en-GB"/>
              <a:t>No fear response to her most powerful worry words.</a:t>
            </a:r>
          </a:p>
          <a:p>
            <a:endParaRPr lang="en-GB"/>
          </a:p>
          <a:p>
            <a:endParaRPr lang="en-GB"/>
          </a:p>
          <a:p>
            <a:endParaRPr lang="en-GB"/>
          </a:p>
          <a:p>
            <a:endParaRPr lang="en-GB"/>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t>The Context </a:t>
            </a:r>
            <a:endParaRPr lang="en-GB" dirty="0"/>
          </a:p>
        </p:txBody>
      </p:sp>
      <p:sp>
        <p:nvSpPr>
          <p:cNvPr id="3" name="Content Placeholder 2"/>
          <p:cNvSpPr>
            <a:spLocks noGrp="1"/>
          </p:cNvSpPr>
          <p:nvPr>
            <p:ph idx="1"/>
          </p:nvPr>
        </p:nvSpPr>
        <p:spPr>
          <a:xfrm>
            <a:off x="457200" y="836712"/>
            <a:ext cx="8229600" cy="5688632"/>
          </a:xfrm>
        </p:spPr>
        <p:txBody>
          <a:bodyPr>
            <a:normAutofit fontScale="92500" lnSpcReduction="10000"/>
          </a:bodyPr>
          <a:lstStyle/>
          <a:p>
            <a:pPr marL="0" indent="0">
              <a:buNone/>
            </a:pPr>
            <a:r>
              <a:rPr lang="en-GB" sz="2000" b="1" dirty="0" smtClean="0"/>
              <a:t>People with Intellectual Disabilities are:</a:t>
            </a:r>
          </a:p>
          <a:p>
            <a:pPr marL="0" indent="0">
              <a:buNone/>
            </a:pPr>
            <a:endParaRPr lang="en-GB" sz="2000" dirty="0"/>
          </a:p>
          <a:p>
            <a:pPr marL="0" indent="0">
              <a:buNone/>
            </a:pPr>
            <a:r>
              <a:rPr lang="en-GB" sz="2800" b="1" dirty="0" smtClean="0">
                <a:solidFill>
                  <a:schemeClr val="accent6"/>
                </a:solidFill>
              </a:rPr>
              <a:t>People</a:t>
            </a:r>
            <a:r>
              <a:rPr lang="en-GB" sz="2000" dirty="0" smtClean="0"/>
              <a:t> – with uniquely human potential for joy, greatness and suffering who………..</a:t>
            </a:r>
          </a:p>
          <a:p>
            <a:pPr marL="0" indent="0">
              <a:buNone/>
            </a:pPr>
            <a:endParaRPr lang="en-GB" sz="2000" dirty="0" smtClean="0"/>
          </a:p>
          <a:p>
            <a:pPr marL="0" indent="0">
              <a:buNone/>
            </a:pPr>
            <a:r>
              <a:rPr lang="en-GB" sz="2000" dirty="0" smtClean="0"/>
              <a:t>are often </a:t>
            </a:r>
            <a:r>
              <a:rPr lang="en-GB" sz="2000" b="1" dirty="0" smtClean="0">
                <a:solidFill>
                  <a:schemeClr val="accent6"/>
                </a:solidFill>
              </a:rPr>
              <a:t>more likely</a:t>
            </a:r>
            <a:r>
              <a:rPr lang="en-GB" sz="2000" dirty="0" smtClean="0">
                <a:solidFill>
                  <a:schemeClr val="accent6"/>
                </a:solidFill>
              </a:rPr>
              <a:t> </a:t>
            </a:r>
            <a:r>
              <a:rPr lang="en-GB" sz="2000" dirty="0" smtClean="0"/>
              <a:t>than those without ID’s to experience </a:t>
            </a:r>
            <a:r>
              <a:rPr lang="en-GB" sz="2800" b="1" dirty="0" smtClean="0">
                <a:solidFill>
                  <a:schemeClr val="accent6"/>
                </a:solidFill>
              </a:rPr>
              <a:t>adversities </a:t>
            </a:r>
            <a:r>
              <a:rPr lang="en-GB" sz="2000" dirty="0" smtClean="0">
                <a:solidFill>
                  <a:schemeClr val="accent6"/>
                </a:solidFill>
              </a:rPr>
              <a:t>–</a:t>
            </a:r>
            <a:r>
              <a:rPr lang="en-GB" sz="2000" dirty="0" smtClean="0"/>
              <a:t> physical health difficulties, economic disadvantage, abuse, stigmatisation, bullying, isolation, exclusion……</a:t>
            </a:r>
          </a:p>
          <a:p>
            <a:pPr marL="0" indent="0">
              <a:buNone/>
            </a:pPr>
            <a:endParaRPr lang="en-GB" sz="2000" dirty="0" smtClean="0"/>
          </a:p>
          <a:p>
            <a:pPr marL="0" indent="0">
              <a:buNone/>
            </a:pPr>
            <a:r>
              <a:rPr lang="en-GB" sz="2000" dirty="0"/>
              <a:t>a</a:t>
            </a:r>
            <a:r>
              <a:rPr lang="en-GB" sz="2000" dirty="0" smtClean="0"/>
              <a:t>s likely and sometimes more likely to develop </a:t>
            </a:r>
            <a:r>
              <a:rPr lang="en-GB" sz="2800" b="1" dirty="0" smtClean="0">
                <a:solidFill>
                  <a:schemeClr val="accent6"/>
                </a:solidFill>
              </a:rPr>
              <a:t>mental health and emotional difficulties </a:t>
            </a:r>
            <a:r>
              <a:rPr lang="en-GB" sz="2000" dirty="0" smtClean="0"/>
              <a:t>and more likely to display </a:t>
            </a:r>
            <a:r>
              <a:rPr lang="en-GB" sz="2600" b="1" dirty="0" smtClean="0">
                <a:solidFill>
                  <a:schemeClr val="accent6"/>
                </a:solidFill>
              </a:rPr>
              <a:t>behaviours that challenge </a:t>
            </a:r>
            <a:r>
              <a:rPr lang="en-GB" sz="2000" dirty="0" smtClean="0"/>
              <a:t>throughout the life-course</a:t>
            </a:r>
          </a:p>
          <a:p>
            <a:pPr marL="0" indent="0">
              <a:buNone/>
            </a:pPr>
            <a:endParaRPr lang="en-GB" sz="2000" dirty="0" smtClean="0"/>
          </a:p>
          <a:p>
            <a:pPr marL="0" indent="0">
              <a:buNone/>
            </a:pPr>
            <a:r>
              <a:rPr lang="en-GB" sz="2000" dirty="0" smtClean="0"/>
              <a:t>…….often require </a:t>
            </a:r>
            <a:r>
              <a:rPr lang="en-GB" sz="2000" b="1" dirty="0" smtClean="0">
                <a:solidFill>
                  <a:schemeClr val="accent6"/>
                </a:solidFill>
              </a:rPr>
              <a:t>additional support </a:t>
            </a:r>
            <a:r>
              <a:rPr lang="en-GB" sz="2000" dirty="0" smtClean="0"/>
              <a:t>from other </a:t>
            </a:r>
            <a:r>
              <a:rPr lang="en-GB" sz="3500" b="1" dirty="0" smtClean="0">
                <a:solidFill>
                  <a:schemeClr val="accent6"/>
                </a:solidFill>
              </a:rPr>
              <a:t>people</a:t>
            </a:r>
            <a:r>
              <a:rPr lang="en-GB" sz="2000" dirty="0" smtClean="0"/>
              <a:t> (who also share in the uniquely human potential for joy, greatness and suffering) to learn, develop and maintain independence</a:t>
            </a:r>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9240806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9493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Follow-up</a:t>
            </a:r>
          </a:p>
        </p:txBody>
      </p:sp>
      <p:sp>
        <p:nvSpPr>
          <p:cNvPr id="26627" name="TextBox 5"/>
          <p:cNvSpPr txBox="1">
            <a:spLocks noChangeArrowheads="1"/>
          </p:cNvSpPr>
          <p:nvPr/>
        </p:nvSpPr>
        <p:spPr bwMode="auto">
          <a:xfrm>
            <a:off x="755650" y="2276475"/>
            <a:ext cx="8064500" cy="4246563"/>
          </a:xfrm>
          <a:prstGeom prst="rect">
            <a:avLst/>
          </a:prstGeom>
          <a:noFill/>
          <a:ln w="9525">
            <a:noFill/>
            <a:miter lim="800000"/>
            <a:headEnd/>
            <a:tailEnd/>
          </a:ln>
        </p:spPr>
        <p:txBody>
          <a:bodyPr>
            <a:spAutoFit/>
          </a:bodyPr>
          <a:lstStyle/>
          <a:p>
            <a:r>
              <a:rPr lang="en-GB" b="1"/>
              <a:t>Session 9</a:t>
            </a:r>
          </a:p>
          <a:p>
            <a:r>
              <a:rPr lang="en-GB"/>
              <a:t>Changed her night-time routine to turn the house lights out before retiring to bed (with night-light on, but hidden by her karaoke machine).</a:t>
            </a:r>
          </a:p>
          <a:p>
            <a:r>
              <a:rPr lang="en-GB"/>
              <a:t>No concerns from day centre.</a:t>
            </a:r>
          </a:p>
          <a:p>
            <a:r>
              <a:rPr lang="en-GB"/>
              <a:t>Mum: Mood and night-times both improved.</a:t>
            </a:r>
          </a:p>
          <a:p>
            <a:r>
              <a:rPr lang="en-GB"/>
              <a:t>Would still ask about the weather but without any associated distress.</a:t>
            </a:r>
          </a:p>
          <a:p>
            <a:endParaRPr lang="en-GB"/>
          </a:p>
          <a:p>
            <a:r>
              <a:rPr lang="en-GB" b="1"/>
              <a:t>Session 10 (Final session) – one month later</a:t>
            </a:r>
          </a:p>
          <a:p>
            <a:r>
              <a:rPr lang="en-GB"/>
              <a:t>As above.</a:t>
            </a:r>
          </a:p>
          <a:p>
            <a:endParaRPr lang="en-GB"/>
          </a:p>
          <a:p>
            <a:r>
              <a:rPr lang="en-GB" b="1"/>
              <a:t>Seven month follow-up (April 2015)</a:t>
            </a:r>
          </a:p>
          <a:p>
            <a:r>
              <a:rPr lang="en-GB"/>
              <a:t>Improvement maintained. </a:t>
            </a:r>
          </a:p>
          <a:p>
            <a:r>
              <a:rPr lang="en-GB"/>
              <a:t>Sleep continues to be good.</a:t>
            </a:r>
          </a:p>
          <a:p>
            <a:r>
              <a:rPr lang="en-GB"/>
              <a:t>Feedback from day service positive.</a:t>
            </a:r>
          </a:p>
          <a:p>
            <a:endParaRPr lang="en-GB"/>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9493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Discussion</a:t>
            </a:r>
          </a:p>
        </p:txBody>
      </p:sp>
      <p:sp>
        <p:nvSpPr>
          <p:cNvPr id="5" name="TextBox 4"/>
          <p:cNvSpPr txBox="1"/>
          <p:nvPr/>
        </p:nvSpPr>
        <p:spPr>
          <a:xfrm>
            <a:off x="755650" y="2247900"/>
            <a:ext cx="8064500" cy="5632450"/>
          </a:xfrm>
          <a:prstGeom prst="rect">
            <a:avLst/>
          </a:prstGeom>
          <a:noFill/>
        </p:spPr>
        <p:txBody>
          <a:bodyPr>
            <a:spAutoFit/>
          </a:bodyPr>
          <a:lstStyle/>
          <a:p>
            <a:pPr marL="285750" indent="-285750">
              <a:buFont typeface="Arial" panose="020B0604020202020204" pitchFamily="34" charset="0"/>
              <a:buChar char="•"/>
              <a:defRPr/>
            </a:pPr>
            <a:r>
              <a:rPr lang="en-GB" dirty="0"/>
              <a:t>A three-year problem of ruminative thoughts was successfully addressed using an adapted ACT approach. </a:t>
            </a:r>
          </a:p>
          <a:p>
            <a:pPr>
              <a:defRPr/>
            </a:pPr>
            <a:endParaRPr lang="en-GB" dirty="0"/>
          </a:p>
          <a:p>
            <a:pPr marL="285750" indent="-285750">
              <a:buFont typeface="Arial" panose="020B0604020202020204" pitchFamily="34" charset="0"/>
              <a:buChar char="•"/>
              <a:defRPr/>
            </a:pPr>
            <a:r>
              <a:rPr lang="en-GB" dirty="0"/>
              <a:t>Formulating at the level of verbal </a:t>
            </a:r>
            <a:r>
              <a:rPr lang="en-GB" dirty="0" err="1"/>
              <a:t>operants</a:t>
            </a:r>
            <a:r>
              <a:rPr lang="en-GB" dirty="0"/>
              <a:t> and relational framing was helpful.</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Gains have been maintained over several months.</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Both Amanda and her mother are satisfied with the outcomes.</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Supports the suggestion that the same psychological processes are operating with this client group.</a:t>
            </a:r>
          </a:p>
          <a:p>
            <a:pP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a:defRPr/>
            </a:pPr>
            <a:endParaRPr lang="en-GB" dirty="0"/>
          </a:p>
          <a:p>
            <a:pPr>
              <a:defRPr/>
            </a:pPr>
            <a:endParaRPr lang="en-GB" dirty="0"/>
          </a:p>
          <a:p>
            <a:pPr>
              <a:defRPr/>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94932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Criticisms</a:t>
            </a:r>
          </a:p>
        </p:txBody>
      </p:sp>
      <p:sp>
        <p:nvSpPr>
          <p:cNvPr id="5" name="TextBox 4"/>
          <p:cNvSpPr txBox="1"/>
          <p:nvPr/>
        </p:nvSpPr>
        <p:spPr>
          <a:xfrm>
            <a:off x="755650" y="2247900"/>
            <a:ext cx="8064500" cy="4802188"/>
          </a:xfrm>
          <a:prstGeom prst="rect">
            <a:avLst/>
          </a:prstGeom>
          <a:noFill/>
        </p:spPr>
        <p:txBody>
          <a:bodyPr>
            <a:spAutoFit/>
          </a:bodyPr>
          <a:lstStyle/>
          <a:p>
            <a:pPr marL="285750" indent="-285750">
              <a:buFont typeface="Arial" panose="020B0604020202020204" pitchFamily="34" charset="0"/>
              <a:buChar char="•"/>
              <a:defRPr/>
            </a:pPr>
            <a:r>
              <a:rPr lang="en-GB" dirty="0"/>
              <a:t>Outcome data is broadly anecdotal.</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The between-session work could have been managed better.</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dirty="0"/>
              <a:t>Other elements of Amanda’s presentation were not addressed – she was attending a day centre that she appeared bored with and we weren’t able to address wider aspects of her quality of life.</a:t>
            </a:r>
          </a:p>
          <a:p>
            <a:pP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a:defRPr/>
            </a:pPr>
            <a:endParaRPr lang="en-GB" dirty="0"/>
          </a:p>
          <a:p>
            <a:pPr>
              <a:defRPr/>
            </a:pPr>
            <a:endParaRPr lang="en-GB" dirty="0"/>
          </a:p>
          <a:p>
            <a:pPr>
              <a:defRPr/>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650" y="2247900"/>
            <a:ext cx="8064500" cy="5170646"/>
          </a:xfrm>
          <a:prstGeom prst="rect">
            <a:avLst/>
          </a:prstGeom>
          <a:noFill/>
        </p:spPr>
        <p:txBody>
          <a:bodyPr>
            <a:spAutoFit/>
          </a:bodyPr>
          <a:lstStyle/>
          <a:p>
            <a:pPr>
              <a:defRPr/>
            </a:pPr>
            <a:r>
              <a:rPr lang="en-GB" sz="2400" dirty="0"/>
              <a:t>Thanks to Amanda and her mother for allowing me to discuss their case.</a:t>
            </a:r>
          </a:p>
          <a:p>
            <a:pPr>
              <a:defRPr/>
            </a:pPr>
            <a:endParaRPr lang="en-GB" sz="2400" dirty="0"/>
          </a:p>
          <a:p>
            <a:pPr>
              <a:defRPr/>
            </a:pPr>
            <a:endParaRPr lang="en-GB" sz="2400" dirty="0"/>
          </a:p>
          <a:p>
            <a:pPr>
              <a:defRPr/>
            </a:pPr>
            <a:endParaRPr lang="en-GB" sz="2400" dirty="0"/>
          </a:p>
          <a:p>
            <a:pPr>
              <a:defRPr/>
            </a:pPr>
            <a:r>
              <a:rPr lang="en-GB" sz="2400" dirty="0"/>
              <a:t>Contact:</a:t>
            </a:r>
          </a:p>
          <a:p>
            <a:pPr>
              <a:defRPr/>
            </a:pPr>
            <a:r>
              <a:rPr lang="en-GB" sz="2400" dirty="0" err="1" smtClean="0">
                <a:hlinkClick r:id="rId2"/>
              </a:rPr>
              <a:t>Mark.Oliver@NTW.NHS.UK</a:t>
            </a:r>
            <a:endParaRPr lang="en-GB" sz="2400" dirty="0" smtClean="0"/>
          </a:p>
          <a:p>
            <a:pP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endParaRPr lang="en-GB" dirty="0"/>
          </a:p>
          <a:p>
            <a:pPr>
              <a:defRPr/>
            </a:pPr>
            <a:endParaRPr lang="en-GB" dirty="0"/>
          </a:p>
          <a:p>
            <a:pPr>
              <a:defRPr/>
            </a:pPr>
            <a:endParaRPr lang="en-GB" dirty="0"/>
          </a:p>
          <a:p>
            <a:pPr>
              <a:defRPr/>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68313" y="1196975"/>
            <a:ext cx="8229600" cy="4957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lnSpc>
                <a:spcPct val="80000"/>
              </a:lnSpc>
              <a:buFontTx/>
              <a:buNone/>
              <a:defRPr/>
            </a:pPr>
            <a:endParaRPr lang="en-GB" altLang="en-US" sz="1800" dirty="0" smtClean="0">
              <a:solidFill>
                <a:schemeClr val="tx2"/>
              </a:solidFill>
            </a:endParaRPr>
          </a:p>
          <a:p>
            <a:pPr algn="ctr">
              <a:lnSpc>
                <a:spcPct val="80000"/>
              </a:lnSpc>
              <a:buFontTx/>
              <a:buNone/>
              <a:defRPr/>
            </a:pPr>
            <a:endParaRPr lang="en-GB" altLang="en-US" sz="1800" dirty="0">
              <a:solidFill>
                <a:schemeClr val="tx2"/>
              </a:solidFill>
            </a:endParaRPr>
          </a:p>
          <a:p>
            <a:pPr algn="ctr">
              <a:lnSpc>
                <a:spcPct val="80000"/>
              </a:lnSpc>
              <a:buFontTx/>
              <a:buNone/>
              <a:defRPr/>
            </a:pPr>
            <a:r>
              <a:rPr lang="en-US" altLang="en-US" sz="4400" dirty="0">
                <a:solidFill>
                  <a:srgbClr val="333399"/>
                </a:solidFill>
                <a:ea typeface="ＭＳ Ｐゴシック" pitchFamily="-112" charset="-128"/>
                <a:cs typeface="+mj-cs"/>
              </a:rPr>
              <a:t>Building psychological resilience in those who care for people who challenge </a:t>
            </a:r>
            <a:endParaRPr lang="en-GB" altLang="en-US" sz="1800" dirty="0" smtClean="0">
              <a:solidFill>
                <a:schemeClr val="tx2"/>
              </a:solidFill>
            </a:endParaRPr>
          </a:p>
          <a:p>
            <a:pPr algn="ctr">
              <a:lnSpc>
                <a:spcPct val="80000"/>
              </a:lnSpc>
              <a:buFontTx/>
              <a:buNone/>
              <a:defRPr/>
            </a:pPr>
            <a:endParaRPr lang="en-GB" altLang="en-US" sz="1800" dirty="0">
              <a:solidFill>
                <a:schemeClr val="tx2"/>
              </a:solidFill>
            </a:endParaRPr>
          </a:p>
          <a:p>
            <a:pPr algn="ctr">
              <a:lnSpc>
                <a:spcPct val="80000"/>
              </a:lnSpc>
              <a:buFontTx/>
              <a:buNone/>
              <a:defRPr/>
            </a:pPr>
            <a:endParaRPr lang="en-GB" altLang="en-US" sz="1800" dirty="0">
              <a:solidFill>
                <a:schemeClr val="tx2"/>
              </a:solidFill>
            </a:endParaRPr>
          </a:p>
          <a:p>
            <a:pPr algn="ctr">
              <a:lnSpc>
                <a:spcPct val="80000"/>
              </a:lnSpc>
              <a:buFontTx/>
              <a:buNone/>
              <a:defRPr/>
            </a:pPr>
            <a:endParaRPr lang="en-GB" altLang="en-US" sz="1800" dirty="0" smtClean="0">
              <a:solidFill>
                <a:schemeClr val="tx2"/>
              </a:solidFill>
            </a:endParaRPr>
          </a:p>
          <a:p>
            <a:pPr algn="ctr">
              <a:lnSpc>
                <a:spcPct val="80000"/>
              </a:lnSpc>
              <a:buFontTx/>
              <a:buNone/>
              <a:defRPr/>
            </a:pPr>
            <a:endParaRPr lang="en-GB" altLang="en-US" sz="1800" dirty="0">
              <a:solidFill>
                <a:schemeClr val="tx2"/>
              </a:solidFill>
            </a:endParaRPr>
          </a:p>
          <a:p>
            <a:pPr algn="ctr">
              <a:lnSpc>
                <a:spcPct val="80000"/>
              </a:lnSpc>
              <a:buFontTx/>
              <a:buNone/>
              <a:defRPr/>
            </a:pPr>
            <a:r>
              <a:rPr lang="en-GB" altLang="en-US" sz="2400" dirty="0" smtClean="0">
                <a:solidFill>
                  <a:schemeClr val="tx2"/>
                </a:solidFill>
              </a:rPr>
              <a:t>Janet Harrison </a:t>
            </a:r>
          </a:p>
          <a:p>
            <a:pPr algn="ctr">
              <a:lnSpc>
                <a:spcPct val="80000"/>
              </a:lnSpc>
              <a:buFontTx/>
              <a:buNone/>
              <a:defRPr/>
            </a:pPr>
            <a:r>
              <a:rPr lang="en-GB" altLang="en-US" sz="2400" dirty="0" smtClean="0">
                <a:solidFill>
                  <a:schemeClr val="tx2"/>
                </a:solidFill>
              </a:rPr>
              <a:t>Dr Mark Oliver</a:t>
            </a:r>
          </a:p>
          <a:p>
            <a:pPr algn="ctr">
              <a:lnSpc>
                <a:spcPct val="80000"/>
              </a:lnSpc>
              <a:buFontTx/>
              <a:buNone/>
              <a:defRPr/>
            </a:pPr>
            <a:r>
              <a:rPr lang="en-GB" altLang="en-US" sz="2400" dirty="0" smtClean="0">
                <a:solidFill>
                  <a:schemeClr val="tx2"/>
                </a:solidFill>
              </a:rPr>
              <a:t>MSc 2015</a:t>
            </a:r>
          </a:p>
          <a:p>
            <a:pPr algn="ctr">
              <a:lnSpc>
                <a:spcPct val="80000"/>
              </a:lnSpc>
              <a:buFontTx/>
              <a:buNone/>
              <a:defRPr/>
            </a:pPr>
            <a:endParaRPr lang="en-GB" altLang="en-US" sz="1800" dirty="0" smtClean="0">
              <a:solidFill>
                <a:schemeClr val="tx2"/>
              </a:solidFill>
            </a:endParaRPr>
          </a:p>
          <a:p>
            <a:pPr algn="ctr">
              <a:lnSpc>
                <a:spcPct val="80000"/>
              </a:lnSpc>
              <a:buFontTx/>
              <a:buNone/>
              <a:defRPr/>
            </a:pPr>
            <a:endParaRPr lang="en-GB" altLang="en-US" sz="1800" dirty="0" smtClean="0">
              <a:solidFill>
                <a:schemeClr val="tx2"/>
              </a:solidFill>
            </a:endParaRPr>
          </a:p>
          <a:p>
            <a:pPr algn="ctr">
              <a:lnSpc>
                <a:spcPct val="80000"/>
              </a:lnSpc>
              <a:buFontTx/>
              <a:buNone/>
              <a:defRPr/>
            </a:pPr>
            <a:endParaRPr lang="en-GB" alt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125538"/>
            <a:ext cx="8229600" cy="5183187"/>
          </a:xfrm>
          <a:noFill/>
          <a:ln>
            <a:miter lim="800000"/>
            <a:headEnd/>
            <a:tailEnd/>
          </a:ln>
        </p:spPr>
        <p:txBody>
          <a:bodyPr vert="horz" wrap="square" lIns="91440" tIns="45720" rIns="91440" bIns="45720" numCol="1" anchor="t" anchorCtr="0" compatLnSpc="1">
            <a:prstTxWarp prst="textNoShape">
              <a:avLst/>
            </a:prstTxWarp>
          </a:bodyPr>
          <a:lstStyle/>
          <a:p>
            <a:pPr algn="ctr">
              <a:lnSpc>
                <a:spcPct val="90000"/>
              </a:lnSpc>
              <a:buFontTx/>
              <a:buNone/>
            </a:pPr>
            <a:r>
              <a:rPr lang="en-GB" altLang="en-US" b="1" smtClean="0">
                <a:solidFill>
                  <a:schemeClr val="tx2"/>
                </a:solidFill>
              </a:rPr>
              <a:t>Acknowledgements</a:t>
            </a:r>
          </a:p>
          <a:p>
            <a:pPr>
              <a:lnSpc>
                <a:spcPct val="90000"/>
              </a:lnSpc>
              <a:buFontTx/>
              <a:buNone/>
            </a:pPr>
            <a:endParaRPr lang="en-GB" altLang="en-US" b="1" smtClean="0">
              <a:solidFill>
                <a:schemeClr val="tx2"/>
              </a:solidFill>
            </a:endParaRPr>
          </a:p>
          <a:p>
            <a:pPr algn="ctr">
              <a:lnSpc>
                <a:spcPct val="90000"/>
              </a:lnSpc>
              <a:buFontTx/>
              <a:buNone/>
            </a:pPr>
            <a:r>
              <a:rPr lang="en-GB" altLang="en-US" smtClean="0"/>
              <a:t>Dr Carl Hughes</a:t>
            </a:r>
          </a:p>
          <a:p>
            <a:pPr algn="ctr">
              <a:lnSpc>
                <a:spcPct val="90000"/>
              </a:lnSpc>
              <a:buFontTx/>
              <a:buNone/>
            </a:pPr>
            <a:r>
              <a:rPr lang="en-GB" altLang="en-US" smtClean="0"/>
              <a:t>Dr Steve Noone</a:t>
            </a:r>
          </a:p>
          <a:p>
            <a:pPr algn="ctr">
              <a:lnSpc>
                <a:spcPct val="90000"/>
              </a:lnSpc>
              <a:buFontTx/>
              <a:buNone/>
            </a:pPr>
            <a:r>
              <a:rPr lang="en-GB" altLang="en-US" smtClean="0"/>
              <a:t>Dr Mark Oliver </a:t>
            </a:r>
          </a:p>
          <a:p>
            <a:pPr algn="ctr">
              <a:lnSpc>
                <a:spcPct val="90000"/>
              </a:lnSpc>
              <a:buFontTx/>
              <a:buNone/>
            </a:pPr>
            <a:r>
              <a:rPr lang="en-GB" altLang="en-US" smtClean="0"/>
              <a:t>Professor Richard Hastings</a:t>
            </a:r>
          </a:p>
          <a:p>
            <a:pPr algn="ctr">
              <a:lnSpc>
                <a:spcPct val="90000"/>
              </a:lnSpc>
              <a:buFontTx/>
              <a:buNone/>
            </a:pPr>
            <a:r>
              <a:rPr lang="en-GB" altLang="en-US" smtClean="0"/>
              <a:t>Dr Paul Flaxman</a:t>
            </a:r>
          </a:p>
          <a:p>
            <a:pPr algn="ctr">
              <a:lnSpc>
                <a:spcPct val="90000"/>
              </a:lnSpc>
              <a:buFontTx/>
              <a:buNone/>
            </a:pPr>
            <a:endParaRPr lang="en-GB" altLang="en-US"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457200" y="981075"/>
            <a:ext cx="8435975" cy="5661025"/>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GB" altLang="en-US" b="1" smtClean="0">
                <a:solidFill>
                  <a:schemeClr val="tx2"/>
                </a:solidFill>
              </a:rPr>
              <a:t>Mental health and learning disability staff</a:t>
            </a:r>
          </a:p>
          <a:p>
            <a:r>
              <a:rPr lang="en-GB" altLang="en-US" sz="2800" smtClean="0"/>
              <a:t>Healthcare staff among the most stressed professions. </a:t>
            </a:r>
            <a:r>
              <a:rPr lang="en-GB" altLang="en-US" sz="2000" smtClean="0"/>
              <a:t>(Office for National Statistics, 2014)</a:t>
            </a:r>
          </a:p>
          <a:p>
            <a:endParaRPr lang="en-GB" altLang="en-US" sz="1800" smtClean="0"/>
          </a:p>
          <a:p>
            <a:r>
              <a:rPr lang="en-GB" altLang="en-US" sz="2800" smtClean="0"/>
              <a:t>Within the NHS, mental health organisations consistently present with the second-highest sickness absence rates (after the ambulance service). </a:t>
            </a:r>
          </a:p>
          <a:p>
            <a:pPr>
              <a:buFontTx/>
              <a:buNone/>
            </a:pPr>
            <a:r>
              <a:rPr lang="en-GB" altLang="en-US" sz="2000" smtClean="0"/>
              <a:t>	(Health and Social Care Information Centre, 2013)</a:t>
            </a:r>
          </a:p>
          <a:p>
            <a:pPr>
              <a:buFontTx/>
              <a:buNone/>
            </a:pPr>
            <a:endParaRPr lang="en-GB" altLang="en-US" sz="1800" smtClean="0"/>
          </a:p>
          <a:p>
            <a:r>
              <a:rPr lang="en-GB" altLang="en-US" sz="2800" smtClean="0"/>
              <a:t>Learning Disability staff frequently report substantial workplace distress.</a:t>
            </a:r>
            <a:r>
              <a:rPr lang="en-GB" altLang="en-US" smtClean="0"/>
              <a:t> </a:t>
            </a:r>
          </a:p>
          <a:p>
            <a:pPr>
              <a:buFontTx/>
              <a:buNone/>
            </a:pPr>
            <a:r>
              <a:rPr lang="en-GB" altLang="en-US" sz="2000" smtClean="0"/>
              <a:t>	(Skirrow &amp; Hatton, 2007; Devereux, Hastings &amp; Noone, 2009)</a:t>
            </a:r>
            <a:endParaRPr lang="en-GB" altLang="en-US"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457200" y="1052513"/>
            <a:ext cx="8229600" cy="5400675"/>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GB" altLang="en-US" b="1" smtClean="0">
                <a:solidFill>
                  <a:schemeClr val="tx2"/>
                </a:solidFill>
              </a:rPr>
              <a:t>Presenteeism </a:t>
            </a:r>
          </a:p>
          <a:p>
            <a:r>
              <a:rPr lang="en-GB" altLang="en-US" sz="2800" smtClean="0"/>
              <a:t>When distressed individuals continue to attend for work ,in a diminished capacity due to their ill-health. </a:t>
            </a:r>
          </a:p>
          <a:p>
            <a:pPr>
              <a:buFontTx/>
              <a:buNone/>
            </a:pPr>
            <a:r>
              <a:rPr lang="en-GB" altLang="en-US" sz="2000" smtClean="0"/>
              <a:t>	(Flaxman, Bond, &amp; Livheim, 2013)</a:t>
            </a:r>
          </a:p>
          <a:p>
            <a:pPr>
              <a:buFontTx/>
              <a:buNone/>
            </a:pPr>
            <a:endParaRPr lang="en-GB" altLang="en-US" sz="2000" smtClean="0"/>
          </a:p>
          <a:p>
            <a:r>
              <a:rPr lang="en-GB" altLang="en-US" sz="2800" smtClean="0"/>
              <a:t>NHS information centre survey (2011)  looked at attitudes to mental illness, staff report concern over stigma correlated to stress and wellbeing with 50% saying they feel uncomfortable talking about their mental health at work. </a:t>
            </a:r>
          </a:p>
          <a:p>
            <a:pPr>
              <a:buFontTx/>
              <a:buNone/>
            </a:pPr>
            <a:endParaRPr lang="en-GB" altLang="en-US" sz="2800"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bwMode="auto">
          <a:xfrm>
            <a:off x="457200" y="1052513"/>
            <a:ext cx="8229600" cy="5616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GB" altLang="en-US" sz="2400" dirty="0" smtClean="0"/>
              <a:t>Our trust stats</a:t>
            </a:r>
          </a:p>
          <a:p>
            <a:pPr>
              <a:defRPr/>
            </a:pPr>
            <a:endParaRPr lang="en-GB" altLang="en-US" dirty="0"/>
          </a:p>
          <a:p>
            <a:pPr>
              <a:defRPr/>
            </a:pPr>
            <a:endParaRPr lang="en-GB" altLang="en-US" dirty="0" smtClean="0"/>
          </a:p>
          <a:p>
            <a:pPr>
              <a:defRPr/>
            </a:pPr>
            <a:endParaRPr lang="en-GB" altLang="en-US" dirty="0"/>
          </a:p>
          <a:p>
            <a:pPr marL="0" indent="0">
              <a:buFontTx/>
              <a:buNone/>
              <a:defRPr/>
            </a:pPr>
            <a:endParaRPr lang="en-GB" altLang="en-US" dirty="0" smtClean="0"/>
          </a:p>
          <a:p>
            <a:pPr marL="0" indent="0">
              <a:buFontTx/>
              <a:buNone/>
              <a:defRPr/>
            </a:pPr>
            <a:endParaRPr lang="en-GB" altLang="en-US" dirty="0" smtClean="0"/>
          </a:p>
          <a:p>
            <a:pPr marL="0" indent="0">
              <a:buFontTx/>
              <a:buNone/>
              <a:defRPr/>
            </a:pPr>
            <a:endParaRPr lang="en-GB" altLang="en-US" dirty="0" smtClean="0"/>
          </a:p>
          <a:p>
            <a:pPr marL="0" indent="0">
              <a:buFontTx/>
              <a:buNone/>
              <a:defRPr/>
            </a:pPr>
            <a:endParaRPr lang="en-GB" altLang="en-US" dirty="0" smtClean="0"/>
          </a:p>
          <a:p>
            <a:pPr>
              <a:defRPr/>
            </a:pPr>
            <a:r>
              <a:rPr lang="en-GB" altLang="en-US" sz="1800" dirty="0" smtClean="0"/>
              <a:t>Current organisational support- Stress and Muscular Skeletal problems trigger- Fast track system to our Employee Health and wellbeing Service providing a  support response within 48 Hours.</a:t>
            </a:r>
          </a:p>
        </p:txBody>
      </p:sp>
      <p:graphicFrame>
        <p:nvGraphicFramePr>
          <p:cNvPr id="7171" name="Sickness Absence Reasons"/>
          <p:cNvGraphicFramePr>
            <a:graphicFrameLocks/>
          </p:cNvGraphicFramePr>
          <p:nvPr/>
        </p:nvGraphicFramePr>
        <p:xfrm>
          <a:off x="1641475" y="1506538"/>
          <a:ext cx="5934075" cy="4133850"/>
        </p:xfrm>
        <a:graphic>
          <a:graphicData uri="http://schemas.openxmlformats.org/presentationml/2006/ole">
            <mc:AlternateContent xmlns:mc="http://schemas.openxmlformats.org/markup-compatibility/2006">
              <mc:Choice xmlns:v="urn:schemas-microsoft-com:vml" Requires="v">
                <p:oleObj spid="_x0000_s2055" r:id="rId4" imgW="5938019" imgH="4133446" progId="Excel.Sheet.8">
                  <p:embed/>
                </p:oleObj>
              </mc:Choice>
              <mc:Fallback>
                <p:oleObj r:id="rId4" imgW="5938019" imgH="4133446" progId="Excel.Sheet.8">
                  <p:embed/>
                  <p:pic>
                    <p:nvPicPr>
                      <p:cNvPr id="0" name="Sickness Absence Reasons"/>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475" y="1506538"/>
                        <a:ext cx="5934075" cy="413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196975"/>
            <a:ext cx="8229600" cy="4929188"/>
          </a:xfrm>
        </p:spPr>
        <p:txBody>
          <a:bodyPr/>
          <a:lstStyle/>
          <a:p>
            <a:pPr marL="0" indent="0" algn="ctr" eaLnBrk="1" hangingPunct="1">
              <a:spcBef>
                <a:spcPct val="0"/>
              </a:spcBef>
              <a:buFontTx/>
              <a:buNone/>
              <a:defRPr/>
            </a:pPr>
            <a:r>
              <a:rPr lang="en-US" altLang="en-US" sz="3600" kern="1200" dirty="0" smtClean="0">
                <a:solidFill>
                  <a:srgbClr val="002060"/>
                </a:solidFill>
                <a:latin typeface="Times New Roman" pitchFamily="18" charset="0"/>
                <a:cs typeface="Arial" charset="0"/>
              </a:rPr>
              <a:t>Staff </a:t>
            </a:r>
            <a:r>
              <a:rPr lang="en-US" altLang="en-US" sz="3600" kern="1200" dirty="0">
                <a:solidFill>
                  <a:srgbClr val="002060"/>
                </a:solidFill>
                <a:latin typeface="Times New Roman" pitchFamily="18" charset="0"/>
                <a:cs typeface="Arial" charset="0"/>
              </a:rPr>
              <a:t>are our biggest </a:t>
            </a:r>
            <a:r>
              <a:rPr lang="en-US" altLang="en-US" sz="3600" kern="1200" dirty="0" smtClean="0">
                <a:solidFill>
                  <a:srgbClr val="002060"/>
                </a:solidFill>
                <a:latin typeface="Times New Roman" pitchFamily="18" charset="0"/>
                <a:cs typeface="Arial" charset="0"/>
              </a:rPr>
              <a:t>asset &amp; their </a:t>
            </a:r>
            <a:r>
              <a:rPr lang="en-US" altLang="en-US" sz="3600" kern="1200" dirty="0">
                <a:solidFill>
                  <a:srgbClr val="002060"/>
                </a:solidFill>
                <a:latin typeface="Times New Roman" pitchFamily="18" charset="0"/>
                <a:cs typeface="Arial" charset="0"/>
              </a:rPr>
              <a:t>wellbeing is important to </a:t>
            </a:r>
            <a:r>
              <a:rPr lang="en-US" altLang="en-US" sz="3600" kern="1200" dirty="0" smtClean="0">
                <a:solidFill>
                  <a:srgbClr val="002060"/>
                </a:solidFill>
                <a:latin typeface="Times New Roman" pitchFamily="18" charset="0"/>
                <a:cs typeface="Arial" charset="0"/>
              </a:rPr>
              <a:t>quality </a:t>
            </a:r>
            <a:r>
              <a:rPr lang="en-US" altLang="en-US" sz="3600" kern="1200" dirty="0">
                <a:solidFill>
                  <a:srgbClr val="002060"/>
                </a:solidFill>
                <a:latin typeface="Times New Roman" pitchFamily="18" charset="0"/>
                <a:cs typeface="Arial" charset="0"/>
              </a:rPr>
              <a:t>of care</a:t>
            </a:r>
            <a:r>
              <a:rPr lang="en-US" altLang="en-US" sz="3600" kern="1200" dirty="0" smtClean="0">
                <a:solidFill>
                  <a:srgbClr val="002060"/>
                </a:solidFill>
                <a:latin typeface="Times New Roman" pitchFamily="18" charset="0"/>
                <a:cs typeface="Arial" charset="0"/>
              </a:rPr>
              <a:t>.</a:t>
            </a:r>
          </a:p>
          <a:p>
            <a:pPr marL="0" indent="0" algn="ctr" eaLnBrk="1" hangingPunct="1">
              <a:spcBef>
                <a:spcPct val="0"/>
              </a:spcBef>
              <a:buFontTx/>
              <a:buNone/>
              <a:defRPr/>
            </a:pPr>
            <a:r>
              <a:rPr lang="en-US" altLang="en-US" sz="3600" kern="1200" dirty="0" smtClean="0">
                <a:solidFill>
                  <a:srgbClr val="002060"/>
                </a:solidFill>
                <a:latin typeface="Times New Roman" pitchFamily="18" charset="0"/>
                <a:cs typeface="Arial" charset="0"/>
              </a:rPr>
              <a:t> </a:t>
            </a:r>
            <a:endParaRPr lang="en-US" altLang="en-US" sz="2800" kern="1200" dirty="0" smtClean="0">
              <a:solidFill>
                <a:srgbClr val="000000"/>
              </a:solidFill>
              <a:latin typeface="Times New Roman" pitchFamily="18" charset="0"/>
              <a:cs typeface="Arial" charset="0"/>
            </a:endParaRPr>
          </a:p>
          <a:p>
            <a:pPr eaLnBrk="1" hangingPunct="1">
              <a:spcBef>
                <a:spcPct val="0"/>
              </a:spcBef>
              <a:defRPr/>
            </a:pPr>
            <a:r>
              <a:rPr lang="en-US" altLang="en-US" sz="2800" kern="1200" dirty="0" smtClean="0">
                <a:solidFill>
                  <a:srgbClr val="000000"/>
                </a:solidFill>
                <a:latin typeface="Times New Roman" pitchFamily="18" charset="0"/>
                <a:cs typeface="Arial" charset="0"/>
              </a:rPr>
              <a:t>The </a:t>
            </a:r>
            <a:r>
              <a:rPr lang="en-US" altLang="en-US" sz="2800" kern="1200" dirty="0">
                <a:solidFill>
                  <a:srgbClr val="000000"/>
                </a:solidFill>
                <a:latin typeface="Times New Roman" pitchFamily="18" charset="0"/>
                <a:cs typeface="Arial" charset="0"/>
              </a:rPr>
              <a:t>direct stressors such as challenging </a:t>
            </a:r>
            <a:r>
              <a:rPr lang="en-US" altLang="en-US" sz="2800" kern="1200" dirty="0" smtClean="0">
                <a:solidFill>
                  <a:srgbClr val="000000"/>
                </a:solidFill>
                <a:latin typeface="Times New Roman" pitchFamily="18" charset="0"/>
                <a:cs typeface="Arial" charset="0"/>
              </a:rPr>
              <a:t>behaviours </a:t>
            </a:r>
            <a:r>
              <a:rPr lang="en-US" altLang="en-US" sz="2800" kern="1200" dirty="0">
                <a:solidFill>
                  <a:srgbClr val="000000"/>
                </a:solidFill>
                <a:latin typeface="Times New Roman" pitchFamily="18" charset="0"/>
                <a:cs typeface="Arial" charset="0"/>
              </a:rPr>
              <a:t>and complex health needs are not easily removed, </a:t>
            </a:r>
            <a:endParaRPr lang="en-US" altLang="en-US" sz="2800" kern="1200" dirty="0" smtClean="0">
              <a:solidFill>
                <a:srgbClr val="000000"/>
              </a:solidFill>
              <a:latin typeface="Times New Roman" pitchFamily="18" charset="0"/>
              <a:cs typeface="Arial" charset="0"/>
            </a:endParaRPr>
          </a:p>
          <a:p>
            <a:pPr eaLnBrk="1" hangingPunct="1">
              <a:spcBef>
                <a:spcPct val="0"/>
              </a:spcBef>
              <a:defRPr/>
            </a:pPr>
            <a:endParaRPr lang="en-US" altLang="en-US" sz="2800" kern="1200" dirty="0">
              <a:solidFill>
                <a:srgbClr val="000000"/>
              </a:solidFill>
              <a:latin typeface="Times New Roman" pitchFamily="18" charset="0"/>
              <a:cs typeface="Arial" charset="0"/>
            </a:endParaRPr>
          </a:p>
          <a:p>
            <a:pPr eaLnBrk="1" hangingPunct="1">
              <a:spcBef>
                <a:spcPct val="0"/>
              </a:spcBef>
              <a:defRPr/>
            </a:pPr>
            <a:r>
              <a:rPr lang="en-US" altLang="en-US" sz="2800" kern="1200" dirty="0">
                <a:solidFill>
                  <a:srgbClr val="000000"/>
                </a:solidFill>
                <a:latin typeface="Times New Roman" pitchFamily="18" charset="0"/>
                <a:cs typeface="Arial" charset="0"/>
              </a:rPr>
              <a:t>N</a:t>
            </a:r>
            <a:r>
              <a:rPr lang="en-US" altLang="en-US" sz="2800" kern="1200" dirty="0" smtClean="0">
                <a:solidFill>
                  <a:srgbClr val="000000"/>
                </a:solidFill>
                <a:latin typeface="Times New Roman" pitchFamily="18" charset="0"/>
                <a:cs typeface="Arial" charset="0"/>
              </a:rPr>
              <a:t>eed </a:t>
            </a:r>
            <a:r>
              <a:rPr lang="en-US" altLang="en-US" sz="2800" kern="1200" dirty="0">
                <a:solidFill>
                  <a:srgbClr val="000000"/>
                </a:solidFill>
                <a:latin typeface="Times New Roman" pitchFamily="18" charset="0"/>
                <a:cs typeface="Arial" charset="0"/>
              </a:rPr>
              <a:t>to promote staff wellbeing by preparing staff to understand the processes through which stress develops.</a:t>
            </a:r>
          </a:p>
          <a:p>
            <a:pPr>
              <a:defRPr/>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480720"/>
          </a:xfrm>
        </p:spPr>
        <p:txBody>
          <a:bodyPr>
            <a:normAutofit fontScale="77500" lnSpcReduction="20000"/>
          </a:bodyPr>
          <a:lstStyle/>
          <a:p>
            <a:pPr marL="0" indent="0">
              <a:buNone/>
            </a:pPr>
            <a:r>
              <a:rPr lang="en-GB" sz="1800" b="1" u="sng" dirty="0" smtClean="0"/>
              <a:t>Winterbourne View Scandal 2012</a:t>
            </a:r>
            <a:endParaRPr lang="en-GB" sz="1800" u="sng" dirty="0" smtClean="0"/>
          </a:p>
          <a:p>
            <a:pPr marL="0" indent="0">
              <a:buNone/>
            </a:pPr>
            <a:endParaRPr lang="en-GB" sz="1800" dirty="0"/>
          </a:p>
          <a:p>
            <a:pPr>
              <a:buFont typeface="Courier New" panose="02070309020205020404" pitchFamily="49" charset="0"/>
              <a:buChar char="o"/>
            </a:pPr>
            <a:r>
              <a:rPr lang="en-GB" sz="2600" dirty="0" smtClean="0"/>
              <a:t>A host of official recommendations………a little action</a:t>
            </a:r>
          </a:p>
          <a:p>
            <a:pPr marL="0" indent="0">
              <a:buNone/>
            </a:pPr>
            <a:endParaRPr lang="en-GB" sz="1800" dirty="0"/>
          </a:p>
          <a:p>
            <a:pPr>
              <a:buFont typeface="Courier New" panose="02070309020205020404" pitchFamily="49" charset="0"/>
              <a:buChar char="o"/>
            </a:pPr>
            <a:r>
              <a:rPr lang="en-GB" sz="2600" dirty="0" smtClean="0"/>
              <a:t>A relatively </a:t>
            </a:r>
            <a:r>
              <a:rPr lang="en-GB" sz="2600" b="1" dirty="0" smtClean="0">
                <a:solidFill>
                  <a:schemeClr val="accent1"/>
                </a:solidFill>
              </a:rPr>
              <a:t>small dedicated community </a:t>
            </a:r>
            <a:r>
              <a:rPr lang="en-GB" sz="2600" dirty="0" smtClean="0"/>
              <a:t>driving the resurgence of </a:t>
            </a:r>
            <a:r>
              <a:rPr lang="en-GB" sz="2600" b="1" dirty="0" smtClean="0"/>
              <a:t>Positive </a:t>
            </a:r>
            <a:r>
              <a:rPr lang="en-GB" sz="2600" b="1" i="1" u="sng" dirty="0" smtClean="0"/>
              <a:t>Behavioural</a:t>
            </a:r>
            <a:r>
              <a:rPr lang="en-GB" sz="2600" b="1" dirty="0" smtClean="0"/>
              <a:t> Support</a:t>
            </a:r>
            <a:r>
              <a:rPr lang="en-GB" sz="2600" dirty="0" smtClean="0"/>
              <a:t>  with greater recognition of the role and needs of the system and the potential for inclusion of other evidence-based practices……</a:t>
            </a:r>
          </a:p>
          <a:p>
            <a:pPr marL="0" indent="0">
              <a:buNone/>
            </a:pPr>
            <a:endParaRPr lang="en-GB" sz="1800" dirty="0"/>
          </a:p>
          <a:p>
            <a:pPr marL="0" indent="0">
              <a:buNone/>
            </a:pPr>
            <a:endParaRPr lang="en-GB" sz="1800" dirty="0" smtClean="0"/>
          </a:p>
          <a:p>
            <a:pPr marL="0" indent="0">
              <a:buNone/>
            </a:pPr>
            <a:r>
              <a:rPr lang="en-GB" sz="1800" b="1" u="sng" dirty="0" smtClean="0"/>
              <a:t>ACT workshop – Bangor 2004</a:t>
            </a:r>
          </a:p>
          <a:p>
            <a:pPr marL="0" indent="0">
              <a:buNone/>
            </a:pPr>
            <a:endParaRPr lang="en-GB" sz="1800" dirty="0"/>
          </a:p>
          <a:p>
            <a:pPr>
              <a:buFont typeface="Courier New" panose="02070309020205020404" pitchFamily="49" charset="0"/>
              <a:buChar char="o"/>
            </a:pPr>
            <a:r>
              <a:rPr lang="en-GB" sz="2600" dirty="0" smtClean="0"/>
              <a:t>A partially </a:t>
            </a:r>
            <a:r>
              <a:rPr lang="en-GB" sz="2600" dirty="0" smtClean="0">
                <a:solidFill>
                  <a:schemeClr val="accent1"/>
                </a:solidFill>
              </a:rPr>
              <a:t>overlapping, small and dedicated community </a:t>
            </a:r>
            <a:r>
              <a:rPr lang="en-GB" sz="2600" dirty="0" smtClean="0"/>
              <a:t>– driving use of </a:t>
            </a:r>
            <a:r>
              <a:rPr lang="en-GB" sz="2600" b="1" dirty="0" smtClean="0"/>
              <a:t>ACT within field of intellectual disabilities:</a:t>
            </a:r>
          </a:p>
          <a:p>
            <a:pPr marL="0" indent="0">
              <a:buNone/>
            </a:pPr>
            <a:endParaRPr lang="en-GB" sz="1800" dirty="0"/>
          </a:p>
          <a:p>
            <a:pPr marL="0" indent="0">
              <a:buNone/>
            </a:pPr>
            <a:r>
              <a:rPr lang="en-GB" sz="1800" b="1" dirty="0" smtClean="0"/>
              <a:t>Staff</a:t>
            </a:r>
          </a:p>
          <a:p>
            <a:pPr marL="0" indent="0">
              <a:buNone/>
            </a:pPr>
            <a:r>
              <a:rPr lang="en-GB" sz="1800" dirty="0" err="1" smtClean="0"/>
              <a:t>Noone</a:t>
            </a:r>
            <a:r>
              <a:rPr lang="en-GB" sz="1800" dirty="0" smtClean="0"/>
              <a:t> &amp; Hastings (2009/10)</a:t>
            </a:r>
          </a:p>
          <a:p>
            <a:pPr marL="0" indent="0">
              <a:buNone/>
            </a:pPr>
            <a:r>
              <a:rPr lang="en-GB" sz="1800" dirty="0" smtClean="0"/>
              <a:t>Smith &amp; Gore (2012)</a:t>
            </a:r>
          </a:p>
          <a:p>
            <a:pPr marL="0" indent="0">
              <a:buNone/>
            </a:pPr>
            <a:r>
              <a:rPr lang="en-GB" sz="1800" dirty="0" err="1" smtClean="0"/>
              <a:t>Bethay</a:t>
            </a:r>
            <a:r>
              <a:rPr lang="en-GB" sz="1800" dirty="0" smtClean="0"/>
              <a:t>, Wilson, </a:t>
            </a:r>
            <a:r>
              <a:rPr lang="en-GB" sz="1800" dirty="0" err="1" smtClean="0"/>
              <a:t>Schnetzer</a:t>
            </a:r>
            <a:r>
              <a:rPr lang="en-GB" sz="1800" dirty="0" smtClean="0"/>
              <a:t>, </a:t>
            </a:r>
            <a:r>
              <a:rPr lang="en-GB" sz="1800" dirty="0" err="1" smtClean="0"/>
              <a:t>Nassar</a:t>
            </a:r>
            <a:r>
              <a:rPr lang="en-GB" sz="1800" dirty="0" smtClean="0"/>
              <a:t> &amp; </a:t>
            </a:r>
            <a:r>
              <a:rPr lang="en-GB" sz="1800" dirty="0" err="1" smtClean="0"/>
              <a:t>Bordieri</a:t>
            </a:r>
            <a:r>
              <a:rPr lang="en-GB" sz="1800" dirty="0" smtClean="0"/>
              <a:t> (2013)</a:t>
            </a:r>
          </a:p>
          <a:p>
            <a:pPr marL="0" indent="0">
              <a:buNone/>
            </a:pPr>
            <a:r>
              <a:rPr lang="en-GB" sz="1800" dirty="0" err="1" smtClean="0"/>
              <a:t>McConachie</a:t>
            </a:r>
            <a:r>
              <a:rPr lang="en-GB" sz="1800" dirty="0" smtClean="0"/>
              <a:t>, McKenzie, Morris &amp; </a:t>
            </a:r>
            <a:r>
              <a:rPr lang="en-GB" sz="1800" dirty="0" err="1" smtClean="0"/>
              <a:t>Walley</a:t>
            </a:r>
            <a:r>
              <a:rPr lang="en-GB" sz="1800" dirty="0" smtClean="0"/>
              <a:t> (2014)</a:t>
            </a:r>
          </a:p>
          <a:p>
            <a:pPr marL="0" indent="0">
              <a:buNone/>
            </a:pPr>
            <a:endParaRPr lang="en-GB" sz="1800" dirty="0"/>
          </a:p>
          <a:p>
            <a:pPr marL="0" indent="0">
              <a:buNone/>
            </a:pPr>
            <a:r>
              <a:rPr lang="en-GB" sz="1800" b="1" dirty="0" smtClean="0"/>
              <a:t>Families</a:t>
            </a:r>
          </a:p>
          <a:p>
            <a:pPr marL="0" indent="0">
              <a:buNone/>
            </a:pPr>
            <a:r>
              <a:rPr lang="en-GB" sz="1800" dirty="0" err="1" smtClean="0"/>
              <a:t>Blackledge</a:t>
            </a:r>
            <a:r>
              <a:rPr lang="en-GB" sz="1800" dirty="0" smtClean="0"/>
              <a:t> &amp; Hayes (2006)</a:t>
            </a:r>
          </a:p>
          <a:p>
            <a:pPr marL="0" indent="0">
              <a:buNone/>
            </a:pPr>
            <a:r>
              <a:rPr lang="en-GB" sz="1800" dirty="0" smtClean="0"/>
              <a:t>Reid, Gill, Gore &amp; Brady (2015)</a:t>
            </a:r>
          </a:p>
          <a:p>
            <a:pPr marL="0" indent="0">
              <a:buNone/>
            </a:pPr>
            <a:endParaRPr lang="en-GB" sz="1800" dirty="0"/>
          </a:p>
          <a:p>
            <a:pPr marL="0" indent="0">
              <a:buNone/>
            </a:pPr>
            <a:r>
              <a:rPr lang="en-GB" sz="1800" b="1" dirty="0" smtClean="0"/>
              <a:t>People with intellectual disabilities </a:t>
            </a:r>
          </a:p>
          <a:p>
            <a:pPr marL="0" indent="0">
              <a:buNone/>
            </a:pPr>
            <a:r>
              <a:rPr lang="en-GB" sz="1800" dirty="0" err="1" smtClean="0"/>
              <a:t>Pahnke</a:t>
            </a:r>
            <a:r>
              <a:rPr lang="en-GB" sz="1800" dirty="0" smtClean="0"/>
              <a:t>, Lundgren, </a:t>
            </a:r>
            <a:r>
              <a:rPr lang="en-GB" sz="1800" dirty="0" err="1" smtClean="0"/>
              <a:t>Hursti</a:t>
            </a:r>
            <a:r>
              <a:rPr lang="en-GB" sz="1800" dirty="0" smtClean="0"/>
              <a:t> &amp; </a:t>
            </a:r>
            <a:r>
              <a:rPr lang="en-GB" sz="1800" dirty="0" err="1" smtClean="0"/>
              <a:t>Hirvikoski</a:t>
            </a:r>
            <a:r>
              <a:rPr lang="en-GB" sz="1800" dirty="0" smtClean="0"/>
              <a:t> (2014)</a:t>
            </a:r>
          </a:p>
          <a:p>
            <a:pPr marL="0" indent="0">
              <a:buNone/>
            </a:pPr>
            <a:r>
              <a:rPr lang="en-GB" sz="1800" dirty="0" smtClean="0"/>
              <a:t>Brown &amp; Hooper (2009)</a:t>
            </a:r>
          </a:p>
        </p:txBody>
      </p:sp>
      <p:sp>
        <p:nvSpPr>
          <p:cNvPr id="4" name="TextBox 3"/>
          <p:cNvSpPr txBox="1"/>
          <p:nvPr/>
        </p:nvSpPr>
        <p:spPr>
          <a:xfrm>
            <a:off x="5220072" y="3933056"/>
            <a:ext cx="3024336" cy="2554545"/>
          </a:xfrm>
          <a:prstGeom prst="rect">
            <a:avLst/>
          </a:prstGeom>
          <a:solidFill>
            <a:schemeClr val="accent6">
              <a:lumMod val="75000"/>
            </a:schemeClr>
          </a:solidFill>
          <a:ln>
            <a:solidFill>
              <a:schemeClr val="tx1"/>
            </a:solidFill>
          </a:ln>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1600" dirty="0" smtClean="0">
                <a:solidFill>
                  <a:prstClr val="black"/>
                </a:solidFill>
                <a:latin typeface="Calibri"/>
              </a:rPr>
              <a:t>3 presentations describing ongoing work to support individuals with IDD and ways to understand and influence the wider support system</a:t>
            </a:r>
          </a:p>
          <a:p>
            <a:pPr marL="285750" indent="-285750" fontAlgn="auto">
              <a:spcBef>
                <a:spcPts val="0"/>
              </a:spcBef>
              <a:spcAft>
                <a:spcPts val="0"/>
              </a:spcAft>
              <a:buFont typeface="Arial" panose="020B0604020202020204" pitchFamily="34" charset="0"/>
              <a:buChar char="•"/>
            </a:pPr>
            <a:endParaRPr lang="en-GB" sz="1600"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1600" dirty="0" smtClean="0">
                <a:solidFill>
                  <a:prstClr val="black"/>
                </a:solidFill>
                <a:latin typeface="Calibri"/>
              </a:rPr>
              <a:t>Discussions to support the next steps </a:t>
            </a:r>
          </a:p>
          <a:p>
            <a:pPr marL="285750" indent="-285750" fontAlgn="auto">
              <a:spcBef>
                <a:spcPts val="0"/>
              </a:spcBef>
              <a:spcAft>
                <a:spcPts val="0"/>
              </a:spcAft>
              <a:buFont typeface="Arial" panose="020B0604020202020204" pitchFamily="34" charset="0"/>
              <a:buChar char="•"/>
            </a:pPr>
            <a:endParaRPr lang="en-GB" sz="1600"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1600" dirty="0" smtClean="0">
                <a:solidFill>
                  <a:prstClr val="black"/>
                </a:solidFill>
                <a:latin typeface="Calibri"/>
              </a:rPr>
              <a:t>Thank you and enjoy!</a:t>
            </a:r>
            <a:endParaRPr lang="en-GB" sz="1600" dirty="0">
              <a:solidFill>
                <a:prstClr val="black"/>
              </a:solidFill>
              <a:latin typeface="Calibri"/>
            </a:endParaRPr>
          </a:p>
        </p:txBody>
      </p:sp>
    </p:spTree>
    <p:extLst>
      <p:ext uri="{BB962C8B-B14F-4D97-AF65-F5344CB8AC3E}">
        <p14:creationId xmlns:p14="http://schemas.microsoft.com/office/powerpoint/2010/main" val="274357154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468313" y="1341438"/>
            <a:ext cx="8229600" cy="4751387"/>
          </a:xfrm>
          <a:noFill/>
          <a:ln>
            <a:miter lim="800000"/>
            <a:headEnd/>
            <a:tailEnd/>
          </a:ln>
        </p:spPr>
        <p:txBody>
          <a:bodyPr vert="horz" wrap="square" lIns="91440" tIns="45720" rIns="91440" bIns="45720" numCol="1" anchor="t" anchorCtr="0" compatLnSpc="1">
            <a:prstTxWarp prst="textNoShape">
              <a:avLst/>
            </a:prstTxWarp>
          </a:bodyPr>
          <a:lstStyle/>
          <a:p>
            <a:pPr algn="ctr">
              <a:lnSpc>
                <a:spcPct val="90000"/>
              </a:lnSpc>
              <a:buFontTx/>
              <a:buNone/>
            </a:pPr>
            <a:r>
              <a:rPr lang="en-GB" altLang="en-US" b="1" smtClean="0">
                <a:solidFill>
                  <a:schemeClr val="tx2"/>
                </a:solidFill>
              </a:rPr>
              <a:t>The current study</a:t>
            </a:r>
          </a:p>
          <a:p>
            <a:pPr algn="ctr">
              <a:lnSpc>
                <a:spcPct val="90000"/>
              </a:lnSpc>
              <a:buFontTx/>
              <a:buNone/>
            </a:pPr>
            <a:endParaRPr lang="en-GB" altLang="en-US" b="1" smtClean="0">
              <a:solidFill>
                <a:schemeClr val="tx2"/>
              </a:solidFill>
            </a:endParaRPr>
          </a:p>
          <a:p>
            <a:pPr>
              <a:lnSpc>
                <a:spcPct val="90000"/>
              </a:lnSpc>
            </a:pPr>
            <a:r>
              <a:rPr lang="en-GB" altLang="en-US" sz="2800" smtClean="0"/>
              <a:t>The current study sought to apply ACT training to mental health and learning disability staff to see if their wellbeing (mental health, burnout and stress levels) could be improved.</a:t>
            </a:r>
          </a:p>
          <a:p>
            <a:pPr>
              <a:lnSpc>
                <a:spcPct val="90000"/>
              </a:lnSpc>
              <a:buFontTx/>
              <a:buNone/>
            </a:pPr>
            <a:endParaRPr lang="en-GB" altLang="en-US" sz="2800" smtClean="0"/>
          </a:p>
          <a:p>
            <a:pPr>
              <a:lnSpc>
                <a:spcPct val="90000"/>
              </a:lnSpc>
            </a:pPr>
            <a:r>
              <a:rPr lang="en-GB" altLang="en-US" sz="2800" smtClean="0"/>
              <a:t>The study tests four hypotheses: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68313"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altLang="en-US" sz="3200" smtClean="0"/>
              <a:t>Hypotheses</a:t>
            </a:r>
            <a:br>
              <a:rPr lang="en-GB" altLang="en-US" sz="3200" smtClean="0"/>
            </a:br>
            <a:r>
              <a:rPr lang="en-GB" altLang="en-US" sz="3200" smtClean="0"/>
              <a:t>Act Training will:-</a:t>
            </a:r>
          </a:p>
        </p:txBody>
      </p:sp>
      <p:sp>
        <p:nvSpPr>
          <p:cNvPr id="10243" name="Rectangle 3"/>
          <p:cNvSpPr>
            <a:spLocks noGrp="1" noChangeArrowheads="1"/>
          </p:cNvSpPr>
          <p:nvPr>
            <p:ph type="body" idx="1"/>
          </p:nvPr>
        </p:nvSpPr>
        <p:spPr bwMode="auto">
          <a:xfrm>
            <a:off x="457200" y="185578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800" smtClean="0"/>
              <a:t>H1: </a:t>
            </a:r>
          </a:p>
          <a:p>
            <a:pPr marL="457200" lvl="1" indent="0">
              <a:buFontTx/>
              <a:buNone/>
            </a:pPr>
            <a:r>
              <a:rPr lang="en-GB" altLang="en-US" smtClean="0"/>
              <a:t>Lead to  lower workplace distress scores compared to baseline</a:t>
            </a:r>
          </a:p>
          <a:p>
            <a:pPr marL="457200" lvl="1" indent="0">
              <a:buFontTx/>
              <a:buNone/>
            </a:pPr>
            <a:r>
              <a:rPr lang="en-GB" altLang="en-US" smtClean="0"/>
              <a:t>.</a:t>
            </a:r>
          </a:p>
          <a:p>
            <a:r>
              <a:rPr lang="en-GB" altLang="en-US" sz="2800" smtClean="0"/>
              <a:t>H2:</a:t>
            </a:r>
          </a:p>
          <a:p>
            <a:pPr marL="457200" lvl="1" indent="0">
              <a:buFontTx/>
              <a:buNone/>
            </a:pPr>
            <a:r>
              <a:rPr lang="en-GB" altLang="en-US" smtClean="0"/>
              <a:t>Lead to increased levels of cognitive flexibility.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n-GB" altLang="en-US" sz="2800" dirty="0" smtClean="0"/>
              <a:t>H3:</a:t>
            </a:r>
          </a:p>
          <a:p>
            <a:pPr marL="457200" lvl="1" indent="0">
              <a:buFontTx/>
              <a:buNone/>
              <a:defRPr/>
            </a:pPr>
            <a:r>
              <a:rPr lang="en-GB" altLang="en-US" dirty="0" smtClean="0"/>
              <a:t>We have no significant changes in the scores of participants in the waiting list condition.</a:t>
            </a:r>
          </a:p>
          <a:p>
            <a:pPr lvl="1">
              <a:buFontTx/>
              <a:buNone/>
              <a:defRPr/>
            </a:pPr>
            <a:endParaRPr lang="en-GB" altLang="en-US" dirty="0" smtClean="0"/>
          </a:p>
          <a:p>
            <a:pPr>
              <a:defRPr/>
            </a:pPr>
            <a:r>
              <a:rPr lang="en-GB" altLang="en-US" sz="2800" dirty="0" smtClean="0"/>
              <a:t>H4:</a:t>
            </a:r>
          </a:p>
          <a:p>
            <a:pPr marL="457200" lvl="1" indent="0">
              <a:buFontTx/>
              <a:buNone/>
              <a:defRPr/>
            </a:pPr>
            <a:r>
              <a:rPr lang="en-GB" altLang="en-US" dirty="0" smtClean="0"/>
              <a:t>Those participants showing higher levels of distress as measured by the General Health Q-12 and the Maslach Burnout Inventory will show the most improvement at post-test</a:t>
            </a:r>
            <a:r>
              <a:rPr lang="en-GB" altLang="en-US" sz="2400" dirty="0" smtClean="0"/>
              <a:t>.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89" descr="Workshop Flow Chart"/>
          <p:cNvPicPr>
            <a:picLocks noChangeAspect="1" noChangeArrowheads="1"/>
          </p:cNvPicPr>
          <p:nvPr/>
        </p:nvPicPr>
        <p:blipFill>
          <a:blip r:embed="rId3" cstate="print"/>
          <a:srcRect/>
          <a:stretch>
            <a:fillRect/>
          </a:stretch>
        </p:blipFill>
        <p:spPr bwMode="auto">
          <a:xfrm>
            <a:off x="611188" y="1481138"/>
            <a:ext cx="7850187" cy="5232400"/>
          </a:xfrm>
          <a:prstGeom prst="rect">
            <a:avLst/>
          </a:prstGeom>
          <a:noFill/>
          <a:ln w="9525">
            <a:noFill/>
            <a:miter lim="800000"/>
            <a:headEnd/>
            <a:tailEnd/>
          </a:ln>
        </p:spPr>
      </p:pic>
      <p:sp>
        <p:nvSpPr>
          <p:cNvPr id="12291" name="TextBox 1"/>
          <p:cNvSpPr txBox="1">
            <a:spLocks noChangeArrowheads="1"/>
          </p:cNvSpPr>
          <p:nvPr/>
        </p:nvSpPr>
        <p:spPr bwMode="auto">
          <a:xfrm>
            <a:off x="1042988" y="1052513"/>
            <a:ext cx="7273925" cy="400050"/>
          </a:xfrm>
          <a:prstGeom prst="rect">
            <a:avLst/>
          </a:prstGeom>
          <a:solidFill>
            <a:schemeClr val="bg1"/>
          </a:solidFill>
          <a:ln w="9525">
            <a:noFill/>
            <a:miter lim="800000"/>
            <a:headEnd/>
            <a:tailEnd/>
          </a:ln>
        </p:spPr>
        <p:txBody>
          <a:bodyPr>
            <a:spAutoFit/>
          </a:bodyPr>
          <a:lstStyle/>
          <a:p>
            <a:pPr algn="ctr"/>
            <a:r>
              <a:rPr lang="en-GB" altLang="en-US" sz="2000" b="1">
                <a:solidFill>
                  <a:srgbClr val="002060"/>
                </a:solidFill>
                <a:cs typeface="Arial" charset="0"/>
              </a:rPr>
              <a:t>Method- 5 Cohorts self elected by  best fit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68313" y="1125538"/>
            <a:ext cx="8207375" cy="5472112"/>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GB" altLang="en-US" smtClean="0">
                <a:solidFill>
                  <a:schemeClr val="tx2"/>
                </a:solidFill>
              </a:rPr>
              <a:t>Two skills model</a:t>
            </a:r>
          </a:p>
        </p:txBody>
      </p:sp>
      <p:grpSp>
        <p:nvGrpSpPr>
          <p:cNvPr id="2" name="Group 9"/>
          <p:cNvGrpSpPr>
            <a:grpSpLocks noChangeAspect="1"/>
          </p:cNvGrpSpPr>
          <p:nvPr/>
        </p:nvGrpSpPr>
        <p:grpSpPr bwMode="auto">
          <a:xfrm>
            <a:off x="1116013" y="1663700"/>
            <a:ext cx="7348537" cy="4746625"/>
            <a:chOff x="2367" y="1107"/>
            <a:chExt cx="19020" cy="12780"/>
          </a:xfrm>
        </p:grpSpPr>
        <p:sp>
          <p:nvSpPr>
            <p:cNvPr id="13316" name="AutoShape 10"/>
            <p:cNvSpPr>
              <a:spLocks noChangeAspect="1" noChangeArrowheads="1"/>
            </p:cNvSpPr>
            <p:nvPr/>
          </p:nvSpPr>
          <p:spPr bwMode="auto">
            <a:xfrm rot="10800000">
              <a:off x="2367" y="2187"/>
              <a:ext cx="2520" cy="7020"/>
            </a:xfrm>
            <a:prstGeom prst="curvedLeftArrow">
              <a:avLst>
                <a:gd name="adj1" fmla="val 55714"/>
                <a:gd name="adj2" fmla="val 111429"/>
                <a:gd name="adj3" fmla="val 33333"/>
              </a:avLst>
            </a:prstGeom>
            <a:solidFill>
              <a:srgbClr val="FFFFFF"/>
            </a:solidFill>
            <a:ln w="9525">
              <a:solidFill>
                <a:srgbClr val="000000"/>
              </a:solidFill>
              <a:miter lim="800000"/>
              <a:headEnd/>
              <a:tailEnd/>
            </a:ln>
          </p:spPr>
          <p:txBody>
            <a:bodyPr/>
            <a:lstStyle/>
            <a:p>
              <a:endParaRPr lang="en-US" altLang="en-US" sz="2000">
                <a:solidFill>
                  <a:srgbClr val="000000"/>
                </a:solidFill>
                <a:cs typeface="Arial" charset="0"/>
              </a:endParaRPr>
            </a:p>
          </p:txBody>
        </p:sp>
        <p:sp>
          <p:nvSpPr>
            <p:cNvPr id="13317" name="Text Box 11"/>
            <p:cNvSpPr txBox="1">
              <a:spLocks noChangeAspect="1" noChangeArrowheads="1"/>
            </p:cNvSpPr>
            <p:nvPr/>
          </p:nvSpPr>
          <p:spPr bwMode="auto">
            <a:xfrm>
              <a:off x="4962" y="1107"/>
              <a:ext cx="13245" cy="12780"/>
            </a:xfrm>
            <a:prstGeom prst="rect">
              <a:avLst/>
            </a:prstGeom>
            <a:solidFill>
              <a:srgbClr val="FFFFFF"/>
            </a:solidFill>
            <a:ln w="9525">
              <a:solidFill>
                <a:srgbClr val="000000"/>
              </a:solidFill>
              <a:miter lim="800000"/>
              <a:headEnd/>
              <a:tailEnd/>
            </a:ln>
          </p:spPr>
          <p:txBody>
            <a:bodyPr/>
            <a:lstStyle/>
            <a:p>
              <a:endParaRPr lang="en-GB" altLang="en-US" sz="1600" b="1">
                <a:solidFill>
                  <a:srgbClr val="000000"/>
                </a:solidFill>
                <a:latin typeface="Times New Roman" pitchFamily="18" charset="0"/>
                <a:cs typeface="Arial" charset="0"/>
              </a:endParaRPr>
            </a:p>
            <a:p>
              <a:r>
                <a:rPr lang="en-GB" altLang="en-US" sz="2000" b="1">
                  <a:solidFill>
                    <a:srgbClr val="000000"/>
                  </a:solidFill>
                  <a:latin typeface="Times New Roman" pitchFamily="18" charset="0"/>
                  <a:cs typeface="Arial" charset="0"/>
                </a:rPr>
                <a:t>Mindfulness</a:t>
              </a:r>
            </a:p>
            <a:p>
              <a:r>
                <a:rPr lang="en-GB" altLang="en-US" sz="2000">
                  <a:solidFill>
                    <a:srgbClr val="000000"/>
                  </a:solidFill>
                  <a:latin typeface="Times New Roman" pitchFamily="18" charset="0"/>
                  <a:cs typeface="Arial" charset="0"/>
                </a:rPr>
                <a:t>Present moment awareness training</a:t>
              </a:r>
            </a:p>
            <a:p>
              <a:pPr>
                <a:buFont typeface="Symbol" pitchFamily="18" charset="2"/>
                <a:buNone/>
              </a:pPr>
              <a:r>
                <a:rPr lang="en-GB" altLang="en-US" sz="2000">
                  <a:solidFill>
                    <a:srgbClr val="000000"/>
                  </a:solidFill>
                  <a:latin typeface="Times New Roman" pitchFamily="18" charset="0"/>
                  <a:cs typeface="Arial" charset="0"/>
                </a:rPr>
                <a:t>Noticing and untangling from internal barriers</a:t>
              </a:r>
            </a:p>
            <a:p>
              <a:pPr>
                <a:buFont typeface="Symbol" pitchFamily="18" charset="2"/>
                <a:buNone/>
              </a:pPr>
              <a:r>
                <a:rPr lang="en-GB" altLang="en-US" sz="2000">
                  <a:solidFill>
                    <a:srgbClr val="000000"/>
                  </a:solidFill>
                  <a:latin typeface="Times New Roman" pitchFamily="18" charset="0"/>
                  <a:cs typeface="Arial" charset="0"/>
                </a:rPr>
                <a:t>Strengthening your resilient self</a:t>
              </a:r>
            </a:p>
            <a:p>
              <a:endParaRPr lang="en-GB" altLang="en-US">
                <a:solidFill>
                  <a:srgbClr val="000000"/>
                </a:solidFill>
                <a:latin typeface="Times New Roman" pitchFamily="18" charset="0"/>
                <a:cs typeface="Arial" charset="0"/>
              </a:endParaRPr>
            </a:p>
            <a:p>
              <a:endParaRPr lang="en-GB" altLang="en-US">
                <a:solidFill>
                  <a:srgbClr val="000000"/>
                </a:solidFill>
                <a:latin typeface="Times New Roman" pitchFamily="18" charset="0"/>
                <a:cs typeface="Arial" charset="0"/>
              </a:endParaRPr>
            </a:p>
            <a:p>
              <a:r>
                <a:rPr lang="en-GB" altLang="en-US" sz="2000" b="1">
                  <a:solidFill>
                    <a:srgbClr val="000000"/>
                  </a:solidFill>
                  <a:latin typeface="Times New Roman" pitchFamily="18" charset="0"/>
                  <a:cs typeface="Arial" charset="0"/>
                </a:rPr>
                <a:t>Values-Based Action</a:t>
              </a:r>
            </a:p>
            <a:p>
              <a:r>
                <a:rPr lang="en-GB" altLang="en-US" sz="2000">
                  <a:solidFill>
                    <a:srgbClr val="000000"/>
                  </a:solidFill>
                  <a:latin typeface="Times New Roman" pitchFamily="18" charset="0"/>
                  <a:cs typeface="Arial" charset="0"/>
                </a:rPr>
                <a:t>Defining your values</a:t>
              </a:r>
            </a:p>
            <a:p>
              <a:pPr>
                <a:buFont typeface="Symbol" pitchFamily="18" charset="2"/>
                <a:buNone/>
              </a:pPr>
              <a:r>
                <a:rPr lang="en-GB" altLang="en-US" sz="2000">
                  <a:solidFill>
                    <a:srgbClr val="000000"/>
                  </a:solidFill>
                  <a:latin typeface="Times New Roman" pitchFamily="18" charset="0"/>
                  <a:cs typeface="Arial" charset="0"/>
                </a:rPr>
                <a:t>Mindfully engaging in values-based actions</a:t>
              </a:r>
            </a:p>
            <a:p>
              <a:pPr>
                <a:buFont typeface="Symbol" pitchFamily="18" charset="2"/>
                <a:buNone/>
              </a:pPr>
              <a:r>
                <a:rPr lang="en-GB" altLang="en-US" sz="2000">
                  <a:solidFill>
                    <a:srgbClr val="000000"/>
                  </a:solidFill>
                  <a:latin typeface="Times New Roman" pitchFamily="18" charset="0"/>
                  <a:cs typeface="Arial" charset="0"/>
                </a:rPr>
                <a:t>Using values as a guide to goals and daily behaviour</a:t>
              </a:r>
              <a:endParaRPr lang="en-GB" altLang="en-US" sz="2000">
                <a:solidFill>
                  <a:srgbClr val="000000"/>
                </a:solidFill>
                <a:cs typeface="Arial" charset="0"/>
              </a:endParaRPr>
            </a:p>
          </p:txBody>
        </p:sp>
        <p:sp>
          <p:nvSpPr>
            <p:cNvPr id="13318" name="AutoShape 12"/>
            <p:cNvSpPr>
              <a:spLocks noChangeAspect="1" noChangeArrowheads="1"/>
            </p:cNvSpPr>
            <p:nvPr/>
          </p:nvSpPr>
          <p:spPr bwMode="auto">
            <a:xfrm>
              <a:off x="18207" y="3087"/>
              <a:ext cx="3180" cy="6756"/>
            </a:xfrm>
            <a:prstGeom prst="curvedLeftArrow">
              <a:avLst>
                <a:gd name="adj1" fmla="val 42491"/>
                <a:gd name="adj2" fmla="val 84981"/>
                <a:gd name="adj3" fmla="val 34884"/>
              </a:avLst>
            </a:prstGeom>
            <a:solidFill>
              <a:srgbClr val="FFFFFF"/>
            </a:solidFill>
            <a:ln w="9525">
              <a:solidFill>
                <a:srgbClr val="000000"/>
              </a:solidFill>
              <a:miter lim="800000"/>
              <a:headEnd/>
              <a:tailEnd/>
            </a:ln>
          </p:spPr>
          <p:txBody>
            <a:bodyPr/>
            <a:lstStyle/>
            <a:p>
              <a:endParaRPr lang="en-US" altLang="en-US" sz="2000">
                <a:solidFill>
                  <a:srgbClr val="000000"/>
                </a:solidFill>
                <a:cs typeface="Arial" charset="0"/>
              </a:endParaRPr>
            </a:p>
          </p:txBody>
        </p:sp>
      </p:gr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827088" y="1341438"/>
          <a:ext cx="7489826" cy="4679952"/>
        </p:xfrm>
        <a:graphic>
          <a:graphicData uri="http://schemas.openxmlformats.org/drawingml/2006/table">
            <a:tbl>
              <a:tblPr firstRow="1" firstCol="1" bandRow="1" bandCol="1"/>
              <a:tblGrid>
                <a:gridCol w="3441008"/>
                <a:gridCol w="306336"/>
                <a:gridCol w="3742482"/>
              </a:tblGrid>
              <a:tr h="334282">
                <a:tc>
                  <a:txBody>
                    <a:bodyPr/>
                    <a:lstStyle/>
                    <a:p>
                      <a:pPr algn="ctr">
                        <a:lnSpc>
                          <a:spcPct val="150000"/>
                        </a:lnSpc>
                        <a:spcAft>
                          <a:spcPts val="0"/>
                        </a:spcAft>
                      </a:pPr>
                      <a:r>
                        <a:rPr lang="en-GB" sz="1200" dirty="0">
                          <a:effectLst/>
                          <a:latin typeface="Times New Roman"/>
                          <a:ea typeface="Times New Roman"/>
                        </a:rPr>
                        <a:t>Training </a:t>
                      </a:r>
                      <a:r>
                        <a:rPr lang="en-GB" sz="1200" dirty="0" smtClean="0">
                          <a:effectLst/>
                          <a:latin typeface="Times New Roman"/>
                          <a:ea typeface="Times New Roman"/>
                        </a:rPr>
                        <a:t>Phase workshop1 </a:t>
                      </a:r>
                      <a:endParaRPr lang="en-GB" sz="1200" dirty="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ct val="150000"/>
                        </a:lnSpc>
                        <a:spcAft>
                          <a:spcPts val="0"/>
                        </a:spcAft>
                      </a:pPr>
                      <a:r>
                        <a:rPr lang="en-GB" sz="1200">
                          <a:effectLst/>
                          <a:latin typeface="Times New Roman"/>
                          <a:ea typeface="Times New Roman"/>
                        </a:rPr>
                        <a:t>Key Intervention</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334282">
                <a:tc>
                  <a:txBody>
                    <a:bodyPr/>
                    <a:lstStyle/>
                    <a:p>
                      <a:pPr>
                        <a:lnSpc>
                          <a:spcPct val="150000"/>
                        </a:lnSpc>
                        <a:spcAft>
                          <a:spcPts val="0"/>
                        </a:spcAft>
                      </a:pPr>
                      <a:r>
                        <a:rPr lang="en-GB" sz="1200" b="1">
                          <a:effectLst/>
                          <a:latin typeface="Times New Roman"/>
                          <a:ea typeface="Times New Roman"/>
                        </a:rPr>
                        <a:t>PART 1</a:t>
                      </a:r>
                      <a:endParaRPr lang="en-GB" sz="120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282">
                <a:tc>
                  <a:txBody>
                    <a:bodyPr/>
                    <a:lstStyle/>
                    <a:p>
                      <a:pPr>
                        <a:lnSpc>
                          <a:spcPct val="150000"/>
                        </a:lnSpc>
                        <a:spcAft>
                          <a:spcPts val="0"/>
                        </a:spcAft>
                      </a:pPr>
                      <a:r>
                        <a:rPr lang="en-GB" sz="1200">
                          <a:effectLst/>
                          <a:latin typeface="Times New Roman"/>
                          <a:ea typeface="Times New Roman"/>
                        </a:rPr>
                        <a:t>Welcome and Introductions</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Mindfulness or Values warm up exercise</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282">
                <a:tc>
                  <a:txBody>
                    <a:bodyPr/>
                    <a:lstStyle/>
                    <a:p>
                      <a:pPr>
                        <a:lnSpc>
                          <a:spcPct val="150000"/>
                        </a:lnSpc>
                        <a:spcAft>
                          <a:spcPts val="0"/>
                        </a:spcAft>
                      </a:pPr>
                      <a:r>
                        <a:rPr lang="en-GB" sz="1200">
                          <a:effectLst/>
                          <a:latin typeface="Times New Roman"/>
                          <a:ea typeface="Times New Roman"/>
                        </a:rPr>
                        <a:t>Overview of the training</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Presentation of two skills organizing diagram</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282">
                <a:tc>
                  <a:txBody>
                    <a:bodyPr/>
                    <a:lstStyle/>
                    <a:p>
                      <a:pPr>
                        <a:lnSpc>
                          <a:spcPct val="150000"/>
                        </a:lnSpc>
                        <a:spcAft>
                          <a:spcPts val="0"/>
                        </a:spcAft>
                      </a:pPr>
                      <a:r>
                        <a:rPr lang="en-GB" sz="1200" b="1">
                          <a:effectLst/>
                          <a:latin typeface="Times New Roman"/>
                          <a:ea typeface="Times New Roman"/>
                        </a:rPr>
                        <a:t>PART II</a:t>
                      </a:r>
                      <a:endParaRPr lang="en-GB" sz="120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565">
                <a:tc>
                  <a:txBody>
                    <a:bodyPr/>
                    <a:lstStyle/>
                    <a:p>
                      <a:pPr>
                        <a:lnSpc>
                          <a:spcPct val="150000"/>
                        </a:lnSpc>
                        <a:spcAft>
                          <a:spcPts val="0"/>
                        </a:spcAft>
                      </a:pPr>
                      <a:r>
                        <a:rPr lang="en-GB" sz="1200">
                          <a:effectLst/>
                          <a:latin typeface="Times New Roman"/>
                          <a:ea typeface="Times New Roman"/>
                        </a:rPr>
                        <a:t>Introduction to Mindfulness</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Raisin exercise: brief mindfulness of body and breath</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2848">
                <a:tc>
                  <a:txBody>
                    <a:bodyPr/>
                    <a:lstStyle/>
                    <a:p>
                      <a:pPr>
                        <a:lnSpc>
                          <a:spcPct val="150000"/>
                        </a:lnSpc>
                        <a:spcAft>
                          <a:spcPts val="0"/>
                        </a:spcAft>
                      </a:pPr>
                      <a:r>
                        <a:rPr lang="en-GB" sz="1200" dirty="0">
                          <a:effectLst/>
                          <a:latin typeface="Times New Roman"/>
                          <a:ea typeface="Times New Roman"/>
                        </a:rPr>
                        <a:t>Introduction to values- based action</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Value card sort: compass metaphor; define one value and translate into specific actions for next week</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282">
                <a:tc>
                  <a:txBody>
                    <a:bodyPr/>
                    <a:lstStyle/>
                    <a:p>
                      <a:pPr>
                        <a:lnSpc>
                          <a:spcPct val="150000"/>
                        </a:lnSpc>
                        <a:spcAft>
                          <a:spcPts val="0"/>
                        </a:spcAft>
                      </a:pPr>
                      <a:r>
                        <a:rPr lang="en-GB" sz="1200" b="1">
                          <a:effectLst/>
                          <a:latin typeface="Times New Roman"/>
                          <a:ea typeface="Times New Roman"/>
                        </a:rPr>
                        <a:t>PART III</a:t>
                      </a:r>
                      <a:endParaRPr lang="en-GB" sz="120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282">
                <a:tc>
                  <a:txBody>
                    <a:bodyPr/>
                    <a:lstStyle/>
                    <a:p>
                      <a:pPr>
                        <a:lnSpc>
                          <a:spcPct val="150000"/>
                        </a:lnSpc>
                        <a:spcAft>
                          <a:spcPts val="0"/>
                        </a:spcAft>
                      </a:pPr>
                      <a:r>
                        <a:rPr lang="en-GB" sz="1200">
                          <a:effectLst/>
                          <a:latin typeface="Times New Roman"/>
                          <a:ea typeface="Times New Roman"/>
                        </a:rPr>
                        <a:t>Presentation of rationale for program</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Two sheets of paper technique</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565">
                <a:tc>
                  <a:txBody>
                    <a:bodyPr/>
                    <a:lstStyle/>
                    <a:p>
                      <a:pPr>
                        <a:lnSpc>
                          <a:spcPct val="150000"/>
                        </a:lnSpc>
                        <a:spcAft>
                          <a:spcPts val="0"/>
                        </a:spcAft>
                      </a:pPr>
                      <a:r>
                        <a:rPr lang="en-GB" sz="1200">
                          <a:effectLst/>
                          <a:latin typeface="Times New Roman"/>
                          <a:ea typeface="Times New Roman"/>
                        </a:rPr>
                        <a:t>Discussion of home practice</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dirty="0">
                          <a:effectLst/>
                          <a:latin typeface="Times New Roman"/>
                          <a:ea typeface="Times New Roman"/>
                        </a:rPr>
                        <a:t>Home practice handout; environmental reminders </a:t>
                      </a: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Grp="1" noChangeAspect="1" noChangeArrowheads="1"/>
          </p:cNvPicPr>
          <p:nvPr>
            <p:ph idx="1"/>
          </p:nvPr>
        </p:nvPicPr>
        <p:blipFill>
          <a:blip r:embed="rId3" cstate="print"/>
          <a:srcRect/>
          <a:stretch>
            <a:fillRect/>
          </a:stretch>
        </p:blipFill>
        <p:spPr bwMode="auto">
          <a:xfrm>
            <a:off x="1187450" y="1082675"/>
            <a:ext cx="6985000" cy="5521325"/>
          </a:xfrm>
          <a:noFill/>
          <a:ln>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975"/>
            <a:ext cx="8229600" cy="4929188"/>
          </a:xfrm>
        </p:spPr>
        <p:txBody>
          <a:bodyPr/>
          <a:lstStyle/>
          <a:p>
            <a:pPr marL="0" indent="0" algn="ctr">
              <a:buFontTx/>
              <a:buNone/>
              <a:defRPr/>
            </a:pPr>
            <a:r>
              <a:rPr lang="en-GB" dirty="0" smtClean="0">
                <a:solidFill>
                  <a:srgbClr val="0070C0"/>
                </a:solidFill>
              </a:rPr>
              <a:t>Defining Values-</a:t>
            </a:r>
          </a:p>
          <a:p>
            <a:pPr>
              <a:defRPr/>
            </a:pPr>
            <a:r>
              <a:rPr lang="en-GB" dirty="0" smtClean="0"/>
              <a:t>Dash Poem</a:t>
            </a:r>
          </a:p>
          <a:p>
            <a:pPr>
              <a:defRPr/>
            </a:pPr>
            <a:r>
              <a:rPr lang="en-GB" dirty="0" smtClean="0"/>
              <a:t>Values sort cards – choose 1</a:t>
            </a:r>
          </a:p>
          <a:p>
            <a:pPr>
              <a:defRPr/>
            </a:pPr>
            <a:endParaRPr lang="en-GB" dirty="0"/>
          </a:p>
        </p:txBody>
      </p:sp>
      <p:pic>
        <p:nvPicPr>
          <p:cNvPr id="16387" name="Picture 3"/>
          <p:cNvPicPr>
            <a:picLocks noChangeAspect="1" noChangeArrowheads="1"/>
          </p:cNvPicPr>
          <p:nvPr/>
        </p:nvPicPr>
        <p:blipFill>
          <a:blip r:embed="rId3" cstate="print"/>
          <a:srcRect/>
          <a:stretch>
            <a:fillRect/>
          </a:stretch>
        </p:blipFill>
        <p:spPr bwMode="auto">
          <a:xfrm>
            <a:off x="395288" y="3106738"/>
            <a:ext cx="2657475" cy="2085975"/>
          </a:xfrm>
          <a:prstGeom prst="rect">
            <a:avLst/>
          </a:prstGeom>
          <a:noFill/>
          <a:ln w="9525">
            <a:noFill/>
            <a:miter lim="800000"/>
            <a:headEnd/>
            <a:tailEnd/>
          </a:ln>
          <a:effectLst/>
        </p:spPr>
      </p:pic>
      <p:pic>
        <p:nvPicPr>
          <p:cNvPr id="16388" name="Picture 5"/>
          <p:cNvPicPr>
            <a:picLocks noChangeAspect="1" noChangeArrowheads="1"/>
          </p:cNvPicPr>
          <p:nvPr/>
        </p:nvPicPr>
        <p:blipFill>
          <a:blip r:embed="rId4" cstate="print"/>
          <a:srcRect/>
          <a:stretch>
            <a:fillRect/>
          </a:stretch>
        </p:blipFill>
        <p:spPr bwMode="auto">
          <a:xfrm>
            <a:off x="3243263" y="3106738"/>
            <a:ext cx="2657475" cy="2085975"/>
          </a:xfrm>
          <a:prstGeom prst="rect">
            <a:avLst/>
          </a:prstGeom>
          <a:noFill/>
          <a:ln w="9525">
            <a:noFill/>
            <a:miter lim="800000"/>
            <a:headEnd/>
            <a:tailEnd/>
          </a:ln>
          <a:effectLst/>
        </p:spPr>
      </p:pic>
      <p:pic>
        <p:nvPicPr>
          <p:cNvPr id="16389" name="Picture 7"/>
          <p:cNvPicPr>
            <a:picLocks noChangeAspect="1" noChangeArrowheads="1"/>
          </p:cNvPicPr>
          <p:nvPr/>
        </p:nvPicPr>
        <p:blipFill>
          <a:blip r:embed="rId5" cstate="print"/>
          <a:srcRect/>
          <a:stretch>
            <a:fillRect/>
          </a:stretch>
        </p:blipFill>
        <p:spPr bwMode="auto">
          <a:xfrm>
            <a:off x="6156325" y="3106738"/>
            <a:ext cx="2657475" cy="20859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2493963" y="1619250"/>
          <a:ext cx="4022725" cy="4694237"/>
        </p:xfrm>
        <a:graphic>
          <a:graphicData uri="http://schemas.openxmlformats.org/drawingml/2006/table">
            <a:tbl>
              <a:tblPr firstRow="1" firstCol="1" lastRow="1" lastCol="1" bandRow="1" bandCol="1"/>
              <a:tblGrid>
                <a:gridCol w="4022725"/>
              </a:tblGrid>
              <a:tr h="213374">
                <a:tc>
                  <a:txBody>
                    <a:bodyPr/>
                    <a:lstStyle/>
                    <a:p>
                      <a:pPr algn="l">
                        <a:spcAft>
                          <a:spcPts val="0"/>
                        </a:spcAft>
                      </a:pPr>
                      <a:r>
                        <a:rPr lang="en-GB" sz="1400" b="1" dirty="0">
                          <a:solidFill>
                            <a:srgbClr val="0070C0"/>
                          </a:solidFill>
                          <a:effectLst/>
                          <a:latin typeface="Arial"/>
                          <a:ea typeface="Times New Roman"/>
                        </a:rPr>
                        <a:t>Short-term goals: Next     </a:t>
                      </a:r>
                      <a:r>
                        <a:rPr lang="en-GB" sz="1400" b="1" dirty="0" smtClean="0">
                          <a:solidFill>
                            <a:srgbClr val="0070C0"/>
                          </a:solidFill>
                          <a:effectLst/>
                          <a:latin typeface="Arial"/>
                          <a:ea typeface="Times New Roman"/>
                        </a:rPr>
                        <a:t>1   </a:t>
                      </a:r>
                      <a:r>
                        <a:rPr lang="en-GB" sz="1400" b="1" dirty="0">
                          <a:solidFill>
                            <a:srgbClr val="0070C0"/>
                          </a:solidFill>
                          <a:effectLst/>
                          <a:latin typeface="Arial"/>
                          <a:ea typeface="Times New Roman"/>
                        </a:rPr>
                        <a:t>weeks</a:t>
                      </a:r>
                      <a:endParaRPr lang="en-GB" sz="1400" dirty="0">
                        <a:solidFill>
                          <a:srgbClr val="0070C0"/>
                        </a:solidFill>
                        <a:effectLst/>
                        <a:latin typeface="Arial"/>
                        <a:ea typeface="Times New Roman"/>
                      </a:endParaRPr>
                    </a:p>
                  </a:txBody>
                  <a:tcPr marL="68599" marR="6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49">
                <a:tc>
                  <a:txBody>
                    <a:bodyPr/>
                    <a:lstStyle/>
                    <a:p>
                      <a:pPr algn="l">
                        <a:spcAft>
                          <a:spcPts val="0"/>
                        </a:spcAft>
                      </a:pPr>
                      <a:r>
                        <a:rPr lang="en-GB" sz="1400" b="1" dirty="0" smtClean="0">
                          <a:solidFill>
                            <a:srgbClr val="0070C0"/>
                          </a:solidFill>
                          <a:effectLst/>
                          <a:latin typeface="Arial"/>
                          <a:ea typeface="Times New Roman"/>
                        </a:rPr>
                        <a:t>1.</a:t>
                      </a:r>
                      <a:r>
                        <a:rPr lang="en-GB" sz="1400" b="0" dirty="0" smtClean="0">
                          <a:solidFill>
                            <a:srgbClr val="0070C0"/>
                          </a:solidFill>
                          <a:effectLst/>
                          <a:latin typeface="Arial"/>
                          <a:ea typeface="Times New Roman"/>
                        </a:rPr>
                        <a:t>Spend</a:t>
                      </a:r>
                      <a:r>
                        <a:rPr lang="en-GB" sz="1400" b="0" baseline="0" dirty="0" smtClean="0">
                          <a:solidFill>
                            <a:srgbClr val="0070C0"/>
                          </a:solidFill>
                          <a:effectLst/>
                          <a:latin typeface="Arial"/>
                          <a:ea typeface="Times New Roman"/>
                        </a:rPr>
                        <a:t> more time with my family</a:t>
                      </a:r>
                      <a:endParaRPr lang="en-GB" sz="1400" dirty="0">
                        <a:solidFill>
                          <a:srgbClr val="0070C0"/>
                        </a:solidFill>
                        <a:effectLst/>
                        <a:latin typeface="Arial"/>
                        <a:ea typeface="Times New Roman"/>
                      </a:endParaRPr>
                    </a:p>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txBody>
                  <a:tcPr marL="68599" marR="6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123">
                <a:tc>
                  <a:txBody>
                    <a:bodyPr/>
                    <a:lstStyle/>
                    <a:p>
                      <a:pPr algn="l">
                        <a:spcAft>
                          <a:spcPts val="0"/>
                        </a:spcAft>
                      </a:pPr>
                      <a:r>
                        <a:rPr lang="en-GB" sz="1400" b="1" dirty="0" smtClean="0">
                          <a:solidFill>
                            <a:srgbClr val="0070C0"/>
                          </a:solidFill>
                          <a:effectLst/>
                          <a:latin typeface="Arial"/>
                          <a:ea typeface="Times New Roman"/>
                        </a:rPr>
                        <a:t>2.Cover my Dads shopping trip</a:t>
                      </a:r>
                      <a:endParaRPr lang="en-GB" sz="1400" dirty="0">
                        <a:solidFill>
                          <a:srgbClr val="0070C0"/>
                        </a:solidFill>
                        <a:effectLst/>
                        <a:latin typeface="Arial"/>
                        <a:ea typeface="Times New Roman"/>
                      </a:endParaRPr>
                    </a:p>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txBody>
                  <a:tcPr marL="68599" marR="6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123">
                <a:tc>
                  <a:txBody>
                    <a:bodyPr/>
                    <a:lstStyle/>
                    <a:p>
                      <a:pPr algn="l">
                        <a:spcAft>
                          <a:spcPts val="0"/>
                        </a:spcAft>
                      </a:pPr>
                      <a:r>
                        <a:rPr lang="en-GB" sz="1400" b="1" dirty="0">
                          <a:solidFill>
                            <a:srgbClr val="0070C0"/>
                          </a:solidFill>
                          <a:effectLst/>
                          <a:latin typeface="Arial"/>
                          <a:ea typeface="Times New Roman"/>
                        </a:rPr>
                        <a:t>3.</a:t>
                      </a:r>
                      <a:endParaRPr lang="en-GB" sz="1400" dirty="0">
                        <a:solidFill>
                          <a:srgbClr val="0070C0"/>
                        </a:solidFill>
                        <a:effectLst/>
                        <a:latin typeface="Arial"/>
                        <a:ea typeface="Times New Roman"/>
                      </a:endParaRPr>
                    </a:p>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txBody>
                  <a:tcPr marL="68599" marR="6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123">
                <a:tc>
                  <a:txBody>
                    <a:bodyPr/>
                    <a:lstStyle/>
                    <a:p>
                      <a:pPr algn="l">
                        <a:spcAft>
                          <a:spcPts val="0"/>
                        </a:spcAft>
                      </a:pPr>
                      <a:r>
                        <a:rPr lang="en-GB" sz="1400" b="1">
                          <a:solidFill>
                            <a:srgbClr val="0070C0"/>
                          </a:solidFill>
                          <a:effectLst/>
                          <a:latin typeface="Arial"/>
                          <a:ea typeface="Times New Roman"/>
                        </a:rPr>
                        <a:t>4.</a:t>
                      </a:r>
                      <a:endParaRPr lang="en-GB" sz="1400">
                        <a:solidFill>
                          <a:srgbClr val="0070C0"/>
                        </a:solidFill>
                        <a:effectLst/>
                        <a:latin typeface="Arial"/>
                        <a:ea typeface="Times New Roman"/>
                      </a:endParaRPr>
                    </a:p>
                    <a:p>
                      <a:pPr algn="l">
                        <a:spcAft>
                          <a:spcPts val="0"/>
                        </a:spcAft>
                      </a:pPr>
                      <a:r>
                        <a:rPr lang="en-GB" sz="1400" b="1">
                          <a:solidFill>
                            <a:srgbClr val="0070C0"/>
                          </a:solidFill>
                          <a:effectLst/>
                          <a:latin typeface="Arial"/>
                          <a:ea typeface="Times New Roman"/>
                        </a:rPr>
                        <a:t> </a:t>
                      </a:r>
                      <a:endParaRPr lang="en-GB" sz="1400">
                        <a:solidFill>
                          <a:srgbClr val="0070C0"/>
                        </a:solidFill>
                        <a:effectLst/>
                        <a:latin typeface="Arial"/>
                        <a:ea typeface="Times New Roman"/>
                      </a:endParaRPr>
                    </a:p>
                    <a:p>
                      <a:pPr algn="l">
                        <a:spcAft>
                          <a:spcPts val="0"/>
                        </a:spcAft>
                      </a:pPr>
                      <a:r>
                        <a:rPr lang="en-GB" sz="1400" b="1">
                          <a:solidFill>
                            <a:srgbClr val="0070C0"/>
                          </a:solidFill>
                          <a:effectLst/>
                          <a:latin typeface="Arial"/>
                          <a:ea typeface="Times New Roman"/>
                        </a:rPr>
                        <a:t> </a:t>
                      </a:r>
                      <a:endParaRPr lang="en-GB" sz="1400">
                        <a:solidFill>
                          <a:srgbClr val="0070C0"/>
                        </a:solidFill>
                        <a:effectLst/>
                        <a:latin typeface="Arial"/>
                        <a:ea typeface="Times New Roman"/>
                      </a:endParaRPr>
                    </a:p>
                  </a:txBody>
                  <a:tcPr marL="68599" marR="6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lgn="l">
                        <a:spcAft>
                          <a:spcPts val="0"/>
                        </a:spcAft>
                      </a:pPr>
                      <a:r>
                        <a:rPr lang="en-GB" sz="1400" b="1">
                          <a:solidFill>
                            <a:srgbClr val="0070C0"/>
                          </a:solidFill>
                          <a:effectLst/>
                          <a:latin typeface="Arial"/>
                          <a:ea typeface="Times New Roman"/>
                        </a:rPr>
                        <a:t>Mindfulness practice goals- formal &amp; Informal</a:t>
                      </a:r>
                      <a:endParaRPr lang="en-GB" sz="1400">
                        <a:solidFill>
                          <a:srgbClr val="0070C0"/>
                        </a:solidFill>
                        <a:effectLst/>
                        <a:latin typeface="Arial"/>
                        <a:ea typeface="Times New Roman"/>
                      </a:endParaRPr>
                    </a:p>
                  </a:txBody>
                  <a:tcPr marL="68599" marR="6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0371">
                <a:tc>
                  <a:txBody>
                    <a:bodyPr/>
                    <a:lstStyle/>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p>
                      <a:pPr marL="285750" indent="-285750" algn="l">
                        <a:spcAft>
                          <a:spcPts val="0"/>
                        </a:spcAft>
                        <a:buFont typeface="Arial" panose="020B0604020202020204" pitchFamily="34" charset="0"/>
                        <a:buChar char="•"/>
                      </a:pPr>
                      <a:r>
                        <a:rPr lang="en-GB" sz="1400" b="1" dirty="0" smtClean="0">
                          <a:solidFill>
                            <a:srgbClr val="0070C0"/>
                          </a:solidFill>
                          <a:effectLst/>
                          <a:latin typeface="Arial"/>
                          <a:ea typeface="Times New Roman"/>
                        </a:rPr>
                        <a:t>Mindful breathing every day – 3 </a:t>
                      </a:r>
                      <a:r>
                        <a:rPr lang="en-GB" sz="1400" b="1" dirty="0" err="1" smtClean="0">
                          <a:solidFill>
                            <a:srgbClr val="0070C0"/>
                          </a:solidFill>
                          <a:effectLst/>
                          <a:latin typeface="Arial"/>
                          <a:ea typeface="Times New Roman"/>
                        </a:rPr>
                        <a:t>mins</a:t>
                      </a:r>
                      <a:endParaRPr lang="en-GB" sz="1400" b="1" dirty="0" smtClean="0">
                        <a:solidFill>
                          <a:srgbClr val="0070C0"/>
                        </a:solidFill>
                        <a:effectLst/>
                        <a:latin typeface="Arial"/>
                        <a:ea typeface="Times New Roman"/>
                      </a:endParaRPr>
                    </a:p>
                    <a:p>
                      <a:pPr marL="285750" indent="-285750" algn="l">
                        <a:spcAft>
                          <a:spcPts val="0"/>
                        </a:spcAft>
                        <a:buFont typeface="Arial" panose="020B0604020202020204" pitchFamily="34" charset="0"/>
                        <a:buChar char="•"/>
                      </a:pPr>
                      <a:endParaRPr lang="en-GB" sz="1400" b="1" dirty="0" smtClean="0">
                        <a:solidFill>
                          <a:srgbClr val="0070C0"/>
                        </a:solidFill>
                        <a:effectLst/>
                        <a:latin typeface="Arial"/>
                        <a:ea typeface="Times New Roman"/>
                      </a:endParaRPr>
                    </a:p>
                    <a:p>
                      <a:pPr marL="285750" indent="-285750" algn="l">
                        <a:spcAft>
                          <a:spcPts val="0"/>
                        </a:spcAft>
                        <a:buFont typeface="Arial" panose="020B0604020202020204" pitchFamily="34" charset="0"/>
                        <a:buChar char="•"/>
                      </a:pPr>
                      <a:r>
                        <a:rPr lang="en-GB" sz="1400" b="1" dirty="0" smtClean="0">
                          <a:solidFill>
                            <a:srgbClr val="0070C0"/>
                          </a:solidFill>
                          <a:effectLst/>
                          <a:latin typeface="Arial"/>
                          <a:ea typeface="Times New Roman"/>
                        </a:rPr>
                        <a:t>Mindful walking daily</a:t>
                      </a:r>
                      <a:endParaRPr lang="en-GB" sz="1400" dirty="0">
                        <a:solidFill>
                          <a:srgbClr val="0070C0"/>
                        </a:solidFill>
                        <a:effectLst/>
                        <a:latin typeface="Arial"/>
                        <a:ea typeface="Times New Roman"/>
                      </a:endParaRPr>
                    </a:p>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p>
                      <a:pPr algn="l">
                        <a:spcAft>
                          <a:spcPts val="0"/>
                        </a:spcAft>
                      </a:pPr>
                      <a:r>
                        <a:rPr lang="en-GB" sz="1400" b="1" dirty="0">
                          <a:solidFill>
                            <a:srgbClr val="0070C0"/>
                          </a:solidFill>
                          <a:effectLst/>
                          <a:latin typeface="Arial"/>
                          <a:ea typeface="Times New Roman"/>
                        </a:rPr>
                        <a:t> </a:t>
                      </a:r>
                      <a:endParaRPr lang="en-GB" sz="1400" dirty="0">
                        <a:solidFill>
                          <a:srgbClr val="0070C0"/>
                        </a:solidFill>
                        <a:effectLst/>
                        <a:latin typeface="Arial"/>
                        <a:ea typeface="Times New Roman"/>
                      </a:endParaRPr>
                    </a:p>
                  </a:txBody>
                  <a:tcPr marL="68599" marR="6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28" name="Text Box 13"/>
          <p:cNvSpPr txBox="1">
            <a:spLocks noChangeArrowheads="1"/>
          </p:cNvSpPr>
          <p:nvPr/>
        </p:nvSpPr>
        <p:spPr bwMode="auto">
          <a:xfrm>
            <a:off x="263525" y="981075"/>
            <a:ext cx="1752600" cy="457200"/>
          </a:xfrm>
          <a:prstGeom prst="rect">
            <a:avLst/>
          </a:prstGeom>
          <a:solidFill>
            <a:srgbClr val="FFFFFF"/>
          </a:solidFill>
          <a:ln w="9525">
            <a:solidFill>
              <a:srgbClr val="000000"/>
            </a:solidFill>
            <a:miter lim="800000"/>
            <a:headEnd/>
            <a:tailEnd/>
          </a:ln>
        </p:spPr>
        <p:txBody>
          <a:bodyPr/>
          <a:lstStyle/>
          <a:p>
            <a:pPr algn="ctr" eaLnBrk="0" hangingPunct="0"/>
            <a:r>
              <a:rPr lang="en-GB" altLang="en-US" b="1">
                <a:solidFill>
                  <a:srgbClr val="000000"/>
                </a:solidFill>
                <a:cs typeface="Times New Roman" pitchFamily="18" charset="0"/>
              </a:rPr>
              <a:t>VALUE</a:t>
            </a:r>
            <a:endParaRPr lang="en-GB" altLang="en-US" sz="2000">
              <a:solidFill>
                <a:srgbClr val="000000"/>
              </a:solidFill>
              <a:cs typeface="Arial" charset="0"/>
            </a:endParaRPr>
          </a:p>
        </p:txBody>
      </p:sp>
      <p:sp>
        <p:nvSpPr>
          <p:cNvPr id="17429" name="AutoShape 6"/>
          <p:cNvSpPr>
            <a:spLocks noChangeArrowheads="1"/>
          </p:cNvSpPr>
          <p:nvPr/>
        </p:nvSpPr>
        <p:spPr bwMode="auto">
          <a:xfrm>
            <a:off x="2268538" y="1095375"/>
            <a:ext cx="1524000" cy="342900"/>
          </a:xfrm>
          <a:prstGeom prst="rightArrow">
            <a:avLst>
              <a:gd name="adj1" fmla="val 50000"/>
              <a:gd name="adj2" fmla="val 111111"/>
            </a:avLst>
          </a:prstGeom>
          <a:solidFill>
            <a:srgbClr val="FFFFFF"/>
          </a:solidFill>
          <a:ln w="9525">
            <a:solidFill>
              <a:srgbClr val="000000"/>
            </a:solidFill>
            <a:miter lim="800000"/>
            <a:headEnd/>
            <a:tailEnd/>
          </a:ln>
        </p:spPr>
        <p:txBody>
          <a:bodyPr/>
          <a:lstStyle/>
          <a:p>
            <a:endParaRPr lang="en-US" altLang="en-US" sz="2000">
              <a:solidFill>
                <a:srgbClr val="000000"/>
              </a:solidFill>
              <a:cs typeface="Arial" charset="0"/>
            </a:endParaRPr>
          </a:p>
        </p:txBody>
      </p:sp>
      <p:sp>
        <p:nvSpPr>
          <p:cNvPr id="17430" name="Text Box 12"/>
          <p:cNvSpPr txBox="1">
            <a:spLocks noChangeArrowheads="1"/>
          </p:cNvSpPr>
          <p:nvPr/>
        </p:nvSpPr>
        <p:spPr bwMode="auto">
          <a:xfrm>
            <a:off x="3895725" y="966788"/>
            <a:ext cx="1371600" cy="471487"/>
          </a:xfrm>
          <a:prstGeom prst="rect">
            <a:avLst/>
          </a:prstGeom>
          <a:solidFill>
            <a:srgbClr val="FFFFFF"/>
          </a:solidFill>
          <a:ln w="9525">
            <a:solidFill>
              <a:srgbClr val="000000"/>
            </a:solidFill>
            <a:miter lim="800000"/>
            <a:headEnd/>
            <a:tailEnd/>
          </a:ln>
        </p:spPr>
        <p:txBody>
          <a:bodyPr/>
          <a:lstStyle/>
          <a:p>
            <a:pPr algn="ctr" eaLnBrk="0" hangingPunct="0"/>
            <a:r>
              <a:rPr lang="en-GB" altLang="en-US" b="1">
                <a:solidFill>
                  <a:srgbClr val="000000"/>
                </a:solidFill>
                <a:cs typeface="Times New Roman" pitchFamily="18" charset="0"/>
              </a:rPr>
              <a:t>GOALS</a:t>
            </a:r>
            <a:endParaRPr lang="en-GB" altLang="en-US" sz="2000">
              <a:solidFill>
                <a:srgbClr val="000000"/>
              </a:solidFill>
              <a:cs typeface="Arial" charset="0"/>
            </a:endParaRPr>
          </a:p>
        </p:txBody>
      </p:sp>
      <p:sp>
        <p:nvSpPr>
          <p:cNvPr id="17431" name="AutoShape 7"/>
          <p:cNvSpPr>
            <a:spLocks noChangeArrowheads="1"/>
          </p:cNvSpPr>
          <p:nvPr/>
        </p:nvSpPr>
        <p:spPr bwMode="auto">
          <a:xfrm>
            <a:off x="5435600" y="1106488"/>
            <a:ext cx="1524000" cy="342900"/>
          </a:xfrm>
          <a:prstGeom prst="rightArrow">
            <a:avLst>
              <a:gd name="adj1" fmla="val 50000"/>
              <a:gd name="adj2" fmla="val 111111"/>
            </a:avLst>
          </a:prstGeom>
          <a:solidFill>
            <a:srgbClr val="FFFFFF"/>
          </a:solidFill>
          <a:ln w="9525">
            <a:solidFill>
              <a:srgbClr val="000000"/>
            </a:solidFill>
            <a:miter lim="800000"/>
            <a:headEnd/>
            <a:tailEnd/>
          </a:ln>
        </p:spPr>
        <p:txBody>
          <a:bodyPr/>
          <a:lstStyle/>
          <a:p>
            <a:endParaRPr lang="en-US" altLang="en-US" sz="2000">
              <a:solidFill>
                <a:srgbClr val="000000"/>
              </a:solidFill>
              <a:cs typeface="Arial" charset="0"/>
            </a:endParaRPr>
          </a:p>
        </p:txBody>
      </p:sp>
      <p:sp>
        <p:nvSpPr>
          <p:cNvPr id="17432" name="Text Box 11"/>
          <p:cNvSpPr txBox="1">
            <a:spLocks noChangeArrowheads="1"/>
          </p:cNvSpPr>
          <p:nvPr/>
        </p:nvSpPr>
        <p:spPr bwMode="auto">
          <a:xfrm>
            <a:off x="7094538" y="1077913"/>
            <a:ext cx="1752600" cy="457200"/>
          </a:xfrm>
          <a:prstGeom prst="rect">
            <a:avLst/>
          </a:prstGeom>
          <a:solidFill>
            <a:srgbClr val="FFFFFF"/>
          </a:solidFill>
          <a:ln w="9525">
            <a:solidFill>
              <a:srgbClr val="000000"/>
            </a:solidFill>
            <a:miter lim="800000"/>
            <a:headEnd/>
            <a:tailEnd/>
          </a:ln>
        </p:spPr>
        <p:txBody>
          <a:bodyPr/>
          <a:lstStyle/>
          <a:p>
            <a:pPr algn="ctr" eaLnBrk="0" hangingPunct="0"/>
            <a:r>
              <a:rPr lang="en-GB" altLang="en-US" b="1">
                <a:solidFill>
                  <a:srgbClr val="000000"/>
                </a:solidFill>
                <a:cs typeface="Times New Roman" pitchFamily="18" charset="0"/>
              </a:rPr>
              <a:t>ACTIONS</a:t>
            </a:r>
            <a:endParaRPr lang="en-GB" altLang="en-US" sz="2000">
              <a:solidFill>
                <a:srgbClr val="000000"/>
              </a:solidFill>
              <a:cs typeface="Arial" charset="0"/>
            </a:endParaRPr>
          </a:p>
        </p:txBody>
      </p:sp>
      <p:sp>
        <p:nvSpPr>
          <p:cNvPr id="17433" name="Text Box 8"/>
          <p:cNvSpPr txBox="1">
            <a:spLocks noChangeArrowheads="1"/>
          </p:cNvSpPr>
          <p:nvPr/>
        </p:nvSpPr>
        <p:spPr bwMode="auto">
          <a:xfrm>
            <a:off x="50800" y="2012950"/>
            <a:ext cx="2266950" cy="1012825"/>
          </a:xfrm>
          <a:prstGeom prst="rect">
            <a:avLst/>
          </a:prstGeom>
          <a:solidFill>
            <a:srgbClr val="FFFFFF"/>
          </a:solidFill>
          <a:ln w="9525">
            <a:solidFill>
              <a:srgbClr val="000000"/>
            </a:solidFill>
            <a:miter lim="800000"/>
            <a:headEnd/>
            <a:tailEnd/>
          </a:ln>
        </p:spPr>
        <p:txBody>
          <a:bodyPr/>
          <a:lstStyle/>
          <a:p>
            <a:pPr eaLnBrk="0" hangingPunct="0"/>
            <a:r>
              <a:rPr lang="en-GB" altLang="en-US" sz="1400" b="1">
                <a:solidFill>
                  <a:srgbClr val="000000"/>
                </a:solidFill>
                <a:cs typeface="Times New Roman" pitchFamily="18" charset="0"/>
              </a:rPr>
              <a:t>LIFE AREA: </a:t>
            </a:r>
            <a:r>
              <a:rPr lang="en-GB" altLang="en-US" sz="1400">
                <a:solidFill>
                  <a:srgbClr val="000000"/>
                </a:solidFill>
                <a:cs typeface="Times New Roman" pitchFamily="18" charset="0"/>
              </a:rPr>
              <a:t>health/relationships/</a:t>
            </a:r>
            <a:r>
              <a:rPr lang="en-GB" altLang="en-US" sz="1600">
                <a:solidFill>
                  <a:srgbClr val="000000"/>
                </a:solidFill>
                <a:cs typeface="Times New Roman" pitchFamily="18" charset="0"/>
              </a:rPr>
              <a:t>  </a:t>
            </a:r>
            <a:r>
              <a:rPr lang="en-GB" altLang="en-US" sz="1400">
                <a:solidFill>
                  <a:srgbClr val="000000"/>
                </a:solidFill>
                <a:cs typeface="Times New Roman" pitchFamily="18" charset="0"/>
              </a:rPr>
              <a:t>work/leisure/personal growth</a:t>
            </a:r>
            <a:r>
              <a:rPr lang="en-GB" altLang="en-US" sz="1400">
                <a:solidFill>
                  <a:srgbClr val="0070C0"/>
                </a:solidFill>
                <a:cs typeface="Times New Roman" pitchFamily="18" charset="0"/>
              </a:rPr>
              <a:t>; Relationships</a:t>
            </a:r>
            <a:endParaRPr lang="en-GB" altLang="en-US" sz="2000">
              <a:solidFill>
                <a:srgbClr val="0070C0"/>
              </a:solidFill>
              <a:cs typeface="Arial" charset="0"/>
            </a:endParaRPr>
          </a:p>
        </p:txBody>
      </p:sp>
      <p:sp>
        <p:nvSpPr>
          <p:cNvPr id="17434" name="Text Box 10"/>
          <p:cNvSpPr txBox="1">
            <a:spLocks noChangeArrowheads="1"/>
          </p:cNvSpPr>
          <p:nvPr/>
        </p:nvSpPr>
        <p:spPr bwMode="auto">
          <a:xfrm>
            <a:off x="107950" y="3338513"/>
            <a:ext cx="2266950" cy="1012825"/>
          </a:xfrm>
          <a:prstGeom prst="rect">
            <a:avLst/>
          </a:prstGeom>
          <a:solidFill>
            <a:srgbClr val="FFFFFF"/>
          </a:solidFill>
          <a:ln w="9525">
            <a:solidFill>
              <a:srgbClr val="000000"/>
            </a:solidFill>
            <a:miter lim="800000"/>
            <a:headEnd/>
            <a:tailEnd/>
          </a:ln>
        </p:spPr>
        <p:txBody>
          <a:bodyPr/>
          <a:lstStyle/>
          <a:p>
            <a:pPr eaLnBrk="0" hangingPunct="0"/>
            <a:endParaRPr lang="en-GB" altLang="en-US" sz="1400" b="1">
              <a:solidFill>
                <a:srgbClr val="000000"/>
              </a:solidFill>
              <a:cs typeface="Times New Roman" pitchFamily="18" charset="0"/>
            </a:endParaRPr>
          </a:p>
          <a:p>
            <a:pPr eaLnBrk="0" hangingPunct="0"/>
            <a:r>
              <a:rPr lang="en-GB" altLang="en-US" sz="1400" b="1">
                <a:solidFill>
                  <a:srgbClr val="000000"/>
                </a:solidFill>
                <a:cs typeface="Times New Roman" pitchFamily="18" charset="0"/>
              </a:rPr>
              <a:t>VALUE REMINDER WORDS;- </a:t>
            </a:r>
            <a:r>
              <a:rPr lang="en-GB" altLang="en-US" sz="1400" b="1">
                <a:solidFill>
                  <a:srgbClr val="0070C0"/>
                </a:solidFill>
                <a:cs typeface="Times New Roman" pitchFamily="18" charset="0"/>
              </a:rPr>
              <a:t>Loving Kindness , family first</a:t>
            </a:r>
            <a:endParaRPr lang="en-GB" altLang="en-US" sz="2000">
              <a:solidFill>
                <a:srgbClr val="0070C0"/>
              </a:solidFill>
              <a:cs typeface="Arial" charset="0"/>
            </a:endParaRPr>
          </a:p>
        </p:txBody>
      </p:sp>
      <p:sp>
        <p:nvSpPr>
          <p:cNvPr id="17435" name="Text Box 5"/>
          <p:cNvSpPr txBox="1">
            <a:spLocks noChangeArrowheads="1"/>
          </p:cNvSpPr>
          <p:nvPr/>
        </p:nvSpPr>
        <p:spPr bwMode="auto">
          <a:xfrm>
            <a:off x="107950" y="4581525"/>
            <a:ext cx="2266950" cy="1158875"/>
          </a:xfrm>
          <a:prstGeom prst="rect">
            <a:avLst/>
          </a:prstGeom>
          <a:solidFill>
            <a:srgbClr val="FFFFFF"/>
          </a:solidFill>
          <a:ln w="9525">
            <a:solidFill>
              <a:srgbClr val="000000"/>
            </a:solidFill>
            <a:miter lim="800000"/>
            <a:headEnd/>
            <a:tailEnd/>
          </a:ln>
        </p:spPr>
        <p:txBody>
          <a:bodyPr/>
          <a:lstStyle/>
          <a:p>
            <a:pPr eaLnBrk="0" hangingPunct="0"/>
            <a:endParaRPr lang="en-GB" altLang="en-US" sz="1400" b="1">
              <a:solidFill>
                <a:srgbClr val="000000"/>
              </a:solidFill>
              <a:cs typeface="Times New Roman" pitchFamily="18" charset="0"/>
            </a:endParaRPr>
          </a:p>
          <a:p>
            <a:pPr eaLnBrk="0" hangingPunct="0"/>
            <a:r>
              <a:rPr lang="en-GB" altLang="en-US" sz="1400" b="1">
                <a:solidFill>
                  <a:srgbClr val="000000"/>
                </a:solidFill>
                <a:cs typeface="Times New Roman" pitchFamily="18" charset="0"/>
              </a:rPr>
              <a:t>VALUE REMINDER SYMBOLS</a:t>
            </a:r>
            <a:endParaRPr lang="en-GB" altLang="en-US" sz="2000">
              <a:solidFill>
                <a:srgbClr val="000000"/>
              </a:solidFill>
              <a:cs typeface="Arial" charset="0"/>
            </a:endParaRPr>
          </a:p>
        </p:txBody>
      </p:sp>
      <p:sp>
        <p:nvSpPr>
          <p:cNvPr id="17436" name="Text Box 9"/>
          <p:cNvSpPr txBox="1">
            <a:spLocks noChangeArrowheads="1"/>
          </p:cNvSpPr>
          <p:nvPr/>
        </p:nvSpPr>
        <p:spPr bwMode="auto">
          <a:xfrm>
            <a:off x="6804025" y="1912938"/>
            <a:ext cx="2016125" cy="795337"/>
          </a:xfrm>
          <a:prstGeom prst="rect">
            <a:avLst/>
          </a:prstGeom>
          <a:noFill/>
          <a:ln w="9525">
            <a:noFill/>
            <a:miter lim="800000"/>
            <a:headEnd/>
            <a:tailEnd/>
          </a:ln>
        </p:spPr>
        <p:txBody>
          <a:bodyPr/>
          <a:lstStyle/>
          <a:p>
            <a:pPr eaLnBrk="0" hangingPunct="0"/>
            <a:r>
              <a:rPr lang="en-GB" altLang="en-US" sz="1400" b="1">
                <a:solidFill>
                  <a:srgbClr val="000000"/>
                </a:solidFill>
                <a:cs typeface="Times New Roman" pitchFamily="18" charset="0"/>
              </a:rPr>
              <a:t>VALUE-BASED ACTIONS FOR THE NEXT WEEK</a:t>
            </a:r>
            <a:endParaRPr lang="en-GB" altLang="en-US" sz="2000">
              <a:solidFill>
                <a:srgbClr val="000000"/>
              </a:solidFill>
              <a:cs typeface="Arial" charset="0"/>
            </a:endParaRPr>
          </a:p>
        </p:txBody>
      </p:sp>
      <p:sp>
        <p:nvSpPr>
          <p:cNvPr id="17437" name="Text Box 1"/>
          <p:cNvSpPr txBox="1">
            <a:spLocks noChangeArrowheads="1"/>
          </p:cNvSpPr>
          <p:nvPr/>
        </p:nvSpPr>
        <p:spPr bwMode="auto">
          <a:xfrm>
            <a:off x="6664325" y="2708275"/>
            <a:ext cx="2324100" cy="1012825"/>
          </a:xfrm>
          <a:prstGeom prst="rect">
            <a:avLst/>
          </a:prstGeom>
          <a:solidFill>
            <a:srgbClr val="FFFFFF"/>
          </a:solidFill>
          <a:ln w="9525">
            <a:solidFill>
              <a:srgbClr val="000000"/>
            </a:solidFill>
            <a:miter lim="800000"/>
            <a:headEnd/>
            <a:tailEnd/>
          </a:ln>
        </p:spPr>
        <p:txBody>
          <a:bodyPr/>
          <a:lstStyle/>
          <a:p>
            <a:pPr marL="228600" indent="-228600" eaLnBrk="0" hangingPunct="0">
              <a:buFont typeface="Arial" charset="0"/>
              <a:buAutoNum type="arabicPeriod"/>
            </a:pPr>
            <a:r>
              <a:rPr lang="en-GB" altLang="en-US">
                <a:solidFill>
                  <a:srgbClr val="0070C0"/>
                </a:solidFill>
                <a:cs typeface="Times New Roman" pitchFamily="18" charset="0"/>
              </a:rPr>
              <a:t>Say” I love you” to my Husband  </a:t>
            </a:r>
            <a:endParaRPr lang="en-GB" altLang="en-US">
              <a:solidFill>
                <a:srgbClr val="0070C0"/>
              </a:solidFill>
              <a:cs typeface="Arial" charset="0"/>
            </a:endParaRPr>
          </a:p>
        </p:txBody>
      </p:sp>
      <p:sp>
        <p:nvSpPr>
          <p:cNvPr id="17438" name="Text Box 4"/>
          <p:cNvSpPr txBox="1">
            <a:spLocks noChangeArrowheads="1"/>
          </p:cNvSpPr>
          <p:nvPr/>
        </p:nvSpPr>
        <p:spPr bwMode="auto">
          <a:xfrm>
            <a:off x="6664325" y="3721100"/>
            <a:ext cx="2324100" cy="1152525"/>
          </a:xfrm>
          <a:prstGeom prst="rect">
            <a:avLst/>
          </a:prstGeom>
          <a:solidFill>
            <a:srgbClr val="FFFFFF"/>
          </a:solidFill>
          <a:ln w="9525">
            <a:solidFill>
              <a:srgbClr val="000000"/>
            </a:solidFill>
            <a:miter lim="800000"/>
            <a:headEnd/>
            <a:tailEnd/>
          </a:ln>
        </p:spPr>
        <p:txBody>
          <a:bodyPr/>
          <a:lstStyle/>
          <a:p>
            <a:pPr eaLnBrk="0" hangingPunct="0"/>
            <a:r>
              <a:rPr lang="en-GB" altLang="en-US">
                <a:solidFill>
                  <a:srgbClr val="0070C0"/>
                </a:solidFill>
                <a:cs typeface="Times New Roman" pitchFamily="18" charset="0"/>
              </a:rPr>
              <a:t>2 Arrange a family meal, invite my daughters</a:t>
            </a:r>
            <a:r>
              <a:rPr lang="en-GB" altLang="en-US" sz="1600">
                <a:solidFill>
                  <a:srgbClr val="0070C0"/>
                </a:solidFill>
                <a:cs typeface="Times New Roman" pitchFamily="18" charset="0"/>
              </a:rPr>
              <a:t>.</a:t>
            </a:r>
            <a:endParaRPr lang="en-GB" altLang="en-US" sz="1600">
              <a:solidFill>
                <a:srgbClr val="0070C0"/>
              </a:solidFill>
              <a:cs typeface="Arial" charset="0"/>
            </a:endParaRPr>
          </a:p>
        </p:txBody>
      </p:sp>
      <p:sp>
        <p:nvSpPr>
          <p:cNvPr id="17439" name="Text Box 2"/>
          <p:cNvSpPr txBox="1">
            <a:spLocks noChangeArrowheads="1"/>
          </p:cNvSpPr>
          <p:nvPr/>
        </p:nvSpPr>
        <p:spPr bwMode="auto">
          <a:xfrm>
            <a:off x="6664325" y="4873625"/>
            <a:ext cx="2324100" cy="1012825"/>
          </a:xfrm>
          <a:prstGeom prst="rect">
            <a:avLst/>
          </a:prstGeom>
          <a:solidFill>
            <a:srgbClr val="FFFFFF"/>
          </a:solidFill>
          <a:ln w="9525">
            <a:solidFill>
              <a:srgbClr val="000000"/>
            </a:solidFill>
            <a:miter lim="800000"/>
            <a:headEnd/>
            <a:tailEnd/>
          </a:ln>
        </p:spPr>
        <p:txBody>
          <a:bodyPr/>
          <a:lstStyle/>
          <a:p>
            <a:pPr eaLnBrk="0" hangingPunct="0"/>
            <a:r>
              <a:rPr lang="en-GB" altLang="en-US">
                <a:solidFill>
                  <a:srgbClr val="0070C0"/>
                </a:solidFill>
                <a:cs typeface="Times New Roman" pitchFamily="18" charset="0"/>
              </a:rPr>
              <a:t>3Ask my sister to cover Dads shopping. </a:t>
            </a:r>
            <a:endParaRPr lang="en-GB" altLang="en-US">
              <a:solidFill>
                <a:srgbClr val="0070C0"/>
              </a:solidFill>
              <a:cs typeface="Arial" charset="0"/>
            </a:endParaRPr>
          </a:p>
        </p:txBody>
      </p:sp>
      <p:sp>
        <p:nvSpPr>
          <p:cNvPr id="17440" name="Text Box 3"/>
          <p:cNvSpPr txBox="1">
            <a:spLocks noChangeArrowheads="1"/>
          </p:cNvSpPr>
          <p:nvPr/>
        </p:nvSpPr>
        <p:spPr bwMode="auto">
          <a:xfrm>
            <a:off x="107950" y="5886450"/>
            <a:ext cx="8880475" cy="782638"/>
          </a:xfrm>
          <a:prstGeom prst="rect">
            <a:avLst/>
          </a:prstGeom>
          <a:solidFill>
            <a:srgbClr val="FFFFFF"/>
          </a:solidFill>
          <a:ln w="9525">
            <a:solidFill>
              <a:srgbClr val="000000"/>
            </a:solidFill>
            <a:miter lim="800000"/>
            <a:headEnd/>
            <a:tailEnd/>
          </a:ln>
        </p:spPr>
        <p:txBody>
          <a:bodyPr/>
          <a:lstStyle/>
          <a:p>
            <a:pPr eaLnBrk="0" hangingPunct="0"/>
            <a:endParaRPr lang="en-GB" altLang="en-US" sz="1400" b="1">
              <a:solidFill>
                <a:srgbClr val="000000"/>
              </a:solidFill>
              <a:cs typeface="Times New Roman" pitchFamily="18" charset="0"/>
            </a:endParaRPr>
          </a:p>
          <a:p>
            <a:pPr eaLnBrk="0" hangingPunct="0"/>
            <a:r>
              <a:rPr lang="en-GB" altLang="en-US" sz="1400" b="1">
                <a:solidFill>
                  <a:srgbClr val="000000"/>
                </a:solidFill>
                <a:cs typeface="Times New Roman" pitchFamily="18" charset="0"/>
              </a:rPr>
              <a:t>INTERNAL BARRIERS:</a:t>
            </a:r>
            <a:r>
              <a:rPr lang="en-GB" altLang="en-US" sz="1600">
                <a:solidFill>
                  <a:srgbClr val="000000"/>
                </a:solidFill>
                <a:cs typeface="Times New Roman" pitchFamily="18" charset="0"/>
              </a:rPr>
              <a:t> </a:t>
            </a:r>
            <a:r>
              <a:rPr lang="en-GB" altLang="en-US" sz="1400">
                <a:solidFill>
                  <a:srgbClr val="000000"/>
                </a:solidFill>
                <a:cs typeface="Times New Roman" pitchFamily="18" charset="0"/>
              </a:rPr>
              <a:t>Record any “unhelpful” thoughts, feelings, urges, or moods that might interfere with value-based actions in this area of your life.</a:t>
            </a:r>
            <a:r>
              <a:rPr lang="en-GB" altLang="en-US" b="1">
                <a:solidFill>
                  <a:srgbClr val="0070C0"/>
                </a:solidFill>
                <a:cs typeface="Times New Roman" pitchFamily="18" charset="0"/>
              </a:rPr>
              <a:t> </a:t>
            </a:r>
            <a:r>
              <a:rPr lang="en-GB" altLang="en-US">
                <a:solidFill>
                  <a:srgbClr val="0070C0"/>
                </a:solidFill>
                <a:cs typeface="Times New Roman" pitchFamily="18" charset="0"/>
              </a:rPr>
              <a:t>Feel guilty, feel I burden others</a:t>
            </a:r>
            <a:endParaRPr lang="en-GB" altLang="en-US" sz="2000">
              <a:solidFill>
                <a:srgbClr val="000000"/>
              </a:solidFill>
              <a:cs typeface="Arial" charset="0"/>
            </a:endParaRPr>
          </a:p>
        </p:txBody>
      </p:sp>
      <p:sp>
        <p:nvSpPr>
          <p:cNvPr id="17441" name="Rectangle 14"/>
          <p:cNvSpPr>
            <a:spLocks noChangeArrowheads="1"/>
          </p:cNvSpPr>
          <p:nvPr/>
        </p:nvSpPr>
        <p:spPr bwMode="auto">
          <a:xfrm>
            <a:off x="6664325" y="1912938"/>
            <a:ext cx="2324100" cy="457200"/>
          </a:xfrm>
          <a:prstGeom prst="rect">
            <a:avLst/>
          </a:prstGeom>
          <a:noFill/>
          <a:ln w="9525">
            <a:noFill/>
            <a:miter lim="800000"/>
            <a:headEnd/>
            <a:tailEnd/>
          </a:ln>
          <a:effectLst/>
        </p:spPr>
        <p:txBody>
          <a:bodyPr anchor="ctr">
            <a:spAutoFit/>
          </a:bodyPr>
          <a:lstStyle/>
          <a:p>
            <a:endParaRPr lang="en-US" altLang="en-US" sz="2000">
              <a:solidFill>
                <a:srgbClr val="000000"/>
              </a:solidFill>
              <a:cs typeface="Arial" charset="0"/>
            </a:endParaRPr>
          </a:p>
        </p:txBody>
      </p:sp>
      <p:sp>
        <p:nvSpPr>
          <p:cNvPr id="17442" name="Rectangle 16"/>
          <p:cNvSpPr>
            <a:spLocks noChangeArrowheads="1"/>
          </p:cNvSpPr>
          <p:nvPr/>
        </p:nvSpPr>
        <p:spPr bwMode="auto">
          <a:xfrm>
            <a:off x="2549525" y="2827338"/>
            <a:ext cx="9144000" cy="0"/>
          </a:xfrm>
          <a:prstGeom prst="rect">
            <a:avLst/>
          </a:prstGeom>
          <a:noFill/>
          <a:ln w="9525">
            <a:noFill/>
            <a:miter lim="800000"/>
            <a:headEnd/>
            <a:tailEnd/>
          </a:ln>
          <a:effectLst/>
        </p:spPr>
        <p:txBody>
          <a:bodyPr wrap="none" anchor="ctr">
            <a:spAutoFit/>
          </a:bodyPr>
          <a:lstStyle/>
          <a:p>
            <a:pPr eaLnBrk="0" hangingPunct="0"/>
            <a:endParaRPr lang="en-GB" altLang="en-US" sz="2000">
              <a:solidFill>
                <a:srgbClr val="000000"/>
              </a:solidFill>
              <a:cs typeface="Arial" charset="0"/>
            </a:endParaRPr>
          </a:p>
          <a:p>
            <a:pPr eaLnBrk="0" hangingPunct="0"/>
            <a:endParaRPr lang="en-GB" altLang="en-US" sz="2000">
              <a:solidFill>
                <a:srgbClr val="000000"/>
              </a:solidFill>
              <a:cs typeface="Arial" charset="0"/>
            </a:endParaRPr>
          </a:p>
        </p:txBody>
      </p:sp>
      <p:sp>
        <p:nvSpPr>
          <p:cNvPr id="22" name="5-Point Star 21"/>
          <p:cNvSpPr/>
          <p:nvPr/>
        </p:nvSpPr>
        <p:spPr>
          <a:xfrm>
            <a:off x="1331639" y="5013177"/>
            <a:ext cx="684485" cy="576064"/>
          </a:xfrm>
          <a:prstGeom prst="star5">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sz="20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1366838" y="1268413"/>
          <a:ext cx="6734175" cy="4857750"/>
        </p:xfrm>
        <a:graphic>
          <a:graphicData uri="http://schemas.openxmlformats.org/drawingml/2006/table">
            <a:tbl>
              <a:tblPr firstRow="1" firstCol="1" bandRow="1" bandCol="1"/>
              <a:tblGrid>
                <a:gridCol w="3099334"/>
                <a:gridCol w="259806"/>
                <a:gridCol w="3375035"/>
              </a:tblGrid>
              <a:tr h="269875">
                <a:tc>
                  <a:txBody>
                    <a:bodyPr/>
                    <a:lstStyle/>
                    <a:p>
                      <a:pPr algn="ctr">
                        <a:lnSpc>
                          <a:spcPct val="150000"/>
                        </a:lnSpc>
                        <a:spcAft>
                          <a:spcPts val="0"/>
                        </a:spcAft>
                      </a:pPr>
                      <a:r>
                        <a:rPr lang="en-GB" sz="1100" dirty="0">
                          <a:effectLst/>
                          <a:latin typeface="Times New Roman"/>
                          <a:ea typeface="Times New Roman"/>
                        </a:rPr>
                        <a:t>Training </a:t>
                      </a:r>
                      <a:r>
                        <a:rPr lang="en-GB" sz="1100" dirty="0" smtClean="0">
                          <a:effectLst/>
                          <a:latin typeface="Times New Roman"/>
                          <a:ea typeface="Times New Roman"/>
                        </a:rPr>
                        <a:t>Phase  workshop 2</a:t>
                      </a:r>
                      <a:endParaRPr lang="en-GB" sz="1100" dirty="0">
                        <a:effectLst/>
                        <a:latin typeface="Times New Roman"/>
                        <a:ea typeface="Times New Roman"/>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ct val="150000"/>
                        </a:lnSpc>
                        <a:spcAft>
                          <a:spcPts val="0"/>
                        </a:spcAft>
                      </a:pPr>
                      <a:r>
                        <a:rPr lang="en-GB" sz="1100">
                          <a:effectLst/>
                          <a:latin typeface="Times New Roman"/>
                          <a:ea typeface="Times New Roman"/>
                        </a:rPr>
                        <a:t>Key Intervention</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269875">
                <a:tc>
                  <a:txBody>
                    <a:bodyPr/>
                    <a:lstStyle/>
                    <a:p>
                      <a:pPr>
                        <a:lnSpc>
                          <a:spcPct val="150000"/>
                        </a:lnSpc>
                        <a:spcAft>
                          <a:spcPts val="0"/>
                        </a:spcAft>
                      </a:pPr>
                      <a:r>
                        <a:rPr lang="en-GB" sz="1100" b="1">
                          <a:effectLst/>
                          <a:latin typeface="Times New Roman"/>
                          <a:ea typeface="Times New Roman"/>
                        </a:rPr>
                        <a:t>PART 1</a:t>
                      </a:r>
                      <a:endParaRPr lang="en-GB" sz="1100">
                        <a:effectLst/>
                        <a:latin typeface="Times New Roman"/>
                        <a:ea typeface="Times New Roman"/>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50">
                <a:tc>
                  <a:txBody>
                    <a:bodyPr/>
                    <a:lstStyle/>
                    <a:p>
                      <a:pPr>
                        <a:lnSpc>
                          <a:spcPct val="150000"/>
                        </a:lnSpc>
                        <a:spcAft>
                          <a:spcPts val="0"/>
                        </a:spcAft>
                      </a:pPr>
                      <a:r>
                        <a:rPr lang="en-GB" sz="1100">
                          <a:effectLst/>
                          <a:latin typeface="Times New Roman"/>
                          <a:ea typeface="Times New Roman"/>
                        </a:rPr>
                        <a:t>Opening mindfulness practice</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a:effectLst/>
                          <a:latin typeface="Times New Roman"/>
                          <a:ea typeface="Times New Roman"/>
                        </a:rPr>
                        <a:t>Mindfulness of breath; noticing thoughts and feelings and allowing them to come and go</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150000"/>
                        </a:lnSpc>
                        <a:spcAft>
                          <a:spcPts val="0"/>
                        </a:spcAft>
                      </a:pPr>
                      <a:r>
                        <a:rPr lang="en-GB" sz="1100">
                          <a:effectLst/>
                          <a:latin typeface="Times New Roman"/>
                          <a:ea typeface="Times New Roman"/>
                        </a:rPr>
                        <a:t>Home practice  review</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a:effectLst/>
                          <a:latin typeface="Times New Roman"/>
                          <a:ea typeface="Times New Roman"/>
                        </a:rPr>
                        <a:t>Pairs and group discussion</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9625">
                <a:tc>
                  <a:txBody>
                    <a:bodyPr/>
                    <a:lstStyle/>
                    <a:p>
                      <a:pPr>
                        <a:lnSpc>
                          <a:spcPct val="150000"/>
                        </a:lnSpc>
                        <a:spcAft>
                          <a:spcPts val="0"/>
                        </a:spcAft>
                      </a:pPr>
                      <a:r>
                        <a:rPr lang="en-GB" sz="1100">
                          <a:effectLst/>
                          <a:latin typeface="Times New Roman"/>
                          <a:ea typeface="Times New Roman"/>
                        </a:rPr>
                        <a:t>Presentation of training rational</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a:effectLst/>
                          <a:latin typeface="Times New Roman"/>
                          <a:ea typeface="Times New Roman"/>
                        </a:rPr>
                        <a:t>Passengers on the bus metaphor, role play , common control strategies discussion </a:t>
                      </a:r>
                    </a:p>
                    <a:p>
                      <a:pPr>
                        <a:lnSpc>
                          <a:spcPct val="150000"/>
                        </a:lnSpc>
                        <a:spcAft>
                          <a:spcPts val="0"/>
                        </a:spcAft>
                      </a:pPr>
                      <a:r>
                        <a:rPr lang="en-GB" sz="1100">
                          <a:solidFill>
                            <a:srgbClr val="FF0000"/>
                          </a:solidFill>
                          <a:effectLst/>
                          <a:latin typeface="Times New Roman"/>
                          <a:ea typeface="Times New Roman"/>
                        </a:rPr>
                        <a:t> </a:t>
                      </a:r>
                      <a:endParaRPr lang="en-GB" sz="1100">
                        <a:effectLst/>
                        <a:latin typeface="Times New Roman"/>
                        <a:ea typeface="Times New Roman"/>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150000"/>
                        </a:lnSpc>
                        <a:spcAft>
                          <a:spcPts val="0"/>
                        </a:spcAft>
                      </a:pPr>
                      <a:r>
                        <a:rPr lang="en-GB" sz="1100" b="1">
                          <a:effectLst/>
                          <a:latin typeface="Times New Roman"/>
                          <a:ea typeface="Times New Roman"/>
                        </a:rPr>
                        <a:t>PART II</a:t>
                      </a:r>
                      <a:endParaRPr lang="en-GB" sz="1100">
                        <a:effectLst/>
                        <a:latin typeface="Times New Roman"/>
                        <a:ea typeface="Times New Roman"/>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9625">
                <a:tc>
                  <a:txBody>
                    <a:bodyPr/>
                    <a:lstStyle/>
                    <a:p>
                      <a:pPr>
                        <a:lnSpc>
                          <a:spcPct val="150000"/>
                        </a:lnSpc>
                        <a:spcAft>
                          <a:spcPts val="0"/>
                        </a:spcAft>
                      </a:pPr>
                      <a:r>
                        <a:rPr lang="en-GB" sz="1100" dirty="0">
                          <a:effectLst/>
                          <a:latin typeface="Times New Roman"/>
                          <a:ea typeface="Times New Roman"/>
                        </a:rPr>
                        <a:t>Untangling from thought barriers to valued action</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a:effectLst/>
                          <a:latin typeface="Times New Roman"/>
                          <a:ea typeface="Times New Roman"/>
                        </a:rPr>
                        <a:t>Self –reflection on unhelpful thought content; cartoon voices technique; physical demonstration of fusion/defusion thoughts on screen exercise</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150000"/>
                        </a:lnSpc>
                        <a:spcAft>
                          <a:spcPts val="0"/>
                        </a:spcAft>
                      </a:pPr>
                      <a:r>
                        <a:rPr lang="en-GB" sz="1100">
                          <a:effectLst/>
                          <a:latin typeface="Times New Roman"/>
                          <a:ea typeface="Times New Roman"/>
                        </a:rPr>
                        <a:t>Mindfulness of mood/ emotion</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a:effectLst/>
                          <a:latin typeface="Times New Roman"/>
                          <a:ea typeface="Times New Roman"/>
                        </a:rPr>
                        <a:t>Physicalizing exercise</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nSpc>
                          <a:spcPct val="150000"/>
                        </a:lnSpc>
                        <a:spcAft>
                          <a:spcPts val="0"/>
                        </a:spcAft>
                      </a:pPr>
                      <a:r>
                        <a:rPr lang="en-GB" sz="1100" b="1">
                          <a:effectLst/>
                          <a:latin typeface="Times New Roman"/>
                          <a:ea typeface="Times New Roman"/>
                        </a:rPr>
                        <a:t>PART III</a:t>
                      </a:r>
                      <a:endParaRPr lang="en-GB" sz="1100">
                        <a:effectLst/>
                        <a:latin typeface="Times New Roman"/>
                        <a:ea typeface="Times New Roman"/>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50">
                <a:tc>
                  <a:txBody>
                    <a:bodyPr/>
                    <a:lstStyle/>
                    <a:p>
                      <a:pPr>
                        <a:lnSpc>
                          <a:spcPct val="150000"/>
                        </a:lnSpc>
                        <a:spcAft>
                          <a:spcPts val="0"/>
                        </a:spcAft>
                      </a:pPr>
                      <a:r>
                        <a:rPr lang="en-GB" sz="1100">
                          <a:effectLst/>
                          <a:latin typeface="Times New Roman"/>
                          <a:ea typeface="Times New Roman"/>
                        </a:rPr>
                        <a:t>Defining values and values-based goal and action planning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a:effectLst/>
                          <a:latin typeface="Times New Roman"/>
                          <a:ea typeface="Times New Roman"/>
                        </a:rPr>
                        <a:t>Construction of four –week values- based goal and action plan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50">
                <a:tc>
                  <a:txBody>
                    <a:bodyPr/>
                    <a:lstStyle/>
                    <a:p>
                      <a:pPr>
                        <a:lnSpc>
                          <a:spcPct val="150000"/>
                        </a:lnSpc>
                        <a:spcAft>
                          <a:spcPts val="0"/>
                        </a:spcAft>
                      </a:pPr>
                      <a:r>
                        <a:rPr lang="en-GB" sz="1100" dirty="0">
                          <a:effectLst/>
                          <a:latin typeface="Times New Roman"/>
                          <a:ea typeface="Times New Roman"/>
                        </a:rPr>
                        <a:t>Discussion of home practice assignments</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100">
                          <a:effectLst/>
                          <a:latin typeface="Times New Roman"/>
                          <a:ea typeface="Times New Roman"/>
                        </a:rPr>
                        <a:t> </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100" dirty="0">
                          <a:effectLst/>
                          <a:latin typeface="Times New Roman"/>
                          <a:ea typeface="Times New Roman"/>
                        </a:rPr>
                        <a:t>Home practice handout; environmental reminders’; public commitment to one values-based goal</a:t>
                      </a: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Contacts</a:t>
            </a:r>
            <a:endParaRPr lang="en-GB" dirty="0"/>
          </a:p>
        </p:txBody>
      </p:sp>
      <p:sp>
        <p:nvSpPr>
          <p:cNvPr id="3" name="Content Placeholder 2"/>
          <p:cNvSpPr>
            <a:spLocks noGrp="1"/>
          </p:cNvSpPr>
          <p:nvPr>
            <p:ph idx="1"/>
          </p:nvPr>
        </p:nvSpPr>
        <p:spPr/>
        <p:txBody>
          <a:bodyPr>
            <a:normAutofit/>
          </a:bodyPr>
          <a:lstStyle/>
          <a:p>
            <a:pPr marL="0" lvl="0" indent="0">
              <a:buNone/>
            </a:pPr>
            <a:r>
              <a:rPr lang="en-GB" dirty="0">
                <a:solidFill>
                  <a:srgbClr val="4F81BD"/>
                </a:solidFill>
              </a:rPr>
              <a:t>Nick </a:t>
            </a:r>
            <a:r>
              <a:rPr lang="en-GB" dirty="0" smtClean="0">
                <a:solidFill>
                  <a:srgbClr val="4F81BD"/>
                </a:solidFill>
              </a:rPr>
              <a:t>Gore		</a:t>
            </a:r>
            <a:r>
              <a:rPr lang="en-GB" sz="1800" dirty="0" smtClean="0">
                <a:solidFill>
                  <a:prstClr val="black"/>
                </a:solidFill>
              </a:rPr>
              <a:t>N.J.Gore@kent.ac.uk</a:t>
            </a:r>
            <a:endParaRPr lang="en-GB" dirty="0" smtClean="0">
              <a:solidFill>
                <a:srgbClr val="4F81BD"/>
              </a:solidFill>
            </a:endParaRPr>
          </a:p>
          <a:p>
            <a:pPr marL="0" lvl="0" indent="0">
              <a:buNone/>
            </a:pPr>
            <a:r>
              <a:rPr lang="en-GB" dirty="0" smtClean="0">
                <a:solidFill>
                  <a:srgbClr val="4F81BD"/>
                </a:solidFill>
              </a:rPr>
              <a:t>Janet </a:t>
            </a:r>
            <a:r>
              <a:rPr lang="en-GB" dirty="0">
                <a:solidFill>
                  <a:srgbClr val="4F81BD"/>
                </a:solidFill>
              </a:rPr>
              <a:t>Harrison </a:t>
            </a:r>
            <a:r>
              <a:rPr lang="en-GB" dirty="0" smtClean="0">
                <a:solidFill>
                  <a:srgbClr val="4F81BD"/>
                </a:solidFill>
              </a:rPr>
              <a:t>	</a:t>
            </a:r>
            <a:r>
              <a:rPr lang="en-GB" sz="1800" dirty="0" smtClean="0">
                <a:solidFill>
                  <a:prstClr val="black"/>
                </a:solidFill>
              </a:rPr>
              <a:t>Janet.Harrison@ntw.nhs.uk</a:t>
            </a:r>
            <a:endParaRPr lang="en-GB" sz="1800" dirty="0">
              <a:solidFill>
                <a:prstClr val="black"/>
              </a:solidFill>
            </a:endParaRPr>
          </a:p>
          <a:p>
            <a:pPr marL="0" lvl="0" indent="0">
              <a:buNone/>
            </a:pPr>
            <a:r>
              <a:rPr lang="en-GB" dirty="0">
                <a:solidFill>
                  <a:srgbClr val="4F81BD"/>
                </a:solidFill>
              </a:rPr>
              <a:t>Mark </a:t>
            </a:r>
            <a:r>
              <a:rPr lang="en-GB" dirty="0" smtClean="0">
                <a:solidFill>
                  <a:srgbClr val="4F81BD"/>
                </a:solidFill>
              </a:rPr>
              <a:t>Oliver	</a:t>
            </a:r>
            <a:r>
              <a:rPr lang="en-GB" sz="1800" dirty="0" smtClean="0"/>
              <a:t>Mark.Oliver@ntw.nhs.uk</a:t>
            </a:r>
            <a:endParaRPr lang="en-GB" sz="1800" dirty="0">
              <a:solidFill>
                <a:prstClr val="black"/>
              </a:solidFill>
            </a:endParaRPr>
          </a:p>
          <a:p>
            <a:pPr marL="0" lvl="0" indent="0">
              <a:buNone/>
            </a:pPr>
            <a:r>
              <a:rPr lang="en-GB" dirty="0">
                <a:solidFill>
                  <a:srgbClr val="4F81BD"/>
                </a:solidFill>
              </a:rPr>
              <a:t>Matt </a:t>
            </a:r>
            <a:r>
              <a:rPr lang="en-GB" dirty="0" smtClean="0">
                <a:solidFill>
                  <a:srgbClr val="4F81BD"/>
                </a:solidFill>
              </a:rPr>
              <a:t>Selman	</a:t>
            </a:r>
            <a:r>
              <a:rPr lang="en-GB" sz="1800" dirty="0" smtClean="0"/>
              <a:t>Matthew.Selman@ntw.nhs.uk</a:t>
            </a:r>
            <a:endParaRPr lang="en-GB" dirty="0"/>
          </a:p>
          <a:p>
            <a:pPr marL="0" lvl="0" indent="0">
              <a:buNone/>
            </a:pPr>
            <a:r>
              <a:rPr lang="en-GB" dirty="0">
                <a:solidFill>
                  <a:srgbClr val="4F81BD"/>
                </a:solidFill>
              </a:rPr>
              <a:t>Steve </a:t>
            </a:r>
            <a:r>
              <a:rPr lang="en-GB" dirty="0" err="1" smtClean="0">
                <a:solidFill>
                  <a:srgbClr val="4F81BD"/>
                </a:solidFill>
              </a:rPr>
              <a:t>Noone</a:t>
            </a:r>
            <a:r>
              <a:rPr lang="en-GB" i="1" dirty="0" smtClean="0">
                <a:solidFill>
                  <a:srgbClr val="4F81BD"/>
                </a:solidFill>
              </a:rPr>
              <a:t>	</a:t>
            </a:r>
            <a:r>
              <a:rPr lang="en-GB" sz="1800" dirty="0" smtClean="0"/>
              <a:t>Steve.Noone@ntw.nhs.uk</a:t>
            </a:r>
            <a:endParaRPr lang="en-GB" sz="1800" dirty="0"/>
          </a:p>
        </p:txBody>
      </p:sp>
    </p:spTree>
    <p:extLst>
      <p:ext uri="{BB962C8B-B14F-4D97-AF65-F5344CB8AC3E}">
        <p14:creationId xmlns:p14="http://schemas.microsoft.com/office/powerpoint/2010/main" val="1843416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1052513"/>
            <a:ext cx="8229600" cy="720725"/>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t>Role play – familiar passengers and coping, struggle is the problem , </a:t>
            </a:r>
          </a:p>
        </p:txBody>
      </p:sp>
      <p:pic>
        <p:nvPicPr>
          <p:cNvPr id="19459" name="Picture 2"/>
          <p:cNvPicPr>
            <a:picLocks noGrp="1" noChangeAspect="1" noChangeArrowheads="1"/>
          </p:cNvPicPr>
          <p:nvPr>
            <p:ph idx="1"/>
          </p:nvPr>
        </p:nvPicPr>
        <p:blipFill>
          <a:blip r:embed="rId2" cstate="print"/>
          <a:srcRect/>
          <a:stretch>
            <a:fillRect/>
          </a:stretch>
        </p:blipFill>
        <p:spPr bwMode="auto">
          <a:xfrm>
            <a:off x="971550" y="2420938"/>
            <a:ext cx="6896100" cy="3902075"/>
          </a:xfrm>
          <a:noFill/>
          <a:ln>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1074738" y="1484313"/>
          <a:ext cx="7097713" cy="4573584"/>
        </p:xfrm>
        <a:graphic>
          <a:graphicData uri="http://schemas.openxmlformats.org/drawingml/2006/table">
            <a:tbl>
              <a:tblPr firstRow="1" firstCol="1" bandRow="1" bandCol="1"/>
              <a:tblGrid>
                <a:gridCol w="3266649"/>
                <a:gridCol w="273832"/>
                <a:gridCol w="3557232"/>
              </a:tblGrid>
              <a:tr h="285849">
                <a:tc>
                  <a:txBody>
                    <a:bodyPr/>
                    <a:lstStyle/>
                    <a:p>
                      <a:pPr algn="ctr">
                        <a:lnSpc>
                          <a:spcPct val="150000"/>
                        </a:lnSpc>
                        <a:spcAft>
                          <a:spcPts val="0"/>
                        </a:spcAft>
                      </a:pPr>
                      <a:r>
                        <a:rPr lang="en-GB" sz="1200" dirty="0">
                          <a:effectLst/>
                          <a:latin typeface="Times New Roman"/>
                          <a:ea typeface="Times New Roman"/>
                        </a:rPr>
                        <a:t>Training </a:t>
                      </a:r>
                      <a:r>
                        <a:rPr lang="en-GB" sz="1200" dirty="0" smtClean="0">
                          <a:effectLst/>
                          <a:latin typeface="Times New Roman"/>
                          <a:ea typeface="Times New Roman"/>
                        </a:rPr>
                        <a:t>Phase workshop3 </a:t>
                      </a:r>
                      <a:endParaRPr lang="en-GB" sz="1200" dirty="0">
                        <a:effectLst/>
                        <a:latin typeface="Times New Roman"/>
                        <a:ea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ct val="150000"/>
                        </a:lnSpc>
                        <a:spcAft>
                          <a:spcPts val="0"/>
                        </a:spcAft>
                      </a:pPr>
                      <a:r>
                        <a:rPr lang="en-GB" sz="1200">
                          <a:effectLst/>
                          <a:latin typeface="Times New Roman"/>
                          <a:ea typeface="Times New Roman"/>
                        </a:rPr>
                        <a:t>Key Intervention</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285849">
                <a:tc>
                  <a:txBody>
                    <a:bodyPr/>
                    <a:lstStyle/>
                    <a:p>
                      <a:pPr>
                        <a:lnSpc>
                          <a:spcPct val="150000"/>
                        </a:lnSpc>
                        <a:spcAft>
                          <a:spcPts val="0"/>
                        </a:spcAft>
                      </a:pPr>
                      <a:r>
                        <a:rPr lang="en-GB" sz="1200" b="1">
                          <a:effectLst/>
                          <a:latin typeface="Times New Roman"/>
                          <a:ea typeface="Times New Roman"/>
                        </a:rPr>
                        <a:t>PART 1</a:t>
                      </a:r>
                      <a:endParaRPr lang="en-GB" sz="1200">
                        <a:effectLst/>
                        <a:latin typeface="Times New Roman"/>
                        <a:ea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849">
                <a:tc>
                  <a:txBody>
                    <a:bodyPr/>
                    <a:lstStyle/>
                    <a:p>
                      <a:pPr>
                        <a:lnSpc>
                          <a:spcPct val="150000"/>
                        </a:lnSpc>
                        <a:spcAft>
                          <a:spcPts val="0"/>
                        </a:spcAft>
                      </a:pPr>
                      <a:r>
                        <a:rPr lang="en-GB" sz="1200">
                          <a:effectLst/>
                          <a:latin typeface="Times New Roman"/>
                          <a:ea typeface="Times New Roman"/>
                        </a:rPr>
                        <a:t>Welcome back</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Two skills diagram</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849">
                <a:tc>
                  <a:txBody>
                    <a:bodyPr/>
                    <a:lstStyle/>
                    <a:p>
                      <a:pPr>
                        <a:lnSpc>
                          <a:spcPct val="150000"/>
                        </a:lnSpc>
                        <a:spcAft>
                          <a:spcPts val="0"/>
                        </a:spcAft>
                      </a:pPr>
                      <a:r>
                        <a:rPr lang="en-GB" sz="1200">
                          <a:effectLst/>
                          <a:latin typeface="Times New Roman"/>
                          <a:ea typeface="Times New Roman"/>
                        </a:rPr>
                        <a:t>Opening Mindfulness practice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Mindfulness of body and breath</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849">
                <a:tc>
                  <a:txBody>
                    <a:bodyPr/>
                    <a:lstStyle/>
                    <a:p>
                      <a:pPr>
                        <a:lnSpc>
                          <a:spcPct val="150000"/>
                        </a:lnSpc>
                        <a:spcAft>
                          <a:spcPts val="0"/>
                        </a:spcAft>
                      </a:pPr>
                      <a:r>
                        <a:rPr lang="en-GB" sz="1200">
                          <a:effectLst/>
                          <a:latin typeface="Times New Roman"/>
                          <a:ea typeface="Times New Roman"/>
                        </a:rPr>
                        <a:t>Home practice review</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Pair and group exercise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698">
                <a:tc>
                  <a:txBody>
                    <a:bodyPr/>
                    <a:lstStyle/>
                    <a:p>
                      <a:pPr>
                        <a:lnSpc>
                          <a:spcPct val="150000"/>
                        </a:lnSpc>
                        <a:spcAft>
                          <a:spcPts val="0"/>
                        </a:spcAft>
                      </a:pPr>
                      <a:r>
                        <a:rPr lang="en-GB" sz="1200">
                          <a:effectLst/>
                          <a:latin typeface="Times New Roman"/>
                          <a:ea typeface="Times New Roman"/>
                        </a:rPr>
                        <a:t>Assessing value consistency</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dirty="0">
                          <a:effectLst/>
                          <a:latin typeface="Times New Roman"/>
                          <a:ea typeface="Times New Roman"/>
                        </a:rPr>
                        <a:t>Self- reflection on values-consistent and inconsistent actions over the past two weeks</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285849">
                <a:tc>
                  <a:txBody>
                    <a:bodyPr/>
                    <a:lstStyle/>
                    <a:p>
                      <a:pPr>
                        <a:lnSpc>
                          <a:spcPct val="150000"/>
                        </a:lnSpc>
                        <a:spcAft>
                          <a:spcPts val="0"/>
                        </a:spcAft>
                      </a:pPr>
                      <a:r>
                        <a:rPr lang="en-GB" sz="1200" b="1">
                          <a:effectLst/>
                          <a:latin typeface="Times New Roman"/>
                          <a:ea typeface="Times New Roman"/>
                        </a:rPr>
                        <a:t>PART II</a:t>
                      </a:r>
                      <a:endParaRPr lang="en-GB" sz="1200">
                        <a:effectLst/>
                        <a:latin typeface="Times New Roman"/>
                        <a:ea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698">
                <a:tc>
                  <a:txBody>
                    <a:bodyPr/>
                    <a:lstStyle/>
                    <a:p>
                      <a:pPr>
                        <a:lnSpc>
                          <a:spcPct val="150000"/>
                        </a:lnSpc>
                        <a:spcAft>
                          <a:spcPts val="0"/>
                        </a:spcAft>
                      </a:pPr>
                      <a:r>
                        <a:rPr lang="en-GB" sz="1200">
                          <a:effectLst/>
                          <a:latin typeface="Times New Roman"/>
                          <a:ea typeface="Times New Roman"/>
                        </a:rPr>
                        <a:t>Mindfulness of thought and feeling</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Thoughts on Clouds exercise; Physicalizing exercise; contacting the resilient observer self</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849">
                <a:tc>
                  <a:txBody>
                    <a:bodyPr/>
                    <a:lstStyle/>
                    <a:p>
                      <a:pPr>
                        <a:lnSpc>
                          <a:spcPct val="150000"/>
                        </a:lnSpc>
                        <a:spcAft>
                          <a:spcPts val="0"/>
                        </a:spcAft>
                      </a:pPr>
                      <a:r>
                        <a:rPr lang="en-GB" sz="1200" b="1">
                          <a:effectLst/>
                          <a:latin typeface="Times New Roman"/>
                          <a:ea typeface="Times New Roman"/>
                        </a:rPr>
                        <a:t>PART III</a:t>
                      </a:r>
                      <a:endParaRPr lang="en-GB" sz="1200">
                        <a:effectLst/>
                        <a:latin typeface="Times New Roman"/>
                        <a:ea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698">
                <a:tc>
                  <a:txBody>
                    <a:bodyPr/>
                    <a:lstStyle/>
                    <a:p>
                      <a:pPr>
                        <a:lnSpc>
                          <a:spcPct val="150000"/>
                        </a:lnSpc>
                        <a:spcAft>
                          <a:spcPts val="0"/>
                        </a:spcAft>
                      </a:pPr>
                      <a:r>
                        <a:rPr lang="en-GB" sz="1200">
                          <a:effectLst/>
                          <a:latin typeface="Times New Roman"/>
                          <a:ea typeface="Times New Roman"/>
                        </a:rPr>
                        <a:t>Values –based goal and action planning</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Short term, medium term, and long term values-based goal setting exercise; values-based action plan</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698">
                <a:tc>
                  <a:txBody>
                    <a:bodyPr/>
                    <a:lstStyle/>
                    <a:p>
                      <a:pPr>
                        <a:lnSpc>
                          <a:spcPct val="150000"/>
                        </a:lnSpc>
                        <a:spcAft>
                          <a:spcPts val="0"/>
                        </a:spcAft>
                      </a:pPr>
                      <a:r>
                        <a:rPr lang="en-GB" sz="1200">
                          <a:effectLst/>
                          <a:latin typeface="Times New Roman"/>
                          <a:ea typeface="Times New Roman"/>
                        </a:rPr>
                        <a:t>Recommendations’ for continued practice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a:effectLst/>
                          <a:latin typeface="Times New Roman"/>
                          <a:ea typeface="Times New Roman"/>
                        </a:rPr>
                        <a:t>Home practice handout ; top tips for building a valued life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849">
                <a:tc>
                  <a:txBody>
                    <a:bodyPr/>
                    <a:lstStyle/>
                    <a:p>
                      <a:pPr>
                        <a:lnSpc>
                          <a:spcPct val="150000"/>
                        </a:lnSpc>
                        <a:spcAft>
                          <a:spcPts val="0"/>
                        </a:spcAft>
                      </a:pPr>
                      <a:r>
                        <a:rPr lang="en-GB" sz="1200">
                          <a:effectLst/>
                          <a:latin typeface="Times New Roman"/>
                          <a:ea typeface="Times New Roman"/>
                        </a:rPr>
                        <a:t>Final personal reflections on the training</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20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nSpc>
                          <a:spcPct val="150000"/>
                        </a:lnSpc>
                        <a:spcAft>
                          <a:spcPts val="0"/>
                        </a:spcAft>
                      </a:pPr>
                      <a:r>
                        <a:rPr lang="en-GB" sz="1200" dirty="0">
                          <a:effectLst/>
                          <a:latin typeface="Times New Roman"/>
                          <a:ea typeface="Times New Roman"/>
                        </a:rPr>
                        <a:t> </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457200" y="1600200"/>
            <a:ext cx="8229600" cy="478155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GB" altLang="en-US" smtClean="0">
                <a:solidFill>
                  <a:schemeClr val="tx2"/>
                </a:solidFill>
              </a:rPr>
              <a:t>Participants</a:t>
            </a:r>
          </a:p>
          <a:p>
            <a:pPr algn="ctr">
              <a:buFontTx/>
              <a:buNone/>
            </a:pPr>
            <a:endParaRPr lang="en-GB" altLang="en-US" smtClean="0"/>
          </a:p>
          <a:p>
            <a:pPr>
              <a:buFontTx/>
              <a:buNone/>
            </a:pPr>
            <a:r>
              <a:rPr lang="en-GB" altLang="en-US" smtClean="0"/>
              <a:t>Mental Health and Learning Disability staff, recruited opportunistically.</a:t>
            </a:r>
          </a:p>
          <a:p>
            <a:pPr lvl="2"/>
            <a:r>
              <a:rPr lang="en-GB" altLang="en-US" smtClean="0"/>
              <a:t>73 signed up to take part</a:t>
            </a:r>
          </a:p>
          <a:p>
            <a:pPr lvl="2"/>
            <a:r>
              <a:rPr lang="en-GB" altLang="en-US" smtClean="0"/>
              <a:t>65 turned up for session 1</a:t>
            </a:r>
          </a:p>
          <a:p>
            <a:pPr lvl="2"/>
            <a:r>
              <a:rPr lang="en-GB" altLang="en-US" smtClean="0"/>
              <a:t>51 completed all three workshops</a:t>
            </a:r>
          </a:p>
          <a:p>
            <a:pPr lvl="2"/>
            <a:r>
              <a:rPr lang="en-GB" altLang="en-US" smtClean="0"/>
              <a:t>(Attrition rate of  22%)</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altLang="en-US" smtClean="0"/>
              <a:t/>
            </a:r>
            <a:br>
              <a:rPr lang="en-GB" altLang="en-US" smtClean="0"/>
            </a:br>
            <a:r>
              <a:rPr lang="en-GB" altLang="en-US" smtClean="0"/>
              <a:t>Demographics</a:t>
            </a:r>
            <a:br>
              <a:rPr lang="en-GB" altLang="en-US" smtClean="0"/>
            </a:br>
            <a:endParaRPr lang="en-GB" altLang="en-US" smtClean="0"/>
          </a:p>
        </p:txBody>
      </p:sp>
      <p:graphicFrame>
        <p:nvGraphicFramePr>
          <p:cNvPr id="5" name="Content Placeholder 4"/>
          <p:cNvGraphicFramePr>
            <a:graphicFrameLocks noGrp="1"/>
          </p:cNvGraphicFramePr>
          <p:nvPr>
            <p:ph idx="1"/>
          </p:nvPr>
        </p:nvGraphicFramePr>
        <p:xfrm>
          <a:off x="457200" y="1720850"/>
          <a:ext cx="8229600" cy="4959443"/>
        </p:xfrm>
        <a:graphic>
          <a:graphicData uri="http://schemas.openxmlformats.org/drawingml/2006/table">
            <a:tbl>
              <a:tblPr firstRow="1" bandRow="1">
                <a:tableStyleId>{5C22544A-7EE6-4342-B048-85BDC9FD1C3A}</a:tableStyleId>
              </a:tblPr>
              <a:tblGrid>
                <a:gridCol w="1810544"/>
                <a:gridCol w="6419056"/>
              </a:tblGrid>
              <a:tr h="705772">
                <a:tc>
                  <a:txBody>
                    <a:bodyPr/>
                    <a:lstStyle/>
                    <a:p>
                      <a:endParaRPr lang="en-GB" sz="1800" dirty="0"/>
                    </a:p>
                  </a:txBody>
                  <a:tcPr marT="45695" marB="45695"/>
                </a:tc>
                <a:tc>
                  <a:txBody>
                    <a:bodyPr/>
                    <a:lstStyle/>
                    <a:p>
                      <a:endParaRPr lang="en-GB" sz="1800" dirty="0"/>
                    </a:p>
                  </a:txBody>
                  <a:tcPr marT="45695" marB="45695"/>
                </a:tc>
              </a:tr>
              <a:tr h="731449">
                <a:tc>
                  <a:txBody>
                    <a:bodyPr/>
                    <a:lstStyle/>
                    <a:p>
                      <a:r>
                        <a:rPr lang="en-GB" sz="1800" dirty="0" smtClean="0"/>
                        <a:t>Age</a:t>
                      </a:r>
                      <a:endParaRPr lang="en-GB" sz="1800" dirty="0"/>
                    </a:p>
                  </a:txBody>
                  <a:tcPr marT="45695" marB="4569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en-US" sz="2400" dirty="0" smtClean="0"/>
                        <a:t>43  (23 - 62)</a:t>
                      </a:r>
                    </a:p>
                    <a:p>
                      <a:endParaRPr lang="en-GB" sz="1800" dirty="0"/>
                    </a:p>
                  </a:txBody>
                  <a:tcPr marT="45695" marB="45695"/>
                </a:tc>
              </a:tr>
              <a:tr h="731449">
                <a:tc>
                  <a:txBody>
                    <a:bodyPr/>
                    <a:lstStyle/>
                    <a:p>
                      <a:r>
                        <a:rPr lang="en-GB" sz="1800" dirty="0" smtClean="0"/>
                        <a:t>Sex</a:t>
                      </a:r>
                      <a:endParaRPr lang="en-GB" sz="1800" dirty="0"/>
                    </a:p>
                  </a:txBody>
                  <a:tcPr marT="45695" marB="45695"/>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en-US" sz="2400" dirty="0" smtClean="0"/>
                        <a:t>80% female</a:t>
                      </a:r>
                    </a:p>
                    <a:p>
                      <a:endParaRPr lang="en-GB" sz="1800" dirty="0"/>
                    </a:p>
                  </a:txBody>
                  <a:tcPr marT="45695" marB="45695"/>
                </a:tc>
              </a:tr>
              <a:tr h="1097198">
                <a:tc>
                  <a:txBody>
                    <a:bodyPr/>
                    <a:lstStyle/>
                    <a:p>
                      <a:r>
                        <a:rPr lang="en-GB" sz="1800" dirty="0" smtClean="0"/>
                        <a:t>Area of Work</a:t>
                      </a:r>
                      <a:endParaRPr lang="en-GB" sz="1800" dirty="0"/>
                    </a:p>
                  </a:txBody>
                  <a:tcPr marT="45695" marB="45695"/>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altLang="en-US" sz="2400" dirty="0" smtClean="0"/>
                        <a:t>LD = 61%     LD+MH = 31%     </a:t>
                      </a:r>
                    </a:p>
                    <a:p>
                      <a:pPr marL="0" marR="0" lvl="2" indent="0" algn="l" defTabSz="914400" rtl="0" eaLnBrk="1" fontAlgn="auto" latinLnBrk="0" hangingPunct="1">
                        <a:lnSpc>
                          <a:spcPct val="100000"/>
                        </a:lnSpc>
                        <a:spcBef>
                          <a:spcPts val="0"/>
                        </a:spcBef>
                        <a:spcAft>
                          <a:spcPts val="0"/>
                        </a:spcAft>
                        <a:buClrTx/>
                        <a:buSzTx/>
                        <a:buFontTx/>
                        <a:buNone/>
                        <a:tabLst/>
                        <a:defRPr/>
                      </a:pPr>
                      <a:r>
                        <a:rPr lang="en-GB" altLang="en-US" sz="2400" dirty="0" smtClean="0"/>
                        <a:t>MH = 8%</a:t>
                      </a:r>
                    </a:p>
                    <a:p>
                      <a:endParaRPr lang="en-GB" sz="1800" dirty="0"/>
                    </a:p>
                  </a:txBody>
                  <a:tcPr marT="45695" marB="45695"/>
                </a:tc>
              </a:tr>
              <a:tr h="962031">
                <a:tc>
                  <a:txBody>
                    <a:bodyPr/>
                    <a:lstStyle/>
                    <a:p>
                      <a:r>
                        <a:rPr lang="en-GB" sz="1800" dirty="0" smtClean="0"/>
                        <a:t>Qualifications</a:t>
                      </a:r>
                      <a:endParaRPr lang="en-GB" sz="1800" dirty="0"/>
                    </a:p>
                  </a:txBody>
                  <a:tcPr marT="45695" marB="45695"/>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altLang="en-US" sz="2400" dirty="0" smtClean="0"/>
                        <a:t>Unqualified = 45%    Qualified = 41%    Training = 14%</a:t>
                      </a:r>
                    </a:p>
                  </a:txBody>
                  <a:tcPr marT="45695" marB="45695"/>
                </a:tc>
              </a:tr>
              <a:tr h="731449">
                <a:tc>
                  <a:txBody>
                    <a:bodyPr/>
                    <a:lstStyle/>
                    <a:p>
                      <a:r>
                        <a:rPr lang="en-GB" sz="1800" dirty="0" smtClean="0"/>
                        <a:t>Time</a:t>
                      </a:r>
                      <a:endParaRPr lang="en-GB" sz="1800" dirty="0"/>
                    </a:p>
                  </a:txBody>
                  <a:tcPr marT="45695" marB="45695"/>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altLang="en-US" sz="2400" dirty="0" smtClean="0"/>
                        <a:t>54 months median (2 – 360)</a:t>
                      </a:r>
                    </a:p>
                    <a:p>
                      <a:endParaRPr lang="en-GB" sz="1800" dirty="0"/>
                    </a:p>
                  </a:txBody>
                  <a:tcPr marT="45695" marB="45695"/>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bwMode="auto">
          <a:xfrm>
            <a:off x="395288" y="1052513"/>
            <a:ext cx="8291512" cy="56896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GB" altLang="en-US" smtClean="0">
                <a:solidFill>
                  <a:schemeClr val="tx2"/>
                </a:solidFill>
              </a:rPr>
              <a:t>Statistical analyses</a:t>
            </a:r>
            <a:endParaRPr lang="en-GB" altLang="en-US" smtClean="0"/>
          </a:p>
          <a:p>
            <a:endParaRPr lang="en-GB" altLang="en-US" smtClean="0"/>
          </a:p>
        </p:txBody>
      </p:sp>
      <p:pic>
        <p:nvPicPr>
          <p:cNvPr id="23555" name="Picture 3"/>
          <p:cNvPicPr>
            <a:picLocks noChangeAspect="1" noChangeArrowheads="1"/>
          </p:cNvPicPr>
          <p:nvPr/>
        </p:nvPicPr>
        <p:blipFill>
          <a:blip r:embed="rId3" cstate="print"/>
          <a:srcRect/>
          <a:stretch>
            <a:fillRect/>
          </a:stretch>
        </p:blipFill>
        <p:spPr bwMode="auto">
          <a:xfrm>
            <a:off x="755650" y="1484313"/>
            <a:ext cx="7908925" cy="50006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864" name="Group 464"/>
          <p:cNvGraphicFramePr>
            <a:graphicFrameLocks noGrp="1"/>
          </p:cNvGraphicFramePr>
          <p:nvPr/>
        </p:nvGraphicFramePr>
        <p:xfrm>
          <a:off x="1042988" y="1268413"/>
          <a:ext cx="7129462" cy="3260766"/>
        </p:xfrm>
        <a:graphic>
          <a:graphicData uri="http://schemas.openxmlformats.org/drawingml/2006/table">
            <a:tbl>
              <a:tblPr/>
              <a:tblGrid>
                <a:gridCol w="1138237"/>
                <a:gridCol w="1003300"/>
                <a:gridCol w="1003300"/>
                <a:gridCol w="2671763"/>
                <a:gridCol w="704850"/>
                <a:gridCol w="608012"/>
              </a:tblGrid>
              <a:tr h="579046">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Measure</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Pre</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Post</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t Test</a:t>
                      </a:r>
                      <a:endParaRPr kumimoji="0" lang="en-GB" alt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Effect Size</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Sig</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1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GHQ-12</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13.04</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  7.06</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t</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(50)=6.15, </a:t>
                      </a: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p</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&lt;.001</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Arial" charset="0"/>
                        </a:rPr>
                        <a:t>0.9</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1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MBIa</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13.49</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11.63</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t</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(50)=1.78, </a:t>
                      </a: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p</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=.04</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Arial" charset="0"/>
                        </a:rPr>
                        <a:t>0.2</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1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MBIb</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  7.08</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  5.65</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t</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(50)=2.29, </a:t>
                      </a: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p</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=.013</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1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MBIc</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35.69</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37.47</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t</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(48)=-1.84 </a:t>
                      </a: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p</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=.036</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1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SSQ</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59.67</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57.88</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t</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(48)=1.30, </a:t>
                      </a: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p</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=.201</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Arial" charset="0"/>
                        </a:rPr>
                        <a:t>0.2</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10">
                <a:tc gridSpan="6">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3521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AAQ-II</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20.43</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19.06</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t</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(48)=1.46, </a:t>
                      </a: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p</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=.076</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Arial" charset="0"/>
                        </a:rPr>
                        <a:t>0.2</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1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Times New Roman" pitchFamily="18" charset="0"/>
                        </a:rPr>
                        <a:t>CFQ</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21.66</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19.55</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t</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(46)=2.14, </a:t>
                      </a:r>
                      <a:r>
                        <a:rPr kumimoji="0" lang="en-GB" altLang="en-US" sz="1600" b="0" i="1" u="none" strike="noStrike" cap="none" normalizeH="0" baseline="0" smtClean="0">
                          <a:ln>
                            <a:noFill/>
                          </a:ln>
                          <a:solidFill>
                            <a:schemeClr val="tx1"/>
                          </a:solidFill>
                          <a:effectLst/>
                          <a:latin typeface="Calibri" pitchFamily="34" charset="0"/>
                          <a:cs typeface="Times New Roman" pitchFamily="18" charset="0"/>
                        </a:rPr>
                        <a:t>p</a:t>
                      </a: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=.019</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Arial" charset="0"/>
                        </a:rPr>
                        <a:t>0.3</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chemeClr val="tx1"/>
                          </a:solidFill>
                          <a:effectLst/>
                          <a:latin typeface="Calibri" pitchFamily="34" charset="0"/>
                          <a:cs typeface="Times New Roman" pitchFamily="18" charset="0"/>
                        </a:rPr>
                        <a:t>*</a:t>
                      </a:r>
                      <a:endParaRPr kumimoji="0" lang="en-GB" altLang="en-US" sz="1600" b="0" i="0" u="none" strike="noStrike" cap="none" normalizeH="0" baseline="0" smtClean="0">
                        <a:ln>
                          <a:noFill/>
                        </a:ln>
                        <a:solidFill>
                          <a:schemeClr val="tx1"/>
                        </a:solidFill>
                        <a:effectLst/>
                        <a:latin typeface="Arial" charset="0"/>
                        <a:cs typeface="Arial" charset="0"/>
                      </a:endParaRP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50" name="Text Box 465"/>
          <p:cNvSpPr txBox="1">
            <a:spLocks noChangeArrowheads="1"/>
          </p:cNvSpPr>
          <p:nvPr/>
        </p:nvSpPr>
        <p:spPr bwMode="auto">
          <a:xfrm>
            <a:off x="1042988" y="4797425"/>
            <a:ext cx="7200900" cy="336550"/>
          </a:xfrm>
          <a:prstGeom prst="rect">
            <a:avLst/>
          </a:prstGeom>
          <a:noFill/>
          <a:ln w="9525">
            <a:noFill/>
            <a:miter lim="800000"/>
            <a:headEnd/>
            <a:tailEnd/>
          </a:ln>
          <a:effectLst/>
        </p:spPr>
        <p:txBody>
          <a:bodyPr>
            <a:spAutoFit/>
          </a:bodyPr>
          <a:lstStyle/>
          <a:p>
            <a:pPr>
              <a:spcBef>
                <a:spcPct val="50000"/>
              </a:spcBef>
            </a:pPr>
            <a:r>
              <a:rPr lang="en-GB" altLang="en-US" sz="1600">
                <a:solidFill>
                  <a:srgbClr val="000000"/>
                </a:solidFill>
                <a:cs typeface="Arial" charset="0"/>
              </a:rPr>
              <a:t>GHQ-12 = General Health Questionnaire (general mental health)</a:t>
            </a:r>
          </a:p>
        </p:txBody>
      </p:sp>
      <p:sp>
        <p:nvSpPr>
          <p:cNvPr id="24651" name="Text Box 466"/>
          <p:cNvSpPr txBox="1">
            <a:spLocks noChangeArrowheads="1"/>
          </p:cNvSpPr>
          <p:nvPr/>
        </p:nvSpPr>
        <p:spPr bwMode="auto">
          <a:xfrm>
            <a:off x="1042988" y="5022850"/>
            <a:ext cx="6553200" cy="884238"/>
          </a:xfrm>
          <a:prstGeom prst="rect">
            <a:avLst/>
          </a:prstGeom>
          <a:noFill/>
          <a:ln w="9525">
            <a:noFill/>
            <a:miter lim="800000"/>
            <a:headEnd/>
            <a:tailEnd/>
          </a:ln>
          <a:effectLst/>
        </p:spPr>
        <p:txBody>
          <a:bodyPr>
            <a:spAutoFit/>
          </a:bodyPr>
          <a:lstStyle/>
          <a:p>
            <a:r>
              <a:rPr lang="en-GB" altLang="en-US" sz="1600">
                <a:solidFill>
                  <a:srgbClr val="000000"/>
                </a:solidFill>
                <a:cs typeface="Arial" charset="0"/>
              </a:rPr>
              <a:t>MBIa = Maslach Burnout Inventory (burnout)</a:t>
            </a:r>
          </a:p>
          <a:p>
            <a:pPr>
              <a:spcBef>
                <a:spcPct val="50000"/>
              </a:spcBef>
            </a:pPr>
            <a:endParaRPr lang="en-GB" altLang="en-US" sz="2400">
              <a:solidFill>
                <a:srgbClr val="000000"/>
              </a:solidFill>
              <a:cs typeface="Arial" charset="0"/>
            </a:endParaRPr>
          </a:p>
        </p:txBody>
      </p:sp>
      <p:sp>
        <p:nvSpPr>
          <p:cNvPr id="24652" name="Text Box 467"/>
          <p:cNvSpPr txBox="1">
            <a:spLocks noChangeArrowheads="1"/>
          </p:cNvSpPr>
          <p:nvPr/>
        </p:nvSpPr>
        <p:spPr bwMode="auto">
          <a:xfrm>
            <a:off x="1042988" y="5259388"/>
            <a:ext cx="7561262" cy="703262"/>
          </a:xfrm>
          <a:prstGeom prst="rect">
            <a:avLst/>
          </a:prstGeom>
          <a:noFill/>
          <a:ln w="9525">
            <a:noFill/>
            <a:miter lim="800000"/>
            <a:headEnd/>
            <a:tailEnd/>
          </a:ln>
          <a:effectLst/>
        </p:spPr>
        <p:txBody>
          <a:bodyPr>
            <a:spAutoFit/>
          </a:bodyPr>
          <a:lstStyle/>
          <a:p>
            <a:r>
              <a:rPr lang="en-GB" altLang="en-US" sz="1600">
                <a:solidFill>
                  <a:srgbClr val="000000"/>
                </a:solidFill>
                <a:cs typeface="Arial" charset="0"/>
              </a:rPr>
              <a:t>MBIb = Maslach Burnout Inventory (depersonalisation)</a:t>
            </a:r>
          </a:p>
          <a:p>
            <a:pPr>
              <a:spcBef>
                <a:spcPct val="50000"/>
              </a:spcBef>
            </a:pPr>
            <a:endParaRPr lang="en-GB" altLang="en-US" sz="1600">
              <a:solidFill>
                <a:srgbClr val="000000"/>
              </a:solidFill>
              <a:cs typeface="Arial" charset="0"/>
            </a:endParaRPr>
          </a:p>
        </p:txBody>
      </p:sp>
      <p:sp>
        <p:nvSpPr>
          <p:cNvPr id="24653" name="Text Box 468"/>
          <p:cNvSpPr txBox="1">
            <a:spLocks noChangeArrowheads="1"/>
          </p:cNvSpPr>
          <p:nvPr/>
        </p:nvSpPr>
        <p:spPr bwMode="auto">
          <a:xfrm>
            <a:off x="1042988" y="5500688"/>
            <a:ext cx="7704137" cy="703262"/>
          </a:xfrm>
          <a:prstGeom prst="rect">
            <a:avLst/>
          </a:prstGeom>
          <a:noFill/>
          <a:ln w="9525">
            <a:noFill/>
            <a:miter lim="800000"/>
            <a:headEnd/>
            <a:tailEnd/>
          </a:ln>
          <a:effectLst/>
        </p:spPr>
        <p:txBody>
          <a:bodyPr>
            <a:spAutoFit/>
          </a:bodyPr>
          <a:lstStyle/>
          <a:p>
            <a:r>
              <a:rPr lang="en-GB" altLang="en-US" sz="1600">
                <a:solidFill>
                  <a:srgbClr val="000000"/>
                </a:solidFill>
                <a:cs typeface="Arial" charset="0"/>
              </a:rPr>
              <a:t>MBIb = Maslach Burnout Inventory (personal achievement)</a:t>
            </a:r>
          </a:p>
          <a:p>
            <a:pPr>
              <a:spcBef>
                <a:spcPct val="50000"/>
              </a:spcBef>
            </a:pPr>
            <a:endParaRPr lang="en-GB" altLang="en-US" sz="1600">
              <a:solidFill>
                <a:srgbClr val="000000"/>
              </a:solidFill>
              <a:cs typeface="Arial" charset="0"/>
            </a:endParaRPr>
          </a:p>
        </p:txBody>
      </p:sp>
      <p:sp>
        <p:nvSpPr>
          <p:cNvPr id="24654" name="Text Box 469"/>
          <p:cNvSpPr txBox="1">
            <a:spLocks noChangeArrowheads="1"/>
          </p:cNvSpPr>
          <p:nvPr/>
        </p:nvSpPr>
        <p:spPr bwMode="auto">
          <a:xfrm>
            <a:off x="1042988" y="5734050"/>
            <a:ext cx="5903912" cy="703263"/>
          </a:xfrm>
          <a:prstGeom prst="rect">
            <a:avLst/>
          </a:prstGeom>
          <a:noFill/>
          <a:ln w="9525">
            <a:noFill/>
            <a:miter lim="800000"/>
            <a:headEnd/>
            <a:tailEnd/>
          </a:ln>
          <a:effectLst/>
        </p:spPr>
        <p:txBody>
          <a:bodyPr>
            <a:spAutoFit/>
          </a:bodyPr>
          <a:lstStyle/>
          <a:p>
            <a:r>
              <a:rPr lang="en-GB" altLang="en-US" sz="1600">
                <a:solidFill>
                  <a:srgbClr val="000000"/>
                </a:solidFill>
                <a:cs typeface="Arial" charset="0"/>
              </a:rPr>
              <a:t>SSQ = Staff Stressor Questionnaire</a:t>
            </a:r>
          </a:p>
          <a:p>
            <a:pPr>
              <a:spcBef>
                <a:spcPct val="50000"/>
              </a:spcBef>
            </a:pPr>
            <a:endParaRPr lang="en-GB" altLang="en-US" sz="1600">
              <a:solidFill>
                <a:srgbClr val="000000"/>
              </a:solidFill>
              <a:cs typeface="Arial" charset="0"/>
            </a:endParaRPr>
          </a:p>
        </p:txBody>
      </p:sp>
      <p:sp>
        <p:nvSpPr>
          <p:cNvPr id="24655" name="Text Box 470"/>
          <p:cNvSpPr txBox="1">
            <a:spLocks noChangeArrowheads="1"/>
          </p:cNvSpPr>
          <p:nvPr/>
        </p:nvSpPr>
        <p:spPr bwMode="auto">
          <a:xfrm>
            <a:off x="1055688" y="5953125"/>
            <a:ext cx="7045325" cy="703263"/>
          </a:xfrm>
          <a:prstGeom prst="rect">
            <a:avLst/>
          </a:prstGeom>
          <a:noFill/>
          <a:ln w="9525">
            <a:noFill/>
            <a:miter lim="800000"/>
            <a:headEnd/>
            <a:tailEnd/>
          </a:ln>
          <a:effectLst/>
        </p:spPr>
        <p:txBody>
          <a:bodyPr>
            <a:spAutoFit/>
          </a:bodyPr>
          <a:lstStyle/>
          <a:p>
            <a:r>
              <a:rPr lang="en-GB" altLang="en-US" sz="1600">
                <a:solidFill>
                  <a:srgbClr val="000000"/>
                </a:solidFill>
                <a:cs typeface="Arial" charset="0"/>
              </a:rPr>
              <a:t>AAQ-II – Acceptance and Action Questionnaire (Cognitive flexibility)</a:t>
            </a:r>
          </a:p>
          <a:p>
            <a:pPr>
              <a:spcBef>
                <a:spcPct val="50000"/>
              </a:spcBef>
            </a:pPr>
            <a:endParaRPr lang="en-GB" altLang="en-US" sz="1600">
              <a:solidFill>
                <a:srgbClr val="000000"/>
              </a:solidFill>
              <a:cs typeface="Arial" charset="0"/>
            </a:endParaRPr>
          </a:p>
        </p:txBody>
      </p:sp>
      <p:sp>
        <p:nvSpPr>
          <p:cNvPr id="24656" name="Text Box 471"/>
          <p:cNvSpPr txBox="1">
            <a:spLocks noChangeArrowheads="1"/>
          </p:cNvSpPr>
          <p:nvPr/>
        </p:nvSpPr>
        <p:spPr bwMode="auto">
          <a:xfrm>
            <a:off x="1055688" y="6165850"/>
            <a:ext cx="6624637" cy="703263"/>
          </a:xfrm>
          <a:prstGeom prst="rect">
            <a:avLst/>
          </a:prstGeom>
          <a:noFill/>
          <a:ln w="9525">
            <a:noFill/>
            <a:miter lim="800000"/>
            <a:headEnd/>
            <a:tailEnd/>
          </a:ln>
          <a:effectLst/>
        </p:spPr>
        <p:txBody>
          <a:bodyPr>
            <a:spAutoFit/>
          </a:bodyPr>
          <a:lstStyle/>
          <a:p>
            <a:r>
              <a:rPr lang="en-GB" altLang="en-US" sz="1600">
                <a:solidFill>
                  <a:srgbClr val="000000"/>
                </a:solidFill>
                <a:cs typeface="Arial" charset="0"/>
              </a:rPr>
              <a:t>CFQ = Cognitive Fusion Questionnaire (Cognitive flexibility)</a:t>
            </a:r>
          </a:p>
          <a:p>
            <a:pPr>
              <a:spcBef>
                <a:spcPct val="50000"/>
              </a:spcBef>
            </a:pPr>
            <a:endParaRPr lang="en-GB" altLang="en-US" sz="1600">
              <a:solidFill>
                <a:srgbClr val="000000"/>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GB" altLang="en-US" smtClean="0">
                <a:solidFill>
                  <a:schemeClr val="tx2"/>
                </a:solidFill>
              </a:rPr>
              <a:t>Waiting list</a:t>
            </a:r>
          </a:p>
          <a:p>
            <a:pPr>
              <a:buFontTx/>
              <a:buNone/>
            </a:pPr>
            <a:endParaRPr lang="en-GB" altLang="en-US" smtClean="0"/>
          </a:p>
          <a:p>
            <a:pPr>
              <a:buFontTx/>
              <a:buNone/>
            </a:pPr>
            <a:r>
              <a:rPr lang="en-GB" altLang="en-US" smtClean="0"/>
              <a:t>No significant differences between waiting list measures and pre-workshop measures.</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3" cstate="print"/>
          <a:srcRect/>
          <a:stretch>
            <a:fillRect/>
          </a:stretch>
        </p:blipFill>
        <p:spPr bwMode="auto">
          <a:xfrm>
            <a:off x="971550" y="744538"/>
            <a:ext cx="6151563" cy="5329237"/>
          </a:xfrm>
          <a:noFill/>
          <a:ln>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2411413" y="1628775"/>
            <a:ext cx="3394075" cy="24479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bwMode="auto">
          <a:xfrm>
            <a:off x="468313" y="1196975"/>
            <a:ext cx="8229600" cy="4968875"/>
          </a:xfrm>
          <a:noFill/>
          <a:ln>
            <a:miter lim="800000"/>
            <a:headEnd/>
            <a:tailEnd/>
          </a:ln>
        </p:spPr>
        <p:txBody>
          <a:bodyPr vert="horz" wrap="square" lIns="91440" tIns="45720" rIns="91440" bIns="45720" numCol="1" anchor="t" anchorCtr="0" compatLnSpc="1">
            <a:prstTxWarp prst="textNoShape">
              <a:avLst/>
            </a:prstTxWarp>
          </a:bodyPr>
          <a:lstStyle/>
          <a:p>
            <a:pPr algn="ctr">
              <a:lnSpc>
                <a:spcPct val="90000"/>
              </a:lnSpc>
              <a:buFontTx/>
              <a:buNone/>
            </a:pPr>
            <a:r>
              <a:rPr lang="en-GB" altLang="en-US" b="1" smtClean="0">
                <a:solidFill>
                  <a:schemeClr val="tx2"/>
                </a:solidFill>
              </a:rPr>
              <a:t>Limitations</a:t>
            </a:r>
          </a:p>
          <a:p>
            <a:pPr>
              <a:lnSpc>
                <a:spcPct val="90000"/>
              </a:lnSpc>
            </a:pPr>
            <a:r>
              <a:rPr lang="en-GB" altLang="en-US" smtClean="0"/>
              <a:t>Effect sizes were modest.</a:t>
            </a:r>
          </a:p>
          <a:p>
            <a:pPr>
              <a:lnSpc>
                <a:spcPct val="90000"/>
              </a:lnSpc>
            </a:pPr>
            <a:endParaRPr lang="en-GB" altLang="en-US" smtClean="0"/>
          </a:p>
          <a:p>
            <a:pPr>
              <a:lnSpc>
                <a:spcPct val="90000"/>
              </a:lnSpc>
            </a:pPr>
            <a:r>
              <a:rPr lang="en-GB" altLang="en-US" smtClean="0"/>
              <a:t>ACT processes not measured –amount of  behaviour spent on valued living, amount of mindfulness practiced.</a:t>
            </a:r>
          </a:p>
          <a:p>
            <a:pPr>
              <a:lnSpc>
                <a:spcPct val="90000"/>
              </a:lnSpc>
            </a:pPr>
            <a:endParaRPr lang="en-GB" altLang="en-US" smtClean="0"/>
          </a:p>
          <a:p>
            <a:pPr>
              <a:lnSpc>
                <a:spcPct val="90000"/>
              </a:lnSpc>
            </a:pPr>
            <a:r>
              <a:rPr lang="en-GB" altLang="en-US" smtClean="0"/>
              <a:t>These need to be evaluated more systematically in future studies.</a:t>
            </a:r>
          </a:p>
          <a:p>
            <a:pPr>
              <a:lnSpc>
                <a:spcPct val="90000"/>
              </a:lnSpc>
            </a:pPr>
            <a:endParaRPr lang="en-GB" altLang="en-US" smtClean="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bwMode="auto">
          <a:xfrm>
            <a:off x="457200" y="1196975"/>
            <a:ext cx="8229600" cy="4968875"/>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GB" altLang="en-US" b="1" smtClean="0">
                <a:solidFill>
                  <a:schemeClr val="tx2"/>
                </a:solidFill>
              </a:rPr>
              <a:t>Limitations</a:t>
            </a:r>
          </a:p>
          <a:p>
            <a:pPr algn="ctr">
              <a:buFontTx/>
              <a:buNone/>
            </a:pPr>
            <a:endParaRPr lang="en-GB" altLang="en-US" smtClean="0"/>
          </a:p>
          <a:p>
            <a:r>
              <a:rPr lang="en-GB" altLang="en-US" smtClean="0"/>
              <a:t>Our waiting list control where short, only one to two weeks long.</a:t>
            </a:r>
          </a:p>
          <a:p>
            <a:endParaRPr lang="en-GB" altLang="en-US" smtClean="0"/>
          </a:p>
          <a:p>
            <a:r>
              <a:rPr lang="en-GB" altLang="en-US" smtClean="0"/>
              <a:t>No active control group to compare with.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1916113"/>
            <a:ext cx="7772400" cy="147002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z="4000" smtClean="0">
                <a:solidFill>
                  <a:schemeClr val="accent1"/>
                </a:solidFill>
                <a:latin typeface="Calibri" pitchFamily="34" charset="0"/>
                <a:ea typeface="Times New Roman" pitchFamily="18" charset="0"/>
                <a:cs typeface="Calibri" pitchFamily="34" charset="0"/>
              </a:rPr>
              <a:t>Adapting ACT interventions for adults with intellectual disabilities</a:t>
            </a:r>
            <a:r>
              <a:rPr lang="en-GB" altLang="en-US" sz="4000" smtClean="0">
                <a:solidFill>
                  <a:schemeClr val="accent1"/>
                </a:solidFill>
                <a:ea typeface="Times New Roman" pitchFamily="18" charset="0"/>
                <a:cs typeface="Calibri" pitchFamily="34" charset="0"/>
              </a:rPr>
              <a:t> </a:t>
            </a:r>
          </a:p>
        </p:txBody>
      </p:sp>
      <p:sp>
        <p:nvSpPr>
          <p:cNvPr id="2051" name="Rectangle 3"/>
          <p:cNvSpPr>
            <a:spLocks noGrp="1" noChangeArrowheads="1"/>
          </p:cNvSpPr>
          <p:nvPr>
            <p:ph type="subTitle" idx="1"/>
          </p:nvPr>
        </p:nvSpPr>
        <p:spPr bwMode="auto">
          <a:xfrm>
            <a:off x="0" y="5060950"/>
            <a:ext cx="91440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altLang="en-US" sz="2400" smtClean="0"/>
              <a:t>Dr. Mark Oliver </a:t>
            </a:r>
          </a:p>
          <a:p>
            <a:pPr eaLnBrk="1" hangingPunct="1"/>
            <a:r>
              <a:rPr lang="en-GB" altLang="en-US" sz="2400" smtClean="0"/>
              <a:t>Clinical Psychologist</a:t>
            </a:r>
          </a:p>
          <a:p>
            <a:pPr eaLnBrk="1" hangingPunct="1"/>
            <a:r>
              <a:rPr lang="en-GB" altLang="en-US" sz="2000" smtClean="0"/>
              <a:t>Northumberland Community Team for People with Learning Disabilities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bwMode="auto">
          <a:xfrm>
            <a:off x="457200" y="1196975"/>
            <a:ext cx="8229600" cy="53276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buFontTx/>
              <a:buNone/>
              <a:defRPr/>
            </a:pPr>
            <a:r>
              <a:rPr lang="en-GB" altLang="en-US" b="1" dirty="0" smtClean="0">
                <a:solidFill>
                  <a:schemeClr val="tx2"/>
                </a:solidFill>
              </a:rPr>
              <a:t>Conclusion</a:t>
            </a:r>
          </a:p>
          <a:p>
            <a:pPr marL="0" indent="0" eaLnBrk="1" hangingPunct="1">
              <a:spcBef>
                <a:spcPct val="0"/>
              </a:spcBef>
              <a:buFontTx/>
              <a:buNone/>
              <a:defRPr/>
            </a:pPr>
            <a:r>
              <a:rPr lang="en-GB" altLang="en-US" kern="1200" dirty="0" smtClean="0">
                <a:solidFill>
                  <a:srgbClr val="000000"/>
                </a:solidFill>
                <a:latin typeface="Times New Roman" pitchFamily="18" charset="0"/>
                <a:cs typeface="Times New Roman" pitchFamily="18" charset="0"/>
              </a:rPr>
              <a:t>Results </a:t>
            </a:r>
            <a:r>
              <a:rPr lang="en-GB" altLang="en-US" kern="1200" dirty="0">
                <a:solidFill>
                  <a:srgbClr val="000000"/>
                </a:solidFill>
                <a:latin typeface="Times New Roman" pitchFamily="18" charset="0"/>
                <a:cs typeface="Times New Roman" pitchFamily="18" charset="0"/>
              </a:rPr>
              <a:t>indicate :</a:t>
            </a:r>
          </a:p>
          <a:p>
            <a:pPr marL="0" indent="0" eaLnBrk="1" hangingPunct="1">
              <a:spcBef>
                <a:spcPct val="0"/>
              </a:spcBef>
              <a:buFont typeface="Arial" pitchFamily="34" charset="0"/>
              <a:buChar char="•"/>
              <a:defRPr/>
            </a:pPr>
            <a:r>
              <a:rPr lang="en-GB" altLang="en-US" kern="1200" dirty="0">
                <a:solidFill>
                  <a:srgbClr val="000000"/>
                </a:solidFill>
                <a:latin typeface="Times New Roman" pitchFamily="18" charset="0"/>
                <a:cs typeface="Times New Roman" pitchFamily="18" charset="0"/>
              </a:rPr>
              <a:t>Significant benefits for staff </a:t>
            </a:r>
            <a:endParaRPr lang="en-GB" altLang="en-US" kern="1200" dirty="0" smtClean="0">
              <a:solidFill>
                <a:srgbClr val="000000"/>
              </a:solidFill>
              <a:latin typeface="Times New Roman" pitchFamily="18" charset="0"/>
              <a:cs typeface="Times New Roman" pitchFamily="18" charset="0"/>
            </a:endParaRPr>
          </a:p>
          <a:p>
            <a:pPr marL="0" indent="0" eaLnBrk="1" hangingPunct="1">
              <a:spcBef>
                <a:spcPct val="0"/>
              </a:spcBef>
              <a:buFontTx/>
              <a:buNone/>
              <a:defRPr/>
            </a:pPr>
            <a:r>
              <a:rPr lang="en-GB" altLang="en-US" kern="1200" dirty="0" smtClean="0">
                <a:solidFill>
                  <a:srgbClr val="000000"/>
                </a:solidFill>
                <a:latin typeface="Times New Roman" pitchFamily="18" charset="0"/>
                <a:cs typeface="Times New Roman" pitchFamily="18" charset="0"/>
              </a:rPr>
              <a:t>   (lower </a:t>
            </a:r>
            <a:r>
              <a:rPr lang="en-GB" altLang="en-US" kern="1200" dirty="0">
                <a:solidFill>
                  <a:srgbClr val="000000"/>
                </a:solidFill>
                <a:latin typeface="Times New Roman" pitchFamily="18" charset="0"/>
                <a:cs typeface="Times New Roman" pitchFamily="18" charset="0"/>
              </a:rPr>
              <a:t>GHQ, CFQ, and MBI b </a:t>
            </a:r>
            <a:r>
              <a:rPr lang="en-GB" altLang="en-US" kern="1200" dirty="0" smtClean="0">
                <a:solidFill>
                  <a:srgbClr val="000000"/>
                </a:solidFill>
                <a:latin typeface="Times New Roman" pitchFamily="18" charset="0"/>
                <a:cs typeface="Times New Roman" pitchFamily="18" charset="0"/>
              </a:rPr>
              <a:t>s).</a:t>
            </a:r>
          </a:p>
          <a:p>
            <a:pPr marL="0" indent="0" eaLnBrk="1" hangingPunct="1">
              <a:spcBef>
                <a:spcPct val="0"/>
              </a:spcBef>
              <a:buFont typeface="Arial" pitchFamily="34" charset="0"/>
              <a:buChar char="•"/>
              <a:defRPr/>
            </a:pPr>
            <a:endParaRPr lang="en-GB" altLang="en-US" kern="1200" dirty="0">
              <a:solidFill>
                <a:srgbClr val="000000"/>
              </a:solidFill>
              <a:latin typeface="Times New Roman" pitchFamily="18" charset="0"/>
              <a:cs typeface="Times New Roman" pitchFamily="18" charset="0"/>
            </a:endParaRPr>
          </a:p>
          <a:p>
            <a:pPr marL="0" indent="0" eaLnBrk="1" hangingPunct="1">
              <a:spcBef>
                <a:spcPct val="0"/>
              </a:spcBef>
              <a:buFont typeface="Arial" pitchFamily="34" charset="0"/>
              <a:buChar char="•"/>
              <a:defRPr/>
            </a:pPr>
            <a:r>
              <a:rPr lang="en-GB" altLang="en-US" kern="1200" dirty="0" smtClean="0">
                <a:solidFill>
                  <a:srgbClr val="000000"/>
                </a:solidFill>
                <a:latin typeface="Times New Roman" pitchFamily="18" charset="0"/>
                <a:cs typeface="Times New Roman" pitchFamily="18" charset="0"/>
              </a:rPr>
              <a:t>Training </a:t>
            </a:r>
            <a:r>
              <a:rPr lang="en-GB" altLang="en-US" kern="1200" dirty="0">
                <a:solidFill>
                  <a:srgbClr val="000000"/>
                </a:solidFill>
                <a:latin typeface="Times New Roman" pitchFamily="18" charset="0"/>
                <a:cs typeface="Times New Roman" pitchFamily="18" charset="0"/>
              </a:rPr>
              <a:t>is </a:t>
            </a:r>
            <a:r>
              <a:rPr lang="en-GB" altLang="en-US" kern="1200" dirty="0" smtClean="0">
                <a:solidFill>
                  <a:srgbClr val="000000"/>
                </a:solidFill>
                <a:latin typeface="Times New Roman" pitchFamily="18" charset="0"/>
                <a:cs typeface="Times New Roman" pitchFamily="18" charset="0"/>
              </a:rPr>
              <a:t>accessible </a:t>
            </a:r>
            <a:r>
              <a:rPr lang="en-GB" altLang="en-US" kern="1200" dirty="0">
                <a:solidFill>
                  <a:srgbClr val="000000"/>
                </a:solidFill>
                <a:latin typeface="Times New Roman" pitchFamily="18" charset="0"/>
                <a:cs typeface="Times New Roman" pitchFamily="18" charset="0"/>
              </a:rPr>
              <a:t>for all grades of  staff</a:t>
            </a:r>
            <a:r>
              <a:rPr lang="en-GB" altLang="en-US" kern="1200" dirty="0" smtClean="0">
                <a:solidFill>
                  <a:srgbClr val="000000"/>
                </a:solidFill>
                <a:latin typeface="Times New Roman" pitchFamily="18" charset="0"/>
                <a:cs typeface="Times New Roman" pitchFamily="18" charset="0"/>
              </a:rPr>
              <a:t>.</a:t>
            </a:r>
          </a:p>
          <a:p>
            <a:pPr marL="0" indent="0" eaLnBrk="1" hangingPunct="1">
              <a:spcBef>
                <a:spcPct val="0"/>
              </a:spcBef>
              <a:buFont typeface="Arial" pitchFamily="34" charset="0"/>
              <a:buChar char="•"/>
              <a:defRPr/>
            </a:pPr>
            <a:endParaRPr lang="en-GB" altLang="en-US" kern="1200" dirty="0" smtClean="0">
              <a:solidFill>
                <a:srgbClr val="000000"/>
              </a:solidFill>
              <a:latin typeface="Times New Roman" pitchFamily="18" charset="0"/>
              <a:cs typeface="Times New Roman" pitchFamily="18" charset="0"/>
            </a:endParaRPr>
          </a:p>
          <a:p>
            <a:pPr marL="0" indent="0" eaLnBrk="1" hangingPunct="1">
              <a:spcBef>
                <a:spcPct val="0"/>
              </a:spcBef>
              <a:buFont typeface="Arial" pitchFamily="34" charset="0"/>
              <a:buChar char="•"/>
              <a:defRPr/>
            </a:pPr>
            <a:r>
              <a:rPr lang="en-GB" altLang="en-US" kern="1200" dirty="0" smtClean="0">
                <a:solidFill>
                  <a:srgbClr val="000000"/>
                </a:solidFill>
                <a:latin typeface="Times New Roman" pitchFamily="18" charset="0"/>
                <a:cs typeface="Times New Roman" pitchFamily="18" charset="0"/>
              </a:rPr>
              <a:t>Training </a:t>
            </a:r>
            <a:r>
              <a:rPr lang="en-GB" altLang="en-US" kern="1200" dirty="0">
                <a:solidFill>
                  <a:srgbClr val="000000"/>
                </a:solidFill>
                <a:latin typeface="Times New Roman" pitchFamily="18" charset="0"/>
                <a:cs typeface="Times New Roman" pitchFamily="18" charset="0"/>
              </a:rPr>
              <a:t>is </a:t>
            </a:r>
            <a:r>
              <a:rPr lang="en-GB" altLang="en-US" kern="1200" dirty="0" smtClean="0">
                <a:solidFill>
                  <a:srgbClr val="000000"/>
                </a:solidFill>
                <a:latin typeface="Times New Roman" pitchFamily="18" charset="0"/>
                <a:cs typeface="Times New Roman" pitchFamily="18" charset="0"/>
              </a:rPr>
              <a:t>maybe especially </a:t>
            </a:r>
            <a:r>
              <a:rPr lang="en-GB" altLang="en-US" kern="1200" dirty="0">
                <a:solidFill>
                  <a:srgbClr val="000000"/>
                </a:solidFill>
                <a:latin typeface="Times New Roman" pitchFamily="18" charset="0"/>
                <a:cs typeface="Times New Roman" pitchFamily="18" charset="0"/>
              </a:rPr>
              <a:t>beneficial </a:t>
            </a:r>
            <a:r>
              <a:rPr lang="en-GB" altLang="en-US" kern="1200" dirty="0" smtClean="0">
                <a:solidFill>
                  <a:srgbClr val="000000"/>
                </a:solidFill>
                <a:latin typeface="Times New Roman" pitchFamily="18" charset="0"/>
                <a:cs typeface="Times New Roman" pitchFamily="18" charset="0"/>
              </a:rPr>
              <a:t>for high scoring participants.</a:t>
            </a:r>
            <a:endParaRPr lang="en-GB" altLang="en-US" kern="1200" dirty="0">
              <a:solidFill>
                <a:srgbClr val="000000"/>
              </a:solidFill>
              <a:latin typeface="Times New Roman" pitchFamily="18" charset="0"/>
              <a:cs typeface="Times New Roman" pitchFamily="18" charset="0"/>
            </a:endParaRPr>
          </a:p>
          <a:p>
            <a:pPr marL="0" indent="0" eaLnBrk="1" hangingPunct="1">
              <a:spcBef>
                <a:spcPct val="0"/>
              </a:spcBef>
              <a:buFont typeface="Arial" pitchFamily="34" charset="0"/>
              <a:buChar char="•"/>
              <a:defRPr/>
            </a:pPr>
            <a:endParaRPr lang="en-GB" altLang="en-US" kern="1200" dirty="0">
              <a:solidFill>
                <a:srgbClr val="000000"/>
              </a:solidFill>
              <a:latin typeface="Times New Roman" pitchFamily="18" charset="0"/>
              <a:cs typeface="Times New Roman" pitchFamily="18" charset="0"/>
            </a:endParaRPr>
          </a:p>
          <a:p>
            <a:pPr algn="ctr">
              <a:buFontTx/>
              <a:buNone/>
              <a:defRPr/>
            </a:pPr>
            <a:endParaRPr lang="en-GB" altLang="en-US" b="1" dirty="0"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57200" y="908050"/>
            <a:ext cx="8229600" cy="792163"/>
          </a:xfrm>
          <a:noFill/>
          <a:ln>
            <a:miter lim="800000"/>
            <a:headEnd/>
            <a:tailEnd/>
          </a:ln>
        </p:spPr>
        <p:txBody>
          <a:bodyPr vert="horz" wrap="square" lIns="91440" tIns="45720" rIns="91440" bIns="45720" numCol="1" anchor="t" anchorCtr="0" compatLnSpc="1">
            <a:prstTxWarp prst="textNoShape">
              <a:avLst/>
            </a:prstTxWarp>
          </a:bodyPr>
          <a:lstStyle/>
          <a:p>
            <a:pPr algn="ctr"/>
            <a:r>
              <a:rPr lang="en-GB" altLang="en-US" sz="3200" smtClean="0"/>
              <a:t>Conclusion cont</a:t>
            </a:r>
          </a:p>
        </p:txBody>
      </p:sp>
      <p:sp>
        <p:nvSpPr>
          <p:cNvPr id="3" name="Content Placeholder 2"/>
          <p:cNvSpPr>
            <a:spLocks noGrp="1"/>
          </p:cNvSpPr>
          <p:nvPr>
            <p:ph idx="1"/>
          </p:nvPr>
        </p:nvSpPr>
        <p:spPr/>
        <p:txBody>
          <a:bodyPr/>
          <a:lstStyle/>
          <a:p>
            <a:pPr marL="0" indent="0" eaLnBrk="1" hangingPunct="1">
              <a:spcBef>
                <a:spcPct val="0"/>
              </a:spcBef>
              <a:buFont typeface="Arial" pitchFamily="34" charset="0"/>
              <a:buChar char="•"/>
              <a:defRPr/>
            </a:pPr>
            <a:r>
              <a:rPr lang="en-GB" altLang="en-US" kern="1200" dirty="0" smtClean="0">
                <a:solidFill>
                  <a:srgbClr val="000000"/>
                </a:solidFill>
                <a:latin typeface="Times New Roman" pitchFamily="18" charset="0"/>
                <a:cs typeface="Times New Roman" pitchFamily="18" charset="0"/>
              </a:rPr>
              <a:t>Stress still </a:t>
            </a:r>
            <a:r>
              <a:rPr lang="en-GB" altLang="en-US" kern="1200" dirty="0">
                <a:solidFill>
                  <a:srgbClr val="000000"/>
                </a:solidFill>
                <a:latin typeface="Times New Roman" pitchFamily="18" charset="0"/>
                <a:cs typeface="Times New Roman" pitchFamily="18" charset="0"/>
              </a:rPr>
              <a:t>present but how it is perceived </a:t>
            </a:r>
            <a:r>
              <a:rPr lang="en-GB" altLang="en-US" kern="1200" dirty="0" smtClean="0">
                <a:solidFill>
                  <a:srgbClr val="000000"/>
                </a:solidFill>
                <a:latin typeface="Times New Roman" pitchFamily="18" charset="0"/>
                <a:cs typeface="Times New Roman" pitchFamily="18" charset="0"/>
              </a:rPr>
              <a:t>changes.</a:t>
            </a:r>
          </a:p>
          <a:p>
            <a:pPr marL="0" indent="0" eaLnBrk="1" hangingPunct="1">
              <a:spcBef>
                <a:spcPct val="0"/>
              </a:spcBef>
              <a:buFont typeface="Arial" pitchFamily="34" charset="0"/>
              <a:buChar char="•"/>
              <a:defRPr/>
            </a:pPr>
            <a:endParaRPr lang="en-GB" altLang="en-US" kern="1200" dirty="0">
              <a:solidFill>
                <a:srgbClr val="000000"/>
              </a:solidFill>
              <a:latin typeface="Times New Roman" pitchFamily="18" charset="0"/>
              <a:cs typeface="Times New Roman" pitchFamily="18" charset="0"/>
            </a:endParaRPr>
          </a:p>
          <a:p>
            <a:pPr marL="0" indent="0" eaLnBrk="1" hangingPunct="1">
              <a:spcBef>
                <a:spcPct val="0"/>
              </a:spcBef>
              <a:buFont typeface="Arial" pitchFamily="34" charset="0"/>
              <a:buChar char="•"/>
              <a:defRPr/>
            </a:pPr>
            <a:r>
              <a:rPr lang="en-GB" altLang="en-US" kern="1200" dirty="0" smtClean="0">
                <a:solidFill>
                  <a:srgbClr val="000000"/>
                </a:solidFill>
                <a:latin typeface="Times New Roman" pitchFamily="18" charset="0"/>
                <a:cs typeface="Times New Roman" pitchFamily="18" charset="0"/>
              </a:rPr>
              <a:t>Generalisation of mindfulness </a:t>
            </a:r>
            <a:r>
              <a:rPr lang="en-GB" altLang="en-US" kern="1200" dirty="0">
                <a:solidFill>
                  <a:srgbClr val="000000"/>
                </a:solidFill>
                <a:latin typeface="Times New Roman" pitchFamily="18" charset="0"/>
                <a:cs typeface="Times New Roman" pitchFamily="18" charset="0"/>
              </a:rPr>
              <a:t>and values based </a:t>
            </a:r>
            <a:r>
              <a:rPr lang="en-GB" altLang="en-US" kern="1200" dirty="0" smtClean="0">
                <a:solidFill>
                  <a:srgbClr val="000000"/>
                </a:solidFill>
                <a:latin typeface="Times New Roman" pitchFamily="18" charset="0"/>
                <a:cs typeface="Times New Roman" pitchFamily="18" charset="0"/>
              </a:rPr>
              <a:t>goals to </a:t>
            </a:r>
            <a:r>
              <a:rPr lang="en-GB" altLang="en-US" kern="1200" dirty="0">
                <a:solidFill>
                  <a:srgbClr val="000000"/>
                </a:solidFill>
                <a:latin typeface="Times New Roman" pitchFamily="18" charset="0"/>
                <a:cs typeface="Times New Roman" pitchFamily="18" charset="0"/>
              </a:rPr>
              <a:t>home practice </a:t>
            </a:r>
            <a:r>
              <a:rPr lang="en-GB" altLang="en-US" kern="1200" dirty="0" smtClean="0">
                <a:solidFill>
                  <a:srgbClr val="000000"/>
                </a:solidFill>
                <a:latin typeface="Times New Roman" pitchFamily="18" charset="0"/>
                <a:cs typeface="Times New Roman" pitchFamily="18" charset="0"/>
              </a:rPr>
              <a:t>/real </a:t>
            </a:r>
            <a:r>
              <a:rPr lang="en-GB" altLang="en-US" kern="1200" dirty="0">
                <a:solidFill>
                  <a:srgbClr val="000000"/>
                </a:solidFill>
                <a:latin typeface="Times New Roman" pitchFamily="18" charset="0"/>
                <a:cs typeface="Times New Roman" pitchFamily="18" charset="0"/>
              </a:rPr>
              <a:t>life situations </a:t>
            </a:r>
            <a:r>
              <a:rPr lang="en-GB" altLang="en-US" kern="1200" dirty="0" smtClean="0">
                <a:solidFill>
                  <a:srgbClr val="000000"/>
                </a:solidFill>
                <a:latin typeface="Times New Roman" pitchFamily="18" charset="0"/>
                <a:cs typeface="Times New Roman" pitchFamily="18" charset="0"/>
              </a:rPr>
              <a:t>after  </a:t>
            </a:r>
            <a:r>
              <a:rPr lang="en-GB" altLang="en-US" kern="1200" dirty="0">
                <a:solidFill>
                  <a:srgbClr val="000000"/>
                </a:solidFill>
                <a:latin typeface="Times New Roman" pitchFamily="18" charset="0"/>
                <a:cs typeface="Times New Roman" pitchFamily="18" charset="0"/>
              </a:rPr>
              <a:t>2+ 1,  three hour sessions </a:t>
            </a:r>
            <a:endParaRPr lang="en-GB" altLang="en-US" kern="1200" dirty="0" smtClean="0">
              <a:solidFill>
                <a:srgbClr val="000000"/>
              </a:solidFill>
              <a:latin typeface="Times New Roman" pitchFamily="18" charset="0"/>
              <a:cs typeface="Times New Roman" pitchFamily="18" charset="0"/>
            </a:endParaRPr>
          </a:p>
          <a:p>
            <a:pPr marL="0" indent="0" eaLnBrk="1" hangingPunct="1">
              <a:spcBef>
                <a:spcPct val="0"/>
              </a:spcBef>
              <a:buFont typeface="Arial" pitchFamily="34" charset="0"/>
              <a:buChar char="•"/>
              <a:defRPr/>
            </a:pPr>
            <a:endParaRPr lang="en-GB" altLang="en-US" kern="1200" dirty="0">
              <a:solidFill>
                <a:srgbClr val="000000"/>
              </a:solidFill>
              <a:latin typeface="Times New Roman" pitchFamily="18" charset="0"/>
              <a:cs typeface="Times New Roman" pitchFamily="18" charset="0"/>
            </a:endParaRPr>
          </a:p>
          <a:p>
            <a:pPr marL="0" indent="0" eaLnBrk="1" hangingPunct="1">
              <a:spcBef>
                <a:spcPct val="0"/>
              </a:spcBef>
              <a:buFont typeface="Arial" pitchFamily="34" charset="0"/>
              <a:buChar char="•"/>
              <a:defRPr/>
            </a:pPr>
            <a:r>
              <a:rPr lang="en-GB" altLang="en-US" kern="1200" dirty="0" smtClean="0">
                <a:solidFill>
                  <a:srgbClr val="000000"/>
                </a:solidFill>
                <a:latin typeface="Times New Roman" pitchFamily="18" charset="0"/>
                <a:cs typeface="Times New Roman" pitchFamily="18" charset="0"/>
              </a:rPr>
              <a:t>AAQ-II- </a:t>
            </a:r>
            <a:r>
              <a:rPr lang="en-GB" altLang="en-US" kern="1200" dirty="0">
                <a:solidFill>
                  <a:srgbClr val="000000"/>
                </a:solidFill>
                <a:latin typeface="Times New Roman" pitchFamily="18" charset="0"/>
                <a:cs typeface="Times New Roman" pitchFamily="18" charset="0"/>
              </a:rPr>
              <a:t>indicates a trend towards improvement  </a:t>
            </a:r>
            <a:r>
              <a:rPr lang="en-GB" altLang="en-US" kern="1200" dirty="0" smtClean="0">
                <a:solidFill>
                  <a:srgbClr val="000000"/>
                </a:solidFill>
                <a:latin typeface="Times New Roman" pitchFamily="18" charset="0"/>
                <a:cs typeface="Times New Roman" pitchFamily="18" charset="0"/>
              </a:rPr>
              <a:t>but may </a:t>
            </a:r>
            <a:r>
              <a:rPr lang="en-GB" altLang="en-US" kern="1200" dirty="0">
                <a:solidFill>
                  <a:srgbClr val="000000"/>
                </a:solidFill>
                <a:latin typeface="Times New Roman" pitchFamily="18" charset="0"/>
                <a:cs typeface="Times New Roman" pitchFamily="18" charset="0"/>
              </a:rPr>
              <a:t>require further testing in this population.</a:t>
            </a:r>
          </a:p>
          <a:p>
            <a:pPr>
              <a:defRPr/>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bwMode="auto">
          <a:xfrm>
            <a:off x="457200" y="221615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GB" altLang="en-US" b="1" smtClean="0">
                <a:solidFill>
                  <a:schemeClr val="tx2"/>
                </a:solidFill>
              </a:rPr>
              <a:t>Any questions?</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2691731"/>
          </a:xfrm>
        </p:spPr>
        <p:txBody>
          <a:bodyPr>
            <a:normAutofit fontScale="90000"/>
          </a:bodyPr>
          <a:lstStyle/>
          <a:p>
            <a:pPr algn="ctr"/>
            <a:r>
              <a:rPr lang="en-GB" sz="4900" b="1" dirty="0">
                <a:solidFill>
                  <a:srgbClr val="FFFF00"/>
                </a:solidFill>
              </a:rPr>
              <a:t>Working with the System – Individual Agency, Staff Teams, Organisations and Culture</a:t>
            </a:r>
            <a:r>
              <a:rPr lang="en-GB" dirty="0"/>
              <a:t/>
            </a:r>
            <a:br>
              <a:rPr lang="en-GB" dirty="0"/>
            </a:br>
            <a:endParaRPr lang="en-GB" dirty="0"/>
          </a:p>
        </p:txBody>
      </p:sp>
      <p:sp>
        <p:nvSpPr>
          <p:cNvPr id="3" name="Subtitle 2"/>
          <p:cNvSpPr>
            <a:spLocks noGrp="1"/>
          </p:cNvSpPr>
          <p:nvPr>
            <p:ph type="subTitle" idx="1"/>
          </p:nvPr>
        </p:nvSpPr>
        <p:spPr/>
        <p:txBody>
          <a:bodyPr/>
          <a:lstStyle/>
          <a:p>
            <a:r>
              <a:rPr lang="en-GB" i="1" dirty="0" smtClean="0"/>
              <a:t>Dr Matt Selman</a:t>
            </a:r>
          </a:p>
          <a:p>
            <a:r>
              <a:rPr lang="en-GB" dirty="0" smtClean="0"/>
              <a:t>Principal Clinical Psychologist</a:t>
            </a:r>
            <a:endParaRPr lang="en-GB" dirty="0"/>
          </a:p>
        </p:txBody>
      </p:sp>
    </p:spTree>
    <p:extLst>
      <p:ext uri="{BB962C8B-B14F-4D97-AF65-F5344CB8AC3E}">
        <p14:creationId xmlns:p14="http://schemas.microsoft.com/office/powerpoint/2010/main" val="140100553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bit of thinking!</a:t>
            </a:r>
            <a:endParaRPr lang="en-GB" dirty="0"/>
          </a:p>
        </p:txBody>
      </p:sp>
      <p:pic>
        <p:nvPicPr>
          <p:cNvPr id="1027" name="Picture 3" descr="C:\Users\mselman\AppData\Local\Microsoft\Windows\Temporary Internet Files\Content.IE5\AZWFNL30\the_thinker_large_bw[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628799"/>
            <a:ext cx="2906864" cy="42764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15616" y="1624334"/>
            <a:ext cx="1608133"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ACT</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loud 4"/>
          <p:cNvSpPr/>
          <p:nvPr/>
        </p:nvSpPr>
        <p:spPr>
          <a:xfrm>
            <a:off x="203469" y="1047700"/>
            <a:ext cx="5040560" cy="4464496"/>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p:cNvSpPr/>
          <p:nvPr/>
        </p:nvSpPr>
        <p:spPr>
          <a:xfrm>
            <a:off x="5220072" y="980728"/>
            <a:ext cx="504056" cy="432048"/>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p:cNvSpPr/>
          <p:nvPr/>
        </p:nvSpPr>
        <p:spPr>
          <a:xfrm>
            <a:off x="6300192" y="1196752"/>
            <a:ext cx="216024" cy="216024"/>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87824" y="2636912"/>
            <a:ext cx="160813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755576" y="2420888"/>
            <a:ext cx="1531189"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RFT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a:off x="971600" y="3429000"/>
            <a:ext cx="160813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PBS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11" name="Rectangle 10"/>
          <p:cNvSpPr/>
          <p:nvPr/>
        </p:nvSpPr>
        <p:spPr>
          <a:xfrm>
            <a:off x="1443299" y="1672578"/>
            <a:ext cx="3033440"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Systems </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135825409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Confession! </a:t>
            </a:r>
            <a:endParaRPr lang="en-GB" dirty="0"/>
          </a:p>
        </p:txBody>
      </p:sp>
      <p:pic>
        <p:nvPicPr>
          <p:cNvPr id="3080" name="Picture 8" descr="C:\Users\mselman\AppData\Local\Microsoft\Windows\Temporary Internet Files\Content.IE5\X7RO5MY7\reconcilliat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44824"/>
            <a:ext cx="3538271" cy="3462528"/>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3851920" y="836712"/>
            <a:ext cx="4896544" cy="3168352"/>
          </a:xfrm>
          <a:prstGeom prst="wedgeEllipseCallout">
            <a:avLst>
              <a:gd name="adj1" fmla="val -50760"/>
              <a:gd name="adj2" fmla="val 31953"/>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rgbClr val="000000"/>
                </a:solidFill>
              </a:rPr>
              <a:t>Not ABA trained!</a:t>
            </a:r>
          </a:p>
          <a:p>
            <a:r>
              <a:rPr lang="en-US" sz="2400" dirty="0" smtClean="0">
                <a:solidFill>
                  <a:srgbClr val="000000"/>
                </a:solidFill>
              </a:rPr>
              <a:t>Systemic Family Therapist! </a:t>
            </a:r>
          </a:p>
          <a:p>
            <a:r>
              <a:rPr lang="en-US" sz="2400" dirty="0" smtClean="0">
                <a:solidFill>
                  <a:srgbClr val="000000"/>
                </a:solidFill>
              </a:rPr>
              <a:t>Systems Thinking!</a:t>
            </a:r>
          </a:p>
          <a:p>
            <a:r>
              <a:rPr lang="en-US" sz="2400" dirty="0" smtClean="0">
                <a:solidFill>
                  <a:srgbClr val="000000"/>
                </a:solidFill>
              </a:rPr>
              <a:t>But I </a:t>
            </a:r>
            <a:r>
              <a:rPr lang="en-US" sz="2400" dirty="0" smtClean="0">
                <a:solidFill>
                  <a:srgbClr val="000000"/>
                </a:solidFill>
              </a:rPr>
              <a:t>am a  </a:t>
            </a:r>
            <a:r>
              <a:rPr lang="en-US" sz="2400" dirty="0" err="1" smtClean="0">
                <a:solidFill>
                  <a:srgbClr val="000000"/>
                </a:solidFill>
              </a:rPr>
              <a:t>contextualist</a:t>
            </a:r>
            <a:endParaRPr lang="en-US" sz="2400" dirty="0">
              <a:solidFill>
                <a:srgbClr val="000000"/>
              </a:solidFill>
            </a:endParaRPr>
          </a:p>
        </p:txBody>
      </p:sp>
    </p:spTree>
    <p:extLst>
      <p:ext uri="{BB962C8B-B14F-4D97-AF65-F5344CB8AC3E}">
        <p14:creationId xmlns:p14="http://schemas.microsoft.com/office/powerpoint/2010/main" val="2051506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lstStyle/>
          <a:p>
            <a:r>
              <a:rPr lang="en-GB" dirty="0" smtClean="0"/>
              <a:t>It’s an ACBS conference. Are you thinking… </a:t>
            </a:r>
            <a:endParaRPr lang="en-GB" dirty="0"/>
          </a:p>
        </p:txBody>
      </p:sp>
      <p:pic>
        <p:nvPicPr>
          <p:cNvPr id="4105" name="Picture 9" descr="C:\Users\mselman\AppData\Local\Microsoft\Windows\Temporary Internet Files\Content.IE5\XA0XOMSI\pondering-cartoo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518" y="1772816"/>
            <a:ext cx="4552579"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3848" y="2492896"/>
            <a:ext cx="1368152" cy="707886"/>
          </a:xfrm>
          <a:prstGeom prst="rect">
            <a:avLst/>
          </a:prstGeom>
          <a:noFill/>
        </p:spPr>
        <p:txBody>
          <a:bodyPr wrap="square" rtlCol="0">
            <a:spAutoFit/>
          </a:bodyPr>
          <a:lstStyle/>
          <a:p>
            <a:r>
              <a:rPr lang="en-GB" sz="4000" dirty="0" smtClean="0">
                <a:solidFill>
                  <a:schemeClr val="bg2"/>
                </a:solidFill>
              </a:rPr>
              <a:t>WTF</a:t>
            </a:r>
            <a:endParaRPr lang="en-GB" sz="4000" dirty="0">
              <a:solidFill>
                <a:schemeClr val="bg2"/>
              </a:solidFill>
            </a:endParaRPr>
          </a:p>
        </p:txBody>
      </p:sp>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805" y="2442096"/>
            <a:ext cx="173196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61285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solidFill>
                  <a:srgbClr val="FF0000"/>
                </a:solidFill>
              </a:rPr>
              <a:t>W</a:t>
            </a:r>
            <a:r>
              <a:rPr lang="en-GB" dirty="0" smtClean="0"/>
              <a:t>here’s </a:t>
            </a:r>
            <a:r>
              <a:rPr lang="en-GB" sz="6600" dirty="0" smtClean="0">
                <a:solidFill>
                  <a:srgbClr val="FF0000"/>
                </a:solidFill>
              </a:rPr>
              <a:t>T</a:t>
            </a:r>
            <a:r>
              <a:rPr lang="en-GB" dirty="0" smtClean="0"/>
              <a:t>he </a:t>
            </a:r>
            <a:r>
              <a:rPr lang="en-GB" sz="6600" dirty="0" smtClean="0">
                <a:solidFill>
                  <a:srgbClr val="FF0000"/>
                </a:solidFill>
              </a:rPr>
              <a:t>F</a:t>
            </a:r>
            <a:r>
              <a:rPr lang="en-GB" dirty="0" smtClean="0"/>
              <a:t>unctionalism</a:t>
            </a:r>
            <a:endParaRPr lang="en-GB" dirty="0"/>
          </a:p>
        </p:txBody>
      </p:sp>
      <p:sp>
        <p:nvSpPr>
          <p:cNvPr id="4" name="Content Placeholder 3"/>
          <p:cNvSpPr>
            <a:spLocks noGrp="1"/>
          </p:cNvSpPr>
          <p:nvPr>
            <p:ph idx="1"/>
          </p:nvPr>
        </p:nvSpPr>
        <p:spPr/>
        <p:txBody>
          <a:bodyPr/>
          <a:lstStyle/>
          <a:p>
            <a:pPr marL="0" indent="0" algn="ctr">
              <a:buNone/>
            </a:pPr>
            <a:r>
              <a:rPr lang="en-US" dirty="0" smtClean="0"/>
              <a:t>Pepper’s Worldview - </a:t>
            </a:r>
            <a:r>
              <a:rPr lang="en-US" dirty="0" err="1" smtClean="0"/>
              <a:t>Contextualism</a:t>
            </a:r>
            <a:endParaRPr lang="en-US" dirty="0"/>
          </a:p>
        </p:txBody>
      </p:sp>
      <p:sp>
        <p:nvSpPr>
          <p:cNvPr id="5" name="Oval 4"/>
          <p:cNvSpPr/>
          <p:nvPr/>
        </p:nvSpPr>
        <p:spPr>
          <a:xfrm>
            <a:off x="251520" y="2204864"/>
            <a:ext cx="4392488" cy="21602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52536" y="2780928"/>
            <a:ext cx="5400600" cy="1138773"/>
          </a:xfrm>
          <a:prstGeom prst="rect">
            <a:avLst/>
          </a:prstGeom>
          <a:noFill/>
        </p:spPr>
        <p:txBody>
          <a:bodyPr wrap="square" rtlCol="0">
            <a:spAutoFit/>
          </a:bodyPr>
          <a:lstStyle/>
          <a:p>
            <a:pPr algn="ctr"/>
            <a:r>
              <a:rPr lang="en-US" sz="4000" dirty="0" smtClean="0">
                <a:solidFill>
                  <a:srgbClr val="000000"/>
                </a:solidFill>
              </a:rPr>
              <a:t>Functional</a:t>
            </a:r>
          </a:p>
          <a:p>
            <a:pPr algn="ctr"/>
            <a:r>
              <a:rPr lang="en-US" sz="2800" dirty="0" smtClean="0">
                <a:solidFill>
                  <a:srgbClr val="000000"/>
                </a:solidFill>
              </a:rPr>
              <a:t>Prediction &amp; Influence</a:t>
            </a:r>
            <a:endParaRPr lang="en-US" sz="2800" dirty="0">
              <a:solidFill>
                <a:srgbClr val="000000"/>
              </a:solidFill>
            </a:endParaRPr>
          </a:p>
        </p:txBody>
      </p:sp>
      <p:sp>
        <p:nvSpPr>
          <p:cNvPr id="7" name="Oval 6"/>
          <p:cNvSpPr/>
          <p:nvPr/>
        </p:nvSpPr>
        <p:spPr>
          <a:xfrm>
            <a:off x="4788024" y="2204864"/>
            <a:ext cx="4248472" cy="21602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211960" y="2780928"/>
            <a:ext cx="5400600" cy="707886"/>
          </a:xfrm>
          <a:prstGeom prst="rect">
            <a:avLst/>
          </a:prstGeom>
          <a:noFill/>
        </p:spPr>
        <p:txBody>
          <a:bodyPr wrap="square" rtlCol="0">
            <a:spAutoFit/>
          </a:bodyPr>
          <a:lstStyle/>
          <a:p>
            <a:pPr algn="ctr"/>
            <a:r>
              <a:rPr lang="en-US" sz="4000" dirty="0" smtClean="0">
                <a:solidFill>
                  <a:srgbClr val="000000"/>
                </a:solidFill>
              </a:rPr>
              <a:t>Descriptive</a:t>
            </a:r>
            <a:endParaRPr lang="en-US" sz="4000" dirty="0">
              <a:solidFill>
                <a:srgbClr val="000000"/>
              </a:solidFill>
            </a:endParaRPr>
          </a:p>
        </p:txBody>
      </p:sp>
    </p:spTree>
    <p:extLst>
      <p:ext uri="{BB962C8B-B14F-4D97-AF65-F5344CB8AC3E}">
        <p14:creationId xmlns:p14="http://schemas.microsoft.com/office/powerpoint/2010/main" val="105220636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a:t>
            </a:r>
            <a:endParaRPr lang="en-GB" dirty="0"/>
          </a:p>
        </p:txBody>
      </p:sp>
      <p:pic>
        <p:nvPicPr>
          <p:cNvPr id="1027" name="Picture 3" descr="C:\Users\mselman\AppData\Local\Microsoft\Windows\Temporary Internet Files\Content.IE5\AZWFNL30\the_thinker_large_bw[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628799"/>
            <a:ext cx="2906864" cy="42764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15616" y="1624334"/>
            <a:ext cx="1608133"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ACT</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loud 4"/>
          <p:cNvSpPr/>
          <p:nvPr/>
        </p:nvSpPr>
        <p:spPr>
          <a:xfrm>
            <a:off x="203469" y="1047700"/>
            <a:ext cx="5040560" cy="4464496"/>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p:cNvSpPr/>
          <p:nvPr/>
        </p:nvSpPr>
        <p:spPr>
          <a:xfrm>
            <a:off x="5220072" y="980728"/>
            <a:ext cx="504056" cy="432048"/>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p:cNvSpPr/>
          <p:nvPr/>
        </p:nvSpPr>
        <p:spPr>
          <a:xfrm>
            <a:off x="6300192" y="1196752"/>
            <a:ext cx="216024" cy="216024"/>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71600" y="2204864"/>
            <a:ext cx="3744416" cy="1938992"/>
          </a:xfrm>
          <a:prstGeom prst="rect">
            <a:avLst/>
          </a:prstGeom>
          <a:noFill/>
        </p:spPr>
        <p:txBody>
          <a:bodyPr wrap="square" rtlCol="0">
            <a:spAutoFit/>
          </a:bodyPr>
          <a:lstStyle/>
          <a:p>
            <a:r>
              <a:rPr lang="en-US" sz="2400" dirty="0" smtClean="0">
                <a:solidFill>
                  <a:srgbClr val="000000"/>
                </a:solidFill>
              </a:rPr>
              <a:t>Working together shared language in CBS</a:t>
            </a:r>
          </a:p>
          <a:p>
            <a:endParaRPr lang="en-US" sz="2400" dirty="0" smtClean="0">
              <a:solidFill>
                <a:srgbClr val="000000"/>
              </a:solidFill>
            </a:endParaRPr>
          </a:p>
          <a:p>
            <a:r>
              <a:rPr lang="en-US" sz="2400" dirty="0" smtClean="0">
                <a:solidFill>
                  <a:srgbClr val="000000"/>
                </a:solidFill>
              </a:rPr>
              <a:t>Understanding and developing practice</a:t>
            </a:r>
            <a:endParaRPr lang="en-US" sz="2400" dirty="0">
              <a:solidFill>
                <a:srgbClr val="000000"/>
              </a:solidFill>
            </a:endParaRPr>
          </a:p>
        </p:txBody>
      </p:sp>
    </p:spTree>
    <p:extLst>
      <p:ext uri="{BB962C8B-B14F-4D97-AF65-F5344CB8AC3E}">
        <p14:creationId xmlns:p14="http://schemas.microsoft.com/office/powerpoint/2010/main" val="77576170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115616" y="980728"/>
            <a:ext cx="6840760" cy="4968552"/>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1475656" y="1340768"/>
            <a:ext cx="6120680" cy="432048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555776" y="1916832"/>
            <a:ext cx="3960440" cy="311311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Bronfenbrenner</a:t>
            </a:r>
            <a:r>
              <a:rPr lang="en-US" dirty="0" smtClean="0"/>
              <a:t> (1979)</a:t>
            </a:r>
            <a:endParaRPr lang="en-US" dirty="0"/>
          </a:p>
        </p:txBody>
      </p:sp>
      <p:sp>
        <p:nvSpPr>
          <p:cNvPr id="4" name="Oval 3"/>
          <p:cNvSpPr/>
          <p:nvPr/>
        </p:nvSpPr>
        <p:spPr>
          <a:xfrm>
            <a:off x="3563888" y="2492896"/>
            <a:ext cx="1944216" cy="1728192"/>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995936" y="2564904"/>
            <a:ext cx="1080120" cy="1474683"/>
          </a:xfrm>
          <a:prstGeom prst="rect">
            <a:avLst/>
          </a:prstGeom>
        </p:spPr>
      </p:pic>
      <p:sp>
        <p:nvSpPr>
          <p:cNvPr id="9" name="TextBox 8"/>
          <p:cNvSpPr txBox="1"/>
          <p:nvPr/>
        </p:nvSpPr>
        <p:spPr>
          <a:xfrm>
            <a:off x="3923928" y="2132856"/>
            <a:ext cx="1296144" cy="369332"/>
          </a:xfrm>
          <a:prstGeom prst="rect">
            <a:avLst/>
          </a:prstGeom>
          <a:noFill/>
        </p:spPr>
        <p:txBody>
          <a:bodyPr wrap="square" rtlCol="0">
            <a:spAutoFit/>
          </a:bodyPr>
          <a:lstStyle/>
          <a:p>
            <a:r>
              <a:rPr lang="en-US" dirty="0" smtClean="0"/>
              <a:t>Family</a:t>
            </a:r>
            <a:endParaRPr lang="en-US" dirty="0"/>
          </a:p>
        </p:txBody>
      </p:sp>
      <p:sp>
        <p:nvSpPr>
          <p:cNvPr id="10" name="TextBox 9"/>
          <p:cNvSpPr txBox="1"/>
          <p:nvPr/>
        </p:nvSpPr>
        <p:spPr>
          <a:xfrm>
            <a:off x="3995936" y="4437112"/>
            <a:ext cx="1296144" cy="369332"/>
          </a:xfrm>
          <a:prstGeom prst="rect">
            <a:avLst/>
          </a:prstGeom>
          <a:noFill/>
        </p:spPr>
        <p:txBody>
          <a:bodyPr wrap="square" rtlCol="0">
            <a:spAutoFit/>
          </a:bodyPr>
          <a:lstStyle/>
          <a:p>
            <a:r>
              <a:rPr lang="en-US" dirty="0" smtClean="0"/>
              <a:t>Peers</a:t>
            </a:r>
            <a:endParaRPr lang="en-US" dirty="0"/>
          </a:p>
        </p:txBody>
      </p:sp>
      <p:sp>
        <p:nvSpPr>
          <p:cNvPr id="11" name="TextBox 10"/>
          <p:cNvSpPr txBox="1"/>
          <p:nvPr/>
        </p:nvSpPr>
        <p:spPr>
          <a:xfrm>
            <a:off x="5724128" y="3140968"/>
            <a:ext cx="1296144" cy="646331"/>
          </a:xfrm>
          <a:prstGeom prst="rect">
            <a:avLst/>
          </a:prstGeom>
          <a:noFill/>
        </p:spPr>
        <p:txBody>
          <a:bodyPr wrap="square" rtlCol="0">
            <a:spAutoFit/>
          </a:bodyPr>
          <a:lstStyle/>
          <a:p>
            <a:r>
              <a:rPr lang="en-US" dirty="0" smtClean="0"/>
              <a:t>School/College</a:t>
            </a:r>
            <a:endParaRPr lang="en-US" dirty="0"/>
          </a:p>
        </p:txBody>
      </p:sp>
      <p:sp>
        <p:nvSpPr>
          <p:cNvPr id="12" name="TextBox 11"/>
          <p:cNvSpPr txBox="1"/>
          <p:nvPr/>
        </p:nvSpPr>
        <p:spPr>
          <a:xfrm>
            <a:off x="2627784" y="3284984"/>
            <a:ext cx="864096" cy="646331"/>
          </a:xfrm>
          <a:prstGeom prst="rect">
            <a:avLst/>
          </a:prstGeom>
          <a:noFill/>
        </p:spPr>
        <p:txBody>
          <a:bodyPr wrap="square" rtlCol="0">
            <a:spAutoFit/>
          </a:bodyPr>
          <a:lstStyle/>
          <a:p>
            <a:r>
              <a:rPr lang="en-US" dirty="0" smtClean="0"/>
              <a:t>Paid </a:t>
            </a:r>
            <a:r>
              <a:rPr lang="en-US" dirty="0" err="1" smtClean="0"/>
              <a:t>Carers</a:t>
            </a:r>
            <a:endParaRPr lang="en-US" dirty="0"/>
          </a:p>
        </p:txBody>
      </p:sp>
      <p:sp>
        <p:nvSpPr>
          <p:cNvPr id="13" name="TextBox 12"/>
          <p:cNvSpPr txBox="1"/>
          <p:nvPr/>
        </p:nvSpPr>
        <p:spPr>
          <a:xfrm>
            <a:off x="3779912" y="1484784"/>
            <a:ext cx="1512168" cy="369332"/>
          </a:xfrm>
          <a:prstGeom prst="rect">
            <a:avLst/>
          </a:prstGeom>
          <a:noFill/>
        </p:spPr>
        <p:txBody>
          <a:bodyPr wrap="square" rtlCol="0">
            <a:spAutoFit/>
          </a:bodyPr>
          <a:lstStyle/>
          <a:p>
            <a:r>
              <a:rPr lang="en-US" dirty="0" err="1" smtClean="0"/>
              <a:t>Neighbours</a:t>
            </a:r>
            <a:endParaRPr lang="en-US" dirty="0"/>
          </a:p>
        </p:txBody>
      </p:sp>
      <p:sp>
        <p:nvSpPr>
          <p:cNvPr id="14" name="TextBox 13"/>
          <p:cNvSpPr txBox="1"/>
          <p:nvPr/>
        </p:nvSpPr>
        <p:spPr>
          <a:xfrm>
            <a:off x="1043608" y="3140968"/>
            <a:ext cx="1296144" cy="369332"/>
          </a:xfrm>
          <a:prstGeom prst="rect">
            <a:avLst/>
          </a:prstGeom>
          <a:noFill/>
        </p:spPr>
        <p:txBody>
          <a:bodyPr wrap="square" rtlCol="0">
            <a:spAutoFit/>
          </a:bodyPr>
          <a:lstStyle/>
          <a:p>
            <a:r>
              <a:rPr lang="en-US" dirty="0" smtClean="0">
                <a:solidFill>
                  <a:srgbClr val="FFFFFF"/>
                </a:solidFill>
              </a:rPr>
              <a:t>Media</a:t>
            </a:r>
            <a:endParaRPr lang="en-US" dirty="0">
              <a:solidFill>
                <a:srgbClr val="FFFFFF"/>
              </a:solidFill>
            </a:endParaRPr>
          </a:p>
        </p:txBody>
      </p:sp>
      <p:sp>
        <p:nvSpPr>
          <p:cNvPr id="15" name="TextBox 14"/>
          <p:cNvSpPr txBox="1"/>
          <p:nvPr/>
        </p:nvSpPr>
        <p:spPr>
          <a:xfrm>
            <a:off x="3563888" y="980728"/>
            <a:ext cx="2952328" cy="369332"/>
          </a:xfrm>
          <a:prstGeom prst="rect">
            <a:avLst/>
          </a:prstGeom>
          <a:noFill/>
        </p:spPr>
        <p:txBody>
          <a:bodyPr wrap="square" rtlCol="0">
            <a:spAutoFit/>
          </a:bodyPr>
          <a:lstStyle/>
          <a:p>
            <a:r>
              <a:rPr lang="en-US" dirty="0" smtClean="0">
                <a:solidFill>
                  <a:schemeClr val="tx2"/>
                </a:solidFill>
              </a:rPr>
              <a:t>Cultural discourses</a:t>
            </a:r>
            <a:endParaRPr lang="en-US" dirty="0">
              <a:solidFill>
                <a:schemeClr val="tx2"/>
              </a:solidFill>
            </a:endParaRPr>
          </a:p>
        </p:txBody>
      </p:sp>
      <p:sp>
        <p:nvSpPr>
          <p:cNvPr id="16" name="TextBox 15"/>
          <p:cNvSpPr txBox="1"/>
          <p:nvPr/>
        </p:nvSpPr>
        <p:spPr>
          <a:xfrm>
            <a:off x="5652120" y="2636912"/>
            <a:ext cx="1800200" cy="369332"/>
          </a:xfrm>
          <a:prstGeom prst="rect">
            <a:avLst/>
          </a:prstGeom>
          <a:noFill/>
        </p:spPr>
        <p:txBody>
          <a:bodyPr wrap="square" rtlCol="0">
            <a:spAutoFit/>
          </a:bodyPr>
          <a:lstStyle/>
          <a:p>
            <a:r>
              <a:rPr lang="en-US" dirty="0" smtClean="0">
                <a:solidFill>
                  <a:srgbClr val="FFFFFF"/>
                </a:solidFill>
              </a:rPr>
              <a:t>Health Services</a:t>
            </a:r>
            <a:endParaRPr lang="en-US" dirty="0">
              <a:solidFill>
                <a:srgbClr val="FFFFFF"/>
              </a:solidFill>
            </a:endParaRPr>
          </a:p>
        </p:txBody>
      </p:sp>
    </p:spTree>
    <p:extLst>
      <p:ext uri="{BB962C8B-B14F-4D97-AF65-F5344CB8AC3E}">
        <p14:creationId xmlns:p14="http://schemas.microsoft.com/office/powerpoint/2010/main" val="1461958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23495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altLang="en-US" smtClean="0"/>
              <a:t>Background to Intellectual Disability</a:t>
            </a:r>
          </a:p>
          <a:p>
            <a:pPr eaLnBrk="1" hangingPunct="1"/>
            <a:r>
              <a:rPr lang="en-GB" altLang="en-US" smtClean="0"/>
              <a:t>ID and psychological distress</a:t>
            </a:r>
          </a:p>
          <a:p>
            <a:pPr eaLnBrk="1" hangingPunct="1"/>
            <a:r>
              <a:rPr lang="en-GB" altLang="en-US" smtClean="0"/>
              <a:t>ID and ACT</a:t>
            </a:r>
          </a:p>
          <a:p>
            <a:pPr eaLnBrk="1" hangingPunct="1"/>
            <a:r>
              <a:rPr lang="en-GB" altLang="en-US" smtClean="0"/>
              <a:t>Case study</a:t>
            </a:r>
          </a:p>
        </p:txBody>
      </p:sp>
      <p:sp>
        <p:nvSpPr>
          <p:cNvPr id="3075"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Overview</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4146911" y="180738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995936" y="2852936"/>
            <a:ext cx="1080120" cy="1474683"/>
          </a:xfrm>
          <a:prstGeom prst="rect">
            <a:avLst/>
          </a:prstGeom>
        </p:spPr>
      </p:pic>
      <p:sp>
        <p:nvSpPr>
          <p:cNvPr id="11" name="TextBox 10"/>
          <p:cNvSpPr txBox="1"/>
          <p:nvPr/>
        </p:nvSpPr>
        <p:spPr>
          <a:xfrm>
            <a:off x="3707904" y="4509120"/>
            <a:ext cx="1944216" cy="461665"/>
          </a:xfrm>
          <a:prstGeom prst="rect">
            <a:avLst/>
          </a:prstGeom>
          <a:noFill/>
        </p:spPr>
        <p:txBody>
          <a:bodyPr wrap="square" rtlCol="0">
            <a:spAutoFit/>
          </a:bodyPr>
          <a:lstStyle/>
          <a:p>
            <a:r>
              <a:rPr lang="en-US" sz="2400" dirty="0" smtClean="0"/>
              <a:t>Service User</a:t>
            </a:r>
            <a:endParaRPr lang="en-US" sz="2400" dirty="0"/>
          </a:p>
        </p:txBody>
      </p:sp>
    </p:spTree>
    <p:extLst>
      <p:ext uri="{BB962C8B-B14F-4D97-AF65-F5344CB8AC3E}">
        <p14:creationId xmlns:p14="http://schemas.microsoft.com/office/powerpoint/2010/main" val="379321324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515063" y="216742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475656" y="3212976"/>
            <a:ext cx="2304256" cy="1549015"/>
          </a:xfrm>
          <a:prstGeom prst="rect">
            <a:avLst/>
          </a:prstGeom>
        </p:spPr>
      </p:pic>
      <p:pic>
        <p:nvPicPr>
          <p:cNvPr id="4" name="Picture 3"/>
          <p:cNvPicPr>
            <a:picLocks noChangeAspect="1"/>
          </p:cNvPicPr>
          <p:nvPr/>
        </p:nvPicPr>
        <p:blipFill>
          <a:blip r:embed="rId4"/>
          <a:stretch>
            <a:fillRect/>
          </a:stretch>
        </p:blipFill>
        <p:spPr>
          <a:xfrm>
            <a:off x="5436096" y="3212976"/>
            <a:ext cx="1080120" cy="1474683"/>
          </a:xfrm>
          <a:prstGeom prst="rect">
            <a:avLst/>
          </a:prstGeom>
        </p:spPr>
      </p:pic>
      <p:sp>
        <p:nvSpPr>
          <p:cNvPr id="7" name="Hexagon 6"/>
          <p:cNvSpPr/>
          <p:nvPr/>
        </p:nvSpPr>
        <p:spPr>
          <a:xfrm rot="19798536">
            <a:off x="1194583" y="245545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173537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231144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79512" y="620688"/>
            <a:ext cx="8568952" cy="5256584"/>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Left-Right Arrow 16"/>
          <p:cNvSpPr/>
          <p:nvPr/>
        </p:nvSpPr>
        <p:spPr>
          <a:xfrm>
            <a:off x="4216176" y="3506887"/>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TextBox 17"/>
          <p:cNvSpPr txBox="1"/>
          <p:nvPr/>
        </p:nvSpPr>
        <p:spPr>
          <a:xfrm>
            <a:off x="2267744" y="4869160"/>
            <a:ext cx="1872208" cy="461665"/>
          </a:xfrm>
          <a:prstGeom prst="rect">
            <a:avLst/>
          </a:prstGeom>
          <a:noFill/>
        </p:spPr>
        <p:txBody>
          <a:bodyPr wrap="square" rtlCol="0">
            <a:spAutoFit/>
          </a:bodyPr>
          <a:lstStyle/>
          <a:p>
            <a:r>
              <a:rPr lang="en-US" sz="2400" dirty="0" smtClean="0"/>
              <a:t>Staff</a:t>
            </a:r>
            <a:endParaRPr lang="en-US" sz="2400" dirty="0"/>
          </a:p>
        </p:txBody>
      </p:sp>
      <p:sp>
        <p:nvSpPr>
          <p:cNvPr id="19" name="TextBox 18"/>
          <p:cNvSpPr txBox="1"/>
          <p:nvPr/>
        </p:nvSpPr>
        <p:spPr>
          <a:xfrm>
            <a:off x="5004048" y="4869160"/>
            <a:ext cx="2088232" cy="461665"/>
          </a:xfrm>
          <a:prstGeom prst="rect">
            <a:avLst/>
          </a:prstGeom>
          <a:noFill/>
        </p:spPr>
        <p:txBody>
          <a:bodyPr wrap="square" rtlCol="0">
            <a:spAutoFit/>
          </a:bodyPr>
          <a:lstStyle/>
          <a:p>
            <a:r>
              <a:rPr lang="en-US" sz="2400" dirty="0" smtClean="0"/>
              <a:t>Service User</a:t>
            </a:r>
            <a:endParaRPr lang="en-US" sz="2400" dirty="0"/>
          </a:p>
        </p:txBody>
      </p:sp>
    </p:spTree>
    <p:extLst>
      <p:ext uri="{BB962C8B-B14F-4D97-AF65-F5344CB8AC3E}">
        <p14:creationId xmlns:p14="http://schemas.microsoft.com/office/powerpoint/2010/main" val="274121506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515063" y="216742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475656" y="3212976"/>
            <a:ext cx="2304256" cy="1549015"/>
          </a:xfrm>
          <a:prstGeom prst="rect">
            <a:avLst/>
          </a:prstGeom>
        </p:spPr>
      </p:pic>
      <p:pic>
        <p:nvPicPr>
          <p:cNvPr id="4" name="Picture 3"/>
          <p:cNvPicPr>
            <a:picLocks noChangeAspect="1"/>
          </p:cNvPicPr>
          <p:nvPr/>
        </p:nvPicPr>
        <p:blipFill>
          <a:blip r:embed="rId4"/>
          <a:stretch>
            <a:fillRect/>
          </a:stretch>
        </p:blipFill>
        <p:spPr>
          <a:xfrm>
            <a:off x="5436096" y="3212976"/>
            <a:ext cx="1080120" cy="1474683"/>
          </a:xfrm>
          <a:prstGeom prst="rect">
            <a:avLst/>
          </a:prstGeom>
        </p:spPr>
      </p:pic>
      <p:sp>
        <p:nvSpPr>
          <p:cNvPr id="7" name="Hexagon 6"/>
          <p:cNvSpPr/>
          <p:nvPr/>
        </p:nvSpPr>
        <p:spPr>
          <a:xfrm rot="19798536">
            <a:off x="1194583" y="245545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1735377"/>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231144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79512" y="620688"/>
            <a:ext cx="8568952" cy="5256584"/>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descr="12344034822077289736buggi_build.svg.m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6189"/>
            <a:ext cx="1008112" cy="1641625"/>
          </a:xfrm>
          <a:prstGeom prst="rect">
            <a:avLst/>
          </a:prstGeom>
        </p:spPr>
      </p:pic>
      <p:pic>
        <p:nvPicPr>
          <p:cNvPr id="13" name="Picture 12" descr="13955109061513989287binder.svg.me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5656" y="260648"/>
            <a:ext cx="528704" cy="1145524"/>
          </a:xfrm>
          <a:prstGeom prst="rect">
            <a:avLst/>
          </a:prstGeom>
        </p:spPr>
      </p:pic>
      <p:sp>
        <p:nvSpPr>
          <p:cNvPr id="14" name="Left-Right Arrow 13"/>
          <p:cNvSpPr/>
          <p:nvPr/>
        </p:nvSpPr>
        <p:spPr>
          <a:xfrm>
            <a:off x="4216176" y="3506887"/>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Right Arrow 4"/>
          <p:cNvSpPr/>
          <p:nvPr/>
        </p:nvSpPr>
        <p:spPr>
          <a:xfrm rot="2789714">
            <a:off x="1043608" y="1412776"/>
            <a:ext cx="978408" cy="484632"/>
          </a:xfrm>
          <a:prstGeom prst="rightArrow">
            <a:avLst>
              <a:gd name="adj1" fmla="val 45035"/>
              <a:gd name="adj2" fmla="val 5000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195736" y="188640"/>
            <a:ext cx="2376264" cy="461665"/>
          </a:xfrm>
          <a:prstGeom prst="rect">
            <a:avLst/>
          </a:prstGeom>
          <a:noFill/>
        </p:spPr>
        <p:txBody>
          <a:bodyPr wrap="square" rtlCol="0">
            <a:spAutoFit/>
          </a:bodyPr>
          <a:lstStyle/>
          <a:p>
            <a:r>
              <a:rPr lang="en-US" sz="2400" dirty="0" err="1" smtClean="0"/>
              <a:t>Organisation</a:t>
            </a:r>
            <a:r>
              <a:rPr lang="en-US" sz="2400" dirty="0" smtClean="0"/>
              <a:t>(s)</a:t>
            </a:r>
            <a:endParaRPr lang="en-US" sz="2400" dirty="0"/>
          </a:p>
        </p:txBody>
      </p:sp>
    </p:spTree>
    <p:extLst>
      <p:ext uri="{BB962C8B-B14F-4D97-AF65-F5344CB8AC3E}">
        <p14:creationId xmlns:p14="http://schemas.microsoft.com/office/powerpoint/2010/main" val="201841506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515063" y="216742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475656" y="3212976"/>
            <a:ext cx="2304256" cy="1549015"/>
          </a:xfrm>
          <a:prstGeom prst="rect">
            <a:avLst/>
          </a:prstGeom>
        </p:spPr>
      </p:pic>
      <p:pic>
        <p:nvPicPr>
          <p:cNvPr id="4" name="Picture 3"/>
          <p:cNvPicPr>
            <a:picLocks noChangeAspect="1"/>
          </p:cNvPicPr>
          <p:nvPr/>
        </p:nvPicPr>
        <p:blipFill>
          <a:blip r:embed="rId4"/>
          <a:stretch>
            <a:fillRect/>
          </a:stretch>
        </p:blipFill>
        <p:spPr>
          <a:xfrm>
            <a:off x="5436096" y="3212976"/>
            <a:ext cx="1080120" cy="1474683"/>
          </a:xfrm>
          <a:prstGeom prst="rect">
            <a:avLst/>
          </a:prstGeom>
        </p:spPr>
      </p:pic>
      <p:sp>
        <p:nvSpPr>
          <p:cNvPr id="7" name="Hexagon 6"/>
          <p:cNvSpPr/>
          <p:nvPr/>
        </p:nvSpPr>
        <p:spPr>
          <a:xfrm rot="19798536">
            <a:off x="1194583" y="245545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1735377"/>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231144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79512" y="620688"/>
            <a:ext cx="8568952" cy="5256584"/>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p:cNvPicPr>
            <a:picLocks noChangeAspect="1"/>
          </p:cNvPicPr>
          <p:nvPr/>
        </p:nvPicPr>
        <p:blipFill>
          <a:blip r:embed="rId5"/>
          <a:stretch>
            <a:fillRect/>
          </a:stretch>
        </p:blipFill>
        <p:spPr>
          <a:xfrm>
            <a:off x="2123728" y="7519"/>
            <a:ext cx="1648376" cy="1368152"/>
          </a:xfrm>
          <a:prstGeom prst="rect">
            <a:avLst/>
          </a:prstGeom>
        </p:spPr>
      </p:pic>
      <p:sp>
        <p:nvSpPr>
          <p:cNvPr id="14" name="Right Arrow 13"/>
          <p:cNvSpPr/>
          <p:nvPr/>
        </p:nvSpPr>
        <p:spPr>
          <a:xfrm rot="2789714">
            <a:off x="1043608" y="1412776"/>
            <a:ext cx="978408" cy="484632"/>
          </a:xfrm>
          <a:prstGeom prst="rightArrow">
            <a:avLst>
              <a:gd name="adj1" fmla="val 45035"/>
              <a:gd name="adj2" fmla="val 5000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107504" y="404664"/>
            <a:ext cx="1760984" cy="1232689"/>
          </a:xfrm>
          <a:prstGeom prst="rect">
            <a:avLst/>
          </a:prstGeom>
        </p:spPr>
      </p:pic>
      <p:sp>
        <p:nvSpPr>
          <p:cNvPr id="15" name="Left-Right Arrow 14"/>
          <p:cNvSpPr/>
          <p:nvPr/>
        </p:nvSpPr>
        <p:spPr>
          <a:xfrm>
            <a:off x="4201578" y="3682078"/>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TextBox 15"/>
          <p:cNvSpPr txBox="1"/>
          <p:nvPr/>
        </p:nvSpPr>
        <p:spPr>
          <a:xfrm>
            <a:off x="3851920" y="260648"/>
            <a:ext cx="1728192" cy="461665"/>
          </a:xfrm>
          <a:prstGeom prst="rect">
            <a:avLst/>
          </a:prstGeom>
          <a:noFill/>
        </p:spPr>
        <p:txBody>
          <a:bodyPr wrap="square" rtlCol="0">
            <a:spAutoFit/>
          </a:bodyPr>
          <a:lstStyle/>
          <a:p>
            <a:r>
              <a:rPr lang="en-US" sz="2400" dirty="0" smtClean="0"/>
              <a:t>Culture</a:t>
            </a:r>
            <a:endParaRPr lang="en-US" sz="2400" dirty="0"/>
          </a:p>
        </p:txBody>
      </p:sp>
    </p:spTree>
    <p:extLst>
      <p:ext uri="{BB962C8B-B14F-4D97-AF65-F5344CB8AC3E}">
        <p14:creationId xmlns:p14="http://schemas.microsoft.com/office/powerpoint/2010/main" val="381821358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515063" y="216742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475656" y="3212976"/>
            <a:ext cx="2304256" cy="1549015"/>
          </a:xfrm>
          <a:prstGeom prst="rect">
            <a:avLst/>
          </a:prstGeom>
        </p:spPr>
      </p:pic>
      <p:pic>
        <p:nvPicPr>
          <p:cNvPr id="4" name="Picture 3"/>
          <p:cNvPicPr>
            <a:picLocks noChangeAspect="1"/>
          </p:cNvPicPr>
          <p:nvPr/>
        </p:nvPicPr>
        <p:blipFill>
          <a:blip r:embed="rId4"/>
          <a:stretch>
            <a:fillRect/>
          </a:stretch>
        </p:blipFill>
        <p:spPr>
          <a:xfrm>
            <a:off x="5436096" y="3212976"/>
            <a:ext cx="1080120" cy="1474683"/>
          </a:xfrm>
          <a:prstGeom prst="rect">
            <a:avLst/>
          </a:prstGeom>
        </p:spPr>
      </p:pic>
      <p:sp>
        <p:nvSpPr>
          <p:cNvPr id="7" name="Hexagon 6"/>
          <p:cNvSpPr/>
          <p:nvPr/>
        </p:nvSpPr>
        <p:spPr>
          <a:xfrm rot="19798536">
            <a:off x="1194583" y="245545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1735377"/>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231144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79512" y="620688"/>
            <a:ext cx="8568952" cy="5256584"/>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pow-m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2924944"/>
            <a:ext cx="2395242" cy="1505119"/>
          </a:xfrm>
          <a:prstGeom prst="rect">
            <a:avLst/>
          </a:prstGeom>
        </p:spPr>
      </p:pic>
    </p:spTree>
    <p:extLst>
      <p:ext uri="{BB962C8B-B14F-4D97-AF65-F5344CB8AC3E}">
        <p14:creationId xmlns:p14="http://schemas.microsoft.com/office/powerpoint/2010/main" val="60624299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515063" y="216742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75656" y="3212976"/>
            <a:ext cx="2304256" cy="1549015"/>
          </a:xfrm>
          <a:prstGeom prst="rect">
            <a:avLst/>
          </a:prstGeom>
        </p:spPr>
      </p:pic>
      <p:pic>
        <p:nvPicPr>
          <p:cNvPr id="4" name="Picture 3"/>
          <p:cNvPicPr>
            <a:picLocks noChangeAspect="1"/>
          </p:cNvPicPr>
          <p:nvPr/>
        </p:nvPicPr>
        <p:blipFill>
          <a:blip r:embed="rId3"/>
          <a:stretch>
            <a:fillRect/>
          </a:stretch>
        </p:blipFill>
        <p:spPr>
          <a:xfrm>
            <a:off x="5436096" y="3212976"/>
            <a:ext cx="1080120" cy="1474683"/>
          </a:xfrm>
          <a:prstGeom prst="rect">
            <a:avLst/>
          </a:prstGeom>
        </p:spPr>
      </p:pic>
      <p:sp>
        <p:nvSpPr>
          <p:cNvPr id="7" name="Hexagon 6"/>
          <p:cNvSpPr/>
          <p:nvPr/>
        </p:nvSpPr>
        <p:spPr>
          <a:xfrm rot="19798536">
            <a:off x="1194583" y="245545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1735377"/>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231144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79512" y="620688"/>
            <a:ext cx="8568952" cy="5256584"/>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2348880"/>
            <a:ext cx="1031340" cy="648072"/>
          </a:xfrm>
          <a:prstGeom prst="rect">
            <a:avLst/>
          </a:prstGeom>
        </p:spPr>
      </p:pic>
    </p:spTree>
    <p:extLst>
      <p:ext uri="{BB962C8B-B14F-4D97-AF65-F5344CB8AC3E}">
        <p14:creationId xmlns:p14="http://schemas.microsoft.com/office/powerpoint/2010/main" val="404534565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515063" y="216742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75656" y="3212976"/>
            <a:ext cx="2304256" cy="1549015"/>
          </a:xfrm>
          <a:prstGeom prst="rect">
            <a:avLst/>
          </a:prstGeom>
        </p:spPr>
      </p:pic>
      <p:pic>
        <p:nvPicPr>
          <p:cNvPr id="4" name="Picture 3"/>
          <p:cNvPicPr>
            <a:picLocks noChangeAspect="1"/>
          </p:cNvPicPr>
          <p:nvPr/>
        </p:nvPicPr>
        <p:blipFill>
          <a:blip r:embed="rId3"/>
          <a:stretch>
            <a:fillRect/>
          </a:stretch>
        </p:blipFill>
        <p:spPr>
          <a:xfrm>
            <a:off x="5436096" y="3212976"/>
            <a:ext cx="1080120" cy="1474683"/>
          </a:xfrm>
          <a:prstGeom prst="rect">
            <a:avLst/>
          </a:prstGeom>
        </p:spPr>
      </p:pic>
      <p:sp>
        <p:nvSpPr>
          <p:cNvPr id="7" name="Hexagon 6"/>
          <p:cNvSpPr/>
          <p:nvPr/>
        </p:nvSpPr>
        <p:spPr>
          <a:xfrm rot="19798536">
            <a:off x="1194583" y="245545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1735377"/>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231144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79512" y="620688"/>
            <a:ext cx="8568952" cy="5256584"/>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8067559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515063" y="216742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75656" y="3212976"/>
            <a:ext cx="2304256" cy="1549015"/>
          </a:xfrm>
          <a:prstGeom prst="rect">
            <a:avLst/>
          </a:prstGeom>
        </p:spPr>
      </p:pic>
      <p:pic>
        <p:nvPicPr>
          <p:cNvPr id="4" name="Picture 3"/>
          <p:cNvPicPr>
            <a:picLocks noChangeAspect="1"/>
          </p:cNvPicPr>
          <p:nvPr/>
        </p:nvPicPr>
        <p:blipFill>
          <a:blip r:embed="rId3"/>
          <a:stretch>
            <a:fillRect/>
          </a:stretch>
        </p:blipFill>
        <p:spPr>
          <a:xfrm>
            <a:off x="5436096" y="3212976"/>
            <a:ext cx="1080120" cy="1474683"/>
          </a:xfrm>
          <a:prstGeom prst="rect">
            <a:avLst/>
          </a:prstGeom>
        </p:spPr>
      </p:pic>
      <p:sp>
        <p:nvSpPr>
          <p:cNvPr id="7" name="Hexagon 6"/>
          <p:cNvSpPr/>
          <p:nvPr/>
        </p:nvSpPr>
        <p:spPr>
          <a:xfrm rot="19798536">
            <a:off x="1194583" y="245545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1735377"/>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231144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79512" y="620688"/>
            <a:ext cx="8568952" cy="5256584"/>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2348880"/>
            <a:ext cx="1031340" cy="648072"/>
          </a:xfrm>
          <a:prstGeom prst="rect">
            <a:avLst/>
          </a:prstGeom>
        </p:spPr>
      </p:pic>
    </p:spTree>
    <p:extLst>
      <p:ext uri="{BB962C8B-B14F-4D97-AF65-F5344CB8AC3E}">
        <p14:creationId xmlns:p14="http://schemas.microsoft.com/office/powerpoint/2010/main" val="352595233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515063" y="216742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75656" y="3212976"/>
            <a:ext cx="2304256" cy="1549015"/>
          </a:xfrm>
          <a:prstGeom prst="rect">
            <a:avLst/>
          </a:prstGeom>
        </p:spPr>
      </p:pic>
      <p:pic>
        <p:nvPicPr>
          <p:cNvPr id="4" name="Picture 3"/>
          <p:cNvPicPr>
            <a:picLocks noChangeAspect="1"/>
          </p:cNvPicPr>
          <p:nvPr/>
        </p:nvPicPr>
        <p:blipFill>
          <a:blip r:embed="rId3"/>
          <a:stretch>
            <a:fillRect/>
          </a:stretch>
        </p:blipFill>
        <p:spPr>
          <a:xfrm>
            <a:off x="5436096" y="3212976"/>
            <a:ext cx="1080120" cy="1474683"/>
          </a:xfrm>
          <a:prstGeom prst="rect">
            <a:avLst/>
          </a:prstGeom>
        </p:spPr>
      </p:pic>
      <p:sp>
        <p:nvSpPr>
          <p:cNvPr id="7" name="Hexagon 6"/>
          <p:cNvSpPr/>
          <p:nvPr/>
        </p:nvSpPr>
        <p:spPr>
          <a:xfrm rot="19798536">
            <a:off x="1194583" y="245545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1735377"/>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231144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79512" y="620688"/>
            <a:ext cx="8568952" cy="5256584"/>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2348880"/>
            <a:ext cx="1031340" cy="648072"/>
          </a:xfrm>
          <a:prstGeom prst="rect">
            <a:avLst/>
          </a:prstGeom>
        </p:spPr>
      </p:pic>
      <p:pic>
        <p:nvPicPr>
          <p:cNvPr id="11" name="Picture 10"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1844824"/>
            <a:ext cx="1031340" cy="648072"/>
          </a:xfrm>
          <a:prstGeom prst="rect">
            <a:avLst/>
          </a:prstGeom>
        </p:spPr>
      </p:pic>
      <p:pic>
        <p:nvPicPr>
          <p:cNvPr id="13" name="Picture 12"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2492896"/>
            <a:ext cx="1031340" cy="648072"/>
          </a:xfrm>
          <a:prstGeom prst="rect">
            <a:avLst/>
          </a:prstGeom>
        </p:spPr>
      </p:pic>
    </p:spTree>
    <p:extLst>
      <p:ext uri="{BB962C8B-B14F-4D97-AF65-F5344CB8AC3E}">
        <p14:creationId xmlns:p14="http://schemas.microsoft.com/office/powerpoint/2010/main" val="69792885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515063" y="216742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75656" y="3212976"/>
            <a:ext cx="2304256" cy="1549015"/>
          </a:xfrm>
          <a:prstGeom prst="rect">
            <a:avLst/>
          </a:prstGeom>
        </p:spPr>
      </p:pic>
      <p:pic>
        <p:nvPicPr>
          <p:cNvPr id="4" name="Picture 3"/>
          <p:cNvPicPr>
            <a:picLocks noChangeAspect="1"/>
          </p:cNvPicPr>
          <p:nvPr/>
        </p:nvPicPr>
        <p:blipFill>
          <a:blip r:embed="rId3"/>
          <a:stretch>
            <a:fillRect/>
          </a:stretch>
        </p:blipFill>
        <p:spPr>
          <a:xfrm>
            <a:off x="5436096" y="3212976"/>
            <a:ext cx="1080120" cy="1474683"/>
          </a:xfrm>
          <a:prstGeom prst="rect">
            <a:avLst/>
          </a:prstGeom>
        </p:spPr>
      </p:pic>
      <p:sp>
        <p:nvSpPr>
          <p:cNvPr id="7" name="Hexagon 6"/>
          <p:cNvSpPr/>
          <p:nvPr/>
        </p:nvSpPr>
        <p:spPr>
          <a:xfrm rot="19798536">
            <a:off x="1194583" y="245545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1735377"/>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231144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79512" y="620688"/>
            <a:ext cx="8568952" cy="5256584"/>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3429000"/>
            <a:ext cx="2114557" cy="1328743"/>
          </a:xfrm>
          <a:prstGeom prst="rect">
            <a:avLst/>
          </a:prstGeom>
        </p:spPr>
      </p:pic>
    </p:spTree>
    <p:extLst>
      <p:ext uri="{BB962C8B-B14F-4D97-AF65-F5344CB8AC3E}">
        <p14:creationId xmlns:p14="http://schemas.microsoft.com/office/powerpoint/2010/main" val="41559485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Intellectual Disability</a:t>
            </a:r>
          </a:p>
        </p:txBody>
      </p:sp>
      <p:sp>
        <p:nvSpPr>
          <p:cNvPr id="4" name="TextBox 3"/>
          <p:cNvSpPr txBox="1"/>
          <p:nvPr/>
        </p:nvSpPr>
        <p:spPr>
          <a:xfrm>
            <a:off x="755650" y="2276475"/>
            <a:ext cx="7561263" cy="3694113"/>
          </a:xfrm>
          <a:prstGeom prst="rect">
            <a:avLst/>
          </a:prstGeom>
          <a:noFill/>
        </p:spPr>
        <p:txBody>
          <a:bodyPr>
            <a:spAutoFit/>
          </a:bodyPr>
          <a:lstStyle/>
          <a:p>
            <a:pPr>
              <a:defRPr/>
            </a:pPr>
            <a:r>
              <a:rPr lang="en-GB" dirty="0"/>
              <a:t>Intellectual Disability goes by different names in different healthcare jurisdictions:</a:t>
            </a:r>
            <a:br>
              <a:rPr lang="en-GB" dirty="0"/>
            </a:br>
            <a:endParaRPr lang="en-GB" dirty="0"/>
          </a:p>
          <a:p>
            <a:pPr>
              <a:defRPr/>
            </a:pPr>
            <a:endParaRPr lang="en-GB" dirty="0"/>
          </a:p>
          <a:p>
            <a:pPr marL="285750" indent="-285750">
              <a:buFont typeface="Arial" panose="020B0604020202020204" pitchFamily="34" charset="0"/>
              <a:buChar char="•"/>
              <a:defRPr/>
            </a:pPr>
            <a:r>
              <a:rPr lang="en-GB" dirty="0"/>
              <a:t>Mental Retardation</a:t>
            </a:r>
          </a:p>
          <a:p>
            <a:pPr marL="285750" indent="-285750">
              <a:buFont typeface="Arial" panose="020B0604020202020204" pitchFamily="34" charset="0"/>
              <a:buChar char="•"/>
              <a:defRPr/>
            </a:pPr>
            <a:r>
              <a:rPr lang="en-GB" dirty="0"/>
              <a:t>Learning Disability</a:t>
            </a:r>
          </a:p>
          <a:p>
            <a:pPr marL="285750" indent="-285750">
              <a:buFont typeface="Arial" panose="020B0604020202020204" pitchFamily="34" charset="0"/>
              <a:buChar char="•"/>
              <a:defRPr/>
            </a:pPr>
            <a:r>
              <a:rPr lang="en-GB" dirty="0"/>
              <a:t>Developmental Disability</a:t>
            </a:r>
          </a:p>
          <a:p>
            <a:pPr marL="285750" indent="-285750">
              <a:buFont typeface="Arial" panose="020B0604020202020204" pitchFamily="34" charset="0"/>
              <a:buChar char="•"/>
              <a:defRPr/>
            </a:pPr>
            <a:r>
              <a:rPr lang="en-GB" dirty="0"/>
              <a:t>Mental Handicap</a:t>
            </a:r>
          </a:p>
          <a:p>
            <a:pPr marL="285750" indent="-285750">
              <a:buFont typeface="Arial" panose="020B0604020202020204" pitchFamily="34" charset="0"/>
              <a:buChar char="•"/>
              <a:defRPr/>
            </a:pPr>
            <a:r>
              <a:rPr lang="en-GB" dirty="0"/>
              <a:t>Mental Disability</a:t>
            </a:r>
          </a:p>
          <a:p>
            <a:pPr marL="285750" indent="-285750">
              <a:buFont typeface="Arial" panose="020B0604020202020204" pitchFamily="34" charset="0"/>
              <a:buChar char="•"/>
              <a:defRPr/>
            </a:pPr>
            <a:r>
              <a:rPr lang="en-GB" dirty="0"/>
              <a:t>Mental Deficiency</a:t>
            </a:r>
          </a:p>
          <a:p>
            <a:pPr marL="285750" indent="-285750">
              <a:buFont typeface="Arial" panose="020B0604020202020204" pitchFamily="34" charset="0"/>
              <a:buChar char="•"/>
              <a:defRPr/>
            </a:pPr>
            <a:r>
              <a:rPr lang="en-GB" dirty="0"/>
              <a:t>Mental </a:t>
            </a:r>
            <a:r>
              <a:rPr lang="en-GB" dirty="0" err="1"/>
              <a:t>Subnormality</a:t>
            </a:r>
            <a:endParaRPr lang="en-GB" dirty="0"/>
          </a:p>
          <a:p>
            <a:pPr marL="285750" indent="-285750">
              <a:buFont typeface="Arial" panose="020B0604020202020204" pitchFamily="34" charset="0"/>
              <a:buChar char="•"/>
              <a:defRPr/>
            </a:pPr>
            <a:endParaRPr lang="en-GB" dirty="0"/>
          </a:p>
          <a:p>
            <a:pPr>
              <a:defRPr/>
            </a:pPr>
            <a:endParaRPr lang="en-GB" dirty="0"/>
          </a:p>
        </p:txBody>
      </p:sp>
      <p:sp>
        <p:nvSpPr>
          <p:cNvPr id="4100" name="TextBox 4"/>
          <p:cNvSpPr txBox="1">
            <a:spLocks noChangeArrowheads="1"/>
          </p:cNvSpPr>
          <p:nvPr/>
        </p:nvSpPr>
        <p:spPr bwMode="auto">
          <a:xfrm>
            <a:off x="862013" y="6238875"/>
            <a:ext cx="8281987" cy="646113"/>
          </a:xfrm>
          <a:prstGeom prst="rect">
            <a:avLst/>
          </a:prstGeom>
          <a:noFill/>
          <a:ln w="9525">
            <a:noFill/>
            <a:miter lim="800000"/>
            <a:headEnd/>
            <a:tailEnd/>
          </a:ln>
        </p:spPr>
        <p:txBody>
          <a:bodyPr>
            <a:spAutoFit/>
          </a:bodyPr>
          <a:lstStyle/>
          <a:p>
            <a:pPr algn="r"/>
            <a:r>
              <a:rPr lang="en-GB" altLang="en-US">
                <a:solidFill>
                  <a:srgbClr val="FFC000"/>
                </a:solidFill>
              </a:rPr>
              <a:t>World Health Organization (2007). </a:t>
            </a:r>
            <a:r>
              <a:rPr lang="en-GB" altLang="en-US" i="1">
                <a:solidFill>
                  <a:srgbClr val="FFC000"/>
                </a:solidFill>
              </a:rPr>
              <a:t>Atlas: Global resources for persons with intellectual disabilities. </a:t>
            </a:r>
            <a:r>
              <a:rPr lang="en-GB" altLang="en-US">
                <a:solidFill>
                  <a:srgbClr val="FFC000"/>
                </a:solidFill>
              </a:rPr>
              <a:t>Geneva, World Health Organization.</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515063" y="216742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75656" y="3212976"/>
            <a:ext cx="2304256" cy="1549015"/>
          </a:xfrm>
          <a:prstGeom prst="rect">
            <a:avLst/>
          </a:prstGeom>
        </p:spPr>
      </p:pic>
      <p:pic>
        <p:nvPicPr>
          <p:cNvPr id="4" name="Picture 3"/>
          <p:cNvPicPr>
            <a:picLocks noChangeAspect="1"/>
          </p:cNvPicPr>
          <p:nvPr/>
        </p:nvPicPr>
        <p:blipFill>
          <a:blip r:embed="rId3"/>
          <a:stretch>
            <a:fillRect/>
          </a:stretch>
        </p:blipFill>
        <p:spPr>
          <a:xfrm>
            <a:off x="5436096" y="3212976"/>
            <a:ext cx="1080120" cy="1474683"/>
          </a:xfrm>
          <a:prstGeom prst="rect">
            <a:avLst/>
          </a:prstGeom>
        </p:spPr>
      </p:pic>
      <p:sp>
        <p:nvSpPr>
          <p:cNvPr id="7" name="Hexagon 6"/>
          <p:cNvSpPr/>
          <p:nvPr/>
        </p:nvSpPr>
        <p:spPr>
          <a:xfrm rot="19798536">
            <a:off x="1194583" y="245545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1735377"/>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231144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79512" y="620688"/>
            <a:ext cx="8568952" cy="5256584"/>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descr="12344034822077289736buggi_build.svg.m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6189"/>
            <a:ext cx="1008112" cy="1641625"/>
          </a:xfrm>
          <a:prstGeom prst="rect">
            <a:avLst/>
          </a:prstGeom>
        </p:spPr>
      </p:pic>
      <p:pic>
        <p:nvPicPr>
          <p:cNvPr id="13" name="Picture 12" descr="13955109061513989287binder.svg.m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656" y="260648"/>
            <a:ext cx="528704" cy="1145524"/>
          </a:xfrm>
          <a:prstGeom prst="rect">
            <a:avLst/>
          </a:prstGeom>
        </p:spPr>
      </p:pic>
      <p:sp>
        <p:nvSpPr>
          <p:cNvPr id="14" name="Left-Right Arrow 13"/>
          <p:cNvSpPr/>
          <p:nvPr/>
        </p:nvSpPr>
        <p:spPr>
          <a:xfrm>
            <a:off x="4216176" y="3506887"/>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Right Arrow 4"/>
          <p:cNvSpPr/>
          <p:nvPr/>
        </p:nvSpPr>
        <p:spPr>
          <a:xfrm rot="2789714">
            <a:off x="1043608" y="1412776"/>
            <a:ext cx="978408" cy="484632"/>
          </a:xfrm>
          <a:prstGeom prst="rightArrow">
            <a:avLst>
              <a:gd name="adj1" fmla="val 45035"/>
              <a:gd name="adj2" fmla="val 5000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195736" y="188640"/>
            <a:ext cx="2376264" cy="461665"/>
          </a:xfrm>
          <a:prstGeom prst="rect">
            <a:avLst/>
          </a:prstGeom>
          <a:noFill/>
        </p:spPr>
        <p:txBody>
          <a:bodyPr wrap="square" rtlCol="0">
            <a:spAutoFit/>
          </a:bodyPr>
          <a:lstStyle/>
          <a:p>
            <a:r>
              <a:rPr lang="en-US" sz="2400" dirty="0" err="1" smtClean="0"/>
              <a:t>Organisation</a:t>
            </a:r>
            <a:r>
              <a:rPr lang="en-US" sz="2400" dirty="0" smtClean="0"/>
              <a:t>(s)</a:t>
            </a:r>
            <a:endParaRPr lang="en-US" sz="2400" dirty="0"/>
          </a:p>
        </p:txBody>
      </p:sp>
      <p:pic>
        <p:nvPicPr>
          <p:cNvPr id="15" name="Picture 14" descr="pow-m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3429000"/>
            <a:ext cx="2114557" cy="1328743"/>
          </a:xfrm>
          <a:prstGeom prst="rect">
            <a:avLst/>
          </a:prstGeom>
        </p:spPr>
      </p:pic>
    </p:spTree>
    <p:extLst>
      <p:ext uri="{BB962C8B-B14F-4D97-AF65-F5344CB8AC3E}">
        <p14:creationId xmlns:p14="http://schemas.microsoft.com/office/powerpoint/2010/main" val="212571356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947111" y="2599473"/>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75656" y="3789040"/>
            <a:ext cx="2304256" cy="1549015"/>
          </a:xfrm>
          <a:prstGeom prst="rect">
            <a:avLst/>
          </a:prstGeom>
        </p:spPr>
      </p:pic>
      <p:pic>
        <p:nvPicPr>
          <p:cNvPr id="4" name="Picture 3"/>
          <p:cNvPicPr>
            <a:picLocks noChangeAspect="1"/>
          </p:cNvPicPr>
          <p:nvPr/>
        </p:nvPicPr>
        <p:blipFill>
          <a:blip r:embed="rId3"/>
          <a:stretch>
            <a:fillRect/>
          </a:stretch>
        </p:blipFill>
        <p:spPr>
          <a:xfrm>
            <a:off x="5868144" y="3573016"/>
            <a:ext cx="1080120" cy="1474683"/>
          </a:xfrm>
          <a:prstGeom prst="rect">
            <a:avLst/>
          </a:prstGeom>
        </p:spPr>
      </p:pic>
      <p:sp>
        <p:nvSpPr>
          <p:cNvPr id="7" name="Hexagon 6"/>
          <p:cNvSpPr/>
          <p:nvPr/>
        </p:nvSpPr>
        <p:spPr>
          <a:xfrm rot="19798536">
            <a:off x="1194583" y="3175537"/>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2743489"/>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303152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07504" y="2348880"/>
            <a:ext cx="8568952" cy="3600400"/>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p:cNvPicPr>
            <a:picLocks noChangeAspect="1"/>
          </p:cNvPicPr>
          <p:nvPr/>
        </p:nvPicPr>
        <p:blipFill>
          <a:blip r:embed="rId3"/>
          <a:stretch>
            <a:fillRect/>
          </a:stretch>
        </p:blipFill>
        <p:spPr>
          <a:xfrm>
            <a:off x="3995936" y="980728"/>
            <a:ext cx="1080120" cy="1474683"/>
          </a:xfrm>
          <a:prstGeom prst="rect">
            <a:avLst/>
          </a:prstGeom>
        </p:spPr>
      </p:pic>
      <p:sp>
        <p:nvSpPr>
          <p:cNvPr id="13" name="Hexagon 12"/>
          <p:cNvSpPr/>
          <p:nvPr/>
        </p:nvSpPr>
        <p:spPr>
          <a:xfrm rot="19798536">
            <a:off x="4074902" y="718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a:off x="4405954" y="4266048"/>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descr="13955109061513989287binder.svg.m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60648"/>
            <a:ext cx="528704" cy="1145524"/>
          </a:xfrm>
          <a:prstGeom prst="rect">
            <a:avLst/>
          </a:prstGeom>
        </p:spPr>
      </p:pic>
      <p:sp>
        <p:nvSpPr>
          <p:cNvPr id="19" name="Right Arrow 18"/>
          <p:cNvSpPr/>
          <p:nvPr/>
        </p:nvSpPr>
        <p:spPr>
          <a:xfrm rot="2789714">
            <a:off x="1043608" y="1412776"/>
            <a:ext cx="978408" cy="484632"/>
          </a:xfrm>
          <a:prstGeom prst="rightArrow">
            <a:avLst>
              <a:gd name="adj1" fmla="val 45035"/>
              <a:gd name="adj2" fmla="val 5000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12344034822077289736buggi_build.svg.m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6189"/>
            <a:ext cx="1008112" cy="1641625"/>
          </a:xfrm>
          <a:prstGeom prst="rect">
            <a:avLst/>
          </a:prstGeom>
        </p:spPr>
      </p:pic>
      <p:pic>
        <p:nvPicPr>
          <p:cNvPr id="21" name="Picture 20"/>
          <p:cNvPicPr>
            <a:picLocks noChangeAspect="1"/>
          </p:cNvPicPr>
          <p:nvPr/>
        </p:nvPicPr>
        <p:blipFill>
          <a:blip r:embed="rId3"/>
          <a:stretch>
            <a:fillRect/>
          </a:stretch>
        </p:blipFill>
        <p:spPr>
          <a:xfrm>
            <a:off x="3995936" y="980728"/>
            <a:ext cx="1080120" cy="1474683"/>
          </a:xfrm>
          <a:prstGeom prst="rect">
            <a:avLst/>
          </a:prstGeom>
        </p:spPr>
      </p:pic>
      <p:sp>
        <p:nvSpPr>
          <p:cNvPr id="22" name="Hexagon 21"/>
          <p:cNvSpPr/>
          <p:nvPr/>
        </p:nvSpPr>
        <p:spPr>
          <a:xfrm rot="19798536">
            <a:off x="4074902" y="718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364088" y="1124744"/>
            <a:ext cx="1872208" cy="830997"/>
          </a:xfrm>
          <a:prstGeom prst="rect">
            <a:avLst/>
          </a:prstGeom>
          <a:noFill/>
        </p:spPr>
        <p:txBody>
          <a:bodyPr wrap="square" rtlCol="0">
            <a:spAutoFit/>
          </a:bodyPr>
          <a:lstStyle/>
          <a:p>
            <a:r>
              <a:rPr lang="en-US" sz="2400" dirty="0" smtClean="0"/>
              <a:t>Behavioural Scientist</a:t>
            </a:r>
            <a:endParaRPr lang="en-US" sz="2400" dirty="0"/>
          </a:p>
        </p:txBody>
      </p:sp>
      <p:pic>
        <p:nvPicPr>
          <p:cNvPr id="20" name="Picture 19" descr="pow-m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096" y="3717032"/>
            <a:ext cx="2114557" cy="1328743"/>
          </a:xfrm>
          <a:prstGeom prst="rect">
            <a:avLst/>
          </a:prstGeom>
        </p:spPr>
      </p:pic>
    </p:spTree>
    <p:extLst>
      <p:ext uri="{BB962C8B-B14F-4D97-AF65-F5344CB8AC3E}">
        <p14:creationId xmlns:p14="http://schemas.microsoft.com/office/powerpoint/2010/main" val="124537075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947111" y="2599473"/>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75656" y="3789040"/>
            <a:ext cx="2304256" cy="1549015"/>
          </a:xfrm>
          <a:prstGeom prst="rect">
            <a:avLst/>
          </a:prstGeom>
        </p:spPr>
      </p:pic>
      <p:pic>
        <p:nvPicPr>
          <p:cNvPr id="4" name="Picture 3"/>
          <p:cNvPicPr>
            <a:picLocks noChangeAspect="1"/>
          </p:cNvPicPr>
          <p:nvPr/>
        </p:nvPicPr>
        <p:blipFill>
          <a:blip r:embed="rId3"/>
          <a:stretch>
            <a:fillRect/>
          </a:stretch>
        </p:blipFill>
        <p:spPr>
          <a:xfrm>
            <a:off x="5868144" y="3573016"/>
            <a:ext cx="1080120" cy="1474683"/>
          </a:xfrm>
          <a:prstGeom prst="rect">
            <a:avLst/>
          </a:prstGeom>
        </p:spPr>
      </p:pic>
      <p:sp>
        <p:nvSpPr>
          <p:cNvPr id="7" name="Hexagon 6"/>
          <p:cNvSpPr/>
          <p:nvPr/>
        </p:nvSpPr>
        <p:spPr>
          <a:xfrm rot="19798536">
            <a:off x="1194582" y="324754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2743489"/>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303152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07504" y="116632"/>
            <a:ext cx="8568952" cy="5832648"/>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p:cNvPicPr>
            <a:picLocks noChangeAspect="1"/>
          </p:cNvPicPr>
          <p:nvPr/>
        </p:nvPicPr>
        <p:blipFill>
          <a:blip r:embed="rId3"/>
          <a:stretch>
            <a:fillRect/>
          </a:stretch>
        </p:blipFill>
        <p:spPr>
          <a:xfrm>
            <a:off x="3995936" y="980728"/>
            <a:ext cx="1080120" cy="1474683"/>
          </a:xfrm>
          <a:prstGeom prst="rect">
            <a:avLst/>
          </a:prstGeom>
        </p:spPr>
      </p:pic>
      <p:sp>
        <p:nvSpPr>
          <p:cNvPr id="13" name="Hexagon 12"/>
          <p:cNvSpPr/>
          <p:nvPr/>
        </p:nvSpPr>
        <p:spPr>
          <a:xfrm rot="19798536">
            <a:off x="4074902" y="718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a:off x="4405954" y="4266048"/>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Left-Right Arrow 14"/>
          <p:cNvSpPr/>
          <p:nvPr/>
        </p:nvSpPr>
        <p:spPr>
          <a:xfrm rot="19063991">
            <a:off x="2843937" y="1813373"/>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Left-Right Arrow 15"/>
          <p:cNvSpPr/>
          <p:nvPr/>
        </p:nvSpPr>
        <p:spPr>
          <a:xfrm rot="2837420">
            <a:off x="5340244" y="1579785"/>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717032"/>
            <a:ext cx="2114557" cy="1328743"/>
          </a:xfrm>
          <a:prstGeom prst="rect">
            <a:avLst/>
          </a:prstGeom>
        </p:spPr>
      </p:pic>
    </p:spTree>
    <p:extLst>
      <p:ext uri="{BB962C8B-B14F-4D97-AF65-F5344CB8AC3E}">
        <p14:creationId xmlns:p14="http://schemas.microsoft.com/office/powerpoint/2010/main" val="206418478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19798536">
            <a:off x="5947111" y="2599473"/>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475656" y="3789040"/>
            <a:ext cx="2304256" cy="1549015"/>
          </a:xfrm>
          <a:prstGeom prst="rect">
            <a:avLst/>
          </a:prstGeom>
        </p:spPr>
      </p:pic>
      <p:pic>
        <p:nvPicPr>
          <p:cNvPr id="4" name="Picture 3"/>
          <p:cNvPicPr>
            <a:picLocks noChangeAspect="1"/>
          </p:cNvPicPr>
          <p:nvPr/>
        </p:nvPicPr>
        <p:blipFill>
          <a:blip r:embed="rId3"/>
          <a:stretch>
            <a:fillRect/>
          </a:stretch>
        </p:blipFill>
        <p:spPr>
          <a:xfrm>
            <a:off x="5868144" y="3573016"/>
            <a:ext cx="1080120" cy="1474683"/>
          </a:xfrm>
          <a:prstGeom prst="rect">
            <a:avLst/>
          </a:prstGeom>
        </p:spPr>
      </p:pic>
      <p:sp>
        <p:nvSpPr>
          <p:cNvPr id="7" name="Hexagon 6"/>
          <p:cNvSpPr/>
          <p:nvPr/>
        </p:nvSpPr>
        <p:spPr>
          <a:xfrm rot="19798536">
            <a:off x="1050567" y="3175536"/>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rot="19798536">
            <a:off x="1986671" y="2743489"/>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rot="19798536">
            <a:off x="2994783" y="3031521"/>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24-Point Star 11"/>
          <p:cNvSpPr/>
          <p:nvPr/>
        </p:nvSpPr>
        <p:spPr>
          <a:xfrm>
            <a:off x="107504" y="116632"/>
            <a:ext cx="8568952" cy="5832648"/>
          </a:xfrm>
          <a:prstGeom prst="star24">
            <a:avLst>
              <a:gd name="adj" fmla="val 47221"/>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p:cNvPicPr>
            <a:picLocks noChangeAspect="1"/>
          </p:cNvPicPr>
          <p:nvPr/>
        </p:nvPicPr>
        <p:blipFill>
          <a:blip r:embed="rId3"/>
          <a:stretch>
            <a:fillRect/>
          </a:stretch>
        </p:blipFill>
        <p:spPr>
          <a:xfrm>
            <a:off x="3995936" y="980728"/>
            <a:ext cx="1080120" cy="1474683"/>
          </a:xfrm>
          <a:prstGeom prst="rect">
            <a:avLst/>
          </a:prstGeom>
        </p:spPr>
      </p:pic>
      <p:sp>
        <p:nvSpPr>
          <p:cNvPr id="13" name="Hexagon 12"/>
          <p:cNvSpPr/>
          <p:nvPr/>
        </p:nvSpPr>
        <p:spPr>
          <a:xfrm rot="19798536">
            <a:off x="4074902" y="7185"/>
            <a:ext cx="943501" cy="85647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a:off x="4405954" y="4266048"/>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Left-Right Arrow 14"/>
          <p:cNvSpPr/>
          <p:nvPr/>
        </p:nvSpPr>
        <p:spPr>
          <a:xfrm rot="19063991">
            <a:off x="2843937" y="1813373"/>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Left-Right Arrow 15"/>
          <p:cNvSpPr/>
          <p:nvPr/>
        </p:nvSpPr>
        <p:spPr>
          <a:xfrm rot="2837420">
            <a:off x="5340244" y="1579785"/>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descr="13955109061513989287binder.svg.m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60648"/>
            <a:ext cx="528704" cy="1145524"/>
          </a:xfrm>
          <a:prstGeom prst="rect">
            <a:avLst/>
          </a:prstGeom>
        </p:spPr>
      </p:pic>
      <p:sp>
        <p:nvSpPr>
          <p:cNvPr id="19" name="Right Arrow 18"/>
          <p:cNvSpPr/>
          <p:nvPr/>
        </p:nvSpPr>
        <p:spPr>
          <a:xfrm rot="2789714">
            <a:off x="1043608" y="1412776"/>
            <a:ext cx="978408" cy="484632"/>
          </a:xfrm>
          <a:prstGeom prst="rightArrow">
            <a:avLst>
              <a:gd name="adj1" fmla="val 45035"/>
              <a:gd name="adj2" fmla="val 50000"/>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12344034822077289736buggi_build.svg.m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6189"/>
            <a:ext cx="1008112" cy="1641625"/>
          </a:xfrm>
          <a:prstGeom prst="rect">
            <a:avLst/>
          </a:prstGeom>
        </p:spPr>
      </p:pic>
      <p:sp>
        <p:nvSpPr>
          <p:cNvPr id="20" name="Left-Right Arrow 19"/>
          <p:cNvSpPr/>
          <p:nvPr/>
        </p:nvSpPr>
        <p:spPr>
          <a:xfrm>
            <a:off x="2347596" y="703830"/>
            <a:ext cx="822960" cy="548640"/>
          </a:xfrm>
          <a:prstGeom prst="leftRightArrow">
            <a:avLst/>
          </a:prstGeom>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Picture 20" descr="pow-m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096" y="3717032"/>
            <a:ext cx="2114557" cy="1328743"/>
          </a:xfrm>
          <a:prstGeom prst="rect">
            <a:avLst/>
          </a:prstGeom>
        </p:spPr>
      </p:pic>
    </p:spTree>
    <p:extLst>
      <p:ext uri="{BB962C8B-B14F-4D97-AF65-F5344CB8AC3E}">
        <p14:creationId xmlns:p14="http://schemas.microsoft.com/office/powerpoint/2010/main" val="76704932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bwMode="auto">
          <a:xfrm>
            <a:off x="323528" y="274638"/>
            <a:ext cx="8363272" cy="1143000"/>
          </a:xfrm>
          <a:prstGeom prst="rect">
            <a:avLst/>
          </a:prstGeom>
          <a:solidFill>
            <a:schemeClr val="accent1">
              <a:lumMod val="25000"/>
              <a:alpha val="0"/>
            </a:schemeClr>
          </a:solidFill>
          <a:ln>
            <a:noFill/>
            <a:miter lim="800000"/>
            <a:headEnd/>
            <a:tailEnd/>
          </a:ln>
        </p:spPr>
        <p:txBody>
          <a:bodyPr anchor="ctr"/>
          <a:lstStyle/>
          <a:p>
            <a:r>
              <a:rPr lang="en-US" dirty="0" err="1" smtClean="0">
                <a:latin typeface="+mn-lt"/>
                <a:cs typeface="+mn-cs"/>
              </a:rPr>
              <a:t>Externalising</a:t>
            </a:r>
            <a:r>
              <a:rPr lang="en-US" dirty="0">
                <a:latin typeface="+mn-lt"/>
                <a:cs typeface="+mn-cs"/>
              </a:rPr>
              <a:t/>
            </a:r>
            <a:br>
              <a:rPr lang="en-US" dirty="0">
                <a:latin typeface="+mn-lt"/>
                <a:cs typeface="+mn-cs"/>
              </a:rPr>
            </a:br>
            <a:r>
              <a:rPr lang="en-US" sz="4000" dirty="0" smtClean="0">
                <a:latin typeface="+mn-lt"/>
                <a:cs typeface="+mn-cs"/>
              </a:rPr>
              <a:t>(White &amp; Epston,1990)</a:t>
            </a:r>
            <a:endParaRPr lang="en-US" sz="4000" dirty="0"/>
          </a:p>
        </p:txBody>
      </p:sp>
      <p:pic>
        <p:nvPicPr>
          <p:cNvPr id="28674" name="Content Placeholder 3" descr="externaling.jpg"/>
          <p:cNvPicPr>
            <a:picLocks noGrp="1" noChangeAspect="1"/>
          </p:cNvPicPr>
          <p:nvPr>
            <p:ph idx="4294967295"/>
          </p:nvPr>
        </p:nvPicPr>
        <p:blipFill>
          <a:blip r:embed="rId2"/>
          <a:srcRect l="-94553" b="4727"/>
          <a:stretch>
            <a:fillRect/>
          </a:stretch>
        </p:blipFill>
        <p:spPr bwMode="auto">
          <a:xfrm>
            <a:off x="467544" y="1628800"/>
            <a:ext cx="7640519" cy="4464495"/>
          </a:xfrm>
          <a:prstGeom prst="rect">
            <a:avLst/>
          </a:prstGeom>
          <a:noFill/>
        </p:spPr>
      </p:pic>
      <p:sp>
        <p:nvSpPr>
          <p:cNvPr id="5" name="TextBox 4"/>
          <p:cNvSpPr txBox="1"/>
          <p:nvPr/>
        </p:nvSpPr>
        <p:spPr>
          <a:xfrm>
            <a:off x="683568" y="1484784"/>
            <a:ext cx="3484563" cy="3170099"/>
          </a:xfrm>
          <a:prstGeom prst="rect">
            <a:avLst/>
          </a:prstGeom>
          <a:noFill/>
        </p:spPr>
        <p:txBody>
          <a:bodyPr>
            <a:spAutoFit/>
          </a:bodyPr>
          <a:lstStyle/>
          <a:p>
            <a:pPr fontAlgn="auto">
              <a:spcBef>
                <a:spcPts val="0"/>
              </a:spcBef>
              <a:spcAft>
                <a:spcPts val="0"/>
              </a:spcAft>
              <a:defRPr/>
            </a:pPr>
            <a:r>
              <a:rPr lang="en-US" sz="4000" dirty="0" smtClean="0">
                <a:latin typeface="+mn-lt"/>
                <a:cs typeface="+mn-cs"/>
              </a:rPr>
              <a:t>“the </a:t>
            </a:r>
            <a:r>
              <a:rPr lang="en-US" sz="4000" dirty="0">
                <a:latin typeface="+mn-lt"/>
                <a:cs typeface="+mn-cs"/>
              </a:rPr>
              <a:t>person is not the problem, the problem is the </a:t>
            </a:r>
            <a:r>
              <a:rPr lang="en-US" sz="4000" dirty="0" smtClean="0">
                <a:latin typeface="+mn-lt"/>
                <a:cs typeface="+mn-cs"/>
              </a:rPr>
              <a:t>problem”</a:t>
            </a:r>
            <a:endParaRPr lang="en-US" sz="4000" dirty="0">
              <a:latin typeface="+mn-lt"/>
              <a:cs typeface="+mn-cs"/>
            </a:endParaRPr>
          </a:p>
        </p:txBody>
      </p:sp>
    </p:spTree>
    <p:extLst>
      <p:ext uri="{BB962C8B-B14F-4D97-AF65-F5344CB8AC3E}">
        <p14:creationId xmlns:p14="http://schemas.microsoft.com/office/powerpoint/2010/main" val="322386896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3861048"/>
            <a:ext cx="2304256" cy="1549015"/>
          </a:xfrm>
          <a:prstGeom prst="rect">
            <a:avLst/>
          </a:prstGeom>
        </p:spPr>
      </p:pic>
      <p:pic>
        <p:nvPicPr>
          <p:cNvPr id="4" name="Picture 3"/>
          <p:cNvPicPr>
            <a:picLocks noChangeAspect="1"/>
          </p:cNvPicPr>
          <p:nvPr/>
        </p:nvPicPr>
        <p:blipFill>
          <a:blip r:embed="rId3"/>
          <a:stretch>
            <a:fillRect/>
          </a:stretch>
        </p:blipFill>
        <p:spPr>
          <a:xfrm>
            <a:off x="3851920" y="404664"/>
            <a:ext cx="1080120" cy="1474683"/>
          </a:xfrm>
          <a:prstGeom prst="rect">
            <a:avLst/>
          </a:prstGeom>
        </p:spPr>
      </p:pic>
      <p:pic>
        <p:nvPicPr>
          <p:cNvPr id="5" name="Picture 4"/>
          <p:cNvPicPr>
            <a:picLocks noChangeAspect="1"/>
          </p:cNvPicPr>
          <p:nvPr/>
        </p:nvPicPr>
        <p:blipFill>
          <a:blip r:embed="rId3"/>
          <a:stretch>
            <a:fillRect/>
          </a:stretch>
        </p:blipFill>
        <p:spPr>
          <a:xfrm>
            <a:off x="6660232" y="3861048"/>
            <a:ext cx="1080120" cy="1474683"/>
          </a:xfrm>
          <a:prstGeom prst="rect">
            <a:avLst/>
          </a:prstGeom>
        </p:spPr>
      </p:pic>
      <p:pic>
        <p:nvPicPr>
          <p:cNvPr id="6" name="Picture 5"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2564904"/>
            <a:ext cx="2395242" cy="1505119"/>
          </a:xfrm>
          <a:prstGeom prst="rect">
            <a:avLst/>
          </a:prstGeom>
        </p:spPr>
      </p:pic>
      <p:sp>
        <p:nvSpPr>
          <p:cNvPr id="11" name="TextBox 10"/>
          <p:cNvSpPr txBox="1"/>
          <p:nvPr/>
        </p:nvSpPr>
        <p:spPr>
          <a:xfrm>
            <a:off x="179512" y="260648"/>
            <a:ext cx="2880320" cy="1077218"/>
          </a:xfrm>
          <a:prstGeom prst="rect">
            <a:avLst/>
          </a:prstGeom>
          <a:noFill/>
        </p:spPr>
        <p:txBody>
          <a:bodyPr wrap="square" rtlCol="0">
            <a:spAutoFit/>
          </a:bodyPr>
          <a:lstStyle/>
          <a:p>
            <a:r>
              <a:rPr lang="en-US" sz="3200" dirty="0" err="1" smtClean="0"/>
              <a:t>Externalising</a:t>
            </a:r>
            <a:r>
              <a:rPr lang="en-US" sz="3200" dirty="0" smtClean="0"/>
              <a:t> the problem</a:t>
            </a:r>
            <a:endParaRPr lang="en-US" sz="3200" dirty="0"/>
          </a:p>
        </p:txBody>
      </p:sp>
      <p:sp>
        <p:nvSpPr>
          <p:cNvPr id="12" name="Left-Right Arrow 11"/>
          <p:cNvSpPr/>
          <p:nvPr/>
        </p:nvSpPr>
        <p:spPr>
          <a:xfrm>
            <a:off x="3707904" y="4725144"/>
            <a:ext cx="1800200"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229616">
            <a:off x="1665488" y="2608505"/>
            <a:ext cx="1669396"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rot="2789218">
            <a:off x="5276272" y="2526976"/>
            <a:ext cx="1692219"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rot="19229616">
            <a:off x="2817432" y="3963878"/>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Right Arrow 15"/>
          <p:cNvSpPr/>
          <p:nvPr/>
        </p:nvSpPr>
        <p:spPr>
          <a:xfrm rot="2170487">
            <a:off x="5487546" y="3878702"/>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rot="16200000">
            <a:off x="3979237" y="2077546"/>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41475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3861048"/>
            <a:ext cx="2304256" cy="1549015"/>
          </a:xfrm>
          <a:prstGeom prst="rect">
            <a:avLst/>
          </a:prstGeom>
        </p:spPr>
      </p:pic>
      <p:pic>
        <p:nvPicPr>
          <p:cNvPr id="4" name="Picture 3"/>
          <p:cNvPicPr>
            <a:picLocks noChangeAspect="1"/>
          </p:cNvPicPr>
          <p:nvPr/>
        </p:nvPicPr>
        <p:blipFill>
          <a:blip r:embed="rId3"/>
          <a:stretch>
            <a:fillRect/>
          </a:stretch>
        </p:blipFill>
        <p:spPr>
          <a:xfrm>
            <a:off x="3851920" y="404664"/>
            <a:ext cx="1080120" cy="1474683"/>
          </a:xfrm>
          <a:prstGeom prst="rect">
            <a:avLst/>
          </a:prstGeom>
        </p:spPr>
      </p:pic>
      <p:pic>
        <p:nvPicPr>
          <p:cNvPr id="5" name="Picture 4"/>
          <p:cNvPicPr>
            <a:picLocks noChangeAspect="1"/>
          </p:cNvPicPr>
          <p:nvPr/>
        </p:nvPicPr>
        <p:blipFill>
          <a:blip r:embed="rId3"/>
          <a:stretch>
            <a:fillRect/>
          </a:stretch>
        </p:blipFill>
        <p:spPr>
          <a:xfrm>
            <a:off x="6660232" y="3861048"/>
            <a:ext cx="1080120" cy="1474683"/>
          </a:xfrm>
          <a:prstGeom prst="rect">
            <a:avLst/>
          </a:prstGeom>
        </p:spPr>
      </p:pic>
      <p:pic>
        <p:nvPicPr>
          <p:cNvPr id="6" name="Picture 5"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2564904"/>
            <a:ext cx="2395242" cy="1505119"/>
          </a:xfrm>
          <a:prstGeom prst="rect">
            <a:avLst/>
          </a:prstGeom>
        </p:spPr>
      </p:pic>
      <p:sp>
        <p:nvSpPr>
          <p:cNvPr id="12" name="Left-Right Arrow 11"/>
          <p:cNvSpPr/>
          <p:nvPr/>
        </p:nvSpPr>
        <p:spPr>
          <a:xfrm>
            <a:off x="3707904" y="4725144"/>
            <a:ext cx="1800200"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229616">
            <a:off x="1665488" y="2608505"/>
            <a:ext cx="1669396"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rot="2789218">
            <a:off x="5276272" y="2526976"/>
            <a:ext cx="1692219"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rot="19229616">
            <a:off x="2817432" y="3963878"/>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Right Arrow 15"/>
          <p:cNvSpPr/>
          <p:nvPr/>
        </p:nvSpPr>
        <p:spPr>
          <a:xfrm rot="2170487">
            <a:off x="5487546" y="3878702"/>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rot="16200000">
            <a:off x="3979237" y="2077546"/>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0"/>
            <a:ext cx="3569719" cy="2585323"/>
          </a:xfrm>
          <a:prstGeom prst="rect">
            <a:avLst/>
          </a:prstGeom>
          <a:noFill/>
        </p:spPr>
        <p:txBody>
          <a:bodyPr wrap="none" lIns="91440" tIns="45720" rIns="91440" bIns="45720">
            <a:spAutoFit/>
          </a:bodyPr>
          <a:lstStyle/>
          <a:p>
            <a:pPr algn="ctr"/>
            <a:r>
              <a:rPr lang="en-GB" sz="5400" b="1" cap="none" spc="0"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Additional </a:t>
            </a:r>
          </a:p>
          <a:p>
            <a:pPr algn="ctr"/>
            <a:r>
              <a:rPr lang="en-GB" sz="5400" b="1" cap="none" spc="0"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relational </a:t>
            </a:r>
          </a:p>
          <a:p>
            <a:pPr algn="ctr"/>
            <a:r>
              <a:rPr lang="en-GB" sz="5400" b="1" cap="none" spc="0"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frames</a:t>
            </a:r>
            <a:endParaRPr lang="en-GB" sz="5400" b="1" cap="none" spc="0" dirty="0">
              <a:ln w="12700">
                <a:solidFill>
                  <a:srgbClr val="000000"/>
                </a:solidFill>
                <a:prstDash val="solid"/>
              </a:ln>
              <a:solidFill>
                <a:srgbClr val="FFFF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8433432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3861048"/>
            <a:ext cx="2304256" cy="1549015"/>
          </a:xfrm>
          <a:prstGeom prst="rect">
            <a:avLst/>
          </a:prstGeom>
        </p:spPr>
      </p:pic>
      <p:pic>
        <p:nvPicPr>
          <p:cNvPr id="4" name="Picture 3"/>
          <p:cNvPicPr>
            <a:picLocks noChangeAspect="1"/>
          </p:cNvPicPr>
          <p:nvPr/>
        </p:nvPicPr>
        <p:blipFill>
          <a:blip r:embed="rId3"/>
          <a:stretch>
            <a:fillRect/>
          </a:stretch>
        </p:blipFill>
        <p:spPr>
          <a:xfrm>
            <a:off x="3851920" y="404664"/>
            <a:ext cx="1080120" cy="1474683"/>
          </a:xfrm>
          <a:prstGeom prst="rect">
            <a:avLst/>
          </a:prstGeom>
        </p:spPr>
      </p:pic>
      <p:pic>
        <p:nvPicPr>
          <p:cNvPr id="5" name="Picture 4"/>
          <p:cNvPicPr>
            <a:picLocks noChangeAspect="1"/>
          </p:cNvPicPr>
          <p:nvPr/>
        </p:nvPicPr>
        <p:blipFill>
          <a:blip r:embed="rId3"/>
          <a:stretch>
            <a:fillRect/>
          </a:stretch>
        </p:blipFill>
        <p:spPr>
          <a:xfrm>
            <a:off x="6660232" y="3861048"/>
            <a:ext cx="1080120" cy="1474683"/>
          </a:xfrm>
          <a:prstGeom prst="rect">
            <a:avLst/>
          </a:prstGeom>
        </p:spPr>
      </p:pic>
      <p:pic>
        <p:nvPicPr>
          <p:cNvPr id="6" name="Picture 5"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2564904"/>
            <a:ext cx="2395242" cy="1505119"/>
          </a:xfrm>
          <a:prstGeom prst="rect">
            <a:avLst/>
          </a:prstGeom>
        </p:spPr>
      </p:pic>
      <p:sp>
        <p:nvSpPr>
          <p:cNvPr id="12" name="Left-Right Arrow 11"/>
          <p:cNvSpPr/>
          <p:nvPr/>
        </p:nvSpPr>
        <p:spPr>
          <a:xfrm>
            <a:off x="3707904" y="4725144"/>
            <a:ext cx="1800200"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229616">
            <a:off x="1665488" y="2608505"/>
            <a:ext cx="1669396"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rot="2789218">
            <a:off x="5276272" y="2526976"/>
            <a:ext cx="1692219"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rot="19229616">
            <a:off x="2817432" y="3963878"/>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Right Arrow 15"/>
          <p:cNvSpPr/>
          <p:nvPr/>
        </p:nvSpPr>
        <p:spPr>
          <a:xfrm rot="2170487">
            <a:off x="5487546" y="3878702"/>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rot="16200000">
            <a:off x="3979237" y="2077546"/>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998475" y="2967335"/>
            <a:ext cx="3147053" cy="923330"/>
          </a:xfrm>
          <a:prstGeom prst="rect">
            <a:avLst/>
          </a:prstGeom>
          <a:noFill/>
        </p:spPr>
        <p:txBody>
          <a:bodyPr wrap="none" lIns="91440" tIns="45720" rIns="91440" bIns="45720">
            <a:spAutoFit/>
          </a:bodyPr>
          <a:lstStyle/>
          <a:p>
            <a:pPr algn="ctr"/>
            <a:r>
              <a:rPr lang="en-GB" sz="5400" b="1" dirty="0" smtClean="0">
                <a:ln w="24500" cmpd="dbl">
                  <a:solidFill>
                    <a:srgbClr val="000000"/>
                  </a:solidFill>
                  <a:prstDash val="solid"/>
                  <a:miter lim="800000"/>
                </a:ln>
                <a:solidFill>
                  <a:srgbClr val="FFFF00"/>
                </a:solidFill>
                <a:effectLst>
                  <a:outerShdw blurRad="38100" dist="38100" dir="7020000" algn="tl">
                    <a:srgbClr val="000000">
                      <a:alpha val="35000"/>
                    </a:srgbClr>
                  </a:outerShdw>
                </a:effectLst>
              </a:rPr>
              <a:t>Defusion</a:t>
            </a:r>
            <a:endParaRPr lang="en-GB" sz="5400" b="1" dirty="0">
              <a:ln w="24500" cmpd="dbl">
                <a:solidFill>
                  <a:srgbClr val="000000"/>
                </a:solidFill>
                <a:prstDash val="solid"/>
                <a:miter lim="800000"/>
              </a:ln>
              <a:solidFill>
                <a:srgbClr val="FFFF00"/>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5542672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3861048"/>
            <a:ext cx="2304256" cy="1549015"/>
          </a:xfrm>
          <a:prstGeom prst="rect">
            <a:avLst/>
          </a:prstGeom>
        </p:spPr>
      </p:pic>
      <p:pic>
        <p:nvPicPr>
          <p:cNvPr id="4" name="Picture 3"/>
          <p:cNvPicPr>
            <a:picLocks noChangeAspect="1"/>
          </p:cNvPicPr>
          <p:nvPr/>
        </p:nvPicPr>
        <p:blipFill>
          <a:blip r:embed="rId3"/>
          <a:stretch>
            <a:fillRect/>
          </a:stretch>
        </p:blipFill>
        <p:spPr>
          <a:xfrm>
            <a:off x="3851920" y="404664"/>
            <a:ext cx="1080120" cy="1474683"/>
          </a:xfrm>
          <a:prstGeom prst="rect">
            <a:avLst/>
          </a:prstGeom>
        </p:spPr>
      </p:pic>
      <p:pic>
        <p:nvPicPr>
          <p:cNvPr id="5" name="Picture 4"/>
          <p:cNvPicPr>
            <a:picLocks noChangeAspect="1"/>
          </p:cNvPicPr>
          <p:nvPr/>
        </p:nvPicPr>
        <p:blipFill>
          <a:blip r:embed="rId3"/>
          <a:stretch>
            <a:fillRect/>
          </a:stretch>
        </p:blipFill>
        <p:spPr>
          <a:xfrm>
            <a:off x="6660232" y="3861048"/>
            <a:ext cx="1080120" cy="1474683"/>
          </a:xfrm>
          <a:prstGeom prst="rect">
            <a:avLst/>
          </a:prstGeom>
        </p:spPr>
      </p:pic>
      <p:pic>
        <p:nvPicPr>
          <p:cNvPr id="6" name="Picture 5"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2564904"/>
            <a:ext cx="2395242" cy="1505119"/>
          </a:xfrm>
          <a:prstGeom prst="rect">
            <a:avLst/>
          </a:prstGeom>
        </p:spPr>
      </p:pic>
      <p:sp>
        <p:nvSpPr>
          <p:cNvPr id="12" name="Left-Right Arrow 11"/>
          <p:cNvSpPr/>
          <p:nvPr/>
        </p:nvSpPr>
        <p:spPr>
          <a:xfrm>
            <a:off x="3707904" y="4725144"/>
            <a:ext cx="1800200"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229616">
            <a:off x="1665488" y="2608505"/>
            <a:ext cx="1669396"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rot="2789218">
            <a:off x="5276272" y="2526976"/>
            <a:ext cx="1692219"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rot="19229616">
            <a:off x="2817432" y="3963878"/>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Right Arrow 15"/>
          <p:cNvSpPr/>
          <p:nvPr/>
        </p:nvSpPr>
        <p:spPr>
          <a:xfrm rot="2170487">
            <a:off x="5487546" y="3878702"/>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rot="16200000">
            <a:off x="3979237" y="2077546"/>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761" y="260648"/>
            <a:ext cx="3608943" cy="923330"/>
          </a:xfrm>
          <a:prstGeom prst="rect">
            <a:avLst/>
          </a:prstGeom>
          <a:noFill/>
        </p:spPr>
        <p:txBody>
          <a:bodyPr wrap="none" lIns="91440" tIns="45720" rIns="91440" bIns="45720">
            <a:spAutoFit/>
          </a:bodyPr>
          <a:lstStyle/>
          <a:p>
            <a:pPr algn="ctr"/>
            <a:r>
              <a:rPr lang="en-GB" sz="5400" b="1" dirty="0" smtClean="0">
                <a:ln w="24500" cmpd="dbl">
                  <a:solidFill>
                    <a:srgbClr val="000000"/>
                  </a:solidFill>
                  <a:prstDash val="solid"/>
                  <a:miter lim="800000"/>
                </a:ln>
                <a:solidFill>
                  <a:srgbClr val="FFFF00"/>
                </a:solidFill>
                <a:effectLst>
                  <a:outerShdw blurRad="38100" dist="38100" dir="7020000" algn="tl">
                    <a:srgbClr val="000000">
                      <a:alpha val="35000"/>
                    </a:srgbClr>
                  </a:outerShdw>
                </a:effectLst>
              </a:rPr>
              <a:t>Debriefing</a:t>
            </a:r>
            <a:endParaRPr lang="en-GB" sz="5400" b="1" dirty="0">
              <a:ln w="24500" cmpd="dbl">
                <a:solidFill>
                  <a:srgbClr val="000000"/>
                </a:solidFill>
                <a:prstDash val="solid"/>
                <a:miter lim="800000"/>
              </a:ln>
              <a:solidFill>
                <a:srgbClr val="FFFF00"/>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65407376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3861048"/>
            <a:ext cx="2304256" cy="1549015"/>
          </a:xfrm>
          <a:prstGeom prst="rect">
            <a:avLst/>
          </a:prstGeom>
        </p:spPr>
      </p:pic>
      <p:pic>
        <p:nvPicPr>
          <p:cNvPr id="4" name="Picture 3"/>
          <p:cNvPicPr>
            <a:picLocks noChangeAspect="1"/>
          </p:cNvPicPr>
          <p:nvPr/>
        </p:nvPicPr>
        <p:blipFill>
          <a:blip r:embed="rId3"/>
          <a:stretch>
            <a:fillRect/>
          </a:stretch>
        </p:blipFill>
        <p:spPr>
          <a:xfrm>
            <a:off x="3851920" y="404664"/>
            <a:ext cx="1080120" cy="1474683"/>
          </a:xfrm>
          <a:prstGeom prst="rect">
            <a:avLst/>
          </a:prstGeom>
        </p:spPr>
      </p:pic>
      <p:pic>
        <p:nvPicPr>
          <p:cNvPr id="5" name="Picture 4"/>
          <p:cNvPicPr>
            <a:picLocks noChangeAspect="1"/>
          </p:cNvPicPr>
          <p:nvPr/>
        </p:nvPicPr>
        <p:blipFill>
          <a:blip r:embed="rId3"/>
          <a:stretch>
            <a:fillRect/>
          </a:stretch>
        </p:blipFill>
        <p:spPr>
          <a:xfrm>
            <a:off x="6660232" y="3861048"/>
            <a:ext cx="1080120" cy="1474683"/>
          </a:xfrm>
          <a:prstGeom prst="rect">
            <a:avLst/>
          </a:prstGeom>
        </p:spPr>
      </p:pic>
      <p:pic>
        <p:nvPicPr>
          <p:cNvPr id="6" name="Picture 5"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2564904"/>
            <a:ext cx="2395242" cy="1505119"/>
          </a:xfrm>
          <a:prstGeom prst="rect">
            <a:avLst/>
          </a:prstGeom>
        </p:spPr>
      </p:pic>
      <p:sp>
        <p:nvSpPr>
          <p:cNvPr id="12" name="Left-Right Arrow 11"/>
          <p:cNvSpPr/>
          <p:nvPr/>
        </p:nvSpPr>
        <p:spPr>
          <a:xfrm>
            <a:off x="3707904" y="4725144"/>
            <a:ext cx="1800200"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229616">
            <a:off x="1665488" y="2608505"/>
            <a:ext cx="1669396"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rot="2789218">
            <a:off x="5276272" y="2526976"/>
            <a:ext cx="1692219"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rot="19229616">
            <a:off x="2817432" y="3963878"/>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Right Arrow 15"/>
          <p:cNvSpPr/>
          <p:nvPr/>
        </p:nvSpPr>
        <p:spPr>
          <a:xfrm rot="2170487">
            <a:off x="5487546" y="3878702"/>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rot="16200000">
            <a:off x="3979237" y="2077546"/>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4932040" y="188640"/>
            <a:ext cx="3762794" cy="1754327"/>
          </a:xfrm>
          <a:prstGeom prst="rect">
            <a:avLst/>
          </a:prstGeom>
          <a:noFill/>
        </p:spPr>
        <p:txBody>
          <a:bodyPr wrap="none" lIns="91440" tIns="45720" rIns="91440" bIns="45720">
            <a:spAutoFit/>
          </a:bodyPr>
          <a:lstStyle/>
          <a:p>
            <a:pPr algn="ctr"/>
            <a:r>
              <a:rPr lang="en-GB" sz="5400" b="1" cap="none" spc="0"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Contextual </a:t>
            </a:r>
          </a:p>
          <a:p>
            <a:pPr algn="ctr"/>
            <a:r>
              <a:rPr lang="en-GB" sz="5400" b="1"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influence</a:t>
            </a:r>
            <a:endParaRPr lang="en-GB" sz="5400" b="1" cap="none" spc="0" dirty="0">
              <a:ln w="12700">
                <a:solidFill>
                  <a:srgbClr val="000000"/>
                </a:solidFill>
                <a:prstDash val="solid"/>
              </a:ln>
              <a:solidFill>
                <a:srgbClr val="FFFF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479773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457200" y="1133475"/>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altLang="en-US" smtClean="0"/>
              <a:t>Learning Difficulties</a:t>
            </a:r>
          </a:p>
        </p:txBody>
      </p:sp>
      <p:sp>
        <p:nvSpPr>
          <p:cNvPr id="7" name="TextBox 6"/>
          <p:cNvSpPr txBox="1"/>
          <p:nvPr/>
        </p:nvSpPr>
        <p:spPr>
          <a:xfrm>
            <a:off x="755650" y="2276475"/>
            <a:ext cx="7561263" cy="3970338"/>
          </a:xfrm>
          <a:prstGeom prst="rect">
            <a:avLst/>
          </a:prstGeom>
          <a:noFill/>
        </p:spPr>
        <p:txBody>
          <a:bodyPr>
            <a:spAutoFit/>
          </a:bodyPr>
          <a:lstStyle/>
          <a:p>
            <a:pPr>
              <a:defRPr/>
            </a:pPr>
            <a:r>
              <a:rPr lang="en-GB" dirty="0"/>
              <a:t>Learning Difficulties (in UK terminology) is a term used in educational settings to describe issues affecting how information is learned and processed:</a:t>
            </a:r>
            <a:br>
              <a:rPr lang="en-GB" dirty="0"/>
            </a:br>
            <a:endParaRPr lang="en-GB" dirty="0"/>
          </a:p>
          <a:p>
            <a:pPr>
              <a:defRPr/>
            </a:pPr>
            <a:endParaRPr lang="en-GB" dirty="0"/>
          </a:p>
          <a:p>
            <a:pPr marL="285750" indent="-285750">
              <a:buFont typeface="Arial" panose="020B0604020202020204" pitchFamily="34" charset="0"/>
              <a:buChar char="•"/>
              <a:defRPr/>
            </a:pPr>
            <a:r>
              <a:rPr lang="en-GB" dirty="0"/>
              <a:t>Dyslexia</a:t>
            </a:r>
          </a:p>
          <a:p>
            <a:pPr marL="285750" indent="-285750">
              <a:buFont typeface="Arial" panose="020B0604020202020204" pitchFamily="34" charset="0"/>
              <a:buChar char="•"/>
              <a:defRPr/>
            </a:pPr>
            <a:r>
              <a:rPr lang="en-GB" dirty="0" err="1"/>
              <a:t>Dyscalcula</a:t>
            </a:r>
            <a:endParaRPr lang="en-GB" dirty="0"/>
          </a:p>
          <a:p>
            <a:pPr marL="285750" indent="-285750">
              <a:buFont typeface="Arial" panose="020B0604020202020204" pitchFamily="34" charset="0"/>
              <a:buChar char="•"/>
              <a:defRPr/>
            </a:pPr>
            <a:r>
              <a:rPr lang="en-GB" dirty="0"/>
              <a:t>Dyspraxia</a:t>
            </a:r>
          </a:p>
          <a:p>
            <a:pPr marL="285750" indent="-285750">
              <a:buFont typeface="Arial" panose="020B0604020202020204" pitchFamily="34" charset="0"/>
              <a:buChar char="•"/>
              <a:defRPr/>
            </a:pPr>
            <a:r>
              <a:rPr lang="en-GB" dirty="0"/>
              <a:t>ADD / ADHD</a:t>
            </a:r>
          </a:p>
          <a:p>
            <a:pPr marL="285750" indent="-285750">
              <a:buFont typeface="Arial" panose="020B0604020202020204" pitchFamily="34" charset="0"/>
              <a:buChar char="•"/>
              <a:defRPr/>
            </a:pPr>
            <a:endParaRPr lang="en-GB" dirty="0"/>
          </a:p>
          <a:p>
            <a:pPr>
              <a:defRPr/>
            </a:pPr>
            <a:endParaRPr lang="en-GB" dirty="0"/>
          </a:p>
          <a:p>
            <a:pPr>
              <a:defRPr/>
            </a:pPr>
            <a:r>
              <a:rPr lang="en-GB" dirty="0"/>
              <a:t>These problems are independent of people’s intellectual ability.</a:t>
            </a:r>
          </a:p>
          <a:p>
            <a:pPr marL="285750" indent="-285750">
              <a:buFont typeface="Arial" panose="020B0604020202020204" pitchFamily="34" charset="0"/>
              <a:buChar char="•"/>
              <a:defRPr/>
            </a:pPr>
            <a:endParaRPr lang="en-GB" dirty="0"/>
          </a:p>
          <a:p>
            <a:pPr>
              <a:defRPr/>
            </a:pPr>
            <a:endParaRPr lang="en-GB" dirty="0"/>
          </a:p>
        </p:txBody>
      </p:sp>
      <p:sp>
        <p:nvSpPr>
          <p:cNvPr id="5124" name="TextBox 7"/>
          <p:cNvSpPr txBox="1">
            <a:spLocks noChangeArrowheads="1"/>
          </p:cNvSpPr>
          <p:nvPr/>
        </p:nvSpPr>
        <p:spPr bwMode="auto">
          <a:xfrm>
            <a:off x="862013" y="6516688"/>
            <a:ext cx="8281987" cy="368300"/>
          </a:xfrm>
          <a:prstGeom prst="rect">
            <a:avLst/>
          </a:prstGeom>
          <a:noFill/>
          <a:ln w="9525">
            <a:noFill/>
            <a:miter lim="800000"/>
            <a:headEnd/>
            <a:tailEnd/>
          </a:ln>
        </p:spPr>
        <p:txBody>
          <a:bodyPr>
            <a:spAutoFit/>
          </a:bodyPr>
          <a:lstStyle/>
          <a:p>
            <a:pPr algn="r"/>
            <a:r>
              <a:rPr lang="en-GB" altLang="en-US">
                <a:solidFill>
                  <a:srgbClr val="FFC000"/>
                </a:solidFill>
              </a:rPr>
              <a:t>British Dyslexia Association website: www.bdadyslexia.org.uk</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3861048"/>
            <a:ext cx="2304256" cy="1549015"/>
          </a:xfrm>
          <a:prstGeom prst="rect">
            <a:avLst/>
          </a:prstGeom>
        </p:spPr>
      </p:pic>
      <p:pic>
        <p:nvPicPr>
          <p:cNvPr id="4" name="Picture 3"/>
          <p:cNvPicPr>
            <a:picLocks noChangeAspect="1"/>
          </p:cNvPicPr>
          <p:nvPr/>
        </p:nvPicPr>
        <p:blipFill>
          <a:blip r:embed="rId3"/>
          <a:stretch>
            <a:fillRect/>
          </a:stretch>
        </p:blipFill>
        <p:spPr>
          <a:xfrm>
            <a:off x="3851920" y="404664"/>
            <a:ext cx="1080120" cy="1474683"/>
          </a:xfrm>
          <a:prstGeom prst="rect">
            <a:avLst/>
          </a:prstGeom>
        </p:spPr>
      </p:pic>
      <p:pic>
        <p:nvPicPr>
          <p:cNvPr id="5" name="Picture 4"/>
          <p:cNvPicPr>
            <a:picLocks noChangeAspect="1"/>
          </p:cNvPicPr>
          <p:nvPr/>
        </p:nvPicPr>
        <p:blipFill>
          <a:blip r:embed="rId3"/>
          <a:stretch>
            <a:fillRect/>
          </a:stretch>
        </p:blipFill>
        <p:spPr>
          <a:xfrm>
            <a:off x="6660232" y="3861048"/>
            <a:ext cx="1080120" cy="1474683"/>
          </a:xfrm>
          <a:prstGeom prst="rect">
            <a:avLst/>
          </a:prstGeom>
        </p:spPr>
      </p:pic>
      <p:pic>
        <p:nvPicPr>
          <p:cNvPr id="6" name="Picture 5"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2564904"/>
            <a:ext cx="2395242" cy="1505119"/>
          </a:xfrm>
          <a:prstGeom prst="rect">
            <a:avLst/>
          </a:prstGeom>
        </p:spPr>
      </p:pic>
      <p:sp>
        <p:nvSpPr>
          <p:cNvPr id="12" name="Left-Right Arrow 11"/>
          <p:cNvSpPr/>
          <p:nvPr/>
        </p:nvSpPr>
        <p:spPr>
          <a:xfrm>
            <a:off x="3707904" y="4725144"/>
            <a:ext cx="1800200"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229616">
            <a:off x="1665488" y="2608505"/>
            <a:ext cx="1669396"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rot="2789218">
            <a:off x="5276272" y="2526976"/>
            <a:ext cx="1692219"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rot="19229616">
            <a:off x="2817432" y="3963878"/>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Right Arrow 15"/>
          <p:cNvSpPr/>
          <p:nvPr/>
        </p:nvSpPr>
        <p:spPr>
          <a:xfrm rot="2170487">
            <a:off x="5487546" y="3878702"/>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rot="16200000">
            <a:off x="3979237" y="2077546"/>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4777007" y="188640"/>
            <a:ext cx="4072862" cy="1754327"/>
          </a:xfrm>
          <a:prstGeom prst="rect">
            <a:avLst/>
          </a:prstGeom>
          <a:noFill/>
        </p:spPr>
        <p:txBody>
          <a:bodyPr wrap="none" lIns="91440" tIns="45720" rIns="91440" bIns="45720">
            <a:spAutoFit/>
          </a:bodyPr>
          <a:lstStyle/>
          <a:p>
            <a:pPr algn="ctr"/>
            <a:r>
              <a:rPr lang="en-GB" sz="5400" b="1" cap="none" spc="0"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Perspective</a:t>
            </a:r>
          </a:p>
          <a:p>
            <a:pPr algn="ctr"/>
            <a:r>
              <a:rPr lang="en-GB" sz="5400" b="1"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changes</a:t>
            </a:r>
            <a:endParaRPr lang="en-GB" sz="5400" b="1" cap="none" spc="0" dirty="0">
              <a:ln w="12700">
                <a:solidFill>
                  <a:srgbClr val="000000"/>
                </a:solidFill>
                <a:prstDash val="solid"/>
              </a:ln>
              <a:solidFill>
                <a:srgbClr val="FFFF00"/>
              </a:solidFill>
              <a:effectLst>
                <a:outerShdw blurRad="41275" dist="20320" dir="1800000" algn="tl" rotWithShape="0">
                  <a:srgbClr val="000000">
                    <a:alpha val="40000"/>
                  </a:srgbClr>
                </a:outerShdw>
              </a:effectLst>
            </a:endParaRPr>
          </a:p>
        </p:txBody>
      </p:sp>
      <p:pic>
        <p:nvPicPr>
          <p:cNvPr id="18" name="Picture 17"/>
          <p:cNvPicPr>
            <a:picLocks noChangeAspect="1"/>
          </p:cNvPicPr>
          <p:nvPr/>
        </p:nvPicPr>
        <p:blipFill>
          <a:blip r:embed="rId5"/>
          <a:stretch>
            <a:fillRect/>
          </a:stretch>
        </p:blipFill>
        <p:spPr>
          <a:xfrm>
            <a:off x="1907704" y="4365104"/>
            <a:ext cx="940873" cy="636658"/>
          </a:xfrm>
          <a:prstGeom prst="rect">
            <a:avLst/>
          </a:prstGeom>
        </p:spPr>
      </p:pic>
    </p:spTree>
    <p:extLst>
      <p:ext uri="{BB962C8B-B14F-4D97-AF65-F5344CB8AC3E}">
        <p14:creationId xmlns:p14="http://schemas.microsoft.com/office/powerpoint/2010/main" val="356939547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3861048"/>
            <a:ext cx="2304256" cy="1549015"/>
          </a:xfrm>
          <a:prstGeom prst="rect">
            <a:avLst/>
          </a:prstGeom>
        </p:spPr>
      </p:pic>
      <p:pic>
        <p:nvPicPr>
          <p:cNvPr id="4" name="Picture 3"/>
          <p:cNvPicPr>
            <a:picLocks noChangeAspect="1"/>
          </p:cNvPicPr>
          <p:nvPr/>
        </p:nvPicPr>
        <p:blipFill>
          <a:blip r:embed="rId3"/>
          <a:stretch>
            <a:fillRect/>
          </a:stretch>
        </p:blipFill>
        <p:spPr>
          <a:xfrm>
            <a:off x="3851920" y="404664"/>
            <a:ext cx="1080120" cy="1474683"/>
          </a:xfrm>
          <a:prstGeom prst="rect">
            <a:avLst/>
          </a:prstGeom>
        </p:spPr>
      </p:pic>
      <p:pic>
        <p:nvPicPr>
          <p:cNvPr id="5" name="Picture 4"/>
          <p:cNvPicPr>
            <a:picLocks noChangeAspect="1"/>
          </p:cNvPicPr>
          <p:nvPr/>
        </p:nvPicPr>
        <p:blipFill>
          <a:blip r:embed="rId3"/>
          <a:stretch>
            <a:fillRect/>
          </a:stretch>
        </p:blipFill>
        <p:spPr>
          <a:xfrm>
            <a:off x="6660232" y="3861048"/>
            <a:ext cx="1080120" cy="1474683"/>
          </a:xfrm>
          <a:prstGeom prst="rect">
            <a:avLst/>
          </a:prstGeom>
        </p:spPr>
      </p:pic>
      <p:pic>
        <p:nvPicPr>
          <p:cNvPr id="6" name="Picture 5"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2564904"/>
            <a:ext cx="2395242" cy="1505119"/>
          </a:xfrm>
          <a:prstGeom prst="rect">
            <a:avLst/>
          </a:prstGeom>
        </p:spPr>
      </p:pic>
      <p:sp>
        <p:nvSpPr>
          <p:cNvPr id="12" name="Left-Right Arrow 11"/>
          <p:cNvSpPr/>
          <p:nvPr/>
        </p:nvSpPr>
        <p:spPr>
          <a:xfrm>
            <a:off x="3707904" y="4725144"/>
            <a:ext cx="1800200"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229616">
            <a:off x="1665488" y="2608505"/>
            <a:ext cx="1669396"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rot="2789218">
            <a:off x="5276272" y="2526976"/>
            <a:ext cx="1692219"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rot="19229616">
            <a:off x="2817432" y="3963878"/>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Right Arrow 15"/>
          <p:cNvSpPr/>
          <p:nvPr/>
        </p:nvSpPr>
        <p:spPr>
          <a:xfrm rot="2170487">
            <a:off x="5487546" y="3878702"/>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rot="16200000">
            <a:off x="3979237" y="2077546"/>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4777007" y="188640"/>
            <a:ext cx="4072862" cy="1754327"/>
          </a:xfrm>
          <a:prstGeom prst="rect">
            <a:avLst/>
          </a:prstGeom>
          <a:noFill/>
        </p:spPr>
        <p:txBody>
          <a:bodyPr wrap="none" lIns="91440" tIns="45720" rIns="91440" bIns="45720">
            <a:spAutoFit/>
          </a:bodyPr>
          <a:lstStyle/>
          <a:p>
            <a:pPr algn="ctr"/>
            <a:r>
              <a:rPr lang="en-GB" sz="5400" b="1" cap="none" spc="0"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Perspective</a:t>
            </a:r>
          </a:p>
          <a:p>
            <a:pPr algn="ctr"/>
            <a:r>
              <a:rPr lang="en-GB" sz="5400" b="1"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changes</a:t>
            </a:r>
            <a:endParaRPr lang="en-GB" sz="5400" b="1" cap="none" spc="0" dirty="0">
              <a:ln w="12700">
                <a:solidFill>
                  <a:srgbClr val="000000"/>
                </a:solidFill>
                <a:prstDash val="solid"/>
              </a:ln>
              <a:solidFill>
                <a:srgbClr val="FFFF00"/>
              </a:solidFill>
              <a:effectLst>
                <a:outerShdw blurRad="41275" dist="20320" dir="1800000" algn="tl" rotWithShape="0">
                  <a:srgbClr val="000000">
                    <a:alpha val="40000"/>
                  </a:srgbClr>
                </a:outerShdw>
              </a:effectLst>
            </a:endParaRPr>
          </a:p>
        </p:txBody>
      </p:sp>
      <p:pic>
        <p:nvPicPr>
          <p:cNvPr id="18" name="Picture 17"/>
          <p:cNvPicPr>
            <a:picLocks noChangeAspect="1"/>
          </p:cNvPicPr>
          <p:nvPr/>
        </p:nvPicPr>
        <p:blipFill>
          <a:blip r:embed="rId5"/>
          <a:stretch>
            <a:fillRect/>
          </a:stretch>
        </p:blipFill>
        <p:spPr>
          <a:xfrm>
            <a:off x="6732240" y="4293096"/>
            <a:ext cx="940873" cy="636658"/>
          </a:xfrm>
          <a:prstGeom prst="rect">
            <a:avLst/>
          </a:prstGeom>
        </p:spPr>
      </p:pic>
    </p:spTree>
    <p:extLst>
      <p:ext uri="{BB962C8B-B14F-4D97-AF65-F5344CB8AC3E}">
        <p14:creationId xmlns:p14="http://schemas.microsoft.com/office/powerpoint/2010/main" val="341408240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3861048"/>
            <a:ext cx="2304256" cy="1549015"/>
          </a:xfrm>
          <a:prstGeom prst="rect">
            <a:avLst/>
          </a:prstGeom>
        </p:spPr>
      </p:pic>
      <p:pic>
        <p:nvPicPr>
          <p:cNvPr id="4" name="Picture 3"/>
          <p:cNvPicPr>
            <a:picLocks noChangeAspect="1"/>
          </p:cNvPicPr>
          <p:nvPr/>
        </p:nvPicPr>
        <p:blipFill>
          <a:blip r:embed="rId3"/>
          <a:stretch>
            <a:fillRect/>
          </a:stretch>
        </p:blipFill>
        <p:spPr>
          <a:xfrm>
            <a:off x="3851920" y="404664"/>
            <a:ext cx="1080120" cy="1474683"/>
          </a:xfrm>
          <a:prstGeom prst="rect">
            <a:avLst/>
          </a:prstGeom>
        </p:spPr>
      </p:pic>
      <p:pic>
        <p:nvPicPr>
          <p:cNvPr id="5" name="Picture 4"/>
          <p:cNvPicPr>
            <a:picLocks noChangeAspect="1"/>
          </p:cNvPicPr>
          <p:nvPr/>
        </p:nvPicPr>
        <p:blipFill>
          <a:blip r:embed="rId3"/>
          <a:stretch>
            <a:fillRect/>
          </a:stretch>
        </p:blipFill>
        <p:spPr>
          <a:xfrm>
            <a:off x="6660232" y="3861048"/>
            <a:ext cx="1080120" cy="1474683"/>
          </a:xfrm>
          <a:prstGeom prst="rect">
            <a:avLst/>
          </a:prstGeom>
        </p:spPr>
      </p:pic>
      <p:pic>
        <p:nvPicPr>
          <p:cNvPr id="6" name="Picture 5" descr="pow-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2564904"/>
            <a:ext cx="2395242" cy="1505119"/>
          </a:xfrm>
          <a:prstGeom prst="rect">
            <a:avLst/>
          </a:prstGeom>
        </p:spPr>
      </p:pic>
      <p:sp>
        <p:nvSpPr>
          <p:cNvPr id="12" name="Left-Right Arrow 11"/>
          <p:cNvSpPr/>
          <p:nvPr/>
        </p:nvSpPr>
        <p:spPr>
          <a:xfrm>
            <a:off x="3707904" y="4725144"/>
            <a:ext cx="1800200"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229616">
            <a:off x="1665488" y="2608505"/>
            <a:ext cx="1669396"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Right Arrow 13"/>
          <p:cNvSpPr/>
          <p:nvPr/>
        </p:nvSpPr>
        <p:spPr>
          <a:xfrm rot="2789218">
            <a:off x="5276272" y="2526976"/>
            <a:ext cx="1692219"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rot="19229616">
            <a:off x="2817432" y="3963878"/>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Right Arrow 15"/>
          <p:cNvSpPr/>
          <p:nvPr/>
        </p:nvSpPr>
        <p:spPr>
          <a:xfrm rot="2170487">
            <a:off x="5487546" y="3878702"/>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rot="16200000">
            <a:off x="3979237" y="2077546"/>
            <a:ext cx="950077" cy="484632"/>
          </a:xfrm>
          <a:prstGeom prst="lef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4777007" y="188640"/>
            <a:ext cx="4072862" cy="1754327"/>
          </a:xfrm>
          <a:prstGeom prst="rect">
            <a:avLst/>
          </a:prstGeom>
          <a:noFill/>
        </p:spPr>
        <p:txBody>
          <a:bodyPr wrap="none" lIns="91440" tIns="45720" rIns="91440" bIns="45720">
            <a:spAutoFit/>
          </a:bodyPr>
          <a:lstStyle/>
          <a:p>
            <a:pPr algn="ctr"/>
            <a:r>
              <a:rPr lang="en-GB" sz="5400" b="1" cap="none" spc="0"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Perspective</a:t>
            </a:r>
          </a:p>
          <a:p>
            <a:pPr algn="ctr"/>
            <a:r>
              <a:rPr lang="en-GB" sz="5400" b="1" dirty="0" smtClean="0">
                <a:ln w="12700">
                  <a:solidFill>
                    <a:srgbClr val="000000"/>
                  </a:solidFill>
                  <a:prstDash val="solid"/>
                </a:ln>
                <a:solidFill>
                  <a:srgbClr val="FFFF00"/>
                </a:solidFill>
                <a:effectLst>
                  <a:outerShdw blurRad="41275" dist="20320" dir="1800000" algn="tl" rotWithShape="0">
                    <a:srgbClr val="000000">
                      <a:alpha val="40000"/>
                    </a:srgbClr>
                  </a:outerShdw>
                </a:effectLst>
              </a:rPr>
              <a:t>changes</a:t>
            </a:r>
            <a:endParaRPr lang="en-GB" sz="5400" b="1" cap="none" spc="0" dirty="0">
              <a:ln w="12700">
                <a:solidFill>
                  <a:srgbClr val="000000"/>
                </a:solidFill>
                <a:prstDash val="solid"/>
              </a:ln>
              <a:solidFill>
                <a:srgbClr val="FFFF00"/>
              </a:solidFill>
              <a:effectLst>
                <a:outerShdw blurRad="41275" dist="20320" dir="1800000" algn="tl" rotWithShape="0">
                  <a:srgbClr val="000000">
                    <a:alpha val="40000"/>
                  </a:srgbClr>
                </a:outerShdw>
              </a:effectLst>
            </a:endParaRPr>
          </a:p>
        </p:txBody>
      </p:sp>
      <p:pic>
        <p:nvPicPr>
          <p:cNvPr id="18" name="Picture 17"/>
          <p:cNvPicPr>
            <a:picLocks noChangeAspect="1"/>
          </p:cNvPicPr>
          <p:nvPr/>
        </p:nvPicPr>
        <p:blipFill>
          <a:blip r:embed="rId5"/>
          <a:stretch>
            <a:fillRect/>
          </a:stretch>
        </p:blipFill>
        <p:spPr>
          <a:xfrm>
            <a:off x="4139952" y="2996952"/>
            <a:ext cx="940873" cy="636658"/>
          </a:xfrm>
          <a:prstGeom prst="rect">
            <a:avLst/>
          </a:prstGeom>
        </p:spPr>
      </p:pic>
    </p:spTree>
    <p:extLst>
      <p:ext uri="{BB962C8B-B14F-4D97-AF65-F5344CB8AC3E}">
        <p14:creationId xmlns:p14="http://schemas.microsoft.com/office/powerpoint/2010/main" val="219692475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4" name="Cloud Callout 3"/>
          <p:cNvSpPr/>
          <p:nvPr/>
        </p:nvSpPr>
        <p:spPr>
          <a:xfrm>
            <a:off x="539552" y="980728"/>
            <a:ext cx="8064896" cy="3744416"/>
          </a:xfrm>
          <a:prstGeom prst="cloudCallout">
            <a:avLst>
              <a:gd name="adj1" fmla="val -38831"/>
              <a:gd name="adj2" fmla="val 6211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2800" dirty="0">
              <a:solidFill>
                <a:srgbClr val="000000"/>
              </a:solidFill>
            </a:endParaRPr>
          </a:p>
        </p:txBody>
      </p:sp>
      <p:sp>
        <p:nvSpPr>
          <p:cNvPr id="3" name="TextBox 2"/>
          <p:cNvSpPr txBox="1"/>
          <p:nvPr/>
        </p:nvSpPr>
        <p:spPr>
          <a:xfrm>
            <a:off x="1835696" y="1628800"/>
            <a:ext cx="5184576" cy="3046988"/>
          </a:xfrm>
          <a:prstGeom prst="rect">
            <a:avLst/>
          </a:prstGeom>
          <a:noFill/>
        </p:spPr>
        <p:txBody>
          <a:bodyPr wrap="square" rtlCol="0">
            <a:spAutoFit/>
          </a:bodyPr>
          <a:lstStyle/>
          <a:p>
            <a:r>
              <a:rPr lang="en-US" sz="2400" dirty="0" smtClean="0">
                <a:solidFill>
                  <a:srgbClr val="000000"/>
                </a:solidFill>
              </a:rPr>
              <a:t>We could explore many other relational frames and access ACT </a:t>
            </a:r>
            <a:r>
              <a:rPr lang="en-US" sz="2400" dirty="0" err="1" smtClean="0">
                <a:solidFill>
                  <a:srgbClr val="000000"/>
                </a:solidFill>
              </a:rPr>
              <a:t>hexaflex</a:t>
            </a:r>
            <a:r>
              <a:rPr lang="en-US" sz="2400" dirty="0" smtClean="0">
                <a:solidFill>
                  <a:srgbClr val="000000"/>
                </a:solidFill>
              </a:rPr>
              <a:t> processes</a:t>
            </a:r>
          </a:p>
          <a:p>
            <a:r>
              <a:rPr lang="en-US" sz="2400" dirty="0" smtClean="0">
                <a:solidFill>
                  <a:srgbClr val="000000"/>
                </a:solidFill>
              </a:rPr>
              <a:t>Hopefully a taste of how practice from descriptive contextual informed approaches can be used and enhanced*</a:t>
            </a:r>
          </a:p>
          <a:p>
            <a:endParaRPr lang="en-US" sz="2400" dirty="0">
              <a:solidFill>
                <a:srgbClr val="000000"/>
              </a:solidFill>
            </a:endParaRPr>
          </a:p>
        </p:txBody>
      </p:sp>
      <p:sp>
        <p:nvSpPr>
          <p:cNvPr id="5" name="TextBox 4"/>
          <p:cNvSpPr txBox="1"/>
          <p:nvPr/>
        </p:nvSpPr>
        <p:spPr>
          <a:xfrm>
            <a:off x="2411760" y="5517232"/>
            <a:ext cx="3888432" cy="369332"/>
          </a:xfrm>
          <a:prstGeom prst="rect">
            <a:avLst/>
          </a:prstGeom>
          <a:noFill/>
        </p:spPr>
        <p:txBody>
          <a:bodyPr wrap="square" rtlCol="0">
            <a:spAutoFit/>
          </a:bodyPr>
          <a:lstStyle/>
          <a:p>
            <a:r>
              <a:rPr lang="en-US" dirty="0" smtClean="0"/>
              <a:t>*Other perspectives are available</a:t>
            </a:r>
            <a:endParaRPr lang="en-US" dirty="0"/>
          </a:p>
        </p:txBody>
      </p:sp>
    </p:spTree>
    <p:extLst>
      <p:ext uri="{BB962C8B-B14F-4D97-AF65-F5344CB8AC3E}">
        <p14:creationId xmlns:p14="http://schemas.microsoft.com/office/powerpoint/2010/main" val="1330654171"/>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800" dirty="0" err="1"/>
              <a:t>Bronfenbrenner</a:t>
            </a:r>
            <a:r>
              <a:rPr lang="en-US" sz="1800" dirty="0"/>
              <a:t>, U. (1979). </a:t>
            </a:r>
            <a:r>
              <a:rPr lang="en-US" sz="1800" i="1" dirty="0"/>
              <a:t>The Ecology of Human Development: Experiments by Nature and Design</a:t>
            </a:r>
            <a:r>
              <a:rPr lang="en-US" sz="1800" dirty="0"/>
              <a:t>. Cambridge, MA: Harvard University </a:t>
            </a:r>
            <a:r>
              <a:rPr lang="en-US" sz="1800" dirty="0" smtClean="0"/>
              <a:t>Press</a:t>
            </a:r>
          </a:p>
          <a:p>
            <a:r>
              <a:rPr lang="en-US" sz="1800" dirty="0"/>
              <a:t>Burnham, J. (2011) 'Developments in Social GRRRAAACCEEESSS: Visible-invisible and voiced-unvoiced', in I.-B. Krause (ed.) Culture and Reflexivity in Systemic Psychotherapy: Mutual Perspectives, London: </a:t>
            </a:r>
            <a:r>
              <a:rPr lang="en-US" sz="1800" dirty="0" err="1"/>
              <a:t>Karnac</a:t>
            </a:r>
            <a:r>
              <a:rPr lang="en-US" sz="1800" dirty="0"/>
              <a:t> Books, pp. 139-160.</a:t>
            </a:r>
          </a:p>
          <a:p>
            <a:r>
              <a:rPr lang="en-US" sz="1800" dirty="0"/>
              <a:t>Roche et al (2001) Social Processes   in Hayes, S.C., Barnes-Holmes, D. &amp; Roche, B. Relational Frame Theory: A post-Skinnerian Account of Human Language and Cognition. New York; Plenum. p197-209.</a:t>
            </a:r>
          </a:p>
          <a:p>
            <a:r>
              <a:rPr lang="en-US" sz="1800" dirty="0" smtClean="0"/>
              <a:t>White, M. &amp; </a:t>
            </a:r>
            <a:r>
              <a:rPr lang="en-US" sz="1800" dirty="0" err="1" smtClean="0"/>
              <a:t>Epston</a:t>
            </a:r>
            <a:r>
              <a:rPr lang="en-US" sz="1800" dirty="0" smtClean="0"/>
              <a:t>, D. (1990). Narrative means to therapeutic ends. New York: Norton.</a:t>
            </a:r>
          </a:p>
        </p:txBody>
      </p:sp>
    </p:spTree>
    <p:extLst>
      <p:ext uri="{BB962C8B-B14F-4D97-AF65-F5344CB8AC3E}">
        <p14:creationId xmlns:p14="http://schemas.microsoft.com/office/powerpoint/2010/main" val="31797020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TWFT_Slide_blue_top">
  <a:themeElements>
    <a:clrScheme name="NTWFT_Slide_blue_top 1">
      <a:dk1>
        <a:srgbClr val="000000"/>
      </a:dk1>
      <a:lt1>
        <a:srgbClr val="FFFFFF"/>
      </a:lt1>
      <a:dk2>
        <a:srgbClr val="004E90"/>
      </a:dk2>
      <a:lt2>
        <a:srgbClr val="FFFFFF"/>
      </a:lt2>
      <a:accent1>
        <a:srgbClr val="D1D1FF"/>
      </a:accent1>
      <a:accent2>
        <a:srgbClr val="E28C05"/>
      </a:accent2>
      <a:accent3>
        <a:srgbClr val="AAB2C6"/>
      </a:accent3>
      <a:accent4>
        <a:srgbClr val="DADADA"/>
      </a:accent4>
      <a:accent5>
        <a:srgbClr val="E5E5FF"/>
      </a:accent5>
      <a:accent6>
        <a:srgbClr val="CD7E04"/>
      </a:accent6>
      <a:hlink>
        <a:srgbClr val="FCD18C"/>
      </a:hlink>
      <a:folHlink>
        <a:srgbClr val="003893"/>
      </a:folHlink>
    </a:clrScheme>
    <a:fontScheme name="NTWFT_Slide_blue_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TWFT_Slide_blue_top 1">
        <a:dk1>
          <a:srgbClr val="000000"/>
        </a:dk1>
        <a:lt1>
          <a:srgbClr val="FFFFFF"/>
        </a:lt1>
        <a:dk2>
          <a:srgbClr val="004E90"/>
        </a:dk2>
        <a:lt2>
          <a:srgbClr val="FFFFFF"/>
        </a:lt2>
        <a:accent1>
          <a:srgbClr val="D1D1FF"/>
        </a:accent1>
        <a:accent2>
          <a:srgbClr val="E28C05"/>
        </a:accent2>
        <a:accent3>
          <a:srgbClr val="AAB2C6"/>
        </a:accent3>
        <a:accent4>
          <a:srgbClr val="DADADA"/>
        </a:accent4>
        <a:accent5>
          <a:srgbClr val="E5E5FF"/>
        </a:accent5>
        <a:accent6>
          <a:srgbClr val="CD7E04"/>
        </a:accent6>
        <a:hlink>
          <a:srgbClr val="FCD18C"/>
        </a:hlink>
        <a:folHlink>
          <a:srgbClr val="0038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TWFT_Slide_white_top">
  <a:themeElements>
    <a:clrScheme name="NTWFT_Slide_white_top 1">
      <a:dk1>
        <a:srgbClr val="000000"/>
      </a:dk1>
      <a:lt1>
        <a:srgbClr val="FFFFFF"/>
      </a:lt1>
      <a:dk2>
        <a:srgbClr val="00338C"/>
      </a:dk2>
      <a:lt2>
        <a:srgbClr val="808080"/>
      </a:lt2>
      <a:accent1>
        <a:srgbClr val="D1D1FF"/>
      </a:accent1>
      <a:accent2>
        <a:srgbClr val="FFC39B"/>
      </a:accent2>
      <a:accent3>
        <a:srgbClr val="FFFFFF"/>
      </a:accent3>
      <a:accent4>
        <a:srgbClr val="000000"/>
      </a:accent4>
      <a:accent5>
        <a:srgbClr val="E5E5FF"/>
      </a:accent5>
      <a:accent6>
        <a:srgbClr val="E7B08C"/>
      </a:accent6>
      <a:hlink>
        <a:srgbClr val="FF6600"/>
      </a:hlink>
      <a:folHlink>
        <a:srgbClr val="66CC33"/>
      </a:folHlink>
    </a:clrScheme>
    <a:fontScheme name="NTWFT_Slide_white_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TWFT_Slide_white_top 1">
        <a:dk1>
          <a:srgbClr val="000000"/>
        </a:dk1>
        <a:lt1>
          <a:srgbClr val="FFFFFF"/>
        </a:lt1>
        <a:dk2>
          <a:srgbClr val="00338C"/>
        </a:dk2>
        <a:lt2>
          <a:srgbClr val="808080"/>
        </a:lt2>
        <a:accent1>
          <a:srgbClr val="D1D1FF"/>
        </a:accent1>
        <a:accent2>
          <a:srgbClr val="FFC39B"/>
        </a:accent2>
        <a:accent3>
          <a:srgbClr val="FFFFFF"/>
        </a:accent3>
        <a:accent4>
          <a:srgbClr val="000000"/>
        </a:accent4>
        <a:accent5>
          <a:srgbClr val="E5E5FF"/>
        </a:accent5>
        <a:accent6>
          <a:srgbClr val="E7B08C"/>
        </a:accent6>
        <a:hlink>
          <a:srgbClr val="FF6600"/>
        </a:hlink>
        <a:folHlink>
          <a:srgbClr val="66CC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TWFT_Slide_blue_bot">
  <a:themeElements>
    <a:clrScheme name="NTWFT_Slide_blue_bot 1">
      <a:dk1>
        <a:srgbClr val="000000"/>
      </a:dk1>
      <a:lt1>
        <a:srgbClr val="FFFFFF"/>
      </a:lt1>
      <a:dk2>
        <a:srgbClr val="004E90"/>
      </a:dk2>
      <a:lt2>
        <a:srgbClr val="FFFFFF"/>
      </a:lt2>
      <a:accent1>
        <a:srgbClr val="D1D1FF"/>
      </a:accent1>
      <a:accent2>
        <a:srgbClr val="E28C05"/>
      </a:accent2>
      <a:accent3>
        <a:srgbClr val="AAB2C6"/>
      </a:accent3>
      <a:accent4>
        <a:srgbClr val="DADADA"/>
      </a:accent4>
      <a:accent5>
        <a:srgbClr val="E5E5FF"/>
      </a:accent5>
      <a:accent6>
        <a:srgbClr val="CD7E04"/>
      </a:accent6>
      <a:hlink>
        <a:srgbClr val="FCD18C"/>
      </a:hlink>
      <a:folHlink>
        <a:srgbClr val="003893"/>
      </a:folHlink>
    </a:clrScheme>
    <a:fontScheme name="NTWFT_Slide_blue_b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TWFT_Slide_blue_bot 1">
        <a:dk1>
          <a:srgbClr val="000000"/>
        </a:dk1>
        <a:lt1>
          <a:srgbClr val="FFFFFF"/>
        </a:lt1>
        <a:dk2>
          <a:srgbClr val="004E90"/>
        </a:dk2>
        <a:lt2>
          <a:srgbClr val="FFFFFF"/>
        </a:lt2>
        <a:accent1>
          <a:srgbClr val="D1D1FF"/>
        </a:accent1>
        <a:accent2>
          <a:srgbClr val="E28C05"/>
        </a:accent2>
        <a:accent3>
          <a:srgbClr val="AAB2C6"/>
        </a:accent3>
        <a:accent4>
          <a:srgbClr val="DADADA"/>
        </a:accent4>
        <a:accent5>
          <a:srgbClr val="E5E5FF"/>
        </a:accent5>
        <a:accent6>
          <a:srgbClr val="CD7E04"/>
        </a:accent6>
        <a:hlink>
          <a:srgbClr val="FCD18C"/>
        </a:hlink>
        <a:folHlink>
          <a:srgbClr val="00389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TWFT_Slide_blue_top">
  <a:themeElements>
    <a:clrScheme name="NTWFT_Slide_blue_top 1">
      <a:dk1>
        <a:srgbClr val="000000"/>
      </a:dk1>
      <a:lt1>
        <a:srgbClr val="FFFFFF"/>
      </a:lt1>
      <a:dk2>
        <a:srgbClr val="004E90"/>
      </a:dk2>
      <a:lt2>
        <a:srgbClr val="FFFFFF"/>
      </a:lt2>
      <a:accent1>
        <a:srgbClr val="D1D1FF"/>
      </a:accent1>
      <a:accent2>
        <a:srgbClr val="E28C05"/>
      </a:accent2>
      <a:accent3>
        <a:srgbClr val="AAB2C6"/>
      </a:accent3>
      <a:accent4>
        <a:srgbClr val="DADADA"/>
      </a:accent4>
      <a:accent5>
        <a:srgbClr val="E5E5FF"/>
      </a:accent5>
      <a:accent6>
        <a:srgbClr val="CD7E04"/>
      </a:accent6>
      <a:hlink>
        <a:srgbClr val="FCD18C"/>
      </a:hlink>
      <a:folHlink>
        <a:srgbClr val="003893"/>
      </a:folHlink>
    </a:clrScheme>
    <a:fontScheme name="NTWFT_Slide_blue_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TWFT_Slide_blue_top 1">
        <a:dk1>
          <a:srgbClr val="000000"/>
        </a:dk1>
        <a:lt1>
          <a:srgbClr val="FFFFFF"/>
        </a:lt1>
        <a:dk2>
          <a:srgbClr val="004E90"/>
        </a:dk2>
        <a:lt2>
          <a:srgbClr val="FFFFFF"/>
        </a:lt2>
        <a:accent1>
          <a:srgbClr val="D1D1FF"/>
        </a:accent1>
        <a:accent2>
          <a:srgbClr val="E28C05"/>
        </a:accent2>
        <a:accent3>
          <a:srgbClr val="AAB2C6"/>
        </a:accent3>
        <a:accent4>
          <a:srgbClr val="DADADA"/>
        </a:accent4>
        <a:accent5>
          <a:srgbClr val="E5E5FF"/>
        </a:accent5>
        <a:accent6>
          <a:srgbClr val="CD7E04"/>
        </a:accent6>
        <a:hlink>
          <a:srgbClr val="FCD18C"/>
        </a:hlink>
        <a:folHlink>
          <a:srgbClr val="00389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BAIT BSP Update - 11.08.11</Template>
  <TotalTime>25190</TotalTime>
  <Words>4196</Words>
  <Application>Microsoft Macintosh PowerPoint</Application>
  <PresentationFormat>On-screen Show (4:3)</PresentationFormat>
  <Paragraphs>793</Paragraphs>
  <Slides>94</Slides>
  <Notes>40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94</vt:i4>
      </vt:variant>
    </vt:vector>
  </HeadingPairs>
  <TitlesOfParts>
    <vt:vector size="100" baseType="lpstr">
      <vt:lpstr>NTWFT_Slide_blue_top</vt:lpstr>
      <vt:lpstr>NTWFT_Slide_white_top</vt:lpstr>
      <vt:lpstr>NTWFT_Slide_blue_bot</vt:lpstr>
      <vt:lpstr>Office Theme</vt:lpstr>
      <vt:lpstr>1_NTWFT_Slide_blue_top</vt:lpstr>
      <vt:lpstr>Excel.Sheet.8</vt:lpstr>
      <vt:lpstr>Applying contextual behavioural science to meet the needs of people with intellectual disabilities </vt:lpstr>
      <vt:lpstr>PowerPoint Presentation</vt:lpstr>
      <vt:lpstr>The Context </vt:lpstr>
      <vt:lpstr>PowerPoint Presentation</vt:lpstr>
      <vt:lpstr>Contacts</vt:lpstr>
      <vt:lpstr>Adapting ACT interventions for adults with intellectual disabilities </vt:lpstr>
      <vt:lpstr>Overview</vt:lpstr>
      <vt:lpstr>Intellectual Disability</vt:lpstr>
      <vt:lpstr>Learning Difficulties</vt:lpstr>
      <vt:lpstr>ID Criteria</vt:lpstr>
      <vt:lpstr>Impairment of IQ </vt:lpstr>
      <vt:lpstr>Levels of ID</vt:lpstr>
      <vt:lpstr>Life Challenges</vt:lpstr>
      <vt:lpstr>Psychological distress</vt:lpstr>
      <vt:lpstr>ID &amp; ACT - challenges</vt:lpstr>
      <vt:lpstr>PowerPoint Presentation</vt:lpstr>
      <vt:lpstr>PowerPoint Presentation</vt:lpstr>
      <vt:lpstr>ID &amp; ACT</vt:lpstr>
      <vt:lpstr>Case Study</vt:lpstr>
      <vt:lpstr>Problem</vt:lpstr>
      <vt:lpstr>PowerPoint Presentation</vt:lpstr>
      <vt:lpstr>PowerPoint Presentation</vt:lpstr>
      <vt:lpstr>Formulation</vt:lpstr>
      <vt:lpstr>With the words themselves now functional for distress, she could experience worry about blackouts even at noon on a summer’s day. </vt:lpstr>
      <vt:lpstr>Intervention</vt:lpstr>
      <vt:lpstr>Defusion Exercises</vt:lpstr>
      <vt:lpstr>Defusion + Exposure</vt:lpstr>
      <vt:lpstr>Between-session work</vt:lpstr>
      <vt:lpstr>Ongoing Progress</vt:lpstr>
      <vt:lpstr>Follow-up</vt:lpstr>
      <vt:lpstr>Discussion</vt:lpstr>
      <vt:lpstr>Criticisms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Hypotheses Act Training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play – familiar passengers and coping, struggle is the problem , </vt:lpstr>
      <vt:lpstr>PowerPoint Presentation</vt:lpstr>
      <vt:lpstr>PowerPoint Presentation</vt:lpstr>
      <vt:lpstr> Demographics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cont</vt:lpstr>
      <vt:lpstr>PowerPoint Presentation</vt:lpstr>
      <vt:lpstr>Working with the System – Individual Agency, Staff Teams, Organisations and Culture </vt:lpstr>
      <vt:lpstr>A bit of thinking!</vt:lpstr>
      <vt:lpstr>A Confession! </vt:lpstr>
      <vt:lpstr>It’s an ACBS conference. Are you thinking… </vt:lpstr>
      <vt:lpstr>Where’s The Functionalism</vt:lpstr>
      <vt:lpstr>So…</vt:lpstr>
      <vt:lpstr>Bronfenbrenner (1979)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Externalising (White &amp; Epston,1990)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vt:lpstr>
      <vt:lpstr>References</vt:lpstr>
    </vt:vector>
  </TitlesOfParts>
  <Company>Northgate &amp; Prudhoe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Support Plan Update</dc:title>
  <dc:creator>MARKOLIVER</dc:creator>
  <cp:lastModifiedBy>Matt Selman</cp:lastModifiedBy>
  <cp:revision>81</cp:revision>
  <cp:lastPrinted>2015-07-07T15:16:35Z</cp:lastPrinted>
  <dcterms:created xsi:type="dcterms:W3CDTF">2011-08-08T10:20:27Z</dcterms:created>
  <dcterms:modified xsi:type="dcterms:W3CDTF">2015-07-24T17:15:04Z</dcterms:modified>
</cp:coreProperties>
</file>