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charts/chart3.xml" ContentType="application/vnd.openxmlformats-officedocument.drawingml.chart+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handoutMasterIdLst>
    <p:handoutMasterId r:id="rId39"/>
  </p:handoutMasterIdLst>
  <p:sldIdLst>
    <p:sldId id="256" r:id="rId2"/>
    <p:sldId id="268" r:id="rId3"/>
    <p:sldId id="269" r:id="rId4"/>
    <p:sldId id="270" r:id="rId5"/>
    <p:sldId id="300" r:id="rId6"/>
    <p:sldId id="273" r:id="rId7"/>
    <p:sldId id="301" r:id="rId8"/>
    <p:sldId id="302" r:id="rId9"/>
    <p:sldId id="303" r:id="rId10"/>
    <p:sldId id="333" r:id="rId11"/>
    <p:sldId id="274" r:id="rId12"/>
    <p:sldId id="305" r:id="rId13"/>
    <p:sldId id="308" r:id="rId14"/>
    <p:sldId id="275" r:id="rId15"/>
    <p:sldId id="314" r:id="rId16"/>
    <p:sldId id="330" r:id="rId17"/>
    <p:sldId id="331" r:id="rId18"/>
    <p:sldId id="276" r:id="rId19"/>
    <p:sldId id="312" r:id="rId20"/>
    <p:sldId id="322" r:id="rId21"/>
    <p:sldId id="321" r:id="rId22"/>
    <p:sldId id="313" r:id="rId23"/>
    <p:sldId id="282" r:id="rId24"/>
    <p:sldId id="284" r:id="rId25"/>
    <p:sldId id="323" r:id="rId26"/>
    <p:sldId id="324" r:id="rId27"/>
    <p:sldId id="325" r:id="rId28"/>
    <p:sldId id="327" r:id="rId29"/>
    <p:sldId id="287" r:id="rId30"/>
    <p:sldId id="339" r:id="rId31"/>
    <p:sldId id="340" r:id="rId32"/>
    <p:sldId id="289" r:id="rId33"/>
    <p:sldId id="341" r:id="rId34"/>
    <p:sldId id="290" r:id="rId35"/>
    <p:sldId id="337" r:id="rId36"/>
    <p:sldId id="265"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F9FF"/>
    <a:srgbClr val="FF40FC"/>
    <a:srgbClr val="00325F"/>
    <a:srgbClr val="011B39"/>
    <a:srgbClr val="CD003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26" autoAdjust="0"/>
    <p:restoredTop sz="94414" autoAdjust="0"/>
  </p:normalViewPr>
  <p:slideViewPr>
    <p:cSldViewPr snapToGrid="0" snapToObjects="1">
      <p:cViewPr>
        <p:scale>
          <a:sx n="94" d="100"/>
          <a:sy n="94" d="100"/>
        </p:scale>
        <p:origin x="-1136" y="-312"/>
      </p:cViewPr>
      <p:guideLst>
        <p:guide orient="horz" pos="2160"/>
        <p:guide pos="2880"/>
      </p:guideLst>
    </p:cSldViewPr>
  </p:slideViewPr>
  <p:notesTextViewPr>
    <p:cViewPr>
      <p:scale>
        <a:sx n="100" d="100"/>
        <a:sy n="100" d="100"/>
      </p:scale>
      <p:origin x="0" y="0"/>
    </p:cViewPr>
  </p:notesTextViewPr>
  <p:sorterViewPr>
    <p:cViewPr>
      <p:scale>
        <a:sx n="270" d="100"/>
        <a:sy n="270" d="100"/>
      </p:scale>
      <p:origin x="0" y="17152"/>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Number</c:v>
                </c:pt>
              </c:strCache>
            </c:strRef>
          </c:tx>
          <c:spPr>
            <a:solidFill>
              <a:srgbClr val="3366FF"/>
            </a:solidFill>
          </c:spPr>
          <c:dPt>
            <c:idx val="0"/>
            <c:bubble3D val="0"/>
            <c:spPr>
              <a:solidFill>
                <a:srgbClr val="FF40FC"/>
              </a:solidFill>
            </c:spPr>
          </c:dPt>
          <c:dLbls>
            <c:txPr>
              <a:bodyPr/>
              <a:lstStyle/>
              <a:p>
                <a:pPr>
                  <a:defRPr sz="2000">
                    <a:solidFill>
                      <a:srgbClr val="00325F"/>
                    </a:solidFill>
                    <a:latin typeface="+mj-lt"/>
                  </a:defRPr>
                </a:pPr>
                <a:endParaRPr lang="en-US"/>
              </a:p>
            </c:txPr>
            <c:showLegendKey val="0"/>
            <c:showVal val="1"/>
            <c:showCatName val="0"/>
            <c:showSerName val="0"/>
            <c:showPercent val="1"/>
            <c:showBubbleSize val="0"/>
            <c:showLeaderLines val="1"/>
          </c:dLbls>
          <c:cat>
            <c:strRef>
              <c:f>Sheet1!$A$2:$A$3</c:f>
              <c:strCache>
                <c:ptCount val="2"/>
                <c:pt idx="0">
                  <c:v>Female</c:v>
                </c:pt>
                <c:pt idx="1">
                  <c:v>Male</c:v>
                </c:pt>
              </c:strCache>
            </c:strRef>
          </c:cat>
          <c:val>
            <c:numRef>
              <c:f>Sheet1!$B$2:$B$3</c:f>
              <c:numCache>
                <c:formatCode>General</c:formatCode>
                <c:ptCount val="2"/>
                <c:pt idx="0">
                  <c:v>418.0</c:v>
                </c:pt>
                <c:pt idx="1">
                  <c:v>174.0</c:v>
                </c:pt>
              </c:numCache>
            </c:numRef>
          </c:val>
        </c:ser>
        <c:dLbls>
          <c:showLegendKey val="0"/>
          <c:showVal val="0"/>
          <c:showCatName val="0"/>
          <c:showSerName val="0"/>
          <c:showPercent val="0"/>
          <c:showBubbleSize val="0"/>
          <c:showLeaderLines val="1"/>
        </c:dLbls>
        <c:firstSliceAng val="0"/>
      </c:pieChart>
    </c:plotArea>
    <c:legend>
      <c:legendPos val="b"/>
      <c:layout/>
      <c:overlay val="0"/>
      <c:txPr>
        <a:bodyPr/>
        <a:lstStyle/>
        <a:p>
          <a:pPr>
            <a:defRPr sz="2000" baseline="0">
              <a:solidFill>
                <a:srgbClr val="00325F"/>
              </a:solidFill>
              <a:latin typeface="Perpetua"/>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Frequency</c:v>
                </c:pt>
              </c:strCache>
            </c:strRef>
          </c:tx>
          <c:spPr>
            <a:solidFill>
              <a:srgbClr val="FF0000"/>
            </a:solidFill>
          </c:spPr>
          <c:dPt>
            <c:idx val="0"/>
            <c:bubble3D val="0"/>
            <c:spPr>
              <a:solidFill>
                <a:srgbClr val="23F9FF"/>
              </a:solidFill>
            </c:spPr>
          </c:dPt>
          <c:dPt>
            <c:idx val="1"/>
            <c:bubble3D val="0"/>
            <c:spPr>
              <a:solidFill>
                <a:srgbClr val="FFFF00"/>
              </a:solidFill>
            </c:spPr>
          </c:dPt>
          <c:dPt>
            <c:idx val="2"/>
            <c:bubble3D val="0"/>
            <c:spPr>
              <a:solidFill>
                <a:srgbClr val="008000"/>
              </a:solidFill>
            </c:spPr>
          </c:dPt>
          <c:dPt>
            <c:idx val="3"/>
            <c:bubble3D val="0"/>
            <c:spPr>
              <a:solidFill>
                <a:srgbClr val="FF6600"/>
              </a:solidFill>
            </c:spPr>
          </c:dPt>
          <c:dLbls>
            <c:showLegendKey val="0"/>
            <c:showVal val="1"/>
            <c:showCatName val="0"/>
            <c:showSerName val="0"/>
            <c:showPercent val="0"/>
            <c:showBubbleSize val="0"/>
            <c:showLeaderLines val="1"/>
          </c:dLbls>
          <c:cat>
            <c:strRef>
              <c:f>Sheet1!$A$2:$A$6</c:f>
              <c:strCache>
                <c:ptCount val="5"/>
                <c:pt idx="0">
                  <c:v>17 - 24 years</c:v>
                </c:pt>
                <c:pt idx="1">
                  <c:v>25 - 34 years</c:v>
                </c:pt>
                <c:pt idx="2">
                  <c:v>35 - 44 years</c:v>
                </c:pt>
                <c:pt idx="3">
                  <c:v>45 - 55 years</c:v>
                </c:pt>
                <c:pt idx="4">
                  <c:v>over 55 years</c:v>
                </c:pt>
              </c:strCache>
            </c:strRef>
          </c:cat>
          <c:val>
            <c:numRef>
              <c:f>Sheet1!$B$2:$B$6</c:f>
              <c:numCache>
                <c:formatCode>General</c:formatCode>
                <c:ptCount val="5"/>
                <c:pt idx="0">
                  <c:v>381.0</c:v>
                </c:pt>
                <c:pt idx="1">
                  <c:v>173.0</c:v>
                </c:pt>
                <c:pt idx="2">
                  <c:v>21.0</c:v>
                </c:pt>
                <c:pt idx="3">
                  <c:v>8.0</c:v>
                </c:pt>
                <c:pt idx="4">
                  <c:v>9.0</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sz="2000">
              <a:solidFill>
                <a:srgbClr val="00325F"/>
              </a:solidFill>
              <a:latin typeface="Perpetua"/>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ACT</c:v>
                </c:pt>
              </c:strCache>
            </c:strRef>
          </c:tx>
          <c:spPr>
            <a:solidFill>
              <a:srgbClr val="FF0000"/>
            </a:solidFill>
          </c:spPr>
          <c:invertIfNegative val="0"/>
          <c:cat>
            <c:strRef>
              <c:f>Sheet1!$A$2:$A$4</c:f>
              <c:strCache>
                <c:ptCount val="3"/>
                <c:pt idx="0">
                  <c:v>Pre intervention</c:v>
                </c:pt>
                <c:pt idx="1">
                  <c:v>Post intervention</c:v>
                </c:pt>
                <c:pt idx="2">
                  <c:v>3 month follow up</c:v>
                </c:pt>
              </c:strCache>
            </c:strRef>
          </c:cat>
          <c:val>
            <c:numRef>
              <c:f>Sheet1!$B$2:$B$4</c:f>
              <c:numCache>
                <c:formatCode>General</c:formatCode>
                <c:ptCount val="3"/>
                <c:pt idx="0">
                  <c:v>28.1</c:v>
                </c:pt>
                <c:pt idx="1">
                  <c:v>24.98</c:v>
                </c:pt>
                <c:pt idx="2">
                  <c:v>23.33</c:v>
                </c:pt>
              </c:numCache>
            </c:numRef>
          </c:val>
        </c:ser>
        <c:ser>
          <c:idx val="1"/>
          <c:order val="1"/>
          <c:tx>
            <c:strRef>
              <c:f>Sheet1!$C$1</c:f>
              <c:strCache>
                <c:ptCount val="1"/>
                <c:pt idx="0">
                  <c:v>Control</c:v>
                </c:pt>
              </c:strCache>
            </c:strRef>
          </c:tx>
          <c:spPr>
            <a:solidFill>
              <a:srgbClr val="00325F"/>
            </a:solidFill>
          </c:spPr>
          <c:invertIfNegative val="0"/>
          <c:cat>
            <c:strRef>
              <c:f>Sheet1!$A$2:$A$4</c:f>
              <c:strCache>
                <c:ptCount val="3"/>
                <c:pt idx="0">
                  <c:v>Pre intervention</c:v>
                </c:pt>
                <c:pt idx="1">
                  <c:v>Post intervention</c:v>
                </c:pt>
                <c:pt idx="2">
                  <c:v>3 month follow up</c:v>
                </c:pt>
              </c:strCache>
            </c:strRef>
          </c:cat>
          <c:val>
            <c:numRef>
              <c:f>Sheet1!$C$2:$C$4</c:f>
              <c:numCache>
                <c:formatCode>General</c:formatCode>
                <c:ptCount val="3"/>
                <c:pt idx="0">
                  <c:v>24.23</c:v>
                </c:pt>
                <c:pt idx="1">
                  <c:v>24.78</c:v>
                </c:pt>
                <c:pt idx="2">
                  <c:v>25.33</c:v>
                </c:pt>
              </c:numCache>
            </c:numRef>
          </c:val>
        </c:ser>
        <c:dLbls>
          <c:showLegendKey val="0"/>
          <c:showVal val="0"/>
          <c:showCatName val="0"/>
          <c:showSerName val="0"/>
          <c:showPercent val="0"/>
          <c:showBubbleSize val="0"/>
        </c:dLbls>
        <c:gapWidth val="150"/>
        <c:axId val="-2069252856"/>
        <c:axId val="2113247304"/>
      </c:barChart>
      <c:catAx>
        <c:axId val="-2069252856"/>
        <c:scaling>
          <c:orientation val="minMax"/>
        </c:scaling>
        <c:delete val="0"/>
        <c:axPos val="b"/>
        <c:majorTickMark val="out"/>
        <c:minorTickMark val="none"/>
        <c:tickLblPos val="nextTo"/>
        <c:crossAx val="2113247304"/>
        <c:crosses val="autoZero"/>
        <c:auto val="1"/>
        <c:lblAlgn val="ctr"/>
        <c:lblOffset val="100"/>
        <c:noMultiLvlLbl val="0"/>
      </c:catAx>
      <c:valAx>
        <c:axId val="2113247304"/>
        <c:scaling>
          <c:orientation val="minMax"/>
          <c:max val="35.0"/>
        </c:scaling>
        <c:delete val="0"/>
        <c:axPos val="l"/>
        <c:majorGridlines/>
        <c:numFmt formatCode="General" sourceLinked="1"/>
        <c:majorTickMark val="out"/>
        <c:minorTickMark val="none"/>
        <c:tickLblPos val="nextTo"/>
        <c:crossAx val="-2069252856"/>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64CA032-03C6-EE47-96A5-923591EFDBD4}" type="datetimeFigureOut">
              <a:rPr lang="en-US" smtClean="0"/>
              <a:t>18/07/15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9DB6423-877D-A24B-9B66-990E55358C22}" type="slidenum">
              <a:rPr lang="en-US" smtClean="0"/>
              <a:t>‹#›</a:t>
            </a:fld>
            <a:endParaRPr lang="en-US" dirty="0"/>
          </a:p>
        </p:txBody>
      </p:sp>
    </p:spTree>
    <p:extLst>
      <p:ext uri="{BB962C8B-B14F-4D97-AF65-F5344CB8AC3E}">
        <p14:creationId xmlns:p14="http://schemas.microsoft.com/office/powerpoint/2010/main" val="10277455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64B765-2725-2746-879C-7B88368DC3D1}" type="datetimeFigureOut">
              <a:rPr lang="en-US" smtClean="0"/>
              <a:t>18/07/15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E299BD-AD53-8049-BE23-00A174BD8E63}" type="slidenum">
              <a:rPr lang="en-US" smtClean="0"/>
              <a:t>‹#›</a:t>
            </a:fld>
            <a:endParaRPr lang="en-US" dirty="0"/>
          </a:p>
        </p:txBody>
      </p:sp>
    </p:spTree>
    <p:extLst>
      <p:ext uri="{BB962C8B-B14F-4D97-AF65-F5344CB8AC3E}">
        <p14:creationId xmlns:p14="http://schemas.microsoft.com/office/powerpoint/2010/main" val="213463963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299BD-AD53-8049-BE23-00A174BD8E63}" type="slidenum">
              <a:rPr lang="en-US" smtClean="0"/>
              <a:t>1</a:t>
            </a:fld>
            <a:endParaRPr lang="en-US" dirty="0"/>
          </a:p>
        </p:txBody>
      </p:sp>
    </p:spTree>
    <p:extLst>
      <p:ext uri="{BB962C8B-B14F-4D97-AF65-F5344CB8AC3E}">
        <p14:creationId xmlns:p14="http://schemas.microsoft.com/office/powerpoint/2010/main" val="3830739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00325F"/>
                </a:solidFill>
                <a:latin typeface="Perpetua"/>
                <a:cs typeface="Perpetua"/>
              </a:rPr>
              <a:t>3</a:t>
            </a:r>
            <a:r>
              <a:rPr lang="en-US" baseline="30000" dirty="0" smtClean="0">
                <a:solidFill>
                  <a:srgbClr val="00325F"/>
                </a:solidFill>
                <a:latin typeface="Perpetua"/>
                <a:cs typeface="Perpetua"/>
              </a:rPr>
              <a:t>rd</a:t>
            </a:r>
            <a:r>
              <a:rPr lang="en-US" dirty="0" smtClean="0">
                <a:solidFill>
                  <a:srgbClr val="00325F"/>
                </a:solidFill>
                <a:latin typeface="Perpetua"/>
                <a:cs typeface="Perpetua"/>
              </a:rPr>
              <a:t> factor was weak – no items loading &gt;.4, only explained 2.67% variance, eigenvalue of .83</a:t>
            </a:r>
          </a:p>
          <a:p>
            <a:endParaRPr lang="en-GB"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00325F"/>
                </a:solidFill>
                <a:latin typeface="Perpetua"/>
                <a:cs typeface="Perpetua"/>
              </a:rPr>
              <a:t>Increasingly stringent factor loadings until we had very clear factors with items loading &gt;.55 on one factor and no item loading &gt;.25 on the other factor</a:t>
            </a:r>
          </a:p>
          <a:p>
            <a:endParaRPr lang="en-GB" dirty="0"/>
          </a:p>
        </p:txBody>
      </p:sp>
      <p:sp>
        <p:nvSpPr>
          <p:cNvPr id="4" name="Slide Number Placeholder 3"/>
          <p:cNvSpPr>
            <a:spLocks noGrp="1"/>
          </p:cNvSpPr>
          <p:nvPr>
            <p:ph type="sldNum" sz="quarter" idx="10"/>
          </p:nvPr>
        </p:nvSpPr>
        <p:spPr/>
        <p:txBody>
          <a:bodyPr/>
          <a:lstStyle/>
          <a:p>
            <a:fld id="{3EE299BD-AD53-8049-BE23-00A174BD8E63}" type="slidenum">
              <a:rPr lang="en-US" smtClean="0"/>
              <a:t>12</a:t>
            </a:fld>
            <a:endParaRPr lang="en-US" dirty="0"/>
          </a:p>
        </p:txBody>
      </p:sp>
    </p:spTree>
    <p:extLst>
      <p:ext uri="{BB962C8B-B14F-4D97-AF65-F5344CB8AC3E}">
        <p14:creationId xmlns:p14="http://schemas.microsoft.com/office/powerpoint/2010/main" val="1589161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ACT = 49, Control = 70, 3 sessions of ACT / mindfulness / values / defusion</a:t>
            </a:r>
          </a:p>
          <a:p>
            <a:endParaRPr lang="en-GB" dirty="0" smtClean="0"/>
          </a:p>
          <a:p>
            <a:r>
              <a:rPr lang="en-US" dirty="0" smtClean="0">
                <a:solidFill>
                  <a:srgbClr val="00325F"/>
                </a:solidFill>
                <a:latin typeface="Perpetua"/>
                <a:cs typeface="Perpetua"/>
              </a:rPr>
              <a:t>Preacher &amp; Hayes (2008) bootstrapped mediation procedure was used to test if changes in fusion mediated the treatment effect on the GHQ12</a:t>
            </a:r>
          </a:p>
          <a:p>
            <a:endParaRPr lang="en-US" dirty="0" smtClean="0">
              <a:solidFill>
                <a:srgbClr val="00325F"/>
              </a:solidFill>
              <a:latin typeface="Perpetua"/>
              <a:cs typeface="Perpetua"/>
            </a:endParaRPr>
          </a:p>
          <a:p>
            <a:r>
              <a:rPr lang="en-US" dirty="0" smtClean="0">
                <a:solidFill>
                  <a:srgbClr val="00325F"/>
                </a:solidFill>
                <a:latin typeface="Perpetua"/>
                <a:cs typeface="Perpetua"/>
              </a:rPr>
              <a:t>The indirect effect was significant:</a:t>
            </a:r>
          </a:p>
          <a:p>
            <a:endParaRPr lang="en-US" dirty="0" smtClean="0">
              <a:solidFill>
                <a:srgbClr val="00325F"/>
              </a:solidFill>
              <a:latin typeface="Perpetua"/>
              <a:cs typeface="Perpetua"/>
            </a:endParaRPr>
          </a:p>
          <a:p>
            <a:r>
              <a:rPr lang="en-US" dirty="0" smtClean="0">
                <a:solidFill>
                  <a:srgbClr val="00325F"/>
                </a:solidFill>
                <a:latin typeface="Perpetua"/>
                <a:cs typeface="Perpetua"/>
              </a:rPr>
              <a:t>Boot estimate: 1.28 (</a:t>
            </a:r>
            <a:r>
              <a:rPr lang="en-US" i="1" dirty="0" smtClean="0">
                <a:solidFill>
                  <a:srgbClr val="00325F"/>
                </a:solidFill>
                <a:latin typeface="Perpetua"/>
                <a:cs typeface="Perpetua"/>
              </a:rPr>
              <a:t>SE</a:t>
            </a:r>
            <a:r>
              <a:rPr lang="en-US" dirty="0" smtClean="0">
                <a:solidFill>
                  <a:srgbClr val="00325F"/>
                </a:solidFill>
                <a:latin typeface="Perpetua"/>
                <a:cs typeface="Perpetua"/>
              </a:rPr>
              <a:t> = .57), </a:t>
            </a:r>
            <a:r>
              <a:rPr lang="en-US" i="1" dirty="0" smtClean="0">
                <a:solidFill>
                  <a:srgbClr val="00325F"/>
                </a:solidFill>
                <a:latin typeface="Perpetua"/>
                <a:cs typeface="Perpetua"/>
              </a:rPr>
              <a:t>p &lt;.</a:t>
            </a:r>
            <a:r>
              <a:rPr lang="en-US" dirty="0" smtClean="0">
                <a:solidFill>
                  <a:srgbClr val="00325F"/>
                </a:solidFill>
                <a:latin typeface="Perpetua"/>
                <a:cs typeface="Perpetua"/>
              </a:rPr>
              <a:t>05</a:t>
            </a:r>
          </a:p>
          <a:p>
            <a:pPr marL="0" indent="0">
              <a:buNone/>
            </a:pPr>
            <a:r>
              <a:rPr lang="en-US" dirty="0" smtClean="0">
                <a:solidFill>
                  <a:srgbClr val="00325F"/>
                </a:solidFill>
                <a:latin typeface="Perpetua"/>
                <a:cs typeface="Perpetua"/>
              </a:rPr>
              <a:t>	</a:t>
            </a:r>
            <a:r>
              <a:rPr lang="en-US" dirty="0" err="1" smtClean="0">
                <a:solidFill>
                  <a:srgbClr val="00325F"/>
                </a:solidFill>
                <a:latin typeface="Perpetua"/>
                <a:cs typeface="Perpetua"/>
              </a:rPr>
              <a:t>BCa</a:t>
            </a:r>
            <a:r>
              <a:rPr lang="en-US" dirty="0" smtClean="0">
                <a:solidFill>
                  <a:srgbClr val="00325F"/>
                </a:solidFill>
                <a:latin typeface="Perpetua"/>
                <a:cs typeface="Perpetua"/>
              </a:rPr>
              <a:t> 95% CI = .40 – 2.68</a:t>
            </a:r>
          </a:p>
          <a:p>
            <a:endParaRPr lang="en-GB" dirty="0"/>
          </a:p>
        </p:txBody>
      </p:sp>
      <p:sp>
        <p:nvSpPr>
          <p:cNvPr id="4" name="Slide Number Placeholder 3"/>
          <p:cNvSpPr>
            <a:spLocks noGrp="1"/>
          </p:cNvSpPr>
          <p:nvPr>
            <p:ph type="sldNum" sz="quarter" idx="10"/>
          </p:nvPr>
        </p:nvSpPr>
        <p:spPr/>
        <p:txBody>
          <a:bodyPr/>
          <a:lstStyle/>
          <a:p>
            <a:fld id="{3EE299BD-AD53-8049-BE23-00A174BD8E63}" type="slidenum">
              <a:rPr lang="en-US" smtClean="0"/>
              <a:t>28</a:t>
            </a:fld>
            <a:endParaRPr lang="en-US" dirty="0"/>
          </a:p>
        </p:txBody>
      </p:sp>
    </p:spTree>
    <p:extLst>
      <p:ext uri="{BB962C8B-B14F-4D97-AF65-F5344CB8AC3E}">
        <p14:creationId xmlns:p14="http://schemas.microsoft.com/office/powerpoint/2010/main" val="2813826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9D7BE6FB-712F-6848-84A0-3492E3931E21}" type="datetime1">
              <a:rPr lang="en-GB" smtClean="0"/>
              <a:t>18/07/15</a:t>
            </a:fld>
            <a:endParaRPr lang="en-US" dirty="0"/>
          </a:p>
        </p:txBody>
      </p:sp>
      <p:sp>
        <p:nvSpPr>
          <p:cNvPr id="5" name="Footer Placeholder 4"/>
          <p:cNvSpPr>
            <a:spLocks noGrp="1"/>
          </p:cNvSpPr>
          <p:nvPr>
            <p:ph type="ftr" sz="quarter" idx="11"/>
          </p:nvPr>
        </p:nvSpPr>
        <p:spPr/>
        <p:txBody>
          <a:bodyPr/>
          <a:lstStyle/>
          <a:p>
            <a:r>
              <a:rPr lang="en-US" dirty="0" smtClean="0"/>
              <a:t>The University of Edinburgh is a charitable body, registered in  Scotland, with registration number SC005336</a:t>
            </a:r>
            <a:endParaRPr lang="en-US" dirty="0"/>
          </a:p>
        </p:txBody>
      </p:sp>
      <p:sp>
        <p:nvSpPr>
          <p:cNvPr id="6" name="Slide Number Placeholder 5"/>
          <p:cNvSpPr>
            <a:spLocks noGrp="1"/>
          </p:cNvSpPr>
          <p:nvPr>
            <p:ph type="sldNum" sz="quarter" idx="12"/>
          </p:nvPr>
        </p:nvSpPr>
        <p:spPr/>
        <p:txBody>
          <a:bodyPr/>
          <a:lstStyle/>
          <a:p>
            <a:fld id="{D0ECE737-9B95-9F43-BA48-661A3FD91854}" type="slidenum">
              <a:rPr lang="en-US" smtClean="0"/>
              <a:t>‹#›</a:t>
            </a:fld>
            <a:endParaRPr lang="en-US" dirty="0"/>
          </a:p>
        </p:txBody>
      </p:sp>
    </p:spTree>
    <p:extLst>
      <p:ext uri="{BB962C8B-B14F-4D97-AF65-F5344CB8AC3E}">
        <p14:creationId xmlns:p14="http://schemas.microsoft.com/office/powerpoint/2010/main" val="3477771927"/>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C228CF7-95D4-E640-AE77-C54BAABCC877}" type="datetime1">
              <a:rPr lang="en-GB" smtClean="0"/>
              <a:t>18/07/15</a:t>
            </a:fld>
            <a:endParaRPr lang="en-US" dirty="0"/>
          </a:p>
        </p:txBody>
      </p:sp>
      <p:sp>
        <p:nvSpPr>
          <p:cNvPr id="5" name="Footer Placeholder 4"/>
          <p:cNvSpPr>
            <a:spLocks noGrp="1"/>
          </p:cNvSpPr>
          <p:nvPr>
            <p:ph type="ftr" sz="quarter" idx="11"/>
          </p:nvPr>
        </p:nvSpPr>
        <p:spPr/>
        <p:txBody>
          <a:bodyPr/>
          <a:lstStyle/>
          <a:p>
            <a:r>
              <a:rPr lang="en-US" dirty="0" smtClean="0"/>
              <a:t>The University of Edinburgh is a charitable body, registered in  Scotland, with registration number SC005336</a:t>
            </a:r>
            <a:endParaRPr lang="en-US" dirty="0"/>
          </a:p>
        </p:txBody>
      </p:sp>
      <p:sp>
        <p:nvSpPr>
          <p:cNvPr id="6" name="Slide Number Placeholder 5"/>
          <p:cNvSpPr>
            <a:spLocks noGrp="1"/>
          </p:cNvSpPr>
          <p:nvPr>
            <p:ph type="sldNum" sz="quarter" idx="12"/>
          </p:nvPr>
        </p:nvSpPr>
        <p:spPr/>
        <p:txBody>
          <a:bodyPr/>
          <a:lstStyle/>
          <a:p>
            <a:fld id="{D0ECE737-9B95-9F43-BA48-661A3FD91854}" type="slidenum">
              <a:rPr lang="en-US" smtClean="0"/>
              <a:t>‹#›</a:t>
            </a:fld>
            <a:endParaRPr lang="en-US" dirty="0"/>
          </a:p>
        </p:txBody>
      </p:sp>
    </p:spTree>
    <p:extLst>
      <p:ext uri="{BB962C8B-B14F-4D97-AF65-F5344CB8AC3E}">
        <p14:creationId xmlns:p14="http://schemas.microsoft.com/office/powerpoint/2010/main" val="2291852608"/>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6E4E3B4-7813-9341-A3F6-08C933FDD7C2}" type="datetime1">
              <a:rPr lang="en-GB" smtClean="0"/>
              <a:t>18/07/15</a:t>
            </a:fld>
            <a:endParaRPr lang="en-US" dirty="0"/>
          </a:p>
        </p:txBody>
      </p:sp>
      <p:sp>
        <p:nvSpPr>
          <p:cNvPr id="5" name="Footer Placeholder 4"/>
          <p:cNvSpPr>
            <a:spLocks noGrp="1"/>
          </p:cNvSpPr>
          <p:nvPr>
            <p:ph type="ftr" sz="quarter" idx="11"/>
          </p:nvPr>
        </p:nvSpPr>
        <p:spPr/>
        <p:txBody>
          <a:bodyPr/>
          <a:lstStyle/>
          <a:p>
            <a:r>
              <a:rPr lang="en-US" dirty="0" smtClean="0"/>
              <a:t>The University of Edinburgh is a charitable body, registered in  Scotland, with registration number SC005336</a:t>
            </a:r>
            <a:endParaRPr lang="en-US" dirty="0"/>
          </a:p>
        </p:txBody>
      </p:sp>
      <p:sp>
        <p:nvSpPr>
          <p:cNvPr id="6" name="Slide Number Placeholder 5"/>
          <p:cNvSpPr>
            <a:spLocks noGrp="1"/>
          </p:cNvSpPr>
          <p:nvPr>
            <p:ph type="sldNum" sz="quarter" idx="12"/>
          </p:nvPr>
        </p:nvSpPr>
        <p:spPr/>
        <p:txBody>
          <a:bodyPr/>
          <a:lstStyle/>
          <a:p>
            <a:fld id="{D0ECE737-9B95-9F43-BA48-661A3FD91854}" type="slidenum">
              <a:rPr lang="en-US" smtClean="0"/>
              <a:t>‹#›</a:t>
            </a:fld>
            <a:endParaRPr lang="en-US" dirty="0"/>
          </a:p>
        </p:txBody>
      </p:sp>
    </p:spTree>
    <p:extLst>
      <p:ext uri="{BB962C8B-B14F-4D97-AF65-F5344CB8AC3E}">
        <p14:creationId xmlns:p14="http://schemas.microsoft.com/office/powerpoint/2010/main" val="1960827364"/>
      </p:ext>
    </p:extLst>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EA2E351-B617-1E49-97F3-C6AF6206A420}" type="datetime1">
              <a:rPr lang="en-GB" smtClean="0"/>
              <a:t>18/07/15</a:t>
            </a:fld>
            <a:endParaRPr lang="en-US" dirty="0"/>
          </a:p>
        </p:txBody>
      </p:sp>
      <p:sp>
        <p:nvSpPr>
          <p:cNvPr id="5" name="Footer Placeholder 4"/>
          <p:cNvSpPr>
            <a:spLocks noGrp="1"/>
          </p:cNvSpPr>
          <p:nvPr>
            <p:ph type="ftr" sz="quarter" idx="11"/>
          </p:nvPr>
        </p:nvSpPr>
        <p:spPr/>
        <p:txBody>
          <a:bodyPr/>
          <a:lstStyle/>
          <a:p>
            <a:r>
              <a:rPr lang="en-US" dirty="0" smtClean="0"/>
              <a:t>The University of Edinburgh is a charitable body, registered in  Scotland, with registration number SC005336</a:t>
            </a:r>
            <a:endParaRPr lang="en-US" dirty="0"/>
          </a:p>
        </p:txBody>
      </p:sp>
      <p:sp>
        <p:nvSpPr>
          <p:cNvPr id="6" name="Slide Number Placeholder 5"/>
          <p:cNvSpPr>
            <a:spLocks noGrp="1"/>
          </p:cNvSpPr>
          <p:nvPr>
            <p:ph type="sldNum" sz="quarter" idx="12"/>
          </p:nvPr>
        </p:nvSpPr>
        <p:spPr/>
        <p:txBody>
          <a:bodyPr/>
          <a:lstStyle/>
          <a:p>
            <a:fld id="{D0ECE737-9B95-9F43-BA48-661A3FD91854}" type="slidenum">
              <a:rPr lang="en-US" smtClean="0"/>
              <a:t>‹#›</a:t>
            </a:fld>
            <a:endParaRPr lang="en-US" dirty="0"/>
          </a:p>
        </p:txBody>
      </p:sp>
    </p:spTree>
    <p:extLst>
      <p:ext uri="{BB962C8B-B14F-4D97-AF65-F5344CB8AC3E}">
        <p14:creationId xmlns:p14="http://schemas.microsoft.com/office/powerpoint/2010/main" val="2862428910"/>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9987A6DA-A1DC-B147-A667-8BAB91C1AE37}" type="datetime1">
              <a:rPr lang="en-GB" smtClean="0"/>
              <a:t>18/07/15</a:t>
            </a:fld>
            <a:endParaRPr lang="en-US" dirty="0"/>
          </a:p>
        </p:txBody>
      </p:sp>
      <p:sp>
        <p:nvSpPr>
          <p:cNvPr id="5" name="Footer Placeholder 4"/>
          <p:cNvSpPr>
            <a:spLocks noGrp="1"/>
          </p:cNvSpPr>
          <p:nvPr>
            <p:ph type="ftr" sz="quarter" idx="11"/>
          </p:nvPr>
        </p:nvSpPr>
        <p:spPr/>
        <p:txBody>
          <a:bodyPr/>
          <a:lstStyle/>
          <a:p>
            <a:r>
              <a:rPr lang="en-US" dirty="0" smtClean="0"/>
              <a:t>The University of Edinburgh is a charitable body, registered in  Scotland, with registration number SC005336</a:t>
            </a:r>
            <a:endParaRPr lang="en-US" dirty="0"/>
          </a:p>
        </p:txBody>
      </p:sp>
      <p:sp>
        <p:nvSpPr>
          <p:cNvPr id="6" name="Slide Number Placeholder 5"/>
          <p:cNvSpPr>
            <a:spLocks noGrp="1"/>
          </p:cNvSpPr>
          <p:nvPr>
            <p:ph type="sldNum" sz="quarter" idx="12"/>
          </p:nvPr>
        </p:nvSpPr>
        <p:spPr/>
        <p:txBody>
          <a:bodyPr/>
          <a:lstStyle/>
          <a:p>
            <a:fld id="{D0ECE737-9B95-9F43-BA48-661A3FD91854}" type="slidenum">
              <a:rPr lang="en-US" smtClean="0"/>
              <a:t>‹#›</a:t>
            </a:fld>
            <a:endParaRPr lang="en-US" dirty="0"/>
          </a:p>
        </p:txBody>
      </p:sp>
    </p:spTree>
    <p:extLst>
      <p:ext uri="{BB962C8B-B14F-4D97-AF65-F5344CB8AC3E}">
        <p14:creationId xmlns:p14="http://schemas.microsoft.com/office/powerpoint/2010/main" val="1723901870"/>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95430EC8-F025-1B49-B8A2-3D7B7E78DE91}" type="datetime1">
              <a:rPr lang="en-GB" smtClean="0"/>
              <a:t>18/07/15</a:t>
            </a:fld>
            <a:endParaRPr lang="en-US" dirty="0"/>
          </a:p>
        </p:txBody>
      </p:sp>
      <p:sp>
        <p:nvSpPr>
          <p:cNvPr id="6" name="Footer Placeholder 5"/>
          <p:cNvSpPr>
            <a:spLocks noGrp="1"/>
          </p:cNvSpPr>
          <p:nvPr>
            <p:ph type="ftr" sz="quarter" idx="11"/>
          </p:nvPr>
        </p:nvSpPr>
        <p:spPr/>
        <p:txBody>
          <a:bodyPr/>
          <a:lstStyle/>
          <a:p>
            <a:r>
              <a:rPr lang="en-US" dirty="0" smtClean="0"/>
              <a:t>The University of Edinburgh is a charitable body, registered in  Scotland, with registration number SC005336</a:t>
            </a:r>
            <a:endParaRPr lang="en-US" dirty="0"/>
          </a:p>
        </p:txBody>
      </p:sp>
      <p:sp>
        <p:nvSpPr>
          <p:cNvPr id="7" name="Slide Number Placeholder 6"/>
          <p:cNvSpPr>
            <a:spLocks noGrp="1"/>
          </p:cNvSpPr>
          <p:nvPr>
            <p:ph type="sldNum" sz="quarter" idx="12"/>
          </p:nvPr>
        </p:nvSpPr>
        <p:spPr/>
        <p:txBody>
          <a:bodyPr/>
          <a:lstStyle/>
          <a:p>
            <a:fld id="{D0ECE737-9B95-9F43-BA48-661A3FD91854}" type="slidenum">
              <a:rPr lang="en-US" smtClean="0"/>
              <a:t>‹#›</a:t>
            </a:fld>
            <a:endParaRPr lang="en-US" dirty="0"/>
          </a:p>
        </p:txBody>
      </p:sp>
    </p:spTree>
    <p:extLst>
      <p:ext uri="{BB962C8B-B14F-4D97-AF65-F5344CB8AC3E}">
        <p14:creationId xmlns:p14="http://schemas.microsoft.com/office/powerpoint/2010/main" val="2140582450"/>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E6525524-E74C-AF41-BBF4-93980448A418}" type="datetime1">
              <a:rPr lang="en-GB" smtClean="0"/>
              <a:t>18/07/15</a:t>
            </a:fld>
            <a:endParaRPr lang="en-US" dirty="0"/>
          </a:p>
        </p:txBody>
      </p:sp>
      <p:sp>
        <p:nvSpPr>
          <p:cNvPr id="8" name="Footer Placeholder 7"/>
          <p:cNvSpPr>
            <a:spLocks noGrp="1"/>
          </p:cNvSpPr>
          <p:nvPr>
            <p:ph type="ftr" sz="quarter" idx="11"/>
          </p:nvPr>
        </p:nvSpPr>
        <p:spPr/>
        <p:txBody>
          <a:bodyPr/>
          <a:lstStyle/>
          <a:p>
            <a:r>
              <a:rPr lang="en-US" dirty="0" smtClean="0"/>
              <a:t>The University of Edinburgh is a charitable body, registered in  Scotland, with registration number SC005336</a:t>
            </a:r>
            <a:endParaRPr lang="en-US" dirty="0"/>
          </a:p>
        </p:txBody>
      </p:sp>
      <p:sp>
        <p:nvSpPr>
          <p:cNvPr id="9" name="Slide Number Placeholder 8"/>
          <p:cNvSpPr>
            <a:spLocks noGrp="1"/>
          </p:cNvSpPr>
          <p:nvPr>
            <p:ph type="sldNum" sz="quarter" idx="12"/>
          </p:nvPr>
        </p:nvSpPr>
        <p:spPr/>
        <p:txBody>
          <a:bodyPr/>
          <a:lstStyle/>
          <a:p>
            <a:fld id="{D0ECE737-9B95-9F43-BA48-661A3FD91854}" type="slidenum">
              <a:rPr lang="en-US" smtClean="0"/>
              <a:t>‹#›</a:t>
            </a:fld>
            <a:endParaRPr lang="en-US" dirty="0"/>
          </a:p>
        </p:txBody>
      </p:sp>
    </p:spTree>
    <p:extLst>
      <p:ext uri="{BB962C8B-B14F-4D97-AF65-F5344CB8AC3E}">
        <p14:creationId xmlns:p14="http://schemas.microsoft.com/office/powerpoint/2010/main" val="1341410862"/>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43494039-717E-044E-87DF-0C13178A23A2}" type="datetime1">
              <a:rPr lang="en-GB" smtClean="0"/>
              <a:t>18/07/15</a:t>
            </a:fld>
            <a:endParaRPr lang="en-US" dirty="0"/>
          </a:p>
        </p:txBody>
      </p:sp>
      <p:sp>
        <p:nvSpPr>
          <p:cNvPr id="4" name="Footer Placeholder 3"/>
          <p:cNvSpPr>
            <a:spLocks noGrp="1"/>
          </p:cNvSpPr>
          <p:nvPr>
            <p:ph type="ftr" sz="quarter" idx="11"/>
          </p:nvPr>
        </p:nvSpPr>
        <p:spPr/>
        <p:txBody>
          <a:bodyPr/>
          <a:lstStyle/>
          <a:p>
            <a:r>
              <a:rPr lang="en-US" dirty="0" smtClean="0"/>
              <a:t>The University of Edinburgh is a charitable body, registered in  Scotland, with registration number SC005336</a:t>
            </a:r>
            <a:endParaRPr lang="en-US" dirty="0"/>
          </a:p>
        </p:txBody>
      </p:sp>
      <p:sp>
        <p:nvSpPr>
          <p:cNvPr id="5" name="Slide Number Placeholder 4"/>
          <p:cNvSpPr>
            <a:spLocks noGrp="1"/>
          </p:cNvSpPr>
          <p:nvPr>
            <p:ph type="sldNum" sz="quarter" idx="12"/>
          </p:nvPr>
        </p:nvSpPr>
        <p:spPr/>
        <p:txBody>
          <a:bodyPr/>
          <a:lstStyle/>
          <a:p>
            <a:fld id="{D0ECE737-9B95-9F43-BA48-661A3FD91854}" type="slidenum">
              <a:rPr lang="en-US" smtClean="0"/>
              <a:t>‹#›</a:t>
            </a:fld>
            <a:endParaRPr lang="en-US" dirty="0"/>
          </a:p>
        </p:txBody>
      </p:sp>
    </p:spTree>
    <p:extLst>
      <p:ext uri="{BB962C8B-B14F-4D97-AF65-F5344CB8AC3E}">
        <p14:creationId xmlns:p14="http://schemas.microsoft.com/office/powerpoint/2010/main" val="865027944"/>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D096F5-782C-A740-B702-8EF80151F849}" type="datetime1">
              <a:rPr lang="en-GB" smtClean="0"/>
              <a:t>18/07/15</a:t>
            </a:fld>
            <a:endParaRPr lang="en-US" dirty="0"/>
          </a:p>
        </p:txBody>
      </p:sp>
      <p:sp>
        <p:nvSpPr>
          <p:cNvPr id="3" name="Footer Placeholder 2"/>
          <p:cNvSpPr>
            <a:spLocks noGrp="1"/>
          </p:cNvSpPr>
          <p:nvPr>
            <p:ph type="ftr" sz="quarter" idx="11"/>
          </p:nvPr>
        </p:nvSpPr>
        <p:spPr/>
        <p:txBody>
          <a:bodyPr/>
          <a:lstStyle/>
          <a:p>
            <a:r>
              <a:rPr lang="en-US" dirty="0" smtClean="0"/>
              <a:t>The University of Edinburgh is a charitable body, registered in  Scotland, with registration number SC005336</a:t>
            </a:r>
            <a:endParaRPr lang="en-US" dirty="0"/>
          </a:p>
        </p:txBody>
      </p:sp>
      <p:sp>
        <p:nvSpPr>
          <p:cNvPr id="4" name="Slide Number Placeholder 3"/>
          <p:cNvSpPr>
            <a:spLocks noGrp="1"/>
          </p:cNvSpPr>
          <p:nvPr>
            <p:ph type="sldNum" sz="quarter" idx="12"/>
          </p:nvPr>
        </p:nvSpPr>
        <p:spPr/>
        <p:txBody>
          <a:bodyPr/>
          <a:lstStyle/>
          <a:p>
            <a:fld id="{D0ECE737-9B95-9F43-BA48-661A3FD91854}" type="slidenum">
              <a:rPr lang="en-US" smtClean="0"/>
              <a:t>‹#›</a:t>
            </a:fld>
            <a:endParaRPr lang="en-US" dirty="0"/>
          </a:p>
        </p:txBody>
      </p:sp>
    </p:spTree>
    <p:extLst>
      <p:ext uri="{BB962C8B-B14F-4D97-AF65-F5344CB8AC3E}">
        <p14:creationId xmlns:p14="http://schemas.microsoft.com/office/powerpoint/2010/main" val="595178539"/>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C6A493A-B9D2-2346-8D8F-F65F7E4663A2}" type="datetime1">
              <a:rPr lang="en-GB" smtClean="0"/>
              <a:t>18/07/15</a:t>
            </a:fld>
            <a:endParaRPr lang="en-US" dirty="0"/>
          </a:p>
        </p:txBody>
      </p:sp>
      <p:sp>
        <p:nvSpPr>
          <p:cNvPr id="6" name="Footer Placeholder 5"/>
          <p:cNvSpPr>
            <a:spLocks noGrp="1"/>
          </p:cNvSpPr>
          <p:nvPr>
            <p:ph type="ftr" sz="quarter" idx="11"/>
          </p:nvPr>
        </p:nvSpPr>
        <p:spPr/>
        <p:txBody>
          <a:bodyPr/>
          <a:lstStyle/>
          <a:p>
            <a:r>
              <a:rPr lang="en-US" dirty="0" smtClean="0"/>
              <a:t>The University of Edinburgh is a charitable body, registered in  Scotland, with registration number SC005336</a:t>
            </a:r>
            <a:endParaRPr lang="en-US" dirty="0"/>
          </a:p>
        </p:txBody>
      </p:sp>
      <p:sp>
        <p:nvSpPr>
          <p:cNvPr id="7" name="Slide Number Placeholder 6"/>
          <p:cNvSpPr>
            <a:spLocks noGrp="1"/>
          </p:cNvSpPr>
          <p:nvPr>
            <p:ph type="sldNum" sz="quarter" idx="12"/>
          </p:nvPr>
        </p:nvSpPr>
        <p:spPr/>
        <p:txBody>
          <a:bodyPr/>
          <a:lstStyle/>
          <a:p>
            <a:fld id="{D0ECE737-9B95-9F43-BA48-661A3FD91854}" type="slidenum">
              <a:rPr lang="en-US" smtClean="0"/>
              <a:t>‹#›</a:t>
            </a:fld>
            <a:endParaRPr lang="en-US" dirty="0"/>
          </a:p>
        </p:txBody>
      </p:sp>
    </p:spTree>
    <p:extLst>
      <p:ext uri="{BB962C8B-B14F-4D97-AF65-F5344CB8AC3E}">
        <p14:creationId xmlns:p14="http://schemas.microsoft.com/office/powerpoint/2010/main" val="3477004014"/>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1C24583-9AFA-DB4B-8FAD-04083014626E}" type="datetime1">
              <a:rPr lang="en-GB" smtClean="0"/>
              <a:t>18/07/15</a:t>
            </a:fld>
            <a:endParaRPr lang="en-US" dirty="0"/>
          </a:p>
        </p:txBody>
      </p:sp>
      <p:sp>
        <p:nvSpPr>
          <p:cNvPr id="6" name="Footer Placeholder 5"/>
          <p:cNvSpPr>
            <a:spLocks noGrp="1"/>
          </p:cNvSpPr>
          <p:nvPr>
            <p:ph type="ftr" sz="quarter" idx="11"/>
          </p:nvPr>
        </p:nvSpPr>
        <p:spPr/>
        <p:txBody>
          <a:bodyPr/>
          <a:lstStyle/>
          <a:p>
            <a:r>
              <a:rPr lang="en-US" dirty="0" smtClean="0"/>
              <a:t>The University of Edinburgh is a charitable body, registered in  Scotland, with registration number SC005336</a:t>
            </a:r>
            <a:endParaRPr lang="en-US" dirty="0"/>
          </a:p>
        </p:txBody>
      </p:sp>
      <p:sp>
        <p:nvSpPr>
          <p:cNvPr id="7" name="Slide Number Placeholder 6"/>
          <p:cNvSpPr>
            <a:spLocks noGrp="1"/>
          </p:cNvSpPr>
          <p:nvPr>
            <p:ph type="sldNum" sz="quarter" idx="12"/>
          </p:nvPr>
        </p:nvSpPr>
        <p:spPr/>
        <p:txBody>
          <a:bodyPr/>
          <a:lstStyle/>
          <a:p>
            <a:fld id="{D0ECE737-9B95-9F43-BA48-661A3FD91854}" type="slidenum">
              <a:rPr lang="en-US" smtClean="0"/>
              <a:t>‹#›</a:t>
            </a:fld>
            <a:endParaRPr lang="en-US" dirty="0"/>
          </a:p>
        </p:txBody>
      </p:sp>
    </p:spTree>
    <p:extLst>
      <p:ext uri="{BB962C8B-B14F-4D97-AF65-F5344CB8AC3E}">
        <p14:creationId xmlns:p14="http://schemas.microsoft.com/office/powerpoint/2010/main" val="2802397440"/>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ADC152-8F9A-A945-B939-AFB3B6C5352D}" type="datetime1">
              <a:rPr lang="en-GB" smtClean="0"/>
              <a:t>18/07/15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The University of Edinburgh is a charitable body, registered in  Scotland, with registration number SC005336</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ECE737-9B95-9F43-BA48-661A3FD91854}" type="slidenum">
              <a:rPr lang="en-US" smtClean="0"/>
              <a:t>‹#›</a:t>
            </a:fld>
            <a:endParaRPr lang="en-US" dirty="0"/>
          </a:p>
        </p:txBody>
      </p:sp>
    </p:spTree>
    <p:extLst>
      <p:ext uri="{BB962C8B-B14F-4D97-AF65-F5344CB8AC3E}">
        <p14:creationId xmlns:p14="http://schemas.microsoft.com/office/powerpoint/2010/main" val="1757066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p:fade/>
  </p:transition>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9.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chart" Target="../charts/chart3.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emf"/><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2.xml"/><Relationship Id="rId3" Type="http://schemas.openxmlformats.org/officeDocument/2006/relationships/image" Target="../media/image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4.xml.rels><?xml version="1.0" encoding="UTF-8" standalone="yes"?>
<Relationships xmlns="http://schemas.openxmlformats.org/package/2006/relationships"><Relationship Id="rId3" Type="http://schemas.openxmlformats.org/officeDocument/2006/relationships/hyperlink" Target="http://www.contextualscience.org/CFQ" TargetMode="External"/><Relationship Id="rId4" Type="http://schemas.openxmlformats.org/officeDocument/2006/relationships/image" Target="../media/image1.jpe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hyperlink" Target="http://www.contextualscience.org"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3362"/>
            <a:ext cx="7772400" cy="1470025"/>
          </a:xfrm>
        </p:spPr>
        <p:txBody>
          <a:bodyPr>
            <a:normAutofit/>
          </a:bodyPr>
          <a:lstStyle/>
          <a:p>
            <a:r>
              <a:rPr lang="en-US" dirty="0" smtClean="0">
                <a:solidFill>
                  <a:srgbClr val="00325F"/>
                </a:solidFill>
                <a:latin typeface="Perpetua"/>
                <a:cs typeface="Perpetua"/>
              </a:rPr>
              <a:t>The development &amp; initial validation of the cognitive fusion questionnaire</a:t>
            </a:r>
            <a:endParaRPr lang="en-US" dirty="0">
              <a:solidFill>
                <a:srgbClr val="00325F"/>
              </a:solidFill>
              <a:latin typeface="Perpetua"/>
              <a:cs typeface="Perpetua"/>
            </a:endParaRPr>
          </a:p>
        </p:txBody>
      </p:sp>
      <p:sp>
        <p:nvSpPr>
          <p:cNvPr id="3" name="Subtitle 2"/>
          <p:cNvSpPr>
            <a:spLocks noGrp="1"/>
          </p:cNvSpPr>
          <p:nvPr>
            <p:ph type="subTitle" idx="1"/>
          </p:nvPr>
        </p:nvSpPr>
        <p:spPr>
          <a:xfrm>
            <a:off x="229660" y="2863387"/>
            <a:ext cx="8819090" cy="2352564"/>
          </a:xfrm>
        </p:spPr>
        <p:txBody>
          <a:bodyPr>
            <a:noAutofit/>
          </a:bodyPr>
          <a:lstStyle/>
          <a:p>
            <a:r>
              <a:rPr lang="en-US" sz="2400" dirty="0" smtClean="0">
                <a:solidFill>
                  <a:srgbClr val="CD0039"/>
                </a:solidFill>
                <a:latin typeface="Perpetua"/>
                <a:cs typeface="Perpetua"/>
              </a:rPr>
              <a:t>or, </a:t>
            </a:r>
          </a:p>
          <a:p>
            <a:r>
              <a:rPr lang="en-US" sz="2400" dirty="0" smtClean="0">
                <a:solidFill>
                  <a:srgbClr val="CD0039"/>
                </a:solidFill>
                <a:latin typeface="Perpetua"/>
                <a:cs typeface="Perpetua"/>
              </a:rPr>
              <a:t>“How I learned not to be afraid of factor analysis</a:t>
            </a:r>
          </a:p>
          <a:p>
            <a:r>
              <a:rPr lang="en-US" sz="2400" dirty="0" smtClean="0">
                <a:solidFill>
                  <a:srgbClr val="CD0039"/>
                </a:solidFill>
                <a:latin typeface="Perpetua"/>
                <a:cs typeface="Perpetua"/>
              </a:rPr>
              <a:t>and did what I had to do to be published in Behavior Therapy”</a:t>
            </a:r>
          </a:p>
          <a:p>
            <a:pPr algn="l"/>
            <a:endParaRPr lang="en-US" sz="2400" dirty="0">
              <a:solidFill>
                <a:srgbClr val="CD0039"/>
              </a:solidFill>
              <a:latin typeface="Perpetua"/>
              <a:cs typeface="Perpetua"/>
            </a:endParaRPr>
          </a:p>
          <a:p>
            <a:pPr algn="l"/>
            <a:r>
              <a:rPr lang="en-US" sz="2400" dirty="0" smtClean="0">
                <a:solidFill>
                  <a:srgbClr val="CD0039"/>
                </a:solidFill>
                <a:latin typeface="Perpetua"/>
                <a:cs typeface="Perpetua"/>
              </a:rPr>
              <a:t>Dr. David Gillanders 		   						    Dr. Helen Bolderston</a:t>
            </a:r>
          </a:p>
          <a:p>
            <a:pPr algn="l"/>
            <a:r>
              <a:rPr lang="en-US" sz="2400" dirty="0">
                <a:solidFill>
                  <a:srgbClr val="CD0039"/>
                </a:solidFill>
                <a:latin typeface="Perpetua"/>
                <a:cs typeface="Perpetua"/>
              </a:rPr>
              <a:t>University of </a:t>
            </a:r>
            <a:r>
              <a:rPr lang="en-US" sz="2400" dirty="0" smtClean="0">
                <a:solidFill>
                  <a:srgbClr val="CD0039"/>
                </a:solidFill>
                <a:latin typeface="Perpetua"/>
                <a:cs typeface="Perpetua"/>
              </a:rPr>
              <a:t>Edinburgh</a:t>
            </a:r>
            <a:r>
              <a:rPr lang="en-US" sz="2400" dirty="0">
                <a:solidFill>
                  <a:srgbClr val="CD0039"/>
                </a:solidFill>
                <a:latin typeface="Perpetua"/>
                <a:cs typeface="Perpetua"/>
              </a:rPr>
              <a:t>	 </a:t>
            </a:r>
            <a:r>
              <a:rPr lang="en-US" sz="2400" dirty="0" smtClean="0">
                <a:solidFill>
                  <a:srgbClr val="CD0039"/>
                </a:solidFill>
                <a:latin typeface="Perpetua"/>
                <a:cs typeface="Perpetua"/>
              </a:rPr>
              <a:t>						     Bournemouth University  </a:t>
            </a:r>
          </a:p>
          <a:p>
            <a:r>
              <a:rPr lang="en-US" sz="2400" dirty="0" smtClean="0">
                <a:solidFill>
                  <a:srgbClr val="CD0039"/>
                </a:solidFill>
                <a:latin typeface="Perpetua"/>
                <a:cs typeface="Perpetua"/>
              </a:rPr>
              <a:t>Prof. Frank W. Bond</a:t>
            </a:r>
          </a:p>
          <a:p>
            <a:r>
              <a:rPr lang="en-US" sz="2400" dirty="0" smtClean="0">
                <a:solidFill>
                  <a:srgbClr val="CD0039"/>
                </a:solidFill>
                <a:latin typeface="Perpetua"/>
                <a:cs typeface="Perpetua"/>
              </a:rPr>
              <a:t>University of London, Goldsmiths</a:t>
            </a:r>
            <a:endParaRPr lang="en-US" sz="2400" dirty="0">
              <a:solidFill>
                <a:srgbClr val="CD0039"/>
              </a:solidFill>
              <a:latin typeface="Perpetua"/>
              <a:cs typeface="Perpetua"/>
            </a:endParaRPr>
          </a:p>
        </p:txBody>
      </p:sp>
      <p:pic>
        <p:nvPicPr>
          <p:cNvPr id="5" name="Picture 6" descr="Uni Logo and Text in colour.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9575" y="249768"/>
            <a:ext cx="3559174" cy="56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5"/>
          <p:cNvSpPr>
            <a:spLocks noGrp="1"/>
          </p:cNvSpPr>
          <p:nvPr>
            <p:ph type="ftr" sz="quarter" idx="11"/>
          </p:nvPr>
        </p:nvSpPr>
        <p:spPr>
          <a:xfrm>
            <a:off x="0" y="6497108"/>
            <a:ext cx="9048750" cy="365125"/>
          </a:xfrm>
        </p:spPr>
        <p:txBody>
          <a:bodyPr/>
          <a:lstStyle/>
          <a:p>
            <a:pPr algn="l"/>
            <a:r>
              <a:rPr lang="en-US" sz="800" dirty="0" smtClean="0">
                <a:solidFill>
                  <a:srgbClr val="CD0039"/>
                </a:solidFill>
                <a:latin typeface="Arial"/>
                <a:cs typeface="Arial"/>
              </a:rPr>
              <a:t>The University of Edinburgh is a charitable body, registered in  Scotland, with registration number SC005336 							               </a:t>
            </a:r>
            <a:r>
              <a:rPr lang="en-US" sz="800" b="1" dirty="0" smtClean="0">
                <a:solidFill>
                  <a:srgbClr val="CD0039"/>
                </a:solidFill>
                <a:latin typeface="Arial"/>
                <a:cs typeface="Arial"/>
              </a:rPr>
              <a:t>www.ed.ac.uk</a:t>
            </a:r>
            <a:endParaRPr lang="en-US" sz="800" dirty="0">
              <a:solidFill>
                <a:srgbClr val="CD0039"/>
              </a:solidFill>
              <a:latin typeface="Arial"/>
              <a:cs typeface="Arial"/>
            </a:endParaRPr>
          </a:p>
        </p:txBody>
      </p:sp>
    </p:spTree>
    <p:extLst>
      <p:ext uri="{BB962C8B-B14F-4D97-AF65-F5344CB8AC3E}">
        <p14:creationId xmlns:p14="http://schemas.microsoft.com/office/powerpoint/2010/main" val="9231976"/>
      </p:ext>
    </p:extLst>
  </p:cSld>
  <p:clrMapOvr>
    <a:masterClrMapping/>
  </p:clrMapOvr>
  <p:transition xmlns:p14="http://schemas.microsoft.com/office/powerpoint/2010/main" advTm="1496">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1806"/>
            <a:ext cx="8229600" cy="1143000"/>
          </a:xfrm>
        </p:spPr>
        <p:txBody>
          <a:bodyPr/>
          <a:lstStyle/>
          <a:p>
            <a:r>
              <a:rPr lang="en-US" dirty="0" smtClean="0">
                <a:solidFill>
                  <a:srgbClr val="00325F"/>
                </a:solidFill>
                <a:latin typeface="Perpetua"/>
                <a:cs typeface="Perpetua"/>
              </a:rPr>
              <a:t>Philosophical and conceptual aspects</a:t>
            </a:r>
            <a:endParaRPr lang="en-US" dirty="0">
              <a:solidFill>
                <a:srgbClr val="00325F"/>
              </a:solidFill>
              <a:latin typeface="Perpetua"/>
              <a:cs typeface="Perpetua"/>
            </a:endParaRPr>
          </a:p>
        </p:txBody>
      </p:sp>
      <p:sp>
        <p:nvSpPr>
          <p:cNvPr id="3" name="Content Placeholder 2"/>
          <p:cNvSpPr>
            <a:spLocks noGrp="1"/>
          </p:cNvSpPr>
          <p:nvPr>
            <p:ph idx="1"/>
          </p:nvPr>
        </p:nvSpPr>
        <p:spPr>
          <a:xfrm>
            <a:off x="457200" y="2159000"/>
            <a:ext cx="8229600" cy="3967163"/>
          </a:xfrm>
        </p:spPr>
        <p:txBody>
          <a:bodyPr>
            <a:normAutofit lnSpcReduction="10000"/>
          </a:bodyPr>
          <a:lstStyle/>
          <a:p>
            <a:r>
              <a:rPr lang="en-US" dirty="0" smtClean="0">
                <a:solidFill>
                  <a:srgbClr val="00325F"/>
                </a:solidFill>
                <a:latin typeface="Perpetua"/>
                <a:cs typeface="Perpetua"/>
              </a:rPr>
              <a:t>Our background in behaviourism</a:t>
            </a:r>
          </a:p>
          <a:p>
            <a:endParaRPr lang="en-US" dirty="0">
              <a:solidFill>
                <a:srgbClr val="00325F"/>
              </a:solidFill>
              <a:latin typeface="Perpetua"/>
              <a:cs typeface="Perpetua"/>
            </a:endParaRPr>
          </a:p>
          <a:p>
            <a:r>
              <a:rPr lang="en-US" dirty="0" smtClean="0">
                <a:solidFill>
                  <a:srgbClr val="00325F"/>
                </a:solidFill>
                <a:latin typeface="Perpetua"/>
                <a:cs typeface="Perpetua"/>
              </a:rPr>
              <a:t>The odd language of psychometrics – </a:t>
            </a:r>
          </a:p>
          <a:p>
            <a:pPr marL="0" indent="0">
              <a:buNone/>
            </a:pPr>
            <a:r>
              <a:rPr lang="en-US" dirty="0">
                <a:solidFill>
                  <a:srgbClr val="00325F"/>
                </a:solidFill>
                <a:latin typeface="Perpetua"/>
                <a:cs typeface="Perpetua"/>
              </a:rPr>
              <a:t>	</a:t>
            </a:r>
            <a:r>
              <a:rPr lang="en-US" dirty="0" smtClean="0">
                <a:solidFill>
                  <a:srgbClr val="00325F"/>
                </a:solidFill>
                <a:latin typeface="Perpetua"/>
                <a:cs typeface="Perpetua"/>
              </a:rPr>
              <a:t>“latent variables”</a:t>
            </a:r>
          </a:p>
          <a:p>
            <a:pPr marL="0" indent="0">
              <a:buNone/>
            </a:pPr>
            <a:r>
              <a:rPr lang="en-US" dirty="0" smtClean="0">
                <a:solidFill>
                  <a:srgbClr val="00325F"/>
                </a:solidFill>
                <a:latin typeface="Perpetua"/>
                <a:cs typeface="Perpetua"/>
              </a:rPr>
              <a:t>	“traits”</a:t>
            </a:r>
          </a:p>
          <a:p>
            <a:pPr marL="0" indent="0">
              <a:buNone/>
            </a:pPr>
            <a:endParaRPr lang="en-US" dirty="0">
              <a:solidFill>
                <a:srgbClr val="00325F"/>
              </a:solidFill>
              <a:latin typeface="Perpetua"/>
              <a:cs typeface="Perpetua"/>
            </a:endParaRPr>
          </a:p>
          <a:p>
            <a:r>
              <a:rPr lang="en-US" dirty="0" smtClean="0">
                <a:solidFill>
                  <a:srgbClr val="00325F"/>
                </a:solidFill>
                <a:latin typeface="Perpetua"/>
                <a:cs typeface="Perpetua"/>
              </a:rPr>
              <a:t>Playing both games or talking two languages?</a:t>
            </a:r>
            <a:endParaRPr lang="en-US" dirty="0">
              <a:solidFill>
                <a:srgbClr val="00325F"/>
              </a:solidFill>
              <a:latin typeface="Perpetua"/>
              <a:cs typeface="Perpetua"/>
            </a:endParaRPr>
          </a:p>
          <a:p>
            <a:pPr marL="0" indent="0">
              <a:buNone/>
            </a:pPr>
            <a:endParaRPr lang="en-US" dirty="0">
              <a:solidFill>
                <a:srgbClr val="00325F"/>
              </a:solidFill>
              <a:latin typeface="Perpetua"/>
              <a:cs typeface="Perpetua"/>
            </a:endParaRPr>
          </a:p>
          <a:p>
            <a:pPr marL="0" indent="0">
              <a:buNone/>
            </a:pPr>
            <a:endParaRPr lang="en-US" dirty="0" smtClean="0">
              <a:solidFill>
                <a:srgbClr val="00325F"/>
              </a:solidFill>
              <a:latin typeface="Perpetua"/>
              <a:cs typeface="Perpetua"/>
            </a:endParaRPr>
          </a:p>
          <a:p>
            <a:endParaRPr lang="en-US" dirty="0">
              <a:solidFill>
                <a:srgbClr val="00325F"/>
              </a:solidFill>
              <a:latin typeface="Perpetua"/>
              <a:cs typeface="Perpetua"/>
            </a:endParaRPr>
          </a:p>
          <a:p>
            <a:endParaRPr lang="en-US" dirty="0">
              <a:solidFill>
                <a:srgbClr val="00325F"/>
              </a:solidFill>
              <a:latin typeface="Perpetua"/>
              <a:cs typeface="Perpetua"/>
            </a:endParaRPr>
          </a:p>
          <a:p>
            <a:endParaRPr lang="en-US" dirty="0" smtClean="0">
              <a:solidFill>
                <a:srgbClr val="00325F"/>
              </a:solidFill>
              <a:latin typeface="Perpetua"/>
              <a:cs typeface="Perpetua"/>
            </a:endParaRPr>
          </a:p>
          <a:p>
            <a:endParaRPr lang="en-US" dirty="0">
              <a:solidFill>
                <a:srgbClr val="00325F"/>
              </a:solidFill>
              <a:latin typeface="Perpetua"/>
              <a:cs typeface="Perpetua"/>
            </a:endParaRPr>
          </a:p>
        </p:txBody>
      </p:sp>
      <p:sp>
        <p:nvSpPr>
          <p:cNvPr id="5" name="Footer Placeholder 5"/>
          <p:cNvSpPr>
            <a:spLocks noGrp="1"/>
          </p:cNvSpPr>
          <p:nvPr>
            <p:ph type="ftr" sz="quarter" idx="11"/>
          </p:nvPr>
        </p:nvSpPr>
        <p:spPr>
          <a:xfrm>
            <a:off x="0" y="6497108"/>
            <a:ext cx="9048750" cy="365125"/>
          </a:xfrm>
        </p:spPr>
        <p:txBody>
          <a:bodyPr/>
          <a:lstStyle/>
          <a:p>
            <a:pPr algn="l"/>
            <a:r>
              <a:rPr lang="en-US" sz="800" dirty="0" smtClean="0">
                <a:solidFill>
                  <a:srgbClr val="CD0039"/>
                </a:solidFill>
                <a:latin typeface="Arial"/>
                <a:cs typeface="Arial"/>
              </a:rPr>
              <a:t>The University of Edinburgh is a charitable body, registered in  Scotland, with registration number SC005336 							               </a:t>
            </a:r>
            <a:r>
              <a:rPr lang="en-US" sz="800" b="1" dirty="0" smtClean="0">
                <a:solidFill>
                  <a:srgbClr val="CD0039"/>
                </a:solidFill>
                <a:latin typeface="Arial"/>
                <a:cs typeface="Arial"/>
              </a:rPr>
              <a:t>www.ed.ac.uk</a:t>
            </a:r>
            <a:endParaRPr lang="en-US" sz="800" dirty="0">
              <a:solidFill>
                <a:srgbClr val="CD0039"/>
              </a:solidFill>
              <a:latin typeface="Arial"/>
              <a:cs typeface="Arial"/>
            </a:endParaRPr>
          </a:p>
        </p:txBody>
      </p:sp>
      <p:pic>
        <p:nvPicPr>
          <p:cNvPr id="6" name="Picture 6" descr="Uni Logo and Text in colour.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9575" y="249768"/>
            <a:ext cx="3559174" cy="56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756100805"/>
      </p:ext>
    </p:extLst>
  </p:cSld>
  <p:clrMapOvr>
    <a:masterClrMapping/>
  </p:clrMapOvr>
  <p:transition xmlns:p14="http://schemas.microsoft.com/office/powerpoint/2010/main" advTm="308382">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1806"/>
            <a:ext cx="8229600" cy="1143000"/>
          </a:xfrm>
        </p:spPr>
        <p:txBody>
          <a:bodyPr>
            <a:normAutofit fontScale="90000"/>
          </a:bodyPr>
          <a:lstStyle/>
          <a:p>
            <a:r>
              <a:rPr lang="en-US" dirty="0" smtClean="0">
                <a:solidFill>
                  <a:srgbClr val="00325F"/>
                </a:solidFill>
                <a:latin typeface="Perpetua"/>
                <a:cs typeface="Perpetua"/>
              </a:rPr>
              <a:t>Exploratory factor analysis and item reduction using a student sample</a:t>
            </a:r>
            <a:endParaRPr lang="en-US" dirty="0">
              <a:solidFill>
                <a:srgbClr val="00325F"/>
              </a:solidFill>
              <a:latin typeface="Perpetua"/>
              <a:cs typeface="Perpetua"/>
            </a:endParaRPr>
          </a:p>
        </p:txBody>
      </p:sp>
      <p:sp>
        <p:nvSpPr>
          <p:cNvPr id="5" name="Footer Placeholder 5"/>
          <p:cNvSpPr>
            <a:spLocks noGrp="1"/>
          </p:cNvSpPr>
          <p:nvPr>
            <p:ph type="ftr" sz="quarter" idx="11"/>
          </p:nvPr>
        </p:nvSpPr>
        <p:spPr>
          <a:xfrm>
            <a:off x="0" y="6497108"/>
            <a:ext cx="9048750" cy="365125"/>
          </a:xfrm>
        </p:spPr>
        <p:txBody>
          <a:bodyPr/>
          <a:lstStyle/>
          <a:p>
            <a:pPr algn="l"/>
            <a:r>
              <a:rPr lang="en-US" sz="800" dirty="0" smtClean="0">
                <a:solidFill>
                  <a:srgbClr val="CD0039"/>
                </a:solidFill>
                <a:latin typeface="Arial"/>
                <a:cs typeface="Arial"/>
              </a:rPr>
              <a:t>The University of Edinburgh is a charitable body, registered in  Scotland, with registration number SC005336 							               </a:t>
            </a:r>
            <a:r>
              <a:rPr lang="en-US" sz="800" b="1" dirty="0" smtClean="0">
                <a:solidFill>
                  <a:srgbClr val="CD0039"/>
                </a:solidFill>
                <a:latin typeface="Arial"/>
                <a:cs typeface="Arial"/>
              </a:rPr>
              <a:t>www.ed.ac.uk</a:t>
            </a:r>
            <a:endParaRPr lang="en-US" sz="800" dirty="0">
              <a:solidFill>
                <a:srgbClr val="CD0039"/>
              </a:solidFill>
              <a:latin typeface="Arial"/>
              <a:cs typeface="Arial"/>
            </a:endParaRPr>
          </a:p>
        </p:txBody>
      </p:sp>
      <p:pic>
        <p:nvPicPr>
          <p:cNvPr id="6" name="Picture 6" descr="Uni Logo and Text in colour.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9575" y="249768"/>
            <a:ext cx="3559174" cy="56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Content Placeholder 6"/>
          <p:cNvGraphicFramePr>
            <a:graphicFrameLocks noGrp="1"/>
          </p:cNvGraphicFramePr>
          <p:nvPr>
            <p:ph idx="1"/>
            <p:extLst>
              <p:ext uri="{D42A27DB-BD31-4B8C-83A1-F6EECF244321}">
                <p14:modId xmlns:p14="http://schemas.microsoft.com/office/powerpoint/2010/main" val="3701868049"/>
              </p:ext>
            </p:extLst>
          </p:nvPr>
        </p:nvGraphicFramePr>
        <p:xfrm>
          <a:off x="143647" y="3444207"/>
          <a:ext cx="3119359" cy="30529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ext uri="{D42A27DB-BD31-4B8C-83A1-F6EECF244321}">
                <p14:modId xmlns:p14="http://schemas.microsoft.com/office/powerpoint/2010/main" val="2864092386"/>
              </p:ext>
            </p:extLst>
          </p:nvPr>
        </p:nvGraphicFramePr>
        <p:xfrm>
          <a:off x="3781053" y="3125928"/>
          <a:ext cx="5267697" cy="3324139"/>
        </p:xfrm>
        <a:graphic>
          <a:graphicData uri="http://schemas.openxmlformats.org/drawingml/2006/chart">
            <c:chart xmlns:c="http://schemas.openxmlformats.org/drawingml/2006/chart" xmlns:r="http://schemas.openxmlformats.org/officeDocument/2006/relationships" r:id="rId4"/>
          </a:graphicData>
        </a:graphic>
      </p:graphicFrame>
      <p:sp>
        <p:nvSpPr>
          <p:cNvPr id="9" name="Content Placeholder 2"/>
          <p:cNvSpPr txBox="1">
            <a:spLocks/>
          </p:cNvSpPr>
          <p:nvPr/>
        </p:nvSpPr>
        <p:spPr>
          <a:xfrm>
            <a:off x="457200" y="2013505"/>
            <a:ext cx="8229600" cy="1159464"/>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srgbClr val="00325F"/>
                </a:solidFill>
                <a:latin typeface="Perpetua"/>
                <a:cs typeface="Perpetua"/>
              </a:rPr>
              <a:t>UoE students &amp; associates of Maria and David </a:t>
            </a:r>
            <a:r>
              <a:rPr lang="en-US" i="1" dirty="0" smtClean="0">
                <a:solidFill>
                  <a:srgbClr val="00325F"/>
                </a:solidFill>
                <a:latin typeface="Perpetua"/>
                <a:cs typeface="Perpetua"/>
              </a:rPr>
              <a:t> </a:t>
            </a:r>
          </a:p>
          <a:p>
            <a:r>
              <a:rPr lang="en-US" i="1" dirty="0" smtClean="0">
                <a:solidFill>
                  <a:srgbClr val="00325F"/>
                </a:solidFill>
                <a:latin typeface="Perpetua"/>
                <a:cs typeface="Perpetua"/>
              </a:rPr>
              <a:t>n </a:t>
            </a:r>
            <a:r>
              <a:rPr lang="en-US" dirty="0" smtClean="0">
                <a:solidFill>
                  <a:srgbClr val="00325F"/>
                </a:solidFill>
                <a:latin typeface="Perpetua"/>
                <a:cs typeface="Perpetua"/>
              </a:rPr>
              <a:t>=</a:t>
            </a:r>
            <a:r>
              <a:rPr lang="en-US" i="1" dirty="0" smtClean="0">
                <a:solidFill>
                  <a:srgbClr val="00325F"/>
                </a:solidFill>
                <a:latin typeface="Perpetua"/>
                <a:cs typeface="Perpetua"/>
              </a:rPr>
              <a:t> </a:t>
            </a:r>
            <a:r>
              <a:rPr lang="en-US" dirty="0" smtClean="0">
                <a:solidFill>
                  <a:srgbClr val="00325F"/>
                </a:solidFill>
                <a:latin typeface="Perpetua"/>
                <a:cs typeface="Perpetua"/>
              </a:rPr>
              <a:t>592</a:t>
            </a:r>
            <a:endParaRPr lang="en-US" dirty="0">
              <a:solidFill>
                <a:srgbClr val="00325F"/>
              </a:solidFill>
              <a:latin typeface="Perpetua"/>
              <a:cs typeface="Perpetua"/>
            </a:endParaRPr>
          </a:p>
        </p:txBody>
      </p:sp>
    </p:spTree>
    <p:extLst>
      <p:ext uri="{BB962C8B-B14F-4D97-AF65-F5344CB8AC3E}">
        <p14:creationId xmlns:p14="http://schemas.microsoft.com/office/powerpoint/2010/main" val="2151918166"/>
      </p:ext>
    </p:extLst>
  </p:cSld>
  <p:clrMapOvr>
    <a:masterClrMapping/>
  </p:clrMapOvr>
  <p:transition xmlns:p14="http://schemas.microsoft.com/office/powerpoint/2010/main" advTm="36594">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1806"/>
            <a:ext cx="8229600" cy="1143000"/>
          </a:xfrm>
        </p:spPr>
        <p:txBody>
          <a:bodyPr>
            <a:normAutofit/>
          </a:bodyPr>
          <a:lstStyle/>
          <a:p>
            <a:r>
              <a:rPr lang="en-US" dirty="0" smtClean="0">
                <a:solidFill>
                  <a:srgbClr val="00325F"/>
                </a:solidFill>
                <a:latin typeface="Perpetua"/>
                <a:cs typeface="Perpetua"/>
              </a:rPr>
              <a:t>Factor extraction / Item reduction</a:t>
            </a:r>
            <a:endParaRPr lang="en-US" dirty="0">
              <a:solidFill>
                <a:srgbClr val="00325F"/>
              </a:solidFill>
              <a:latin typeface="Perpetua"/>
              <a:cs typeface="Perpetua"/>
            </a:endParaRPr>
          </a:p>
        </p:txBody>
      </p:sp>
      <p:sp>
        <p:nvSpPr>
          <p:cNvPr id="3" name="Content Placeholder 2"/>
          <p:cNvSpPr>
            <a:spLocks noGrp="1"/>
          </p:cNvSpPr>
          <p:nvPr>
            <p:ph idx="1"/>
          </p:nvPr>
        </p:nvSpPr>
        <p:spPr>
          <a:xfrm>
            <a:off x="457200" y="2159000"/>
            <a:ext cx="8229600" cy="3967163"/>
          </a:xfrm>
        </p:spPr>
        <p:txBody>
          <a:bodyPr>
            <a:normAutofit/>
          </a:bodyPr>
          <a:lstStyle/>
          <a:p>
            <a:r>
              <a:rPr lang="en-US" dirty="0" smtClean="0">
                <a:solidFill>
                  <a:srgbClr val="00325F"/>
                </a:solidFill>
                <a:latin typeface="Perpetua"/>
                <a:cs typeface="Perpetua"/>
              </a:rPr>
              <a:t>Parallel </a:t>
            </a:r>
            <a:r>
              <a:rPr lang="en-US" dirty="0">
                <a:solidFill>
                  <a:srgbClr val="00325F"/>
                </a:solidFill>
                <a:latin typeface="Perpetua"/>
                <a:cs typeface="Perpetua"/>
              </a:rPr>
              <a:t>Analysis (Horn, 1965) – suggested 3 factors</a:t>
            </a:r>
          </a:p>
          <a:p>
            <a:endParaRPr lang="en-US" dirty="0" smtClean="0">
              <a:solidFill>
                <a:srgbClr val="00325F"/>
              </a:solidFill>
              <a:latin typeface="Perpetua"/>
              <a:cs typeface="Perpetua"/>
            </a:endParaRPr>
          </a:p>
          <a:p>
            <a:r>
              <a:rPr lang="en-US" dirty="0">
                <a:solidFill>
                  <a:srgbClr val="00325F"/>
                </a:solidFill>
                <a:latin typeface="Perpetua"/>
                <a:cs typeface="Perpetua"/>
              </a:rPr>
              <a:t>Increasingly stringent factor loadings</a:t>
            </a:r>
          </a:p>
          <a:p>
            <a:endParaRPr lang="en-US" dirty="0" smtClean="0">
              <a:solidFill>
                <a:srgbClr val="00325F"/>
              </a:solidFill>
              <a:latin typeface="Perpetua"/>
              <a:cs typeface="Perpetua"/>
            </a:endParaRPr>
          </a:p>
          <a:p>
            <a:endParaRPr lang="en-US" dirty="0">
              <a:solidFill>
                <a:srgbClr val="00325F"/>
              </a:solidFill>
              <a:latin typeface="Perpetua"/>
              <a:cs typeface="Perpetua"/>
            </a:endParaRPr>
          </a:p>
        </p:txBody>
      </p:sp>
      <p:sp>
        <p:nvSpPr>
          <p:cNvPr id="5" name="Footer Placeholder 5"/>
          <p:cNvSpPr>
            <a:spLocks noGrp="1"/>
          </p:cNvSpPr>
          <p:nvPr>
            <p:ph type="ftr" sz="quarter" idx="11"/>
          </p:nvPr>
        </p:nvSpPr>
        <p:spPr>
          <a:xfrm>
            <a:off x="0" y="6497108"/>
            <a:ext cx="9048750" cy="365125"/>
          </a:xfrm>
        </p:spPr>
        <p:txBody>
          <a:bodyPr/>
          <a:lstStyle/>
          <a:p>
            <a:pPr algn="l"/>
            <a:r>
              <a:rPr lang="en-US" sz="800" dirty="0" smtClean="0">
                <a:solidFill>
                  <a:srgbClr val="CD0039"/>
                </a:solidFill>
                <a:latin typeface="Arial"/>
                <a:cs typeface="Arial"/>
              </a:rPr>
              <a:t>The University of Edinburgh is a charitable body, registered in  Scotland, with registration number SC005336 							               </a:t>
            </a:r>
            <a:r>
              <a:rPr lang="en-US" sz="800" b="1" dirty="0" smtClean="0">
                <a:solidFill>
                  <a:srgbClr val="CD0039"/>
                </a:solidFill>
                <a:latin typeface="Arial"/>
                <a:cs typeface="Arial"/>
              </a:rPr>
              <a:t>www.ed.ac.uk</a:t>
            </a:r>
            <a:endParaRPr lang="en-US" sz="800" dirty="0">
              <a:solidFill>
                <a:srgbClr val="CD0039"/>
              </a:solidFill>
              <a:latin typeface="Arial"/>
              <a:cs typeface="Arial"/>
            </a:endParaRPr>
          </a:p>
        </p:txBody>
      </p:sp>
      <p:pic>
        <p:nvPicPr>
          <p:cNvPr id="6" name="Picture 6" descr="Uni Logo and Text in colour.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9575" y="249768"/>
            <a:ext cx="3559174" cy="56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4058275"/>
      </p:ext>
    </p:extLst>
  </p:cSld>
  <p:clrMapOvr>
    <a:masterClrMapping/>
  </p:clrMapOvr>
  <p:transition xmlns:p14="http://schemas.microsoft.com/office/powerpoint/2010/main" advTm="64944">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1806"/>
            <a:ext cx="8229600" cy="1143000"/>
          </a:xfrm>
        </p:spPr>
        <p:txBody>
          <a:bodyPr>
            <a:normAutofit/>
          </a:bodyPr>
          <a:lstStyle/>
          <a:p>
            <a:r>
              <a:rPr lang="en-US" dirty="0" smtClean="0">
                <a:solidFill>
                  <a:srgbClr val="00325F"/>
                </a:solidFill>
                <a:latin typeface="Perpetua"/>
                <a:cs typeface="Perpetua"/>
              </a:rPr>
              <a:t>Item reduction</a:t>
            </a:r>
            <a:endParaRPr lang="en-US" dirty="0">
              <a:solidFill>
                <a:srgbClr val="00325F"/>
              </a:solidFill>
              <a:latin typeface="Perpetua"/>
              <a:cs typeface="Perpetua"/>
            </a:endParaRPr>
          </a:p>
        </p:txBody>
      </p:sp>
      <p:sp>
        <p:nvSpPr>
          <p:cNvPr id="3" name="Content Placeholder 2"/>
          <p:cNvSpPr>
            <a:spLocks noGrp="1"/>
          </p:cNvSpPr>
          <p:nvPr>
            <p:ph idx="1"/>
          </p:nvPr>
        </p:nvSpPr>
        <p:spPr>
          <a:xfrm>
            <a:off x="457200" y="2159000"/>
            <a:ext cx="8229600" cy="3967163"/>
          </a:xfrm>
        </p:spPr>
        <p:txBody>
          <a:bodyPr>
            <a:normAutofit/>
          </a:bodyPr>
          <a:lstStyle/>
          <a:p>
            <a:r>
              <a:rPr lang="en-US" dirty="0" smtClean="0">
                <a:solidFill>
                  <a:srgbClr val="00325F"/>
                </a:solidFill>
                <a:latin typeface="Perpetua"/>
                <a:cs typeface="Perpetua"/>
              </a:rPr>
              <a:t>2 factors explaining 59.8% of the variance</a:t>
            </a:r>
          </a:p>
          <a:p>
            <a:endParaRPr lang="en-US" dirty="0">
              <a:solidFill>
                <a:srgbClr val="00325F"/>
              </a:solidFill>
              <a:latin typeface="Perpetua"/>
              <a:cs typeface="Perpetua"/>
            </a:endParaRPr>
          </a:p>
          <a:p>
            <a:r>
              <a:rPr lang="en-US" dirty="0" smtClean="0">
                <a:solidFill>
                  <a:srgbClr val="00325F"/>
                </a:solidFill>
                <a:latin typeface="Perpetua"/>
                <a:cs typeface="Perpetua"/>
              </a:rPr>
              <a:t>7 fusion scored items and 3 defusion items</a:t>
            </a:r>
            <a:endParaRPr lang="en-US" dirty="0">
              <a:solidFill>
                <a:srgbClr val="00325F"/>
              </a:solidFill>
              <a:latin typeface="Perpetua"/>
              <a:cs typeface="Perpetua"/>
            </a:endParaRPr>
          </a:p>
          <a:p>
            <a:pPr marL="0" indent="0">
              <a:buNone/>
            </a:pPr>
            <a:endParaRPr lang="en-US" dirty="0">
              <a:solidFill>
                <a:srgbClr val="00325F"/>
              </a:solidFill>
              <a:latin typeface="Perpetua"/>
              <a:cs typeface="Perpetua"/>
            </a:endParaRPr>
          </a:p>
          <a:p>
            <a:endParaRPr lang="en-US" dirty="0">
              <a:solidFill>
                <a:srgbClr val="00325F"/>
              </a:solidFill>
              <a:latin typeface="Perpetua"/>
              <a:cs typeface="Perpetua"/>
            </a:endParaRPr>
          </a:p>
          <a:p>
            <a:endParaRPr lang="en-US" dirty="0" smtClean="0">
              <a:solidFill>
                <a:srgbClr val="00325F"/>
              </a:solidFill>
              <a:latin typeface="Perpetua"/>
              <a:cs typeface="Perpetua"/>
            </a:endParaRPr>
          </a:p>
          <a:p>
            <a:endParaRPr lang="en-US" dirty="0">
              <a:solidFill>
                <a:srgbClr val="00325F"/>
              </a:solidFill>
              <a:latin typeface="Perpetua"/>
              <a:cs typeface="Perpetua"/>
            </a:endParaRPr>
          </a:p>
        </p:txBody>
      </p:sp>
      <p:sp>
        <p:nvSpPr>
          <p:cNvPr id="5" name="Footer Placeholder 5"/>
          <p:cNvSpPr>
            <a:spLocks noGrp="1"/>
          </p:cNvSpPr>
          <p:nvPr>
            <p:ph type="ftr" sz="quarter" idx="11"/>
          </p:nvPr>
        </p:nvSpPr>
        <p:spPr>
          <a:xfrm>
            <a:off x="0" y="6497108"/>
            <a:ext cx="9048750" cy="365125"/>
          </a:xfrm>
        </p:spPr>
        <p:txBody>
          <a:bodyPr/>
          <a:lstStyle/>
          <a:p>
            <a:pPr algn="l"/>
            <a:r>
              <a:rPr lang="en-US" sz="800" dirty="0" smtClean="0">
                <a:solidFill>
                  <a:srgbClr val="CD0039"/>
                </a:solidFill>
                <a:latin typeface="Arial"/>
                <a:cs typeface="Arial"/>
              </a:rPr>
              <a:t>The University of Edinburgh is a charitable body, registered in  Scotland, with registration number SC005336 							               </a:t>
            </a:r>
            <a:r>
              <a:rPr lang="en-US" sz="800" b="1" dirty="0" smtClean="0">
                <a:solidFill>
                  <a:srgbClr val="CD0039"/>
                </a:solidFill>
                <a:latin typeface="Arial"/>
                <a:cs typeface="Arial"/>
              </a:rPr>
              <a:t>www.ed.ac.uk</a:t>
            </a:r>
            <a:endParaRPr lang="en-US" sz="800" dirty="0">
              <a:solidFill>
                <a:srgbClr val="CD0039"/>
              </a:solidFill>
              <a:latin typeface="Arial"/>
              <a:cs typeface="Arial"/>
            </a:endParaRPr>
          </a:p>
        </p:txBody>
      </p:sp>
      <p:pic>
        <p:nvPicPr>
          <p:cNvPr id="6" name="Picture 6" descr="Uni Logo and Text in colour.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9575" y="249768"/>
            <a:ext cx="3559174" cy="56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6134109"/>
      </p:ext>
    </p:extLst>
  </p:cSld>
  <p:clrMapOvr>
    <a:masterClrMapping/>
  </p:clrMapOvr>
  <p:transition xmlns:p14="http://schemas.microsoft.com/office/powerpoint/2010/main" advTm="16921">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1806"/>
            <a:ext cx="8229600" cy="1143000"/>
          </a:xfrm>
        </p:spPr>
        <p:txBody>
          <a:bodyPr>
            <a:normAutofit fontScale="90000"/>
          </a:bodyPr>
          <a:lstStyle/>
          <a:p>
            <a:r>
              <a:rPr lang="en-US" dirty="0" smtClean="0">
                <a:solidFill>
                  <a:srgbClr val="00325F"/>
                </a:solidFill>
                <a:latin typeface="Perpetua"/>
                <a:cs typeface="Perpetua"/>
              </a:rPr>
              <a:t>The interim period:</a:t>
            </a:r>
            <a:br>
              <a:rPr lang="en-US" dirty="0" smtClean="0">
                <a:solidFill>
                  <a:srgbClr val="00325F"/>
                </a:solidFill>
                <a:latin typeface="Perpetua"/>
                <a:cs typeface="Perpetua"/>
              </a:rPr>
            </a:br>
            <a:r>
              <a:rPr lang="en-US" dirty="0" smtClean="0">
                <a:solidFill>
                  <a:srgbClr val="00325F"/>
                </a:solidFill>
                <a:latin typeface="Perpetua"/>
                <a:cs typeface="Perpetua"/>
              </a:rPr>
              <a:t> 28 and 13 item versions</a:t>
            </a:r>
            <a:endParaRPr lang="en-US" dirty="0">
              <a:solidFill>
                <a:srgbClr val="00325F"/>
              </a:solidFill>
              <a:latin typeface="Perpetua"/>
              <a:cs typeface="Perpetua"/>
            </a:endParaRPr>
          </a:p>
        </p:txBody>
      </p:sp>
      <p:sp>
        <p:nvSpPr>
          <p:cNvPr id="3" name="Content Placeholder 2"/>
          <p:cNvSpPr>
            <a:spLocks noGrp="1"/>
          </p:cNvSpPr>
          <p:nvPr>
            <p:ph idx="1"/>
          </p:nvPr>
        </p:nvSpPr>
        <p:spPr>
          <a:xfrm>
            <a:off x="457200" y="2159000"/>
            <a:ext cx="8229600" cy="3967163"/>
          </a:xfrm>
        </p:spPr>
        <p:txBody>
          <a:bodyPr>
            <a:normAutofit/>
          </a:bodyPr>
          <a:lstStyle/>
          <a:p>
            <a:r>
              <a:rPr lang="en-US" dirty="0" smtClean="0">
                <a:solidFill>
                  <a:srgbClr val="00325F"/>
                </a:solidFill>
                <a:latin typeface="Perpetua"/>
                <a:cs typeface="Perpetua"/>
              </a:rPr>
              <a:t>What the article doesn't</a:t>
            </a:r>
            <a:r>
              <a:rPr lang="fr-FR" dirty="0" smtClean="0">
                <a:solidFill>
                  <a:srgbClr val="00325F"/>
                </a:solidFill>
                <a:latin typeface="Perpetua"/>
                <a:cs typeface="Perpetua"/>
              </a:rPr>
              <a:t>’</a:t>
            </a:r>
            <a:r>
              <a:rPr lang="en-US" dirty="0" smtClean="0">
                <a:solidFill>
                  <a:srgbClr val="00325F"/>
                </a:solidFill>
                <a:latin typeface="Perpetua"/>
                <a:cs typeface="Perpetua"/>
              </a:rPr>
              <a:t>t say….</a:t>
            </a:r>
          </a:p>
          <a:p>
            <a:endParaRPr lang="en-US" dirty="0">
              <a:solidFill>
                <a:srgbClr val="00325F"/>
              </a:solidFill>
              <a:latin typeface="Perpetua"/>
              <a:cs typeface="Perpetua"/>
            </a:endParaRPr>
          </a:p>
          <a:p>
            <a:r>
              <a:rPr lang="en-US" dirty="0" smtClean="0">
                <a:solidFill>
                  <a:srgbClr val="00325F"/>
                </a:solidFill>
                <a:latin typeface="Perpetua"/>
                <a:cs typeface="Perpetua"/>
              </a:rPr>
              <a:t>For several years we collected data with the above versions</a:t>
            </a:r>
          </a:p>
          <a:p>
            <a:endParaRPr lang="en-US" dirty="0">
              <a:solidFill>
                <a:srgbClr val="00325F"/>
              </a:solidFill>
              <a:latin typeface="Perpetua"/>
              <a:cs typeface="Perpetua"/>
            </a:endParaRPr>
          </a:p>
          <a:p>
            <a:r>
              <a:rPr lang="en-US" dirty="0" smtClean="0">
                <a:solidFill>
                  <a:srgbClr val="00325F"/>
                </a:solidFill>
                <a:latin typeface="Perpetua"/>
                <a:cs typeface="Perpetua"/>
              </a:rPr>
              <a:t>The 10 item version came through the re analysis of data at the end as we wrote up for publication</a:t>
            </a:r>
            <a:endParaRPr lang="en-US" dirty="0">
              <a:solidFill>
                <a:srgbClr val="00325F"/>
              </a:solidFill>
              <a:latin typeface="Perpetua"/>
              <a:cs typeface="Perpetua"/>
            </a:endParaRPr>
          </a:p>
          <a:p>
            <a:endParaRPr lang="en-US" dirty="0" smtClean="0">
              <a:solidFill>
                <a:srgbClr val="00325F"/>
              </a:solidFill>
              <a:latin typeface="Perpetua"/>
              <a:cs typeface="Perpetua"/>
            </a:endParaRPr>
          </a:p>
          <a:p>
            <a:endParaRPr lang="en-US" dirty="0">
              <a:solidFill>
                <a:srgbClr val="00325F"/>
              </a:solidFill>
              <a:latin typeface="Perpetua"/>
              <a:cs typeface="Perpetua"/>
            </a:endParaRPr>
          </a:p>
        </p:txBody>
      </p:sp>
      <p:sp>
        <p:nvSpPr>
          <p:cNvPr id="5" name="Footer Placeholder 5"/>
          <p:cNvSpPr>
            <a:spLocks noGrp="1"/>
          </p:cNvSpPr>
          <p:nvPr>
            <p:ph type="ftr" sz="quarter" idx="11"/>
          </p:nvPr>
        </p:nvSpPr>
        <p:spPr>
          <a:xfrm>
            <a:off x="0" y="6497108"/>
            <a:ext cx="9048750" cy="365125"/>
          </a:xfrm>
        </p:spPr>
        <p:txBody>
          <a:bodyPr/>
          <a:lstStyle/>
          <a:p>
            <a:pPr algn="l"/>
            <a:r>
              <a:rPr lang="en-US" sz="800" dirty="0" smtClean="0">
                <a:solidFill>
                  <a:srgbClr val="CD0039"/>
                </a:solidFill>
                <a:latin typeface="Arial"/>
                <a:cs typeface="Arial"/>
              </a:rPr>
              <a:t>The University of Edinburgh is a charitable body, registered in  Scotland, with registration number SC005336 							               </a:t>
            </a:r>
            <a:r>
              <a:rPr lang="en-US" sz="800" b="1" dirty="0" smtClean="0">
                <a:solidFill>
                  <a:srgbClr val="CD0039"/>
                </a:solidFill>
                <a:latin typeface="Arial"/>
                <a:cs typeface="Arial"/>
              </a:rPr>
              <a:t>www.ed.ac.uk</a:t>
            </a:r>
            <a:endParaRPr lang="en-US" sz="800" dirty="0">
              <a:solidFill>
                <a:srgbClr val="CD0039"/>
              </a:solidFill>
              <a:latin typeface="Arial"/>
              <a:cs typeface="Arial"/>
            </a:endParaRPr>
          </a:p>
        </p:txBody>
      </p:sp>
      <p:pic>
        <p:nvPicPr>
          <p:cNvPr id="6" name="Picture 6" descr="Uni Logo and Text in colour.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9575" y="249768"/>
            <a:ext cx="3559174" cy="56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1918166"/>
      </p:ext>
    </p:extLst>
  </p:cSld>
  <p:clrMapOvr>
    <a:masterClrMapping/>
  </p:clrMapOvr>
  <p:transition xmlns:p14="http://schemas.microsoft.com/office/powerpoint/2010/main" advTm="52364">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1806"/>
            <a:ext cx="8229600" cy="1143000"/>
          </a:xfrm>
        </p:spPr>
        <p:txBody>
          <a:bodyPr>
            <a:normAutofit/>
          </a:bodyPr>
          <a:lstStyle/>
          <a:p>
            <a:r>
              <a:rPr lang="en-US" dirty="0" smtClean="0">
                <a:solidFill>
                  <a:srgbClr val="00325F"/>
                </a:solidFill>
                <a:latin typeface="Perpetua"/>
                <a:cs typeface="Perpetua"/>
              </a:rPr>
              <a:t>Gathering data on diverse samples</a:t>
            </a:r>
            <a:endParaRPr lang="en-US" dirty="0">
              <a:solidFill>
                <a:srgbClr val="00325F"/>
              </a:solidFill>
              <a:latin typeface="Perpetua"/>
              <a:cs typeface="Perpetua"/>
            </a:endParaRPr>
          </a:p>
        </p:txBody>
      </p:sp>
      <p:sp>
        <p:nvSpPr>
          <p:cNvPr id="3" name="Content Placeholder 2"/>
          <p:cNvSpPr>
            <a:spLocks noGrp="1"/>
          </p:cNvSpPr>
          <p:nvPr>
            <p:ph idx="1"/>
          </p:nvPr>
        </p:nvSpPr>
        <p:spPr>
          <a:xfrm>
            <a:off x="457200" y="2159000"/>
            <a:ext cx="8229600" cy="3967163"/>
          </a:xfrm>
        </p:spPr>
        <p:txBody>
          <a:bodyPr>
            <a:normAutofit/>
          </a:bodyPr>
          <a:lstStyle/>
          <a:p>
            <a:r>
              <a:rPr lang="en-US" dirty="0" smtClean="0">
                <a:solidFill>
                  <a:srgbClr val="00325F"/>
                </a:solidFill>
                <a:latin typeface="Perpetua"/>
                <a:cs typeface="Perpetua"/>
              </a:rPr>
              <a:t>Community adult sample including a sample of prison officers (</a:t>
            </a:r>
            <a:r>
              <a:rPr lang="en-US" i="1" dirty="0" smtClean="0">
                <a:solidFill>
                  <a:srgbClr val="00325F"/>
                </a:solidFill>
                <a:latin typeface="Perpetua"/>
                <a:cs typeface="Perpetua"/>
              </a:rPr>
              <a:t>n </a:t>
            </a:r>
            <a:r>
              <a:rPr lang="en-US" dirty="0" smtClean="0">
                <a:solidFill>
                  <a:srgbClr val="00325F"/>
                </a:solidFill>
                <a:latin typeface="Perpetua"/>
                <a:cs typeface="Perpetua"/>
              </a:rPr>
              <a:t>= 447)</a:t>
            </a:r>
          </a:p>
          <a:p>
            <a:pPr marL="0" indent="0">
              <a:buNone/>
            </a:pPr>
            <a:r>
              <a:rPr lang="en-US" sz="2400" dirty="0" smtClean="0">
                <a:solidFill>
                  <a:srgbClr val="00325F"/>
                </a:solidFill>
                <a:latin typeface="Perpetua"/>
                <a:cs typeface="Perpetua"/>
              </a:rPr>
              <a:t>	Lindsey Campbell (NHS Grampian)</a:t>
            </a:r>
          </a:p>
          <a:p>
            <a:pPr marL="0" indent="0">
              <a:buNone/>
            </a:pPr>
            <a:r>
              <a:rPr lang="en-US" sz="2400" dirty="0" smtClean="0">
                <a:solidFill>
                  <a:srgbClr val="00325F"/>
                </a:solidFill>
                <a:latin typeface="Perpetua"/>
                <a:cs typeface="Perpetua"/>
              </a:rPr>
              <a:t>	Louise Tansey (NHS Lothian / NHS Lanarkshire)</a:t>
            </a:r>
          </a:p>
          <a:p>
            <a:pPr marL="0" indent="0">
              <a:buNone/>
            </a:pPr>
            <a:r>
              <a:rPr lang="en-US" sz="2400" dirty="0" smtClean="0">
                <a:solidFill>
                  <a:srgbClr val="00325F"/>
                </a:solidFill>
                <a:latin typeface="Perpetua"/>
                <a:cs typeface="Perpetua"/>
              </a:rPr>
              <a:t>	Joda Lloyd &amp; Lauraine May (University of London, Goldsmiths)</a:t>
            </a:r>
            <a:endParaRPr lang="en-US" sz="2400" dirty="0">
              <a:solidFill>
                <a:srgbClr val="00325F"/>
              </a:solidFill>
              <a:latin typeface="Perpetua"/>
              <a:cs typeface="Perpetua"/>
            </a:endParaRPr>
          </a:p>
          <a:p>
            <a:endParaRPr lang="en-US" dirty="0">
              <a:solidFill>
                <a:srgbClr val="00325F"/>
              </a:solidFill>
              <a:latin typeface="Perpetua"/>
              <a:cs typeface="Perpetua"/>
            </a:endParaRPr>
          </a:p>
          <a:p>
            <a:endParaRPr lang="en-US" dirty="0">
              <a:solidFill>
                <a:srgbClr val="00325F"/>
              </a:solidFill>
              <a:latin typeface="Perpetua"/>
              <a:cs typeface="Perpetua"/>
            </a:endParaRPr>
          </a:p>
          <a:p>
            <a:endParaRPr lang="en-US" dirty="0" smtClean="0">
              <a:solidFill>
                <a:srgbClr val="00325F"/>
              </a:solidFill>
              <a:latin typeface="Perpetua"/>
              <a:cs typeface="Perpetua"/>
            </a:endParaRPr>
          </a:p>
          <a:p>
            <a:endParaRPr lang="en-US" dirty="0" smtClean="0">
              <a:solidFill>
                <a:srgbClr val="00325F"/>
              </a:solidFill>
              <a:latin typeface="Perpetua"/>
              <a:cs typeface="Perpetua"/>
            </a:endParaRPr>
          </a:p>
          <a:p>
            <a:endParaRPr lang="en-US" dirty="0">
              <a:solidFill>
                <a:srgbClr val="00325F"/>
              </a:solidFill>
              <a:latin typeface="Perpetua"/>
              <a:cs typeface="Perpetua"/>
            </a:endParaRPr>
          </a:p>
        </p:txBody>
      </p:sp>
      <p:sp>
        <p:nvSpPr>
          <p:cNvPr id="5" name="Footer Placeholder 5"/>
          <p:cNvSpPr>
            <a:spLocks noGrp="1"/>
          </p:cNvSpPr>
          <p:nvPr>
            <p:ph type="ftr" sz="quarter" idx="11"/>
          </p:nvPr>
        </p:nvSpPr>
        <p:spPr>
          <a:xfrm>
            <a:off x="0" y="6497108"/>
            <a:ext cx="9048750" cy="365125"/>
          </a:xfrm>
        </p:spPr>
        <p:txBody>
          <a:bodyPr/>
          <a:lstStyle/>
          <a:p>
            <a:pPr algn="l"/>
            <a:r>
              <a:rPr lang="en-US" sz="800" dirty="0" smtClean="0">
                <a:solidFill>
                  <a:srgbClr val="CD0039"/>
                </a:solidFill>
                <a:latin typeface="Arial"/>
                <a:cs typeface="Arial"/>
              </a:rPr>
              <a:t>The University of Edinburgh is a charitable body, registered in  Scotland, with registration number SC005336 							               </a:t>
            </a:r>
            <a:r>
              <a:rPr lang="en-US" sz="800" b="1" dirty="0" smtClean="0">
                <a:solidFill>
                  <a:srgbClr val="CD0039"/>
                </a:solidFill>
                <a:latin typeface="Arial"/>
                <a:cs typeface="Arial"/>
              </a:rPr>
              <a:t>www.ed.ac.uk</a:t>
            </a:r>
            <a:endParaRPr lang="en-US" sz="800" dirty="0">
              <a:solidFill>
                <a:srgbClr val="CD0039"/>
              </a:solidFill>
              <a:latin typeface="Arial"/>
              <a:cs typeface="Arial"/>
            </a:endParaRPr>
          </a:p>
        </p:txBody>
      </p:sp>
      <p:pic>
        <p:nvPicPr>
          <p:cNvPr id="6" name="Picture 6" descr="Uni Logo and Text in colour.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9575" y="249768"/>
            <a:ext cx="3559174" cy="56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3060489"/>
      </p:ext>
    </p:extLst>
  </p:cSld>
  <p:clrMapOvr>
    <a:masterClrMapping/>
  </p:clrMapOvr>
  <p:transition xmlns:p14="http://schemas.microsoft.com/office/powerpoint/2010/main" advTm="55846">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1806"/>
            <a:ext cx="8229600" cy="1143000"/>
          </a:xfrm>
        </p:spPr>
        <p:txBody>
          <a:bodyPr>
            <a:normAutofit/>
          </a:bodyPr>
          <a:lstStyle/>
          <a:p>
            <a:r>
              <a:rPr lang="en-US" dirty="0" smtClean="0">
                <a:solidFill>
                  <a:srgbClr val="00325F"/>
                </a:solidFill>
                <a:latin typeface="Perpetua"/>
                <a:cs typeface="Perpetua"/>
              </a:rPr>
              <a:t>Gathering data on diverse samples</a:t>
            </a:r>
            <a:endParaRPr lang="en-US" dirty="0">
              <a:solidFill>
                <a:srgbClr val="00325F"/>
              </a:solidFill>
              <a:latin typeface="Perpetua"/>
              <a:cs typeface="Perpetua"/>
            </a:endParaRPr>
          </a:p>
        </p:txBody>
      </p:sp>
      <p:sp>
        <p:nvSpPr>
          <p:cNvPr id="3" name="Content Placeholder 2"/>
          <p:cNvSpPr>
            <a:spLocks noGrp="1"/>
          </p:cNvSpPr>
          <p:nvPr>
            <p:ph idx="1"/>
          </p:nvPr>
        </p:nvSpPr>
        <p:spPr>
          <a:xfrm>
            <a:off x="457200" y="2159000"/>
            <a:ext cx="8229600" cy="3967163"/>
          </a:xfrm>
        </p:spPr>
        <p:txBody>
          <a:bodyPr>
            <a:normAutofit/>
          </a:bodyPr>
          <a:lstStyle/>
          <a:p>
            <a:r>
              <a:rPr lang="en-US" dirty="0" smtClean="0">
                <a:solidFill>
                  <a:srgbClr val="00325F"/>
                </a:solidFill>
                <a:latin typeface="Perpetua"/>
                <a:cs typeface="Perpetua"/>
              </a:rPr>
              <a:t>Work site stress management sample </a:t>
            </a:r>
            <a:r>
              <a:rPr lang="en-US" dirty="0">
                <a:solidFill>
                  <a:srgbClr val="00325F"/>
                </a:solidFill>
                <a:latin typeface="Perpetua"/>
                <a:cs typeface="Perpetua"/>
              </a:rPr>
              <a:t>(</a:t>
            </a:r>
            <a:r>
              <a:rPr lang="en-US" i="1" dirty="0">
                <a:solidFill>
                  <a:srgbClr val="00325F"/>
                </a:solidFill>
                <a:latin typeface="Perpetua"/>
                <a:cs typeface="Perpetua"/>
              </a:rPr>
              <a:t>n </a:t>
            </a:r>
            <a:r>
              <a:rPr lang="en-US" dirty="0">
                <a:solidFill>
                  <a:srgbClr val="00325F"/>
                </a:solidFill>
                <a:latin typeface="Perpetua"/>
                <a:cs typeface="Perpetua"/>
              </a:rPr>
              <a:t>= </a:t>
            </a:r>
            <a:r>
              <a:rPr lang="en-US" dirty="0" smtClean="0">
                <a:solidFill>
                  <a:srgbClr val="00325F"/>
                </a:solidFill>
                <a:latin typeface="Perpetua"/>
                <a:cs typeface="Perpetua"/>
              </a:rPr>
              <a:t>242)</a:t>
            </a:r>
          </a:p>
          <a:p>
            <a:pPr marL="0" indent="0">
              <a:buNone/>
            </a:pPr>
            <a:r>
              <a:rPr lang="en-US" dirty="0">
                <a:solidFill>
                  <a:srgbClr val="00325F"/>
                </a:solidFill>
                <a:latin typeface="Perpetua"/>
                <a:cs typeface="Perpetua"/>
              </a:rPr>
              <a:t>	</a:t>
            </a:r>
            <a:r>
              <a:rPr lang="en-US" sz="2400" dirty="0" smtClean="0">
                <a:solidFill>
                  <a:srgbClr val="00325F"/>
                </a:solidFill>
                <a:latin typeface="Perpetua"/>
                <a:cs typeface="Perpetua"/>
              </a:rPr>
              <a:t>Paul Flaxman (City University)</a:t>
            </a:r>
          </a:p>
          <a:p>
            <a:pPr marL="0" indent="0">
              <a:buNone/>
            </a:pPr>
            <a:r>
              <a:rPr lang="en-US" sz="2400" dirty="0">
                <a:solidFill>
                  <a:srgbClr val="00325F"/>
                </a:solidFill>
                <a:latin typeface="Perpetua"/>
                <a:cs typeface="Perpetua"/>
              </a:rPr>
              <a:t>	</a:t>
            </a:r>
            <a:r>
              <a:rPr lang="en-US" sz="2000" dirty="0">
                <a:solidFill>
                  <a:srgbClr val="00325F"/>
                </a:solidFill>
                <a:latin typeface="Perpetua"/>
                <a:cs typeface="Perpetua"/>
              </a:rPr>
              <a:t>Economic and Social Research Council (ESRC grant no: RES-061-0232) </a:t>
            </a:r>
          </a:p>
          <a:p>
            <a:pPr marL="0" indent="0">
              <a:buNone/>
            </a:pPr>
            <a:endParaRPr lang="en-US" sz="2400" dirty="0" smtClean="0">
              <a:solidFill>
                <a:srgbClr val="00325F"/>
              </a:solidFill>
              <a:latin typeface="Perpetua"/>
              <a:cs typeface="Perpetua"/>
            </a:endParaRPr>
          </a:p>
          <a:p>
            <a:endParaRPr lang="en-US" dirty="0">
              <a:solidFill>
                <a:srgbClr val="00325F"/>
              </a:solidFill>
              <a:latin typeface="Perpetua"/>
              <a:cs typeface="Perpetua"/>
            </a:endParaRPr>
          </a:p>
          <a:p>
            <a:r>
              <a:rPr lang="en-US" dirty="0">
                <a:solidFill>
                  <a:srgbClr val="00325F"/>
                </a:solidFill>
                <a:latin typeface="Perpetua"/>
                <a:cs typeface="Perpetua"/>
              </a:rPr>
              <a:t>Multiple sclerosis sample (</a:t>
            </a:r>
            <a:r>
              <a:rPr lang="en-US" i="1" dirty="0">
                <a:solidFill>
                  <a:srgbClr val="00325F"/>
                </a:solidFill>
                <a:latin typeface="Perpetua"/>
                <a:cs typeface="Perpetua"/>
              </a:rPr>
              <a:t>n </a:t>
            </a:r>
            <a:r>
              <a:rPr lang="en-US" dirty="0">
                <a:solidFill>
                  <a:srgbClr val="00325F"/>
                </a:solidFill>
                <a:latin typeface="Perpetua"/>
                <a:cs typeface="Perpetua"/>
              </a:rPr>
              <a:t>= 133</a:t>
            </a:r>
            <a:r>
              <a:rPr lang="en-US" dirty="0" smtClean="0">
                <a:solidFill>
                  <a:srgbClr val="00325F"/>
                </a:solidFill>
                <a:latin typeface="Perpetua"/>
                <a:cs typeface="Perpetua"/>
              </a:rPr>
              <a:t>)	</a:t>
            </a:r>
          </a:p>
          <a:p>
            <a:pPr marL="0" indent="0">
              <a:buNone/>
            </a:pPr>
            <a:r>
              <a:rPr lang="en-US" dirty="0">
                <a:solidFill>
                  <a:srgbClr val="00325F"/>
                </a:solidFill>
                <a:latin typeface="Perpetua"/>
                <a:cs typeface="Perpetua"/>
              </a:rPr>
              <a:t>	</a:t>
            </a:r>
            <a:r>
              <a:rPr lang="en-US" sz="2400" dirty="0" smtClean="0">
                <a:solidFill>
                  <a:srgbClr val="00325F"/>
                </a:solidFill>
                <a:latin typeface="Perpetua"/>
                <a:cs typeface="Perpetua"/>
              </a:rPr>
              <a:t>Clive Ferenbach (NHS Fife)</a:t>
            </a:r>
            <a:endParaRPr lang="en-US" sz="2400" dirty="0">
              <a:solidFill>
                <a:srgbClr val="00325F"/>
              </a:solidFill>
              <a:latin typeface="Perpetua"/>
              <a:cs typeface="Perpetua"/>
            </a:endParaRPr>
          </a:p>
          <a:p>
            <a:endParaRPr lang="en-US" dirty="0">
              <a:solidFill>
                <a:srgbClr val="00325F"/>
              </a:solidFill>
              <a:latin typeface="Perpetua"/>
              <a:cs typeface="Perpetua"/>
            </a:endParaRPr>
          </a:p>
          <a:p>
            <a:endParaRPr lang="en-US" dirty="0">
              <a:solidFill>
                <a:srgbClr val="00325F"/>
              </a:solidFill>
              <a:latin typeface="Perpetua"/>
              <a:cs typeface="Perpetua"/>
            </a:endParaRPr>
          </a:p>
          <a:p>
            <a:endParaRPr lang="en-US" dirty="0">
              <a:solidFill>
                <a:srgbClr val="00325F"/>
              </a:solidFill>
              <a:latin typeface="Perpetua"/>
              <a:cs typeface="Perpetua"/>
            </a:endParaRPr>
          </a:p>
          <a:p>
            <a:endParaRPr lang="en-US" dirty="0" smtClean="0">
              <a:solidFill>
                <a:srgbClr val="00325F"/>
              </a:solidFill>
              <a:latin typeface="Perpetua"/>
              <a:cs typeface="Perpetua"/>
            </a:endParaRPr>
          </a:p>
          <a:p>
            <a:endParaRPr lang="en-US" dirty="0" smtClean="0">
              <a:solidFill>
                <a:srgbClr val="00325F"/>
              </a:solidFill>
              <a:latin typeface="Perpetua"/>
              <a:cs typeface="Perpetua"/>
            </a:endParaRPr>
          </a:p>
          <a:p>
            <a:endParaRPr lang="en-US" dirty="0">
              <a:solidFill>
                <a:srgbClr val="00325F"/>
              </a:solidFill>
              <a:latin typeface="Perpetua"/>
              <a:cs typeface="Perpetua"/>
            </a:endParaRPr>
          </a:p>
        </p:txBody>
      </p:sp>
      <p:sp>
        <p:nvSpPr>
          <p:cNvPr id="5" name="Footer Placeholder 5"/>
          <p:cNvSpPr>
            <a:spLocks noGrp="1"/>
          </p:cNvSpPr>
          <p:nvPr>
            <p:ph type="ftr" sz="quarter" idx="11"/>
          </p:nvPr>
        </p:nvSpPr>
        <p:spPr>
          <a:xfrm>
            <a:off x="0" y="6497108"/>
            <a:ext cx="9048750" cy="365125"/>
          </a:xfrm>
        </p:spPr>
        <p:txBody>
          <a:bodyPr/>
          <a:lstStyle/>
          <a:p>
            <a:pPr algn="l"/>
            <a:r>
              <a:rPr lang="en-US" sz="800" dirty="0" smtClean="0">
                <a:solidFill>
                  <a:srgbClr val="CD0039"/>
                </a:solidFill>
                <a:latin typeface="Arial"/>
                <a:cs typeface="Arial"/>
              </a:rPr>
              <a:t>The University of Edinburgh is a charitable body, registered in  Scotland, with registration number SC005336 							               </a:t>
            </a:r>
            <a:r>
              <a:rPr lang="en-US" sz="800" b="1" dirty="0" smtClean="0">
                <a:solidFill>
                  <a:srgbClr val="CD0039"/>
                </a:solidFill>
                <a:latin typeface="Arial"/>
                <a:cs typeface="Arial"/>
              </a:rPr>
              <a:t>www.ed.ac.uk</a:t>
            </a:r>
            <a:endParaRPr lang="en-US" sz="800" dirty="0">
              <a:solidFill>
                <a:srgbClr val="CD0039"/>
              </a:solidFill>
              <a:latin typeface="Arial"/>
              <a:cs typeface="Arial"/>
            </a:endParaRPr>
          </a:p>
        </p:txBody>
      </p:sp>
      <p:pic>
        <p:nvPicPr>
          <p:cNvPr id="6" name="Picture 6" descr="Uni Logo and Text in colour.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9575" y="249768"/>
            <a:ext cx="3559174" cy="56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1808912"/>
      </p:ext>
    </p:extLst>
  </p:cSld>
  <p:clrMapOvr>
    <a:masterClrMapping/>
  </p:clrMapOvr>
  <p:transition xmlns:p14="http://schemas.microsoft.com/office/powerpoint/2010/main" advTm="47930">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1806"/>
            <a:ext cx="8229600" cy="1143000"/>
          </a:xfrm>
        </p:spPr>
        <p:txBody>
          <a:bodyPr>
            <a:normAutofit/>
          </a:bodyPr>
          <a:lstStyle/>
          <a:p>
            <a:r>
              <a:rPr lang="en-US" dirty="0" smtClean="0">
                <a:solidFill>
                  <a:srgbClr val="00325F"/>
                </a:solidFill>
                <a:latin typeface="Perpetua"/>
                <a:cs typeface="Perpetua"/>
              </a:rPr>
              <a:t>Gathering data on diverse samples</a:t>
            </a:r>
            <a:endParaRPr lang="en-US" dirty="0">
              <a:solidFill>
                <a:srgbClr val="00325F"/>
              </a:solidFill>
              <a:latin typeface="Perpetua"/>
              <a:cs typeface="Perpetua"/>
            </a:endParaRPr>
          </a:p>
        </p:txBody>
      </p:sp>
      <p:sp>
        <p:nvSpPr>
          <p:cNvPr id="3" name="Content Placeholder 2"/>
          <p:cNvSpPr>
            <a:spLocks noGrp="1"/>
          </p:cNvSpPr>
          <p:nvPr>
            <p:ph idx="1"/>
          </p:nvPr>
        </p:nvSpPr>
        <p:spPr>
          <a:xfrm>
            <a:off x="457200" y="2159000"/>
            <a:ext cx="8229600" cy="3967163"/>
          </a:xfrm>
        </p:spPr>
        <p:txBody>
          <a:bodyPr>
            <a:normAutofit lnSpcReduction="10000"/>
          </a:bodyPr>
          <a:lstStyle/>
          <a:p>
            <a:r>
              <a:rPr lang="en-US" dirty="0" smtClean="0">
                <a:solidFill>
                  <a:srgbClr val="00325F"/>
                </a:solidFill>
                <a:latin typeface="Perpetua"/>
                <a:cs typeface="Perpetua"/>
              </a:rPr>
              <a:t>Mixed mental health sample (</a:t>
            </a:r>
            <a:r>
              <a:rPr lang="en-US" i="1" dirty="0" smtClean="0">
                <a:solidFill>
                  <a:srgbClr val="00325F"/>
                </a:solidFill>
                <a:latin typeface="Perpetua"/>
                <a:cs typeface="Perpetua"/>
              </a:rPr>
              <a:t>n </a:t>
            </a:r>
            <a:r>
              <a:rPr lang="en-US" dirty="0" smtClean="0">
                <a:solidFill>
                  <a:srgbClr val="00325F"/>
                </a:solidFill>
                <a:latin typeface="Perpetua"/>
                <a:cs typeface="Perpetua"/>
              </a:rPr>
              <a:t>= 215)</a:t>
            </a:r>
          </a:p>
          <a:p>
            <a:pPr marL="0" indent="0">
              <a:buNone/>
            </a:pPr>
            <a:r>
              <a:rPr lang="en-US" dirty="0" smtClean="0">
                <a:solidFill>
                  <a:srgbClr val="00325F"/>
                </a:solidFill>
                <a:latin typeface="Perpetua"/>
                <a:cs typeface="Perpetua"/>
              </a:rPr>
              <a:t>	</a:t>
            </a:r>
            <a:r>
              <a:rPr lang="en-US" sz="2400" dirty="0" smtClean="0">
                <a:solidFill>
                  <a:srgbClr val="00325F"/>
                </a:solidFill>
                <a:latin typeface="Perpetua"/>
                <a:cs typeface="Perpetua"/>
              </a:rPr>
              <a:t>Helen Bolderston (University of Southampton)</a:t>
            </a:r>
          </a:p>
          <a:p>
            <a:pPr marL="0" indent="0">
              <a:buNone/>
            </a:pPr>
            <a:r>
              <a:rPr lang="en-US" sz="2400" dirty="0">
                <a:solidFill>
                  <a:srgbClr val="00325F"/>
                </a:solidFill>
                <a:latin typeface="Perpetua"/>
                <a:cs typeface="Perpetua"/>
              </a:rPr>
              <a:t>	</a:t>
            </a:r>
            <a:r>
              <a:rPr lang="en-US" sz="2400" dirty="0" smtClean="0">
                <a:solidFill>
                  <a:srgbClr val="00325F"/>
                </a:solidFill>
                <a:latin typeface="Perpetua"/>
                <a:cs typeface="Perpetua"/>
              </a:rPr>
              <a:t>Penelope Noel (NHS Tayside)</a:t>
            </a:r>
          </a:p>
          <a:p>
            <a:pPr marL="0" indent="0">
              <a:buNone/>
            </a:pPr>
            <a:r>
              <a:rPr lang="en-US" sz="2400" dirty="0">
                <a:solidFill>
                  <a:srgbClr val="00325F"/>
                </a:solidFill>
                <a:latin typeface="Perpetua"/>
                <a:cs typeface="Perpetua"/>
              </a:rPr>
              <a:t>	</a:t>
            </a:r>
            <a:r>
              <a:rPr lang="en-US" sz="2400" dirty="0" smtClean="0">
                <a:solidFill>
                  <a:srgbClr val="00325F"/>
                </a:solidFill>
                <a:latin typeface="Perpetua"/>
                <a:cs typeface="Perpetua"/>
              </a:rPr>
              <a:t>Samantha Masely (NHS Grampian)</a:t>
            </a:r>
          </a:p>
          <a:p>
            <a:pPr marL="0" indent="0">
              <a:buNone/>
            </a:pPr>
            <a:r>
              <a:rPr lang="en-US" sz="2400" dirty="0">
                <a:solidFill>
                  <a:srgbClr val="00325F"/>
                </a:solidFill>
                <a:latin typeface="Perpetua"/>
                <a:cs typeface="Perpetua"/>
              </a:rPr>
              <a:t>	</a:t>
            </a:r>
            <a:r>
              <a:rPr lang="en-US" sz="2400" dirty="0" smtClean="0">
                <a:solidFill>
                  <a:srgbClr val="00325F"/>
                </a:solidFill>
                <a:latin typeface="Perpetua"/>
                <a:cs typeface="Perpetua"/>
              </a:rPr>
              <a:t>Sian Kerr (NHS Grampian)</a:t>
            </a:r>
          </a:p>
          <a:p>
            <a:pPr marL="0" indent="0">
              <a:buNone/>
            </a:pPr>
            <a:endParaRPr lang="en-US" dirty="0" smtClean="0">
              <a:solidFill>
                <a:srgbClr val="00325F"/>
              </a:solidFill>
              <a:latin typeface="Perpetua"/>
              <a:cs typeface="Perpetua"/>
            </a:endParaRPr>
          </a:p>
          <a:p>
            <a:r>
              <a:rPr lang="en-US" dirty="0" smtClean="0">
                <a:solidFill>
                  <a:srgbClr val="00325F"/>
                </a:solidFill>
                <a:latin typeface="Perpetua"/>
                <a:cs typeface="Perpetua"/>
              </a:rPr>
              <a:t>Dementia caregivers </a:t>
            </a:r>
            <a:r>
              <a:rPr lang="en-US" dirty="0">
                <a:solidFill>
                  <a:srgbClr val="00325F"/>
                </a:solidFill>
                <a:latin typeface="Perpetua"/>
                <a:cs typeface="Perpetua"/>
              </a:rPr>
              <a:t>(</a:t>
            </a:r>
            <a:r>
              <a:rPr lang="en-US" i="1" dirty="0">
                <a:solidFill>
                  <a:srgbClr val="00325F"/>
                </a:solidFill>
                <a:latin typeface="Perpetua"/>
                <a:cs typeface="Perpetua"/>
              </a:rPr>
              <a:t>n </a:t>
            </a:r>
            <a:r>
              <a:rPr lang="en-US" dirty="0">
                <a:solidFill>
                  <a:srgbClr val="00325F"/>
                </a:solidFill>
                <a:latin typeface="Perpetua"/>
                <a:cs typeface="Perpetua"/>
              </a:rPr>
              <a:t>= 447</a:t>
            </a:r>
            <a:r>
              <a:rPr lang="en-US" dirty="0" smtClean="0">
                <a:solidFill>
                  <a:srgbClr val="00325F"/>
                </a:solidFill>
                <a:latin typeface="Perpetua"/>
                <a:cs typeface="Perpetua"/>
              </a:rPr>
              <a:t>)</a:t>
            </a:r>
          </a:p>
          <a:p>
            <a:pPr marL="0" indent="0">
              <a:buNone/>
            </a:pPr>
            <a:r>
              <a:rPr lang="en-US" sz="2400" dirty="0">
                <a:solidFill>
                  <a:srgbClr val="00325F"/>
                </a:solidFill>
                <a:latin typeface="Perpetua"/>
                <a:cs typeface="Perpetua"/>
              </a:rPr>
              <a:t>	</a:t>
            </a:r>
            <a:r>
              <a:rPr lang="en-US" sz="2400" dirty="0" smtClean="0">
                <a:solidFill>
                  <a:srgbClr val="00325F"/>
                </a:solidFill>
                <a:latin typeface="Perpetua"/>
                <a:cs typeface="Perpetua"/>
              </a:rPr>
              <a:t>Louise Roach (NHS Lothian)</a:t>
            </a:r>
          </a:p>
          <a:p>
            <a:endParaRPr lang="en-US" dirty="0">
              <a:solidFill>
                <a:srgbClr val="00325F"/>
              </a:solidFill>
              <a:latin typeface="Perpetua"/>
              <a:cs typeface="Perpetua"/>
            </a:endParaRPr>
          </a:p>
          <a:p>
            <a:endParaRPr lang="en-US" dirty="0">
              <a:solidFill>
                <a:srgbClr val="00325F"/>
              </a:solidFill>
              <a:latin typeface="Perpetua"/>
              <a:cs typeface="Perpetua"/>
            </a:endParaRPr>
          </a:p>
          <a:p>
            <a:endParaRPr lang="en-US" dirty="0">
              <a:solidFill>
                <a:srgbClr val="00325F"/>
              </a:solidFill>
              <a:latin typeface="Perpetua"/>
              <a:cs typeface="Perpetua"/>
            </a:endParaRPr>
          </a:p>
          <a:p>
            <a:endParaRPr lang="en-US" dirty="0" smtClean="0">
              <a:solidFill>
                <a:srgbClr val="00325F"/>
              </a:solidFill>
              <a:latin typeface="Perpetua"/>
              <a:cs typeface="Perpetua"/>
            </a:endParaRPr>
          </a:p>
          <a:p>
            <a:endParaRPr lang="en-US" dirty="0" smtClean="0">
              <a:solidFill>
                <a:srgbClr val="00325F"/>
              </a:solidFill>
              <a:latin typeface="Perpetua"/>
              <a:cs typeface="Perpetua"/>
            </a:endParaRPr>
          </a:p>
          <a:p>
            <a:endParaRPr lang="en-US" dirty="0">
              <a:solidFill>
                <a:srgbClr val="00325F"/>
              </a:solidFill>
              <a:latin typeface="Perpetua"/>
              <a:cs typeface="Perpetua"/>
            </a:endParaRPr>
          </a:p>
        </p:txBody>
      </p:sp>
      <p:sp>
        <p:nvSpPr>
          <p:cNvPr id="5" name="Footer Placeholder 5"/>
          <p:cNvSpPr>
            <a:spLocks noGrp="1"/>
          </p:cNvSpPr>
          <p:nvPr>
            <p:ph type="ftr" sz="quarter" idx="11"/>
          </p:nvPr>
        </p:nvSpPr>
        <p:spPr>
          <a:xfrm>
            <a:off x="0" y="6497108"/>
            <a:ext cx="9048750" cy="365125"/>
          </a:xfrm>
        </p:spPr>
        <p:txBody>
          <a:bodyPr/>
          <a:lstStyle/>
          <a:p>
            <a:pPr algn="l"/>
            <a:r>
              <a:rPr lang="en-US" sz="800" dirty="0" smtClean="0">
                <a:solidFill>
                  <a:srgbClr val="CD0039"/>
                </a:solidFill>
                <a:latin typeface="Arial"/>
                <a:cs typeface="Arial"/>
              </a:rPr>
              <a:t>The University of Edinburgh is a charitable body, registered in  Scotland, with registration number SC005336 							               </a:t>
            </a:r>
            <a:r>
              <a:rPr lang="en-US" sz="800" b="1" dirty="0" smtClean="0">
                <a:solidFill>
                  <a:srgbClr val="CD0039"/>
                </a:solidFill>
                <a:latin typeface="Arial"/>
                <a:cs typeface="Arial"/>
              </a:rPr>
              <a:t>www.ed.ac.uk</a:t>
            </a:r>
            <a:endParaRPr lang="en-US" sz="800" dirty="0">
              <a:solidFill>
                <a:srgbClr val="CD0039"/>
              </a:solidFill>
              <a:latin typeface="Arial"/>
              <a:cs typeface="Arial"/>
            </a:endParaRPr>
          </a:p>
        </p:txBody>
      </p:sp>
      <p:pic>
        <p:nvPicPr>
          <p:cNvPr id="6" name="Picture 6" descr="Uni Logo and Text in colour.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9575" y="249768"/>
            <a:ext cx="3559174" cy="56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1808912"/>
      </p:ext>
    </p:extLst>
  </p:cSld>
  <p:clrMapOvr>
    <a:masterClrMapping/>
  </p:clrMapOvr>
  <p:transition xmlns:p14="http://schemas.microsoft.com/office/powerpoint/2010/main" advTm="100282">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1806"/>
            <a:ext cx="8229600" cy="1143000"/>
          </a:xfrm>
        </p:spPr>
        <p:txBody>
          <a:bodyPr/>
          <a:lstStyle/>
          <a:p>
            <a:r>
              <a:rPr lang="en-US" dirty="0" smtClean="0">
                <a:solidFill>
                  <a:srgbClr val="00325F"/>
                </a:solidFill>
                <a:latin typeface="Perpetua"/>
                <a:cs typeface="Perpetua"/>
              </a:rPr>
              <a:t>Investigating the factor structure</a:t>
            </a:r>
            <a:endParaRPr lang="en-US" dirty="0">
              <a:solidFill>
                <a:srgbClr val="00325F"/>
              </a:solidFill>
              <a:latin typeface="Perpetua"/>
              <a:cs typeface="Perpetua"/>
            </a:endParaRPr>
          </a:p>
        </p:txBody>
      </p:sp>
      <p:sp>
        <p:nvSpPr>
          <p:cNvPr id="3" name="Content Placeholder 2"/>
          <p:cNvSpPr>
            <a:spLocks noGrp="1"/>
          </p:cNvSpPr>
          <p:nvPr>
            <p:ph idx="1"/>
          </p:nvPr>
        </p:nvSpPr>
        <p:spPr>
          <a:xfrm>
            <a:off x="457200" y="2159000"/>
            <a:ext cx="8229600" cy="3967163"/>
          </a:xfrm>
        </p:spPr>
        <p:txBody>
          <a:bodyPr>
            <a:normAutofit/>
          </a:bodyPr>
          <a:lstStyle/>
          <a:p>
            <a:r>
              <a:rPr lang="en-US" dirty="0" smtClean="0">
                <a:solidFill>
                  <a:srgbClr val="00325F"/>
                </a:solidFill>
                <a:latin typeface="Perpetua"/>
                <a:cs typeface="Perpetua"/>
              </a:rPr>
              <a:t> </a:t>
            </a:r>
            <a:r>
              <a:rPr lang="en-US" dirty="0">
                <a:solidFill>
                  <a:srgbClr val="00325F"/>
                </a:solidFill>
                <a:latin typeface="Perpetua"/>
                <a:cs typeface="Perpetua"/>
              </a:rPr>
              <a:t>W</a:t>
            </a:r>
            <a:r>
              <a:rPr lang="en-US" dirty="0" smtClean="0">
                <a:solidFill>
                  <a:srgbClr val="00325F"/>
                </a:solidFill>
                <a:latin typeface="Perpetua"/>
                <a:cs typeface="Perpetua"/>
              </a:rPr>
              <a:t>e spent a lot of time exploring if this really was a 2 factor scale</a:t>
            </a:r>
          </a:p>
          <a:p>
            <a:endParaRPr lang="en-US" dirty="0">
              <a:solidFill>
                <a:srgbClr val="00325F"/>
              </a:solidFill>
              <a:latin typeface="Perpetua"/>
              <a:cs typeface="Perpetua"/>
            </a:endParaRPr>
          </a:p>
          <a:p>
            <a:r>
              <a:rPr lang="en-US" dirty="0" smtClean="0">
                <a:solidFill>
                  <a:srgbClr val="00325F"/>
                </a:solidFill>
                <a:latin typeface="Perpetua"/>
                <a:cs typeface="Perpetua"/>
              </a:rPr>
              <a:t>Theoretically these are two sides of the same coin</a:t>
            </a:r>
          </a:p>
          <a:p>
            <a:endParaRPr lang="en-US" dirty="0">
              <a:solidFill>
                <a:srgbClr val="00325F"/>
              </a:solidFill>
              <a:latin typeface="Perpetua"/>
              <a:cs typeface="Perpetua"/>
            </a:endParaRPr>
          </a:p>
          <a:p>
            <a:r>
              <a:rPr lang="en-US" dirty="0">
                <a:solidFill>
                  <a:srgbClr val="00325F"/>
                </a:solidFill>
                <a:latin typeface="Perpetua"/>
                <a:cs typeface="Perpetua"/>
              </a:rPr>
              <a:t>Method Effect or Method Variance (Marsh, 1986)</a:t>
            </a:r>
          </a:p>
          <a:p>
            <a:endParaRPr lang="en-US" dirty="0" smtClean="0">
              <a:solidFill>
                <a:srgbClr val="00325F"/>
              </a:solidFill>
              <a:latin typeface="Perpetua"/>
              <a:cs typeface="Perpetua"/>
            </a:endParaRPr>
          </a:p>
        </p:txBody>
      </p:sp>
      <p:sp>
        <p:nvSpPr>
          <p:cNvPr id="5" name="Footer Placeholder 5"/>
          <p:cNvSpPr>
            <a:spLocks noGrp="1"/>
          </p:cNvSpPr>
          <p:nvPr>
            <p:ph type="ftr" sz="quarter" idx="11"/>
          </p:nvPr>
        </p:nvSpPr>
        <p:spPr>
          <a:xfrm>
            <a:off x="0" y="6497108"/>
            <a:ext cx="9048750" cy="365125"/>
          </a:xfrm>
        </p:spPr>
        <p:txBody>
          <a:bodyPr/>
          <a:lstStyle/>
          <a:p>
            <a:pPr algn="l"/>
            <a:r>
              <a:rPr lang="en-US" sz="800" dirty="0" smtClean="0">
                <a:solidFill>
                  <a:srgbClr val="CD0039"/>
                </a:solidFill>
                <a:latin typeface="Arial"/>
                <a:cs typeface="Arial"/>
              </a:rPr>
              <a:t>The University of Edinburgh is a charitable body, registered in  Scotland, with registration number SC005336 							               </a:t>
            </a:r>
            <a:r>
              <a:rPr lang="en-US" sz="800" b="1" dirty="0" smtClean="0">
                <a:solidFill>
                  <a:srgbClr val="CD0039"/>
                </a:solidFill>
                <a:latin typeface="Arial"/>
                <a:cs typeface="Arial"/>
              </a:rPr>
              <a:t>www.ed.ac.uk</a:t>
            </a:r>
            <a:endParaRPr lang="en-US" sz="800" dirty="0">
              <a:solidFill>
                <a:srgbClr val="CD0039"/>
              </a:solidFill>
              <a:latin typeface="Arial"/>
              <a:cs typeface="Arial"/>
            </a:endParaRPr>
          </a:p>
        </p:txBody>
      </p:sp>
      <p:pic>
        <p:nvPicPr>
          <p:cNvPr id="6" name="Picture 6" descr="Uni Logo and Text in colour.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9575" y="249768"/>
            <a:ext cx="3559174" cy="56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1918166"/>
      </p:ext>
    </p:extLst>
  </p:cSld>
  <p:clrMapOvr>
    <a:masterClrMapping/>
  </p:clrMapOvr>
  <p:transition xmlns:p14="http://schemas.microsoft.com/office/powerpoint/2010/main" advTm="20326">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1806"/>
            <a:ext cx="8229600" cy="1143000"/>
          </a:xfrm>
        </p:spPr>
        <p:txBody>
          <a:bodyPr>
            <a:normAutofit/>
          </a:bodyPr>
          <a:lstStyle/>
          <a:p>
            <a:r>
              <a:rPr lang="en-US" dirty="0" smtClean="0">
                <a:solidFill>
                  <a:srgbClr val="00325F"/>
                </a:solidFill>
                <a:latin typeface="Perpetua"/>
                <a:cs typeface="Perpetua"/>
              </a:rPr>
              <a:t>The back and forth with reviewers…</a:t>
            </a:r>
            <a:endParaRPr lang="en-US" dirty="0">
              <a:solidFill>
                <a:srgbClr val="00325F"/>
              </a:solidFill>
              <a:latin typeface="Perpetua"/>
              <a:cs typeface="Perpetua"/>
            </a:endParaRPr>
          </a:p>
        </p:txBody>
      </p:sp>
      <p:sp>
        <p:nvSpPr>
          <p:cNvPr id="3" name="Content Placeholder 2"/>
          <p:cNvSpPr>
            <a:spLocks noGrp="1"/>
          </p:cNvSpPr>
          <p:nvPr>
            <p:ph idx="1"/>
          </p:nvPr>
        </p:nvSpPr>
        <p:spPr>
          <a:xfrm>
            <a:off x="457200" y="2159000"/>
            <a:ext cx="8229600" cy="3967163"/>
          </a:xfrm>
        </p:spPr>
        <p:txBody>
          <a:bodyPr>
            <a:normAutofit fontScale="85000" lnSpcReduction="20000"/>
          </a:bodyPr>
          <a:lstStyle/>
          <a:p>
            <a:r>
              <a:rPr lang="en-US" dirty="0" smtClean="0">
                <a:solidFill>
                  <a:srgbClr val="00325F"/>
                </a:solidFill>
                <a:latin typeface="Perpetua"/>
                <a:cs typeface="Perpetua"/>
              </a:rPr>
              <a:t>There were 3 ‘revise and resubmit’ decisions before acceptance on the 4</a:t>
            </a:r>
            <a:r>
              <a:rPr lang="en-US" baseline="30000" dirty="0" smtClean="0">
                <a:solidFill>
                  <a:srgbClr val="00325F"/>
                </a:solidFill>
                <a:latin typeface="Perpetua"/>
                <a:cs typeface="Perpetua"/>
              </a:rPr>
              <a:t>th</a:t>
            </a:r>
            <a:r>
              <a:rPr lang="en-US" dirty="0" smtClean="0">
                <a:solidFill>
                  <a:srgbClr val="00325F"/>
                </a:solidFill>
                <a:latin typeface="Perpetua"/>
                <a:cs typeface="Perpetua"/>
              </a:rPr>
              <a:t> submission.</a:t>
            </a:r>
          </a:p>
          <a:p>
            <a:pPr marL="0" indent="0">
              <a:buNone/>
            </a:pPr>
            <a:endParaRPr lang="en-US" dirty="0" smtClean="0">
              <a:solidFill>
                <a:srgbClr val="00325F"/>
              </a:solidFill>
              <a:latin typeface="Perpetua"/>
              <a:cs typeface="Perpetua"/>
            </a:endParaRPr>
          </a:p>
          <a:p>
            <a:r>
              <a:rPr lang="en-US" dirty="0" smtClean="0">
                <a:solidFill>
                  <a:srgbClr val="00325F"/>
                </a:solidFill>
                <a:latin typeface="Perpetua"/>
                <a:cs typeface="Perpetua"/>
              </a:rPr>
              <a:t>In the end the reviewers asked us to show that the </a:t>
            </a:r>
            <a:r>
              <a:rPr lang="en-US" smtClean="0">
                <a:solidFill>
                  <a:srgbClr val="00325F"/>
                </a:solidFill>
                <a:latin typeface="Perpetua"/>
                <a:cs typeface="Perpetua"/>
              </a:rPr>
              <a:t>3 reversed </a:t>
            </a:r>
            <a:r>
              <a:rPr lang="en-US" dirty="0" smtClean="0">
                <a:solidFill>
                  <a:srgbClr val="00325F"/>
                </a:solidFill>
                <a:latin typeface="Perpetua"/>
                <a:cs typeface="Perpetua"/>
              </a:rPr>
              <a:t>items actually improved the scale.</a:t>
            </a:r>
          </a:p>
          <a:p>
            <a:endParaRPr lang="en-US" dirty="0">
              <a:solidFill>
                <a:srgbClr val="00325F"/>
              </a:solidFill>
              <a:latin typeface="Perpetua"/>
              <a:cs typeface="Perpetua"/>
            </a:endParaRPr>
          </a:p>
          <a:p>
            <a:r>
              <a:rPr lang="en-US" dirty="0" smtClean="0">
                <a:solidFill>
                  <a:srgbClr val="00325F"/>
                </a:solidFill>
                <a:latin typeface="Perpetua"/>
                <a:cs typeface="Perpetua"/>
              </a:rPr>
              <a:t>We did a series of correlational, regression, CFA analyses…</a:t>
            </a:r>
          </a:p>
          <a:p>
            <a:endParaRPr lang="en-US" dirty="0">
              <a:solidFill>
                <a:srgbClr val="00325F"/>
              </a:solidFill>
              <a:latin typeface="Perpetua"/>
              <a:cs typeface="Perpetua"/>
            </a:endParaRPr>
          </a:p>
          <a:p>
            <a:r>
              <a:rPr lang="en-US" dirty="0" smtClean="0">
                <a:solidFill>
                  <a:srgbClr val="00325F"/>
                </a:solidFill>
                <a:latin typeface="Perpetua"/>
                <a:cs typeface="Perpetua"/>
              </a:rPr>
              <a:t>We couldn’t provide evidence that the reverse scored items improved the scale</a:t>
            </a:r>
            <a:endParaRPr lang="en-US" dirty="0">
              <a:solidFill>
                <a:srgbClr val="00325F"/>
              </a:solidFill>
              <a:latin typeface="Perpetua"/>
              <a:cs typeface="Perpetua"/>
            </a:endParaRPr>
          </a:p>
          <a:p>
            <a:endParaRPr lang="en-US" dirty="0" smtClean="0">
              <a:solidFill>
                <a:srgbClr val="00325F"/>
              </a:solidFill>
              <a:latin typeface="Perpetua"/>
              <a:cs typeface="Perpetua"/>
            </a:endParaRPr>
          </a:p>
          <a:p>
            <a:endParaRPr lang="en-US" dirty="0">
              <a:solidFill>
                <a:srgbClr val="00325F"/>
              </a:solidFill>
              <a:latin typeface="Perpetua"/>
              <a:cs typeface="Perpetua"/>
            </a:endParaRPr>
          </a:p>
        </p:txBody>
      </p:sp>
      <p:sp>
        <p:nvSpPr>
          <p:cNvPr id="5" name="Footer Placeholder 5"/>
          <p:cNvSpPr>
            <a:spLocks noGrp="1"/>
          </p:cNvSpPr>
          <p:nvPr>
            <p:ph type="ftr" sz="quarter" idx="11"/>
          </p:nvPr>
        </p:nvSpPr>
        <p:spPr>
          <a:xfrm>
            <a:off x="0" y="6497108"/>
            <a:ext cx="9048750" cy="365125"/>
          </a:xfrm>
        </p:spPr>
        <p:txBody>
          <a:bodyPr/>
          <a:lstStyle/>
          <a:p>
            <a:pPr algn="l"/>
            <a:r>
              <a:rPr lang="en-US" sz="800" dirty="0" smtClean="0">
                <a:solidFill>
                  <a:srgbClr val="CD0039"/>
                </a:solidFill>
                <a:latin typeface="Arial"/>
                <a:cs typeface="Arial"/>
              </a:rPr>
              <a:t>The University of Edinburgh is a charitable body, registered in  Scotland, with registration number SC005336 							               </a:t>
            </a:r>
            <a:r>
              <a:rPr lang="en-US" sz="800" b="1" dirty="0" smtClean="0">
                <a:solidFill>
                  <a:srgbClr val="CD0039"/>
                </a:solidFill>
                <a:latin typeface="Arial"/>
                <a:cs typeface="Arial"/>
              </a:rPr>
              <a:t>www.ed.ac.uk</a:t>
            </a:r>
            <a:endParaRPr lang="en-US" sz="800" dirty="0">
              <a:solidFill>
                <a:srgbClr val="CD0039"/>
              </a:solidFill>
              <a:latin typeface="Arial"/>
              <a:cs typeface="Arial"/>
            </a:endParaRPr>
          </a:p>
        </p:txBody>
      </p:sp>
      <p:pic>
        <p:nvPicPr>
          <p:cNvPr id="6" name="Picture 6" descr="Uni Logo and Text in colour.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9575" y="249768"/>
            <a:ext cx="3559174" cy="56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157886861"/>
      </p:ext>
    </p:extLst>
  </p:cSld>
  <p:clrMapOvr>
    <a:masterClrMapping/>
  </p:clrMapOvr>
  <p:transition xmlns:p14="http://schemas.microsoft.com/office/powerpoint/2010/main" advTm="145731">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1806"/>
            <a:ext cx="8229600" cy="1143000"/>
          </a:xfrm>
        </p:spPr>
        <p:txBody>
          <a:bodyPr/>
          <a:lstStyle/>
          <a:p>
            <a:r>
              <a:rPr lang="en-US" dirty="0" smtClean="0">
                <a:solidFill>
                  <a:srgbClr val="00325F"/>
                </a:solidFill>
                <a:latin typeface="Perpetua"/>
                <a:cs typeface="Perpetua"/>
              </a:rPr>
              <a:t>Cognitive Fusion &amp; Defusion</a:t>
            </a:r>
            <a:endParaRPr lang="en-US" dirty="0">
              <a:solidFill>
                <a:srgbClr val="00325F"/>
              </a:solidFill>
              <a:latin typeface="Perpetua"/>
              <a:cs typeface="Perpetua"/>
            </a:endParaRPr>
          </a:p>
        </p:txBody>
      </p:sp>
      <p:sp>
        <p:nvSpPr>
          <p:cNvPr id="3" name="Content Placeholder 2"/>
          <p:cNvSpPr>
            <a:spLocks noGrp="1"/>
          </p:cNvSpPr>
          <p:nvPr>
            <p:ph idx="1"/>
          </p:nvPr>
        </p:nvSpPr>
        <p:spPr>
          <a:xfrm>
            <a:off x="457200" y="2159000"/>
            <a:ext cx="8229600" cy="3967163"/>
          </a:xfrm>
        </p:spPr>
        <p:txBody>
          <a:bodyPr>
            <a:normAutofit/>
          </a:bodyPr>
          <a:lstStyle/>
          <a:p>
            <a:r>
              <a:rPr lang="en-US" dirty="0" smtClean="0">
                <a:solidFill>
                  <a:srgbClr val="00325F"/>
                </a:solidFill>
                <a:latin typeface="Perpetua"/>
                <a:cs typeface="Perpetua"/>
              </a:rPr>
              <a:t>Thoughts themselves are not seen as problematic</a:t>
            </a:r>
          </a:p>
          <a:p>
            <a:endParaRPr lang="en-US" dirty="0">
              <a:solidFill>
                <a:srgbClr val="00325F"/>
              </a:solidFill>
              <a:latin typeface="Perpetua"/>
              <a:cs typeface="Perpetua"/>
            </a:endParaRPr>
          </a:p>
          <a:p>
            <a:r>
              <a:rPr lang="en-US" dirty="0" smtClean="0">
                <a:solidFill>
                  <a:srgbClr val="00325F"/>
                </a:solidFill>
                <a:latin typeface="Perpetua"/>
                <a:cs typeface="Perpetua"/>
              </a:rPr>
              <a:t>The function of thoughts to lead to action is problematic</a:t>
            </a:r>
          </a:p>
          <a:p>
            <a:endParaRPr lang="en-US" dirty="0">
              <a:solidFill>
                <a:srgbClr val="00325F"/>
              </a:solidFill>
              <a:latin typeface="Perpetua"/>
              <a:cs typeface="Perpetua"/>
            </a:endParaRPr>
          </a:p>
          <a:p>
            <a:r>
              <a:rPr lang="en-US" dirty="0" smtClean="0">
                <a:solidFill>
                  <a:srgbClr val="00325F"/>
                </a:solidFill>
                <a:latin typeface="Perpetua"/>
                <a:cs typeface="Perpetua"/>
              </a:rPr>
              <a:t>Content plus contextual cueing</a:t>
            </a:r>
          </a:p>
          <a:p>
            <a:endParaRPr lang="en-US" dirty="0" smtClean="0">
              <a:solidFill>
                <a:srgbClr val="00325F"/>
              </a:solidFill>
              <a:latin typeface="Perpetua"/>
              <a:cs typeface="Perpetua"/>
            </a:endParaRPr>
          </a:p>
          <a:p>
            <a:endParaRPr lang="en-US" dirty="0">
              <a:solidFill>
                <a:srgbClr val="00325F"/>
              </a:solidFill>
              <a:latin typeface="Perpetua"/>
              <a:cs typeface="Perpetua"/>
            </a:endParaRPr>
          </a:p>
          <a:p>
            <a:endParaRPr lang="en-US" dirty="0" smtClean="0">
              <a:solidFill>
                <a:srgbClr val="00325F"/>
              </a:solidFill>
              <a:latin typeface="Perpetua"/>
              <a:cs typeface="Perpetua"/>
            </a:endParaRPr>
          </a:p>
          <a:p>
            <a:endParaRPr lang="en-US" dirty="0">
              <a:solidFill>
                <a:srgbClr val="00325F"/>
              </a:solidFill>
              <a:latin typeface="Perpetua"/>
              <a:cs typeface="Perpetua"/>
            </a:endParaRPr>
          </a:p>
          <a:p>
            <a:endParaRPr lang="en-US" dirty="0">
              <a:solidFill>
                <a:srgbClr val="00325F"/>
              </a:solidFill>
              <a:latin typeface="Perpetua"/>
              <a:cs typeface="Perpetua"/>
            </a:endParaRPr>
          </a:p>
          <a:p>
            <a:endParaRPr lang="en-US" dirty="0" smtClean="0">
              <a:solidFill>
                <a:srgbClr val="00325F"/>
              </a:solidFill>
              <a:latin typeface="Perpetua"/>
              <a:cs typeface="Perpetua"/>
            </a:endParaRPr>
          </a:p>
          <a:p>
            <a:endParaRPr lang="en-US" dirty="0">
              <a:solidFill>
                <a:srgbClr val="00325F"/>
              </a:solidFill>
              <a:latin typeface="Perpetua"/>
              <a:cs typeface="Perpetua"/>
            </a:endParaRPr>
          </a:p>
        </p:txBody>
      </p:sp>
      <p:sp>
        <p:nvSpPr>
          <p:cNvPr id="5" name="Footer Placeholder 5"/>
          <p:cNvSpPr>
            <a:spLocks noGrp="1"/>
          </p:cNvSpPr>
          <p:nvPr>
            <p:ph type="ftr" sz="quarter" idx="11"/>
          </p:nvPr>
        </p:nvSpPr>
        <p:spPr>
          <a:xfrm>
            <a:off x="0" y="6497108"/>
            <a:ext cx="9048750" cy="365125"/>
          </a:xfrm>
        </p:spPr>
        <p:txBody>
          <a:bodyPr/>
          <a:lstStyle/>
          <a:p>
            <a:pPr algn="l"/>
            <a:r>
              <a:rPr lang="en-US" sz="800" dirty="0" smtClean="0">
                <a:solidFill>
                  <a:srgbClr val="CD0039"/>
                </a:solidFill>
                <a:latin typeface="Arial"/>
                <a:cs typeface="Arial"/>
              </a:rPr>
              <a:t>The University of Edinburgh is a charitable body, registered in  Scotland, with registration number SC005336 							               </a:t>
            </a:r>
            <a:r>
              <a:rPr lang="en-US" sz="800" b="1" dirty="0" smtClean="0">
                <a:solidFill>
                  <a:srgbClr val="CD0039"/>
                </a:solidFill>
                <a:latin typeface="Arial"/>
                <a:cs typeface="Arial"/>
              </a:rPr>
              <a:t>www.ed.ac.uk</a:t>
            </a:r>
            <a:endParaRPr lang="en-US" sz="800" dirty="0">
              <a:solidFill>
                <a:srgbClr val="CD0039"/>
              </a:solidFill>
              <a:latin typeface="Arial"/>
              <a:cs typeface="Arial"/>
            </a:endParaRPr>
          </a:p>
        </p:txBody>
      </p:sp>
      <p:pic>
        <p:nvPicPr>
          <p:cNvPr id="6" name="Picture 6" descr="Uni Logo and Text in colour.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9575" y="249768"/>
            <a:ext cx="3559174" cy="56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1688202"/>
      </p:ext>
    </p:extLst>
  </p:cSld>
  <p:clrMapOvr>
    <a:masterClrMapping/>
  </p:clrMapOvr>
  <p:transition xmlns:p14="http://schemas.microsoft.com/office/powerpoint/2010/main" advTm="92704">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1806"/>
            <a:ext cx="8229600" cy="1143000"/>
          </a:xfrm>
        </p:spPr>
        <p:txBody>
          <a:bodyPr>
            <a:normAutofit/>
          </a:bodyPr>
          <a:lstStyle/>
          <a:p>
            <a:r>
              <a:rPr lang="en-US" dirty="0" smtClean="0">
                <a:solidFill>
                  <a:srgbClr val="00325F"/>
                </a:solidFill>
                <a:latin typeface="Perpetua"/>
                <a:cs typeface="Perpetua"/>
              </a:rPr>
              <a:t>The final 7 item scale</a:t>
            </a:r>
            <a:endParaRPr lang="en-US" dirty="0">
              <a:solidFill>
                <a:srgbClr val="00325F"/>
              </a:solidFill>
              <a:latin typeface="Perpetua"/>
              <a:cs typeface="Perpetua"/>
            </a:endParaRPr>
          </a:p>
        </p:txBody>
      </p:sp>
      <p:sp>
        <p:nvSpPr>
          <p:cNvPr id="3" name="Content Placeholder 2"/>
          <p:cNvSpPr>
            <a:spLocks noGrp="1"/>
          </p:cNvSpPr>
          <p:nvPr>
            <p:ph idx="1"/>
          </p:nvPr>
        </p:nvSpPr>
        <p:spPr>
          <a:xfrm>
            <a:off x="457200" y="1721555"/>
            <a:ext cx="8229600" cy="4586112"/>
          </a:xfrm>
        </p:spPr>
        <p:txBody>
          <a:bodyPr>
            <a:normAutofit lnSpcReduction="10000"/>
          </a:bodyPr>
          <a:lstStyle/>
          <a:p>
            <a:pPr marL="514350" indent="-514350">
              <a:buFont typeface="+mj-lt"/>
              <a:buAutoNum type="arabicPeriod"/>
            </a:pPr>
            <a:r>
              <a:rPr lang="en-US" sz="2800" dirty="0" smtClean="0">
                <a:solidFill>
                  <a:srgbClr val="00325F"/>
                </a:solidFill>
                <a:latin typeface="Perpetua"/>
                <a:cs typeface="Perpetua"/>
              </a:rPr>
              <a:t>My thoughts cause me distress or emotional pain</a:t>
            </a:r>
          </a:p>
          <a:p>
            <a:pPr marL="514350" indent="-514350">
              <a:buFont typeface="+mj-lt"/>
              <a:buAutoNum type="arabicPeriod"/>
            </a:pPr>
            <a:r>
              <a:rPr lang="en-US" sz="2800" dirty="0" smtClean="0">
                <a:solidFill>
                  <a:srgbClr val="00325F"/>
                </a:solidFill>
                <a:latin typeface="Perpetua"/>
                <a:cs typeface="Perpetua"/>
              </a:rPr>
              <a:t>I get so caught up in my thoughts that I am unable to do the things that I most want to do</a:t>
            </a:r>
          </a:p>
          <a:p>
            <a:pPr marL="514350" indent="-514350">
              <a:buFont typeface="+mj-lt"/>
              <a:buAutoNum type="arabicPeriod"/>
            </a:pPr>
            <a:r>
              <a:rPr lang="en-US" sz="2800" dirty="0" smtClean="0">
                <a:solidFill>
                  <a:srgbClr val="00325F"/>
                </a:solidFill>
                <a:latin typeface="Perpetua"/>
                <a:cs typeface="Perpetua"/>
              </a:rPr>
              <a:t>I over-analyse situations to the point where its unhelpful to me</a:t>
            </a:r>
          </a:p>
          <a:p>
            <a:pPr marL="514350" indent="-514350">
              <a:buFont typeface="+mj-lt"/>
              <a:buAutoNum type="arabicPeriod"/>
            </a:pPr>
            <a:r>
              <a:rPr lang="en-US" sz="2800" dirty="0" smtClean="0">
                <a:solidFill>
                  <a:srgbClr val="00325F"/>
                </a:solidFill>
                <a:latin typeface="Perpetua"/>
                <a:cs typeface="Perpetua"/>
              </a:rPr>
              <a:t>I struggle with my thoughts</a:t>
            </a:r>
          </a:p>
          <a:p>
            <a:pPr marL="514350" indent="-514350">
              <a:buFont typeface="+mj-lt"/>
              <a:buAutoNum type="arabicPeriod"/>
            </a:pPr>
            <a:r>
              <a:rPr lang="en-US" sz="2800" dirty="0" smtClean="0">
                <a:solidFill>
                  <a:srgbClr val="00325F"/>
                </a:solidFill>
                <a:latin typeface="Perpetua"/>
                <a:cs typeface="Perpetua"/>
              </a:rPr>
              <a:t>I get upset with myself for having certain thoughts</a:t>
            </a:r>
          </a:p>
          <a:p>
            <a:pPr marL="514350" indent="-514350">
              <a:buFont typeface="+mj-lt"/>
              <a:buAutoNum type="arabicPeriod"/>
            </a:pPr>
            <a:r>
              <a:rPr lang="en-US" sz="2800" dirty="0" smtClean="0">
                <a:solidFill>
                  <a:srgbClr val="00325F"/>
                </a:solidFill>
                <a:latin typeface="Perpetua"/>
                <a:cs typeface="Perpetua"/>
              </a:rPr>
              <a:t>I tend to get very entangled in my thoughts</a:t>
            </a:r>
          </a:p>
          <a:p>
            <a:pPr marL="514350" indent="-514350">
              <a:buFont typeface="+mj-lt"/>
              <a:buAutoNum type="arabicPeriod"/>
            </a:pPr>
            <a:r>
              <a:rPr lang="en-US" sz="2800" dirty="0" smtClean="0">
                <a:solidFill>
                  <a:srgbClr val="00325F"/>
                </a:solidFill>
                <a:latin typeface="Perpetua"/>
                <a:cs typeface="Perpetua"/>
              </a:rPr>
              <a:t>It’s such a struggle to let go of upsetting thoughts even when I know that letting go would be helpful</a:t>
            </a:r>
            <a:endParaRPr lang="en-US" sz="2800" dirty="0">
              <a:solidFill>
                <a:srgbClr val="00325F"/>
              </a:solidFill>
              <a:latin typeface="Perpetua"/>
              <a:cs typeface="Perpetua"/>
            </a:endParaRPr>
          </a:p>
        </p:txBody>
      </p:sp>
      <p:sp>
        <p:nvSpPr>
          <p:cNvPr id="5" name="Footer Placeholder 5"/>
          <p:cNvSpPr>
            <a:spLocks noGrp="1"/>
          </p:cNvSpPr>
          <p:nvPr>
            <p:ph type="ftr" sz="quarter" idx="11"/>
          </p:nvPr>
        </p:nvSpPr>
        <p:spPr>
          <a:xfrm>
            <a:off x="0" y="6497108"/>
            <a:ext cx="9048750" cy="365125"/>
          </a:xfrm>
        </p:spPr>
        <p:txBody>
          <a:bodyPr/>
          <a:lstStyle/>
          <a:p>
            <a:pPr algn="l"/>
            <a:r>
              <a:rPr lang="en-US" sz="800" dirty="0" smtClean="0">
                <a:solidFill>
                  <a:srgbClr val="CD0039"/>
                </a:solidFill>
                <a:latin typeface="Arial"/>
                <a:cs typeface="Arial"/>
              </a:rPr>
              <a:t>The University of Edinburgh is a charitable body, registered in  Scotland, with registration number SC005336 							               </a:t>
            </a:r>
            <a:r>
              <a:rPr lang="en-US" sz="800" b="1" dirty="0" smtClean="0">
                <a:solidFill>
                  <a:srgbClr val="CD0039"/>
                </a:solidFill>
                <a:latin typeface="Arial"/>
                <a:cs typeface="Arial"/>
              </a:rPr>
              <a:t>www.ed.ac.uk</a:t>
            </a:r>
            <a:endParaRPr lang="en-US" sz="800" dirty="0">
              <a:solidFill>
                <a:srgbClr val="CD0039"/>
              </a:solidFill>
              <a:latin typeface="Arial"/>
              <a:cs typeface="Arial"/>
            </a:endParaRPr>
          </a:p>
        </p:txBody>
      </p:sp>
      <p:pic>
        <p:nvPicPr>
          <p:cNvPr id="6" name="Picture 6" descr="Uni Logo and Text in colour.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9575" y="249768"/>
            <a:ext cx="3559174" cy="56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8592142"/>
      </p:ext>
    </p:extLst>
  </p:cSld>
  <p:clrMapOvr>
    <a:masterClrMapping/>
  </p:clrMapOvr>
  <p:transition xmlns:p14="http://schemas.microsoft.com/office/powerpoint/2010/main" advTm="45317">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1806"/>
            <a:ext cx="8229600" cy="1143000"/>
          </a:xfrm>
        </p:spPr>
        <p:txBody>
          <a:bodyPr>
            <a:normAutofit/>
          </a:bodyPr>
          <a:lstStyle/>
          <a:p>
            <a:r>
              <a:rPr lang="en-US" dirty="0" smtClean="0">
                <a:solidFill>
                  <a:srgbClr val="00325F"/>
                </a:solidFill>
                <a:latin typeface="Perpetua"/>
                <a:cs typeface="Perpetua"/>
              </a:rPr>
              <a:t>The final CFA of 7 items</a:t>
            </a:r>
            <a:endParaRPr lang="en-US" dirty="0">
              <a:solidFill>
                <a:srgbClr val="00325F"/>
              </a:solidFill>
              <a:latin typeface="Perpetua"/>
              <a:cs typeface="Perpetua"/>
            </a:endParaRPr>
          </a:p>
        </p:txBody>
      </p:sp>
      <p:sp>
        <p:nvSpPr>
          <p:cNvPr id="5" name="Footer Placeholder 5"/>
          <p:cNvSpPr>
            <a:spLocks noGrp="1"/>
          </p:cNvSpPr>
          <p:nvPr>
            <p:ph type="ftr" sz="quarter" idx="11"/>
          </p:nvPr>
        </p:nvSpPr>
        <p:spPr>
          <a:xfrm>
            <a:off x="0" y="6497108"/>
            <a:ext cx="9048750" cy="365125"/>
          </a:xfrm>
        </p:spPr>
        <p:txBody>
          <a:bodyPr/>
          <a:lstStyle/>
          <a:p>
            <a:pPr algn="l"/>
            <a:r>
              <a:rPr lang="en-US" sz="800" dirty="0" smtClean="0">
                <a:solidFill>
                  <a:srgbClr val="CD0039"/>
                </a:solidFill>
                <a:latin typeface="Arial"/>
                <a:cs typeface="Arial"/>
              </a:rPr>
              <a:t>The University of Edinburgh is a charitable body, registered in  Scotland, with registration number SC005336 							               </a:t>
            </a:r>
            <a:r>
              <a:rPr lang="en-US" sz="800" b="1" dirty="0" smtClean="0">
                <a:solidFill>
                  <a:srgbClr val="CD0039"/>
                </a:solidFill>
                <a:latin typeface="Arial"/>
                <a:cs typeface="Arial"/>
              </a:rPr>
              <a:t>www.ed.ac.uk</a:t>
            </a:r>
            <a:endParaRPr lang="en-US" sz="800" dirty="0">
              <a:solidFill>
                <a:srgbClr val="CD0039"/>
              </a:solidFill>
              <a:latin typeface="Arial"/>
              <a:cs typeface="Arial"/>
            </a:endParaRPr>
          </a:p>
        </p:txBody>
      </p:sp>
      <p:pic>
        <p:nvPicPr>
          <p:cNvPr id="6" name="Picture 6" descr="Uni Logo and Text in colour.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9575" y="249768"/>
            <a:ext cx="3559174" cy="56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4241861" y="1834806"/>
            <a:ext cx="1377336" cy="134847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1827072" y="4224546"/>
            <a:ext cx="640236" cy="64287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1827072" y="4325030"/>
            <a:ext cx="640236" cy="338554"/>
          </a:xfrm>
          <a:prstGeom prst="rect">
            <a:avLst/>
          </a:prstGeom>
          <a:noFill/>
        </p:spPr>
        <p:txBody>
          <a:bodyPr wrap="square" rtlCol="0">
            <a:spAutoFit/>
          </a:bodyPr>
          <a:lstStyle/>
          <a:p>
            <a:pPr algn="ctr"/>
            <a:r>
              <a:rPr lang="en-US" sz="1600" dirty="0" smtClean="0">
                <a:solidFill>
                  <a:srgbClr val="00325F"/>
                </a:solidFill>
                <a:latin typeface="Perpetua"/>
                <a:cs typeface="Perpetua"/>
              </a:rPr>
              <a:t>CFQ1</a:t>
            </a:r>
            <a:endParaRPr lang="en-US" sz="1600" dirty="0">
              <a:solidFill>
                <a:srgbClr val="00325F"/>
              </a:solidFill>
              <a:latin typeface="Perpetua"/>
              <a:cs typeface="Perpetua"/>
            </a:endParaRPr>
          </a:p>
        </p:txBody>
      </p:sp>
      <p:sp>
        <p:nvSpPr>
          <p:cNvPr id="11" name="Rectangle 10"/>
          <p:cNvSpPr/>
          <p:nvPr/>
        </p:nvSpPr>
        <p:spPr>
          <a:xfrm>
            <a:off x="2646305" y="4222877"/>
            <a:ext cx="640236" cy="64287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2646305" y="4323361"/>
            <a:ext cx="640236" cy="338554"/>
          </a:xfrm>
          <a:prstGeom prst="rect">
            <a:avLst/>
          </a:prstGeom>
          <a:noFill/>
        </p:spPr>
        <p:txBody>
          <a:bodyPr wrap="square" rtlCol="0">
            <a:spAutoFit/>
          </a:bodyPr>
          <a:lstStyle/>
          <a:p>
            <a:pPr algn="ctr"/>
            <a:r>
              <a:rPr lang="en-US" sz="1600" dirty="0" smtClean="0">
                <a:solidFill>
                  <a:srgbClr val="00325F"/>
                </a:solidFill>
                <a:latin typeface="Perpetua"/>
                <a:cs typeface="Perpetua"/>
              </a:rPr>
              <a:t>CFQ2</a:t>
            </a:r>
            <a:endParaRPr lang="en-US" sz="1600" dirty="0">
              <a:solidFill>
                <a:srgbClr val="00325F"/>
              </a:solidFill>
              <a:latin typeface="Perpetua"/>
              <a:cs typeface="Perpetua"/>
            </a:endParaRPr>
          </a:p>
        </p:txBody>
      </p:sp>
      <p:sp>
        <p:nvSpPr>
          <p:cNvPr id="13" name="Rectangle 12"/>
          <p:cNvSpPr/>
          <p:nvPr/>
        </p:nvSpPr>
        <p:spPr>
          <a:xfrm>
            <a:off x="3485532" y="4229527"/>
            <a:ext cx="640236" cy="64287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3485532" y="4330011"/>
            <a:ext cx="640236" cy="338554"/>
          </a:xfrm>
          <a:prstGeom prst="rect">
            <a:avLst/>
          </a:prstGeom>
          <a:noFill/>
        </p:spPr>
        <p:txBody>
          <a:bodyPr wrap="square" rtlCol="0">
            <a:spAutoFit/>
          </a:bodyPr>
          <a:lstStyle/>
          <a:p>
            <a:pPr algn="ctr"/>
            <a:r>
              <a:rPr lang="en-US" sz="1600" dirty="0" smtClean="0">
                <a:solidFill>
                  <a:srgbClr val="00325F"/>
                </a:solidFill>
                <a:latin typeface="Perpetua"/>
                <a:cs typeface="Perpetua"/>
              </a:rPr>
              <a:t>CFQ3</a:t>
            </a:r>
            <a:endParaRPr lang="en-US" sz="1600" dirty="0">
              <a:solidFill>
                <a:srgbClr val="00325F"/>
              </a:solidFill>
              <a:latin typeface="Perpetua"/>
              <a:cs typeface="Perpetua"/>
            </a:endParaRPr>
          </a:p>
        </p:txBody>
      </p:sp>
      <p:sp>
        <p:nvSpPr>
          <p:cNvPr id="15" name="Rectangle 14"/>
          <p:cNvSpPr/>
          <p:nvPr/>
        </p:nvSpPr>
        <p:spPr>
          <a:xfrm>
            <a:off x="4329992" y="4222877"/>
            <a:ext cx="640236" cy="64287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a:off x="4329992" y="4323361"/>
            <a:ext cx="640236" cy="338554"/>
          </a:xfrm>
          <a:prstGeom prst="rect">
            <a:avLst/>
          </a:prstGeom>
          <a:noFill/>
        </p:spPr>
        <p:txBody>
          <a:bodyPr wrap="square" rtlCol="0">
            <a:spAutoFit/>
          </a:bodyPr>
          <a:lstStyle/>
          <a:p>
            <a:pPr algn="ctr"/>
            <a:r>
              <a:rPr lang="en-US" sz="1600" dirty="0" smtClean="0">
                <a:solidFill>
                  <a:srgbClr val="00325F"/>
                </a:solidFill>
                <a:latin typeface="Perpetua"/>
                <a:cs typeface="Perpetua"/>
              </a:rPr>
              <a:t>CFQ4</a:t>
            </a:r>
            <a:endParaRPr lang="en-US" sz="1600" dirty="0">
              <a:solidFill>
                <a:srgbClr val="00325F"/>
              </a:solidFill>
              <a:latin typeface="Perpetua"/>
              <a:cs typeface="Perpetua"/>
            </a:endParaRPr>
          </a:p>
        </p:txBody>
      </p:sp>
      <p:sp>
        <p:nvSpPr>
          <p:cNvPr id="17" name="Rectangle 16"/>
          <p:cNvSpPr/>
          <p:nvPr/>
        </p:nvSpPr>
        <p:spPr>
          <a:xfrm>
            <a:off x="5184423" y="4222877"/>
            <a:ext cx="640236" cy="64287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184423" y="4323361"/>
            <a:ext cx="640236" cy="338554"/>
          </a:xfrm>
          <a:prstGeom prst="rect">
            <a:avLst/>
          </a:prstGeom>
          <a:noFill/>
        </p:spPr>
        <p:txBody>
          <a:bodyPr wrap="square" rtlCol="0">
            <a:spAutoFit/>
          </a:bodyPr>
          <a:lstStyle/>
          <a:p>
            <a:pPr algn="ctr"/>
            <a:r>
              <a:rPr lang="en-US" sz="1600" dirty="0" smtClean="0">
                <a:solidFill>
                  <a:srgbClr val="00325F"/>
                </a:solidFill>
                <a:latin typeface="Perpetua"/>
                <a:cs typeface="Perpetua"/>
              </a:rPr>
              <a:t>CFQ5</a:t>
            </a:r>
            <a:endParaRPr lang="en-US" sz="1600" dirty="0">
              <a:solidFill>
                <a:srgbClr val="00325F"/>
              </a:solidFill>
              <a:latin typeface="Perpetua"/>
              <a:cs typeface="Perpetua"/>
            </a:endParaRPr>
          </a:p>
        </p:txBody>
      </p:sp>
      <p:sp>
        <p:nvSpPr>
          <p:cNvPr id="19" name="Rectangle 18"/>
          <p:cNvSpPr/>
          <p:nvPr/>
        </p:nvSpPr>
        <p:spPr>
          <a:xfrm>
            <a:off x="6075720" y="4222877"/>
            <a:ext cx="640236" cy="64287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Box 19"/>
          <p:cNvSpPr txBox="1"/>
          <p:nvPr/>
        </p:nvSpPr>
        <p:spPr>
          <a:xfrm>
            <a:off x="6075720" y="4323361"/>
            <a:ext cx="640236" cy="338554"/>
          </a:xfrm>
          <a:prstGeom prst="rect">
            <a:avLst/>
          </a:prstGeom>
          <a:noFill/>
        </p:spPr>
        <p:txBody>
          <a:bodyPr wrap="square" rtlCol="0">
            <a:spAutoFit/>
          </a:bodyPr>
          <a:lstStyle/>
          <a:p>
            <a:pPr algn="ctr"/>
            <a:r>
              <a:rPr lang="en-US" sz="1600" dirty="0" smtClean="0">
                <a:solidFill>
                  <a:srgbClr val="00325F"/>
                </a:solidFill>
                <a:latin typeface="Perpetua"/>
                <a:cs typeface="Perpetua"/>
              </a:rPr>
              <a:t>CFQ6</a:t>
            </a:r>
            <a:endParaRPr lang="en-US" sz="1600" dirty="0">
              <a:solidFill>
                <a:srgbClr val="00325F"/>
              </a:solidFill>
              <a:latin typeface="Perpetua"/>
              <a:cs typeface="Perpetua"/>
            </a:endParaRPr>
          </a:p>
        </p:txBody>
      </p:sp>
      <p:sp>
        <p:nvSpPr>
          <p:cNvPr id="21" name="Rectangle 20"/>
          <p:cNvSpPr/>
          <p:nvPr/>
        </p:nvSpPr>
        <p:spPr>
          <a:xfrm>
            <a:off x="6965896" y="4229527"/>
            <a:ext cx="640236" cy="64287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extBox 21"/>
          <p:cNvSpPr txBox="1"/>
          <p:nvPr/>
        </p:nvSpPr>
        <p:spPr>
          <a:xfrm>
            <a:off x="6965896" y="4330011"/>
            <a:ext cx="640236" cy="338554"/>
          </a:xfrm>
          <a:prstGeom prst="rect">
            <a:avLst/>
          </a:prstGeom>
          <a:noFill/>
        </p:spPr>
        <p:txBody>
          <a:bodyPr wrap="square" rtlCol="0">
            <a:spAutoFit/>
          </a:bodyPr>
          <a:lstStyle/>
          <a:p>
            <a:pPr algn="ctr"/>
            <a:r>
              <a:rPr lang="en-US" sz="1600" dirty="0" smtClean="0">
                <a:solidFill>
                  <a:srgbClr val="00325F"/>
                </a:solidFill>
                <a:latin typeface="Perpetua"/>
                <a:cs typeface="Perpetua"/>
              </a:rPr>
              <a:t>CFQ7</a:t>
            </a:r>
            <a:endParaRPr lang="en-US" sz="1600" dirty="0">
              <a:solidFill>
                <a:srgbClr val="00325F"/>
              </a:solidFill>
              <a:latin typeface="Perpetua"/>
              <a:cs typeface="Perpetua"/>
            </a:endParaRPr>
          </a:p>
        </p:txBody>
      </p:sp>
      <p:sp>
        <p:nvSpPr>
          <p:cNvPr id="29" name="Oval 28"/>
          <p:cNvSpPr/>
          <p:nvPr/>
        </p:nvSpPr>
        <p:spPr>
          <a:xfrm>
            <a:off x="1868926" y="5381861"/>
            <a:ext cx="556528" cy="52912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TextBox 29"/>
          <p:cNvSpPr txBox="1"/>
          <p:nvPr/>
        </p:nvSpPr>
        <p:spPr>
          <a:xfrm>
            <a:off x="1946591" y="5447601"/>
            <a:ext cx="401198" cy="338554"/>
          </a:xfrm>
          <a:prstGeom prst="rect">
            <a:avLst/>
          </a:prstGeom>
          <a:noFill/>
        </p:spPr>
        <p:txBody>
          <a:bodyPr wrap="square" rtlCol="0">
            <a:spAutoFit/>
          </a:bodyPr>
          <a:lstStyle/>
          <a:p>
            <a:pPr algn="ctr"/>
            <a:r>
              <a:rPr lang="en-US" sz="1600" dirty="0" smtClean="0">
                <a:solidFill>
                  <a:srgbClr val="00325F"/>
                </a:solidFill>
                <a:latin typeface="Perpetua"/>
                <a:cs typeface="Perpetua"/>
              </a:rPr>
              <a:t>e1</a:t>
            </a:r>
            <a:endParaRPr lang="en-US" sz="1600" dirty="0">
              <a:solidFill>
                <a:srgbClr val="00325F"/>
              </a:solidFill>
              <a:latin typeface="Perpetua"/>
              <a:cs typeface="Perpetua"/>
            </a:endParaRPr>
          </a:p>
        </p:txBody>
      </p:sp>
      <p:cxnSp>
        <p:nvCxnSpPr>
          <p:cNvPr id="33" name="Straight Arrow Connector 32"/>
          <p:cNvCxnSpPr>
            <a:stCxn id="29" idx="0"/>
            <a:endCxn id="9" idx="2"/>
          </p:cNvCxnSpPr>
          <p:nvPr/>
        </p:nvCxnSpPr>
        <p:spPr>
          <a:xfrm flipV="1">
            <a:off x="2147190" y="4867422"/>
            <a:ext cx="0" cy="514439"/>
          </a:xfrm>
          <a:prstGeom prst="straightConnector1">
            <a:avLst/>
          </a:prstGeom>
          <a:ln w="12700" cmpd="sng">
            <a:headEnd type="none"/>
            <a:tailEnd type="triangle"/>
          </a:ln>
        </p:spPr>
        <p:style>
          <a:lnRef idx="3">
            <a:schemeClr val="dk1"/>
          </a:lnRef>
          <a:fillRef idx="0">
            <a:schemeClr val="dk1"/>
          </a:fillRef>
          <a:effectRef idx="2">
            <a:schemeClr val="dk1"/>
          </a:effectRef>
          <a:fontRef idx="minor">
            <a:schemeClr val="tx1"/>
          </a:fontRef>
        </p:style>
      </p:cxnSp>
      <p:sp>
        <p:nvSpPr>
          <p:cNvPr id="41" name="Oval 40"/>
          <p:cNvSpPr/>
          <p:nvPr/>
        </p:nvSpPr>
        <p:spPr>
          <a:xfrm>
            <a:off x="2691251" y="5381861"/>
            <a:ext cx="556528" cy="52912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TextBox 41"/>
          <p:cNvSpPr txBox="1"/>
          <p:nvPr/>
        </p:nvSpPr>
        <p:spPr>
          <a:xfrm>
            <a:off x="2768916" y="5447601"/>
            <a:ext cx="401198" cy="338554"/>
          </a:xfrm>
          <a:prstGeom prst="rect">
            <a:avLst/>
          </a:prstGeom>
          <a:noFill/>
        </p:spPr>
        <p:txBody>
          <a:bodyPr wrap="square" rtlCol="0">
            <a:spAutoFit/>
          </a:bodyPr>
          <a:lstStyle/>
          <a:p>
            <a:pPr algn="ctr"/>
            <a:r>
              <a:rPr lang="en-US" sz="1600" dirty="0" smtClean="0">
                <a:solidFill>
                  <a:srgbClr val="00325F"/>
                </a:solidFill>
                <a:latin typeface="Perpetua"/>
                <a:cs typeface="Perpetua"/>
              </a:rPr>
              <a:t>e2</a:t>
            </a:r>
            <a:endParaRPr lang="en-US" sz="1600" dirty="0">
              <a:solidFill>
                <a:srgbClr val="00325F"/>
              </a:solidFill>
              <a:latin typeface="Perpetua"/>
              <a:cs typeface="Perpetua"/>
            </a:endParaRPr>
          </a:p>
        </p:txBody>
      </p:sp>
      <p:cxnSp>
        <p:nvCxnSpPr>
          <p:cNvPr id="43" name="Straight Arrow Connector 42"/>
          <p:cNvCxnSpPr>
            <a:stCxn id="41" idx="0"/>
          </p:cNvCxnSpPr>
          <p:nvPr/>
        </p:nvCxnSpPr>
        <p:spPr>
          <a:xfrm flipV="1">
            <a:off x="2969515" y="4867422"/>
            <a:ext cx="0" cy="514439"/>
          </a:xfrm>
          <a:prstGeom prst="straightConnector1">
            <a:avLst/>
          </a:prstGeom>
          <a:ln w="12700" cmpd="sng">
            <a:headEnd type="none"/>
            <a:tailEnd type="triangle"/>
          </a:ln>
        </p:spPr>
        <p:style>
          <a:lnRef idx="3">
            <a:schemeClr val="dk1"/>
          </a:lnRef>
          <a:fillRef idx="0">
            <a:schemeClr val="dk1"/>
          </a:fillRef>
          <a:effectRef idx="2">
            <a:schemeClr val="dk1"/>
          </a:effectRef>
          <a:fontRef idx="minor">
            <a:schemeClr val="tx1"/>
          </a:fontRef>
        </p:style>
      </p:cxnSp>
      <p:sp>
        <p:nvSpPr>
          <p:cNvPr id="44" name="Oval 43"/>
          <p:cNvSpPr/>
          <p:nvPr/>
        </p:nvSpPr>
        <p:spPr>
          <a:xfrm>
            <a:off x="3529451" y="5381861"/>
            <a:ext cx="556528" cy="52912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TextBox 44"/>
          <p:cNvSpPr txBox="1"/>
          <p:nvPr/>
        </p:nvSpPr>
        <p:spPr>
          <a:xfrm>
            <a:off x="3607116" y="5447601"/>
            <a:ext cx="401198" cy="338554"/>
          </a:xfrm>
          <a:prstGeom prst="rect">
            <a:avLst/>
          </a:prstGeom>
          <a:noFill/>
        </p:spPr>
        <p:txBody>
          <a:bodyPr wrap="square" rtlCol="0">
            <a:spAutoFit/>
          </a:bodyPr>
          <a:lstStyle/>
          <a:p>
            <a:pPr algn="ctr"/>
            <a:r>
              <a:rPr lang="en-US" sz="1600" dirty="0" smtClean="0">
                <a:solidFill>
                  <a:srgbClr val="00325F"/>
                </a:solidFill>
                <a:latin typeface="Perpetua"/>
                <a:cs typeface="Perpetua"/>
              </a:rPr>
              <a:t>e3</a:t>
            </a:r>
            <a:endParaRPr lang="en-US" sz="1600" dirty="0">
              <a:solidFill>
                <a:srgbClr val="00325F"/>
              </a:solidFill>
              <a:latin typeface="Perpetua"/>
              <a:cs typeface="Perpetua"/>
            </a:endParaRPr>
          </a:p>
        </p:txBody>
      </p:sp>
      <p:cxnSp>
        <p:nvCxnSpPr>
          <p:cNvPr id="46" name="Straight Arrow Connector 45"/>
          <p:cNvCxnSpPr>
            <a:stCxn id="44" idx="0"/>
          </p:cNvCxnSpPr>
          <p:nvPr/>
        </p:nvCxnSpPr>
        <p:spPr>
          <a:xfrm flipV="1">
            <a:off x="3807715" y="4867422"/>
            <a:ext cx="0" cy="514439"/>
          </a:xfrm>
          <a:prstGeom prst="straightConnector1">
            <a:avLst/>
          </a:prstGeom>
          <a:ln w="12700" cmpd="sng">
            <a:headEnd type="none"/>
            <a:tailEnd type="triangle"/>
          </a:ln>
        </p:spPr>
        <p:style>
          <a:lnRef idx="3">
            <a:schemeClr val="dk1"/>
          </a:lnRef>
          <a:fillRef idx="0">
            <a:schemeClr val="dk1"/>
          </a:fillRef>
          <a:effectRef idx="2">
            <a:schemeClr val="dk1"/>
          </a:effectRef>
          <a:fontRef idx="minor">
            <a:schemeClr val="tx1"/>
          </a:fontRef>
        </p:style>
      </p:cxnSp>
      <p:sp>
        <p:nvSpPr>
          <p:cNvPr id="47" name="Oval 46"/>
          <p:cNvSpPr/>
          <p:nvPr/>
        </p:nvSpPr>
        <p:spPr>
          <a:xfrm>
            <a:off x="4374001" y="5381861"/>
            <a:ext cx="556528" cy="52912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TextBox 47"/>
          <p:cNvSpPr txBox="1"/>
          <p:nvPr/>
        </p:nvSpPr>
        <p:spPr>
          <a:xfrm>
            <a:off x="4451666" y="5447601"/>
            <a:ext cx="401198" cy="338554"/>
          </a:xfrm>
          <a:prstGeom prst="rect">
            <a:avLst/>
          </a:prstGeom>
          <a:noFill/>
        </p:spPr>
        <p:txBody>
          <a:bodyPr wrap="square" rtlCol="0">
            <a:spAutoFit/>
          </a:bodyPr>
          <a:lstStyle/>
          <a:p>
            <a:pPr algn="ctr"/>
            <a:r>
              <a:rPr lang="en-US" sz="1600" dirty="0" smtClean="0">
                <a:solidFill>
                  <a:srgbClr val="00325F"/>
                </a:solidFill>
                <a:latin typeface="Perpetua"/>
                <a:cs typeface="Perpetua"/>
              </a:rPr>
              <a:t>e4</a:t>
            </a:r>
            <a:endParaRPr lang="en-US" sz="1600" dirty="0">
              <a:solidFill>
                <a:srgbClr val="00325F"/>
              </a:solidFill>
              <a:latin typeface="Perpetua"/>
              <a:cs typeface="Perpetua"/>
            </a:endParaRPr>
          </a:p>
        </p:txBody>
      </p:sp>
      <p:cxnSp>
        <p:nvCxnSpPr>
          <p:cNvPr id="49" name="Straight Arrow Connector 48"/>
          <p:cNvCxnSpPr>
            <a:stCxn id="47" idx="0"/>
          </p:cNvCxnSpPr>
          <p:nvPr/>
        </p:nvCxnSpPr>
        <p:spPr>
          <a:xfrm flipV="1">
            <a:off x="4652265" y="4867422"/>
            <a:ext cx="0" cy="514439"/>
          </a:xfrm>
          <a:prstGeom prst="straightConnector1">
            <a:avLst/>
          </a:prstGeom>
          <a:ln w="12700" cmpd="sng">
            <a:headEnd type="none"/>
            <a:tailEnd type="triangle"/>
          </a:ln>
        </p:spPr>
        <p:style>
          <a:lnRef idx="3">
            <a:schemeClr val="dk1"/>
          </a:lnRef>
          <a:fillRef idx="0">
            <a:schemeClr val="dk1"/>
          </a:fillRef>
          <a:effectRef idx="2">
            <a:schemeClr val="dk1"/>
          </a:effectRef>
          <a:fontRef idx="minor">
            <a:schemeClr val="tx1"/>
          </a:fontRef>
        </p:style>
      </p:cxnSp>
      <p:sp>
        <p:nvSpPr>
          <p:cNvPr id="50" name="Oval 49"/>
          <p:cNvSpPr/>
          <p:nvPr/>
        </p:nvSpPr>
        <p:spPr>
          <a:xfrm>
            <a:off x="5231251" y="5381861"/>
            <a:ext cx="556528" cy="52912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TextBox 50"/>
          <p:cNvSpPr txBox="1"/>
          <p:nvPr/>
        </p:nvSpPr>
        <p:spPr>
          <a:xfrm>
            <a:off x="5308916" y="5447601"/>
            <a:ext cx="401198" cy="338554"/>
          </a:xfrm>
          <a:prstGeom prst="rect">
            <a:avLst/>
          </a:prstGeom>
          <a:noFill/>
        </p:spPr>
        <p:txBody>
          <a:bodyPr wrap="square" rtlCol="0">
            <a:spAutoFit/>
          </a:bodyPr>
          <a:lstStyle/>
          <a:p>
            <a:pPr algn="ctr"/>
            <a:r>
              <a:rPr lang="en-US" sz="1600" dirty="0" smtClean="0">
                <a:solidFill>
                  <a:srgbClr val="00325F"/>
                </a:solidFill>
                <a:latin typeface="Perpetua"/>
                <a:cs typeface="Perpetua"/>
              </a:rPr>
              <a:t>e5</a:t>
            </a:r>
            <a:endParaRPr lang="en-US" sz="1600" dirty="0">
              <a:solidFill>
                <a:srgbClr val="00325F"/>
              </a:solidFill>
              <a:latin typeface="Perpetua"/>
              <a:cs typeface="Perpetua"/>
            </a:endParaRPr>
          </a:p>
        </p:txBody>
      </p:sp>
      <p:cxnSp>
        <p:nvCxnSpPr>
          <p:cNvPr id="52" name="Straight Arrow Connector 51"/>
          <p:cNvCxnSpPr>
            <a:stCxn id="50" idx="0"/>
          </p:cNvCxnSpPr>
          <p:nvPr/>
        </p:nvCxnSpPr>
        <p:spPr>
          <a:xfrm flipV="1">
            <a:off x="5509515" y="4867422"/>
            <a:ext cx="0" cy="514439"/>
          </a:xfrm>
          <a:prstGeom prst="straightConnector1">
            <a:avLst/>
          </a:prstGeom>
          <a:ln w="12700" cmpd="sng">
            <a:headEnd type="none"/>
            <a:tailEnd type="triangle"/>
          </a:ln>
        </p:spPr>
        <p:style>
          <a:lnRef idx="3">
            <a:schemeClr val="dk1"/>
          </a:lnRef>
          <a:fillRef idx="0">
            <a:schemeClr val="dk1"/>
          </a:fillRef>
          <a:effectRef idx="2">
            <a:schemeClr val="dk1"/>
          </a:effectRef>
          <a:fontRef idx="minor">
            <a:schemeClr val="tx1"/>
          </a:fontRef>
        </p:style>
      </p:cxnSp>
      <p:sp>
        <p:nvSpPr>
          <p:cNvPr id="53" name="Oval 52"/>
          <p:cNvSpPr/>
          <p:nvPr/>
        </p:nvSpPr>
        <p:spPr>
          <a:xfrm>
            <a:off x="6117076" y="5381861"/>
            <a:ext cx="556528" cy="52912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TextBox 53"/>
          <p:cNvSpPr txBox="1"/>
          <p:nvPr/>
        </p:nvSpPr>
        <p:spPr>
          <a:xfrm>
            <a:off x="6194741" y="5447601"/>
            <a:ext cx="401198" cy="338554"/>
          </a:xfrm>
          <a:prstGeom prst="rect">
            <a:avLst/>
          </a:prstGeom>
          <a:noFill/>
        </p:spPr>
        <p:txBody>
          <a:bodyPr wrap="square" rtlCol="0">
            <a:spAutoFit/>
          </a:bodyPr>
          <a:lstStyle/>
          <a:p>
            <a:pPr algn="ctr"/>
            <a:r>
              <a:rPr lang="en-US" sz="1600" dirty="0" smtClean="0">
                <a:solidFill>
                  <a:srgbClr val="00325F"/>
                </a:solidFill>
                <a:latin typeface="Perpetua"/>
                <a:cs typeface="Perpetua"/>
              </a:rPr>
              <a:t>e6</a:t>
            </a:r>
            <a:endParaRPr lang="en-US" sz="1600" dirty="0">
              <a:solidFill>
                <a:srgbClr val="00325F"/>
              </a:solidFill>
              <a:latin typeface="Perpetua"/>
              <a:cs typeface="Perpetua"/>
            </a:endParaRPr>
          </a:p>
        </p:txBody>
      </p:sp>
      <p:cxnSp>
        <p:nvCxnSpPr>
          <p:cNvPr id="55" name="Straight Arrow Connector 54"/>
          <p:cNvCxnSpPr>
            <a:stCxn id="53" idx="0"/>
          </p:cNvCxnSpPr>
          <p:nvPr/>
        </p:nvCxnSpPr>
        <p:spPr>
          <a:xfrm flipV="1">
            <a:off x="6395340" y="4867422"/>
            <a:ext cx="0" cy="514439"/>
          </a:xfrm>
          <a:prstGeom prst="straightConnector1">
            <a:avLst/>
          </a:prstGeom>
          <a:ln w="12700" cmpd="sng">
            <a:headEnd type="none"/>
            <a:tailEnd type="triangle"/>
          </a:ln>
        </p:spPr>
        <p:style>
          <a:lnRef idx="3">
            <a:schemeClr val="dk1"/>
          </a:lnRef>
          <a:fillRef idx="0">
            <a:schemeClr val="dk1"/>
          </a:fillRef>
          <a:effectRef idx="2">
            <a:schemeClr val="dk1"/>
          </a:effectRef>
          <a:fontRef idx="minor">
            <a:schemeClr val="tx1"/>
          </a:fontRef>
        </p:style>
      </p:cxnSp>
      <p:sp>
        <p:nvSpPr>
          <p:cNvPr id="56" name="Oval 55"/>
          <p:cNvSpPr/>
          <p:nvPr/>
        </p:nvSpPr>
        <p:spPr>
          <a:xfrm>
            <a:off x="6999726" y="5409434"/>
            <a:ext cx="556528" cy="52912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 name="TextBox 56"/>
          <p:cNvSpPr txBox="1"/>
          <p:nvPr/>
        </p:nvSpPr>
        <p:spPr>
          <a:xfrm>
            <a:off x="7077391" y="5475174"/>
            <a:ext cx="401198" cy="338554"/>
          </a:xfrm>
          <a:prstGeom prst="rect">
            <a:avLst/>
          </a:prstGeom>
          <a:noFill/>
        </p:spPr>
        <p:txBody>
          <a:bodyPr wrap="square" rtlCol="0">
            <a:spAutoFit/>
          </a:bodyPr>
          <a:lstStyle/>
          <a:p>
            <a:pPr algn="ctr"/>
            <a:r>
              <a:rPr lang="en-US" sz="1600" dirty="0" smtClean="0">
                <a:solidFill>
                  <a:srgbClr val="00325F"/>
                </a:solidFill>
                <a:latin typeface="Perpetua"/>
                <a:cs typeface="Perpetua"/>
              </a:rPr>
              <a:t>e7</a:t>
            </a:r>
            <a:endParaRPr lang="en-US" sz="1600" dirty="0">
              <a:solidFill>
                <a:srgbClr val="00325F"/>
              </a:solidFill>
              <a:latin typeface="Perpetua"/>
              <a:cs typeface="Perpetua"/>
            </a:endParaRPr>
          </a:p>
        </p:txBody>
      </p:sp>
      <p:cxnSp>
        <p:nvCxnSpPr>
          <p:cNvPr id="58" name="Straight Arrow Connector 57"/>
          <p:cNvCxnSpPr>
            <a:stCxn id="56" idx="0"/>
          </p:cNvCxnSpPr>
          <p:nvPr/>
        </p:nvCxnSpPr>
        <p:spPr>
          <a:xfrm flipV="1">
            <a:off x="7277990" y="4894995"/>
            <a:ext cx="0" cy="514439"/>
          </a:xfrm>
          <a:prstGeom prst="straightConnector1">
            <a:avLst/>
          </a:prstGeom>
          <a:ln w="12700" cmpd="sng">
            <a:headEnd type="none"/>
            <a:tailEnd type="triangle"/>
          </a:ln>
        </p:spPr>
        <p:style>
          <a:lnRef idx="3">
            <a:schemeClr val="dk1"/>
          </a:lnRef>
          <a:fillRef idx="0">
            <a:schemeClr val="dk1"/>
          </a:fillRef>
          <a:effectRef idx="2">
            <a:schemeClr val="dk1"/>
          </a:effectRef>
          <a:fontRef idx="minor">
            <a:schemeClr val="tx1"/>
          </a:fontRef>
        </p:style>
      </p:cxnSp>
      <p:sp>
        <p:nvSpPr>
          <p:cNvPr id="68" name="TextBox 67"/>
          <p:cNvSpPr txBox="1"/>
          <p:nvPr/>
        </p:nvSpPr>
        <p:spPr>
          <a:xfrm>
            <a:off x="4516635" y="2298892"/>
            <a:ext cx="805161" cy="400110"/>
          </a:xfrm>
          <a:prstGeom prst="rect">
            <a:avLst/>
          </a:prstGeom>
          <a:noFill/>
        </p:spPr>
        <p:txBody>
          <a:bodyPr wrap="square" rtlCol="0">
            <a:spAutoFit/>
          </a:bodyPr>
          <a:lstStyle/>
          <a:p>
            <a:pPr algn="ctr"/>
            <a:r>
              <a:rPr lang="en-US" sz="2000" dirty="0" smtClean="0">
                <a:solidFill>
                  <a:srgbClr val="00325F"/>
                </a:solidFill>
                <a:latin typeface="Perpetua"/>
                <a:cs typeface="Perpetua"/>
              </a:rPr>
              <a:t>Fusion</a:t>
            </a:r>
            <a:endParaRPr lang="en-US" sz="2000" dirty="0">
              <a:solidFill>
                <a:srgbClr val="00325F"/>
              </a:solidFill>
              <a:latin typeface="Perpetua"/>
              <a:cs typeface="Perpetua"/>
            </a:endParaRPr>
          </a:p>
        </p:txBody>
      </p:sp>
      <p:cxnSp>
        <p:nvCxnSpPr>
          <p:cNvPr id="69" name="Straight Arrow Connector 68"/>
          <p:cNvCxnSpPr>
            <a:stCxn id="8" idx="4"/>
            <a:endCxn id="9" idx="0"/>
          </p:cNvCxnSpPr>
          <p:nvPr/>
        </p:nvCxnSpPr>
        <p:spPr>
          <a:xfrm flipH="1">
            <a:off x="2147190" y="3183278"/>
            <a:ext cx="2783339" cy="1041268"/>
          </a:xfrm>
          <a:prstGeom prst="straightConnector1">
            <a:avLst/>
          </a:prstGeom>
          <a:ln w="12700" cmpd="sng">
            <a:headEnd type="none"/>
            <a:tailEnd type="triangle"/>
          </a:ln>
        </p:spPr>
        <p:style>
          <a:lnRef idx="3">
            <a:schemeClr val="dk1"/>
          </a:lnRef>
          <a:fillRef idx="0">
            <a:schemeClr val="dk1"/>
          </a:fillRef>
          <a:effectRef idx="2">
            <a:schemeClr val="dk1"/>
          </a:effectRef>
          <a:fontRef idx="minor">
            <a:schemeClr val="tx1"/>
          </a:fontRef>
        </p:style>
      </p:cxnSp>
      <p:cxnSp>
        <p:nvCxnSpPr>
          <p:cNvPr id="73" name="Straight Arrow Connector 72"/>
          <p:cNvCxnSpPr>
            <a:stCxn id="8" idx="4"/>
            <a:endCxn id="11" idx="0"/>
          </p:cNvCxnSpPr>
          <p:nvPr/>
        </p:nvCxnSpPr>
        <p:spPr>
          <a:xfrm flipH="1">
            <a:off x="2966423" y="3183278"/>
            <a:ext cx="1964106" cy="1039599"/>
          </a:xfrm>
          <a:prstGeom prst="straightConnector1">
            <a:avLst/>
          </a:prstGeom>
          <a:ln w="12700" cmpd="sng">
            <a:headEnd type="none"/>
            <a:tailEnd type="triangle"/>
          </a:ln>
        </p:spPr>
        <p:style>
          <a:lnRef idx="3">
            <a:schemeClr val="dk1"/>
          </a:lnRef>
          <a:fillRef idx="0">
            <a:schemeClr val="dk1"/>
          </a:fillRef>
          <a:effectRef idx="2">
            <a:schemeClr val="dk1"/>
          </a:effectRef>
          <a:fontRef idx="minor">
            <a:schemeClr val="tx1"/>
          </a:fontRef>
        </p:style>
      </p:cxnSp>
      <p:cxnSp>
        <p:nvCxnSpPr>
          <p:cNvPr id="76" name="Straight Arrow Connector 75"/>
          <p:cNvCxnSpPr>
            <a:stCxn id="8" idx="4"/>
            <a:endCxn id="13" idx="0"/>
          </p:cNvCxnSpPr>
          <p:nvPr/>
        </p:nvCxnSpPr>
        <p:spPr>
          <a:xfrm flipH="1">
            <a:off x="3805650" y="3183278"/>
            <a:ext cx="1124879" cy="1046249"/>
          </a:xfrm>
          <a:prstGeom prst="straightConnector1">
            <a:avLst/>
          </a:prstGeom>
          <a:ln w="12700" cmpd="sng">
            <a:headEnd type="none"/>
            <a:tailEnd type="triangle"/>
          </a:ln>
        </p:spPr>
        <p:style>
          <a:lnRef idx="3">
            <a:schemeClr val="dk1"/>
          </a:lnRef>
          <a:fillRef idx="0">
            <a:schemeClr val="dk1"/>
          </a:fillRef>
          <a:effectRef idx="2">
            <a:schemeClr val="dk1"/>
          </a:effectRef>
          <a:fontRef idx="minor">
            <a:schemeClr val="tx1"/>
          </a:fontRef>
        </p:style>
      </p:cxnSp>
      <p:cxnSp>
        <p:nvCxnSpPr>
          <p:cNvPr id="79" name="Straight Arrow Connector 78"/>
          <p:cNvCxnSpPr>
            <a:stCxn id="8" idx="4"/>
            <a:endCxn id="15" idx="0"/>
          </p:cNvCxnSpPr>
          <p:nvPr/>
        </p:nvCxnSpPr>
        <p:spPr>
          <a:xfrm flipH="1">
            <a:off x="4650110" y="3183278"/>
            <a:ext cx="280419" cy="1039599"/>
          </a:xfrm>
          <a:prstGeom prst="straightConnector1">
            <a:avLst/>
          </a:prstGeom>
          <a:ln w="12700" cmpd="sng">
            <a:headEnd type="none"/>
            <a:tailEnd type="triangle"/>
          </a:ln>
        </p:spPr>
        <p:style>
          <a:lnRef idx="3">
            <a:schemeClr val="dk1"/>
          </a:lnRef>
          <a:fillRef idx="0">
            <a:schemeClr val="dk1"/>
          </a:fillRef>
          <a:effectRef idx="2">
            <a:schemeClr val="dk1"/>
          </a:effectRef>
          <a:fontRef idx="minor">
            <a:schemeClr val="tx1"/>
          </a:fontRef>
        </p:style>
      </p:cxnSp>
      <p:cxnSp>
        <p:nvCxnSpPr>
          <p:cNvPr id="86" name="Straight Arrow Connector 85"/>
          <p:cNvCxnSpPr>
            <a:stCxn id="8" idx="4"/>
            <a:endCxn id="19" idx="0"/>
          </p:cNvCxnSpPr>
          <p:nvPr/>
        </p:nvCxnSpPr>
        <p:spPr>
          <a:xfrm>
            <a:off x="4930529" y="3183278"/>
            <a:ext cx="1465309" cy="1039599"/>
          </a:xfrm>
          <a:prstGeom prst="straightConnector1">
            <a:avLst/>
          </a:prstGeom>
          <a:ln w="12700" cmpd="sng">
            <a:headEnd type="none"/>
            <a:tailEnd type="triangle"/>
          </a:ln>
        </p:spPr>
        <p:style>
          <a:lnRef idx="3">
            <a:schemeClr val="dk1"/>
          </a:lnRef>
          <a:fillRef idx="0">
            <a:schemeClr val="dk1"/>
          </a:fillRef>
          <a:effectRef idx="2">
            <a:schemeClr val="dk1"/>
          </a:effectRef>
          <a:fontRef idx="minor">
            <a:schemeClr val="tx1"/>
          </a:fontRef>
        </p:style>
      </p:cxnSp>
      <p:cxnSp>
        <p:nvCxnSpPr>
          <p:cNvPr id="89" name="Straight Arrow Connector 88"/>
          <p:cNvCxnSpPr>
            <a:stCxn id="8" idx="4"/>
            <a:endCxn id="17" idx="0"/>
          </p:cNvCxnSpPr>
          <p:nvPr/>
        </p:nvCxnSpPr>
        <p:spPr>
          <a:xfrm>
            <a:off x="4930529" y="3183278"/>
            <a:ext cx="574012" cy="1039599"/>
          </a:xfrm>
          <a:prstGeom prst="straightConnector1">
            <a:avLst/>
          </a:prstGeom>
          <a:ln w="12700" cmpd="sng">
            <a:headEnd type="none"/>
            <a:tailEnd type="triangle"/>
          </a:ln>
        </p:spPr>
        <p:style>
          <a:lnRef idx="3">
            <a:schemeClr val="dk1"/>
          </a:lnRef>
          <a:fillRef idx="0">
            <a:schemeClr val="dk1"/>
          </a:fillRef>
          <a:effectRef idx="2">
            <a:schemeClr val="dk1"/>
          </a:effectRef>
          <a:fontRef idx="minor">
            <a:schemeClr val="tx1"/>
          </a:fontRef>
        </p:style>
      </p:cxnSp>
      <p:cxnSp>
        <p:nvCxnSpPr>
          <p:cNvPr id="107" name="Straight Arrow Connector 106"/>
          <p:cNvCxnSpPr>
            <a:stCxn id="8" idx="4"/>
            <a:endCxn id="21" idx="0"/>
          </p:cNvCxnSpPr>
          <p:nvPr/>
        </p:nvCxnSpPr>
        <p:spPr>
          <a:xfrm>
            <a:off x="4930529" y="3183278"/>
            <a:ext cx="2355485" cy="1046249"/>
          </a:xfrm>
          <a:prstGeom prst="straightConnector1">
            <a:avLst/>
          </a:prstGeom>
          <a:ln w="12700" cmpd="sng">
            <a:headEnd type="none"/>
            <a:tailEnd type="triangle"/>
          </a:ln>
        </p:spPr>
        <p:style>
          <a:lnRef idx="3">
            <a:schemeClr val="dk1"/>
          </a:lnRef>
          <a:fillRef idx="0">
            <a:schemeClr val="dk1"/>
          </a:fillRef>
          <a:effectRef idx="2">
            <a:schemeClr val="dk1"/>
          </a:effectRef>
          <a:fontRef idx="minor">
            <a:schemeClr val="tx1"/>
          </a:fontRef>
        </p:style>
      </p:cxnSp>
      <p:sp>
        <p:nvSpPr>
          <p:cNvPr id="72" name="TextBox 71"/>
          <p:cNvSpPr txBox="1"/>
          <p:nvPr/>
        </p:nvSpPr>
        <p:spPr>
          <a:xfrm>
            <a:off x="409575" y="1721556"/>
            <a:ext cx="2556848" cy="2585323"/>
          </a:xfrm>
          <a:prstGeom prst="rect">
            <a:avLst/>
          </a:prstGeom>
          <a:noFill/>
        </p:spPr>
        <p:txBody>
          <a:bodyPr wrap="square" rtlCol="0">
            <a:spAutoFit/>
          </a:bodyPr>
          <a:lstStyle/>
          <a:p>
            <a:r>
              <a:rPr lang="en-US" dirty="0" smtClean="0">
                <a:solidFill>
                  <a:srgbClr val="00325F"/>
                </a:solidFill>
                <a:latin typeface="Perpetua"/>
                <a:cs typeface="Perpetua"/>
              </a:rPr>
              <a:t>Factor regression weights:</a:t>
            </a:r>
          </a:p>
          <a:p>
            <a:r>
              <a:rPr lang="en-US" dirty="0" smtClean="0">
                <a:solidFill>
                  <a:srgbClr val="00325F"/>
                </a:solidFill>
                <a:latin typeface="Perpetua"/>
                <a:cs typeface="Perpetua"/>
              </a:rPr>
              <a:t>CFQ1	1.000</a:t>
            </a:r>
          </a:p>
          <a:p>
            <a:r>
              <a:rPr lang="en-US" dirty="0" smtClean="0">
                <a:solidFill>
                  <a:srgbClr val="00325F"/>
                </a:solidFill>
                <a:latin typeface="Perpetua"/>
                <a:cs typeface="Perpetua"/>
              </a:rPr>
              <a:t>CFQ2	0.955</a:t>
            </a:r>
          </a:p>
          <a:p>
            <a:r>
              <a:rPr lang="en-US" dirty="0" smtClean="0">
                <a:solidFill>
                  <a:srgbClr val="00325F"/>
                </a:solidFill>
                <a:latin typeface="Perpetua"/>
                <a:cs typeface="Perpetua"/>
              </a:rPr>
              <a:t>CFQ3	1.224</a:t>
            </a:r>
          </a:p>
          <a:p>
            <a:r>
              <a:rPr lang="en-US" dirty="0" smtClean="0">
                <a:solidFill>
                  <a:srgbClr val="00325F"/>
                </a:solidFill>
                <a:latin typeface="Perpetua"/>
                <a:cs typeface="Perpetua"/>
              </a:rPr>
              <a:t>CFQ4	1.210</a:t>
            </a:r>
          </a:p>
          <a:p>
            <a:r>
              <a:rPr lang="en-US" dirty="0" smtClean="0">
                <a:solidFill>
                  <a:srgbClr val="00325F"/>
                </a:solidFill>
                <a:latin typeface="Perpetua"/>
                <a:cs typeface="Perpetua"/>
              </a:rPr>
              <a:t>CFQ5	1.151</a:t>
            </a:r>
          </a:p>
          <a:p>
            <a:r>
              <a:rPr lang="en-US" dirty="0" smtClean="0">
                <a:solidFill>
                  <a:srgbClr val="00325F"/>
                </a:solidFill>
                <a:latin typeface="Perpetua"/>
                <a:cs typeface="Perpetua"/>
              </a:rPr>
              <a:t>CFQ6	1.203</a:t>
            </a:r>
          </a:p>
          <a:p>
            <a:r>
              <a:rPr lang="en-US" dirty="0" smtClean="0">
                <a:solidFill>
                  <a:srgbClr val="00325F"/>
                </a:solidFill>
                <a:latin typeface="Perpetua"/>
                <a:cs typeface="Perpetua"/>
              </a:rPr>
              <a:t>CFQ7	1.394</a:t>
            </a:r>
          </a:p>
          <a:p>
            <a:endParaRPr lang="en-US" dirty="0">
              <a:solidFill>
                <a:srgbClr val="00325F"/>
              </a:solidFill>
              <a:latin typeface="Perpetua"/>
              <a:cs typeface="Perpetua"/>
            </a:endParaRPr>
          </a:p>
        </p:txBody>
      </p:sp>
    </p:spTree>
    <p:extLst>
      <p:ext uri="{BB962C8B-B14F-4D97-AF65-F5344CB8AC3E}">
        <p14:creationId xmlns:p14="http://schemas.microsoft.com/office/powerpoint/2010/main" val="2477730308"/>
      </p:ext>
    </p:extLst>
  </p:cSld>
  <p:clrMapOvr>
    <a:masterClrMapping/>
  </p:clrMapOvr>
  <p:transition xmlns:p14="http://schemas.microsoft.com/office/powerpoint/2010/main" advTm="8451">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1806"/>
            <a:ext cx="8229600" cy="1143000"/>
          </a:xfrm>
        </p:spPr>
        <p:txBody>
          <a:bodyPr>
            <a:normAutofit/>
          </a:bodyPr>
          <a:lstStyle/>
          <a:p>
            <a:r>
              <a:rPr lang="en-US" dirty="0" smtClean="0">
                <a:solidFill>
                  <a:srgbClr val="00325F"/>
                </a:solidFill>
                <a:latin typeface="Perpetua"/>
                <a:cs typeface="Perpetua"/>
              </a:rPr>
              <a:t>The final CFA of 7 items</a:t>
            </a:r>
            <a:endParaRPr lang="en-US" dirty="0">
              <a:solidFill>
                <a:srgbClr val="00325F"/>
              </a:solidFill>
              <a:latin typeface="Perpetua"/>
              <a:cs typeface="Perpetua"/>
            </a:endParaRPr>
          </a:p>
        </p:txBody>
      </p:sp>
      <p:sp>
        <p:nvSpPr>
          <p:cNvPr id="3" name="Content Placeholder 2"/>
          <p:cNvSpPr>
            <a:spLocks noGrp="1"/>
          </p:cNvSpPr>
          <p:nvPr>
            <p:ph idx="1"/>
          </p:nvPr>
        </p:nvSpPr>
        <p:spPr>
          <a:xfrm>
            <a:off x="457200" y="2159000"/>
            <a:ext cx="8229600" cy="3967163"/>
          </a:xfrm>
        </p:spPr>
        <p:txBody>
          <a:bodyPr>
            <a:normAutofit/>
          </a:bodyPr>
          <a:lstStyle/>
          <a:p>
            <a:endParaRPr lang="en-US" dirty="0" smtClean="0">
              <a:solidFill>
                <a:srgbClr val="00325F"/>
              </a:solidFill>
              <a:latin typeface="Perpetua"/>
              <a:cs typeface="Perpetua"/>
            </a:endParaRPr>
          </a:p>
          <a:p>
            <a:endParaRPr lang="en-US" dirty="0">
              <a:solidFill>
                <a:srgbClr val="00325F"/>
              </a:solidFill>
              <a:latin typeface="Perpetua"/>
              <a:cs typeface="Perpetua"/>
            </a:endParaRPr>
          </a:p>
        </p:txBody>
      </p:sp>
      <p:sp>
        <p:nvSpPr>
          <p:cNvPr id="5" name="Footer Placeholder 5"/>
          <p:cNvSpPr>
            <a:spLocks noGrp="1"/>
          </p:cNvSpPr>
          <p:nvPr>
            <p:ph type="ftr" sz="quarter" idx="11"/>
          </p:nvPr>
        </p:nvSpPr>
        <p:spPr>
          <a:xfrm>
            <a:off x="0" y="6497108"/>
            <a:ext cx="9048750" cy="365125"/>
          </a:xfrm>
        </p:spPr>
        <p:txBody>
          <a:bodyPr/>
          <a:lstStyle/>
          <a:p>
            <a:pPr algn="l"/>
            <a:r>
              <a:rPr lang="en-US" sz="800" dirty="0" smtClean="0">
                <a:solidFill>
                  <a:srgbClr val="CD0039"/>
                </a:solidFill>
                <a:latin typeface="Arial"/>
                <a:cs typeface="Arial"/>
              </a:rPr>
              <a:t>The University of Edinburgh is a charitable body, registered in  Scotland, with registration number SC005336 							               </a:t>
            </a:r>
            <a:r>
              <a:rPr lang="en-US" sz="800" b="1" dirty="0" smtClean="0">
                <a:solidFill>
                  <a:srgbClr val="CD0039"/>
                </a:solidFill>
                <a:latin typeface="Arial"/>
                <a:cs typeface="Arial"/>
              </a:rPr>
              <a:t>www.ed.ac.uk</a:t>
            </a:r>
            <a:endParaRPr lang="en-US" sz="800" dirty="0">
              <a:solidFill>
                <a:srgbClr val="CD0039"/>
              </a:solidFill>
              <a:latin typeface="Arial"/>
              <a:cs typeface="Arial"/>
            </a:endParaRPr>
          </a:p>
        </p:txBody>
      </p:sp>
      <p:pic>
        <p:nvPicPr>
          <p:cNvPr id="6" name="Picture 6" descr="Uni Logo and Text in colour.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9575" y="249768"/>
            <a:ext cx="3559174" cy="56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p:cNvGraphicFramePr>
            <a:graphicFrameLocks noGrp="1"/>
          </p:cNvGraphicFramePr>
          <p:nvPr>
            <p:extLst>
              <p:ext uri="{D42A27DB-BD31-4B8C-83A1-F6EECF244321}">
                <p14:modId xmlns:p14="http://schemas.microsoft.com/office/powerpoint/2010/main" val="4007211096"/>
              </p:ext>
            </p:extLst>
          </p:nvPr>
        </p:nvGraphicFramePr>
        <p:xfrm>
          <a:off x="372879" y="1818799"/>
          <a:ext cx="8313920" cy="4800201"/>
        </p:xfrm>
        <a:graphic>
          <a:graphicData uri="http://schemas.openxmlformats.org/drawingml/2006/table">
            <a:tbl>
              <a:tblPr firstRow="1" bandRow="1">
                <a:tableStyleId>{5C22544A-7EE6-4342-B048-85BDC9FD1C3A}</a:tableStyleId>
              </a:tblPr>
              <a:tblGrid>
                <a:gridCol w="2943232"/>
                <a:gridCol w="1227667"/>
                <a:gridCol w="649111"/>
                <a:gridCol w="917222"/>
                <a:gridCol w="776111"/>
                <a:gridCol w="790222"/>
                <a:gridCol w="1010355"/>
              </a:tblGrid>
              <a:tr h="537757">
                <a:tc>
                  <a:txBody>
                    <a:bodyPr/>
                    <a:lstStyle/>
                    <a:p>
                      <a:r>
                        <a:rPr lang="en-US" sz="2000" dirty="0" smtClean="0">
                          <a:solidFill>
                            <a:srgbClr val="00325F"/>
                          </a:solidFill>
                          <a:latin typeface="Perpetua"/>
                          <a:cs typeface="Perpetua"/>
                        </a:rPr>
                        <a:t>Sample</a:t>
                      </a:r>
                      <a:endParaRPr lang="en-US" sz="2000" dirty="0">
                        <a:solidFill>
                          <a:srgbClr val="00325F"/>
                        </a:solidFill>
                        <a:latin typeface="Perpetua"/>
                        <a:cs typeface="Perpetua"/>
                      </a:endParaRPr>
                    </a:p>
                  </a:txBody>
                  <a:tcPr/>
                </a:tc>
                <a:tc>
                  <a:txBody>
                    <a:bodyPr/>
                    <a:lstStyle/>
                    <a:p>
                      <a:r>
                        <a:rPr lang="en-US" sz="2000" b="0" i="1" dirty="0" smtClean="0">
                          <a:solidFill>
                            <a:srgbClr val="00325F"/>
                          </a:solidFill>
                          <a:latin typeface="Lucida Grande"/>
                          <a:ea typeface="Lucida Grande"/>
                          <a:cs typeface="Lucida Grande"/>
                        </a:rPr>
                        <a:t>χ</a:t>
                      </a:r>
                      <a:r>
                        <a:rPr lang="en-US" sz="2000" b="0" i="1" kern="1200" baseline="30000" dirty="0" smtClean="0">
                          <a:solidFill>
                            <a:srgbClr val="00325F"/>
                          </a:solidFill>
                          <a:latin typeface="Perpetua"/>
                          <a:ea typeface="+mn-ea"/>
                          <a:cs typeface="Perpetua"/>
                        </a:rPr>
                        <a:t>2</a:t>
                      </a:r>
                      <a:endParaRPr lang="en-US" sz="2000" b="0" i="1" dirty="0">
                        <a:solidFill>
                          <a:srgbClr val="00325F"/>
                        </a:solidFill>
                        <a:latin typeface="Perpetua"/>
                        <a:cs typeface="Perpetua"/>
                      </a:endParaRPr>
                    </a:p>
                  </a:txBody>
                  <a:tcPr/>
                </a:tc>
                <a:tc>
                  <a:txBody>
                    <a:bodyPr/>
                    <a:lstStyle/>
                    <a:p>
                      <a:r>
                        <a:rPr lang="en-US" sz="2000" i="1" dirty="0" smtClean="0">
                          <a:solidFill>
                            <a:srgbClr val="00325F"/>
                          </a:solidFill>
                          <a:latin typeface="Perpetua"/>
                          <a:cs typeface="Perpetua"/>
                        </a:rPr>
                        <a:t>df</a:t>
                      </a:r>
                      <a:endParaRPr lang="en-US" sz="2000" i="1" dirty="0">
                        <a:solidFill>
                          <a:srgbClr val="00325F"/>
                        </a:solidFill>
                        <a:latin typeface="Perpetua"/>
                        <a:cs typeface="Perpetua"/>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l-GR" sz="2000" b="0" i="1" dirty="0" smtClean="0">
                          <a:solidFill>
                            <a:srgbClr val="00325F"/>
                          </a:solidFill>
                          <a:latin typeface="Lucida Grande"/>
                          <a:ea typeface="Lucida Grande"/>
                          <a:cs typeface="Lucida Grande"/>
                        </a:rPr>
                        <a:t>Χ</a:t>
                      </a:r>
                      <a:r>
                        <a:rPr lang="en-US" sz="2000" b="0" i="1" kern="1200" baseline="30000" dirty="0" smtClean="0">
                          <a:solidFill>
                            <a:srgbClr val="00325F"/>
                          </a:solidFill>
                          <a:latin typeface="Perpetua"/>
                          <a:ea typeface="+mn-ea"/>
                          <a:cs typeface="Perpetua"/>
                        </a:rPr>
                        <a:t>2 </a:t>
                      </a:r>
                      <a:r>
                        <a:rPr lang="en-US" sz="2000" b="0" i="0" kern="1200" baseline="0" dirty="0" smtClean="0">
                          <a:solidFill>
                            <a:srgbClr val="00325F"/>
                          </a:solidFill>
                          <a:latin typeface="Perpetua"/>
                          <a:ea typeface="+mn-ea"/>
                          <a:cs typeface="Perpetua"/>
                        </a:rPr>
                        <a:t>÷ </a:t>
                      </a:r>
                      <a:r>
                        <a:rPr lang="en-US" sz="2000" i="1" dirty="0" smtClean="0">
                          <a:solidFill>
                            <a:srgbClr val="00325F"/>
                          </a:solidFill>
                          <a:latin typeface="Perpetua"/>
                          <a:cs typeface="Perpetua"/>
                        </a:rPr>
                        <a:t>df</a:t>
                      </a:r>
                      <a:endParaRPr lang="en-US" sz="2000" b="0" i="0" baseline="0" dirty="0" smtClean="0">
                        <a:solidFill>
                          <a:srgbClr val="00325F"/>
                        </a:solidFill>
                        <a:latin typeface="Perpetua"/>
                        <a:cs typeface="Perpetua"/>
                      </a:endParaRPr>
                    </a:p>
                    <a:p>
                      <a:endParaRPr lang="en-US" sz="2000" dirty="0">
                        <a:solidFill>
                          <a:srgbClr val="00325F"/>
                        </a:solidFill>
                        <a:latin typeface="Perpetua"/>
                        <a:cs typeface="Perpetua"/>
                      </a:endParaRPr>
                    </a:p>
                  </a:txBody>
                  <a:tcPr/>
                </a:tc>
                <a:tc>
                  <a:txBody>
                    <a:bodyPr/>
                    <a:lstStyle/>
                    <a:p>
                      <a:r>
                        <a:rPr lang="en-US" sz="2000" dirty="0" smtClean="0">
                          <a:solidFill>
                            <a:srgbClr val="00325F"/>
                          </a:solidFill>
                          <a:latin typeface="Perpetua"/>
                          <a:cs typeface="Perpetua"/>
                        </a:rPr>
                        <a:t>CFI</a:t>
                      </a:r>
                      <a:endParaRPr lang="en-US" sz="2000" dirty="0">
                        <a:solidFill>
                          <a:srgbClr val="00325F"/>
                        </a:solidFill>
                        <a:latin typeface="Perpetua"/>
                        <a:cs typeface="Perpetua"/>
                      </a:endParaRPr>
                    </a:p>
                  </a:txBody>
                  <a:tcPr/>
                </a:tc>
                <a:tc>
                  <a:txBody>
                    <a:bodyPr/>
                    <a:lstStyle/>
                    <a:p>
                      <a:r>
                        <a:rPr lang="en-US" sz="2000" dirty="0" smtClean="0">
                          <a:solidFill>
                            <a:srgbClr val="00325F"/>
                          </a:solidFill>
                          <a:latin typeface="Perpetua"/>
                          <a:cs typeface="Perpetua"/>
                        </a:rPr>
                        <a:t>IFI</a:t>
                      </a:r>
                      <a:endParaRPr lang="en-US" sz="2000" dirty="0">
                        <a:solidFill>
                          <a:srgbClr val="00325F"/>
                        </a:solidFill>
                        <a:latin typeface="Perpetua"/>
                        <a:cs typeface="Perpetua"/>
                      </a:endParaRPr>
                    </a:p>
                  </a:txBody>
                  <a:tcPr/>
                </a:tc>
                <a:tc>
                  <a:txBody>
                    <a:bodyPr/>
                    <a:lstStyle/>
                    <a:p>
                      <a:r>
                        <a:rPr lang="en-US" sz="2000" dirty="0" smtClean="0">
                          <a:solidFill>
                            <a:srgbClr val="00325F"/>
                          </a:solidFill>
                          <a:latin typeface="Perpetua"/>
                          <a:cs typeface="Perpetua"/>
                        </a:rPr>
                        <a:t>RMSEA</a:t>
                      </a:r>
                      <a:endParaRPr lang="en-US" sz="2000" dirty="0">
                        <a:solidFill>
                          <a:srgbClr val="00325F"/>
                        </a:solidFill>
                        <a:latin typeface="Perpetua"/>
                        <a:cs typeface="Perpetua"/>
                      </a:endParaRPr>
                    </a:p>
                  </a:txBody>
                  <a:tcPr/>
                </a:tc>
              </a:tr>
              <a:tr h="711605">
                <a:tc>
                  <a:txBody>
                    <a:bodyPr/>
                    <a:lstStyle/>
                    <a:p>
                      <a:r>
                        <a:rPr lang="en-US" sz="2400" dirty="0" smtClean="0">
                          <a:solidFill>
                            <a:srgbClr val="00325F"/>
                          </a:solidFill>
                          <a:latin typeface="Perpetua"/>
                          <a:cs typeface="Perpetua"/>
                        </a:rPr>
                        <a:t>Community</a:t>
                      </a:r>
                      <a:r>
                        <a:rPr lang="en-US" sz="2400" baseline="0" dirty="0" smtClean="0">
                          <a:solidFill>
                            <a:srgbClr val="00325F"/>
                          </a:solidFill>
                          <a:latin typeface="Perpetua"/>
                          <a:cs typeface="Perpetua"/>
                        </a:rPr>
                        <a:t> (</a:t>
                      </a:r>
                      <a:r>
                        <a:rPr lang="en-US" sz="2400" i="1" baseline="0" dirty="0" smtClean="0">
                          <a:solidFill>
                            <a:srgbClr val="00325F"/>
                          </a:solidFill>
                          <a:latin typeface="Perpetua"/>
                          <a:cs typeface="Perpetua"/>
                        </a:rPr>
                        <a:t>n</a:t>
                      </a:r>
                      <a:r>
                        <a:rPr lang="en-US" sz="2400" i="0" baseline="0" dirty="0" smtClean="0">
                          <a:solidFill>
                            <a:srgbClr val="00325F"/>
                          </a:solidFill>
                          <a:latin typeface="Perpetua"/>
                          <a:cs typeface="Perpetua"/>
                        </a:rPr>
                        <a:t>=448)</a:t>
                      </a:r>
                      <a:endParaRPr lang="en-US" sz="2400" i="0" dirty="0">
                        <a:solidFill>
                          <a:srgbClr val="00325F"/>
                        </a:solidFill>
                        <a:latin typeface="Perpetua"/>
                        <a:cs typeface="Perpetua"/>
                      </a:endParaRPr>
                    </a:p>
                  </a:txBody>
                  <a:tcPr anchor="ctr"/>
                </a:tc>
                <a:tc>
                  <a:txBody>
                    <a:bodyPr/>
                    <a:lstStyle/>
                    <a:p>
                      <a:r>
                        <a:rPr lang="en-US" dirty="0" smtClean="0"/>
                        <a:t>40.857*</a:t>
                      </a:r>
                      <a:endParaRPr lang="en-US" dirty="0"/>
                    </a:p>
                  </a:txBody>
                  <a:tcPr anchor="ctr"/>
                </a:tc>
                <a:tc>
                  <a:txBody>
                    <a:bodyPr/>
                    <a:lstStyle/>
                    <a:p>
                      <a:r>
                        <a:rPr lang="en-US" dirty="0" smtClean="0"/>
                        <a:t>14</a:t>
                      </a:r>
                      <a:endParaRPr lang="en-US" dirty="0"/>
                    </a:p>
                  </a:txBody>
                  <a:tcPr anchor="ctr"/>
                </a:tc>
                <a:tc>
                  <a:txBody>
                    <a:bodyPr/>
                    <a:lstStyle/>
                    <a:p>
                      <a:r>
                        <a:rPr lang="en-US" dirty="0" smtClean="0"/>
                        <a:t>2.918</a:t>
                      </a:r>
                      <a:endParaRPr lang="en-US" dirty="0"/>
                    </a:p>
                  </a:txBody>
                  <a:tcPr anchor="ctr"/>
                </a:tc>
                <a:tc>
                  <a:txBody>
                    <a:bodyPr/>
                    <a:lstStyle/>
                    <a:p>
                      <a:r>
                        <a:rPr lang="en-US" dirty="0" smtClean="0"/>
                        <a:t>.986</a:t>
                      </a:r>
                      <a:endParaRPr lang="en-US" dirty="0"/>
                    </a:p>
                  </a:txBody>
                  <a:tcPr anchor="ctr"/>
                </a:tc>
                <a:tc>
                  <a:txBody>
                    <a:bodyPr/>
                    <a:lstStyle/>
                    <a:p>
                      <a:r>
                        <a:rPr lang="en-US" dirty="0" smtClean="0"/>
                        <a:t>.986</a:t>
                      </a:r>
                      <a:endParaRPr lang="en-US" dirty="0"/>
                    </a:p>
                  </a:txBody>
                  <a:tcPr anchor="ctr"/>
                </a:tc>
                <a:tc>
                  <a:txBody>
                    <a:bodyPr/>
                    <a:lstStyle/>
                    <a:p>
                      <a:r>
                        <a:rPr lang="en-US" dirty="0" smtClean="0"/>
                        <a:t>.065</a:t>
                      </a:r>
                      <a:endParaRPr lang="en-US" dirty="0"/>
                    </a:p>
                  </a:txBody>
                  <a:tcPr anchor="ctr"/>
                </a:tc>
              </a:tr>
              <a:tr h="790223">
                <a:tc>
                  <a:txBody>
                    <a:bodyPr/>
                    <a:lstStyle/>
                    <a:p>
                      <a:r>
                        <a:rPr lang="en-US" sz="2400" dirty="0" smtClean="0">
                          <a:solidFill>
                            <a:srgbClr val="00325F"/>
                          </a:solidFill>
                          <a:latin typeface="Perpetua"/>
                          <a:cs typeface="Perpetua"/>
                        </a:rPr>
                        <a:t>Stress management</a:t>
                      </a:r>
                    </a:p>
                    <a:p>
                      <a:r>
                        <a:rPr lang="en-US" sz="2400" dirty="0" smtClean="0">
                          <a:solidFill>
                            <a:srgbClr val="00325F"/>
                          </a:solidFill>
                          <a:latin typeface="Perpetua"/>
                          <a:cs typeface="Perpetua"/>
                        </a:rPr>
                        <a:t>(</a:t>
                      </a:r>
                      <a:r>
                        <a:rPr lang="en-US" sz="2400" i="1" dirty="0" smtClean="0">
                          <a:solidFill>
                            <a:srgbClr val="00325F"/>
                          </a:solidFill>
                          <a:latin typeface="Perpetua"/>
                          <a:cs typeface="Perpetua"/>
                        </a:rPr>
                        <a:t>n</a:t>
                      </a:r>
                      <a:r>
                        <a:rPr lang="en-US" sz="2400" i="0" dirty="0" smtClean="0">
                          <a:solidFill>
                            <a:srgbClr val="00325F"/>
                          </a:solidFill>
                          <a:latin typeface="Perpetua"/>
                          <a:cs typeface="Perpetua"/>
                        </a:rPr>
                        <a:t>= 242)</a:t>
                      </a:r>
                      <a:endParaRPr lang="en-US" sz="2400" dirty="0">
                        <a:solidFill>
                          <a:srgbClr val="00325F"/>
                        </a:solidFill>
                        <a:latin typeface="Perpetua"/>
                        <a:cs typeface="Perpetua"/>
                      </a:endParaRPr>
                    </a:p>
                  </a:txBody>
                  <a:tcPr anchor="ctr"/>
                </a:tc>
                <a:tc>
                  <a:txBody>
                    <a:bodyPr/>
                    <a:lstStyle/>
                    <a:p>
                      <a:r>
                        <a:rPr lang="en-US" dirty="0" smtClean="0"/>
                        <a:t>44.388*</a:t>
                      </a:r>
                      <a:endParaRPr lang="en-US" dirty="0"/>
                    </a:p>
                  </a:txBody>
                  <a:tcPr anchor="ctr"/>
                </a:tc>
                <a:tc>
                  <a:txBody>
                    <a:bodyPr/>
                    <a:lstStyle/>
                    <a:p>
                      <a:r>
                        <a:rPr lang="en-US" dirty="0" smtClean="0"/>
                        <a:t>14</a:t>
                      </a:r>
                      <a:endParaRPr lang="en-US" dirty="0"/>
                    </a:p>
                  </a:txBody>
                  <a:tcPr anchor="ctr"/>
                </a:tc>
                <a:tc>
                  <a:txBody>
                    <a:bodyPr/>
                    <a:lstStyle/>
                    <a:p>
                      <a:r>
                        <a:rPr lang="en-US" dirty="0" smtClean="0"/>
                        <a:t>3.171</a:t>
                      </a:r>
                      <a:endParaRPr lang="en-US" dirty="0"/>
                    </a:p>
                  </a:txBody>
                  <a:tcPr anchor="ctr"/>
                </a:tc>
                <a:tc>
                  <a:txBody>
                    <a:bodyPr/>
                    <a:lstStyle/>
                    <a:p>
                      <a:r>
                        <a:rPr lang="en-US" dirty="0" smtClean="0"/>
                        <a:t>.971</a:t>
                      </a:r>
                      <a:endParaRPr lang="en-US" dirty="0"/>
                    </a:p>
                  </a:txBody>
                  <a:tcPr anchor="ctr"/>
                </a:tc>
                <a:tc>
                  <a:txBody>
                    <a:bodyPr/>
                    <a:lstStyle/>
                    <a:p>
                      <a:r>
                        <a:rPr lang="en-US" dirty="0" smtClean="0"/>
                        <a:t>.971</a:t>
                      </a:r>
                      <a:endParaRPr lang="en-US" dirty="0"/>
                    </a:p>
                  </a:txBody>
                  <a:tcPr anchor="ctr"/>
                </a:tc>
                <a:tc>
                  <a:txBody>
                    <a:bodyPr/>
                    <a:lstStyle/>
                    <a:p>
                      <a:r>
                        <a:rPr lang="en-US" dirty="0" smtClean="0"/>
                        <a:t>.095</a:t>
                      </a:r>
                      <a:endParaRPr lang="en-US" dirty="0"/>
                    </a:p>
                  </a:txBody>
                  <a:tcPr anchor="ctr"/>
                </a:tc>
              </a:tr>
              <a:tr h="799818">
                <a:tc>
                  <a:txBody>
                    <a:bodyPr/>
                    <a:lstStyle/>
                    <a:p>
                      <a:r>
                        <a:rPr lang="en-US" sz="2400" dirty="0" smtClean="0">
                          <a:solidFill>
                            <a:srgbClr val="00325F"/>
                          </a:solidFill>
                          <a:latin typeface="Perpetua"/>
                          <a:cs typeface="Perpetua"/>
                        </a:rPr>
                        <a:t>Mixed mental health</a:t>
                      </a:r>
                    </a:p>
                    <a:p>
                      <a:r>
                        <a:rPr lang="en-US" sz="2400" dirty="0" smtClean="0">
                          <a:solidFill>
                            <a:srgbClr val="00325F"/>
                          </a:solidFill>
                          <a:latin typeface="Perpetua"/>
                          <a:cs typeface="Perpetua"/>
                        </a:rPr>
                        <a:t>(</a:t>
                      </a:r>
                      <a:r>
                        <a:rPr lang="en-US" sz="2400" i="1" dirty="0" smtClean="0">
                          <a:solidFill>
                            <a:srgbClr val="00325F"/>
                          </a:solidFill>
                          <a:latin typeface="Perpetua"/>
                          <a:cs typeface="Perpetua"/>
                        </a:rPr>
                        <a:t>n</a:t>
                      </a:r>
                      <a:r>
                        <a:rPr lang="en-US" sz="2400" i="0" dirty="0" smtClean="0">
                          <a:solidFill>
                            <a:srgbClr val="00325F"/>
                          </a:solidFill>
                          <a:latin typeface="Perpetua"/>
                          <a:cs typeface="Perpetua"/>
                        </a:rPr>
                        <a:t> = 215)</a:t>
                      </a:r>
                      <a:endParaRPr lang="en-US" sz="2400" dirty="0">
                        <a:solidFill>
                          <a:srgbClr val="00325F"/>
                        </a:solidFill>
                        <a:latin typeface="Perpetua"/>
                        <a:cs typeface="Perpetua"/>
                      </a:endParaRPr>
                    </a:p>
                  </a:txBody>
                  <a:tcPr anchor="ctr"/>
                </a:tc>
                <a:tc>
                  <a:txBody>
                    <a:bodyPr/>
                    <a:lstStyle/>
                    <a:p>
                      <a:r>
                        <a:rPr lang="en-US" dirty="0" smtClean="0"/>
                        <a:t>20.333</a:t>
                      </a:r>
                      <a:endParaRPr lang="en-US" dirty="0"/>
                    </a:p>
                  </a:txBody>
                  <a:tcPr anchor="ctr"/>
                </a:tc>
                <a:tc>
                  <a:txBody>
                    <a:bodyPr/>
                    <a:lstStyle/>
                    <a:p>
                      <a:r>
                        <a:rPr lang="en-US" dirty="0" smtClean="0"/>
                        <a:t>14</a:t>
                      </a:r>
                      <a:endParaRPr lang="en-US" dirty="0"/>
                    </a:p>
                  </a:txBody>
                  <a:tcPr anchor="ctr"/>
                </a:tc>
                <a:tc>
                  <a:txBody>
                    <a:bodyPr/>
                    <a:lstStyle/>
                    <a:p>
                      <a:r>
                        <a:rPr lang="en-US" dirty="0" smtClean="0"/>
                        <a:t>1.452</a:t>
                      </a:r>
                      <a:endParaRPr lang="en-US" dirty="0"/>
                    </a:p>
                  </a:txBody>
                  <a:tcPr anchor="ctr"/>
                </a:tc>
                <a:tc>
                  <a:txBody>
                    <a:bodyPr/>
                    <a:lstStyle/>
                    <a:p>
                      <a:r>
                        <a:rPr lang="en-US" dirty="0" smtClean="0"/>
                        <a:t>.991</a:t>
                      </a:r>
                      <a:endParaRPr lang="en-US" dirty="0"/>
                    </a:p>
                  </a:txBody>
                  <a:tcPr anchor="ctr"/>
                </a:tc>
                <a:tc>
                  <a:txBody>
                    <a:bodyPr/>
                    <a:lstStyle/>
                    <a:p>
                      <a:r>
                        <a:rPr lang="en-US" dirty="0" smtClean="0"/>
                        <a:t>.991</a:t>
                      </a:r>
                      <a:endParaRPr lang="en-US" dirty="0"/>
                    </a:p>
                  </a:txBody>
                  <a:tcPr anchor="ctr"/>
                </a:tc>
                <a:tc>
                  <a:txBody>
                    <a:bodyPr/>
                    <a:lstStyle/>
                    <a:p>
                      <a:r>
                        <a:rPr lang="en-US" dirty="0" smtClean="0"/>
                        <a:t>.046</a:t>
                      </a:r>
                      <a:endParaRPr lang="en-US" dirty="0"/>
                    </a:p>
                  </a:txBody>
                  <a:tcPr anchor="ctr"/>
                </a:tc>
              </a:tr>
              <a:tr h="870818">
                <a:tc>
                  <a:txBody>
                    <a:bodyPr/>
                    <a:lstStyle/>
                    <a:p>
                      <a:r>
                        <a:rPr lang="en-US" sz="2400" dirty="0" smtClean="0">
                          <a:solidFill>
                            <a:srgbClr val="00325F"/>
                          </a:solidFill>
                          <a:latin typeface="Perpetua"/>
                          <a:cs typeface="Perpetua"/>
                        </a:rPr>
                        <a:t>Multiple</a:t>
                      </a:r>
                      <a:r>
                        <a:rPr lang="en-US" sz="2400" baseline="0" dirty="0" smtClean="0">
                          <a:solidFill>
                            <a:srgbClr val="00325F"/>
                          </a:solidFill>
                          <a:latin typeface="Perpetua"/>
                          <a:cs typeface="Perpetua"/>
                        </a:rPr>
                        <a:t> Sclerosis</a:t>
                      </a:r>
                    </a:p>
                    <a:p>
                      <a:r>
                        <a:rPr lang="en-US" sz="2400" baseline="0" dirty="0" smtClean="0">
                          <a:solidFill>
                            <a:srgbClr val="00325F"/>
                          </a:solidFill>
                          <a:latin typeface="Perpetua"/>
                          <a:cs typeface="Perpetua"/>
                        </a:rPr>
                        <a:t>(</a:t>
                      </a:r>
                      <a:r>
                        <a:rPr lang="en-US" sz="2400" i="1" baseline="0" dirty="0" smtClean="0">
                          <a:solidFill>
                            <a:srgbClr val="00325F"/>
                          </a:solidFill>
                          <a:latin typeface="Perpetua"/>
                          <a:cs typeface="Perpetua"/>
                        </a:rPr>
                        <a:t>n = 133</a:t>
                      </a:r>
                      <a:r>
                        <a:rPr lang="en-US" sz="2400" i="0" baseline="0" dirty="0" smtClean="0">
                          <a:solidFill>
                            <a:srgbClr val="00325F"/>
                          </a:solidFill>
                          <a:latin typeface="Perpetua"/>
                          <a:cs typeface="Perpetua"/>
                        </a:rPr>
                        <a:t>)</a:t>
                      </a:r>
                      <a:endParaRPr lang="en-US" sz="2400" dirty="0">
                        <a:solidFill>
                          <a:srgbClr val="00325F"/>
                        </a:solidFill>
                        <a:latin typeface="Perpetua"/>
                        <a:cs typeface="Perpetua"/>
                      </a:endParaRPr>
                    </a:p>
                  </a:txBody>
                  <a:tcPr anchor="ctr"/>
                </a:tc>
                <a:tc>
                  <a:txBody>
                    <a:bodyPr/>
                    <a:lstStyle/>
                    <a:p>
                      <a:r>
                        <a:rPr lang="en-US" dirty="0" smtClean="0"/>
                        <a:t>25.852</a:t>
                      </a:r>
                      <a:endParaRPr lang="en-US" dirty="0"/>
                    </a:p>
                  </a:txBody>
                  <a:tcPr anchor="ctr"/>
                </a:tc>
                <a:tc>
                  <a:txBody>
                    <a:bodyPr/>
                    <a:lstStyle/>
                    <a:p>
                      <a:r>
                        <a:rPr lang="en-US" dirty="0" smtClean="0"/>
                        <a:t>14</a:t>
                      </a:r>
                      <a:endParaRPr lang="en-US" dirty="0"/>
                    </a:p>
                  </a:txBody>
                  <a:tcPr anchor="ctr"/>
                </a:tc>
                <a:tc>
                  <a:txBody>
                    <a:bodyPr/>
                    <a:lstStyle/>
                    <a:p>
                      <a:r>
                        <a:rPr lang="en-US" dirty="0" smtClean="0"/>
                        <a:t>1.847</a:t>
                      </a:r>
                      <a:endParaRPr lang="en-US" dirty="0"/>
                    </a:p>
                  </a:txBody>
                  <a:tcPr anchor="ctr"/>
                </a:tc>
                <a:tc>
                  <a:txBody>
                    <a:bodyPr/>
                    <a:lstStyle/>
                    <a:p>
                      <a:r>
                        <a:rPr lang="en-US" dirty="0" smtClean="0"/>
                        <a:t>.983</a:t>
                      </a:r>
                      <a:endParaRPr lang="en-US" dirty="0"/>
                    </a:p>
                  </a:txBody>
                  <a:tcPr anchor="ctr"/>
                </a:tc>
                <a:tc>
                  <a:txBody>
                    <a:bodyPr/>
                    <a:lstStyle/>
                    <a:p>
                      <a:r>
                        <a:rPr lang="en-US" dirty="0" smtClean="0"/>
                        <a:t>.983</a:t>
                      </a:r>
                      <a:endParaRPr lang="en-US" dirty="0"/>
                    </a:p>
                  </a:txBody>
                  <a:tcPr anchor="ctr"/>
                </a:tc>
                <a:tc>
                  <a:txBody>
                    <a:bodyPr/>
                    <a:lstStyle/>
                    <a:p>
                      <a:r>
                        <a:rPr lang="en-US" dirty="0" smtClean="0"/>
                        <a:t>.101</a:t>
                      </a:r>
                      <a:endParaRPr lang="en-US" dirty="0"/>
                    </a:p>
                  </a:txBody>
                  <a:tcPr anchor="ctr"/>
                </a:tc>
              </a:tr>
              <a:tr h="870818">
                <a:tc>
                  <a:txBody>
                    <a:bodyPr/>
                    <a:lstStyle/>
                    <a:p>
                      <a:r>
                        <a:rPr lang="en-US" sz="2400" dirty="0" smtClean="0">
                          <a:solidFill>
                            <a:srgbClr val="00325F"/>
                          </a:solidFill>
                          <a:latin typeface="Perpetua"/>
                          <a:cs typeface="Perpetua"/>
                        </a:rPr>
                        <a:t>Dementia Caregivers</a:t>
                      </a:r>
                    </a:p>
                    <a:p>
                      <a:r>
                        <a:rPr lang="en-US" sz="2400" dirty="0" smtClean="0">
                          <a:solidFill>
                            <a:srgbClr val="00325F"/>
                          </a:solidFill>
                          <a:latin typeface="Perpetua"/>
                          <a:cs typeface="Perpetua"/>
                        </a:rPr>
                        <a:t>(</a:t>
                      </a:r>
                      <a:r>
                        <a:rPr lang="en-US" sz="2400" i="1" dirty="0" smtClean="0">
                          <a:solidFill>
                            <a:srgbClr val="00325F"/>
                          </a:solidFill>
                          <a:latin typeface="Perpetua"/>
                          <a:cs typeface="Perpetua"/>
                        </a:rPr>
                        <a:t>n</a:t>
                      </a:r>
                      <a:r>
                        <a:rPr lang="en-US" sz="2400" i="0" dirty="0" smtClean="0">
                          <a:solidFill>
                            <a:srgbClr val="00325F"/>
                          </a:solidFill>
                          <a:latin typeface="Perpetua"/>
                          <a:cs typeface="Perpetua"/>
                        </a:rPr>
                        <a:t> = 219)</a:t>
                      </a:r>
                      <a:endParaRPr lang="en-US" sz="2400" dirty="0">
                        <a:solidFill>
                          <a:srgbClr val="00325F"/>
                        </a:solidFill>
                        <a:latin typeface="Perpetua"/>
                        <a:cs typeface="Perpetua"/>
                      </a:endParaRPr>
                    </a:p>
                  </a:txBody>
                  <a:tcPr anchor="ctr"/>
                </a:tc>
                <a:tc>
                  <a:txBody>
                    <a:bodyPr/>
                    <a:lstStyle/>
                    <a:p>
                      <a:r>
                        <a:rPr lang="en-US" dirty="0" smtClean="0"/>
                        <a:t>45.024*</a:t>
                      </a:r>
                      <a:endParaRPr lang="en-US" dirty="0"/>
                    </a:p>
                  </a:txBody>
                  <a:tcPr anchor="ctr"/>
                </a:tc>
                <a:tc>
                  <a:txBody>
                    <a:bodyPr/>
                    <a:lstStyle/>
                    <a:p>
                      <a:r>
                        <a:rPr lang="en-US" dirty="0" smtClean="0"/>
                        <a:t>14</a:t>
                      </a:r>
                      <a:endParaRPr lang="en-US" dirty="0"/>
                    </a:p>
                  </a:txBody>
                  <a:tcPr anchor="ctr"/>
                </a:tc>
                <a:tc>
                  <a:txBody>
                    <a:bodyPr/>
                    <a:lstStyle/>
                    <a:p>
                      <a:r>
                        <a:rPr lang="en-US" dirty="0" smtClean="0"/>
                        <a:t>3.216</a:t>
                      </a:r>
                      <a:endParaRPr lang="en-US" dirty="0"/>
                    </a:p>
                  </a:txBody>
                  <a:tcPr anchor="ctr"/>
                </a:tc>
                <a:tc>
                  <a:txBody>
                    <a:bodyPr/>
                    <a:lstStyle/>
                    <a:p>
                      <a:r>
                        <a:rPr lang="en-US" dirty="0" smtClean="0"/>
                        <a:t>.962</a:t>
                      </a:r>
                      <a:endParaRPr lang="en-US" dirty="0"/>
                    </a:p>
                  </a:txBody>
                  <a:tcPr anchor="ctr"/>
                </a:tc>
                <a:tc>
                  <a:txBody>
                    <a:bodyPr/>
                    <a:lstStyle/>
                    <a:p>
                      <a:r>
                        <a:rPr lang="en-US" dirty="0" smtClean="0"/>
                        <a:t>.963</a:t>
                      </a:r>
                      <a:endParaRPr lang="en-US" dirty="0"/>
                    </a:p>
                  </a:txBody>
                  <a:tcPr anchor="ctr"/>
                </a:tc>
                <a:tc>
                  <a:txBody>
                    <a:bodyPr/>
                    <a:lstStyle/>
                    <a:p>
                      <a:r>
                        <a:rPr lang="en-US" dirty="0" smtClean="0"/>
                        <a:t>.101</a:t>
                      </a:r>
                      <a:endParaRPr lang="en-US" dirty="0"/>
                    </a:p>
                  </a:txBody>
                  <a:tcPr anchor="ctr"/>
                </a:tc>
              </a:tr>
            </a:tbl>
          </a:graphicData>
        </a:graphic>
      </p:graphicFrame>
    </p:spTree>
    <p:extLst>
      <p:ext uri="{BB962C8B-B14F-4D97-AF65-F5344CB8AC3E}">
        <p14:creationId xmlns:p14="http://schemas.microsoft.com/office/powerpoint/2010/main" val="1162987427"/>
      </p:ext>
    </p:extLst>
  </p:cSld>
  <p:clrMapOvr>
    <a:masterClrMapping/>
  </p:clrMapOvr>
  <p:transition xmlns:p14="http://schemas.microsoft.com/office/powerpoint/2010/main" advTm="44271">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1806"/>
            <a:ext cx="8229600" cy="1143000"/>
          </a:xfrm>
        </p:spPr>
        <p:txBody>
          <a:bodyPr/>
          <a:lstStyle/>
          <a:p>
            <a:r>
              <a:rPr lang="en-US" dirty="0" smtClean="0">
                <a:solidFill>
                  <a:srgbClr val="00325F"/>
                </a:solidFill>
                <a:latin typeface="Perpetua"/>
                <a:cs typeface="Perpetua"/>
              </a:rPr>
              <a:t>Psychometric Properties</a:t>
            </a:r>
            <a:endParaRPr lang="en-US" dirty="0">
              <a:solidFill>
                <a:srgbClr val="00325F"/>
              </a:solidFill>
              <a:latin typeface="Perpetua"/>
              <a:cs typeface="Perpetua"/>
            </a:endParaRPr>
          </a:p>
        </p:txBody>
      </p:sp>
      <p:sp>
        <p:nvSpPr>
          <p:cNvPr id="3" name="Content Placeholder 2"/>
          <p:cNvSpPr>
            <a:spLocks noGrp="1"/>
          </p:cNvSpPr>
          <p:nvPr>
            <p:ph idx="1"/>
          </p:nvPr>
        </p:nvSpPr>
        <p:spPr>
          <a:xfrm>
            <a:off x="409575" y="4609945"/>
            <a:ext cx="8229600" cy="1725943"/>
          </a:xfrm>
        </p:spPr>
        <p:txBody>
          <a:bodyPr>
            <a:noAutofit/>
          </a:bodyPr>
          <a:lstStyle/>
          <a:p>
            <a:r>
              <a:rPr lang="en-US" sz="2800" i="1" dirty="0" smtClean="0">
                <a:solidFill>
                  <a:srgbClr val="00325F"/>
                </a:solidFill>
                <a:latin typeface="Perpetua"/>
                <a:cs typeface="Perpetua"/>
              </a:rPr>
              <a:t>F </a:t>
            </a:r>
            <a:r>
              <a:rPr lang="en-US" sz="2800" i="1" baseline="-25000" dirty="0" smtClean="0">
                <a:solidFill>
                  <a:srgbClr val="00325F"/>
                </a:solidFill>
                <a:latin typeface="Perpetua"/>
                <a:cs typeface="Perpetua"/>
              </a:rPr>
              <a:t>(4,1844)</a:t>
            </a:r>
            <a:r>
              <a:rPr lang="en-US" sz="2800" dirty="0" smtClean="0">
                <a:solidFill>
                  <a:srgbClr val="00325F"/>
                </a:solidFill>
                <a:latin typeface="Perpetua"/>
                <a:cs typeface="Perpetua"/>
              </a:rPr>
              <a:t> = 96.87, </a:t>
            </a:r>
            <a:r>
              <a:rPr lang="en-US" sz="2800" i="1" dirty="0" smtClean="0">
                <a:solidFill>
                  <a:srgbClr val="00325F"/>
                </a:solidFill>
                <a:latin typeface="Perpetua"/>
                <a:cs typeface="Perpetua"/>
              </a:rPr>
              <a:t>p </a:t>
            </a:r>
            <a:r>
              <a:rPr lang="en-US" sz="2800" dirty="0" smtClean="0">
                <a:solidFill>
                  <a:srgbClr val="00325F"/>
                </a:solidFill>
                <a:latin typeface="Perpetua"/>
                <a:cs typeface="Perpetua"/>
              </a:rPr>
              <a:t>&lt;.0001</a:t>
            </a:r>
            <a:endParaRPr lang="en-US" sz="2800" i="1" dirty="0" smtClean="0">
              <a:solidFill>
                <a:srgbClr val="00325F"/>
              </a:solidFill>
              <a:latin typeface="Perpetua"/>
              <a:cs typeface="Perpetua"/>
            </a:endParaRPr>
          </a:p>
          <a:p>
            <a:endParaRPr lang="en-US" sz="2800" dirty="0">
              <a:solidFill>
                <a:srgbClr val="00325F"/>
              </a:solidFill>
              <a:latin typeface="Perpetua"/>
              <a:cs typeface="Perpetua"/>
            </a:endParaRPr>
          </a:p>
          <a:p>
            <a:r>
              <a:rPr lang="en-US" sz="2800" dirty="0" smtClean="0">
                <a:solidFill>
                  <a:srgbClr val="00325F"/>
                </a:solidFill>
                <a:latin typeface="Perpetua"/>
                <a:cs typeface="Perpetua"/>
              </a:rPr>
              <a:t>1 month test retest reliability: </a:t>
            </a:r>
            <a:r>
              <a:rPr lang="en-US" sz="2800" i="1" dirty="0" smtClean="0">
                <a:solidFill>
                  <a:srgbClr val="00325F"/>
                </a:solidFill>
                <a:latin typeface="Perpetua"/>
                <a:cs typeface="Perpetua"/>
              </a:rPr>
              <a:t>r</a:t>
            </a:r>
            <a:r>
              <a:rPr lang="en-US" sz="2800" dirty="0" smtClean="0">
                <a:solidFill>
                  <a:srgbClr val="00325F"/>
                </a:solidFill>
                <a:latin typeface="Perpetua"/>
                <a:cs typeface="Perpetua"/>
              </a:rPr>
              <a:t> = .80, </a:t>
            </a:r>
            <a:r>
              <a:rPr lang="en-US" sz="2800" i="1" dirty="0" smtClean="0">
                <a:solidFill>
                  <a:srgbClr val="00325F"/>
                </a:solidFill>
                <a:latin typeface="Perpetua"/>
                <a:cs typeface="Perpetua"/>
              </a:rPr>
              <a:t>p </a:t>
            </a:r>
            <a:r>
              <a:rPr lang="en-US" sz="2800" dirty="0" smtClean="0">
                <a:solidFill>
                  <a:srgbClr val="00325F"/>
                </a:solidFill>
                <a:latin typeface="Perpetua"/>
                <a:cs typeface="Perpetua"/>
              </a:rPr>
              <a:t>&lt;.001</a:t>
            </a:r>
          </a:p>
          <a:p>
            <a:pPr marL="0" indent="0">
              <a:buNone/>
            </a:pPr>
            <a:r>
              <a:rPr lang="en-US" sz="2800" dirty="0">
                <a:solidFill>
                  <a:srgbClr val="00325F"/>
                </a:solidFill>
                <a:latin typeface="Perpetua"/>
                <a:cs typeface="Perpetua"/>
              </a:rPr>
              <a:t>	</a:t>
            </a:r>
            <a:r>
              <a:rPr lang="en-US" sz="2800" dirty="0" smtClean="0">
                <a:solidFill>
                  <a:srgbClr val="00325F"/>
                </a:solidFill>
                <a:latin typeface="Perpetua"/>
                <a:cs typeface="Perpetua"/>
              </a:rPr>
              <a:t>(Community sample </a:t>
            </a:r>
            <a:r>
              <a:rPr lang="en-US" sz="2800" i="1" dirty="0" smtClean="0">
                <a:solidFill>
                  <a:srgbClr val="00325F"/>
                </a:solidFill>
                <a:latin typeface="Perpetua"/>
                <a:cs typeface="Perpetua"/>
              </a:rPr>
              <a:t>n</a:t>
            </a:r>
            <a:r>
              <a:rPr lang="en-US" sz="2800" dirty="0" smtClean="0">
                <a:solidFill>
                  <a:srgbClr val="00325F"/>
                </a:solidFill>
                <a:latin typeface="Perpetua"/>
                <a:cs typeface="Perpetua"/>
              </a:rPr>
              <a:t> = 82)</a:t>
            </a:r>
            <a:endParaRPr lang="en-US" sz="2800" dirty="0">
              <a:solidFill>
                <a:srgbClr val="00325F"/>
              </a:solidFill>
              <a:latin typeface="Perpetua"/>
              <a:cs typeface="Perpetua"/>
            </a:endParaRPr>
          </a:p>
        </p:txBody>
      </p:sp>
      <p:sp>
        <p:nvSpPr>
          <p:cNvPr id="5" name="Footer Placeholder 5"/>
          <p:cNvSpPr>
            <a:spLocks noGrp="1"/>
          </p:cNvSpPr>
          <p:nvPr>
            <p:ph type="ftr" sz="quarter" idx="11"/>
          </p:nvPr>
        </p:nvSpPr>
        <p:spPr>
          <a:xfrm>
            <a:off x="0" y="6497108"/>
            <a:ext cx="9048750" cy="365125"/>
          </a:xfrm>
        </p:spPr>
        <p:txBody>
          <a:bodyPr/>
          <a:lstStyle/>
          <a:p>
            <a:pPr algn="l"/>
            <a:r>
              <a:rPr lang="en-US" sz="800" dirty="0" smtClean="0">
                <a:solidFill>
                  <a:srgbClr val="CD0039"/>
                </a:solidFill>
                <a:latin typeface="Arial"/>
                <a:cs typeface="Arial"/>
              </a:rPr>
              <a:t>The University of Edinburgh is a charitable body, registered in  Scotland, with registration number SC005336 							               </a:t>
            </a:r>
            <a:r>
              <a:rPr lang="en-US" sz="800" b="1" dirty="0" smtClean="0">
                <a:solidFill>
                  <a:srgbClr val="CD0039"/>
                </a:solidFill>
                <a:latin typeface="Arial"/>
                <a:cs typeface="Arial"/>
              </a:rPr>
              <a:t>www.ed.ac.uk</a:t>
            </a:r>
            <a:endParaRPr lang="en-US" sz="800" dirty="0">
              <a:solidFill>
                <a:srgbClr val="CD0039"/>
              </a:solidFill>
              <a:latin typeface="Arial"/>
              <a:cs typeface="Arial"/>
            </a:endParaRPr>
          </a:p>
        </p:txBody>
      </p:sp>
      <p:pic>
        <p:nvPicPr>
          <p:cNvPr id="6" name="Picture 6" descr="Uni Logo and Text in colour.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9575" y="249768"/>
            <a:ext cx="3559174" cy="56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2787649439"/>
              </p:ext>
            </p:extLst>
          </p:nvPr>
        </p:nvGraphicFramePr>
        <p:xfrm>
          <a:off x="409571" y="1782110"/>
          <a:ext cx="8277228" cy="2795919"/>
        </p:xfrm>
        <a:graphic>
          <a:graphicData uri="http://schemas.openxmlformats.org/drawingml/2006/table">
            <a:tbl>
              <a:tblPr firstRow="1" bandRow="1">
                <a:tableStyleId>{5C22544A-7EE6-4342-B048-85BDC9FD1C3A}</a:tableStyleId>
              </a:tblPr>
              <a:tblGrid>
                <a:gridCol w="1819985"/>
                <a:gridCol w="1538111"/>
                <a:gridCol w="1227666"/>
                <a:gridCol w="1128889"/>
                <a:gridCol w="1183039"/>
                <a:gridCol w="1379538"/>
              </a:tblGrid>
              <a:tr h="697473">
                <a:tc>
                  <a:txBody>
                    <a:bodyPr/>
                    <a:lstStyle/>
                    <a:p>
                      <a:endParaRPr lang="en-US" sz="2000" dirty="0">
                        <a:solidFill>
                          <a:srgbClr val="00325F"/>
                        </a:solidFill>
                        <a:latin typeface="Perpetua"/>
                        <a:cs typeface="Perpetua"/>
                      </a:endParaRPr>
                    </a:p>
                  </a:txBody>
                  <a:tcPr/>
                </a:tc>
                <a:tc>
                  <a:txBody>
                    <a:bodyPr/>
                    <a:lstStyle/>
                    <a:p>
                      <a:r>
                        <a:rPr lang="en-US" sz="2000" dirty="0" smtClean="0">
                          <a:solidFill>
                            <a:srgbClr val="00325F"/>
                          </a:solidFill>
                          <a:latin typeface="Perpetua"/>
                          <a:cs typeface="Perpetua"/>
                        </a:rPr>
                        <a:t>Student &amp; Community</a:t>
                      </a:r>
                    </a:p>
                    <a:p>
                      <a:r>
                        <a:rPr lang="en-US" sz="2000" dirty="0" smtClean="0">
                          <a:solidFill>
                            <a:srgbClr val="00325F"/>
                          </a:solidFill>
                          <a:latin typeface="Perpetua"/>
                          <a:cs typeface="Perpetua"/>
                        </a:rPr>
                        <a:t>(</a:t>
                      </a:r>
                      <a:r>
                        <a:rPr lang="en-US" sz="2000" i="1" dirty="0" smtClean="0">
                          <a:solidFill>
                            <a:srgbClr val="00325F"/>
                          </a:solidFill>
                          <a:latin typeface="Perpetua"/>
                          <a:cs typeface="Perpetua"/>
                        </a:rPr>
                        <a:t>n</a:t>
                      </a:r>
                      <a:r>
                        <a:rPr lang="en-US" sz="2000" i="0" dirty="0" smtClean="0">
                          <a:solidFill>
                            <a:srgbClr val="00325F"/>
                          </a:solidFill>
                          <a:latin typeface="Perpetua"/>
                          <a:cs typeface="Perpetua"/>
                        </a:rPr>
                        <a:t> = 1040)</a:t>
                      </a:r>
                      <a:endParaRPr lang="en-US" sz="2000" dirty="0">
                        <a:solidFill>
                          <a:srgbClr val="00325F"/>
                        </a:solidFill>
                        <a:latin typeface="Perpetua"/>
                        <a:cs typeface="Perpetua"/>
                      </a:endParaRPr>
                    </a:p>
                  </a:txBody>
                  <a:tcPr/>
                </a:tc>
                <a:tc>
                  <a:txBody>
                    <a:bodyPr/>
                    <a:lstStyle/>
                    <a:p>
                      <a:r>
                        <a:rPr lang="en-US" sz="2000" dirty="0" smtClean="0">
                          <a:solidFill>
                            <a:srgbClr val="00325F"/>
                          </a:solidFill>
                          <a:latin typeface="Perpetua"/>
                          <a:cs typeface="Perpetua"/>
                        </a:rPr>
                        <a:t>Work stress</a:t>
                      </a:r>
                    </a:p>
                    <a:p>
                      <a:r>
                        <a:rPr lang="en-US" sz="2000" dirty="0" smtClean="0">
                          <a:solidFill>
                            <a:srgbClr val="00325F"/>
                          </a:solidFill>
                          <a:latin typeface="Perpetua"/>
                          <a:cs typeface="Perpetua"/>
                        </a:rPr>
                        <a:t>(</a:t>
                      </a:r>
                      <a:r>
                        <a:rPr lang="en-US" sz="2000" i="1" dirty="0" smtClean="0">
                          <a:solidFill>
                            <a:srgbClr val="00325F"/>
                          </a:solidFill>
                          <a:latin typeface="Perpetua"/>
                          <a:cs typeface="Perpetua"/>
                        </a:rPr>
                        <a:t>n = </a:t>
                      </a:r>
                      <a:r>
                        <a:rPr lang="en-US" sz="2000" i="0" dirty="0" smtClean="0">
                          <a:solidFill>
                            <a:srgbClr val="00325F"/>
                          </a:solidFill>
                          <a:latin typeface="Perpetua"/>
                          <a:cs typeface="Perpetua"/>
                        </a:rPr>
                        <a:t>242)</a:t>
                      </a:r>
                      <a:endParaRPr lang="en-US" sz="2000" dirty="0">
                        <a:solidFill>
                          <a:srgbClr val="00325F"/>
                        </a:solidFill>
                        <a:latin typeface="Perpetua"/>
                        <a:cs typeface="Perpetua"/>
                      </a:endParaRPr>
                    </a:p>
                  </a:txBody>
                  <a:tcPr/>
                </a:tc>
                <a:tc>
                  <a:txBody>
                    <a:bodyPr/>
                    <a:lstStyle/>
                    <a:p>
                      <a:r>
                        <a:rPr lang="en-US" sz="2000" dirty="0" smtClean="0">
                          <a:solidFill>
                            <a:srgbClr val="00325F"/>
                          </a:solidFill>
                          <a:latin typeface="Perpetua"/>
                          <a:cs typeface="Perpetua"/>
                        </a:rPr>
                        <a:t>Mental Health</a:t>
                      </a:r>
                    </a:p>
                    <a:p>
                      <a:r>
                        <a:rPr lang="en-US" sz="2000" dirty="0" smtClean="0">
                          <a:solidFill>
                            <a:srgbClr val="00325F"/>
                          </a:solidFill>
                          <a:latin typeface="Perpetua"/>
                          <a:cs typeface="Perpetua"/>
                        </a:rPr>
                        <a:t>(</a:t>
                      </a:r>
                      <a:r>
                        <a:rPr lang="en-US" sz="2000" i="1" dirty="0" smtClean="0">
                          <a:solidFill>
                            <a:srgbClr val="00325F"/>
                          </a:solidFill>
                          <a:latin typeface="Perpetua"/>
                          <a:cs typeface="Perpetua"/>
                        </a:rPr>
                        <a:t>n = </a:t>
                      </a:r>
                      <a:r>
                        <a:rPr lang="en-US" sz="2000" i="0" dirty="0" smtClean="0">
                          <a:solidFill>
                            <a:srgbClr val="00325F"/>
                          </a:solidFill>
                          <a:latin typeface="Perpetua"/>
                          <a:cs typeface="Perpetua"/>
                        </a:rPr>
                        <a:t>215)</a:t>
                      </a:r>
                      <a:endParaRPr lang="en-US" sz="2000" dirty="0">
                        <a:solidFill>
                          <a:srgbClr val="00325F"/>
                        </a:solidFill>
                        <a:latin typeface="Perpetua"/>
                        <a:cs typeface="Perpetua"/>
                      </a:endParaRPr>
                    </a:p>
                  </a:txBody>
                  <a:tcPr/>
                </a:tc>
                <a:tc>
                  <a:txBody>
                    <a:bodyPr/>
                    <a:lstStyle/>
                    <a:p>
                      <a:r>
                        <a:rPr lang="en-US" sz="2000" dirty="0" smtClean="0">
                          <a:solidFill>
                            <a:srgbClr val="00325F"/>
                          </a:solidFill>
                          <a:latin typeface="Perpetua"/>
                          <a:cs typeface="Perpetua"/>
                        </a:rPr>
                        <a:t>Multiple Sclerosis</a:t>
                      </a:r>
                    </a:p>
                    <a:p>
                      <a:r>
                        <a:rPr lang="en-US" sz="2000" dirty="0" smtClean="0">
                          <a:solidFill>
                            <a:srgbClr val="00325F"/>
                          </a:solidFill>
                          <a:latin typeface="Perpetua"/>
                          <a:cs typeface="Perpetua"/>
                        </a:rPr>
                        <a:t>(</a:t>
                      </a:r>
                      <a:r>
                        <a:rPr lang="en-US" sz="2000" i="1" dirty="0" smtClean="0">
                          <a:solidFill>
                            <a:srgbClr val="00325F"/>
                          </a:solidFill>
                          <a:latin typeface="Perpetua"/>
                          <a:cs typeface="Perpetua"/>
                        </a:rPr>
                        <a:t>n</a:t>
                      </a:r>
                      <a:r>
                        <a:rPr lang="en-US" sz="2000" i="0" dirty="0" smtClean="0">
                          <a:solidFill>
                            <a:srgbClr val="00325F"/>
                          </a:solidFill>
                          <a:latin typeface="Perpetua"/>
                          <a:cs typeface="Perpetua"/>
                        </a:rPr>
                        <a:t> = 133)</a:t>
                      </a:r>
                      <a:endParaRPr lang="en-US" sz="2000" dirty="0">
                        <a:solidFill>
                          <a:srgbClr val="00325F"/>
                        </a:solidFill>
                        <a:latin typeface="Perpetua"/>
                        <a:cs typeface="Perpetua"/>
                      </a:endParaRPr>
                    </a:p>
                  </a:txBody>
                  <a:tcPr/>
                </a:tc>
                <a:tc>
                  <a:txBody>
                    <a:bodyPr/>
                    <a:lstStyle/>
                    <a:p>
                      <a:r>
                        <a:rPr lang="en-US" sz="2000" dirty="0" smtClean="0">
                          <a:solidFill>
                            <a:srgbClr val="00325F"/>
                          </a:solidFill>
                          <a:latin typeface="Perpetua"/>
                          <a:cs typeface="Perpetua"/>
                        </a:rPr>
                        <a:t>Dementia caregivers</a:t>
                      </a:r>
                    </a:p>
                    <a:p>
                      <a:r>
                        <a:rPr lang="en-US" sz="2000" dirty="0" smtClean="0">
                          <a:solidFill>
                            <a:srgbClr val="00325F"/>
                          </a:solidFill>
                          <a:latin typeface="Perpetua"/>
                          <a:cs typeface="Perpetua"/>
                        </a:rPr>
                        <a:t>(</a:t>
                      </a:r>
                      <a:r>
                        <a:rPr lang="en-US" sz="2000" i="1" dirty="0" smtClean="0">
                          <a:solidFill>
                            <a:srgbClr val="00325F"/>
                          </a:solidFill>
                          <a:latin typeface="Perpetua"/>
                          <a:cs typeface="Perpetua"/>
                        </a:rPr>
                        <a:t>n</a:t>
                      </a:r>
                      <a:r>
                        <a:rPr lang="en-US" sz="2000" i="0" dirty="0" smtClean="0">
                          <a:solidFill>
                            <a:srgbClr val="00325F"/>
                          </a:solidFill>
                          <a:latin typeface="Perpetua"/>
                          <a:cs typeface="Perpetua"/>
                        </a:rPr>
                        <a:t> = 219)</a:t>
                      </a:r>
                      <a:endParaRPr lang="en-US" sz="2000" dirty="0">
                        <a:solidFill>
                          <a:srgbClr val="00325F"/>
                        </a:solidFill>
                        <a:latin typeface="Perpetua"/>
                        <a:cs typeface="Perpetua"/>
                      </a:endParaRPr>
                    </a:p>
                  </a:txBody>
                  <a:tcPr/>
                </a:tc>
              </a:tr>
              <a:tr h="1092606">
                <a:tc>
                  <a:txBody>
                    <a:bodyPr/>
                    <a:lstStyle/>
                    <a:p>
                      <a:r>
                        <a:rPr lang="en-US" sz="2400" dirty="0" smtClean="0">
                          <a:solidFill>
                            <a:srgbClr val="00325F"/>
                          </a:solidFill>
                          <a:latin typeface="Perpetua"/>
                          <a:cs typeface="Perpetua"/>
                        </a:rPr>
                        <a:t>Mean (</a:t>
                      </a:r>
                      <a:r>
                        <a:rPr lang="en-US" sz="2400" i="1" dirty="0" smtClean="0">
                          <a:solidFill>
                            <a:srgbClr val="00325F"/>
                          </a:solidFill>
                          <a:latin typeface="Perpetua"/>
                          <a:cs typeface="Perpetua"/>
                        </a:rPr>
                        <a:t>SD</a:t>
                      </a:r>
                      <a:r>
                        <a:rPr lang="en-US" sz="2400" dirty="0" smtClean="0">
                          <a:solidFill>
                            <a:srgbClr val="00325F"/>
                          </a:solidFill>
                          <a:latin typeface="Perpetua"/>
                          <a:cs typeface="Perpetua"/>
                        </a:rPr>
                        <a:t>)</a:t>
                      </a:r>
                      <a:endParaRPr lang="en-US" sz="2400" dirty="0">
                        <a:solidFill>
                          <a:srgbClr val="00325F"/>
                        </a:solidFill>
                        <a:latin typeface="Perpetua"/>
                        <a:cs typeface="Perpetua"/>
                      </a:endParaRPr>
                    </a:p>
                  </a:txBody>
                  <a:tcPr anchor="ctr"/>
                </a:tc>
                <a:tc>
                  <a:txBody>
                    <a:bodyPr/>
                    <a:lstStyle/>
                    <a:p>
                      <a:r>
                        <a:rPr lang="en-US" sz="2400" dirty="0" smtClean="0">
                          <a:solidFill>
                            <a:srgbClr val="00325F"/>
                          </a:solidFill>
                          <a:latin typeface="Perpetua"/>
                          <a:cs typeface="Perpetua"/>
                        </a:rPr>
                        <a:t>22.28</a:t>
                      </a:r>
                      <a:r>
                        <a:rPr lang="en-US" sz="2400" baseline="30000" dirty="0" smtClean="0">
                          <a:solidFill>
                            <a:srgbClr val="00325F"/>
                          </a:solidFill>
                          <a:latin typeface="Perpetua"/>
                          <a:cs typeface="Perpetua"/>
                        </a:rPr>
                        <a:t>a</a:t>
                      </a:r>
                      <a:endParaRPr lang="en-US" sz="2400" dirty="0" smtClean="0">
                        <a:solidFill>
                          <a:srgbClr val="00325F"/>
                        </a:solidFill>
                        <a:latin typeface="Perpetua"/>
                        <a:cs typeface="Perpetua"/>
                      </a:endParaRPr>
                    </a:p>
                    <a:p>
                      <a:r>
                        <a:rPr lang="en-US" sz="2400" dirty="0" smtClean="0">
                          <a:solidFill>
                            <a:srgbClr val="00325F"/>
                          </a:solidFill>
                          <a:latin typeface="Perpetua"/>
                          <a:cs typeface="Perpetua"/>
                        </a:rPr>
                        <a:t>(8.30)</a:t>
                      </a:r>
                      <a:endParaRPr lang="en-US" sz="2400" dirty="0">
                        <a:solidFill>
                          <a:srgbClr val="00325F"/>
                        </a:solidFill>
                        <a:latin typeface="Perpetua"/>
                        <a:cs typeface="Perpetua"/>
                      </a:endParaRPr>
                    </a:p>
                  </a:txBody>
                  <a:tcPr anchor="ctr"/>
                </a:tc>
                <a:tc>
                  <a:txBody>
                    <a:bodyPr/>
                    <a:lstStyle/>
                    <a:p>
                      <a:r>
                        <a:rPr lang="en-US" sz="2400" dirty="0" smtClean="0">
                          <a:solidFill>
                            <a:srgbClr val="00325F"/>
                          </a:solidFill>
                          <a:latin typeface="Perpetua"/>
                          <a:cs typeface="Perpetua"/>
                        </a:rPr>
                        <a:t>25.84</a:t>
                      </a:r>
                      <a:r>
                        <a:rPr lang="en-US" sz="2400" baseline="30000" dirty="0" smtClean="0">
                          <a:solidFill>
                            <a:srgbClr val="00325F"/>
                          </a:solidFill>
                          <a:latin typeface="Perpetua"/>
                          <a:cs typeface="Perpetua"/>
                        </a:rPr>
                        <a:t>b</a:t>
                      </a:r>
                      <a:endParaRPr lang="en-US" sz="2400" dirty="0" smtClean="0">
                        <a:solidFill>
                          <a:srgbClr val="00325F"/>
                        </a:solidFill>
                        <a:latin typeface="Perpetua"/>
                        <a:cs typeface="Perpetua"/>
                      </a:endParaRPr>
                    </a:p>
                    <a:p>
                      <a:r>
                        <a:rPr lang="en-US" sz="2400" dirty="0" smtClean="0">
                          <a:solidFill>
                            <a:srgbClr val="00325F"/>
                          </a:solidFill>
                          <a:latin typeface="Perpetua"/>
                          <a:cs typeface="Perpetua"/>
                        </a:rPr>
                        <a:t>(8.52)</a:t>
                      </a:r>
                      <a:endParaRPr lang="en-US" sz="2400" dirty="0">
                        <a:solidFill>
                          <a:srgbClr val="00325F"/>
                        </a:solidFill>
                        <a:latin typeface="Perpetua"/>
                        <a:cs typeface="Perpetua"/>
                      </a:endParaRPr>
                    </a:p>
                  </a:txBody>
                  <a:tcPr anchor="ctr"/>
                </a:tc>
                <a:tc>
                  <a:txBody>
                    <a:bodyPr/>
                    <a:lstStyle/>
                    <a:p>
                      <a:r>
                        <a:rPr lang="en-US" sz="2400" dirty="0" smtClean="0">
                          <a:solidFill>
                            <a:srgbClr val="00325F"/>
                          </a:solidFill>
                          <a:latin typeface="Perpetua"/>
                          <a:cs typeface="Perpetua"/>
                        </a:rPr>
                        <a:t>34.31</a:t>
                      </a:r>
                      <a:r>
                        <a:rPr lang="en-US" sz="2400" baseline="30000" dirty="0" smtClean="0">
                          <a:solidFill>
                            <a:srgbClr val="00325F"/>
                          </a:solidFill>
                          <a:latin typeface="Perpetua"/>
                          <a:cs typeface="Perpetua"/>
                        </a:rPr>
                        <a:t>c</a:t>
                      </a:r>
                      <a:endParaRPr lang="en-US" sz="2400" dirty="0" smtClean="0">
                        <a:solidFill>
                          <a:srgbClr val="00325F"/>
                        </a:solidFill>
                        <a:latin typeface="Perpetua"/>
                        <a:cs typeface="Perpetua"/>
                      </a:endParaRPr>
                    </a:p>
                    <a:p>
                      <a:r>
                        <a:rPr lang="en-US" sz="2400" dirty="0" smtClean="0">
                          <a:solidFill>
                            <a:srgbClr val="00325F"/>
                          </a:solidFill>
                          <a:latin typeface="Perpetua"/>
                          <a:cs typeface="Perpetua"/>
                        </a:rPr>
                        <a:t>(8.06)</a:t>
                      </a:r>
                      <a:endParaRPr lang="en-US" sz="2400" dirty="0">
                        <a:solidFill>
                          <a:srgbClr val="00325F"/>
                        </a:solidFill>
                        <a:latin typeface="Perpetua"/>
                        <a:cs typeface="Perpetua"/>
                      </a:endParaRPr>
                    </a:p>
                  </a:txBody>
                  <a:tcPr anchor="ctr"/>
                </a:tc>
                <a:tc>
                  <a:txBody>
                    <a:bodyPr/>
                    <a:lstStyle/>
                    <a:p>
                      <a:r>
                        <a:rPr lang="en-US" sz="2400" dirty="0" smtClean="0">
                          <a:solidFill>
                            <a:srgbClr val="00325F"/>
                          </a:solidFill>
                          <a:latin typeface="Perpetua"/>
                          <a:cs typeface="Perpetua"/>
                        </a:rPr>
                        <a:t>21.22</a:t>
                      </a:r>
                      <a:r>
                        <a:rPr lang="en-US" sz="2400" baseline="30000" dirty="0" smtClean="0">
                          <a:solidFill>
                            <a:srgbClr val="00325F"/>
                          </a:solidFill>
                          <a:latin typeface="Perpetua"/>
                          <a:cs typeface="Perpetua"/>
                        </a:rPr>
                        <a:t>a</a:t>
                      </a:r>
                      <a:endParaRPr lang="en-US" sz="2400" dirty="0" smtClean="0">
                        <a:solidFill>
                          <a:srgbClr val="00325F"/>
                        </a:solidFill>
                        <a:latin typeface="Perpetua"/>
                        <a:cs typeface="Perpetua"/>
                      </a:endParaRPr>
                    </a:p>
                    <a:p>
                      <a:r>
                        <a:rPr lang="en-US" sz="2400" dirty="0" smtClean="0">
                          <a:solidFill>
                            <a:srgbClr val="00325F"/>
                          </a:solidFill>
                          <a:latin typeface="Perpetua"/>
                          <a:cs typeface="Perpetua"/>
                        </a:rPr>
                        <a:t>(10.36)</a:t>
                      </a:r>
                      <a:endParaRPr lang="en-US" sz="2400" dirty="0">
                        <a:solidFill>
                          <a:srgbClr val="00325F"/>
                        </a:solidFill>
                        <a:latin typeface="Perpetua"/>
                        <a:cs typeface="Perpetua"/>
                      </a:endParaRPr>
                    </a:p>
                  </a:txBody>
                  <a:tcPr anchor="ctr"/>
                </a:tc>
                <a:tc>
                  <a:txBody>
                    <a:bodyPr/>
                    <a:lstStyle/>
                    <a:p>
                      <a:r>
                        <a:rPr lang="en-US" sz="2400" dirty="0" smtClean="0">
                          <a:solidFill>
                            <a:srgbClr val="00325F"/>
                          </a:solidFill>
                          <a:latin typeface="Perpetua"/>
                          <a:cs typeface="Perpetua"/>
                        </a:rPr>
                        <a:t>23.48</a:t>
                      </a:r>
                      <a:r>
                        <a:rPr lang="en-US" sz="2400" baseline="30000" dirty="0" smtClean="0">
                          <a:solidFill>
                            <a:srgbClr val="00325F"/>
                          </a:solidFill>
                          <a:latin typeface="Perpetua"/>
                          <a:cs typeface="Perpetua"/>
                        </a:rPr>
                        <a:t>a</a:t>
                      </a:r>
                      <a:endParaRPr lang="en-US" sz="2400" dirty="0" smtClean="0">
                        <a:solidFill>
                          <a:srgbClr val="00325F"/>
                        </a:solidFill>
                        <a:latin typeface="Perpetua"/>
                        <a:cs typeface="Perpetua"/>
                      </a:endParaRPr>
                    </a:p>
                    <a:p>
                      <a:r>
                        <a:rPr lang="en-US" sz="2400" dirty="0" smtClean="0">
                          <a:solidFill>
                            <a:srgbClr val="00325F"/>
                          </a:solidFill>
                          <a:latin typeface="Perpetua"/>
                          <a:cs typeface="Perpetua"/>
                        </a:rPr>
                        <a:t>(8.24)</a:t>
                      </a:r>
                      <a:endParaRPr lang="en-US" sz="2400" dirty="0">
                        <a:solidFill>
                          <a:srgbClr val="00325F"/>
                        </a:solidFill>
                        <a:latin typeface="Perpetua"/>
                        <a:cs typeface="Perpetua"/>
                      </a:endParaRPr>
                    </a:p>
                  </a:txBody>
                  <a:tcPr anchor="ctr"/>
                </a:tc>
              </a:tr>
              <a:tr h="697473">
                <a:tc>
                  <a:txBody>
                    <a:bodyPr/>
                    <a:lstStyle/>
                    <a:p>
                      <a:r>
                        <a:rPr lang="en-US" sz="2400" dirty="0" smtClean="0">
                          <a:solidFill>
                            <a:srgbClr val="00325F"/>
                          </a:solidFill>
                          <a:latin typeface="Perpetua"/>
                          <a:cs typeface="Perpetua"/>
                        </a:rPr>
                        <a:t>Cronbach’s </a:t>
                      </a:r>
                      <a:r>
                        <a:rPr lang="en-US" sz="2400" b="0" i="0" dirty="0" smtClean="0">
                          <a:solidFill>
                            <a:srgbClr val="00325F"/>
                          </a:solidFill>
                          <a:latin typeface="Perpetua"/>
                          <a:ea typeface="Lucida Grande"/>
                          <a:cs typeface="Perpetua"/>
                        </a:rPr>
                        <a:t>α</a:t>
                      </a:r>
                      <a:endParaRPr lang="en-US" sz="2400" b="0" dirty="0">
                        <a:solidFill>
                          <a:srgbClr val="00325F"/>
                        </a:solidFill>
                        <a:latin typeface="Perpetua"/>
                        <a:cs typeface="Perpetua"/>
                      </a:endParaRPr>
                    </a:p>
                  </a:txBody>
                  <a:tcPr anchor="ctr"/>
                </a:tc>
                <a:tc>
                  <a:txBody>
                    <a:bodyPr/>
                    <a:lstStyle/>
                    <a:p>
                      <a:r>
                        <a:rPr lang="en-US" sz="2400" dirty="0" smtClean="0">
                          <a:solidFill>
                            <a:srgbClr val="00325F"/>
                          </a:solidFill>
                          <a:latin typeface="Perpetua"/>
                          <a:cs typeface="Perpetua"/>
                        </a:rPr>
                        <a:t>.90</a:t>
                      </a:r>
                      <a:endParaRPr lang="en-US" sz="2400" dirty="0">
                        <a:solidFill>
                          <a:srgbClr val="00325F"/>
                        </a:solidFill>
                        <a:latin typeface="Perpetua"/>
                        <a:cs typeface="Perpetua"/>
                      </a:endParaRPr>
                    </a:p>
                  </a:txBody>
                  <a:tcPr anchor="ctr"/>
                </a:tc>
                <a:tc>
                  <a:txBody>
                    <a:bodyPr/>
                    <a:lstStyle/>
                    <a:p>
                      <a:r>
                        <a:rPr lang="en-US" sz="2400" dirty="0" smtClean="0">
                          <a:solidFill>
                            <a:srgbClr val="00325F"/>
                          </a:solidFill>
                          <a:latin typeface="Perpetua"/>
                          <a:cs typeface="Perpetua"/>
                        </a:rPr>
                        <a:t>.92</a:t>
                      </a:r>
                      <a:endParaRPr lang="en-US" sz="2400" dirty="0">
                        <a:solidFill>
                          <a:srgbClr val="00325F"/>
                        </a:solidFill>
                        <a:latin typeface="Perpetua"/>
                        <a:cs typeface="Perpetua"/>
                      </a:endParaRPr>
                    </a:p>
                  </a:txBody>
                  <a:tcPr anchor="ctr"/>
                </a:tc>
                <a:tc>
                  <a:txBody>
                    <a:bodyPr/>
                    <a:lstStyle/>
                    <a:p>
                      <a:r>
                        <a:rPr lang="en-US" sz="2400" dirty="0" smtClean="0">
                          <a:solidFill>
                            <a:srgbClr val="00325F"/>
                          </a:solidFill>
                          <a:latin typeface="Perpetua"/>
                          <a:cs typeface="Perpetua"/>
                        </a:rPr>
                        <a:t>.88</a:t>
                      </a:r>
                      <a:endParaRPr lang="en-US" sz="2400" dirty="0">
                        <a:solidFill>
                          <a:srgbClr val="00325F"/>
                        </a:solidFill>
                        <a:latin typeface="Perpetua"/>
                        <a:cs typeface="Perpetua"/>
                      </a:endParaRPr>
                    </a:p>
                  </a:txBody>
                  <a:tcPr anchor="ctr"/>
                </a:tc>
                <a:tc>
                  <a:txBody>
                    <a:bodyPr/>
                    <a:lstStyle/>
                    <a:p>
                      <a:r>
                        <a:rPr lang="en-US" sz="2400" dirty="0" smtClean="0">
                          <a:solidFill>
                            <a:srgbClr val="00325F"/>
                          </a:solidFill>
                          <a:latin typeface="Perpetua"/>
                          <a:cs typeface="Perpetua"/>
                        </a:rPr>
                        <a:t>.93</a:t>
                      </a:r>
                      <a:endParaRPr lang="en-US" sz="2400" dirty="0">
                        <a:solidFill>
                          <a:srgbClr val="00325F"/>
                        </a:solidFill>
                        <a:latin typeface="Perpetua"/>
                        <a:cs typeface="Perpetua"/>
                      </a:endParaRPr>
                    </a:p>
                  </a:txBody>
                  <a:tcPr anchor="ctr"/>
                </a:tc>
                <a:tc>
                  <a:txBody>
                    <a:bodyPr/>
                    <a:lstStyle/>
                    <a:p>
                      <a:r>
                        <a:rPr lang="en-US" sz="2400" dirty="0" smtClean="0">
                          <a:solidFill>
                            <a:srgbClr val="00325F"/>
                          </a:solidFill>
                          <a:latin typeface="Perpetua"/>
                          <a:cs typeface="Perpetua"/>
                        </a:rPr>
                        <a:t>.90</a:t>
                      </a:r>
                      <a:endParaRPr lang="en-US" sz="2400" dirty="0">
                        <a:solidFill>
                          <a:srgbClr val="00325F"/>
                        </a:solidFill>
                        <a:latin typeface="Perpetua"/>
                        <a:cs typeface="Perpetua"/>
                      </a:endParaRPr>
                    </a:p>
                  </a:txBody>
                  <a:tcPr anchor="ctr"/>
                </a:tc>
              </a:tr>
            </a:tbl>
          </a:graphicData>
        </a:graphic>
      </p:graphicFrame>
    </p:spTree>
    <p:extLst>
      <p:ext uri="{BB962C8B-B14F-4D97-AF65-F5344CB8AC3E}">
        <p14:creationId xmlns:p14="http://schemas.microsoft.com/office/powerpoint/2010/main" val="3475021128"/>
      </p:ext>
    </p:extLst>
  </p:cSld>
  <p:clrMapOvr>
    <a:masterClrMapping/>
  </p:clrMapOvr>
  <p:transition xmlns:p14="http://schemas.microsoft.com/office/powerpoint/2010/main" advTm="54504">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1806"/>
            <a:ext cx="8229600" cy="1143000"/>
          </a:xfrm>
        </p:spPr>
        <p:txBody>
          <a:bodyPr/>
          <a:lstStyle/>
          <a:p>
            <a:r>
              <a:rPr lang="en-US" dirty="0" smtClean="0">
                <a:solidFill>
                  <a:srgbClr val="00325F"/>
                </a:solidFill>
                <a:latin typeface="Perpetua"/>
                <a:cs typeface="Perpetua"/>
              </a:rPr>
              <a:t>Convergent validity</a:t>
            </a:r>
            <a:endParaRPr lang="en-US" dirty="0">
              <a:solidFill>
                <a:srgbClr val="00325F"/>
              </a:solidFill>
              <a:latin typeface="Perpetua"/>
              <a:cs typeface="Perpetua"/>
            </a:endParaRPr>
          </a:p>
        </p:txBody>
      </p:sp>
      <p:sp>
        <p:nvSpPr>
          <p:cNvPr id="3" name="Content Placeholder 2"/>
          <p:cNvSpPr>
            <a:spLocks noGrp="1"/>
          </p:cNvSpPr>
          <p:nvPr>
            <p:ph idx="1"/>
          </p:nvPr>
        </p:nvSpPr>
        <p:spPr>
          <a:xfrm>
            <a:off x="457200" y="2159000"/>
            <a:ext cx="8229600" cy="3967163"/>
          </a:xfrm>
        </p:spPr>
        <p:txBody>
          <a:bodyPr>
            <a:normAutofit/>
          </a:bodyPr>
          <a:lstStyle/>
          <a:p>
            <a:pPr marL="0" indent="0">
              <a:buNone/>
            </a:pPr>
            <a:endParaRPr lang="en-US" dirty="0">
              <a:solidFill>
                <a:srgbClr val="00325F"/>
              </a:solidFill>
              <a:latin typeface="Perpetua"/>
              <a:cs typeface="Perpetua"/>
            </a:endParaRPr>
          </a:p>
          <a:p>
            <a:endParaRPr lang="en-US" dirty="0" smtClean="0">
              <a:solidFill>
                <a:srgbClr val="00325F"/>
              </a:solidFill>
              <a:latin typeface="Perpetua"/>
              <a:cs typeface="Perpetua"/>
            </a:endParaRPr>
          </a:p>
          <a:p>
            <a:endParaRPr lang="en-US" dirty="0">
              <a:solidFill>
                <a:srgbClr val="00325F"/>
              </a:solidFill>
              <a:latin typeface="Perpetua"/>
              <a:cs typeface="Perpetua"/>
            </a:endParaRPr>
          </a:p>
        </p:txBody>
      </p:sp>
      <p:sp>
        <p:nvSpPr>
          <p:cNvPr id="5" name="Footer Placeholder 5"/>
          <p:cNvSpPr>
            <a:spLocks noGrp="1"/>
          </p:cNvSpPr>
          <p:nvPr>
            <p:ph type="ftr" sz="quarter" idx="11"/>
          </p:nvPr>
        </p:nvSpPr>
        <p:spPr>
          <a:xfrm>
            <a:off x="0" y="6497108"/>
            <a:ext cx="9048750" cy="365125"/>
          </a:xfrm>
        </p:spPr>
        <p:txBody>
          <a:bodyPr/>
          <a:lstStyle/>
          <a:p>
            <a:pPr algn="l"/>
            <a:r>
              <a:rPr lang="en-US" sz="800" dirty="0" smtClean="0">
                <a:solidFill>
                  <a:srgbClr val="CD0039"/>
                </a:solidFill>
                <a:latin typeface="Arial"/>
                <a:cs typeface="Arial"/>
              </a:rPr>
              <a:t>The University of Edinburgh is a charitable body, registered in  Scotland, with registration number SC005336 							               </a:t>
            </a:r>
            <a:r>
              <a:rPr lang="en-US" sz="800" b="1" dirty="0" smtClean="0">
                <a:solidFill>
                  <a:srgbClr val="CD0039"/>
                </a:solidFill>
                <a:latin typeface="Arial"/>
                <a:cs typeface="Arial"/>
              </a:rPr>
              <a:t>www.ed.ac.uk</a:t>
            </a:r>
            <a:endParaRPr lang="en-US" sz="800" dirty="0">
              <a:solidFill>
                <a:srgbClr val="CD0039"/>
              </a:solidFill>
              <a:latin typeface="Arial"/>
              <a:cs typeface="Arial"/>
            </a:endParaRPr>
          </a:p>
        </p:txBody>
      </p:sp>
      <p:pic>
        <p:nvPicPr>
          <p:cNvPr id="6" name="Picture 6" descr="Uni Logo and Text in colour.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9575" y="249768"/>
            <a:ext cx="3559174" cy="56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341397913"/>
              </p:ext>
            </p:extLst>
          </p:nvPr>
        </p:nvGraphicFramePr>
        <p:xfrm>
          <a:off x="457200" y="2453640"/>
          <a:ext cx="8229600" cy="137160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endParaRPr lang="en-US" sz="2400" dirty="0">
                        <a:solidFill>
                          <a:srgbClr val="00325F"/>
                        </a:solidFill>
                        <a:latin typeface="Perpetua"/>
                        <a:cs typeface="Perpetua"/>
                      </a:endParaRPr>
                    </a:p>
                  </a:txBody>
                  <a:tcPr/>
                </a:tc>
                <a:tc>
                  <a:txBody>
                    <a:bodyPr/>
                    <a:lstStyle/>
                    <a:p>
                      <a:pPr algn="ctr"/>
                      <a:r>
                        <a:rPr lang="en-US" sz="2400" dirty="0" smtClean="0">
                          <a:solidFill>
                            <a:srgbClr val="00325F"/>
                          </a:solidFill>
                          <a:latin typeface="Perpetua"/>
                          <a:cs typeface="Perpetua"/>
                        </a:rPr>
                        <a:t>AAQII</a:t>
                      </a:r>
                      <a:endParaRPr lang="en-US" sz="2400" dirty="0">
                        <a:solidFill>
                          <a:srgbClr val="00325F"/>
                        </a:solidFill>
                        <a:latin typeface="Perpetua"/>
                        <a:cs typeface="Perpetua"/>
                      </a:endParaRPr>
                    </a:p>
                  </a:txBody>
                  <a:tcPr/>
                </a:tc>
                <a:tc>
                  <a:txBody>
                    <a:bodyPr/>
                    <a:lstStyle/>
                    <a:p>
                      <a:pPr algn="ctr"/>
                      <a:r>
                        <a:rPr lang="en-US" sz="2400" dirty="0" smtClean="0">
                          <a:solidFill>
                            <a:srgbClr val="00325F"/>
                          </a:solidFill>
                          <a:latin typeface="Perpetua"/>
                          <a:cs typeface="Perpetua"/>
                        </a:rPr>
                        <a:t>SMS</a:t>
                      </a:r>
                      <a:endParaRPr lang="en-US" sz="2400" dirty="0">
                        <a:solidFill>
                          <a:srgbClr val="00325F"/>
                        </a:solidFill>
                        <a:latin typeface="Perpetua"/>
                        <a:cs typeface="Perpetua"/>
                      </a:endParaRPr>
                    </a:p>
                  </a:txBody>
                  <a:tcPr/>
                </a:tc>
                <a:tc>
                  <a:txBody>
                    <a:bodyPr/>
                    <a:lstStyle/>
                    <a:p>
                      <a:pPr algn="ctr"/>
                      <a:r>
                        <a:rPr lang="en-US" sz="2400" dirty="0" smtClean="0">
                          <a:solidFill>
                            <a:srgbClr val="00325F"/>
                          </a:solidFill>
                          <a:latin typeface="Perpetua"/>
                          <a:cs typeface="Perpetua"/>
                        </a:rPr>
                        <a:t>FFMQ</a:t>
                      </a:r>
                      <a:endParaRPr lang="en-US" sz="2400" dirty="0">
                        <a:solidFill>
                          <a:srgbClr val="00325F"/>
                        </a:solidFill>
                        <a:latin typeface="Perpetua"/>
                        <a:cs typeface="Perpetua"/>
                      </a:endParaRPr>
                    </a:p>
                  </a:txBody>
                  <a:tcPr/>
                </a:tc>
                <a:tc>
                  <a:txBody>
                    <a:bodyPr/>
                    <a:lstStyle/>
                    <a:p>
                      <a:pPr algn="ctr"/>
                      <a:r>
                        <a:rPr lang="en-US" sz="2400" dirty="0" smtClean="0">
                          <a:solidFill>
                            <a:srgbClr val="00325F"/>
                          </a:solidFill>
                          <a:latin typeface="Perpetua"/>
                          <a:cs typeface="Perpetua"/>
                        </a:rPr>
                        <a:t>KIMS</a:t>
                      </a:r>
                      <a:endParaRPr lang="en-US" sz="2400" dirty="0">
                        <a:solidFill>
                          <a:srgbClr val="00325F"/>
                        </a:solidFill>
                        <a:latin typeface="Perpetua"/>
                        <a:cs typeface="Perpetua"/>
                      </a:endParaRPr>
                    </a:p>
                  </a:txBody>
                  <a:tcPr/>
                </a:tc>
              </a:tr>
              <a:tr h="370840">
                <a:tc>
                  <a:txBody>
                    <a:bodyPr/>
                    <a:lstStyle/>
                    <a:p>
                      <a:r>
                        <a:rPr lang="en-US" sz="2400" dirty="0" smtClean="0">
                          <a:solidFill>
                            <a:srgbClr val="00325F"/>
                          </a:solidFill>
                          <a:latin typeface="Perpetua"/>
                          <a:cs typeface="Perpetua"/>
                        </a:rPr>
                        <a:t>CFQ</a:t>
                      </a:r>
                      <a:endParaRPr lang="en-US" sz="2400" dirty="0">
                        <a:solidFill>
                          <a:srgbClr val="00325F"/>
                        </a:solidFill>
                        <a:latin typeface="Perpetua"/>
                        <a:cs typeface="Perpetua"/>
                      </a:endParaRPr>
                    </a:p>
                  </a:txBody>
                  <a:tcPr/>
                </a:tc>
                <a:tc>
                  <a:txBody>
                    <a:bodyPr/>
                    <a:lstStyle/>
                    <a:p>
                      <a:pPr algn="ctr"/>
                      <a:r>
                        <a:rPr lang="en-US" sz="2400" dirty="0" smtClean="0">
                          <a:solidFill>
                            <a:srgbClr val="00325F"/>
                          </a:solidFill>
                          <a:latin typeface="Perpetua"/>
                          <a:cs typeface="Perpetua"/>
                        </a:rPr>
                        <a:t>.80</a:t>
                      </a:r>
                      <a:endParaRPr lang="en-US" sz="2400" dirty="0">
                        <a:solidFill>
                          <a:srgbClr val="00325F"/>
                        </a:solidFill>
                        <a:latin typeface="Perpetua"/>
                        <a:cs typeface="Perpetua"/>
                      </a:endParaRPr>
                    </a:p>
                  </a:txBody>
                  <a:tcPr/>
                </a:tc>
                <a:tc>
                  <a:txBody>
                    <a:bodyPr/>
                    <a:lstStyle/>
                    <a:p>
                      <a:pPr algn="ctr"/>
                      <a:r>
                        <a:rPr lang="en-US" sz="2400" dirty="0" smtClean="0">
                          <a:solidFill>
                            <a:srgbClr val="00325F"/>
                          </a:solidFill>
                          <a:latin typeface="Perpetua"/>
                          <a:cs typeface="Perpetua"/>
                        </a:rPr>
                        <a:t>-.70</a:t>
                      </a:r>
                      <a:endParaRPr lang="en-US" sz="2400" dirty="0">
                        <a:solidFill>
                          <a:srgbClr val="00325F"/>
                        </a:solidFill>
                        <a:latin typeface="Perpetua"/>
                        <a:cs typeface="Perpetua"/>
                      </a:endParaRPr>
                    </a:p>
                  </a:txBody>
                  <a:tcPr/>
                </a:tc>
                <a:tc>
                  <a:txBody>
                    <a:bodyPr/>
                    <a:lstStyle/>
                    <a:p>
                      <a:pPr algn="ctr"/>
                      <a:r>
                        <a:rPr lang="en-US" sz="2400" dirty="0" smtClean="0">
                          <a:solidFill>
                            <a:srgbClr val="00325F"/>
                          </a:solidFill>
                          <a:latin typeface="Perpetua"/>
                          <a:cs typeface="Perpetua"/>
                        </a:rPr>
                        <a:t>-.50</a:t>
                      </a:r>
                      <a:endParaRPr lang="en-US" sz="2400" dirty="0">
                        <a:solidFill>
                          <a:srgbClr val="00325F"/>
                        </a:solidFill>
                        <a:latin typeface="Perpetua"/>
                        <a:cs typeface="Perpetua"/>
                      </a:endParaRPr>
                    </a:p>
                  </a:txBody>
                  <a:tcPr/>
                </a:tc>
                <a:tc>
                  <a:txBody>
                    <a:bodyPr/>
                    <a:lstStyle/>
                    <a:p>
                      <a:pPr algn="ctr"/>
                      <a:r>
                        <a:rPr lang="en-US" sz="2400" dirty="0" smtClean="0">
                          <a:solidFill>
                            <a:srgbClr val="00325F"/>
                          </a:solidFill>
                          <a:latin typeface="Perpetua"/>
                          <a:cs typeface="Perpetua"/>
                        </a:rPr>
                        <a:t>-.59</a:t>
                      </a:r>
                      <a:endParaRPr lang="en-US" sz="2400" dirty="0">
                        <a:solidFill>
                          <a:srgbClr val="00325F"/>
                        </a:solidFill>
                        <a:latin typeface="Perpetua"/>
                        <a:cs typeface="Perpetua"/>
                      </a:endParaRPr>
                    </a:p>
                  </a:txBody>
                  <a:tcPr/>
                </a:tc>
              </a:tr>
              <a:tr h="370840">
                <a:tc>
                  <a:txBody>
                    <a:bodyPr/>
                    <a:lstStyle/>
                    <a:p>
                      <a:r>
                        <a:rPr lang="en-US" sz="2400" i="1" dirty="0" smtClean="0">
                          <a:solidFill>
                            <a:srgbClr val="00325F"/>
                          </a:solidFill>
                          <a:latin typeface="Perpetua"/>
                          <a:cs typeface="Perpetua"/>
                        </a:rPr>
                        <a:t>n</a:t>
                      </a:r>
                      <a:endParaRPr lang="en-US" sz="2400" i="1" dirty="0">
                        <a:solidFill>
                          <a:srgbClr val="00325F"/>
                        </a:solidFill>
                        <a:latin typeface="Perpetua"/>
                        <a:cs typeface="Perpetua"/>
                      </a:endParaRPr>
                    </a:p>
                  </a:txBody>
                  <a:tcPr/>
                </a:tc>
                <a:tc>
                  <a:txBody>
                    <a:bodyPr/>
                    <a:lstStyle/>
                    <a:p>
                      <a:pPr algn="ctr"/>
                      <a:r>
                        <a:rPr lang="en-US" sz="2400" dirty="0" smtClean="0">
                          <a:solidFill>
                            <a:srgbClr val="00325F"/>
                          </a:solidFill>
                          <a:latin typeface="Perpetua"/>
                          <a:cs typeface="Perpetua"/>
                        </a:rPr>
                        <a:t>1020</a:t>
                      </a:r>
                      <a:endParaRPr lang="en-US" sz="2400" dirty="0">
                        <a:solidFill>
                          <a:srgbClr val="00325F"/>
                        </a:solidFill>
                        <a:latin typeface="Perpetua"/>
                        <a:cs typeface="Perpetua"/>
                      </a:endParaRPr>
                    </a:p>
                  </a:txBody>
                  <a:tcPr/>
                </a:tc>
                <a:tc>
                  <a:txBody>
                    <a:bodyPr/>
                    <a:lstStyle/>
                    <a:p>
                      <a:pPr algn="ctr"/>
                      <a:r>
                        <a:rPr lang="en-US" sz="2400" dirty="0" smtClean="0">
                          <a:solidFill>
                            <a:srgbClr val="00325F"/>
                          </a:solidFill>
                          <a:latin typeface="Perpetua"/>
                          <a:cs typeface="Perpetua"/>
                        </a:rPr>
                        <a:t>167</a:t>
                      </a:r>
                      <a:endParaRPr lang="en-US" sz="2400" dirty="0">
                        <a:solidFill>
                          <a:srgbClr val="00325F"/>
                        </a:solidFill>
                        <a:latin typeface="Perpetua"/>
                        <a:cs typeface="Perpetua"/>
                      </a:endParaRPr>
                    </a:p>
                  </a:txBody>
                  <a:tcPr/>
                </a:tc>
                <a:tc>
                  <a:txBody>
                    <a:bodyPr/>
                    <a:lstStyle/>
                    <a:p>
                      <a:pPr algn="ctr"/>
                      <a:r>
                        <a:rPr lang="en-US" sz="2400" dirty="0" smtClean="0">
                          <a:solidFill>
                            <a:srgbClr val="00325F"/>
                          </a:solidFill>
                          <a:latin typeface="Perpetua"/>
                          <a:cs typeface="Perpetua"/>
                        </a:rPr>
                        <a:t>47</a:t>
                      </a:r>
                      <a:endParaRPr lang="en-US" sz="2400" dirty="0">
                        <a:solidFill>
                          <a:srgbClr val="00325F"/>
                        </a:solidFill>
                        <a:latin typeface="Perpetua"/>
                        <a:cs typeface="Perpetua"/>
                      </a:endParaRPr>
                    </a:p>
                  </a:txBody>
                  <a:tcPr/>
                </a:tc>
                <a:tc>
                  <a:txBody>
                    <a:bodyPr/>
                    <a:lstStyle/>
                    <a:p>
                      <a:pPr algn="ctr"/>
                      <a:r>
                        <a:rPr lang="en-US" sz="2400" dirty="0" smtClean="0">
                          <a:solidFill>
                            <a:srgbClr val="00325F"/>
                          </a:solidFill>
                          <a:latin typeface="Perpetua"/>
                          <a:cs typeface="Perpetua"/>
                        </a:rPr>
                        <a:t>78</a:t>
                      </a:r>
                      <a:endParaRPr lang="en-US" sz="2400" dirty="0">
                        <a:solidFill>
                          <a:srgbClr val="00325F"/>
                        </a:solidFill>
                        <a:latin typeface="Perpetua"/>
                        <a:cs typeface="Perpetua"/>
                      </a:endParaRPr>
                    </a:p>
                  </a:txBody>
                  <a:tcPr/>
                </a:tc>
              </a:tr>
            </a:tbl>
          </a:graphicData>
        </a:graphic>
      </p:graphicFrame>
      <p:sp>
        <p:nvSpPr>
          <p:cNvPr id="7" name="TextBox 6"/>
          <p:cNvSpPr txBox="1"/>
          <p:nvPr/>
        </p:nvSpPr>
        <p:spPr>
          <a:xfrm>
            <a:off x="2469444" y="1789668"/>
            <a:ext cx="4351672" cy="461665"/>
          </a:xfrm>
          <a:prstGeom prst="rect">
            <a:avLst/>
          </a:prstGeom>
          <a:noFill/>
        </p:spPr>
        <p:txBody>
          <a:bodyPr wrap="none" rtlCol="0">
            <a:spAutoFit/>
          </a:bodyPr>
          <a:lstStyle/>
          <a:p>
            <a:r>
              <a:rPr lang="en-US" sz="2400" dirty="0" smtClean="0">
                <a:solidFill>
                  <a:srgbClr val="00325F"/>
                </a:solidFill>
                <a:latin typeface="Perpetua"/>
                <a:cs typeface="Perpetua"/>
              </a:rPr>
              <a:t>Mindfulness and acceptance measures</a:t>
            </a:r>
            <a:endParaRPr lang="en-US" sz="2400" dirty="0">
              <a:solidFill>
                <a:srgbClr val="00325F"/>
              </a:solidFill>
              <a:latin typeface="Perpetua"/>
              <a:cs typeface="Perpetua"/>
            </a:endParaRPr>
          </a:p>
        </p:txBody>
      </p:sp>
    </p:spTree>
    <p:extLst>
      <p:ext uri="{BB962C8B-B14F-4D97-AF65-F5344CB8AC3E}">
        <p14:creationId xmlns:p14="http://schemas.microsoft.com/office/powerpoint/2010/main" val="3475021128"/>
      </p:ext>
    </p:extLst>
  </p:cSld>
  <p:clrMapOvr>
    <a:masterClrMapping/>
  </p:clrMapOvr>
  <p:transition xmlns:p14="http://schemas.microsoft.com/office/powerpoint/2010/main" advTm="54140">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1806"/>
            <a:ext cx="8229600" cy="1143000"/>
          </a:xfrm>
        </p:spPr>
        <p:txBody>
          <a:bodyPr/>
          <a:lstStyle/>
          <a:p>
            <a:r>
              <a:rPr lang="en-US" dirty="0" smtClean="0">
                <a:solidFill>
                  <a:srgbClr val="00325F"/>
                </a:solidFill>
                <a:latin typeface="Perpetua"/>
                <a:cs typeface="Perpetua"/>
              </a:rPr>
              <a:t>Convergent validity</a:t>
            </a:r>
            <a:endParaRPr lang="en-US" dirty="0">
              <a:solidFill>
                <a:srgbClr val="00325F"/>
              </a:solidFill>
              <a:latin typeface="Perpetua"/>
              <a:cs typeface="Perpetua"/>
            </a:endParaRPr>
          </a:p>
        </p:txBody>
      </p:sp>
      <p:sp>
        <p:nvSpPr>
          <p:cNvPr id="3" name="Content Placeholder 2"/>
          <p:cNvSpPr>
            <a:spLocks noGrp="1"/>
          </p:cNvSpPr>
          <p:nvPr>
            <p:ph idx="1"/>
          </p:nvPr>
        </p:nvSpPr>
        <p:spPr>
          <a:xfrm>
            <a:off x="457200" y="2159000"/>
            <a:ext cx="8229600" cy="3967163"/>
          </a:xfrm>
        </p:spPr>
        <p:txBody>
          <a:bodyPr>
            <a:normAutofit/>
          </a:bodyPr>
          <a:lstStyle/>
          <a:p>
            <a:pPr marL="0" indent="0">
              <a:buNone/>
            </a:pPr>
            <a:endParaRPr lang="en-US" dirty="0">
              <a:solidFill>
                <a:srgbClr val="00325F"/>
              </a:solidFill>
              <a:latin typeface="Perpetua"/>
              <a:cs typeface="Perpetua"/>
            </a:endParaRPr>
          </a:p>
          <a:p>
            <a:endParaRPr lang="en-US" dirty="0" smtClean="0">
              <a:solidFill>
                <a:srgbClr val="00325F"/>
              </a:solidFill>
              <a:latin typeface="Perpetua"/>
              <a:cs typeface="Perpetua"/>
            </a:endParaRPr>
          </a:p>
          <a:p>
            <a:endParaRPr lang="en-US" dirty="0">
              <a:solidFill>
                <a:srgbClr val="00325F"/>
              </a:solidFill>
              <a:latin typeface="Perpetua"/>
              <a:cs typeface="Perpetua"/>
            </a:endParaRPr>
          </a:p>
        </p:txBody>
      </p:sp>
      <p:sp>
        <p:nvSpPr>
          <p:cNvPr id="5" name="Footer Placeholder 5"/>
          <p:cNvSpPr>
            <a:spLocks noGrp="1"/>
          </p:cNvSpPr>
          <p:nvPr>
            <p:ph type="ftr" sz="quarter" idx="11"/>
          </p:nvPr>
        </p:nvSpPr>
        <p:spPr>
          <a:xfrm>
            <a:off x="0" y="6497108"/>
            <a:ext cx="9048750" cy="365125"/>
          </a:xfrm>
        </p:spPr>
        <p:txBody>
          <a:bodyPr/>
          <a:lstStyle/>
          <a:p>
            <a:pPr algn="l"/>
            <a:r>
              <a:rPr lang="en-US" sz="800" dirty="0" smtClean="0">
                <a:solidFill>
                  <a:srgbClr val="CD0039"/>
                </a:solidFill>
                <a:latin typeface="Arial"/>
                <a:cs typeface="Arial"/>
              </a:rPr>
              <a:t>The University of Edinburgh is a charitable body, registered in  Scotland, with registration number SC005336 							               </a:t>
            </a:r>
            <a:r>
              <a:rPr lang="en-US" sz="800" b="1" dirty="0" smtClean="0">
                <a:solidFill>
                  <a:srgbClr val="CD0039"/>
                </a:solidFill>
                <a:latin typeface="Arial"/>
                <a:cs typeface="Arial"/>
              </a:rPr>
              <a:t>www.ed.ac.uk</a:t>
            </a:r>
            <a:endParaRPr lang="en-US" sz="800" dirty="0">
              <a:solidFill>
                <a:srgbClr val="CD0039"/>
              </a:solidFill>
              <a:latin typeface="Arial"/>
              <a:cs typeface="Arial"/>
            </a:endParaRPr>
          </a:p>
        </p:txBody>
      </p:sp>
      <p:pic>
        <p:nvPicPr>
          <p:cNvPr id="6" name="Picture 6" descr="Uni Logo and Text in colour.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9575" y="249768"/>
            <a:ext cx="3559174" cy="56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1170645610"/>
              </p:ext>
            </p:extLst>
          </p:nvPr>
        </p:nvGraphicFramePr>
        <p:xfrm>
          <a:off x="457200" y="2453640"/>
          <a:ext cx="8229600" cy="137160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endParaRPr lang="en-US" sz="2400" dirty="0">
                        <a:solidFill>
                          <a:srgbClr val="00325F"/>
                        </a:solidFill>
                        <a:latin typeface="Perpetua"/>
                        <a:cs typeface="Perpetua"/>
                      </a:endParaRPr>
                    </a:p>
                  </a:txBody>
                  <a:tcPr/>
                </a:tc>
                <a:tc>
                  <a:txBody>
                    <a:bodyPr/>
                    <a:lstStyle/>
                    <a:p>
                      <a:pPr algn="ctr"/>
                      <a:r>
                        <a:rPr lang="en-US" sz="2400" dirty="0" smtClean="0">
                          <a:solidFill>
                            <a:srgbClr val="00325F"/>
                          </a:solidFill>
                          <a:latin typeface="Perpetua"/>
                          <a:cs typeface="Perpetua"/>
                        </a:rPr>
                        <a:t>HADSa</a:t>
                      </a:r>
                      <a:endParaRPr lang="en-US" sz="2400" dirty="0">
                        <a:solidFill>
                          <a:srgbClr val="00325F"/>
                        </a:solidFill>
                        <a:latin typeface="Perpetua"/>
                        <a:cs typeface="Perpetua"/>
                      </a:endParaRPr>
                    </a:p>
                  </a:txBody>
                  <a:tcPr/>
                </a:tc>
                <a:tc>
                  <a:txBody>
                    <a:bodyPr/>
                    <a:lstStyle/>
                    <a:p>
                      <a:pPr algn="ctr"/>
                      <a:r>
                        <a:rPr lang="en-US" sz="2400" dirty="0" smtClean="0">
                          <a:solidFill>
                            <a:srgbClr val="00325F"/>
                          </a:solidFill>
                          <a:latin typeface="Perpetua"/>
                          <a:cs typeface="Perpetua"/>
                        </a:rPr>
                        <a:t>HADSd</a:t>
                      </a:r>
                      <a:endParaRPr lang="en-US" sz="2400" dirty="0">
                        <a:solidFill>
                          <a:srgbClr val="00325F"/>
                        </a:solidFill>
                        <a:latin typeface="Perpetua"/>
                        <a:cs typeface="Perpetua"/>
                      </a:endParaRPr>
                    </a:p>
                  </a:txBody>
                  <a:tcPr/>
                </a:tc>
                <a:tc>
                  <a:txBody>
                    <a:bodyPr/>
                    <a:lstStyle/>
                    <a:p>
                      <a:pPr algn="ctr"/>
                      <a:r>
                        <a:rPr lang="en-US" sz="2400" dirty="0" smtClean="0">
                          <a:solidFill>
                            <a:srgbClr val="00325F"/>
                          </a:solidFill>
                          <a:latin typeface="Perpetua"/>
                          <a:cs typeface="Perpetua"/>
                        </a:rPr>
                        <a:t>BDI-II</a:t>
                      </a:r>
                      <a:endParaRPr lang="en-US" sz="2400" dirty="0">
                        <a:solidFill>
                          <a:srgbClr val="00325F"/>
                        </a:solidFill>
                        <a:latin typeface="Perpetua"/>
                        <a:cs typeface="Perpetua"/>
                      </a:endParaRPr>
                    </a:p>
                  </a:txBody>
                  <a:tcPr/>
                </a:tc>
                <a:tc>
                  <a:txBody>
                    <a:bodyPr/>
                    <a:lstStyle/>
                    <a:p>
                      <a:pPr algn="ctr"/>
                      <a:r>
                        <a:rPr lang="en-US" sz="2400" dirty="0" smtClean="0">
                          <a:solidFill>
                            <a:srgbClr val="00325F"/>
                          </a:solidFill>
                          <a:latin typeface="Perpetua"/>
                          <a:cs typeface="Perpetua"/>
                        </a:rPr>
                        <a:t>SCL90-GSI</a:t>
                      </a:r>
                      <a:endParaRPr lang="en-US" sz="2400" dirty="0">
                        <a:solidFill>
                          <a:srgbClr val="00325F"/>
                        </a:solidFill>
                        <a:latin typeface="Perpetua"/>
                        <a:cs typeface="Perpetua"/>
                      </a:endParaRPr>
                    </a:p>
                  </a:txBody>
                  <a:tcPr/>
                </a:tc>
              </a:tr>
              <a:tr h="370840">
                <a:tc>
                  <a:txBody>
                    <a:bodyPr/>
                    <a:lstStyle/>
                    <a:p>
                      <a:r>
                        <a:rPr lang="en-US" sz="2400" dirty="0" smtClean="0">
                          <a:solidFill>
                            <a:srgbClr val="00325F"/>
                          </a:solidFill>
                          <a:latin typeface="Perpetua"/>
                          <a:cs typeface="Perpetua"/>
                        </a:rPr>
                        <a:t>CFQ</a:t>
                      </a:r>
                      <a:endParaRPr lang="en-US" sz="2400" dirty="0">
                        <a:solidFill>
                          <a:srgbClr val="00325F"/>
                        </a:solidFill>
                        <a:latin typeface="Perpetua"/>
                        <a:cs typeface="Perpetua"/>
                      </a:endParaRPr>
                    </a:p>
                  </a:txBody>
                  <a:tcPr/>
                </a:tc>
                <a:tc>
                  <a:txBody>
                    <a:bodyPr/>
                    <a:lstStyle/>
                    <a:p>
                      <a:pPr algn="ctr"/>
                      <a:r>
                        <a:rPr lang="en-US" sz="2400" dirty="0" smtClean="0">
                          <a:solidFill>
                            <a:srgbClr val="00325F"/>
                          </a:solidFill>
                          <a:latin typeface="Perpetua"/>
                          <a:cs typeface="Perpetua"/>
                        </a:rPr>
                        <a:t>.69</a:t>
                      </a:r>
                      <a:endParaRPr lang="en-US" sz="2400" dirty="0">
                        <a:solidFill>
                          <a:srgbClr val="00325F"/>
                        </a:solidFill>
                        <a:latin typeface="Perpetua"/>
                        <a:cs typeface="Perpetua"/>
                      </a:endParaRPr>
                    </a:p>
                  </a:txBody>
                  <a:tcPr/>
                </a:tc>
                <a:tc>
                  <a:txBody>
                    <a:bodyPr/>
                    <a:lstStyle/>
                    <a:p>
                      <a:pPr algn="ctr"/>
                      <a:r>
                        <a:rPr lang="en-US" sz="2400" dirty="0" smtClean="0">
                          <a:solidFill>
                            <a:srgbClr val="00325F"/>
                          </a:solidFill>
                          <a:latin typeface="Perpetua"/>
                          <a:cs typeface="Perpetua"/>
                        </a:rPr>
                        <a:t>.54</a:t>
                      </a:r>
                      <a:endParaRPr lang="en-US" sz="2400" dirty="0">
                        <a:solidFill>
                          <a:srgbClr val="00325F"/>
                        </a:solidFill>
                        <a:latin typeface="Perpetua"/>
                        <a:cs typeface="Perpetua"/>
                      </a:endParaRPr>
                    </a:p>
                  </a:txBody>
                  <a:tcPr/>
                </a:tc>
                <a:tc>
                  <a:txBody>
                    <a:bodyPr/>
                    <a:lstStyle/>
                    <a:p>
                      <a:pPr algn="ctr"/>
                      <a:r>
                        <a:rPr lang="en-US" sz="2400" dirty="0" smtClean="0">
                          <a:solidFill>
                            <a:srgbClr val="00325F"/>
                          </a:solidFill>
                          <a:latin typeface="Perpetua"/>
                          <a:cs typeface="Perpetua"/>
                        </a:rPr>
                        <a:t>.69</a:t>
                      </a:r>
                      <a:endParaRPr lang="en-US" sz="2400" dirty="0">
                        <a:solidFill>
                          <a:srgbClr val="00325F"/>
                        </a:solidFill>
                        <a:latin typeface="Perpetua"/>
                        <a:cs typeface="Perpetua"/>
                      </a:endParaRPr>
                    </a:p>
                  </a:txBody>
                  <a:tcPr/>
                </a:tc>
                <a:tc>
                  <a:txBody>
                    <a:bodyPr/>
                    <a:lstStyle/>
                    <a:p>
                      <a:pPr algn="ctr"/>
                      <a:r>
                        <a:rPr lang="en-US" sz="2400" dirty="0" smtClean="0">
                          <a:solidFill>
                            <a:srgbClr val="00325F"/>
                          </a:solidFill>
                          <a:latin typeface="Perpetua"/>
                          <a:cs typeface="Perpetua"/>
                        </a:rPr>
                        <a:t>.62</a:t>
                      </a:r>
                      <a:endParaRPr lang="en-US" sz="2400" dirty="0">
                        <a:solidFill>
                          <a:srgbClr val="00325F"/>
                        </a:solidFill>
                        <a:latin typeface="Perpetua"/>
                        <a:cs typeface="Perpetua"/>
                      </a:endParaRPr>
                    </a:p>
                  </a:txBody>
                  <a:tcPr/>
                </a:tc>
              </a:tr>
              <a:tr h="370840">
                <a:tc>
                  <a:txBody>
                    <a:bodyPr/>
                    <a:lstStyle/>
                    <a:p>
                      <a:r>
                        <a:rPr lang="en-US" sz="2400" i="1" dirty="0" smtClean="0">
                          <a:solidFill>
                            <a:srgbClr val="00325F"/>
                          </a:solidFill>
                          <a:latin typeface="Perpetua"/>
                          <a:cs typeface="Perpetua"/>
                        </a:rPr>
                        <a:t>n</a:t>
                      </a:r>
                      <a:endParaRPr lang="en-US" sz="2400" i="1" dirty="0">
                        <a:solidFill>
                          <a:srgbClr val="00325F"/>
                        </a:solidFill>
                        <a:latin typeface="Perpetua"/>
                        <a:cs typeface="Perpetua"/>
                      </a:endParaRPr>
                    </a:p>
                  </a:txBody>
                  <a:tcPr/>
                </a:tc>
                <a:tc>
                  <a:txBody>
                    <a:bodyPr/>
                    <a:lstStyle/>
                    <a:p>
                      <a:pPr algn="ctr"/>
                      <a:r>
                        <a:rPr lang="en-US" sz="2400" dirty="0" smtClean="0">
                          <a:solidFill>
                            <a:srgbClr val="00325F"/>
                          </a:solidFill>
                          <a:latin typeface="Perpetua"/>
                          <a:cs typeface="Perpetua"/>
                        </a:rPr>
                        <a:t>277</a:t>
                      </a:r>
                      <a:endParaRPr lang="en-US" sz="2400" dirty="0">
                        <a:solidFill>
                          <a:srgbClr val="00325F"/>
                        </a:solidFill>
                        <a:latin typeface="Perpetua"/>
                        <a:cs typeface="Perpetua"/>
                      </a:endParaRPr>
                    </a:p>
                  </a:txBody>
                  <a:tcPr/>
                </a:tc>
                <a:tc>
                  <a:txBody>
                    <a:bodyPr/>
                    <a:lstStyle/>
                    <a:p>
                      <a:pPr algn="ctr"/>
                      <a:r>
                        <a:rPr lang="en-US" sz="2400" dirty="0" smtClean="0">
                          <a:solidFill>
                            <a:srgbClr val="00325F"/>
                          </a:solidFill>
                          <a:latin typeface="Perpetua"/>
                          <a:cs typeface="Perpetua"/>
                        </a:rPr>
                        <a:t>277</a:t>
                      </a:r>
                      <a:endParaRPr lang="en-US" sz="2400" dirty="0">
                        <a:solidFill>
                          <a:srgbClr val="00325F"/>
                        </a:solidFill>
                        <a:latin typeface="Perpetua"/>
                        <a:cs typeface="Perpetua"/>
                      </a:endParaRPr>
                    </a:p>
                  </a:txBody>
                  <a:tcPr/>
                </a:tc>
                <a:tc>
                  <a:txBody>
                    <a:bodyPr/>
                    <a:lstStyle/>
                    <a:p>
                      <a:pPr algn="ctr"/>
                      <a:r>
                        <a:rPr lang="en-US" sz="2400" dirty="0" smtClean="0">
                          <a:solidFill>
                            <a:srgbClr val="00325F"/>
                          </a:solidFill>
                          <a:latin typeface="Perpetua"/>
                          <a:cs typeface="Perpetua"/>
                        </a:rPr>
                        <a:t>77</a:t>
                      </a:r>
                      <a:endParaRPr lang="en-US" sz="2400" dirty="0">
                        <a:solidFill>
                          <a:srgbClr val="00325F"/>
                        </a:solidFill>
                        <a:latin typeface="Perpetua"/>
                        <a:cs typeface="Perpetua"/>
                      </a:endParaRPr>
                    </a:p>
                  </a:txBody>
                  <a:tcPr/>
                </a:tc>
                <a:tc>
                  <a:txBody>
                    <a:bodyPr/>
                    <a:lstStyle/>
                    <a:p>
                      <a:pPr algn="ctr"/>
                      <a:r>
                        <a:rPr lang="en-US" sz="2400" dirty="0" smtClean="0">
                          <a:solidFill>
                            <a:srgbClr val="00325F"/>
                          </a:solidFill>
                          <a:latin typeface="Perpetua"/>
                          <a:cs typeface="Perpetua"/>
                        </a:rPr>
                        <a:t>77</a:t>
                      </a:r>
                      <a:endParaRPr lang="en-US" sz="2400" dirty="0">
                        <a:solidFill>
                          <a:srgbClr val="00325F"/>
                        </a:solidFill>
                        <a:latin typeface="Perpetua"/>
                        <a:cs typeface="Perpetua"/>
                      </a:endParaRPr>
                    </a:p>
                  </a:txBody>
                  <a:tcPr/>
                </a:tc>
              </a:tr>
            </a:tbl>
          </a:graphicData>
        </a:graphic>
      </p:graphicFrame>
      <p:sp>
        <p:nvSpPr>
          <p:cNvPr id="7" name="TextBox 6"/>
          <p:cNvSpPr txBox="1"/>
          <p:nvPr/>
        </p:nvSpPr>
        <p:spPr>
          <a:xfrm>
            <a:off x="2046110" y="1789668"/>
            <a:ext cx="5154927" cy="461665"/>
          </a:xfrm>
          <a:prstGeom prst="rect">
            <a:avLst/>
          </a:prstGeom>
          <a:noFill/>
        </p:spPr>
        <p:txBody>
          <a:bodyPr wrap="none" rtlCol="0">
            <a:spAutoFit/>
          </a:bodyPr>
          <a:lstStyle/>
          <a:p>
            <a:r>
              <a:rPr lang="en-US" sz="2400" dirty="0" smtClean="0">
                <a:solidFill>
                  <a:srgbClr val="00325F"/>
                </a:solidFill>
                <a:latin typeface="Perpetua"/>
                <a:cs typeface="Perpetua"/>
              </a:rPr>
              <a:t>Measures of distress / emotional disturbance</a:t>
            </a:r>
            <a:endParaRPr lang="en-US" sz="2400" dirty="0">
              <a:solidFill>
                <a:srgbClr val="00325F"/>
              </a:solidFill>
              <a:latin typeface="Perpetua"/>
              <a:cs typeface="Perpetua"/>
            </a:endParaRPr>
          </a:p>
        </p:txBody>
      </p:sp>
    </p:spTree>
    <p:extLst>
      <p:ext uri="{BB962C8B-B14F-4D97-AF65-F5344CB8AC3E}">
        <p14:creationId xmlns:p14="http://schemas.microsoft.com/office/powerpoint/2010/main" val="4121297935"/>
      </p:ext>
    </p:extLst>
  </p:cSld>
  <p:clrMapOvr>
    <a:masterClrMapping/>
  </p:clrMapOvr>
  <p:transition xmlns:p14="http://schemas.microsoft.com/office/powerpoint/2010/main" advTm="36553">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1806"/>
            <a:ext cx="8229600" cy="1143000"/>
          </a:xfrm>
        </p:spPr>
        <p:txBody>
          <a:bodyPr/>
          <a:lstStyle/>
          <a:p>
            <a:r>
              <a:rPr lang="en-US" dirty="0" smtClean="0">
                <a:solidFill>
                  <a:srgbClr val="00325F"/>
                </a:solidFill>
                <a:latin typeface="Perpetua"/>
                <a:cs typeface="Perpetua"/>
              </a:rPr>
              <a:t>Convergent validity</a:t>
            </a:r>
            <a:endParaRPr lang="en-US" dirty="0">
              <a:solidFill>
                <a:srgbClr val="00325F"/>
              </a:solidFill>
              <a:latin typeface="Perpetua"/>
              <a:cs typeface="Perpetua"/>
            </a:endParaRPr>
          </a:p>
        </p:txBody>
      </p:sp>
      <p:sp>
        <p:nvSpPr>
          <p:cNvPr id="3" name="Content Placeholder 2"/>
          <p:cNvSpPr>
            <a:spLocks noGrp="1"/>
          </p:cNvSpPr>
          <p:nvPr>
            <p:ph idx="1"/>
          </p:nvPr>
        </p:nvSpPr>
        <p:spPr>
          <a:xfrm>
            <a:off x="457200" y="2159000"/>
            <a:ext cx="8229600" cy="3967163"/>
          </a:xfrm>
        </p:spPr>
        <p:txBody>
          <a:bodyPr>
            <a:normAutofit/>
          </a:bodyPr>
          <a:lstStyle/>
          <a:p>
            <a:pPr marL="0" indent="0">
              <a:buNone/>
            </a:pPr>
            <a:endParaRPr lang="en-US" dirty="0">
              <a:solidFill>
                <a:srgbClr val="00325F"/>
              </a:solidFill>
              <a:latin typeface="Perpetua"/>
              <a:cs typeface="Perpetua"/>
            </a:endParaRPr>
          </a:p>
          <a:p>
            <a:endParaRPr lang="en-US" dirty="0" smtClean="0">
              <a:solidFill>
                <a:srgbClr val="00325F"/>
              </a:solidFill>
              <a:latin typeface="Perpetua"/>
              <a:cs typeface="Perpetua"/>
            </a:endParaRPr>
          </a:p>
          <a:p>
            <a:endParaRPr lang="en-US" dirty="0">
              <a:solidFill>
                <a:srgbClr val="00325F"/>
              </a:solidFill>
              <a:latin typeface="Perpetua"/>
              <a:cs typeface="Perpetua"/>
            </a:endParaRPr>
          </a:p>
        </p:txBody>
      </p:sp>
      <p:sp>
        <p:nvSpPr>
          <p:cNvPr id="5" name="Footer Placeholder 5"/>
          <p:cNvSpPr>
            <a:spLocks noGrp="1"/>
          </p:cNvSpPr>
          <p:nvPr>
            <p:ph type="ftr" sz="quarter" idx="11"/>
          </p:nvPr>
        </p:nvSpPr>
        <p:spPr>
          <a:xfrm>
            <a:off x="0" y="6497108"/>
            <a:ext cx="9048750" cy="365125"/>
          </a:xfrm>
        </p:spPr>
        <p:txBody>
          <a:bodyPr/>
          <a:lstStyle/>
          <a:p>
            <a:pPr algn="l"/>
            <a:r>
              <a:rPr lang="en-US" sz="800" dirty="0" smtClean="0">
                <a:solidFill>
                  <a:srgbClr val="CD0039"/>
                </a:solidFill>
                <a:latin typeface="Arial"/>
                <a:cs typeface="Arial"/>
              </a:rPr>
              <a:t>The University of Edinburgh is a charitable body, registered in  Scotland, with registration number SC005336 							               </a:t>
            </a:r>
            <a:r>
              <a:rPr lang="en-US" sz="800" b="1" dirty="0" smtClean="0">
                <a:solidFill>
                  <a:srgbClr val="CD0039"/>
                </a:solidFill>
                <a:latin typeface="Arial"/>
                <a:cs typeface="Arial"/>
              </a:rPr>
              <a:t>www.ed.ac.uk</a:t>
            </a:r>
            <a:endParaRPr lang="en-US" sz="800" dirty="0">
              <a:solidFill>
                <a:srgbClr val="CD0039"/>
              </a:solidFill>
              <a:latin typeface="Arial"/>
              <a:cs typeface="Arial"/>
            </a:endParaRPr>
          </a:p>
        </p:txBody>
      </p:sp>
      <p:pic>
        <p:nvPicPr>
          <p:cNvPr id="6" name="Picture 6" descr="Uni Logo and Text in colour.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9575" y="249768"/>
            <a:ext cx="3559174" cy="56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Table 7"/>
          <p:cNvGraphicFramePr>
            <a:graphicFrameLocks noGrp="1"/>
          </p:cNvGraphicFramePr>
          <p:nvPr>
            <p:extLst>
              <p:ext uri="{D42A27DB-BD31-4B8C-83A1-F6EECF244321}">
                <p14:modId xmlns:p14="http://schemas.microsoft.com/office/powerpoint/2010/main" val="2643441254"/>
              </p:ext>
            </p:extLst>
          </p:nvPr>
        </p:nvGraphicFramePr>
        <p:xfrm>
          <a:off x="268110" y="3008798"/>
          <a:ext cx="8678335" cy="1371600"/>
        </p:xfrm>
        <a:graphic>
          <a:graphicData uri="http://schemas.openxmlformats.org/drawingml/2006/table">
            <a:tbl>
              <a:tblPr firstRow="1" bandRow="1">
                <a:tableStyleId>{5C22544A-7EE6-4342-B048-85BDC9FD1C3A}</a:tableStyleId>
              </a:tblPr>
              <a:tblGrid>
                <a:gridCol w="832557"/>
                <a:gridCol w="1524000"/>
                <a:gridCol w="1749777"/>
                <a:gridCol w="2540000"/>
                <a:gridCol w="2032001"/>
              </a:tblGrid>
              <a:tr h="370840">
                <a:tc>
                  <a:txBody>
                    <a:bodyPr/>
                    <a:lstStyle/>
                    <a:p>
                      <a:endParaRPr lang="en-US" sz="2400" dirty="0">
                        <a:solidFill>
                          <a:srgbClr val="00325F"/>
                        </a:solidFill>
                        <a:latin typeface="Perpetua"/>
                        <a:cs typeface="Perpetua"/>
                      </a:endParaRPr>
                    </a:p>
                  </a:txBody>
                  <a:tcPr/>
                </a:tc>
                <a:tc>
                  <a:txBody>
                    <a:bodyPr/>
                    <a:lstStyle/>
                    <a:p>
                      <a:pPr algn="ctr"/>
                      <a:r>
                        <a:rPr lang="en-US" sz="2400" dirty="0" smtClean="0">
                          <a:solidFill>
                            <a:srgbClr val="00325F"/>
                          </a:solidFill>
                          <a:latin typeface="Perpetua"/>
                          <a:cs typeface="Perpetua"/>
                        </a:rPr>
                        <a:t>Deiner’s</a:t>
                      </a:r>
                      <a:endParaRPr lang="en-US" sz="2400" dirty="0">
                        <a:solidFill>
                          <a:srgbClr val="00325F"/>
                        </a:solidFill>
                        <a:latin typeface="Perpetua"/>
                        <a:cs typeface="Perpetua"/>
                      </a:endParaRPr>
                    </a:p>
                  </a:txBody>
                  <a:tcPr/>
                </a:tc>
                <a:tc>
                  <a:txBody>
                    <a:bodyPr/>
                    <a:lstStyle/>
                    <a:p>
                      <a:pPr algn="ctr"/>
                      <a:r>
                        <a:rPr lang="en-US" sz="2400" dirty="0" smtClean="0">
                          <a:solidFill>
                            <a:srgbClr val="00325F"/>
                          </a:solidFill>
                          <a:latin typeface="Perpetua"/>
                          <a:cs typeface="Perpetua"/>
                        </a:rPr>
                        <a:t>WHOQoL</a:t>
                      </a:r>
                      <a:endParaRPr lang="en-US" sz="2400" dirty="0">
                        <a:solidFill>
                          <a:srgbClr val="00325F"/>
                        </a:solidFill>
                        <a:latin typeface="Perpetua"/>
                        <a:cs typeface="Perpetua"/>
                      </a:endParaRPr>
                    </a:p>
                  </a:txBody>
                  <a:tcPr/>
                </a:tc>
                <a:tc>
                  <a:txBody>
                    <a:bodyPr/>
                    <a:lstStyle/>
                    <a:p>
                      <a:pPr algn="ctr"/>
                      <a:r>
                        <a:rPr lang="en-US" sz="2400" dirty="0" smtClean="0">
                          <a:solidFill>
                            <a:srgbClr val="00325F"/>
                          </a:solidFill>
                          <a:latin typeface="Perpetua"/>
                          <a:cs typeface="Perpetua"/>
                        </a:rPr>
                        <a:t>Job</a:t>
                      </a:r>
                      <a:r>
                        <a:rPr lang="en-US" sz="2400" baseline="0" dirty="0" smtClean="0">
                          <a:solidFill>
                            <a:srgbClr val="00325F"/>
                          </a:solidFill>
                          <a:latin typeface="Perpetua"/>
                          <a:cs typeface="Perpetua"/>
                        </a:rPr>
                        <a:t> satisfaction</a:t>
                      </a:r>
                      <a:endParaRPr lang="en-US" sz="2400" dirty="0">
                        <a:solidFill>
                          <a:srgbClr val="00325F"/>
                        </a:solidFill>
                        <a:latin typeface="Perpetua"/>
                        <a:cs typeface="Perpetua"/>
                      </a:endParaRPr>
                    </a:p>
                  </a:txBody>
                  <a:tcPr/>
                </a:tc>
                <a:tc>
                  <a:txBody>
                    <a:bodyPr/>
                    <a:lstStyle/>
                    <a:p>
                      <a:pPr algn="ctr"/>
                      <a:r>
                        <a:rPr lang="en-US" sz="2400" dirty="0" smtClean="0">
                          <a:solidFill>
                            <a:srgbClr val="00325F"/>
                          </a:solidFill>
                          <a:latin typeface="Perpetua"/>
                          <a:cs typeface="Perpetua"/>
                        </a:rPr>
                        <a:t>VLQ - success</a:t>
                      </a:r>
                      <a:endParaRPr lang="en-US" sz="2400" dirty="0">
                        <a:solidFill>
                          <a:srgbClr val="00325F"/>
                        </a:solidFill>
                        <a:latin typeface="Perpetua"/>
                        <a:cs typeface="Perpetua"/>
                      </a:endParaRPr>
                    </a:p>
                  </a:txBody>
                  <a:tcPr/>
                </a:tc>
              </a:tr>
              <a:tr h="370840">
                <a:tc>
                  <a:txBody>
                    <a:bodyPr/>
                    <a:lstStyle/>
                    <a:p>
                      <a:r>
                        <a:rPr lang="en-US" sz="2400" dirty="0" smtClean="0">
                          <a:solidFill>
                            <a:srgbClr val="00325F"/>
                          </a:solidFill>
                          <a:latin typeface="Perpetua"/>
                          <a:cs typeface="Perpetua"/>
                        </a:rPr>
                        <a:t>CFQ</a:t>
                      </a:r>
                      <a:endParaRPr lang="en-US" sz="2400" dirty="0">
                        <a:solidFill>
                          <a:srgbClr val="00325F"/>
                        </a:solidFill>
                        <a:latin typeface="Perpetua"/>
                        <a:cs typeface="Perpetua"/>
                      </a:endParaRPr>
                    </a:p>
                  </a:txBody>
                  <a:tcPr/>
                </a:tc>
                <a:tc>
                  <a:txBody>
                    <a:bodyPr/>
                    <a:lstStyle/>
                    <a:p>
                      <a:pPr algn="ctr"/>
                      <a:r>
                        <a:rPr lang="en-US" sz="2400" dirty="0" smtClean="0">
                          <a:solidFill>
                            <a:srgbClr val="00325F"/>
                          </a:solidFill>
                          <a:latin typeface="Perpetua"/>
                          <a:cs typeface="Perpetua"/>
                        </a:rPr>
                        <a:t>-.39</a:t>
                      </a:r>
                      <a:endParaRPr lang="en-US" sz="2400" dirty="0">
                        <a:solidFill>
                          <a:srgbClr val="00325F"/>
                        </a:solidFill>
                        <a:latin typeface="Perpetua"/>
                        <a:cs typeface="Perpetua"/>
                      </a:endParaRPr>
                    </a:p>
                  </a:txBody>
                  <a:tcPr/>
                </a:tc>
                <a:tc>
                  <a:txBody>
                    <a:bodyPr/>
                    <a:lstStyle/>
                    <a:p>
                      <a:pPr algn="ctr"/>
                      <a:r>
                        <a:rPr lang="en-US" sz="2400" dirty="0" smtClean="0">
                          <a:solidFill>
                            <a:srgbClr val="00325F"/>
                          </a:solidFill>
                          <a:latin typeface="Perpetua"/>
                          <a:cs typeface="Perpetua"/>
                        </a:rPr>
                        <a:t>-.45</a:t>
                      </a:r>
                      <a:endParaRPr lang="en-US" sz="2400" dirty="0">
                        <a:solidFill>
                          <a:srgbClr val="00325F"/>
                        </a:solidFill>
                        <a:latin typeface="Perpetua"/>
                        <a:cs typeface="Perpetua"/>
                      </a:endParaRPr>
                    </a:p>
                  </a:txBody>
                  <a:tcPr/>
                </a:tc>
                <a:tc>
                  <a:txBody>
                    <a:bodyPr/>
                    <a:lstStyle/>
                    <a:p>
                      <a:pPr algn="ctr"/>
                      <a:r>
                        <a:rPr lang="en-US" sz="2400" dirty="0" smtClean="0">
                          <a:solidFill>
                            <a:srgbClr val="00325F"/>
                          </a:solidFill>
                          <a:latin typeface="Perpetua"/>
                          <a:cs typeface="Perpetua"/>
                        </a:rPr>
                        <a:t>-.42</a:t>
                      </a:r>
                      <a:endParaRPr lang="en-US" sz="2400" dirty="0">
                        <a:solidFill>
                          <a:srgbClr val="00325F"/>
                        </a:solidFill>
                        <a:latin typeface="Perpetua"/>
                        <a:cs typeface="Perpetua"/>
                      </a:endParaRPr>
                    </a:p>
                  </a:txBody>
                  <a:tcPr/>
                </a:tc>
                <a:tc>
                  <a:txBody>
                    <a:bodyPr/>
                    <a:lstStyle/>
                    <a:p>
                      <a:pPr algn="ctr"/>
                      <a:r>
                        <a:rPr lang="en-US" sz="2400" dirty="0" smtClean="0">
                          <a:solidFill>
                            <a:srgbClr val="00325F"/>
                          </a:solidFill>
                          <a:latin typeface="Perpetua"/>
                          <a:cs typeface="Perpetua"/>
                        </a:rPr>
                        <a:t>-.21</a:t>
                      </a:r>
                      <a:endParaRPr lang="en-US" sz="2400" dirty="0">
                        <a:solidFill>
                          <a:srgbClr val="00325F"/>
                        </a:solidFill>
                        <a:latin typeface="Perpetua"/>
                        <a:cs typeface="Perpetua"/>
                      </a:endParaRPr>
                    </a:p>
                  </a:txBody>
                  <a:tcPr/>
                </a:tc>
              </a:tr>
              <a:tr h="370840">
                <a:tc>
                  <a:txBody>
                    <a:bodyPr/>
                    <a:lstStyle/>
                    <a:p>
                      <a:r>
                        <a:rPr lang="en-US" sz="2400" i="1" dirty="0" smtClean="0">
                          <a:solidFill>
                            <a:srgbClr val="00325F"/>
                          </a:solidFill>
                          <a:latin typeface="Perpetua"/>
                          <a:cs typeface="Perpetua"/>
                        </a:rPr>
                        <a:t>n</a:t>
                      </a:r>
                      <a:endParaRPr lang="en-US" sz="2400" i="1" dirty="0">
                        <a:solidFill>
                          <a:srgbClr val="00325F"/>
                        </a:solidFill>
                        <a:latin typeface="Perpetua"/>
                        <a:cs typeface="Perpetua"/>
                      </a:endParaRPr>
                    </a:p>
                  </a:txBody>
                  <a:tcPr/>
                </a:tc>
                <a:tc>
                  <a:txBody>
                    <a:bodyPr/>
                    <a:lstStyle/>
                    <a:p>
                      <a:pPr algn="ctr"/>
                      <a:r>
                        <a:rPr lang="en-US" sz="2400" dirty="0" smtClean="0">
                          <a:solidFill>
                            <a:srgbClr val="00325F"/>
                          </a:solidFill>
                          <a:latin typeface="Perpetua"/>
                          <a:cs typeface="Perpetua"/>
                        </a:rPr>
                        <a:t>167</a:t>
                      </a:r>
                      <a:endParaRPr lang="en-US" sz="2400" dirty="0">
                        <a:solidFill>
                          <a:srgbClr val="00325F"/>
                        </a:solidFill>
                        <a:latin typeface="Perpetua"/>
                        <a:cs typeface="Perpetua"/>
                      </a:endParaRPr>
                    </a:p>
                  </a:txBody>
                  <a:tcPr/>
                </a:tc>
                <a:tc>
                  <a:txBody>
                    <a:bodyPr/>
                    <a:lstStyle/>
                    <a:p>
                      <a:pPr algn="ctr"/>
                      <a:r>
                        <a:rPr lang="en-US" sz="2400" dirty="0" smtClean="0">
                          <a:solidFill>
                            <a:srgbClr val="00325F"/>
                          </a:solidFill>
                          <a:latin typeface="Perpetua"/>
                          <a:cs typeface="Perpetua"/>
                        </a:rPr>
                        <a:t>113</a:t>
                      </a:r>
                      <a:endParaRPr lang="en-US" sz="2400" dirty="0">
                        <a:solidFill>
                          <a:srgbClr val="00325F"/>
                        </a:solidFill>
                        <a:latin typeface="Perpetua"/>
                        <a:cs typeface="Perpetua"/>
                      </a:endParaRPr>
                    </a:p>
                  </a:txBody>
                  <a:tcPr/>
                </a:tc>
                <a:tc>
                  <a:txBody>
                    <a:bodyPr/>
                    <a:lstStyle/>
                    <a:p>
                      <a:pPr algn="ctr"/>
                      <a:r>
                        <a:rPr lang="en-US" sz="2400" dirty="0" smtClean="0">
                          <a:solidFill>
                            <a:srgbClr val="00325F"/>
                          </a:solidFill>
                          <a:latin typeface="Perpetua"/>
                          <a:cs typeface="Perpetua"/>
                        </a:rPr>
                        <a:t>144</a:t>
                      </a:r>
                      <a:endParaRPr lang="en-US" sz="2400" dirty="0">
                        <a:solidFill>
                          <a:srgbClr val="00325F"/>
                        </a:solidFill>
                        <a:latin typeface="Perpetua"/>
                        <a:cs typeface="Perpetua"/>
                      </a:endParaRPr>
                    </a:p>
                  </a:txBody>
                  <a:tcPr/>
                </a:tc>
                <a:tc>
                  <a:txBody>
                    <a:bodyPr/>
                    <a:lstStyle/>
                    <a:p>
                      <a:pPr algn="ctr"/>
                      <a:r>
                        <a:rPr lang="en-US" sz="2400" dirty="0" smtClean="0">
                          <a:solidFill>
                            <a:srgbClr val="00325F"/>
                          </a:solidFill>
                          <a:latin typeface="Perpetua"/>
                          <a:cs typeface="Perpetua"/>
                        </a:rPr>
                        <a:t>109</a:t>
                      </a:r>
                      <a:endParaRPr lang="en-US" sz="2400" dirty="0">
                        <a:solidFill>
                          <a:srgbClr val="00325F"/>
                        </a:solidFill>
                        <a:latin typeface="Perpetua"/>
                        <a:cs typeface="Perpetua"/>
                      </a:endParaRPr>
                    </a:p>
                  </a:txBody>
                  <a:tcPr/>
                </a:tc>
              </a:tr>
            </a:tbl>
          </a:graphicData>
        </a:graphic>
      </p:graphicFrame>
      <p:sp>
        <p:nvSpPr>
          <p:cNvPr id="9" name="TextBox 8"/>
          <p:cNvSpPr txBox="1"/>
          <p:nvPr/>
        </p:nvSpPr>
        <p:spPr>
          <a:xfrm>
            <a:off x="1767951" y="2159000"/>
            <a:ext cx="5693987" cy="461665"/>
          </a:xfrm>
          <a:prstGeom prst="rect">
            <a:avLst/>
          </a:prstGeom>
          <a:noFill/>
        </p:spPr>
        <p:txBody>
          <a:bodyPr wrap="none" rtlCol="0">
            <a:spAutoFit/>
          </a:bodyPr>
          <a:lstStyle/>
          <a:p>
            <a:r>
              <a:rPr lang="en-US" sz="2400" dirty="0" smtClean="0">
                <a:solidFill>
                  <a:srgbClr val="00325F"/>
                </a:solidFill>
                <a:latin typeface="Perpetua"/>
                <a:cs typeface="Perpetua"/>
              </a:rPr>
              <a:t>Measures of quality of life, living well, satisfaction</a:t>
            </a:r>
            <a:endParaRPr lang="en-US" sz="2400" dirty="0">
              <a:solidFill>
                <a:srgbClr val="00325F"/>
              </a:solidFill>
              <a:latin typeface="Perpetua"/>
              <a:cs typeface="Perpetua"/>
            </a:endParaRPr>
          </a:p>
        </p:txBody>
      </p:sp>
    </p:spTree>
    <p:extLst>
      <p:ext uri="{BB962C8B-B14F-4D97-AF65-F5344CB8AC3E}">
        <p14:creationId xmlns:p14="http://schemas.microsoft.com/office/powerpoint/2010/main" val="1081947691"/>
      </p:ext>
    </p:extLst>
  </p:cSld>
  <p:clrMapOvr>
    <a:masterClrMapping/>
  </p:clrMapOvr>
  <p:transition xmlns:p14="http://schemas.microsoft.com/office/powerpoint/2010/main" advTm="53789">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1806"/>
            <a:ext cx="8229600" cy="1143000"/>
          </a:xfrm>
        </p:spPr>
        <p:txBody>
          <a:bodyPr/>
          <a:lstStyle/>
          <a:p>
            <a:r>
              <a:rPr lang="en-US" dirty="0" smtClean="0">
                <a:solidFill>
                  <a:srgbClr val="00325F"/>
                </a:solidFill>
                <a:latin typeface="Perpetua"/>
                <a:cs typeface="Perpetua"/>
              </a:rPr>
              <a:t>Incremental validity</a:t>
            </a:r>
            <a:endParaRPr lang="en-US" dirty="0">
              <a:solidFill>
                <a:srgbClr val="00325F"/>
              </a:solidFill>
              <a:latin typeface="Perpetua"/>
              <a:cs typeface="Perpetua"/>
            </a:endParaRPr>
          </a:p>
        </p:txBody>
      </p:sp>
      <p:sp>
        <p:nvSpPr>
          <p:cNvPr id="5" name="Footer Placeholder 5"/>
          <p:cNvSpPr>
            <a:spLocks noGrp="1"/>
          </p:cNvSpPr>
          <p:nvPr>
            <p:ph type="ftr" sz="quarter" idx="11"/>
          </p:nvPr>
        </p:nvSpPr>
        <p:spPr>
          <a:xfrm>
            <a:off x="0" y="6497108"/>
            <a:ext cx="9048750" cy="365125"/>
          </a:xfrm>
        </p:spPr>
        <p:txBody>
          <a:bodyPr/>
          <a:lstStyle/>
          <a:p>
            <a:pPr algn="l"/>
            <a:r>
              <a:rPr lang="en-US" sz="800" dirty="0" smtClean="0">
                <a:solidFill>
                  <a:srgbClr val="CD0039"/>
                </a:solidFill>
                <a:latin typeface="Arial"/>
                <a:cs typeface="Arial"/>
              </a:rPr>
              <a:t>The University of Edinburgh is a charitable body, registered in  Scotland, with registration number SC005336 							               </a:t>
            </a:r>
            <a:r>
              <a:rPr lang="en-US" sz="800" b="1" dirty="0" smtClean="0">
                <a:solidFill>
                  <a:srgbClr val="CD0039"/>
                </a:solidFill>
                <a:latin typeface="Arial"/>
                <a:cs typeface="Arial"/>
              </a:rPr>
              <a:t>www.ed.ac.uk</a:t>
            </a:r>
            <a:endParaRPr lang="en-US" sz="800" dirty="0">
              <a:solidFill>
                <a:srgbClr val="CD0039"/>
              </a:solidFill>
              <a:latin typeface="Arial"/>
              <a:cs typeface="Arial"/>
            </a:endParaRPr>
          </a:p>
        </p:txBody>
      </p:sp>
      <p:pic>
        <p:nvPicPr>
          <p:cNvPr id="6" name="Picture 6" descr="Uni Logo and Text in colour.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9575" y="249768"/>
            <a:ext cx="3559174" cy="56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Content Placeholder 6"/>
          <p:cNvGraphicFramePr>
            <a:graphicFrameLocks noGrp="1"/>
          </p:cNvGraphicFramePr>
          <p:nvPr>
            <p:ph idx="1"/>
            <p:extLst>
              <p:ext uri="{D42A27DB-BD31-4B8C-83A1-F6EECF244321}">
                <p14:modId xmlns:p14="http://schemas.microsoft.com/office/powerpoint/2010/main" val="212055421"/>
              </p:ext>
            </p:extLst>
          </p:nvPr>
        </p:nvGraphicFramePr>
        <p:xfrm>
          <a:off x="191760" y="2596444"/>
          <a:ext cx="8856992" cy="3688080"/>
        </p:xfrm>
        <a:graphic>
          <a:graphicData uri="http://schemas.openxmlformats.org/drawingml/2006/table">
            <a:tbl>
              <a:tblPr firstRow="1" bandRow="1">
                <a:tableStyleId>{5C22544A-7EE6-4342-B048-85BDC9FD1C3A}</a:tableStyleId>
              </a:tblPr>
              <a:tblGrid>
                <a:gridCol w="725462"/>
                <a:gridCol w="1792111"/>
                <a:gridCol w="803799"/>
                <a:gridCol w="1107124"/>
                <a:gridCol w="1107124"/>
                <a:gridCol w="933064"/>
                <a:gridCol w="1281184"/>
                <a:gridCol w="1107124"/>
              </a:tblGrid>
              <a:tr h="276491">
                <a:tc>
                  <a:txBody>
                    <a:bodyPr/>
                    <a:lstStyle/>
                    <a:p>
                      <a:r>
                        <a:rPr lang="en-US" sz="2000" dirty="0" smtClean="0">
                          <a:solidFill>
                            <a:srgbClr val="00325F"/>
                          </a:solidFill>
                          <a:latin typeface="Perpetua"/>
                          <a:cs typeface="Perpetua"/>
                        </a:rPr>
                        <a:t>Step</a:t>
                      </a:r>
                      <a:endParaRPr lang="en-US" sz="2000" dirty="0">
                        <a:solidFill>
                          <a:srgbClr val="00325F"/>
                        </a:solidFill>
                        <a:latin typeface="Perpetua"/>
                        <a:cs typeface="Perpetua"/>
                      </a:endParaRPr>
                    </a:p>
                  </a:txBody>
                  <a:tcPr/>
                </a:tc>
                <a:tc>
                  <a:txBody>
                    <a:bodyPr/>
                    <a:lstStyle/>
                    <a:p>
                      <a:r>
                        <a:rPr lang="en-US" sz="2000" dirty="0" smtClean="0">
                          <a:solidFill>
                            <a:srgbClr val="00325F"/>
                          </a:solidFill>
                          <a:latin typeface="Perpetua"/>
                          <a:cs typeface="Perpetua"/>
                        </a:rPr>
                        <a:t>Variable</a:t>
                      </a:r>
                      <a:endParaRPr lang="en-US" sz="2000" dirty="0">
                        <a:solidFill>
                          <a:srgbClr val="00325F"/>
                        </a:solidFill>
                        <a:latin typeface="Perpetua"/>
                        <a:cs typeface="Perpetua"/>
                      </a:endParaRPr>
                    </a:p>
                  </a:txBody>
                  <a:tcPr/>
                </a:tc>
                <a:tc>
                  <a:txBody>
                    <a:bodyPr/>
                    <a:lstStyle/>
                    <a:p>
                      <a:pPr algn="ctr"/>
                      <a:r>
                        <a:rPr lang="en-US" sz="2000" b="0" i="0" dirty="0" smtClean="0">
                          <a:solidFill>
                            <a:srgbClr val="00325F"/>
                          </a:solidFill>
                          <a:latin typeface="Perpetua"/>
                          <a:ea typeface="Lucida Grande"/>
                          <a:cs typeface="Perpetua"/>
                        </a:rPr>
                        <a:t>β</a:t>
                      </a:r>
                      <a:endParaRPr lang="en-US" sz="2000" b="0" dirty="0">
                        <a:solidFill>
                          <a:srgbClr val="00325F"/>
                        </a:solidFill>
                        <a:latin typeface="Perpetua"/>
                        <a:cs typeface="Perpetua"/>
                      </a:endParaRPr>
                    </a:p>
                  </a:txBody>
                  <a:tcPr/>
                </a:tc>
                <a:tc>
                  <a:txBody>
                    <a:bodyPr/>
                    <a:lstStyle/>
                    <a:p>
                      <a:pPr algn="ctr"/>
                      <a:r>
                        <a:rPr lang="en-US" sz="2000" i="1" dirty="0" smtClean="0">
                          <a:solidFill>
                            <a:srgbClr val="00325F"/>
                          </a:solidFill>
                          <a:latin typeface="Perpetua"/>
                          <a:cs typeface="Perpetua"/>
                        </a:rPr>
                        <a:t>t</a:t>
                      </a:r>
                      <a:endParaRPr lang="en-US" sz="2000" i="1" dirty="0">
                        <a:solidFill>
                          <a:srgbClr val="00325F"/>
                        </a:solidFill>
                        <a:latin typeface="Perpetua"/>
                        <a:cs typeface="Perpetua"/>
                      </a:endParaRPr>
                    </a:p>
                  </a:txBody>
                  <a:tcPr/>
                </a:tc>
                <a:tc>
                  <a:txBody>
                    <a:bodyPr/>
                    <a:lstStyle/>
                    <a:p>
                      <a:pPr algn="ctr"/>
                      <a:r>
                        <a:rPr lang="en-US" sz="2000" i="1" dirty="0" smtClean="0">
                          <a:solidFill>
                            <a:srgbClr val="00325F"/>
                          </a:solidFill>
                          <a:latin typeface="Perpetua"/>
                          <a:cs typeface="Perpetua"/>
                        </a:rPr>
                        <a:t>p</a:t>
                      </a:r>
                      <a:endParaRPr lang="en-US" sz="2000" i="1" dirty="0">
                        <a:solidFill>
                          <a:srgbClr val="00325F"/>
                        </a:solidFill>
                        <a:latin typeface="Perpetua"/>
                        <a:cs typeface="Perpetua"/>
                      </a:endParaRPr>
                    </a:p>
                  </a:txBody>
                  <a:tcPr/>
                </a:tc>
                <a:tc>
                  <a:txBody>
                    <a:bodyPr/>
                    <a:lstStyle/>
                    <a:p>
                      <a:pPr algn="ctr"/>
                      <a:r>
                        <a:rPr lang="en-US" sz="2000" i="1" dirty="0" smtClean="0">
                          <a:solidFill>
                            <a:srgbClr val="00325F"/>
                          </a:solidFill>
                          <a:latin typeface="Perpetua"/>
                          <a:cs typeface="Perpetua"/>
                        </a:rPr>
                        <a:t>R</a:t>
                      </a:r>
                      <a:r>
                        <a:rPr lang="en-US" sz="2000" i="1" baseline="30000" dirty="0" smtClean="0">
                          <a:solidFill>
                            <a:srgbClr val="00325F"/>
                          </a:solidFill>
                          <a:latin typeface="Perpetua"/>
                          <a:cs typeface="Perpetua"/>
                        </a:rPr>
                        <a:t>2</a:t>
                      </a:r>
                      <a:endParaRPr lang="en-US" sz="2000" i="1" dirty="0">
                        <a:solidFill>
                          <a:srgbClr val="00325F"/>
                        </a:solidFill>
                        <a:latin typeface="Perpetua"/>
                        <a:cs typeface="Perpetua"/>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i="1" dirty="0" smtClean="0">
                          <a:solidFill>
                            <a:srgbClr val="00325F"/>
                          </a:solidFill>
                          <a:latin typeface="Perpetua"/>
                          <a:cs typeface="Perpetua"/>
                        </a:rPr>
                        <a:t>R</a:t>
                      </a:r>
                      <a:r>
                        <a:rPr lang="en-US" sz="2000" i="1" baseline="30000" dirty="0" smtClean="0">
                          <a:solidFill>
                            <a:srgbClr val="00325F"/>
                          </a:solidFill>
                          <a:latin typeface="Perpetua"/>
                          <a:cs typeface="Perpetua"/>
                        </a:rPr>
                        <a:t>2</a:t>
                      </a:r>
                      <a:r>
                        <a:rPr lang="en-US" sz="2000" i="0" baseline="0" dirty="0" smtClean="0">
                          <a:solidFill>
                            <a:srgbClr val="00325F"/>
                          </a:solidFill>
                          <a:latin typeface="Perpetua"/>
                          <a:cs typeface="Perpetua"/>
                        </a:rPr>
                        <a:t> change</a:t>
                      </a:r>
                      <a:endParaRPr lang="en-US" sz="2000" i="1" dirty="0" smtClean="0">
                        <a:solidFill>
                          <a:srgbClr val="00325F"/>
                        </a:solidFill>
                        <a:latin typeface="Perpetua"/>
                        <a:cs typeface="Perpetua"/>
                      </a:endParaRPr>
                    </a:p>
                  </a:txBody>
                  <a:tcPr/>
                </a:tc>
                <a:tc>
                  <a:txBody>
                    <a:bodyPr/>
                    <a:lstStyle/>
                    <a:p>
                      <a:pPr algn="ctr"/>
                      <a:r>
                        <a:rPr lang="en-US" sz="2000" i="1" dirty="0" smtClean="0">
                          <a:solidFill>
                            <a:srgbClr val="00325F"/>
                          </a:solidFill>
                          <a:latin typeface="Perpetua"/>
                          <a:cs typeface="Perpetua"/>
                        </a:rPr>
                        <a:t>p</a:t>
                      </a:r>
                      <a:endParaRPr lang="en-US" sz="2000" i="1" dirty="0">
                        <a:solidFill>
                          <a:srgbClr val="00325F"/>
                        </a:solidFill>
                        <a:latin typeface="Perpetua"/>
                        <a:cs typeface="Perpetua"/>
                      </a:endParaRPr>
                    </a:p>
                  </a:txBody>
                  <a:tcPr/>
                </a:tc>
              </a:tr>
              <a:tr h="370840">
                <a:tc>
                  <a:txBody>
                    <a:bodyPr/>
                    <a:lstStyle/>
                    <a:p>
                      <a:r>
                        <a:rPr lang="en-US" sz="2000" dirty="0" smtClean="0">
                          <a:solidFill>
                            <a:srgbClr val="00325F"/>
                          </a:solidFill>
                          <a:latin typeface="Perpetua"/>
                          <a:cs typeface="Perpetua"/>
                        </a:rPr>
                        <a:t>1</a:t>
                      </a:r>
                      <a:endParaRPr lang="en-US" sz="2000" dirty="0">
                        <a:solidFill>
                          <a:srgbClr val="00325F"/>
                        </a:solidFill>
                        <a:latin typeface="Perpetua"/>
                        <a:cs typeface="Perpetua"/>
                      </a:endParaRPr>
                    </a:p>
                  </a:txBody>
                  <a:tcPr/>
                </a:tc>
                <a:tc>
                  <a:txBody>
                    <a:bodyPr/>
                    <a:lstStyle/>
                    <a:p>
                      <a:r>
                        <a:rPr lang="en-US" sz="2000" dirty="0" smtClean="0">
                          <a:solidFill>
                            <a:srgbClr val="00325F"/>
                          </a:solidFill>
                          <a:latin typeface="Perpetua"/>
                          <a:cs typeface="Perpetua"/>
                        </a:rPr>
                        <a:t>Helplessness beliefs (ICQ)</a:t>
                      </a:r>
                      <a:endParaRPr lang="en-US" sz="2000" dirty="0">
                        <a:solidFill>
                          <a:srgbClr val="00325F"/>
                        </a:solidFill>
                        <a:latin typeface="Perpetua"/>
                        <a:cs typeface="Perpetua"/>
                      </a:endParaRPr>
                    </a:p>
                  </a:txBody>
                  <a:tcPr/>
                </a:tc>
                <a:tc>
                  <a:txBody>
                    <a:bodyPr/>
                    <a:lstStyle/>
                    <a:p>
                      <a:pPr algn="ctr"/>
                      <a:r>
                        <a:rPr lang="en-US" sz="2000" dirty="0" smtClean="0">
                          <a:solidFill>
                            <a:srgbClr val="00325F"/>
                          </a:solidFill>
                          <a:latin typeface="Perpetua"/>
                          <a:cs typeface="Perpetua"/>
                        </a:rPr>
                        <a:t>.426</a:t>
                      </a:r>
                      <a:endParaRPr lang="en-US" sz="2000" dirty="0">
                        <a:solidFill>
                          <a:srgbClr val="00325F"/>
                        </a:solidFill>
                        <a:latin typeface="Perpetua"/>
                        <a:cs typeface="Perpetua"/>
                      </a:endParaRPr>
                    </a:p>
                  </a:txBody>
                  <a:tcPr/>
                </a:tc>
                <a:tc>
                  <a:txBody>
                    <a:bodyPr/>
                    <a:lstStyle/>
                    <a:p>
                      <a:pPr algn="ctr"/>
                      <a:r>
                        <a:rPr lang="en-US" sz="2000" dirty="0" smtClean="0">
                          <a:solidFill>
                            <a:srgbClr val="00325F"/>
                          </a:solidFill>
                          <a:latin typeface="Perpetua"/>
                          <a:cs typeface="Perpetua"/>
                        </a:rPr>
                        <a:t>5.384</a:t>
                      </a:r>
                      <a:endParaRPr lang="en-US" sz="2000" dirty="0">
                        <a:solidFill>
                          <a:srgbClr val="00325F"/>
                        </a:solidFill>
                        <a:latin typeface="Perpetua"/>
                        <a:cs typeface="Perpetua"/>
                      </a:endParaRPr>
                    </a:p>
                  </a:txBody>
                  <a:tcPr/>
                </a:tc>
                <a:tc>
                  <a:txBody>
                    <a:bodyPr/>
                    <a:lstStyle/>
                    <a:p>
                      <a:pPr algn="ctr"/>
                      <a:r>
                        <a:rPr lang="en-US" sz="2000" dirty="0" smtClean="0">
                          <a:solidFill>
                            <a:srgbClr val="00325F"/>
                          </a:solidFill>
                          <a:latin typeface="Perpetua"/>
                          <a:cs typeface="Perpetua"/>
                        </a:rPr>
                        <a:t>&lt;.001</a:t>
                      </a:r>
                      <a:endParaRPr lang="en-US" sz="2000" dirty="0">
                        <a:solidFill>
                          <a:srgbClr val="00325F"/>
                        </a:solidFill>
                        <a:latin typeface="Perpetua"/>
                        <a:cs typeface="Perpetua"/>
                      </a:endParaRPr>
                    </a:p>
                  </a:txBody>
                  <a:tcPr/>
                </a:tc>
                <a:tc>
                  <a:txBody>
                    <a:bodyPr/>
                    <a:lstStyle/>
                    <a:p>
                      <a:pPr algn="ctr"/>
                      <a:r>
                        <a:rPr lang="en-US" sz="2000" dirty="0" smtClean="0">
                          <a:solidFill>
                            <a:srgbClr val="00325F"/>
                          </a:solidFill>
                          <a:latin typeface="Perpetua"/>
                          <a:cs typeface="Perpetua"/>
                        </a:rPr>
                        <a:t>.181</a:t>
                      </a:r>
                      <a:endParaRPr lang="en-US" sz="2000" dirty="0">
                        <a:solidFill>
                          <a:srgbClr val="00325F"/>
                        </a:solidFill>
                        <a:latin typeface="Perpetua"/>
                        <a:cs typeface="Perpetua"/>
                      </a:endParaRPr>
                    </a:p>
                  </a:txBody>
                  <a:tcPr/>
                </a:tc>
                <a:tc>
                  <a:txBody>
                    <a:bodyPr/>
                    <a:lstStyle/>
                    <a:p>
                      <a:pPr algn="ctr"/>
                      <a:r>
                        <a:rPr lang="en-US" sz="2000" dirty="0" smtClean="0">
                          <a:solidFill>
                            <a:srgbClr val="00325F"/>
                          </a:solidFill>
                          <a:latin typeface="Perpetua"/>
                          <a:cs typeface="Perpetua"/>
                        </a:rPr>
                        <a:t>.181</a:t>
                      </a:r>
                      <a:endParaRPr lang="en-US" sz="2000" dirty="0">
                        <a:solidFill>
                          <a:srgbClr val="00325F"/>
                        </a:solidFill>
                        <a:latin typeface="Perpetua"/>
                        <a:cs typeface="Perpetua"/>
                      </a:endParaRPr>
                    </a:p>
                  </a:txBody>
                  <a:tcPr/>
                </a:tc>
                <a:tc>
                  <a:txBody>
                    <a:bodyPr/>
                    <a:lstStyle/>
                    <a:p>
                      <a:pPr algn="ctr"/>
                      <a:r>
                        <a:rPr lang="en-US" sz="2000" dirty="0" smtClean="0">
                          <a:solidFill>
                            <a:srgbClr val="00325F"/>
                          </a:solidFill>
                          <a:latin typeface="Perpetua"/>
                          <a:cs typeface="Perpetua"/>
                        </a:rPr>
                        <a:t>&lt;.001</a:t>
                      </a:r>
                      <a:endParaRPr lang="en-US" sz="2000" dirty="0">
                        <a:solidFill>
                          <a:srgbClr val="00325F"/>
                        </a:solidFill>
                        <a:latin typeface="Perpetua"/>
                        <a:cs typeface="Perpetua"/>
                      </a:endParaRPr>
                    </a:p>
                  </a:txBody>
                  <a:tcPr/>
                </a:tc>
              </a:tr>
              <a:tr h="370840">
                <a:tc>
                  <a:txBody>
                    <a:bodyPr/>
                    <a:lstStyle/>
                    <a:p>
                      <a:r>
                        <a:rPr lang="en-US" sz="2000" dirty="0" smtClean="0">
                          <a:solidFill>
                            <a:srgbClr val="00325F"/>
                          </a:solidFill>
                          <a:latin typeface="Perpetua"/>
                          <a:cs typeface="Perpetua"/>
                        </a:rPr>
                        <a:t>2</a:t>
                      </a:r>
                      <a:endParaRPr lang="en-US" sz="2000" dirty="0">
                        <a:solidFill>
                          <a:srgbClr val="00325F"/>
                        </a:solidFill>
                        <a:latin typeface="Perpetua"/>
                        <a:cs typeface="Perpetua"/>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solidFill>
                            <a:srgbClr val="00325F"/>
                          </a:solidFill>
                          <a:latin typeface="Perpetua"/>
                          <a:cs typeface="Perpetua"/>
                        </a:rPr>
                        <a:t>Helplessness beliefs (ICQ)</a:t>
                      </a:r>
                    </a:p>
                  </a:txBody>
                  <a:tcPr/>
                </a:tc>
                <a:tc>
                  <a:txBody>
                    <a:bodyPr/>
                    <a:lstStyle/>
                    <a:p>
                      <a:pPr algn="ctr"/>
                      <a:r>
                        <a:rPr lang="en-US" sz="2000" dirty="0" smtClean="0">
                          <a:solidFill>
                            <a:srgbClr val="00325F"/>
                          </a:solidFill>
                          <a:latin typeface="Perpetua"/>
                          <a:cs typeface="Perpetua"/>
                        </a:rPr>
                        <a:t>.130</a:t>
                      </a:r>
                      <a:endParaRPr lang="en-US" sz="2000" dirty="0">
                        <a:solidFill>
                          <a:srgbClr val="00325F"/>
                        </a:solidFill>
                        <a:latin typeface="Perpetua"/>
                        <a:cs typeface="Perpetua"/>
                      </a:endParaRPr>
                    </a:p>
                  </a:txBody>
                  <a:tcPr/>
                </a:tc>
                <a:tc>
                  <a:txBody>
                    <a:bodyPr/>
                    <a:lstStyle/>
                    <a:p>
                      <a:pPr algn="ctr"/>
                      <a:r>
                        <a:rPr lang="en-US" sz="2000" dirty="0" smtClean="0">
                          <a:solidFill>
                            <a:srgbClr val="00325F"/>
                          </a:solidFill>
                          <a:latin typeface="Perpetua"/>
                          <a:cs typeface="Perpetua"/>
                        </a:rPr>
                        <a:t>2.328</a:t>
                      </a:r>
                      <a:endParaRPr lang="en-US" sz="2000" dirty="0">
                        <a:solidFill>
                          <a:srgbClr val="00325F"/>
                        </a:solidFill>
                        <a:latin typeface="Perpetua"/>
                        <a:cs typeface="Perpetua"/>
                      </a:endParaRPr>
                    </a:p>
                  </a:txBody>
                  <a:tcPr/>
                </a:tc>
                <a:tc>
                  <a:txBody>
                    <a:bodyPr/>
                    <a:lstStyle/>
                    <a:p>
                      <a:pPr algn="ctr"/>
                      <a:r>
                        <a:rPr lang="en-US" sz="2000" dirty="0" smtClean="0">
                          <a:solidFill>
                            <a:srgbClr val="00325F"/>
                          </a:solidFill>
                          <a:latin typeface="Perpetua"/>
                          <a:cs typeface="Perpetua"/>
                        </a:rPr>
                        <a:t>.021</a:t>
                      </a:r>
                      <a:endParaRPr lang="en-US" sz="2000" dirty="0">
                        <a:solidFill>
                          <a:srgbClr val="00325F"/>
                        </a:solidFill>
                        <a:latin typeface="Perpetua"/>
                        <a:cs typeface="Perpetua"/>
                      </a:endParaRPr>
                    </a:p>
                  </a:txBody>
                  <a:tcPr/>
                </a:tc>
                <a:tc>
                  <a:txBody>
                    <a:bodyPr/>
                    <a:lstStyle/>
                    <a:p>
                      <a:pPr algn="ctr"/>
                      <a:r>
                        <a:rPr lang="en-US" sz="2000" dirty="0" smtClean="0">
                          <a:solidFill>
                            <a:srgbClr val="00325F"/>
                          </a:solidFill>
                          <a:latin typeface="Perpetua"/>
                          <a:cs typeface="Perpetua"/>
                        </a:rPr>
                        <a:t>.655</a:t>
                      </a:r>
                      <a:endParaRPr lang="en-US" sz="2000" dirty="0">
                        <a:solidFill>
                          <a:srgbClr val="00325F"/>
                        </a:solidFill>
                        <a:latin typeface="Perpetua"/>
                        <a:cs typeface="Perpetua"/>
                      </a:endParaRPr>
                    </a:p>
                  </a:txBody>
                  <a:tcPr/>
                </a:tc>
                <a:tc>
                  <a:txBody>
                    <a:bodyPr/>
                    <a:lstStyle/>
                    <a:p>
                      <a:pPr algn="ctr"/>
                      <a:r>
                        <a:rPr lang="en-US" sz="2000" dirty="0" smtClean="0">
                          <a:solidFill>
                            <a:srgbClr val="00325F"/>
                          </a:solidFill>
                          <a:latin typeface="Perpetua"/>
                          <a:cs typeface="Perpetua"/>
                        </a:rPr>
                        <a:t>.474</a:t>
                      </a:r>
                      <a:endParaRPr lang="en-US" sz="2000" dirty="0">
                        <a:solidFill>
                          <a:srgbClr val="00325F"/>
                        </a:solidFill>
                        <a:latin typeface="Perpetua"/>
                        <a:cs typeface="Perpetua"/>
                      </a:endParaRPr>
                    </a:p>
                  </a:txBody>
                  <a:tcPr/>
                </a:tc>
                <a:tc>
                  <a:txBody>
                    <a:bodyPr/>
                    <a:lstStyle/>
                    <a:p>
                      <a:pPr algn="ctr"/>
                      <a:r>
                        <a:rPr lang="en-US" sz="2000" dirty="0" smtClean="0">
                          <a:solidFill>
                            <a:srgbClr val="00325F"/>
                          </a:solidFill>
                          <a:latin typeface="Perpetua"/>
                          <a:cs typeface="Perpetua"/>
                        </a:rPr>
                        <a:t>&lt;.001</a:t>
                      </a:r>
                      <a:endParaRPr lang="en-US" sz="2000" dirty="0">
                        <a:solidFill>
                          <a:srgbClr val="00325F"/>
                        </a:solidFill>
                        <a:latin typeface="Perpetua"/>
                        <a:cs typeface="Perpetua"/>
                      </a:endParaRPr>
                    </a:p>
                  </a:txBody>
                  <a:tcPr/>
                </a:tc>
              </a:tr>
              <a:tr h="370840">
                <a:tc>
                  <a:txBody>
                    <a:bodyPr/>
                    <a:lstStyle/>
                    <a:p>
                      <a:endParaRPr lang="en-US" sz="2000" dirty="0">
                        <a:solidFill>
                          <a:srgbClr val="00325F"/>
                        </a:solidFill>
                        <a:latin typeface="Perpetua"/>
                        <a:cs typeface="Perpetua"/>
                      </a:endParaRPr>
                    </a:p>
                  </a:txBody>
                  <a:tcPr/>
                </a:tc>
                <a:tc>
                  <a:txBody>
                    <a:bodyPr/>
                    <a:lstStyle/>
                    <a:p>
                      <a:r>
                        <a:rPr lang="en-US" sz="2000" dirty="0" smtClean="0">
                          <a:solidFill>
                            <a:srgbClr val="00325F"/>
                          </a:solidFill>
                          <a:latin typeface="Perpetua"/>
                          <a:cs typeface="Perpetua"/>
                        </a:rPr>
                        <a:t>AAQ-II</a:t>
                      </a:r>
                      <a:endParaRPr lang="en-US" sz="2000" dirty="0">
                        <a:solidFill>
                          <a:srgbClr val="00325F"/>
                        </a:solidFill>
                        <a:latin typeface="Perpetua"/>
                        <a:cs typeface="Perpetua"/>
                      </a:endParaRPr>
                    </a:p>
                  </a:txBody>
                  <a:tcPr/>
                </a:tc>
                <a:tc>
                  <a:txBody>
                    <a:bodyPr/>
                    <a:lstStyle/>
                    <a:p>
                      <a:pPr algn="ctr"/>
                      <a:r>
                        <a:rPr lang="en-US" sz="2000" dirty="0" smtClean="0">
                          <a:solidFill>
                            <a:srgbClr val="00325F"/>
                          </a:solidFill>
                          <a:latin typeface="Perpetua"/>
                          <a:cs typeface="Perpetua"/>
                        </a:rPr>
                        <a:t>.749</a:t>
                      </a:r>
                      <a:endParaRPr lang="en-US" sz="2000" dirty="0">
                        <a:solidFill>
                          <a:srgbClr val="00325F"/>
                        </a:solidFill>
                        <a:latin typeface="Perpetua"/>
                        <a:cs typeface="Perpetua"/>
                      </a:endParaRPr>
                    </a:p>
                  </a:txBody>
                  <a:tcPr/>
                </a:tc>
                <a:tc>
                  <a:txBody>
                    <a:bodyPr/>
                    <a:lstStyle/>
                    <a:p>
                      <a:pPr algn="ctr"/>
                      <a:r>
                        <a:rPr lang="en-US" sz="2000" dirty="0" smtClean="0">
                          <a:solidFill>
                            <a:srgbClr val="00325F"/>
                          </a:solidFill>
                          <a:latin typeface="Perpetua"/>
                          <a:cs typeface="Perpetua"/>
                        </a:rPr>
                        <a:t>13.37</a:t>
                      </a:r>
                      <a:endParaRPr lang="en-US" sz="2000" dirty="0">
                        <a:solidFill>
                          <a:srgbClr val="00325F"/>
                        </a:solidFill>
                        <a:latin typeface="Perpetua"/>
                        <a:cs typeface="Perpetua"/>
                      </a:endParaRPr>
                    </a:p>
                  </a:txBody>
                  <a:tcPr/>
                </a:tc>
                <a:tc>
                  <a:txBody>
                    <a:bodyPr/>
                    <a:lstStyle/>
                    <a:p>
                      <a:pPr algn="ctr"/>
                      <a:r>
                        <a:rPr lang="en-US" sz="2000" dirty="0" smtClean="0">
                          <a:solidFill>
                            <a:srgbClr val="00325F"/>
                          </a:solidFill>
                          <a:latin typeface="Perpetua"/>
                          <a:cs typeface="Perpetua"/>
                        </a:rPr>
                        <a:t>&lt;.001</a:t>
                      </a:r>
                      <a:endParaRPr lang="en-US" sz="2000" dirty="0">
                        <a:solidFill>
                          <a:srgbClr val="00325F"/>
                        </a:solidFill>
                        <a:latin typeface="Perpetua"/>
                        <a:cs typeface="Perpetua"/>
                      </a:endParaRPr>
                    </a:p>
                  </a:txBody>
                  <a:tcPr/>
                </a:tc>
                <a:tc>
                  <a:txBody>
                    <a:bodyPr/>
                    <a:lstStyle/>
                    <a:p>
                      <a:pPr algn="ctr"/>
                      <a:endParaRPr lang="en-US" sz="2000" dirty="0">
                        <a:solidFill>
                          <a:srgbClr val="00325F"/>
                        </a:solidFill>
                        <a:latin typeface="Perpetua"/>
                        <a:cs typeface="Perpetua"/>
                      </a:endParaRPr>
                    </a:p>
                  </a:txBody>
                  <a:tcPr/>
                </a:tc>
                <a:tc>
                  <a:txBody>
                    <a:bodyPr/>
                    <a:lstStyle/>
                    <a:p>
                      <a:pPr algn="ctr"/>
                      <a:endParaRPr lang="en-US" sz="2000" dirty="0">
                        <a:solidFill>
                          <a:srgbClr val="00325F"/>
                        </a:solidFill>
                        <a:latin typeface="Perpetua"/>
                        <a:cs typeface="Perpetua"/>
                      </a:endParaRPr>
                    </a:p>
                  </a:txBody>
                  <a:tcPr/>
                </a:tc>
                <a:tc>
                  <a:txBody>
                    <a:bodyPr/>
                    <a:lstStyle/>
                    <a:p>
                      <a:pPr algn="ctr"/>
                      <a:endParaRPr lang="en-US" sz="2000" dirty="0">
                        <a:solidFill>
                          <a:srgbClr val="00325F"/>
                        </a:solidFill>
                        <a:latin typeface="Perpetua"/>
                        <a:cs typeface="Perpetua"/>
                      </a:endParaRPr>
                    </a:p>
                  </a:txBody>
                  <a:tcPr/>
                </a:tc>
              </a:tr>
              <a:tr h="370840">
                <a:tc>
                  <a:txBody>
                    <a:bodyPr/>
                    <a:lstStyle/>
                    <a:p>
                      <a:r>
                        <a:rPr lang="en-US" sz="2000" dirty="0" smtClean="0">
                          <a:solidFill>
                            <a:srgbClr val="00325F"/>
                          </a:solidFill>
                          <a:latin typeface="Perpetua"/>
                          <a:cs typeface="Perpetua"/>
                        </a:rPr>
                        <a:t>3</a:t>
                      </a:r>
                      <a:endParaRPr lang="en-US" sz="2000" dirty="0">
                        <a:solidFill>
                          <a:srgbClr val="00325F"/>
                        </a:solidFill>
                        <a:latin typeface="Perpetua"/>
                        <a:cs typeface="Perpetua"/>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solidFill>
                            <a:srgbClr val="00325F"/>
                          </a:solidFill>
                          <a:latin typeface="Perpetua"/>
                          <a:cs typeface="Perpetua"/>
                        </a:rPr>
                        <a:t>Helplessness beliefs (ICQ)</a:t>
                      </a:r>
                    </a:p>
                  </a:txBody>
                  <a:tcPr/>
                </a:tc>
                <a:tc>
                  <a:txBody>
                    <a:bodyPr/>
                    <a:lstStyle/>
                    <a:p>
                      <a:pPr algn="ctr"/>
                      <a:r>
                        <a:rPr lang="en-US" sz="2000" dirty="0" smtClean="0">
                          <a:solidFill>
                            <a:srgbClr val="00325F"/>
                          </a:solidFill>
                          <a:latin typeface="Perpetua"/>
                          <a:cs typeface="Perpetua"/>
                        </a:rPr>
                        <a:t>.116</a:t>
                      </a:r>
                      <a:endParaRPr lang="en-US" sz="2000" dirty="0">
                        <a:solidFill>
                          <a:srgbClr val="00325F"/>
                        </a:solidFill>
                        <a:latin typeface="Perpetua"/>
                        <a:cs typeface="Perpetua"/>
                      </a:endParaRPr>
                    </a:p>
                  </a:txBody>
                  <a:tcPr/>
                </a:tc>
                <a:tc>
                  <a:txBody>
                    <a:bodyPr/>
                    <a:lstStyle/>
                    <a:p>
                      <a:pPr algn="ctr"/>
                      <a:r>
                        <a:rPr lang="en-US" sz="2000" dirty="0" smtClean="0">
                          <a:solidFill>
                            <a:srgbClr val="00325F"/>
                          </a:solidFill>
                          <a:latin typeface="Perpetua"/>
                          <a:cs typeface="Perpetua"/>
                        </a:rPr>
                        <a:t>2.098</a:t>
                      </a:r>
                      <a:endParaRPr lang="en-US" sz="2000" dirty="0">
                        <a:solidFill>
                          <a:srgbClr val="00325F"/>
                        </a:solidFill>
                        <a:latin typeface="Perpetua"/>
                        <a:cs typeface="Perpetua"/>
                      </a:endParaRPr>
                    </a:p>
                  </a:txBody>
                  <a:tcPr/>
                </a:tc>
                <a:tc>
                  <a:txBody>
                    <a:bodyPr/>
                    <a:lstStyle/>
                    <a:p>
                      <a:pPr algn="ctr"/>
                      <a:r>
                        <a:rPr lang="en-US" sz="2000" dirty="0" smtClean="0">
                          <a:solidFill>
                            <a:srgbClr val="00325F"/>
                          </a:solidFill>
                          <a:latin typeface="Perpetua"/>
                          <a:cs typeface="Perpetua"/>
                        </a:rPr>
                        <a:t>.038</a:t>
                      </a:r>
                      <a:endParaRPr lang="en-US" sz="2000" dirty="0">
                        <a:solidFill>
                          <a:srgbClr val="00325F"/>
                        </a:solidFill>
                        <a:latin typeface="Perpetua"/>
                        <a:cs typeface="Perpetua"/>
                      </a:endParaRPr>
                    </a:p>
                  </a:txBody>
                  <a:tcPr/>
                </a:tc>
                <a:tc>
                  <a:txBody>
                    <a:bodyPr/>
                    <a:lstStyle/>
                    <a:p>
                      <a:pPr algn="ctr"/>
                      <a:r>
                        <a:rPr lang="en-US" sz="2000" dirty="0" smtClean="0">
                          <a:solidFill>
                            <a:srgbClr val="00325F"/>
                          </a:solidFill>
                          <a:latin typeface="Perpetua"/>
                          <a:cs typeface="Perpetua"/>
                        </a:rPr>
                        <a:t>.670</a:t>
                      </a:r>
                      <a:endParaRPr lang="en-US" sz="2000" dirty="0">
                        <a:solidFill>
                          <a:srgbClr val="00325F"/>
                        </a:solidFill>
                        <a:latin typeface="Perpetua"/>
                        <a:cs typeface="Perpetua"/>
                      </a:endParaRPr>
                    </a:p>
                  </a:txBody>
                  <a:tcPr/>
                </a:tc>
                <a:tc>
                  <a:txBody>
                    <a:bodyPr/>
                    <a:lstStyle/>
                    <a:p>
                      <a:pPr algn="ctr"/>
                      <a:r>
                        <a:rPr lang="en-US" sz="2000" dirty="0" smtClean="0">
                          <a:solidFill>
                            <a:srgbClr val="00325F"/>
                          </a:solidFill>
                          <a:latin typeface="Perpetua"/>
                          <a:cs typeface="Perpetua"/>
                        </a:rPr>
                        <a:t>.015</a:t>
                      </a:r>
                      <a:endParaRPr lang="en-US" sz="2000" dirty="0">
                        <a:solidFill>
                          <a:srgbClr val="00325F"/>
                        </a:solidFill>
                        <a:latin typeface="Perpetua"/>
                        <a:cs typeface="Perpetua"/>
                      </a:endParaRPr>
                    </a:p>
                  </a:txBody>
                  <a:tcPr/>
                </a:tc>
                <a:tc>
                  <a:txBody>
                    <a:bodyPr/>
                    <a:lstStyle/>
                    <a:p>
                      <a:pPr algn="ctr"/>
                      <a:r>
                        <a:rPr lang="en-US" sz="2000" dirty="0" smtClean="0">
                          <a:solidFill>
                            <a:srgbClr val="00325F"/>
                          </a:solidFill>
                          <a:latin typeface="Perpetua"/>
                          <a:cs typeface="Perpetua"/>
                        </a:rPr>
                        <a:t>.017</a:t>
                      </a:r>
                      <a:endParaRPr lang="en-US" sz="2000" dirty="0">
                        <a:solidFill>
                          <a:srgbClr val="00325F"/>
                        </a:solidFill>
                        <a:latin typeface="Perpetua"/>
                        <a:cs typeface="Perpetua"/>
                      </a:endParaRPr>
                    </a:p>
                  </a:txBody>
                  <a:tcPr/>
                </a:tc>
              </a:tr>
              <a:tr h="370840">
                <a:tc>
                  <a:txBody>
                    <a:bodyPr/>
                    <a:lstStyle/>
                    <a:p>
                      <a:endParaRPr lang="en-US" sz="2000" dirty="0">
                        <a:solidFill>
                          <a:srgbClr val="00325F"/>
                        </a:solidFill>
                        <a:latin typeface="Perpetua"/>
                        <a:cs typeface="Perpetua"/>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solidFill>
                            <a:srgbClr val="00325F"/>
                          </a:solidFill>
                          <a:latin typeface="Perpetua"/>
                          <a:cs typeface="Perpetua"/>
                        </a:rPr>
                        <a:t>AAQ-II</a:t>
                      </a:r>
                    </a:p>
                  </a:txBody>
                  <a:tcPr/>
                </a:tc>
                <a:tc>
                  <a:txBody>
                    <a:bodyPr/>
                    <a:lstStyle/>
                    <a:p>
                      <a:pPr algn="ctr"/>
                      <a:r>
                        <a:rPr lang="en-US" sz="2000" dirty="0" smtClean="0">
                          <a:solidFill>
                            <a:srgbClr val="00325F"/>
                          </a:solidFill>
                          <a:latin typeface="Perpetua"/>
                          <a:cs typeface="Perpetua"/>
                        </a:rPr>
                        <a:t>.561</a:t>
                      </a:r>
                      <a:endParaRPr lang="en-US" sz="2000" dirty="0">
                        <a:solidFill>
                          <a:srgbClr val="00325F"/>
                        </a:solidFill>
                        <a:latin typeface="Perpetua"/>
                        <a:cs typeface="Perpetua"/>
                      </a:endParaRPr>
                    </a:p>
                  </a:txBody>
                  <a:tcPr/>
                </a:tc>
                <a:tc>
                  <a:txBody>
                    <a:bodyPr/>
                    <a:lstStyle/>
                    <a:p>
                      <a:pPr algn="ctr"/>
                      <a:r>
                        <a:rPr lang="en-US" sz="2000" dirty="0" smtClean="0">
                          <a:solidFill>
                            <a:srgbClr val="00325F"/>
                          </a:solidFill>
                          <a:latin typeface="Perpetua"/>
                          <a:cs typeface="Perpetua"/>
                        </a:rPr>
                        <a:t>5.897</a:t>
                      </a:r>
                      <a:endParaRPr lang="en-US" sz="2000" dirty="0">
                        <a:solidFill>
                          <a:srgbClr val="00325F"/>
                        </a:solidFill>
                        <a:latin typeface="Perpetua"/>
                        <a:cs typeface="Perpetua"/>
                      </a:endParaRPr>
                    </a:p>
                  </a:txBody>
                  <a:tcPr/>
                </a:tc>
                <a:tc>
                  <a:txBody>
                    <a:bodyPr/>
                    <a:lstStyle/>
                    <a:p>
                      <a:pPr algn="ctr"/>
                      <a:r>
                        <a:rPr lang="en-US" sz="2000" dirty="0" smtClean="0">
                          <a:solidFill>
                            <a:srgbClr val="00325F"/>
                          </a:solidFill>
                          <a:latin typeface="Perpetua"/>
                          <a:cs typeface="Perpetua"/>
                        </a:rPr>
                        <a:t>&lt;.001</a:t>
                      </a:r>
                      <a:endParaRPr lang="en-US" sz="2000" dirty="0">
                        <a:solidFill>
                          <a:srgbClr val="00325F"/>
                        </a:solidFill>
                        <a:latin typeface="Perpetua"/>
                        <a:cs typeface="Perpetua"/>
                      </a:endParaRPr>
                    </a:p>
                  </a:txBody>
                  <a:tcPr/>
                </a:tc>
                <a:tc>
                  <a:txBody>
                    <a:bodyPr/>
                    <a:lstStyle/>
                    <a:p>
                      <a:pPr algn="ctr"/>
                      <a:endParaRPr lang="en-US" sz="2000" dirty="0">
                        <a:solidFill>
                          <a:srgbClr val="00325F"/>
                        </a:solidFill>
                        <a:latin typeface="Perpetua"/>
                        <a:cs typeface="Perpetua"/>
                      </a:endParaRPr>
                    </a:p>
                  </a:txBody>
                  <a:tcPr/>
                </a:tc>
                <a:tc>
                  <a:txBody>
                    <a:bodyPr/>
                    <a:lstStyle/>
                    <a:p>
                      <a:pPr algn="ctr"/>
                      <a:endParaRPr lang="en-US" sz="2000" dirty="0">
                        <a:solidFill>
                          <a:srgbClr val="00325F"/>
                        </a:solidFill>
                        <a:latin typeface="Perpetua"/>
                        <a:cs typeface="Perpetua"/>
                      </a:endParaRPr>
                    </a:p>
                  </a:txBody>
                  <a:tcPr/>
                </a:tc>
                <a:tc>
                  <a:txBody>
                    <a:bodyPr/>
                    <a:lstStyle/>
                    <a:p>
                      <a:pPr algn="ctr"/>
                      <a:endParaRPr lang="en-US" sz="2000" dirty="0">
                        <a:solidFill>
                          <a:srgbClr val="00325F"/>
                        </a:solidFill>
                        <a:latin typeface="Perpetua"/>
                        <a:cs typeface="Perpetua"/>
                      </a:endParaRPr>
                    </a:p>
                  </a:txBody>
                  <a:tcPr/>
                </a:tc>
              </a:tr>
              <a:tr h="370840">
                <a:tc>
                  <a:txBody>
                    <a:bodyPr/>
                    <a:lstStyle/>
                    <a:p>
                      <a:endParaRPr lang="en-US" sz="2000" dirty="0">
                        <a:solidFill>
                          <a:srgbClr val="00325F"/>
                        </a:solidFill>
                        <a:latin typeface="Perpetua"/>
                        <a:cs typeface="Perpetua"/>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solidFill>
                            <a:srgbClr val="00325F"/>
                          </a:solidFill>
                          <a:latin typeface="Perpetua"/>
                          <a:cs typeface="Perpetua"/>
                        </a:rPr>
                        <a:t>CFQ</a:t>
                      </a:r>
                    </a:p>
                  </a:txBody>
                  <a:tcPr/>
                </a:tc>
                <a:tc>
                  <a:txBody>
                    <a:bodyPr/>
                    <a:lstStyle/>
                    <a:p>
                      <a:pPr algn="ctr"/>
                      <a:r>
                        <a:rPr lang="en-US" sz="2000" dirty="0" smtClean="0">
                          <a:solidFill>
                            <a:srgbClr val="00325F"/>
                          </a:solidFill>
                          <a:latin typeface="Perpetua"/>
                          <a:cs typeface="Perpetua"/>
                        </a:rPr>
                        <a:t>.229</a:t>
                      </a:r>
                      <a:endParaRPr lang="en-US" sz="2000" dirty="0">
                        <a:solidFill>
                          <a:srgbClr val="00325F"/>
                        </a:solidFill>
                        <a:latin typeface="Perpetua"/>
                        <a:cs typeface="Perpetua"/>
                      </a:endParaRPr>
                    </a:p>
                  </a:txBody>
                  <a:tcPr/>
                </a:tc>
                <a:tc>
                  <a:txBody>
                    <a:bodyPr/>
                    <a:lstStyle/>
                    <a:p>
                      <a:pPr algn="ctr"/>
                      <a:r>
                        <a:rPr lang="en-US" sz="2000" dirty="0" smtClean="0">
                          <a:solidFill>
                            <a:srgbClr val="00325F"/>
                          </a:solidFill>
                          <a:latin typeface="Perpetua"/>
                          <a:cs typeface="Perpetua"/>
                        </a:rPr>
                        <a:t>2.416</a:t>
                      </a:r>
                      <a:endParaRPr lang="en-US" sz="2000" dirty="0">
                        <a:solidFill>
                          <a:srgbClr val="00325F"/>
                        </a:solidFill>
                        <a:latin typeface="Perpetua"/>
                        <a:cs typeface="Perpetua"/>
                      </a:endParaRPr>
                    </a:p>
                  </a:txBody>
                  <a:tcPr/>
                </a:tc>
                <a:tc>
                  <a:txBody>
                    <a:bodyPr/>
                    <a:lstStyle/>
                    <a:p>
                      <a:pPr algn="ctr"/>
                      <a:r>
                        <a:rPr lang="en-US" sz="2000" dirty="0" smtClean="0">
                          <a:solidFill>
                            <a:srgbClr val="00325F"/>
                          </a:solidFill>
                          <a:latin typeface="Perpetua"/>
                          <a:cs typeface="Perpetua"/>
                        </a:rPr>
                        <a:t>.017</a:t>
                      </a:r>
                      <a:endParaRPr lang="en-US" sz="2000" dirty="0">
                        <a:solidFill>
                          <a:srgbClr val="00325F"/>
                        </a:solidFill>
                        <a:latin typeface="Perpetua"/>
                        <a:cs typeface="Perpetua"/>
                      </a:endParaRPr>
                    </a:p>
                  </a:txBody>
                  <a:tcPr/>
                </a:tc>
                <a:tc>
                  <a:txBody>
                    <a:bodyPr/>
                    <a:lstStyle/>
                    <a:p>
                      <a:pPr algn="ctr"/>
                      <a:endParaRPr lang="en-US" sz="2000" dirty="0">
                        <a:solidFill>
                          <a:srgbClr val="00325F"/>
                        </a:solidFill>
                        <a:latin typeface="Perpetua"/>
                        <a:cs typeface="Perpetua"/>
                      </a:endParaRPr>
                    </a:p>
                  </a:txBody>
                  <a:tcPr/>
                </a:tc>
                <a:tc>
                  <a:txBody>
                    <a:bodyPr/>
                    <a:lstStyle/>
                    <a:p>
                      <a:pPr algn="ctr"/>
                      <a:endParaRPr lang="en-US" sz="2000" dirty="0">
                        <a:solidFill>
                          <a:srgbClr val="00325F"/>
                        </a:solidFill>
                        <a:latin typeface="Perpetua"/>
                        <a:cs typeface="Perpetua"/>
                      </a:endParaRPr>
                    </a:p>
                  </a:txBody>
                  <a:tcPr/>
                </a:tc>
                <a:tc>
                  <a:txBody>
                    <a:bodyPr/>
                    <a:lstStyle/>
                    <a:p>
                      <a:pPr algn="ctr"/>
                      <a:endParaRPr lang="en-US" sz="2000" dirty="0">
                        <a:solidFill>
                          <a:srgbClr val="00325F"/>
                        </a:solidFill>
                        <a:latin typeface="Perpetua"/>
                        <a:cs typeface="Perpetua"/>
                      </a:endParaRPr>
                    </a:p>
                  </a:txBody>
                  <a:tcPr/>
                </a:tc>
              </a:tr>
            </a:tbl>
          </a:graphicData>
        </a:graphic>
      </p:graphicFrame>
      <p:sp>
        <p:nvSpPr>
          <p:cNvPr id="8" name="TextBox 7"/>
          <p:cNvSpPr txBox="1"/>
          <p:nvPr/>
        </p:nvSpPr>
        <p:spPr>
          <a:xfrm>
            <a:off x="1318054" y="1603973"/>
            <a:ext cx="6499501" cy="830997"/>
          </a:xfrm>
          <a:prstGeom prst="rect">
            <a:avLst/>
          </a:prstGeom>
          <a:noFill/>
        </p:spPr>
        <p:txBody>
          <a:bodyPr wrap="square" rtlCol="0">
            <a:spAutoFit/>
          </a:bodyPr>
          <a:lstStyle/>
          <a:p>
            <a:pPr algn="ctr"/>
            <a:r>
              <a:rPr lang="en-US" sz="2400" dirty="0" smtClean="0">
                <a:solidFill>
                  <a:srgbClr val="00325F"/>
                </a:solidFill>
                <a:latin typeface="Perpetua"/>
                <a:cs typeface="Perpetua"/>
              </a:rPr>
              <a:t>Prediction of </a:t>
            </a:r>
            <a:r>
              <a:rPr lang="en-US" sz="2400" u="sng" dirty="0" smtClean="0">
                <a:solidFill>
                  <a:srgbClr val="00325F"/>
                </a:solidFill>
                <a:latin typeface="Perpetua"/>
                <a:cs typeface="Perpetua"/>
              </a:rPr>
              <a:t>distress</a:t>
            </a:r>
            <a:r>
              <a:rPr lang="en-US" sz="2400" dirty="0" smtClean="0">
                <a:solidFill>
                  <a:srgbClr val="00325F"/>
                </a:solidFill>
                <a:latin typeface="Perpetua"/>
                <a:cs typeface="Perpetua"/>
              </a:rPr>
              <a:t> in multiple sclerosis over and above </a:t>
            </a:r>
          </a:p>
          <a:p>
            <a:pPr algn="ctr"/>
            <a:r>
              <a:rPr lang="en-US" sz="2400" dirty="0" smtClean="0">
                <a:solidFill>
                  <a:srgbClr val="00325F"/>
                </a:solidFill>
                <a:latin typeface="Perpetua"/>
                <a:cs typeface="Perpetua"/>
              </a:rPr>
              <a:t>helplessness and psychological flexibility</a:t>
            </a:r>
            <a:endParaRPr lang="en-US" sz="2400" dirty="0">
              <a:solidFill>
                <a:srgbClr val="00325F"/>
              </a:solidFill>
              <a:latin typeface="Perpetua"/>
              <a:cs typeface="Perpetua"/>
            </a:endParaRPr>
          </a:p>
        </p:txBody>
      </p:sp>
    </p:spTree>
    <p:extLst>
      <p:ext uri="{BB962C8B-B14F-4D97-AF65-F5344CB8AC3E}">
        <p14:creationId xmlns:p14="http://schemas.microsoft.com/office/powerpoint/2010/main" val="1021828168"/>
      </p:ext>
    </p:extLst>
  </p:cSld>
  <p:clrMapOvr>
    <a:masterClrMapping/>
  </p:clrMapOvr>
  <p:transition xmlns:p14="http://schemas.microsoft.com/office/powerpoint/2010/main" advTm="57909">
    <p:fad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1806"/>
            <a:ext cx="8229600" cy="1143000"/>
          </a:xfrm>
        </p:spPr>
        <p:txBody>
          <a:bodyPr/>
          <a:lstStyle/>
          <a:p>
            <a:r>
              <a:rPr lang="en-US" dirty="0" smtClean="0">
                <a:solidFill>
                  <a:srgbClr val="00325F"/>
                </a:solidFill>
                <a:latin typeface="Perpetua"/>
                <a:cs typeface="Perpetua"/>
              </a:rPr>
              <a:t>Sensitivity to treatment effects</a:t>
            </a:r>
            <a:endParaRPr lang="en-US" dirty="0">
              <a:solidFill>
                <a:srgbClr val="00325F"/>
              </a:solidFill>
              <a:latin typeface="Perpetua"/>
              <a:cs typeface="Perpetua"/>
            </a:endParaRPr>
          </a:p>
        </p:txBody>
      </p:sp>
      <p:sp>
        <p:nvSpPr>
          <p:cNvPr id="5" name="Footer Placeholder 5"/>
          <p:cNvSpPr>
            <a:spLocks noGrp="1"/>
          </p:cNvSpPr>
          <p:nvPr>
            <p:ph type="ftr" sz="quarter" idx="11"/>
          </p:nvPr>
        </p:nvSpPr>
        <p:spPr>
          <a:xfrm>
            <a:off x="0" y="6497108"/>
            <a:ext cx="9048750" cy="365125"/>
          </a:xfrm>
        </p:spPr>
        <p:txBody>
          <a:bodyPr/>
          <a:lstStyle/>
          <a:p>
            <a:pPr algn="l"/>
            <a:r>
              <a:rPr lang="en-US" sz="800" dirty="0" smtClean="0">
                <a:solidFill>
                  <a:srgbClr val="CD0039"/>
                </a:solidFill>
                <a:latin typeface="Arial"/>
                <a:cs typeface="Arial"/>
              </a:rPr>
              <a:t>The University of Edinburgh is a charitable body, registered in  Scotland, with registration number SC005336 							               </a:t>
            </a:r>
            <a:r>
              <a:rPr lang="en-US" sz="800" b="1" dirty="0" smtClean="0">
                <a:solidFill>
                  <a:srgbClr val="CD0039"/>
                </a:solidFill>
                <a:latin typeface="Arial"/>
                <a:cs typeface="Arial"/>
              </a:rPr>
              <a:t>www.ed.ac.uk</a:t>
            </a:r>
            <a:endParaRPr lang="en-US" sz="800" dirty="0">
              <a:solidFill>
                <a:srgbClr val="CD0039"/>
              </a:solidFill>
              <a:latin typeface="Arial"/>
              <a:cs typeface="Arial"/>
            </a:endParaRPr>
          </a:p>
        </p:txBody>
      </p:sp>
      <p:pic>
        <p:nvPicPr>
          <p:cNvPr id="6" name="Picture 6" descr="Uni Logo and Text in colour.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9575" y="249768"/>
            <a:ext cx="3559174" cy="56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Content Placeholder 6"/>
          <p:cNvGraphicFramePr>
            <a:graphicFrameLocks noGrp="1"/>
          </p:cNvGraphicFramePr>
          <p:nvPr>
            <p:ph idx="1"/>
            <p:extLst>
              <p:ext uri="{D42A27DB-BD31-4B8C-83A1-F6EECF244321}">
                <p14:modId xmlns:p14="http://schemas.microsoft.com/office/powerpoint/2010/main" val="1975643508"/>
              </p:ext>
            </p:extLst>
          </p:nvPr>
        </p:nvGraphicFramePr>
        <p:xfrm>
          <a:off x="874889" y="2244030"/>
          <a:ext cx="7600244" cy="3075859"/>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1318054" y="1603973"/>
            <a:ext cx="6499501" cy="461665"/>
          </a:xfrm>
          <a:prstGeom prst="rect">
            <a:avLst/>
          </a:prstGeom>
          <a:noFill/>
        </p:spPr>
        <p:txBody>
          <a:bodyPr wrap="square" rtlCol="0">
            <a:spAutoFit/>
          </a:bodyPr>
          <a:lstStyle/>
          <a:p>
            <a:pPr algn="ctr"/>
            <a:r>
              <a:rPr lang="en-US" sz="2400" dirty="0" smtClean="0">
                <a:solidFill>
                  <a:srgbClr val="00325F"/>
                </a:solidFill>
                <a:latin typeface="Perpetua"/>
                <a:cs typeface="Perpetua"/>
              </a:rPr>
              <a:t>For the whole sample</a:t>
            </a:r>
            <a:endParaRPr lang="en-US" sz="2400" dirty="0">
              <a:solidFill>
                <a:srgbClr val="00325F"/>
              </a:solidFill>
              <a:latin typeface="Perpetua"/>
              <a:cs typeface="Perpetua"/>
            </a:endParaRPr>
          </a:p>
        </p:txBody>
      </p:sp>
      <p:sp>
        <p:nvSpPr>
          <p:cNvPr id="9" name="TextBox 8"/>
          <p:cNvSpPr txBox="1"/>
          <p:nvPr/>
        </p:nvSpPr>
        <p:spPr>
          <a:xfrm>
            <a:off x="409575" y="5345425"/>
            <a:ext cx="8522757" cy="1569660"/>
          </a:xfrm>
          <a:prstGeom prst="rect">
            <a:avLst/>
          </a:prstGeom>
          <a:noFill/>
        </p:spPr>
        <p:txBody>
          <a:bodyPr wrap="square" rtlCol="0">
            <a:spAutoFit/>
          </a:bodyPr>
          <a:lstStyle/>
          <a:p>
            <a:r>
              <a:rPr lang="en-US" sz="2400" dirty="0" smtClean="0">
                <a:solidFill>
                  <a:srgbClr val="00325F"/>
                </a:solidFill>
                <a:latin typeface="Perpetua"/>
                <a:cs typeface="Perpetua"/>
              </a:rPr>
              <a:t>Group by time interaction: </a:t>
            </a:r>
            <a:r>
              <a:rPr lang="en-US" sz="2400" i="1" dirty="0" smtClean="0">
                <a:solidFill>
                  <a:srgbClr val="00325F"/>
                </a:solidFill>
                <a:latin typeface="Perpetua"/>
                <a:cs typeface="Perpetua"/>
              </a:rPr>
              <a:t>F</a:t>
            </a:r>
            <a:r>
              <a:rPr lang="en-US" sz="2400" i="1" baseline="-25000" dirty="0" smtClean="0">
                <a:solidFill>
                  <a:srgbClr val="00325F"/>
                </a:solidFill>
                <a:latin typeface="Perpetua"/>
                <a:cs typeface="Perpetua"/>
              </a:rPr>
              <a:t>(2,113)</a:t>
            </a:r>
            <a:r>
              <a:rPr lang="en-US" sz="2400" dirty="0" smtClean="0">
                <a:solidFill>
                  <a:srgbClr val="00325F"/>
                </a:solidFill>
                <a:latin typeface="Perpetua"/>
                <a:cs typeface="Perpetua"/>
              </a:rPr>
              <a:t> = 9.998, </a:t>
            </a:r>
            <a:r>
              <a:rPr lang="en-US" sz="2400" i="1" dirty="0" smtClean="0">
                <a:solidFill>
                  <a:srgbClr val="00325F"/>
                </a:solidFill>
                <a:latin typeface="Perpetua"/>
                <a:cs typeface="Perpetua"/>
              </a:rPr>
              <a:t>p</a:t>
            </a:r>
            <a:r>
              <a:rPr lang="en-US" sz="2400" dirty="0" smtClean="0">
                <a:solidFill>
                  <a:srgbClr val="00325F"/>
                </a:solidFill>
                <a:latin typeface="Perpetua"/>
                <a:cs typeface="Perpetua"/>
              </a:rPr>
              <a:t> &lt;.001,</a:t>
            </a:r>
          </a:p>
          <a:p>
            <a:endParaRPr lang="en-US" sz="2400" dirty="0" smtClean="0">
              <a:solidFill>
                <a:srgbClr val="00325F"/>
              </a:solidFill>
              <a:latin typeface="Perpetua"/>
              <a:cs typeface="Perpetua"/>
            </a:endParaRPr>
          </a:p>
          <a:p>
            <a:r>
              <a:rPr lang="en-US" sz="2400" dirty="0" smtClean="0">
                <a:solidFill>
                  <a:srgbClr val="00325F"/>
                </a:solidFill>
                <a:latin typeface="Perpetua"/>
                <a:cs typeface="Perpetua"/>
              </a:rPr>
              <a:t> </a:t>
            </a:r>
            <a:r>
              <a:rPr lang="en-US" sz="2400" dirty="0">
                <a:solidFill>
                  <a:srgbClr val="00325F"/>
                </a:solidFill>
                <a:latin typeface="Perpetua"/>
                <a:cs typeface="Perpetua"/>
              </a:rPr>
              <a:t>partial </a:t>
            </a:r>
            <a:r>
              <a:rPr lang="en-US" sz="2400" dirty="0" smtClean="0">
                <a:solidFill>
                  <a:srgbClr val="00325F"/>
                </a:solidFill>
                <a:latin typeface="Perpetua"/>
                <a:cs typeface="Perpetua"/>
              </a:rPr>
              <a:t>η </a:t>
            </a:r>
            <a:r>
              <a:rPr lang="en-US" sz="2400" baseline="30000" dirty="0" smtClean="0">
                <a:solidFill>
                  <a:srgbClr val="00325F"/>
                </a:solidFill>
                <a:latin typeface="Perpetua"/>
                <a:cs typeface="Perpetua"/>
              </a:rPr>
              <a:t>2 </a:t>
            </a:r>
            <a:r>
              <a:rPr lang="en-US" sz="2400" dirty="0" smtClean="0">
                <a:solidFill>
                  <a:srgbClr val="00325F"/>
                </a:solidFill>
                <a:latin typeface="Perpetua"/>
                <a:cs typeface="Perpetua"/>
              </a:rPr>
              <a:t>= .150 (large effect)</a:t>
            </a:r>
            <a:endParaRPr lang="en-US" sz="2400" dirty="0">
              <a:solidFill>
                <a:srgbClr val="00325F"/>
              </a:solidFill>
              <a:latin typeface="Perpetua"/>
              <a:cs typeface="Perpetua"/>
            </a:endParaRPr>
          </a:p>
          <a:p>
            <a:pPr algn="ctr"/>
            <a:r>
              <a:rPr lang="en-US" sz="2400" dirty="0" smtClean="0">
                <a:solidFill>
                  <a:srgbClr val="00325F"/>
                </a:solidFill>
                <a:latin typeface="Perpetua"/>
                <a:cs typeface="Perpetua"/>
              </a:rPr>
              <a:t> </a:t>
            </a:r>
            <a:endParaRPr lang="en-US" sz="2400" dirty="0">
              <a:solidFill>
                <a:srgbClr val="00325F"/>
              </a:solidFill>
              <a:latin typeface="Perpetua"/>
              <a:cs typeface="Perpetua"/>
            </a:endParaRPr>
          </a:p>
        </p:txBody>
      </p:sp>
    </p:spTree>
    <p:extLst>
      <p:ext uri="{BB962C8B-B14F-4D97-AF65-F5344CB8AC3E}">
        <p14:creationId xmlns:p14="http://schemas.microsoft.com/office/powerpoint/2010/main" val="3682879019"/>
      </p:ext>
    </p:extLst>
  </p:cSld>
  <p:clrMapOvr>
    <a:masterClrMapping/>
  </p:clrMapOvr>
  <p:transition xmlns:p14="http://schemas.microsoft.com/office/powerpoint/2010/main" advTm="30875">
    <p:fad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1806"/>
            <a:ext cx="8229600" cy="1143000"/>
          </a:xfrm>
        </p:spPr>
        <p:txBody>
          <a:bodyPr/>
          <a:lstStyle/>
          <a:p>
            <a:r>
              <a:rPr lang="en-US" dirty="0" smtClean="0">
                <a:solidFill>
                  <a:srgbClr val="00325F"/>
                </a:solidFill>
                <a:latin typeface="Perpetua"/>
                <a:cs typeface="Perpetua"/>
              </a:rPr>
              <a:t>So what do we have?</a:t>
            </a:r>
            <a:endParaRPr lang="en-US" dirty="0">
              <a:solidFill>
                <a:srgbClr val="00325F"/>
              </a:solidFill>
              <a:latin typeface="Perpetua"/>
              <a:cs typeface="Perpetua"/>
            </a:endParaRPr>
          </a:p>
        </p:txBody>
      </p:sp>
      <p:sp>
        <p:nvSpPr>
          <p:cNvPr id="3" name="Content Placeholder 2"/>
          <p:cNvSpPr>
            <a:spLocks noGrp="1"/>
          </p:cNvSpPr>
          <p:nvPr>
            <p:ph idx="1"/>
          </p:nvPr>
        </p:nvSpPr>
        <p:spPr>
          <a:xfrm>
            <a:off x="457200" y="2159000"/>
            <a:ext cx="8229600" cy="3967163"/>
          </a:xfrm>
        </p:spPr>
        <p:txBody>
          <a:bodyPr>
            <a:normAutofit/>
          </a:bodyPr>
          <a:lstStyle/>
          <a:p>
            <a:r>
              <a:rPr lang="en-US" dirty="0" smtClean="0">
                <a:solidFill>
                  <a:srgbClr val="00325F"/>
                </a:solidFill>
                <a:latin typeface="Perpetua"/>
                <a:cs typeface="Perpetua"/>
              </a:rPr>
              <a:t>A brief, psychometrically robust measure that has a theoretically and empirically valid factor structure, across diverse samples, that correlates as it should with other constructs, and has incremental validity in comparison to them, that is stable across time, but sensitive to intervention and that such changes mediate the impact of that intervention.</a:t>
            </a:r>
            <a:endParaRPr lang="en-US" dirty="0">
              <a:solidFill>
                <a:srgbClr val="00325F"/>
              </a:solidFill>
              <a:latin typeface="Perpetua"/>
              <a:cs typeface="Perpetua"/>
            </a:endParaRPr>
          </a:p>
          <a:p>
            <a:endParaRPr lang="en-US" dirty="0" smtClean="0">
              <a:solidFill>
                <a:srgbClr val="00325F"/>
              </a:solidFill>
              <a:latin typeface="Perpetua"/>
              <a:cs typeface="Perpetua"/>
            </a:endParaRPr>
          </a:p>
          <a:p>
            <a:endParaRPr lang="en-US" dirty="0">
              <a:solidFill>
                <a:srgbClr val="00325F"/>
              </a:solidFill>
              <a:latin typeface="Perpetua"/>
              <a:cs typeface="Perpetua"/>
            </a:endParaRPr>
          </a:p>
        </p:txBody>
      </p:sp>
      <p:sp>
        <p:nvSpPr>
          <p:cNvPr id="5" name="Footer Placeholder 5"/>
          <p:cNvSpPr>
            <a:spLocks noGrp="1"/>
          </p:cNvSpPr>
          <p:nvPr>
            <p:ph type="ftr" sz="quarter" idx="11"/>
          </p:nvPr>
        </p:nvSpPr>
        <p:spPr>
          <a:xfrm>
            <a:off x="0" y="6497108"/>
            <a:ext cx="9048750" cy="365125"/>
          </a:xfrm>
        </p:spPr>
        <p:txBody>
          <a:bodyPr/>
          <a:lstStyle/>
          <a:p>
            <a:pPr algn="l"/>
            <a:r>
              <a:rPr lang="en-US" sz="800" dirty="0" smtClean="0">
                <a:solidFill>
                  <a:srgbClr val="CD0039"/>
                </a:solidFill>
                <a:latin typeface="Arial"/>
                <a:cs typeface="Arial"/>
              </a:rPr>
              <a:t>The University of Edinburgh is a charitable body, registered in  Scotland, with registration number SC005336 							               </a:t>
            </a:r>
            <a:r>
              <a:rPr lang="en-US" sz="800" b="1" dirty="0" smtClean="0">
                <a:solidFill>
                  <a:srgbClr val="CD0039"/>
                </a:solidFill>
                <a:latin typeface="Arial"/>
                <a:cs typeface="Arial"/>
              </a:rPr>
              <a:t>www.ed.ac.uk</a:t>
            </a:r>
            <a:endParaRPr lang="en-US" sz="800" dirty="0">
              <a:solidFill>
                <a:srgbClr val="CD0039"/>
              </a:solidFill>
              <a:latin typeface="Arial"/>
              <a:cs typeface="Arial"/>
            </a:endParaRPr>
          </a:p>
        </p:txBody>
      </p:sp>
      <p:pic>
        <p:nvPicPr>
          <p:cNvPr id="6" name="Picture 6" descr="Uni Logo and Text in colour.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9575" y="249768"/>
            <a:ext cx="3559174" cy="56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5021128"/>
      </p:ext>
    </p:extLst>
  </p:cSld>
  <p:clrMapOvr>
    <a:masterClrMapping/>
  </p:clrMapOvr>
  <p:transition xmlns:p14="http://schemas.microsoft.com/office/powerpoint/2010/main" advTm="23733">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1806"/>
            <a:ext cx="8229600" cy="1143000"/>
          </a:xfrm>
        </p:spPr>
        <p:txBody>
          <a:bodyPr/>
          <a:lstStyle/>
          <a:p>
            <a:r>
              <a:rPr lang="en-US" dirty="0" smtClean="0">
                <a:solidFill>
                  <a:srgbClr val="00325F"/>
                </a:solidFill>
                <a:latin typeface="Perpetua"/>
                <a:cs typeface="Perpetua"/>
              </a:rPr>
              <a:t>Proxy measures</a:t>
            </a:r>
            <a:endParaRPr lang="en-US" dirty="0">
              <a:solidFill>
                <a:srgbClr val="00325F"/>
              </a:solidFill>
              <a:latin typeface="Perpetua"/>
              <a:cs typeface="Perpetua"/>
            </a:endParaRPr>
          </a:p>
        </p:txBody>
      </p:sp>
      <p:sp>
        <p:nvSpPr>
          <p:cNvPr id="3" name="Content Placeholder 2"/>
          <p:cNvSpPr>
            <a:spLocks noGrp="1"/>
          </p:cNvSpPr>
          <p:nvPr>
            <p:ph idx="1"/>
          </p:nvPr>
        </p:nvSpPr>
        <p:spPr>
          <a:xfrm>
            <a:off x="457200" y="2159000"/>
            <a:ext cx="8229600" cy="3967163"/>
          </a:xfrm>
        </p:spPr>
        <p:txBody>
          <a:bodyPr>
            <a:normAutofit fontScale="92500" lnSpcReduction="10000"/>
          </a:bodyPr>
          <a:lstStyle/>
          <a:p>
            <a:r>
              <a:rPr lang="en-US" dirty="0" smtClean="0">
                <a:solidFill>
                  <a:srgbClr val="00325F"/>
                </a:solidFill>
                <a:latin typeface="Perpetua"/>
                <a:cs typeface="Perpetua"/>
              </a:rPr>
              <a:t>Despite the centrality of fusion prior to our measure it was measured using the proxy of ‘believability of thoughts’</a:t>
            </a:r>
          </a:p>
          <a:p>
            <a:endParaRPr lang="en-US" dirty="0">
              <a:solidFill>
                <a:srgbClr val="00325F"/>
              </a:solidFill>
              <a:latin typeface="Perpetua"/>
              <a:cs typeface="Perpetua"/>
            </a:endParaRPr>
          </a:p>
          <a:p>
            <a:r>
              <a:rPr lang="en-US" dirty="0" smtClean="0">
                <a:solidFill>
                  <a:srgbClr val="00325F"/>
                </a:solidFill>
                <a:latin typeface="Perpetua"/>
                <a:cs typeface="Perpetua"/>
              </a:rPr>
              <a:t>This is a narrow definition of what we mean by defusion / fusion</a:t>
            </a:r>
          </a:p>
          <a:p>
            <a:endParaRPr lang="en-US" dirty="0">
              <a:solidFill>
                <a:srgbClr val="00325F"/>
              </a:solidFill>
              <a:latin typeface="Perpetua"/>
              <a:cs typeface="Perpetua"/>
            </a:endParaRPr>
          </a:p>
          <a:p>
            <a:r>
              <a:rPr lang="en-US" dirty="0" smtClean="0">
                <a:solidFill>
                  <a:srgbClr val="00325F"/>
                </a:solidFill>
                <a:latin typeface="Perpetua"/>
                <a:cs typeface="Perpetua"/>
              </a:rPr>
              <a:t>So we saw a gap…..</a:t>
            </a:r>
            <a:endParaRPr lang="en-US" dirty="0">
              <a:solidFill>
                <a:srgbClr val="00325F"/>
              </a:solidFill>
              <a:latin typeface="Perpetua"/>
              <a:cs typeface="Perpetua"/>
            </a:endParaRPr>
          </a:p>
          <a:p>
            <a:endParaRPr lang="en-US" dirty="0" smtClean="0">
              <a:solidFill>
                <a:srgbClr val="00325F"/>
              </a:solidFill>
              <a:latin typeface="Perpetua"/>
              <a:cs typeface="Perpetua"/>
            </a:endParaRPr>
          </a:p>
          <a:p>
            <a:endParaRPr lang="en-US" dirty="0">
              <a:solidFill>
                <a:srgbClr val="00325F"/>
              </a:solidFill>
              <a:latin typeface="Perpetua"/>
              <a:cs typeface="Perpetua"/>
            </a:endParaRPr>
          </a:p>
        </p:txBody>
      </p:sp>
      <p:sp>
        <p:nvSpPr>
          <p:cNvPr id="5" name="Footer Placeholder 5"/>
          <p:cNvSpPr>
            <a:spLocks noGrp="1"/>
          </p:cNvSpPr>
          <p:nvPr>
            <p:ph type="ftr" sz="quarter" idx="11"/>
          </p:nvPr>
        </p:nvSpPr>
        <p:spPr>
          <a:xfrm>
            <a:off x="0" y="6497108"/>
            <a:ext cx="9048750" cy="365125"/>
          </a:xfrm>
        </p:spPr>
        <p:txBody>
          <a:bodyPr/>
          <a:lstStyle/>
          <a:p>
            <a:pPr algn="l"/>
            <a:r>
              <a:rPr lang="en-US" sz="800" dirty="0" smtClean="0">
                <a:solidFill>
                  <a:srgbClr val="CD0039"/>
                </a:solidFill>
                <a:latin typeface="Arial"/>
                <a:cs typeface="Arial"/>
              </a:rPr>
              <a:t>The University of Edinburgh is a charitable body, registered in  Scotland, with registration number SC005336 							               </a:t>
            </a:r>
            <a:r>
              <a:rPr lang="en-US" sz="800" b="1" dirty="0" smtClean="0">
                <a:solidFill>
                  <a:srgbClr val="CD0039"/>
                </a:solidFill>
                <a:latin typeface="Arial"/>
                <a:cs typeface="Arial"/>
              </a:rPr>
              <a:t>www.ed.ac.uk</a:t>
            </a:r>
            <a:endParaRPr lang="en-US" sz="800" dirty="0">
              <a:solidFill>
                <a:srgbClr val="CD0039"/>
              </a:solidFill>
              <a:latin typeface="Arial"/>
              <a:cs typeface="Arial"/>
            </a:endParaRPr>
          </a:p>
        </p:txBody>
      </p:sp>
      <p:pic>
        <p:nvPicPr>
          <p:cNvPr id="6" name="Picture 6" descr="Uni Logo and Text in colour.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9575" y="249768"/>
            <a:ext cx="3559174" cy="56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1688202"/>
      </p:ext>
    </p:extLst>
  </p:cSld>
  <p:clrMapOvr>
    <a:masterClrMapping/>
  </p:clrMapOvr>
  <p:transition xmlns:p14="http://schemas.microsoft.com/office/powerpoint/2010/main" advTm="65732">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1806"/>
            <a:ext cx="8229600" cy="1143000"/>
          </a:xfrm>
        </p:spPr>
        <p:txBody>
          <a:bodyPr/>
          <a:lstStyle/>
          <a:p>
            <a:r>
              <a:rPr lang="en-US" dirty="0" smtClean="0">
                <a:solidFill>
                  <a:srgbClr val="00325F"/>
                </a:solidFill>
                <a:latin typeface="Perpetua"/>
                <a:cs typeface="Perpetua"/>
              </a:rPr>
              <a:t>So what do we have?</a:t>
            </a:r>
            <a:endParaRPr lang="en-US" dirty="0">
              <a:solidFill>
                <a:srgbClr val="00325F"/>
              </a:solidFill>
              <a:latin typeface="Perpetua"/>
              <a:cs typeface="Perpetua"/>
            </a:endParaRPr>
          </a:p>
        </p:txBody>
      </p:sp>
      <p:sp>
        <p:nvSpPr>
          <p:cNvPr id="3" name="Content Placeholder 2"/>
          <p:cNvSpPr>
            <a:spLocks noGrp="1"/>
          </p:cNvSpPr>
          <p:nvPr>
            <p:ph idx="1"/>
          </p:nvPr>
        </p:nvSpPr>
        <p:spPr>
          <a:xfrm>
            <a:off x="457200" y="2159000"/>
            <a:ext cx="3647440" cy="3967163"/>
          </a:xfrm>
        </p:spPr>
        <p:txBody>
          <a:bodyPr>
            <a:normAutofit/>
          </a:bodyPr>
          <a:lstStyle/>
          <a:p>
            <a:r>
              <a:rPr lang="en-US" dirty="0" smtClean="0">
                <a:solidFill>
                  <a:srgbClr val="00325F"/>
                </a:solidFill>
                <a:latin typeface="Perpetua"/>
                <a:cs typeface="Perpetua"/>
              </a:rPr>
              <a:t>A useful tool in the hands of clinicians and researchers</a:t>
            </a:r>
          </a:p>
          <a:p>
            <a:pPr marL="0" indent="0">
              <a:buNone/>
            </a:pPr>
            <a:endParaRPr lang="en-US" dirty="0" smtClean="0">
              <a:solidFill>
                <a:srgbClr val="00325F"/>
              </a:solidFill>
              <a:latin typeface="Perpetua"/>
              <a:cs typeface="Perpetua"/>
            </a:endParaRPr>
          </a:p>
          <a:p>
            <a:r>
              <a:rPr lang="en-US" dirty="0" smtClean="0">
                <a:solidFill>
                  <a:srgbClr val="00325F"/>
                </a:solidFill>
                <a:latin typeface="Perpetua"/>
                <a:cs typeface="Perpetua"/>
              </a:rPr>
              <a:t>A good publication in Behavior Therapy</a:t>
            </a:r>
          </a:p>
          <a:p>
            <a:endParaRPr lang="en-US" dirty="0">
              <a:solidFill>
                <a:srgbClr val="00325F"/>
              </a:solidFill>
              <a:latin typeface="Perpetua"/>
              <a:cs typeface="Perpetua"/>
            </a:endParaRPr>
          </a:p>
        </p:txBody>
      </p:sp>
      <p:sp>
        <p:nvSpPr>
          <p:cNvPr id="5" name="Footer Placeholder 5"/>
          <p:cNvSpPr>
            <a:spLocks noGrp="1"/>
          </p:cNvSpPr>
          <p:nvPr>
            <p:ph type="ftr" sz="quarter" idx="11"/>
          </p:nvPr>
        </p:nvSpPr>
        <p:spPr>
          <a:xfrm>
            <a:off x="0" y="6497108"/>
            <a:ext cx="9048750" cy="365125"/>
          </a:xfrm>
        </p:spPr>
        <p:txBody>
          <a:bodyPr/>
          <a:lstStyle/>
          <a:p>
            <a:pPr algn="l"/>
            <a:r>
              <a:rPr lang="en-US" sz="800" dirty="0" smtClean="0">
                <a:solidFill>
                  <a:srgbClr val="CD0039"/>
                </a:solidFill>
                <a:latin typeface="Arial"/>
                <a:cs typeface="Arial"/>
              </a:rPr>
              <a:t>The University of Edinburgh is a charitable body, registered in  Scotland, with registration number SC005336 							               </a:t>
            </a:r>
            <a:r>
              <a:rPr lang="en-US" sz="800" b="1" dirty="0" smtClean="0">
                <a:solidFill>
                  <a:srgbClr val="CD0039"/>
                </a:solidFill>
                <a:latin typeface="Arial"/>
                <a:cs typeface="Arial"/>
              </a:rPr>
              <a:t>www.ed.ac.uk</a:t>
            </a:r>
            <a:endParaRPr lang="en-US" sz="800" dirty="0">
              <a:solidFill>
                <a:srgbClr val="CD0039"/>
              </a:solidFill>
              <a:latin typeface="Arial"/>
              <a:cs typeface="Arial"/>
            </a:endParaRPr>
          </a:p>
        </p:txBody>
      </p:sp>
      <p:pic>
        <p:nvPicPr>
          <p:cNvPr id="6" name="Picture 6" descr="Uni Logo and Text in colour.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9575" y="249768"/>
            <a:ext cx="3559174" cy="56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stretch>
            <a:fillRect/>
          </a:stretch>
        </p:blipFill>
        <p:spPr>
          <a:xfrm>
            <a:off x="5422900" y="1834806"/>
            <a:ext cx="3479800" cy="4432300"/>
          </a:xfrm>
          <a:prstGeom prst="rect">
            <a:avLst/>
          </a:prstGeom>
        </p:spPr>
      </p:pic>
    </p:spTree>
    <p:custDataLst>
      <p:tags r:id="rId1"/>
    </p:custDataLst>
    <p:extLst>
      <p:ext uri="{BB962C8B-B14F-4D97-AF65-F5344CB8AC3E}">
        <p14:creationId xmlns:p14="http://schemas.microsoft.com/office/powerpoint/2010/main" val="3461804287"/>
      </p:ext>
    </p:extLst>
  </p:cSld>
  <p:clrMapOvr>
    <a:masterClrMapping/>
  </p:clrMapOvr>
  <p:transition xmlns:p14="http://schemas.microsoft.com/office/powerpoint/2010/main" advTm="8264">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1806"/>
            <a:ext cx="8229600" cy="1143000"/>
          </a:xfrm>
        </p:spPr>
        <p:txBody>
          <a:bodyPr/>
          <a:lstStyle/>
          <a:p>
            <a:r>
              <a:rPr lang="en-US" dirty="0" smtClean="0">
                <a:solidFill>
                  <a:srgbClr val="00325F"/>
                </a:solidFill>
                <a:latin typeface="Perpetua"/>
                <a:cs typeface="Perpetua"/>
              </a:rPr>
              <a:t>Reflecting on the process</a:t>
            </a:r>
            <a:r>
              <a:rPr lang="en-US" dirty="0">
                <a:solidFill>
                  <a:srgbClr val="00325F"/>
                </a:solidFill>
                <a:latin typeface="Perpetua"/>
                <a:cs typeface="Perpetua"/>
              </a:rPr>
              <a:t> </a:t>
            </a:r>
            <a:r>
              <a:rPr lang="en-US" dirty="0" smtClean="0">
                <a:solidFill>
                  <a:srgbClr val="00325F"/>
                </a:solidFill>
                <a:latin typeface="Perpetua"/>
                <a:cs typeface="Perpetua"/>
              </a:rPr>
              <a:t>of publication</a:t>
            </a:r>
            <a:endParaRPr lang="en-US" dirty="0">
              <a:solidFill>
                <a:srgbClr val="00325F"/>
              </a:solidFill>
              <a:latin typeface="Perpetua"/>
              <a:cs typeface="Perpetua"/>
            </a:endParaRPr>
          </a:p>
        </p:txBody>
      </p:sp>
      <p:sp>
        <p:nvSpPr>
          <p:cNvPr id="3" name="Content Placeholder 2"/>
          <p:cNvSpPr>
            <a:spLocks noGrp="1"/>
          </p:cNvSpPr>
          <p:nvPr>
            <p:ph idx="1"/>
          </p:nvPr>
        </p:nvSpPr>
        <p:spPr>
          <a:xfrm>
            <a:off x="457200" y="2159000"/>
            <a:ext cx="8229600" cy="3967163"/>
          </a:xfrm>
        </p:spPr>
        <p:txBody>
          <a:bodyPr>
            <a:normAutofit fontScale="77500" lnSpcReduction="20000"/>
          </a:bodyPr>
          <a:lstStyle/>
          <a:p>
            <a:r>
              <a:rPr lang="en-US" dirty="0" smtClean="0">
                <a:solidFill>
                  <a:srgbClr val="00325F"/>
                </a:solidFill>
                <a:latin typeface="Perpetua"/>
                <a:cs typeface="Perpetua"/>
              </a:rPr>
              <a:t>We departed from our initial behavioural stand point</a:t>
            </a:r>
          </a:p>
          <a:p>
            <a:endParaRPr lang="en-US" dirty="0">
              <a:solidFill>
                <a:srgbClr val="00325F"/>
              </a:solidFill>
              <a:latin typeface="Perpetua"/>
              <a:cs typeface="Perpetua"/>
            </a:endParaRPr>
          </a:p>
          <a:p>
            <a:r>
              <a:rPr lang="en-US" dirty="0" smtClean="0">
                <a:solidFill>
                  <a:srgbClr val="00325F"/>
                </a:solidFill>
                <a:latin typeface="Perpetua"/>
                <a:cs typeface="Perpetua"/>
              </a:rPr>
              <a:t>The introduction was totally re-written to talk the psychometric language more clearly</a:t>
            </a:r>
          </a:p>
          <a:p>
            <a:endParaRPr lang="en-US" dirty="0">
              <a:solidFill>
                <a:srgbClr val="00325F"/>
              </a:solidFill>
              <a:latin typeface="Perpetua"/>
              <a:cs typeface="Perpetua"/>
            </a:endParaRPr>
          </a:p>
          <a:p>
            <a:r>
              <a:rPr lang="en-US" dirty="0" smtClean="0">
                <a:solidFill>
                  <a:srgbClr val="00325F"/>
                </a:solidFill>
                <a:latin typeface="Perpetua"/>
                <a:cs typeface="Perpetua"/>
              </a:rPr>
              <a:t>The scale is very different to how we started</a:t>
            </a:r>
          </a:p>
          <a:p>
            <a:endParaRPr lang="en-US" dirty="0">
              <a:solidFill>
                <a:srgbClr val="00325F"/>
              </a:solidFill>
              <a:latin typeface="Perpetua"/>
              <a:cs typeface="Perpetua"/>
            </a:endParaRPr>
          </a:p>
          <a:p>
            <a:r>
              <a:rPr lang="en-US" dirty="0" smtClean="0">
                <a:solidFill>
                  <a:srgbClr val="00325F"/>
                </a:solidFill>
                <a:latin typeface="Perpetua"/>
                <a:cs typeface="Perpetua"/>
              </a:rPr>
              <a:t>Broad to narrow</a:t>
            </a:r>
          </a:p>
          <a:p>
            <a:endParaRPr lang="en-US" dirty="0">
              <a:solidFill>
                <a:srgbClr val="00325F"/>
              </a:solidFill>
              <a:latin typeface="Perpetua"/>
              <a:cs typeface="Perpetua"/>
            </a:endParaRPr>
          </a:p>
          <a:p>
            <a:r>
              <a:rPr lang="en-US" dirty="0" smtClean="0">
                <a:solidFill>
                  <a:srgbClr val="00325F"/>
                </a:solidFill>
                <a:latin typeface="Perpetua"/>
                <a:cs typeface="Perpetua"/>
              </a:rPr>
              <a:t>‘The data is your </a:t>
            </a:r>
            <a:r>
              <a:rPr lang="en-US" dirty="0">
                <a:solidFill>
                  <a:srgbClr val="00325F"/>
                </a:solidFill>
                <a:latin typeface="Perpetua"/>
                <a:cs typeface="Perpetua"/>
              </a:rPr>
              <a:t>friend</a:t>
            </a:r>
            <a:r>
              <a:rPr lang="en-US" dirty="0" smtClean="0">
                <a:solidFill>
                  <a:srgbClr val="00325F"/>
                </a:solidFill>
                <a:latin typeface="Perpetua"/>
                <a:cs typeface="Perpetua"/>
              </a:rPr>
              <a:t>’</a:t>
            </a:r>
          </a:p>
          <a:p>
            <a:endParaRPr lang="en-US" dirty="0">
              <a:solidFill>
                <a:srgbClr val="00325F"/>
              </a:solidFill>
              <a:latin typeface="Perpetua"/>
              <a:cs typeface="Perpetua"/>
            </a:endParaRPr>
          </a:p>
          <a:p>
            <a:endParaRPr lang="en-US" dirty="0">
              <a:solidFill>
                <a:srgbClr val="00325F"/>
              </a:solidFill>
              <a:latin typeface="Perpetua"/>
              <a:cs typeface="Perpetua"/>
            </a:endParaRPr>
          </a:p>
          <a:p>
            <a:endParaRPr lang="en-US" dirty="0" smtClean="0">
              <a:solidFill>
                <a:srgbClr val="00325F"/>
              </a:solidFill>
              <a:latin typeface="Perpetua"/>
              <a:cs typeface="Perpetua"/>
            </a:endParaRPr>
          </a:p>
          <a:p>
            <a:endParaRPr lang="en-US" dirty="0">
              <a:solidFill>
                <a:srgbClr val="00325F"/>
              </a:solidFill>
              <a:latin typeface="Perpetua"/>
              <a:cs typeface="Perpetua"/>
            </a:endParaRPr>
          </a:p>
        </p:txBody>
      </p:sp>
      <p:sp>
        <p:nvSpPr>
          <p:cNvPr id="5" name="Footer Placeholder 5"/>
          <p:cNvSpPr>
            <a:spLocks noGrp="1"/>
          </p:cNvSpPr>
          <p:nvPr>
            <p:ph type="ftr" sz="quarter" idx="11"/>
          </p:nvPr>
        </p:nvSpPr>
        <p:spPr>
          <a:xfrm>
            <a:off x="0" y="6497108"/>
            <a:ext cx="9048750" cy="365125"/>
          </a:xfrm>
        </p:spPr>
        <p:txBody>
          <a:bodyPr/>
          <a:lstStyle/>
          <a:p>
            <a:pPr algn="l"/>
            <a:r>
              <a:rPr lang="en-US" sz="800" dirty="0" smtClean="0">
                <a:solidFill>
                  <a:srgbClr val="CD0039"/>
                </a:solidFill>
                <a:latin typeface="Arial"/>
                <a:cs typeface="Arial"/>
              </a:rPr>
              <a:t>The University of Edinburgh is a charitable body, registered in  Scotland, with registration number SC005336 							               </a:t>
            </a:r>
            <a:r>
              <a:rPr lang="en-US" sz="800" b="1" dirty="0" smtClean="0">
                <a:solidFill>
                  <a:srgbClr val="CD0039"/>
                </a:solidFill>
                <a:latin typeface="Arial"/>
                <a:cs typeface="Arial"/>
              </a:rPr>
              <a:t>www.ed.ac.uk</a:t>
            </a:r>
            <a:endParaRPr lang="en-US" sz="800" dirty="0">
              <a:solidFill>
                <a:srgbClr val="CD0039"/>
              </a:solidFill>
              <a:latin typeface="Arial"/>
              <a:cs typeface="Arial"/>
            </a:endParaRPr>
          </a:p>
        </p:txBody>
      </p:sp>
      <p:pic>
        <p:nvPicPr>
          <p:cNvPr id="6" name="Picture 6" descr="Uni Logo and Text in colour.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9575" y="249768"/>
            <a:ext cx="3559174" cy="56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555842932"/>
      </p:ext>
    </p:extLst>
  </p:cSld>
  <p:clrMapOvr>
    <a:masterClrMapping/>
  </p:clrMapOvr>
  <p:transition xmlns:p14="http://schemas.microsoft.com/office/powerpoint/2010/main" advTm="242649">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1806"/>
            <a:ext cx="8229600" cy="1143000"/>
          </a:xfrm>
        </p:spPr>
        <p:txBody>
          <a:bodyPr/>
          <a:lstStyle/>
          <a:p>
            <a:r>
              <a:rPr lang="en-US" dirty="0" smtClean="0">
                <a:solidFill>
                  <a:srgbClr val="00325F"/>
                </a:solidFill>
                <a:latin typeface="Perpetua"/>
                <a:cs typeface="Perpetua"/>
              </a:rPr>
              <a:t>Translations</a:t>
            </a:r>
            <a:endParaRPr lang="en-US" dirty="0">
              <a:solidFill>
                <a:srgbClr val="00325F"/>
              </a:solidFill>
              <a:latin typeface="Perpetua"/>
              <a:cs typeface="Perpetua"/>
            </a:endParaRPr>
          </a:p>
        </p:txBody>
      </p:sp>
      <p:sp>
        <p:nvSpPr>
          <p:cNvPr id="3" name="Content Placeholder 2"/>
          <p:cNvSpPr>
            <a:spLocks noGrp="1"/>
          </p:cNvSpPr>
          <p:nvPr>
            <p:ph idx="1"/>
          </p:nvPr>
        </p:nvSpPr>
        <p:spPr>
          <a:xfrm>
            <a:off x="457200" y="2159000"/>
            <a:ext cx="8229600" cy="3967163"/>
          </a:xfrm>
        </p:spPr>
        <p:txBody>
          <a:bodyPr>
            <a:normAutofit/>
          </a:bodyPr>
          <a:lstStyle/>
          <a:p>
            <a:r>
              <a:rPr lang="en-US" dirty="0" smtClean="0">
                <a:solidFill>
                  <a:srgbClr val="00325F"/>
                </a:solidFill>
                <a:latin typeface="Perpetua"/>
                <a:cs typeface="Perpetua"/>
              </a:rPr>
              <a:t>Currently translated into:</a:t>
            </a:r>
          </a:p>
          <a:p>
            <a:pPr marL="0" indent="0">
              <a:buNone/>
            </a:pPr>
            <a:r>
              <a:rPr lang="en-US" dirty="0">
                <a:solidFill>
                  <a:srgbClr val="00325F"/>
                </a:solidFill>
                <a:latin typeface="Perpetua"/>
                <a:cs typeface="Perpetua"/>
              </a:rPr>
              <a:t>	Dutch, French, Spanish, German, Portuguese </a:t>
            </a:r>
            <a:r>
              <a:rPr lang="en-US" dirty="0" smtClean="0">
                <a:solidFill>
                  <a:srgbClr val="00325F"/>
                </a:solidFill>
                <a:latin typeface="Perpetua"/>
                <a:cs typeface="Perpetua"/>
              </a:rPr>
              <a:t>	(</a:t>
            </a:r>
            <a:r>
              <a:rPr lang="en-US" dirty="0">
                <a:solidFill>
                  <a:srgbClr val="00325F"/>
                </a:solidFill>
                <a:latin typeface="Perpetua"/>
                <a:cs typeface="Perpetua"/>
              </a:rPr>
              <a:t>European and </a:t>
            </a:r>
            <a:r>
              <a:rPr lang="en-US" dirty="0" smtClean="0">
                <a:solidFill>
                  <a:srgbClr val="00325F"/>
                </a:solidFill>
                <a:latin typeface="Perpetua"/>
                <a:cs typeface="Perpetua"/>
              </a:rPr>
              <a:t>Brazilian</a:t>
            </a:r>
            <a:r>
              <a:rPr lang="en-US" dirty="0">
                <a:solidFill>
                  <a:srgbClr val="00325F"/>
                </a:solidFill>
                <a:latin typeface="Perpetua"/>
                <a:cs typeface="Perpetua"/>
              </a:rPr>
              <a:t>), Japanese, Hebrew, </a:t>
            </a:r>
            <a:r>
              <a:rPr lang="en-US" dirty="0" smtClean="0">
                <a:solidFill>
                  <a:srgbClr val="00325F"/>
                </a:solidFill>
                <a:latin typeface="Perpetua"/>
                <a:cs typeface="Perpetua"/>
              </a:rPr>
              <a:t>	Greek</a:t>
            </a:r>
            <a:r>
              <a:rPr lang="en-US" dirty="0">
                <a:solidFill>
                  <a:srgbClr val="00325F"/>
                </a:solidFill>
                <a:latin typeface="Perpetua"/>
                <a:cs typeface="Perpetua"/>
              </a:rPr>
              <a:t>, Turkish, Catalan, Polish</a:t>
            </a:r>
            <a:r>
              <a:rPr lang="en-US" dirty="0" smtClean="0">
                <a:solidFill>
                  <a:srgbClr val="00325F"/>
                </a:solidFill>
                <a:latin typeface="Perpetua"/>
                <a:cs typeface="Perpetua"/>
              </a:rPr>
              <a:t>, Italian, Farsi, 	Chinese &amp; Korean.</a:t>
            </a:r>
            <a:endParaRPr lang="en-US" dirty="0">
              <a:solidFill>
                <a:srgbClr val="00325F"/>
              </a:solidFill>
              <a:latin typeface="Perpetua"/>
              <a:cs typeface="Perpetua"/>
            </a:endParaRPr>
          </a:p>
          <a:p>
            <a:pPr marL="0" indent="0">
              <a:buNone/>
            </a:pPr>
            <a:endParaRPr lang="en-US" dirty="0" smtClean="0">
              <a:solidFill>
                <a:srgbClr val="00325F"/>
              </a:solidFill>
              <a:latin typeface="Perpetua"/>
              <a:cs typeface="Perpetua"/>
            </a:endParaRPr>
          </a:p>
          <a:p>
            <a:endParaRPr lang="en-US" dirty="0">
              <a:solidFill>
                <a:srgbClr val="00325F"/>
              </a:solidFill>
              <a:latin typeface="Perpetua"/>
              <a:cs typeface="Perpetua"/>
            </a:endParaRPr>
          </a:p>
        </p:txBody>
      </p:sp>
      <p:sp>
        <p:nvSpPr>
          <p:cNvPr id="5" name="Footer Placeholder 5"/>
          <p:cNvSpPr>
            <a:spLocks noGrp="1"/>
          </p:cNvSpPr>
          <p:nvPr>
            <p:ph type="ftr" sz="quarter" idx="11"/>
          </p:nvPr>
        </p:nvSpPr>
        <p:spPr>
          <a:xfrm>
            <a:off x="0" y="6497108"/>
            <a:ext cx="9048750" cy="365125"/>
          </a:xfrm>
        </p:spPr>
        <p:txBody>
          <a:bodyPr/>
          <a:lstStyle/>
          <a:p>
            <a:pPr algn="l"/>
            <a:r>
              <a:rPr lang="en-US" sz="800" dirty="0" smtClean="0">
                <a:solidFill>
                  <a:srgbClr val="CD0039"/>
                </a:solidFill>
                <a:latin typeface="Arial"/>
                <a:cs typeface="Arial"/>
              </a:rPr>
              <a:t>The University of Edinburgh is a charitable body, registered in  Scotland, with registration number SC005336 							               </a:t>
            </a:r>
            <a:r>
              <a:rPr lang="en-US" sz="800" b="1" dirty="0" smtClean="0">
                <a:solidFill>
                  <a:srgbClr val="CD0039"/>
                </a:solidFill>
                <a:latin typeface="Arial"/>
                <a:cs typeface="Arial"/>
              </a:rPr>
              <a:t>www.ed.ac.uk</a:t>
            </a:r>
            <a:endParaRPr lang="en-US" sz="800" dirty="0">
              <a:solidFill>
                <a:srgbClr val="CD0039"/>
              </a:solidFill>
              <a:latin typeface="Arial"/>
              <a:cs typeface="Arial"/>
            </a:endParaRPr>
          </a:p>
        </p:txBody>
      </p:sp>
      <p:pic>
        <p:nvPicPr>
          <p:cNvPr id="6" name="Picture 6" descr="Uni Logo and Text in colour.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9575" y="249768"/>
            <a:ext cx="3559174" cy="56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5021128"/>
      </p:ext>
    </p:extLst>
  </p:cSld>
  <p:clrMapOvr>
    <a:masterClrMapping/>
  </p:clrMapOvr>
  <p:transition xmlns:p14="http://schemas.microsoft.com/office/powerpoint/2010/main" advTm="17237">
    <p:fad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1806"/>
            <a:ext cx="8229600" cy="1143000"/>
          </a:xfrm>
        </p:spPr>
        <p:txBody>
          <a:bodyPr/>
          <a:lstStyle/>
          <a:p>
            <a:r>
              <a:rPr lang="en-US" dirty="0" smtClean="0">
                <a:solidFill>
                  <a:srgbClr val="00325F"/>
                </a:solidFill>
                <a:latin typeface="Perpetua"/>
                <a:cs typeface="Perpetua"/>
              </a:rPr>
              <a:t>CFQ News</a:t>
            </a:r>
            <a:endParaRPr lang="en-US" dirty="0">
              <a:solidFill>
                <a:srgbClr val="00325F"/>
              </a:solidFill>
              <a:latin typeface="Perpetua"/>
              <a:cs typeface="Perpetua"/>
            </a:endParaRPr>
          </a:p>
        </p:txBody>
      </p:sp>
      <p:sp>
        <p:nvSpPr>
          <p:cNvPr id="3" name="Content Placeholder 2"/>
          <p:cNvSpPr>
            <a:spLocks noGrp="1"/>
          </p:cNvSpPr>
          <p:nvPr>
            <p:ph idx="1"/>
          </p:nvPr>
        </p:nvSpPr>
        <p:spPr>
          <a:xfrm>
            <a:off x="457200" y="2159000"/>
            <a:ext cx="8229600" cy="3967163"/>
          </a:xfrm>
        </p:spPr>
        <p:txBody>
          <a:bodyPr>
            <a:normAutofit fontScale="92500" lnSpcReduction="10000"/>
          </a:bodyPr>
          <a:lstStyle/>
          <a:p>
            <a:r>
              <a:rPr lang="en-US" dirty="0" smtClean="0">
                <a:solidFill>
                  <a:srgbClr val="00325F"/>
                </a:solidFill>
                <a:latin typeface="Perpetua"/>
                <a:cs typeface="Perpetua"/>
              </a:rPr>
              <a:t>&gt;2400 views on Scopus</a:t>
            </a:r>
          </a:p>
          <a:p>
            <a:pPr marL="0" indent="0">
              <a:buNone/>
            </a:pPr>
            <a:endParaRPr lang="en-US" dirty="0">
              <a:solidFill>
                <a:srgbClr val="00325F"/>
              </a:solidFill>
              <a:latin typeface="Perpetua"/>
              <a:cs typeface="Perpetua"/>
            </a:endParaRPr>
          </a:p>
          <a:p>
            <a:r>
              <a:rPr lang="en-US" dirty="0" smtClean="0">
                <a:solidFill>
                  <a:srgbClr val="00325F"/>
                </a:solidFill>
                <a:latin typeface="Perpetua"/>
                <a:cs typeface="Perpetua"/>
              </a:rPr>
              <a:t>Cited in </a:t>
            </a:r>
            <a:r>
              <a:rPr lang="en-US" dirty="0" smtClean="0">
                <a:solidFill>
                  <a:srgbClr val="00325F"/>
                </a:solidFill>
                <a:latin typeface="Perpetua"/>
                <a:cs typeface="Perpetua"/>
              </a:rPr>
              <a:t>31 </a:t>
            </a:r>
            <a:r>
              <a:rPr lang="en-US" dirty="0" smtClean="0">
                <a:solidFill>
                  <a:srgbClr val="00325F"/>
                </a:solidFill>
                <a:latin typeface="Perpetua"/>
                <a:cs typeface="Perpetua"/>
              </a:rPr>
              <a:t>papers</a:t>
            </a:r>
          </a:p>
          <a:p>
            <a:endParaRPr lang="en-US" dirty="0">
              <a:solidFill>
                <a:srgbClr val="00325F"/>
              </a:solidFill>
              <a:latin typeface="Perpetua"/>
              <a:cs typeface="Perpetua"/>
            </a:endParaRPr>
          </a:p>
          <a:p>
            <a:r>
              <a:rPr lang="en-US" dirty="0" smtClean="0">
                <a:solidFill>
                  <a:srgbClr val="00325F"/>
                </a:solidFill>
                <a:latin typeface="Perpetua"/>
                <a:cs typeface="Perpetua"/>
              </a:rPr>
              <a:t>Ongoing studies in our lab in cancer, fear of recurrence, muscle disease, healthy ageing, self help treatment.</a:t>
            </a:r>
          </a:p>
          <a:p>
            <a:endParaRPr lang="en-US" dirty="0">
              <a:solidFill>
                <a:srgbClr val="00325F"/>
              </a:solidFill>
              <a:latin typeface="Perpetua"/>
              <a:cs typeface="Perpetua"/>
            </a:endParaRPr>
          </a:p>
          <a:p>
            <a:r>
              <a:rPr lang="en-US" dirty="0" smtClean="0">
                <a:solidFill>
                  <a:srgbClr val="00325F"/>
                </a:solidFill>
                <a:latin typeface="Perpetua"/>
                <a:cs typeface="Perpetua"/>
              </a:rPr>
              <a:t>Development of a state version by Helen Bolderston </a:t>
            </a:r>
          </a:p>
          <a:p>
            <a:endParaRPr lang="en-US" dirty="0">
              <a:solidFill>
                <a:srgbClr val="00325F"/>
              </a:solidFill>
              <a:latin typeface="Perpetua"/>
              <a:cs typeface="Perpetua"/>
            </a:endParaRPr>
          </a:p>
        </p:txBody>
      </p:sp>
      <p:sp>
        <p:nvSpPr>
          <p:cNvPr id="5" name="Footer Placeholder 5"/>
          <p:cNvSpPr>
            <a:spLocks noGrp="1"/>
          </p:cNvSpPr>
          <p:nvPr>
            <p:ph type="ftr" sz="quarter" idx="11"/>
          </p:nvPr>
        </p:nvSpPr>
        <p:spPr>
          <a:xfrm>
            <a:off x="0" y="6497108"/>
            <a:ext cx="9048750" cy="365125"/>
          </a:xfrm>
        </p:spPr>
        <p:txBody>
          <a:bodyPr/>
          <a:lstStyle/>
          <a:p>
            <a:pPr algn="l"/>
            <a:r>
              <a:rPr lang="en-US" sz="800" dirty="0" smtClean="0">
                <a:solidFill>
                  <a:srgbClr val="CD0039"/>
                </a:solidFill>
                <a:latin typeface="Arial"/>
                <a:cs typeface="Arial"/>
              </a:rPr>
              <a:t>The University of Edinburgh is a charitable body, registered in  Scotland, with registration number SC005336 							               </a:t>
            </a:r>
            <a:r>
              <a:rPr lang="en-US" sz="800" b="1" dirty="0" smtClean="0">
                <a:solidFill>
                  <a:srgbClr val="CD0039"/>
                </a:solidFill>
                <a:latin typeface="Arial"/>
                <a:cs typeface="Arial"/>
              </a:rPr>
              <a:t>www.ed.ac.uk</a:t>
            </a:r>
            <a:endParaRPr lang="en-US" sz="800" dirty="0">
              <a:solidFill>
                <a:srgbClr val="CD0039"/>
              </a:solidFill>
              <a:latin typeface="Arial"/>
              <a:cs typeface="Arial"/>
            </a:endParaRPr>
          </a:p>
        </p:txBody>
      </p:sp>
      <p:pic>
        <p:nvPicPr>
          <p:cNvPr id="6" name="Picture 6" descr="Uni Logo and Text in colour.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9575" y="249768"/>
            <a:ext cx="3559174" cy="56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3479646"/>
      </p:ext>
    </p:extLst>
  </p:cSld>
  <p:clrMapOvr>
    <a:masterClrMapping/>
  </p:clrMapOvr>
  <p:transition xmlns:p14="http://schemas.microsoft.com/office/powerpoint/2010/main" advTm="17237">
    <p:fade/>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1806"/>
            <a:ext cx="8229600" cy="1143000"/>
          </a:xfrm>
        </p:spPr>
        <p:txBody>
          <a:bodyPr/>
          <a:lstStyle/>
          <a:p>
            <a:r>
              <a:rPr lang="en-US" dirty="0" smtClean="0">
                <a:solidFill>
                  <a:srgbClr val="00325F"/>
                </a:solidFill>
                <a:latin typeface="Perpetua"/>
                <a:cs typeface="Perpetua"/>
              </a:rPr>
              <a:t>A scientific development community</a:t>
            </a:r>
            <a:endParaRPr lang="en-US" dirty="0">
              <a:solidFill>
                <a:srgbClr val="00325F"/>
              </a:solidFill>
              <a:latin typeface="Perpetua"/>
              <a:cs typeface="Perpetua"/>
            </a:endParaRPr>
          </a:p>
        </p:txBody>
      </p:sp>
      <p:sp>
        <p:nvSpPr>
          <p:cNvPr id="3" name="Content Placeholder 2"/>
          <p:cNvSpPr>
            <a:spLocks noGrp="1"/>
          </p:cNvSpPr>
          <p:nvPr>
            <p:ph idx="1"/>
          </p:nvPr>
        </p:nvSpPr>
        <p:spPr>
          <a:xfrm>
            <a:off x="457200" y="1834806"/>
            <a:ext cx="4717956" cy="4109514"/>
          </a:xfrm>
        </p:spPr>
        <p:txBody>
          <a:bodyPr>
            <a:normAutofit/>
          </a:bodyPr>
          <a:lstStyle/>
          <a:p>
            <a:r>
              <a:rPr lang="en-US" dirty="0" smtClean="0">
                <a:solidFill>
                  <a:srgbClr val="00325F"/>
                </a:solidFill>
                <a:latin typeface="Perpetua"/>
                <a:cs typeface="Perpetua"/>
              </a:rPr>
              <a:t>All of this has been possible through the international ACBS community</a:t>
            </a:r>
          </a:p>
          <a:p>
            <a:endParaRPr lang="en-US" dirty="0">
              <a:solidFill>
                <a:srgbClr val="00325F"/>
              </a:solidFill>
              <a:latin typeface="Perpetua"/>
              <a:cs typeface="Perpetua"/>
            </a:endParaRPr>
          </a:p>
          <a:p>
            <a:r>
              <a:rPr lang="en-US" dirty="0" smtClean="0">
                <a:solidFill>
                  <a:srgbClr val="00325F"/>
                </a:solidFill>
                <a:latin typeface="Perpetua"/>
                <a:cs typeface="Perpetua"/>
                <a:hlinkClick r:id="rId2"/>
              </a:rPr>
              <a:t>www.contextualscience.org</a:t>
            </a:r>
            <a:endParaRPr lang="en-US" dirty="0" smtClean="0">
              <a:solidFill>
                <a:srgbClr val="00325F"/>
              </a:solidFill>
              <a:latin typeface="Perpetua"/>
              <a:cs typeface="Perpetua"/>
            </a:endParaRPr>
          </a:p>
          <a:p>
            <a:endParaRPr lang="en-US" dirty="0">
              <a:solidFill>
                <a:srgbClr val="00325F"/>
              </a:solidFill>
              <a:latin typeface="Perpetua"/>
              <a:cs typeface="Perpetua"/>
            </a:endParaRPr>
          </a:p>
          <a:p>
            <a:r>
              <a:rPr lang="en-US" dirty="0" smtClean="0">
                <a:solidFill>
                  <a:srgbClr val="00325F"/>
                </a:solidFill>
                <a:latin typeface="Perpetua"/>
                <a:cs typeface="Perpetua"/>
                <a:hlinkClick r:id="rId3"/>
              </a:rPr>
              <a:t>CFQ</a:t>
            </a:r>
            <a:endParaRPr lang="en-US" dirty="0">
              <a:solidFill>
                <a:srgbClr val="00325F"/>
              </a:solidFill>
              <a:latin typeface="Perpetua"/>
              <a:cs typeface="Perpetua"/>
            </a:endParaRPr>
          </a:p>
        </p:txBody>
      </p:sp>
      <p:sp>
        <p:nvSpPr>
          <p:cNvPr id="5" name="Footer Placeholder 5"/>
          <p:cNvSpPr>
            <a:spLocks noGrp="1"/>
          </p:cNvSpPr>
          <p:nvPr>
            <p:ph type="ftr" sz="quarter" idx="11"/>
          </p:nvPr>
        </p:nvSpPr>
        <p:spPr>
          <a:xfrm>
            <a:off x="0" y="6497108"/>
            <a:ext cx="9048750" cy="365125"/>
          </a:xfrm>
        </p:spPr>
        <p:txBody>
          <a:bodyPr/>
          <a:lstStyle/>
          <a:p>
            <a:pPr algn="l"/>
            <a:r>
              <a:rPr lang="en-US" sz="800" dirty="0" smtClean="0">
                <a:solidFill>
                  <a:srgbClr val="CD0039"/>
                </a:solidFill>
                <a:latin typeface="Arial"/>
                <a:cs typeface="Arial"/>
              </a:rPr>
              <a:t>The University of Edinburgh is a charitable body, registered in  Scotland, with registration number SC005336 							               </a:t>
            </a:r>
            <a:r>
              <a:rPr lang="en-US" sz="800" b="1" dirty="0" smtClean="0">
                <a:solidFill>
                  <a:srgbClr val="CD0039"/>
                </a:solidFill>
                <a:latin typeface="Arial"/>
                <a:cs typeface="Arial"/>
              </a:rPr>
              <a:t>www.ed.ac.uk</a:t>
            </a:r>
            <a:endParaRPr lang="en-US" sz="800" dirty="0">
              <a:solidFill>
                <a:srgbClr val="CD0039"/>
              </a:solidFill>
              <a:latin typeface="Arial"/>
              <a:cs typeface="Arial"/>
            </a:endParaRPr>
          </a:p>
        </p:txBody>
      </p:sp>
      <p:pic>
        <p:nvPicPr>
          <p:cNvPr id="6" name="Picture 6" descr="Uni Logo and Text in colour.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9575" y="249768"/>
            <a:ext cx="3559174" cy="56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What's New | Association for Contextual Behavioral Science.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5332" y="1572914"/>
            <a:ext cx="3499200" cy="4898880"/>
          </a:xfrm>
          <a:prstGeom prst="rect">
            <a:avLst/>
          </a:prstGeom>
          <a:ln>
            <a:solidFill>
              <a:srgbClr val="4F81BD"/>
            </a:solidFill>
          </a:ln>
        </p:spPr>
      </p:pic>
    </p:spTree>
    <p:extLst>
      <p:ext uri="{BB962C8B-B14F-4D97-AF65-F5344CB8AC3E}">
        <p14:creationId xmlns:p14="http://schemas.microsoft.com/office/powerpoint/2010/main" val="3475021128"/>
      </p:ext>
    </p:extLst>
  </p:cSld>
  <p:clrMapOvr>
    <a:masterClrMapping/>
  </p:clrMapOvr>
  <p:transition xmlns:p14="http://schemas.microsoft.com/office/powerpoint/2010/main" advTm="43873">
    <p:fade/>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3271" y="748685"/>
            <a:ext cx="8691497" cy="5845545"/>
          </a:xfrm>
        </p:spPr>
        <p:txBody>
          <a:bodyPr numCol="2">
            <a:noAutofit/>
          </a:bodyPr>
          <a:lstStyle/>
          <a:p>
            <a:pPr marL="0" indent="0">
              <a:buNone/>
            </a:pPr>
            <a:r>
              <a:rPr lang="en-US" sz="2000" i="1" dirty="0" smtClean="0">
                <a:solidFill>
                  <a:srgbClr val="00325F"/>
                </a:solidFill>
                <a:latin typeface="Perpetua"/>
                <a:cs typeface="Perpetua"/>
              </a:rPr>
              <a:t>UoE Graduates:</a:t>
            </a:r>
          </a:p>
          <a:p>
            <a:pPr marL="0" indent="0">
              <a:buNone/>
            </a:pPr>
            <a:r>
              <a:rPr lang="en-US" sz="2000" dirty="0" smtClean="0">
                <a:solidFill>
                  <a:srgbClr val="00325F"/>
                </a:solidFill>
                <a:latin typeface="Perpetua"/>
                <a:cs typeface="Perpetua"/>
              </a:rPr>
              <a:t>Dr Maria Dempster</a:t>
            </a:r>
          </a:p>
          <a:p>
            <a:pPr marL="0" indent="0">
              <a:buNone/>
            </a:pPr>
            <a:r>
              <a:rPr lang="en-US" sz="2000" dirty="0" smtClean="0">
                <a:solidFill>
                  <a:srgbClr val="00325F"/>
                </a:solidFill>
                <a:latin typeface="Perpetua"/>
                <a:cs typeface="Perpetua"/>
              </a:rPr>
              <a:t>Dr Lindsey Campbell</a:t>
            </a:r>
          </a:p>
          <a:p>
            <a:pPr marL="0" indent="0">
              <a:buNone/>
            </a:pPr>
            <a:r>
              <a:rPr lang="en-US" sz="2000" dirty="0" smtClean="0">
                <a:solidFill>
                  <a:srgbClr val="00325F"/>
                </a:solidFill>
                <a:latin typeface="Perpetua"/>
                <a:cs typeface="Perpetua"/>
              </a:rPr>
              <a:t>Dr Sian Kerr</a:t>
            </a:r>
          </a:p>
          <a:p>
            <a:pPr marL="0" indent="0">
              <a:buNone/>
            </a:pPr>
            <a:r>
              <a:rPr lang="en-US" sz="2000" dirty="0" smtClean="0">
                <a:solidFill>
                  <a:srgbClr val="00325F"/>
                </a:solidFill>
                <a:latin typeface="Perpetua"/>
                <a:cs typeface="Perpetua"/>
              </a:rPr>
              <a:t>Dr Louise Tansey</a:t>
            </a:r>
          </a:p>
          <a:p>
            <a:pPr marL="0" indent="0">
              <a:buNone/>
            </a:pPr>
            <a:r>
              <a:rPr lang="en-US" sz="2000" dirty="0" smtClean="0">
                <a:solidFill>
                  <a:srgbClr val="00325F"/>
                </a:solidFill>
                <a:latin typeface="Perpetua"/>
                <a:cs typeface="Perpetua"/>
              </a:rPr>
              <a:t>Dr Penelope Noel</a:t>
            </a:r>
          </a:p>
          <a:p>
            <a:pPr marL="0" indent="0">
              <a:buNone/>
            </a:pPr>
            <a:r>
              <a:rPr lang="en-US" sz="2000" dirty="0" smtClean="0">
                <a:solidFill>
                  <a:srgbClr val="00325F"/>
                </a:solidFill>
                <a:latin typeface="Perpetua"/>
                <a:cs typeface="Perpetua"/>
              </a:rPr>
              <a:t>Dr Clive Ferenbach </a:t>
            </a:r>
          </a:p>
          <a:p>
            <a:pPr marL="0" indent="0">
              <a:buNone/>
            </a:pPr>
            <a:r>
              <a:rPr lang="en-US" sz="2000" dirty="0" smtClean="0">
                <a:solidFill>
                  <a:srgbClr val="00325F"/>
                </a:solidFill>
                <a:latin typeface="Perpetua"/>
                <a:cs typeface="Perpetua"/>
              </a:rPr>
              <a:t>Dr Samantha Masely</a:t>
            </a:r>
          </a:p>
          <a:p>
            <a:pPr marL="0" indent="0">
              <a:buNone/>
            </a:pPr>
            <a:r>
              <a:rPr lang="en-US" sz="2000" dirty="0" smtClean="0">
                <a:solidFill>
                  <a:srgbClr val="00325F"/>
                </a:solidFill>
                <a:latin typeface="Perpetua"/>
                <a:cs typeface="Perpetua"/>
              </a:rPr>
              <a:t>Dr Louise Roach</a:t>
            </a:r>
          </a:p>
          <a:p>
            <a:pPr marL="0" indent="0">
              <a:buNone/>
            </a:pPr>
            <a:r>
              <a:rPr lang="en-US" sz="2000" dirty="0" smtClean="0">
                <a:solidFill>
                  <a:srgbClr val="00325F"/>
                </a:solidFill>
                <a:latin typeface="Perpetua"/>
                <a:cs typeface="Perpetua"/>
              </a:rPr>
              <a:t>Dr Emma Miller</a:t>
            </a:r>
          </a:p>
          <a:p>
            <a:pPr marL="0" indent="0">
              <a:buNone/>
            </a:pPr>
            <a:r>
              <a:rPr lang="en-US" sz="2000" dirty="0" smtClean="0">
                <a:solidFill>
                  <a:srgbClr val="00325F"/>
                </a:solidFill>
                <a:latin typeface="Perpetua"/>
                <a:cs typeface="Perpetua"/>
              </a:rPr>
              <a:t>Dr Ashleigh Sinclair</a:t>
            </a:r>
          </a:p>
          <a:p>
            <a:pPr marL="0" indent="0">
              <a:buNone/>
            </a:pPr>
            <a:r>
              <a:rPr lang="en-US" sz="2000" dirty="0" err="1" smtClean="0">
                <a:solidFill>
                  <a:srgbClr val="00325F"/>
                </a:solidFill>
                <a:latin typeface="Perpetua"/>
                <a:cs typeface="Perpetua"/>
              </a:rPr>
              <a:t>Dr</a:t>
            </a:r>
            <a:r>
              <a:rPr lang="en-US" sz="2000" dirty="0" smtClean="0">
                <a:solidFill>
                  <a:srgbClr val="00325F"/>
                </a:solidFill>
                <a:latin typeface="Perpetua"/>
                <a:cs typeface="Perpetua"/>
              </a:rPr>
              <a:t> Louise </a:t>
            </a:r>
            <a:r>
              <a:rPr lang="en-US" sz="2000" dirty="0" err="1" smtClean="0">
                <a:solidFill>
                  <a:srgbClr val="00325F"/>
                </a:solidFill>
                <a:latin typeface="Perpetua"/>
                <a:cs typeface="Perpetua"/>
              </a:rPr>
              <a:t>Keir</a:t>
            </a:r>
            <a:endParaRPr lang="en-US" sz="2000" dirty="0" smtClean="0">
              <a:solidFill>
                <a:srgbClr val="00325F"/>
              </a:solidFill>
              <a:latin typeface="Perpetua"/>
              <a:cs typeface="Perpetua"/>
            </a:endParaRPr>
          </a:p>
          <a:p>
            <a:pPr marL="0" indent="0">
              <a:buNone/>
            </a:pPr>
            <a:r>
              <a:rPr lang="en-US" sz="2000" i="1" dirty="0" smtClean="0">
                <a:solidFill>
                  <a:srgbClr val="00325F"/>
                </a:solidFill>
                <a:latin typeface="Perpetua"/>
                <a:cs typeface="Perpetua"/>
              </a:rPr>
              <a:t>Current UoE Trainees:</a:t>
            </a:r>
          </a:p>
          <a:p>
            <a:pPr marL="0" indent="0">
              <a:buNone/>
            </a:pPr>
            <a:r>
              <a:rPr lang="en-US" sz="2000" dirty="0" smtClean="0">
                <a:solidFill>
                  <a:srgbClr val="00325F"/>
                </a:solidFill>
                <a:latin typeface="Perpetua"/>
                <a:cs typeface="Perpetua"/>
              </a:rPr>
              <a:t>Kate Randall</a:t>
            </a:r>
            <a:endParaRPr lang="en-US" sz="2000" dirty="0">
              <a:solidFill>
                <a:srgbClr val="00325F"/>
              </a:solidFill>
              <a:latin typeface="Perpetua"/>
              <a:cs typeface="Perpetua"/>
            </a:endParaRPr>
          </a:p>
          <a:p>
            <a:pPr marL="0" indent="0">
              <a:buNone/>
            </a:pPr>
            <a:r>
              <a:rPr lang="en-US" sz="2000" dirty="0" smtClean="0">
                <a:solidFill>
                  <a:srgbClr val="00325F"/>
                </a:solidFill>
                <a:latin typeface="Perpetua"/>
                <a:cs typeface="Perpetua"/>
              </a:rPr>
              <a:t>Shane Forde</a:t>
            </a:r>
          </a:p>
          <a:p>
            <a:pPr marL="0" indent="0">
              <a:buNone/>
            </a:pPr>
            <a:r>
              <a:rPr lang="en-US" sz="2000" dirty="0" smtClean="0">
                <a:solidFill>
                  <a:srgbClr val="00325F"/>
                </a:solidFill>
                <a:latin typeface="Perpetua"/>
                <a:cs typeface="Perpetua"/>
              </a:rPr>
              <a:t>Dr Christopher Graham</a:t>
            </a:r>
          </a:p>
          <a:p>
            <a:pPr marL="0" indent="0">
              <a:buNone/>
            </a:pPr>
            <a:r>
              <a:rPr lang="en-US" sz="2000" dirty="0" smtClean="0">
                <a:solidFill>
                  <a:srgbClr val="00325F"/>
                </a:solidFill>
                <a:latin typeface="Perpetua"/>
                <a:cs typeface="Perpetua"/>
              </a:rPr>
              <a:t>Victoria Thomson</a:t>
            </a:r>
          </a:p>
          <a:p>
            <a:pPr marL="0" indent="0">
              <a:buNone/>
            </a:pPr>
            <a:endParaRPr lang="en-US" sz="2000" i="1" dirty="0" smtClean="0">
              <a:solidFill>
                <a:srgbClr val="00325F"/>
              </a:solidFill>
              <a:latin typeface="Perpetua"/>
              <a:cs typeface="Perpetua"/>
            </a:endParaRPr>
          </a:p>
          <a:p>
            <a:pPr marL="0" indent="0">
              <a:buNone/>
            </a:pPr>
            <a:r>
              <a:rPr lang="en-US" sz="2000" i="1" dirty="0" smtClean="0">
                <a:solidFill>
                  <a:srgbClr val="00325F"/>
                </a:solidFill>
                <a:latin typeface="Perpetua"/>
                <a:cs typeface="Perpetua"/>
              </a:rPr>
              <a:t>External Partners:</a:t>
            </a:r>
          </a:p>
          <a:p>
            <a:pPr marL="0" indent="0">
              <a:buNone/>
            </a:pPr>
            <a:r>
              <a:rPr lang="en-US" sz="2000" dirty="0" smtClean="0">
                <a:solidFill>
                  <a:srgbClr val="00325F"/>
                </a:solidFill>
                <a:latin typeface="Perpetua"/>
                <a:cs typeface="Perpetua"/>
              </a:rPr>
              <a:t>Dr Helen Bolderston (Bournemouth University)</a:t>
            </a:r>
          </a:p>
          <a:p>
            <a:pPr marL="0" indent="0">
              <a:buNone/>
            </a:pPr>
            <a:r>
              <a:rPr lang="en-US" sz="2000" dirty="0" smtClean="0">
                <a:solidFill>
                  <a:srgbClr val="00325F"/>
                </a:solidFill>
                <a:latin typeface="Perpetua"/>
                <a:cs typeface="Perpetua"/>
              </a:rPr>
              <a:t>Prof Frank Bond (U. of London, Goldsmiths)</a:t>
            </a:r>
          </a:p>
          <a:p>
            <a:pPr marL="0" indent="0">
              <a:buNone/>
            </a:pPr>
            <a:r>
              <a:rPr lang="en-US" sz="2000" dirty="0" smtClean="0">
                <a:solidFill>
                  <a:srgbClr val="00325F"/>
                </a:solidFill>
                <a:latin typeface="Perpetua"/>
                <a:cs typeface="Perpetua"/>
              </a:rPr>
              <a:t>Dr Paul Flaxman (City University, London)</a:t>
            </a:r>
          </a:p>
          <a:p>
            <a:pPr marL="0" indent="0">
              <a:buNone/>
            </a:pPr>
            <a:r>
              <a:rPr lang="en-US" sz="2000" dirty="0" smtClean="0">
                <a:solidFill>
                  <a:srgbClr val="00325F"/>
                </a:solidFill>
                <a:latin typeface="Perpetua"/>
                <a:cs typeface="Perpetua"/>
              </a:rPr>
              <a:t>Dr Joda Lloyd (U. of London, Goldsmiths)</a:t>
            </a:r>
          </a:p>
          <a:p>
            <a:pPr marL="0" indent="0">
              <a:buNone/>
            </a:pPr>
            <a:r>
              <a:rPr lang="en-US" sz="2000" dirty="0" smtClean="0">
                <a:solidFill>
                  <a:srgbClr val="00325F"/>
                </a:solidFill>
                <a:latin typeface="Perpetua"/>
                <a:cs typeface="Perpetua"/>
              </a:rPr>
              <a:t>Ms Lauraine May (U. of London, Goldsmiths)</a:t>
            </a:r>
          </a:p>
          <a:p>
            <a:pPr marL="0" indent="0">
              <a:buNone/>
            </a:pPr>
            <a:r>
              <a:rPr lang="en-US" sz="2000" dirty="0" smtClean="0">
                <a:solidFill>
                  <a:srgbClr val="00325F"/>
                </a:solidFill>
                <a:latin typeface="Perpetua"/>
                <a:cs typeface="Perpetua"/>
              </a:rPr>
              <a:t>Prof Susan Clarke (U. of Bournemouth)</a:t>
            </a:r>
          </a:p>
          <a:p>
            <a:pPr marL="0" indent="0">
              <a:buNone/>
            </a:pPr>
            <a:r>
              <a:rPr lang="en-US" sz="2000" dirty="0" smtClean="0">
                <a:solidFill>
                  <a:srgbClr val="00325F"/>
                </a:solidFill>
                <a:latin typeface="Perpetua"/>
                <a:cs typeface="Perpetua"/>
              </a:rPr>
              <a:t>Prof Bob Remington (U. of Southampton)</a:t>
            </a:r>
          </a:p>
          <a:p>
            <a:pPr marL="0" indent="0">
              <a:buNone/>
            </a:pPr>
            <a:endParaRPr lang="en-US" sz="2000" dirty="0" smtClean="0">
              <a:solidFill>
                <a:srgbClr val="00325F"/>
              </a:solidFill>
              <a:latin typeface="Perpetua"/>
              <a:cs typeface="Perpetua"/>
            </a:endParaRPr>
          </a:p>
          <a:p>
            <a:pPr marL="0" indent="0">
              <a:buNone/>
            </a:pPr>
            <a:endParaRPr lang="en-US" sz="2000" dirty="0" smtClean="0">
              <a:solidFill>
                <a:srgbClr val="00325F"/>
              </a:solidFill>
              <a:latin typeface="Perpetua"/>
              <a:cs typeface="Perpetua"/>
            </a:endParaRPr>
          </a:p>
          <a:p>
            <a:pPr marL="0" indent="0">
              <a:buNone/>
            </a:pPr>
            <a:endParaRPr lang="en-US" sz="2000" dirty="0">
              <a:solidFill>
                <a:srgbClr val="00325F"/>
              </a:solidFill>
              <a:latin typeface="Perpetua"/>
              <a:cs typeface="Perpetua"/>
            </a:endParaRPr>
          </a:p>
          <a:p>
            <a:endParaRPr lang="en-US" sz="2000" dirty="0">
              <a:solidFill>
                <a:srgbClr val="00325F"/>
              </a:solidFill>
              <a:latin typeface="Perpetua"/>
              <a:cs typeface="Perpetua"/>
            </a:endParaRPr>
          </a:p>
          <a:p>
            <a:endParaRPr lang="en-US" sz="2000" dirty="0" smtClean="0">
              <a:solidFill>
                <a:srgbClr val="00325F"/>
              </a:solidFill>
              <a:latin typeface="Perpetua"/>
              <a:cs typeface="Perpetua"/>
            </a:endParaRPr>
          </a:p>
          <a:p>
            <a:endParaRPr lang="en-US" sz="2000" dirty="0">
              <a:solidFill>
                <a:srgbClr val="00325F"/>
              </a:solidFill>
              <a:latin typeface="Perpetua"/>
              <a:cs typeface="Perpetua"/>
            </a:endParaRPr>
          </a:p>
        </p:txBody>
      </p:sp>
      <p:sp>
        <p:nvSpPr>
          <p:cNvPr id="5" name="Footer Placeholder 5"/>
          <p:cNvSpPr>
            <a:spLocks noGrp="1"/>
          </p:cNvSpPr>
          <p:nvPr>
            <p:ph type="ftr" sz="quarter" idx="11"/>
          </p:nvPr>
        </p:nvSpPr>
        <p:spPr>
          <a:xfrm>
            <a:off x="0" y="6497108"/>
            <a:ext cx="9048750" cy="365125"/>
          </a:xfrm>
        </p:spPr>
        <p:txBody>
          <a:bodyPr/>
          <a:lstStyle/>
          <a:p>
            <a:pPr algn="l"/>
            <a:r>
              <a:rPr lang="en-US" sz="800" dirty="0" smtClean="0">
                <a:solidFill>
                  <a:srgbClr val="CD0039"/>
                </a:solidFill>
                <a:latin typeface="Arial"/>
                <a:cs typeface="Arial"/>
              </a:rPr>
              <a:t>The University of Edinburgh is a charitable body, registered in  Scotland, with registration number SC005336 							               </a:t>
            </a:r>
            <a:r>
              <a:rPr lang="en-US" sz="800" b="1" dirty="0" smtClean="0">
                <a:solidFill>
                  <a:srgbClr val="CD0039"/>
                </a:solidFill>
                <a:latin typeface="Arial"/>
                <a:cs typeface="Arial"/>
              </a:rPr>
              <a:t>www.ed.ac.uk</a:t>
            </a:r>
            <a:endParaRPr lang="en-US" sz="800" dirty="0">
              <a:solidFill>
                <a:srgbClr val="CD0039"/>
              </a:solidFill>
              <a:latin typeface="Arial"/>
              <a:cs typeface="Arial"/>
            </a:endParaRPr>
          </a:p>
        </p:txBody>
      </p:sp>
      <p:pic>
        <p:nvPicPr>
          <p:cNvPr id="6" name="Picture 6" descr="Uni Logo and Text in colour.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9575" y="249768"/>
            <a:ext cx="3559174" cy="56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338308"/>
      </p:ext>
    </p:extLst>
  </p:cSld>
  <p:clrMapOvr>
    <a:masterClrMapping/>
  </p:clrMapOvr>
  <p:transition xmlns:p14="http://schemas.microsoft.com/office/powerpoint/2010/main" advTm="22875">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Uni Logo and Text in colour.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2408" y="2658534"/>
            <a:ext cx="7837572" cy="1253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4560594"/>
      </p:ext>
    </p:extLst>
  </p:cSld>
  <p:clrMapOvr>
    <a:masterClrMapping/>
  </p:clrMapOvr>
  <p:transition xmlns:p14="http://schemas.microsoft.com/office/powerpoint/2010/main" advTm="860232">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1806"/>
            <a:ext cx="8229600" cy="1143000"/>
          </a:xfrm>
        </p:spPr>
        <p:txBody>
          <a:bodyPr/>
          <a:lstStyle/>
          <a:p>
            <a:r>
              <a:rPr lang="en-US" dirty="0" smtClean="0">
                <a:solidFill>
                  <a:srgbClr val="00325F"/>
                </a:solidFill>
                <a:latin typeface="Perpetua"/>
                <a:cs typeface="Perpetua"/>
              </a:rPr>
              <a:t>Item development</a:t>
            </a:r>
            <a:endParaRPr lang="en-US" dirty="0">
              <a:solidFill>
                <a:srgbClr val="00325F"/>
              </a:solidFill>
              <a:latin typeface="Perpetua"/>
              <a:cs typeface="Perpetua"/>
            </a:endParaRPr>
          </a:p>
        </p:txBody>
      </p:sp>
      <p:sp>
        <p:nvSpPr>
          <p:cNvPr id="3" name="Content Placeholder 2"/>
          <p:cNvSpPr>
            <a:spLocks noGrp="1"/>
          </p:cNvSpPr>
          <p:nvPr>
            <p:ph idx="1"/>
          </p:nvPr>
        </p:nvSpPr>
        <p:spPr>
          <a:xfrm>
            <a:off x="457200" y="2159000"/>
            <a:ext cx="8229600" cy="3967163"/>
          </a:xfrm>
        </p:spPr>
        <p:txBody>
          <a:bodyPr>
            <a:normAutofit fontScale="92500"/>
          </a:bodyPr>
          <a:lstStyle/>
          <a:p>
            <a:r>
              <a:rPr lang="en-US" dirty="0" smtClean="0">
                <a:solidFill>
                  <a:srgbClr val="00325F"/>
                </a:solidFill>
                <a:latin typeface="Perpetua"/>
                <a:cs typeface="Perpetua"/>
              </a:rPr>
              <a:t>Maria Dempster (2007)</a:t>
            </a:r>
          </a:p>
          <a:p>
            <a:endParaRPr lang="en-US" dirty="0">
              <a:solidFill>
                <a:srgbClr val="00325F"/>
              </a:solidFill>
              <a:latin typeface="Perpetua"/>
              <a:cs typeface="Perpetua"/>
            </a:endParaRPr>
          </a:p>
          <a:p>
            <a:r>
              <a:rPr lang="en-US" dirty="0" smtClean="0">
                <a:solidFill>
                  <a:srgbClr val="00325F"/>
                </a:solidFill>
                <a:latin typeface="Perpetua"/>
                <a:cs typeface="Perpetua"/>
              </a:rPr>
              <a:t>Prof Frank Bond (University of London, Goldsmiths) &amp; Helen Bolderston (University of Southampton)</a:t>
            </a:r>
          </a:p>
          <a:p>
            <a:endParaRPr lang="en-US" dirty="0">
              <a:solidFill>
                <a:srgbClr val="00325F"/>
              </a:solidFill>
              <a:latin typeface="Perpetua"/>
              <a:cs typeface="Perpetua"/>
            </a:endParaRPr>
          </a:p>
          <a:p>
            <a:r>
              <a:rPr lang="en-US" dirty="0" smtClean="0">
                <a:solidFill>
                  <a:srgbClr val="00325F"/>
                </a:solidFill>
                <a:latin typeface="Perpetua"/>
                <a:cs typeface="Perpetua"/>
              </a:rPr>
              <a:t>Items generated based on knowledge of the literature, clinical experience and personal experience</a:t>
            </a:r>
          </a:p>
          <a:p>
            <a:endParaRPr lang="en-US" dirty="0">
              <a:solidFill>
                <a:srgbClr val="00325F"/>
              </a:solidFill>
              <a:latin typeface="Perpetua"/>
              <a:cs typeface="Perpetua"/>
            </a:endParaRPr>
          </a:p>
          <a:p>
            <a:endParaRPr lang="en-US" dirty="0">
              <a:solidFill>
                <a:srgbClr val="00325F"/>
              </a:solidFill>
              <a:latin typeface="Perpetua"/>
              <a:cs typeface="Perpetua"/>
            </a:endParaRPr>
          </a:p>
          <a:p>
            <a:endParaRPr lang="en-US" dirty="0" smtClean="0">
              <a:solidFill>
                <a:srgbClr val="00325F"/>
              </a:solidFill>
              <a:latin typeface="Perpetua"/>
              <a:cs typeface="Perpetua"/>
            </a:endParaRPr>
          </a:p>
          <a:p>
            <a:endParaRPr lang="en-US" dirty="0">
              <a:solidFill>
                <a:srgbClr val="00325F"/>
              </a:solidFill>
              <a:latin typeface="Perpetua"/>
              <a:cs typeface="Perpetua"/>
            </a:endParaRPr>
          </a:p>
        </p:txBody>
      </p:sp>
      <p:sp>
        <p:nvSpPr>
          <p:cNvPr id="5" name="Footer Placeholder 5"/>
          <p:cNvSpPr>
            <a:spLocks noGrp="1"/>
          </p:cNvSpPr>
          <p:nvPr>
            <p:ph type="ftr" sz="quarter" idx="11"/>
          </p:nvPr>
        </p:nvSpPr>
        <p:spPr>
          <a:xfrm>
            <a:off x="0" y="6497108"/>
            <a:ext cx="9048750" cy="365125"/>
          </a:xfrm>
        </p:spPr>
        <p:txBody>
          <a:bodyPr/>
          <a:lstStyle/>
          <a:p>
            <a:pPr algn="l"/>
            <a:r>
              <a:rPr lang="en-US" sz="800" dirty="0" smtClean="0">
                <a:solidFill>
                  <a:srgbClr val="CD0039"/>
                </a:solidFill>
                <a:latin typeface="Arial"/>
                <a:cs typeface="Arial"/>
              </a:rPr>
              <a:t>The University of Edinburgh is a charitable body, registered in  Scotland, with registration number SC005336 							               </a:t>
            </a:r>
            <a:r>
              <a:rPr lang="en-US" sz="800" b="1" dirty="0" smtClean="0">
                <a:solidFill>
                  <a:srgbClr val="CD0039"/>
                </a:solidFill>
                <a:latin typeface="Arial"/>
                <a:cs typeface="Arial"/>
              </a:rPr>
              <a:t>www.ed.ac.uk</a:t>
            </a:r>
            <a:endParaRPr lang="en-US" sz="800" dirty="0">
              <a:solidFill>
                <a:srgbClr val="CD0039"/>
              </a:solidFill>
              <a:latin typeface="Arial"/>
              <a:cs typeface="Arial"/>
            </a:endParaRPr>
          </a:p>
        </p:txBody>
      </p:sp>
      <p:pic>
        <p:nvPicPr>
          <p:cNvPr id="6" name="Picture 6" descr="Uni Logo and Text in colour.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9575" y="249768"/>
            <a:ext cx="3559174" cy="56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1688202"/>
      </p:ext>
    </p:extLst>
  </p:cSld>
  <p:clrMapOvr>
    <a:masterClrMapping/>
  </p:clrMapOvr>
  <p:transition xmlns:p14="http://schemas.microsoft.com/office/powerpoint/2010/main" advTm="90797">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1806"/>
            <a:ext cx="8229600" cy="1143000"/>
          </a:xfrm>
        </p:spPr>
        <p:txBody>
          <a:bodyPr/>
          <a:lstStyle/>
          <a:p>
            <a:r>
              <a:rPr lang="en-US" dirty="0" smtClean="0">
                <a:solidFill>
                  <a:srgbClr val="00325F"/>
                </a:solidFill>
                <a:latin typeface="Perpetua"/>
                <a:cs typeface="Perpetua"/>
              </a:rPr>
              <a:t>Item development</a:t>
            </a:r>
            <a:endParaRPr lang="en-US" dirty="0">
              <a:solidFill>
                <a:srgbClr val="00325F"/>
              </a:solidFill>
              <a:latin typeface="Perpetua"/>
              <a:cs typeface="Perpetua"/>
            </a:endParaRPr>
          </a:p>
        </p:txBody>
      </p:sp>
      <p:sp>
        <p:nvSpPr>
          <p:cNvPr id="3" name="Content Placeholder 2"/>
          <p:cNvSpPr>
            <a:spLocks noGrp="1"/>
          </p:cNvSpPr>
          <p:nvPr>
            <p:ph idx="1"/>
          </p:nvPr>
        </p:nvSpPr>
        <p:spPr>
          <a:xfrm>
            <a:off x="457200" y="2159000"/>
            <a:ext cx="8229600" cy="3967163"/>
          </a:xfrm>
        </p:spPr>
        <p:txBody>
          <a:bodyPr>
            <a:normAutofit fontScale="92500" lnSpcReduction="20000"/>
          </a:bodyPr>
          <a:lstStyle/>
          <a:p>
            <a:r>
              <a:rPr lang="en-US" dirty="0" smtClean="0">
                <a:solidFill>
                  <a:srgbClr val="00325F"/>
                </a:solidFill>
                <a:latin typeface="Perpetua"/>
                <a:cs typeface="Perpetua"/>
              </a:rPr>
              <a:t>Breadth of definition:</a:t>
            </a:r>
          </a:p>
          <a:p>
            <a:pPr marL="0" indent="0">
              <a:buNone/>
            </a:pPr>
            <a:endParaRPr lang="en-US" dirty="0">
              <a:solidFill>
                <a:srgbClr val="00325F"/>
              </a:solidFill>
              <a:latin typeface="Perpetua"/>
              <a:cs typeface="Perpetua"/>
            </a:endParaRPr>
          </a:p>
          <a:p>
            <a:pPr marL="0" indent="0">
              <a:buNone/>
            </a:pPr>
            <a:r>
              <a:rPr lang="en-US" dirty="0">
                <a:solidFill>
                  <a:srgbClr val="00325F"/>
                </a:solidFill>
                <a:latin typeface="Perpetua"/>
                <a:cs typeface="Perpetua"/>
              </a:rPr>
              <a:t>dominance of cognitive events in a person’s experience, inability to view cognitive events from a different perspective, reacting emotionally to thoughts, behavior being highly regulated by </a:t>
            </a:r>
            <a:r>
              <a:rPr lang="en-US" dirty="0" smtClean="0">
                <a:solidFill>
                  <a:srgbClr val="00325F"/>
                </a:solidFill>
                <a:latin typeface="Perpetua"/>
                <a:cs typeface="Perpetua"/>
              </a:rPr>
              <a:t>cognitive </a:t>
            </a:r>
            <a:r>
              <a:rPr lang="en-US" dirty="0">
                <a:solidFill>
                  <a:srgbClr val="00325F"/>
                </a:solidFill>
                <a:latin typeface="Perpetua"/>
                <a:cs typeface="Perpetua"/>
              </a:rPr>
              <a:t>events, attempts to control thinking, </a:t>
            </a:r>
            <a:r>
              <a:rPr lang="en-US" dirty="0" smtClean="0">
                <a:solidFill>
                  <a:srgbClr val="00325F"/>
                </a:solidFill>
                <a:latin typeface="Perpetua"/>
                <a:cs typeface="Perpetua"/>
              </a:rPr>
              <a:t>over analysis of </a:t>
            </a:r>
            <a:r>
              <a:rPr lang="en-US" dirty="0">
                <a:solidFill>
                  <a:srgbClr val="00325F"/>
                </a:solidFill>
                <a:latin typeface="Perpetua"/>
                <a:cs typeface="Perpetua"/>
              </a:rPr>
              <a:t>situations, evaluating and judging thought </a:t>
            </a:r>
            <a:r>
              <a:rPr lang="en-US" dirty="0" smtClean="0">
                <a:solidFill>
                  <a:srgbClr val="00325F"/>
                </a:solidFill>
                <a:latin typeface="Perpetua"/>
                <a:cs typeface="Perpetua"/>
              </a:rPr>
              <a:t>content</a:t>
            </a:r>
            <a:r>
              <a:rPr lang="en-US" dirty="0">
                <a:solidFill>
                  <a:srgbClr val="00325F"/>
                </a:solidFill>
                <a:latin typeface="Perpetua"/>
                <a:cs typeface="Perpetua"/>
              </a:rPr>
              <a:t>, as well as aspects of literality and believability. </a:t>
            </a:r>
          </a:p>
          <a:p>
            <a:pPr marL="0" indent="0">
              <a:buNone/>
            </a:pPr>
            <a:endParaRPr lang="en-US" dirty="0" smtClean="0">
              <a:solidFill>
                <a:srgbClr val="00325F"/>
              </a:solidFill>
              <a:latin typeface="Perpetua"/>
              <a:cs typeface="Perpetua"/>
            </a:endParaRPr>
          </a:p>
          <a:p>
            <a:endParaRPr lang="en-US" dirty="0">
              <a:solidFill>
                <a:srgbClr val="00325F"/>
              </a:solidFill>
              <a:latin typeface="Perpetua"/>
              <a:cs typeface="Perpetua"/>
            </a:endParaRPr>
          </a:p>
          <a:p>
            <a:endParaRPr lang="en-US" dirty="0">
              <a:solidFill>
                <a:srgbClr val="00325F"/>
              </a:solidFill>
              <a:latin typeface="Perpetua"/>
              <a:cs typeface="Perpetua"/>
            </a:endParaRPr>
          </a:p>
          <a:p>
            <a:endParaRPr lang="en-US" dirty="0" smtClean="0">
              <a:solidFill>
                <a:srgbClr val="00325F"/>
              </a:solidFill>
              <a:latin typeface="Perpetua"/>
              <a:cs typeface="Perpetua"/>
            </a:endParaRPr>
          </a:p>
          <a:p>
            <a:endParaRPr lang="en-US" dirty="0">
              <a:solidFill>
                <a:srgbClr val="00325F"/>
              </a:solidFill>
              <a:latin typeface="Perpetua"/>
              <a:cs typeface="Perpetua"/>
            </a:endParaRPr>
          </a:p>
        </p:txBody>
      </p:sp>
      <p:sp>
        <p:nvSpPr>
          <p:cNvPr id="5" name="Footer Placeholder 5"/>
          <p:cNvSpPr>
            <a:spLocks noGrp="1"/>
          </p:cNvSpPr>
          <p:nvPr>
            <p:ph type="ftr" sz="quarter" idx="11"/>
          </p:nvPr>
        </p:nvSpPr>
        <p:spPr>
          <a:xfrm>
            <a:off x="0" y="6497108"/>
            <a:ext cx="9048750" cy="365125"/>
          </a:xfrm>
        </p:spPr>
        <p:txBody>
          <a:bodyPr/>
          <a:lstStyle/>
          <a:p>
            <a:pPr algn="l"/>
            <a:r>
              <a:rPr lang="en-US" sz="800" dirty="0" smtClean="0">
                <a:solidFill>
                  <a:srgbClr val="CD0039"/>
                </a:solidFill>
                <a:latin typeface="Arial"/>
                <a:cs typeface="Arial"/>
              </a:rPr>
              <a:t>The University of Edinburgh is a charitable body, registered in  Scotland, with registration number SC005336 							               </a:t>
            </a:r>
            <a:r>
              <a:rPr lang="en-US" sz="800" b="1" dirty="0" smtClean="0">
                <a:solidFill>
                  <a:srgbClr val="CD0039"/>
                </a:solidFill>
                <a:latin typeface="Arial"/>
                <a:cs typeface="Arial"/>
              </a:rPr>
              <a:t>www.ed.ac.uk</a:t>
            </a:r>
            <a:endParaRPr lang="en-US" sz="800" dirty="0">
              <a:solidFill>
                <a:srgbClr val="CD0039"/>
              </a:solidFill>
              <a:latin typeface="Arial"/>
              <a:cs typeface="Arial"/>
            </a:endParaRPr>
          </a:p>
        </p:txBody>
      </p:sp>
      <p:pic>
        <p:nvPicPr>
          <p:cNvPr id="6" name="Picture 6" descr="Uni Logo and Text in colour.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9575" y="249768"/>
            <a:ext cx="3559174" cy="56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2434102"/>
      </p:ext>
    </p:extLst>
  </p:cSld>
  <p:clrMapOvr>
    <a:masterClrMapping/>
  </p:clrMapOvr>
  <p:transition xmlns:p14="http://schemas.microsoft.com/office/powerpoint/2010/main" advTm="32006">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1806"/>
            <a:ext cx="8229600" cy="1143000"/>
          </a:xfrm>
        </p:spPr>
        <p:txBody>
          <a:bodyPr/>
          <a:lstStyle/>
          <a:p>
            <a:r>
              <a:rPr lang="en-US" dirty="0" smtClean="0">
                <a:solidFill>
                  <a:srgbClr val="00325F"/>
                </a:solidFill>
                <a:latin typeface="Perpetua"/>
                <a:cs typeface="Perpetua"/>
              </a:rPr>
              <a:t>Initial item pool</a:t>
            </a:r>
            <a:endParaRPr lang="en-US" dirty="0">
              <a:solidFill>
                <a:srgbClr val="00325F"/>
              </a:solidFill>
              <a:latin typeface="Perpetua"/>
              <a:cs typeface="Perpetua"/>
            </a:endParaRPr>
          </a:p>
        </p:txBody>
      </p:sp>
      <p:sp>
        <p:nvSpPr>
          <p:cNvPr id="3" name="Content Placeholder 2"/>
          <p:cNvSpPr>
            <a:spLocks noGrp="1"/>
          </p:cNvSpPr>
          <p:nvPr>
            <p:ph idx="1"/>
          </p:nvPr>
        </p:nvSpPr>
        <p:spPr>
          <a:xfrm>
            <a:off x="457200" y="2159000"/>
            <a:ext cx="8229600" cy="3967163"/>
          </a:xfrm>
        </p:spPr>
        <p:txBody>
          <a:bodyPr>
            <a:normAutofit/>
          </a:bodyPr>
          <a:lstStyle/>
          <a:p>
            <a:r>
              <a:rPr lang="en-US" dirty="0" smtClean="0">
                <a:solidFill>
                  <a:srgbClr val="00325F"/>
                </a:solidFill>
                <a:latin typeface="Perpetua"/>
                <a:cs typeface="Perpetua"/>
              </a:rPr>
              <a:t>42 items from Edinburgh and 27 items from Dorset</a:t>
            </a:r>
          </a:p>
          <a:p>
            <a:endParaRPr lang="en-US" dirty="0">
              <a:solidFill>
                <a:srgbClr val="00325F"/>
              </a:solidFill>
              <a:latin typeface="Perpetua"/>
              <a:cs typeface="Perpetua"/>
            </a:endParaRPr>
          </a:p>
          <a:p>
            <a:r>
              <a:rPr lang="en-US" dirty="0" smtClean="0">
                <a:solidFill>
                  <a:srgbClr val="00325F"/>
                </a:solidFill>
                <a:latin typeface="Perpetua"/>
                <a:cs typeface="Perpetua"/>
              </a:rPr>
              <a:t>Fusion and defusion wordings</a:t>
            </a:r>
          </a:p>
          <a:p>
            <a:endParaRPr lang="en-US" dirty="0" smtClean="0">
              <a:solidFill>
                <a:srgbClr val="00325F"/>
              </a:solidFill>
              <a:latin typeface="Perpetua"/>
              <a:cs typeface="Perpetua"/>
            </a:endParaRPr>
          </a:p>
          <a:p>
            <a:r>
              <a:rPr lang="en-US" dirty="0" smtClean="0">
                <a:solidFill>
                  <a:srgbClr val="00325F"/>
                </a:solidFill>
                <a:latin typeface="Perpetua"/>
                <a:cs typeface="Perpetua"/>
              </a:rPr>
              <a:t>Positively and negatively keyed</a:t>
            </a:r>
          </a:p>
          <a:p>
            <a:pPr marL="0" indent="0">
              <a:buNone/>
            </a:pPr>
            <a:endParaRPr lang="en-US" dirty="0" smtClean="0">
              <a:solidFill>
                <a:srgbClr val="00325F"/>
              </a:solidFill>
              <a:latin typeface="Perpetua"/>
              <a:cs typeface="Perpetua"/>
            </a:endParaRPr>
          </a:p>
          <a:p>
            <a:endParaRPr lang="en-US" dirty="0" smtClean="0">
              <a:solidFill>
                <a:srgbClr val="00325F"/>
              </a:solidFill>
              <a:latin typeface="Perpetua"/>
              <a:cs typeface="Perpetua"/>
            </a:endParaRPr>
          </a:p>
          <a:p>
            <a:endParaRPr lang="en-US" dirty="0">
              <a:solidFill>
                <a:srgbClr val="00325F"/>
              </a:solidFill>
              <a:latin typeface="Perpetua"/>
              <a:cs typeface="Perpetua"/>
            </a:endParaRPr>
          </a:p>
        </p:txBody>
      </p:sp>
      <p:sp>
        <p:nvSpPr>
          <p:cNvPr id="5" name="Footer Placeholder 5"/>
          <p:cNvSpPr>
            <a:spLocks noGrp="1"/>
          </p:cNvSpPr>
          <p:nvPr>
            <p:ph type="ftr" sz="quarter" idx="11"/>
          </p:nvPr>
        </p:nvSpPr>
        <p:spPr>
          <a:xfrm>
            <a:off x="0" y="6497108"/>
            <a:ext cx="9048750" cy="365125"/>
          </a:xfrm>
        </p:spPr>
        <p:txBody>
          <a:bodyPr/>
          <a:lstStyle/>
          <a:p>
            <a:pPr algn="l"/>
            <a:r>
              <a:rPr lang="en-US" sz="800" dirty="0" smtClean="0">
                <a:solidFill>
                  <a:srgbClr val="CD0039"/>
                </a:solidFill>
                <a:latin typeface="Arial"/>
                <a:cs typeface="Arial"/>
              </a:rPr>
              <a:t>The University of Edinburgh is a charitable body, registered in  Scotland, with registration number SC005336 							               </a:t>
            </a:r>
            <a:r>
              <a:rPr lang="en-US" sz="800" b="1" dirty="0" smtClean="0">
                <a:solidFill>
                  <a:srgbClr val="CD0039"/>
                </a:solidFill>
                <a:latin typeface="Arial"/>
                <a:cs typeface="Arial"/>
              </a:rPr>
              <a:t>www.ed.ac.uk</a:t>
            </a:r>
            <a:endParaRPr lang="en-US" sz="800" dirty="0">
              <a:solidFill>
                <a:srgbClr val="CD0039"/>
              </a:solidFill>
              <a:latin typeface="Arial"/>
              <a:cs typeface="Arial"/>
            </a:endParaRPr>
          </a:p>
        </p:txBody>
      </p:sp>
      <p:pic>
        <p:nvPicPr>
          <p:cNvPr id="6" name="Picture 6" descr="Uni Logo and Text in colour.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9575" y="249768"/>
            <a:ext cx="3559174" cy="56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1918166"/>
      </p:ext>
    </p:extLst>
  </p:cSld>
  <p:clrMapOvr>
    <a:masterClrMapping/>
  </p:clrMapOvr>
  <p:transition xmlns:p14="http://schemas.microsoft.com/office/powerpoint/2010/main" advTm="11450">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1806"/>
            <a:ext cx="8229600" cy="1143000"/>
          </a:xfrm>
        </p:spPr>
        <p:txBody>
          <a:bodyPr/>
          <a:lstStyle/>
          <a:p>
            <a:r>
              <a:rPr lang="en-US" dirty="0" smtClean="0">
                <a:solidFill>
                  <a:srgbClr val="00325F"/>
                </a:solidFill>
                <a:latin typeface="Perpetua"/>
                <a:cs typeface="Perpetua"/>
              </a:rPr>
              <a:t>Initial item pool</a:t>
            </a:r>
            <a:endParaRPr lang="en-US" dirty="0">
              <a:solidFill>
                <a:srgbClr val="00325F"/>
              </a:solidFill>
              <a:latin typeface="Perpetua"/>
              <a:cs typeface="Perpetua"/>
            </a:endParaRPr>
          </a:p>
        </p:txBody>
      </p:sp>
      <p:sp>
        <p:nvSpPr>
          <p:cNvPr id="5" name="Footer Placeholder 5"/>
          <p:cNvSpPr>
            <a:spLocks noGrp="1"/>
          </p:cNvSpPr>
          <p:nvPr>
            <p:ph type="ftr" sz="quarter" idx="11"/>
          </p:nvPr>
        </p:nvSpPr>
        <p:spPr>
          <a:xfrm>
            <a:off x="0" y="6497108"/>
            <a:ext cx="9048750" cy="365125"/>
          </a:xfrm>
        </p:spPr>
        <p:txBody>
          <a:bodyPr/>
          <a:lstStyle/>
          <a:p>
            <a:pPr algn="l"/>
            <a:r>
              <a:rPr lang="en-US" sz="800" dirty="0" smtClean="0">
                <a:solidFill>
                  <a:srgbClr val="CD0039"/>
                </a:solidFill>
                <a:latin typeface="Arial"/>
                <a:cs typeface="Arial"/>
              </a:rPr>
              <a:t>The University of Edinburgh is a charitable body, registered in  Scotland, with registration number SC005336 							               </a:t>
            </a:r>
            <a:r>
              <a:rPr lang="en-US" sz="800" b="1" dirty="0" smtClean="0">
                <a:solidFill>
                  <a:srgbClr val="CD0039"/>
                </a:solidFill>
                <a:latin typeface="Arial"/>
                <a:cs typeface="Arial"/>
              </a:rPr>
              <a:t>www.ed.ac.uk</a:t>
            </a:r>
            <a:endParaRPr lang="en-US" sz="800" dirty="0">
              <a:solidFill>
                <a:srgbClr val="CD0039"/>
              </a:solidFill>
              <a:latin typeface="Arial"/>
              <a:cs typeface="Arial"/>
            </a:endParaRPr>
          </a:p>
        </p:txBody>
      </p:sp>
      <p:pic>
        <p:nvPicPr>
          <p:cNvPr id="6" name="Picture 6" descr="Uni Logo and Text in colour.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9575" y="249768"/>
            <a:ext cx="3559174" cy="56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a:xfrm>
            <a:off x="141098" y="1834806"/>
            <a:ext cx="8907651" cy="468981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buFont typeface="Wingdings" charset="0"/>
              <a:buNone/>
            </a:pPr>
            <a:r>
              <a:rPr lang="en-GB" sz="2400" dirty="0" smtClean="0">
                <a:solidFill>
                  <a:srgbClr val="00325F"/>
                </a:solidFill>
                <a:latin typeface="Perpetua"/>
                <a:ea typeface="ＭＳ Ｐゴシック" charset="0"/>
                <a:cs typeface="Perpetua"/>
              </a:rPr>
              <a:t>I get very focussed on distressing thoughts									</a:t>
            </a:r>
          </a:p>
          <a:p>
            <a:pPr>
              <a:lnSpc>
                <a:spcPct val="80000"/>
              </a:lnSpc>
              <a:buFont typeface="Wingdings" charset="0"/>
              <a:buNone/>
            </a:pPr>
            <a:r>
              <a:rPr lang="en-GB" sz="2400" dirty="0" smtClean="0">
                <a:solidFill>
                  <a:srgbClr val="00325F"/>
                </a:solidFill>
                <a:latin typeface="Perpetua"/>
                <a:ea typeface="ＭＳ Ｐゴシック" charset="0"/>
                <a:cs typeface="Perpetua"/>
              </a:rPr>
              <a:t>I feel like my thoughts need to change before I can have a good life	</a:t>
            </a:r>
          </a:p>
          <a:p>
            <a:pPr>
              <a:lnSpc>
                <a:spcPct val="80000"/>
              </a:lnSpc>
              <a:buFont typeface="Wingdings" charset="0"/>
              <a:buNone/>
            </a:pPr>
            <a:r>
              <a:rPr lang="en-GB" sz="2400" dirty="0" smtClean="0">
                <a:solidFill>
                  <a:srgbClr val="00325F"/>
                </a:solidFill>
                <a:latin typeface="Perpetua"/>
                <a:ea typeface="ＭＳ Ｐゴシック" charset="0"/>
                <a:cs typeface="Perpetua"/>
              </a:rPr>
              <a:t>I over-analyse situations to the point where it’s unhelpful to me	</a:t>
            </a:r>
            <a:endParaRPr lang="en-GB" sz="2400" b="1" dirty="0">
              <a:solidFill>
                <a:srgbClr val="00325F"/>
              </a:solidFill>
              <a:latin typeface="Perpetua"/>
              <a:ea typeface="ＭＳ Ｐゴシック" charset="0"/>
              <a:cs typeface="Perpetua"/>
            </a:endParaRPr>
          </a:p>
          <a:p>
            <a:pPr>
              <a:lnSpc>
                <a:spcPct val="80000"/>
              </a:lnSpc>
              <a:buFont typeface="Wingdings" charset="0"/>
              <a:buNone/>
            </a:pPr>
            <a:r>
              <a:rPr lang="en-GB" sz="2400" dirty="0" smtClean="0">
                <a:solidFill>
                  <a:srgbClr val="00325F"/>
                </a:solidFill>
                <a:latin typeface="Perpetua"/>
                <a:ea typeface="ＭＳ Ｐゴシック" charset="0"/>
                <a:cs typeface="Perpetua"/>
              </a:rPr>
              <a:t>My thoughts cause me distress or emotional pain					</a:t>
            </a:r>
          </a:p>
          <a:p>
            <a:pPr>
              <a:lnSpc>
                <a:spcPct val="80000"/>
              </a:lnSpc>
              <a:buFont typeface="Wingdings" charset="0"/>
              <a:buNone/>
            </a:pPr>
            <a:r>
              <a:rPr lang="en-GB" sz="2400" dirty="0" smtClean="0">
                <a:solidFill>
                  <a:srgbClr val="00325F"/>
                </a:solidFill>
                <a:latin typeface="Perpetua"/>
                <a:ea typeface="ＭＳ Ｐゴシック" charset="0"/>
                <a:cs typeface="Perpetua"/>
              </a:rPr>
              <a:t>I get so caught up in my thoughts that I forget what I’m actually doing		</a:t>
            </a:r>
          </a:p>
          <a:p>
            <a:pPr>
              <a:lnSpc>
                <a:spcPct val="80000"/>
              </a:lnSpc>
              <a:buFont typeface="Wingdings" charset="0"/>
              <a:buNone/>
            </a:pPr>
            <a:r>
              <a:rPr lang="en-GB" sz="2400" dirty="0" smtClean="0">
                <a:solidFill>
                  <a:srgbClr val="00325F"/>
                </a:solidFill>
                <a:latin typeface="Perpetua"/>
                <a:ea typeface="ＭＳ Ｐゴシック" charset="0"/>
                <a:cs typeface="Perpetua"/>
              </a:rPr>
              <a:t>I get upset with myself for having certain thoughts		</a:t>
            </a:r>
          </a:p>
          <a:p>
            <a:pPr>
              <a:lnSpc>
                <a:spcPct val="80000"/>
              </a:lnSpc>
              <a:buFont typeface="Wingdings" charset="0"/>
              <a:buNone/>
            </a:pPr>
            <a:r>
              <a:rPr lang="en-GB" sz="2400" dirty="0" smtClean="0">
                <a:solidFill>
                  <a:srgbClr val="00325F"/>
                </a:solidFill>
                <a:latin typeface="Perpetua"/>
                <a:ea typeface="ＭＳ Ｐゴシック" charset="0"/>
                <a:cs typeface="Perpetua"/>
              </a:rPr>
              <a:t>I tend to get very entangled in my thoughts			</a:t>
            </a:r>
          </a:p>
          <a:p>
            <a:pPr>
              <a:lnSpc>
                <a:spcPct val="80000"/>
              </a:lnSpc>
              <a:buFont typeface="Wingdings" charset="0"/>
              <a:buNone/>
            </a:pPr>
            <a:r>
              <a:rPr lang="en-GB" sz="2400" dirty="0" smtClean="0">
                <a:solidFill>
                  <a:srgbClr val="00325F"/>
                </a:solidFill>
                <a:latin typeface="Perpetua"/>
                <a:ea typeface="ＭＳ Ｐゴシック" charset="0"/>
                <a:cs typeface="Perpetua"/>
              </a:rPr>
              <a:t>I need to control the thoughts that come into my head		</a:t>
            </a:r>
          </a:p>
          <a:p>
            <a:pPr>
              <a:lnSpc>
                <a:spcPct val="80000"/>
              </a:lnSpc>
              <a:buFont typeface="Wingdings" charset="0"/>
              <a:buNone/>
            </a:pPr>
            <a:r>
              <a:rPr lang="en-GB" sz="2400" dirty="0" smtClean="0">
                <a:solidFill>
                  <a:srgbClr val="00325F"/>
                </a:solidFill>
                <a:latin typeface="Perpetua"/>
                <a:ea typeface="ＭＳ Ｐゴシック" charset="0"/>
                <a:cs typeface="Perpetua"/>
              </a:rPr>
              <a:t>I tell myself that I shouldn’t be thinking the way I’m thinking	</a:t>
            </a:r>
          </a:p>
          <a:p>
            <a:pPr>
              <a:lnSpc>
                <a:spcPct val="80000"/>
              </a:lnSpc>
              <a:buFont typeface="Wingdings" charset="0"/>
              <a:buNone/>
            </a:pPr>
            <a:r>
              <a:rPr lang="en-GB" sz="2400" dirty="0" smtClean="0">
                <a:solidFill>
                  <a:srgbClr val="00325F"/>
                </a:solidFill>
                <a:latin typeface="Perpetua"/>
                <a:ea typeface="ＭＳ Ｐゴシック" charset="0"/>
                <a:cs typeface="Perpetua"/>
              </a:rPr>
              <a:t>I  make judgements about whether my thoughts are good or bad</a:t>
            </a:r>
          </a:p>
          <a:p>
            <a:pPr>
              <a:lnSpc>
                <a:spcPct val="80000"/>
              </a:lnSpc>
              <a:buNone/>
            </a:pPr>
            <a:r>
              <a:rPr lang="en-GB" sz="2400" dirty="0">
                <a:solidFill>
                  <a:srgbClr val="00325F"/>
                </a:solidFill>
                <a:latin typeface="Perpetua"/>
                <a:ea typeface="ＭＳ Ｐゴシック" charset="0"/>
                <a:cs typeface="Perpetua"/>
              </a:rPr>
              <a:t>I find it easy to view my thoughts from a different </a:t>
            </a:r>
            <a:r>
              <a:rPr lang="en-GB" sz="2400" dirty="0" smtClean="0">
                <a:solidFill>
                  <a:srgbClr val="00325F"/>
                </a:solidFill>
                <a:latin typeface="Perpetua"/>
                <a:ea typeface="ＭＳ Ｐゴシック" charset="0"/>
                <a:cs typeface="Perpetua"/>
              </a:rPr>
              <a:t>perspective</a:t>
            </a:r>
          </a:p>
          <a:p>
            <a:pPr>
              <a:lnSpc>
                <a:spcPct val="80000"/>
              </a:lnSpc>
              <a:buNone/>
            </a:pPr>
            <a:r>
              <a:rPr lang="en-GB" sz="2400" dirty="0">
                <a:solidFill>
                  <a:srgbClr val="00325F"/>
                </a:solidFill>
                <a:latin typeface="Perpetua"/>
                <a:ea typeface="ＭＳ Ｐゴシック" charset="0"/>
                <a:cs typeface="Perpetua"/>
              </a:rPr>
              <a:t>I can be aware of my thoughts without necessarily reacting to them</a:t>
            </a:r>
            <a:endParaRPr lang="en-GB" sz="2400" dirty="0" smtClean="0">
              <a:solidFill>
                <a:srgbClr val="00325F"/>
              </a:solidFill>
              <a:latin typeface="Perpetua"/>
              <a:ea typeface="ＭＳ Ｐゴシック" charset="0"/>
              <a:cs typeface="Perpetua"/>
            </a:endParaRPr>
          </a:p>
          <a:p>
            <a:pPr>
              <a:lnSpc>
                <a:spcPct val="80000"/>
              </a:lnSpc>
              <a:buNone/>
            </a:pPr>
            <a:endParaRPr lang="en-GB" sz="2400" dirty="0">
              <a:solidFill>
                <a:srgbClr val="00325F"/>
              </a:solidFill>
              <a:latin typeface="Perpetua"/>
              <a:ea typeface="ＭＳ Ｐゴシック" charset="0"/>
              <a:cs typeface="Perpetua"/>
            </a:endParaRPr>
          </a:p>
        </p:txBody>
      </p:sp>
    </p:spTree>
    <p:extLst>
      <p:ext uri="{BB962C8B-B14F-4D97-AF65-F5344CB8AC3E}">
        <p14:creationId xmlns:p14="http://schemas.microsoft.com/office/powerpoint/2010/main" val="2425618403"/>
      </p:ext>
    </p:extLst>
  </p:cSld>
  <p:clrMapOvr>
    <a:masterClrMapping/>
  </p:clrMapOvr>
  <p:transition xmlns:p14="http://schemas.microsoft.com/office/powerpoint/2010/main" advTm="23004">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1806"/>
            <a:ext cx="8229600" cy="1143000"/>
          </a:xfrm>
        </p:spPr>
        <p:txBody>
          <a:bodyPr/>
          <a:lstStyle/>
          <a:p>
            <a:r>
              <a:rPr lang="en-US" dirty="0" smtClean="0">
                <a:solidFill>
                  <a:srgbClr val="00325F"/>
                </a:solidFill>
                <a:latin typeface="Perpetua"/>
                <a:cs typeface="Perpetua"/>
              </a:rPr>
              <a:t>Expert Panel Review</a:t>
            </a:r>
            <a:endParaRPr lang="en-US" dirty="0">
              <a:solidFill>
                <a:srgbClr val="00325F"/>
              </a:solidFill>
              <a:latin typeface="Perpetua"/>
              <a:cs typeface="Perpetua"/>
            </a:endParaRPr>
          </a:p>
        </p:txBody>
      </p:sp>
      <p:sp>
        <p:nvSpPr>
          <p:cNvPr id="3" name="Content Placeholder 2"/>
          <p:cNvSpPr>
            <a:spLocks noGrp="1"/>
          </p:cNvSpPr>
          <p:nvPr>
            <p:ph idx="1"/>
          </p:nvPr>
        </p:nvSpPr>
        <p:spPr>
          <a:xfrm>
            <a:off x="457200" y="2159000"/>
            <a:ext cx="8229600" cy="3967163"/>
          </a:xfrm>
        </p:spPr>
        <p:txBody>
          <a:bodyPr>
            <a:normAutofit/>
          </a:bodyPr>
          <a:lstStyle/>
          <a:p>
            <a:r>
              <a:rPr lang="en-US" dirty="0" smtClean="0">
                <a:solidFill>
                  <a:srgbClr val="00325F"/>
                </a:solidFill>
                <a:latin typeface="Perpetua"/>
                <a:cs typeface="Perpetua"/>
              </a:rPr>
              <a:t>Initial list of items rated by ACT experts</a:t>
            </a:r>
          </a:p>
          <a:p>
            <a:endParaRPr lang="en-US" dirty="0">
              <a:solidFill>
                <a:srgbClr val="00325F"/>
              </a:solidFill>
              <a:latin typeface="Perpetua"/>
              <a:cs typeface="Perpetua"/>
            </a:endParaRPr>
          </a:p>
          <a:p>
            <a:r>
              <a:rPr lang="en-US" dirty="0" smtClean="0">
                <a:solidFill>
                  <a:srgbClr val="00325F"/>
                </a:solidFill>
                <a:latin typeface="Perpetua"/>
                <a:cs typeface="Perpetua"/>
              </a:rPr>
              <a:t>Items rated as moderately or highly representative 42 items selected</a:t>
            </a:r>
          </a:p>
          <a:p>
            <a:endParaRPr lang="en-US" dirty="0">
              <a:solidFill>
                <a:srgbClr val="00325F"/>
              </a:solidFill>
              <a:latin typeface="Perpetua"/>
              <a:cs typeface="Perpetua"/>
            </a:endParaRPr>
          </a:p>
          <a:p>
            <a:r>
              <a:rPr lang="en-US" dirty="0" smtClean="0">
                <a:solidFill>
                  <a:srgbClr val="00325F"/>
                </a:solidFill>
                <a:latin typeface="Perpetua"/>
                <a:cs typeface="Perpetua"/>
              </a:rPr>
              <a:t>Some wording tweaks </a:t>
            </a:r>
          </a:p>
          <a:p>
            <a:endParaRPr lang="en-US" dirty="0">
              <a:solidFill>
                <a:srgbClr val="00325F"/>
              </a:solidFill>
              <a:latin typeface="Perpetua"/>
              <a:cs typeface="Perpetua"/>
            </a:endParaRPr>
          </a:p>
          <a:p>
            <a:endParaRPr lang="en-US" dirty="0" smtClean="0">
              <a:solidFill>
                <a:srgbClr val="00325F"/>
              </a:solidFill>
              <a:latin typeface="Perpetua"/>
              <a:cs typeface="Perpetua"/>
            </a:endParaRPr>
          </a:p>
          <a:p>
            <a:endParaRPr lang="en-US" dirty="0" smtClean="0">
              <a:solidFill>
                <a:srgbClr val="00325F"/>
              </a:solidFill>
              <a:latin typeface="Perpetua"/>
              <a:cs typeface="Perpetua"/>
            </a:endParaRPr>
          </a:p>
          <a:p>
            <a:endParaRPr lang="en-US" dirty="0">
              <a:solidFill>
                <a:srgbClr val="00325F"/>
              </a:solidFill>
              <a:latin typeface="Perpetua"/>
              <a:cs typeface="Perpetua"/>
            </a:endParaRPr>
          </a:p>
        </p:txBody>
      </p:sp>
      <p:sp>
        <p:nvSpPr>
          <p:cNvPr id="5" name="Footer Placeholder 5"/>
          <p:cNvSpPr>
            <a:spLocks noGrp="1"/>
          </p:cNvSpPr>
          <p:nvPr>
            <p:ph type="ftr" sz="quarter" idx="11"/>
          </p:nvPr>
        </p:nvSpPr>
        <p:spPr>
          <a:xfrm>
            <a:off x="0" y="6497108"/>
            <a:ext cx="9048750" cy="365125"/>
          </a:xfrm>
        </p:spPr>
        <p:txBody>
          <a:bodyPr/>
          <a:lstStyle/>
          <a:p>
            <a:pPr algn="l"/>
            <a:r>
              <a:rPr lang="en-US" sz="800" dirty="0" smtClean="0">
                <a:solidFill>
                  <a:srgbClr val="CD0039"/>
                </a:solidFill>
                <a:latin typeface="Arial"/>
                <a:cs typeface="Arial"/>
              </a:rPr>
              <a:t>The University of Edinburgh is a charitable body, registered in  Scotland, with registration number SC005336 							               </a:t>
            </a:r>
            <a:r>
              <a:rPr lang="en-US" sz="800" b="1" dirty="0" smtClean="0">
                <a:solidFill>
                  <a:srgbClr val="CD0039"/>
                </a:solidFill>
                <a:latin typeface="Arial"/>
                <a:cs typeface="Arial"/>
              </a:rPr>
              <a:t>www.ed.ac.uk</a:t>
            </a:r>
            <a:endParaRPr lang="en-US" sz="800" dirty="0">
              <a:solidFill>
                <a:srgbClr val="CD0039"/>
              </a:solidFill>
              <a:latin typeface="Arial"/>
              <a:cs typeface="Arial"/>
            </a:endParaRPr>
          </a:p>
        </p:txBody>
      </p:sp>
      <p:pic>
        <p:nvPicPr>
          <p:cNvPr id="6" name="Picture 6" descr="Uni Logo and Text in colour.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9575" y="249768"/>
            <a:ext cx="3559174" cy="56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7912527"/>
      </p:ext>
    </p:extLst>
  </p:cSld>
  <p:clrMapOvr>
    <a:masterClrMapping/>
  </p:clrMapOvr>
  <p:transition xmlns:p14="http://schemas.microsoft.com/office/powerpoint/2010/main" advTm="30334">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1806"/>
            <a:ext cx="8229600" cy="1143000"/>
          </a:xfrm>
        </p:spPr>
        <p:txBody>
          <a:bodyPr/>
          <a:lstStyle/>
          <a:p>
            <a:r>
              <a:rPr lang="en-US" dirty="0" smtClean="0">
                <a:solidFill>
                  <a:srgbClr val="00325F"/>
                </a:solidFill>
                <a:latin typeface="Perpetua"/>
                <a:cs typeface="Perpetua"/>
              </a:rPr>
              <a:t>Instruction set and response scale</a:t>
            </a:r>
            <a:endParaRPr lang="en-US" dirty="0">
              <a:solidFill>
                <a:srgbClr val="00325F"/>
              </a:solidFill>
              <a:latin typeface="Perpetua"/>
              <a:cs typeface="Perpetua"/>
            </a:endParaRPr>
          </a:p>
        </p:txBody>
      </p:sp>
      <p:sp>
        <p:nvSpPr>
          <p:cNvPr id="3" name="Content Placeholder 2"/>
          <p:cNvSpPr>
            <a:spLocks noGrp="1"/>
          </p:cNvSpPr>
          <p:nvPr>
            <p:ph idx="1"/>
          </p:nvPr>
        </p:nvSpPr>
        <p:spPr>
          <a:xfrm>
            <a:off x="457200" y="2159001"/>
            <a:ext cx="8229600" cy="1886415"/>
          </a:xfrm>
        </p:spPr>
        <p:txBody>
          <a:bodyPr>
            <a:normAutofit/>
          </a:bodyPr>
          <a:lstStyle/>
          <a:p>
            <a:r>
              <a:rPr lang="en-US" dirty="0" smtClean="0">
                <a:solidFill>
                  <a:srgbClr val="00325F"/>
                </a:solidFill>
                <a:latin typeface="Perpetua"/>
                <a:cs typeface="Perpetua"/>
              </a:rPr>
              <a:t>General rather than specific</a:t>
            </a:r>
            <a:endParaRPr lang="en-US" dirty="0">
              <a:solidFill>
                <a:srgbClr val="00325F"/>
              </a:solidFill>
              <a:latin typeface="Perpetua"/>
              <a:cs typeface="Perpetua"/>
            </a:endParaRPr>
          </a:p>
          <a:p>
            <a:r>
              <a:rPr lang="en-US" dirty="0" smtClean="0">
                <a:solidFill>
                  <a:srgbClr val="00325F"/>
                </a:solidFill>
                <a:latin typeface="Perpetua"/>
                <a:cs typeface="Perpetua"/>
              </a:rPr>
              <a:t>Chose not to offer a time scale</a:t>
            </a:r>
            <a:endParaRPr lang="en-US" dirty="0">
              <a:solidFill>
                <a:srgbClr val="00325F"/>
              </a:solidFill>
              <a:latin typeface="Perpetua"/>
              <a:cs typeface="Perpetua"/>
            </a:endParaRPr>
          </a:p>
          <a:p>
            <a:r>
              <a:rPr lang="en-US" dirty="0" smtClean="0">
                <a:solidFill>
                  <a:srgbClr val="00325F"/>
                </a:solidFill>
                <a:latin typeface="Perpetua"/>
                <a:cs typeface="Perpetua"/>
              </a:rPr>
              <a:t>7 point Likert scale</a:t>
            </a:r>
            <a:endParaRPr lang="en-US" dirty="0">
              <a:solidFill>
                <a:srgbClr val="00325F"/>
              </a:solidFill>
              <a:latin typeface="Perpetua"/>
              <a:cs typeface="Perpetua"/>
            </a:endParaRPr>
          </a:p>
        </p:txBody>
      </p:sp>
      <p:sp>
        <p:nvSpPr>
          <p:cNvPr id="5" name="Footer Placeholder 5"/>
          <p:cNvSpPr>
            <a:spLocks noGrp="1"/>
          </p:cNvSpPr>
          <p:nvPr>
            <p:ph type="ftr" sz="quarter" idx="11"/>
          </p:nvPr>
        </p:nvSpPr>
        <p:spPr>
          <a:xfrm>
            <a:off x="0" y="6497108"/>
            <a:ext cx="9048750" cy="365125"/>
          </a:xfrm>
        </p:spPr>
        <p:txBody>
          <a:bodyPr/>
          <a:lstStyle/>
          <a:p>
            <a:pPr algn="l"/>
            <a:r>
              <a:rPr lang="en-US" sz="800" dirty="0" smtClean="0">
                <a:solidFill>
                  <a:srgbClr val="CD0039"/>
                </a:solidFill>
                <a:latin typeface="Arial"/>
                <a:cs typeface="Arial"/>
              </a:rPr>
              <a:t>The University of Edinburgh is a charitable body, registered in  Scotland, with registration number SC005336 							               </a:t>
            </a:r>
            <a:r>
              <a:rPr lang="en-US" sz="800" b="1" dirty="0" smtClean="0">
                <a:solidFill>
                  <a:srgbClr val="CD0039"/>
                </a:solidFill>
                <a:latin typeface="Arial"/>
                <a:cs typeface="Arial"/>
              </a:rPr>
              <a:t>www.ed.ac.uk</a:t>
            </a:r>
            <a:endParaRPr lang="en-US" sz="800" dirty="0">
              <a:solidFill>
                <a:srgbClr val="CD0039"/>
              </a:solidFill>
              <a:latin typeface="Arial"/>
              <a:cs typeface="Arial"/>
            </a:endParaRPr>
          </a:p>
        </p:txBody>
      </p:sp>
      <p:pic>
        <p:nvPicPr>
          <p:cNvPr id="6" name="Picture 6" descr="Uni Logo and Text in colour.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9575" y="249768"/>
            <a:ext cx="3559174" cy="56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stretch>
            <a:fillRect/>
          </a:stretch>
        </p:blipFill>
        <p:spPr>
          <a:xfrm>
            <a:off x="14641" y="4045416"/>
            <a:ext cx="9129359" cy="1604934"/>
          </a:xfrm>
          <a:prstGeom prst="rect">
            <a:avLst/>
          </a:prstGeom>
        </p:spPr>
      </p:pic>
    </p:spTree>
    <p:extLst>
      <p:ext uri="{BB962C8B-B14F-4D97-AF65-F5344CB8AC3E}">
        <p14:creationId xmlns:p14="http://schemas.microsoft.com/office/powerpoint/2010/main" val="63671320"/>
      </p:ext>
    </p:extLst>
  </p:cSld>
  <p:clrMapOvr>
    <a:masterClrMapping/>
  </p:clrMapOvr>
  <p:transition xmlns:p14="http://schemas.microsoft.com/office/powerpoint/2010/main" advTm="34642">
    <p:fade/>
  </p:transitio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2|7.6|172.6|4|58.4"/>
</p:tagLst>
</file>

<file path=ppt/tags/tag2.xml><?xml version="1.0" encoding="utf-8"?>
<p:tagLst xmlns:a="http://schemas.openxmlformats.org/drawingml/2006/main" xmlns:r="http://schemas.openxmlformats.org/officeDocument/2006/relationships" xmlns:p="http://schemas.openxmlformats.org/presentationml/2006/main">
  <p:tag name="TIMING" val="|3.3|23.8|92.5|17.3"/>
</p:tagLst>
</file>

<file path=ppt/tags/tag3.xml><?xml version="1.0" encoding="utf-8"?>
<p:tagLst xmlns:a="http://schemas.openxmlformats.org/drawingml/2006/main" xmlns:r="http://schemas.openxmlformats.org/officeDocument/2006/relationships" xmlns:p="http://schemas.openxmlformats.org/presentationml/2006/main">
  <p:tag name="TIMING" val="|0.8|2.5"/>
</p:tagLst>
</file>

<file path=ppt/tags/tag4.xml><?xml version="1.0" encoding="utf-8"?>
<p:tagLst xmlns:a="http://schemas.openxmlformats.org/drawingml/2006/main" xmlns:r="http://schemas.openxmlformats.org/officeDocument/2006/relationships" xmlns:p="http://schemas.openxmlformats.org/presentationml/2006/main">
  <p:tag name="TIMING" val="|1.6|41.3|11.3|19.2|12.4"/>
</p:tagLst>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Precedent">
      <a:majorFont>
        <a:latin typeface="Perpetua Titling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cmpd="sng">
          <a:tailEnd type="arrow"/>
        </a:ln>
      </a:spPr>
      <a:bodyPr/>
      <a:lstStyle/>
      <a:style>
        <a:lnRef idx="3">
          <a:schemeClr val="dk1"/>
        </a:lnRef>
        <a:fillRef idx="0">
          <a:schemeClr val="dk1"/>
        </a:fillRef>
        <a:effectRef idx="2">
          <a:schemeClr val="dk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1430</TotalTime>
  <Words>2130</Words>
  <Application>Microsoft Macintosh PowerPoint</Application>
  <PresentationFormat>On-screen Show (4:3)</PresentationFormat>
  <Paragraphs>480</Paragraphs>
  <Slides>36</Slides>
  <Notes>3</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The development &amp; initial validation of the cognitive fusion questionnaire</vt:lpstr>
      <vt:lpstr>Cognitive Fusion &amp; Defusion</vt:lpstr>
      <vt:lpstr>Proxy measures</vt:lpstr>
      <vt:lpstr>Item development</vt:lpstr>
      <vt:lpstr>Item development</vt:lpstr>
      <vt:lpstr>Initial item pool</vt:lpstr>
      <vt:lpstr>Initial item pool</vt:lpstr>
      <vt:lpstr>Expert Panel Review</vt:lpstr>
      <vt:lpstr>Instruction set and response scale</vt:lpstr>
      <vt:lpstr>Philosophical and conceptual aspects</vt:lpstr>
      <vt:lpstr>Exploratory factor analysis and item reduction using a student sample</vt:lpstr>
      <vt:lpstr>Factor extraction / Item reduction</vt:lpstr>
      <vt:lpstr>Item reduction</vt:lpstr>
      <vt:lpstr>The interim period:  28 and 13 item versions</vt:lpstr>
      <vt:lpstr>Gathering data on diverse samples</vt:lpstr>
      <vt:lpstr>Gathering data on diverse samples</vt:lpstr>
      <vt:lpstr>Gathering data on diverse samples</vt:lpstr>
      <vt:lpstr>Investigating the factor structure</vt:lpstr>
      <vt:lpstr>The back and forth with reviewers…</vt:lpstr>
      <vt:lpstr>The final 7 item scale</vt:lpstr>
      <vt:lpstr>The final CFA of 7 items</vt:lpstr>
      <vt:lpstr>The final CFA of 7 items</vt:lpstr>
      <vt:lpstr>Psychometric Properties</vt:lpstr>
      <vt:lpstr>Convergent validity</vt:lpstr>
      <vt:lpstr>Convergent validity</vt:lpstr>
      <vt:lpstr>Convergent validity</vt:lpstr>
      <vt:lpstr>Incremental validity</vt:lpstr>
      <vt:lpstr>Sensitivity to treatment effects</vt:lpstr>
      <vt:lpstr>So what do we have?</vt:lpstr>
      <vt:lpstr>So what do we have?</vt:lpstr>
      <vt:lpstr>Reflecting on the process of publication</vt:lpstr>
      <vt:lpstr>Translations</vt:lpstr>
      <vt:lpstr>CFQ News</vt:lpstr>
      <vt:lpstr>A scientific development community</vt:lpstr>
      <vt:lpstr>PowerPoint Presentation</vt:lpstr>
      <vt:lpstr>PowerPoint Presentation</vt:lpstr>
    </vt:vector>
  </TitlesOfParts>
  <Company>University of Edinburgh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Gillanders</dc:creator>
  <cp:lastModifiedBy>David Gillanders</cp:lastModifiedBy>
  <cp:revision>129</cp:revision>
  <dcterms:created xsi:type="dcterms:W3CDTF">2014-02-25T21:37:58Z</dcterms:created>
  <dcterms:modified xsi:type="dcterms:W3CDTF">2015-07-18T07:15:48Z</dcterms:modified>
</cp:coreProperties>
</file>