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5" r:id="rId3"/>
    <p:sldId id="270" r:id="rId4"/>
    <p:sldId id="267" r:id="rId5"/>
    <p:sldId id="278" r:id="rId6"/>
    <p:sldId id="268" r:id="rId7"/>
    <p:sldId id="257" r:id="rId8"/>
    <p:sldId id="281" r:id="rId9"/>
    <p:sldId id="282" r:id="rId10"/>
    <p:sldId id="283" r:id="rId11"/>
    <p:sldId id="284" r:id="rId12"/>
    <p:sldId id="285" r:id="rId13"/>
    <p:sldId id="277" r:id="rId14"/>
    <p:sldId id="271" r:id="rId15"/>
    <p:sldId id="269" r:id="rId16"/>
    <p:sldId id="279" r:id="rId17"/>
    <p:sldId id="259" r:id="rId18"/>
    <p:sldId id="286" r:id="rId19"/>
    <p:sldId id="280" r:id="rId20"/>
    <p:sldId id="274" r:id="rId21"/>
    <p:sldId id="273" r:id="rId22"/>
    <p:sldId id="287"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336633"/>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29" autoAdjust="0"/>
  </p:normalViewPr>
  <p:slideViewPr>
    <p:cSldViewPr snapToGrid="0" snapToObjects="1">
      <p:cViewPr varScale="1">
        <p:scale>
          <a:sx n="80" d="100"/>
          <a:sy n="80" d="100"/>
        </p:scale>
        <p:origin x="-1448" y="-112"/>
      </p:cViewPr>
      <p:guideLst>
        <p:guide orient="horz" pos="4319"/>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0C90E24-16AC-844E-9EA9-467262FA9828}" type="datetimeFigureOut">
              <a:rPr lang="en-US" smtClean="0"/>
              <a:t>18/07/13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0DD51D9-E69E-0F44-A885-8C817CA94116}" type="slidenum">
              <a:rPr lang="en-US" smtClean="0"/>
              <a:t>‹#›</a:t>
            </a:fld>
            <a:endParaRPr lang="en-US"/>
          </a:p>
        </p:txBody>
      </p:sp>
    </p:spTree>
    <p:extLst>
      <p:ext uri="{BB962C8B-B14F-4D97-AF65-F5344CB8AC3E}">
        <p14:creationId xmlns:p14="http://schemas.microsoft.com/office/powerpoint/2010/main" val="377847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981EC4E-E227-A240-B767-C946AD6D5954}" type="datetimeFigureOut">
              <a:rPr lang="en-US" smtClean="0"/>
              <a:t>18/07/13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D400D6D-E8AD-4A4B-8C0D-374787305BE1}" type="slidenum">
              <a:rPr lang="en-US" smtClean="0"/>
              <a:t>‹#›</a:t>
            </a:fld>
            <a:endParaRPr lang="en-US"/>
          </a:p>
        </p:txBody>
      </p:sp>
    </p:spTree>
    <p:extLst>
      <p:ext uri="{BB962C8B-B14F-4D97-AF65-F5344CB8AC3E}">
        <p14:creationId xmlns:p14="http://schemas.microsoft.com/office/powerpoint/2010/main" val="2633212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smtClean="0">
                <a:latin typeface="Times New Roman" pitchFamily="18" charset="0"/>
              </a:rPr>
              <a:t>Jonathan B. Bricker, PhD</a:t>
            </a:r>
          </a:p>
        </p:txBody>
      </p:sp>
      <p:sp>
        <p:nvSpPr>
          <p:cNvPr id="552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smtClean="0">
                <a:latin typeface="Times New Roman" pitchFamily="18" charset="0"/>
              </a:rPr>
              <a:t>jbricker@u.washington.edu</a:t>
            </a:r>
          </a:p>
        </p:txBody>
      </p:sp>
      <p:sp>
        <p:nvSpPr>
          <p:cNvPr id="553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smtClean="0">
                <a:latin typeface="Times New Roman" pitchFamily="18" charset="0"/>
              </a:rPr>
              <a:t>1/17/2008</a:t>
            </a:r>
          </a:p>
        </p:txBody>
      </p:sp>
      <p:sp>
        <p:nvSpPr>
          <p:cNvPr id="553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fld id="{D0777033-F21A-4692-B598-5C3DD4B98FEA}" type="slidenum">
              <a:rPr lang="en-US" sz="1200" smtClean="0">
                <a:latin typeface="Times New Roman" pitchFamily="18" charset="0"/>
              </a:rPr>
              <a:pPr/>
              <a:t>3</a:t>
            </a:fld>
            <a:endParaRPr lang="en-US" sz="1200" smtClean="0">
              <a:latin typeface="Times New Roman" pitchFamily="18" charset="0"/>
            </a:endParaRPr>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xfrm>
            <a:off x="1219894" y="3257785"/>
            <a:ext cx="6704215" cy="30865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9" tIns="45818" rIns="91639" bIns="45818"/>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Heavy use of audio narration with supplementing</a:t>
            </a:r>
            <a:r>
              <a:rPr lang="en-US" sz="1200" kern="1200" baseline="0" dirty="0" smtClean="0">
                <a:solidFill>
                  <a:schemeClr val="tx1"/>
                </a:solidFill>
                <a:effectLst/>
                <a:latin typeface="+mn-lt"/>
                <a:ea typeface="+mn-ea"/>
                <a:cs typeface="+mn-cs"/>
              </a:rPr>
              <a:t> text (tried to avoid text heavy pages)</a:t>
            </a:r>
          </a:p>
          <a:p>
            <a:pPr marL="171450" indent="-171450">
              <a:buFont typeface="Arial" pitchFamily="34" charset="0"/>
              <a:buChar char="•"/>
            </a:pPr>
            <a:r>
              <a:rPr lang="en-US" sz="1200" kern="1200" baseline="0" dirty="0" smtClean="0">
                <a:solidFill>
                  <a:schemeClr val="tx1"/>
                </a:solidFill>
                <a:effectLst/>
                <a:latin typeface="+mn-lt"/>
                <a:ea typeface="+mn-ea"/>
                <a:cs typeface="+mn-cs"/>
              </a:rPr>
              <a:t>Tried to keep audio as short and clear as possible (which can be challenging)</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Animations to illustrate ACT</a:t>
            </a:r>
            <a:r>
              <a:rPr lang="en-US" sz="1200" kern="1200" baseline="0" dirty="0" smtClean="0">
                <a:solidFill>
                  <a:schemeClr val="tx1"/>
                </a:solidFill>
                <a:effectLst/>
                <a:latin typeface="+mn-lt"/>
                <a:ea typeface="+mn-ea"/>
                <a:cs typeface="+mn-cs"/>
              </a:rPr>
              <a:t> metaphors</a:t>
            </a:r>
          </a:p>
          <a:p>
            <a:pPr marL="171450" indent="-171450">
              <a:buFont typeface="Arial" pitchFamily="34" charset="0"/>
              <a:buChar char="•"/>
            </a:pPr>
            <a:r>
              <a:rPr lang="en-US" dirty="0" smtClean="0"/>
              <a:t>Sought for simple, but appealing animation style for students</a:t>
            </a:r>
          </a:p>
          <a:p>
            <a:pPr marL="171450" indent="-171450">
              <a:buFont typeface="Arial" pitchFamily="34" charset="0"/>
              <a:buChar char="•"/>
            </a:pPr>
            <a:r>
              <a:rPr lang="en-US" sz="1200" kern="1200" dirty="0" smtClean="0">
                <a:solidFill>
                  <a:schemeClr val="tx1"/>
                </a:solidFill>
                <a:effectLst/>
                <a:latin typeface="+mn-lt"/>
                <a:ea typeface="+mn-ea"/>
                <a:cs typeface="+mn-cs"/>
              </a:rPr>
              <a:t>Animations targeted to college students such as in this example where drawings of students are provided in the background to coincide with text and audio narration introducing the lesson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Optional popup windows and rollover features were used throughout the program so that users can learn more about a concept or receive further clarification on an exercise, while avoiding excessive information for users who do not require such information. In this example from lesson 2, users can click on “Having trouble identifying internal barriers” to see a number of examples of the types of internal barriers that sometimes get in the way of values-based actions. This information can be instrumental for users in creating their own list of internal barriers. </a:t>
            </a:r>
            <a:endParaRPr lang="en-US" dirty="0" smtClean="0">
              <a:effectLst/>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9B3E4A8-56C1-4263-AD7C-09F9D4ABFE69}" type="slidenum">
              <a:rPr lang="en-US" smtClean="0"/>
              <a:pPr/>
              <a:t>9</a:t>
            </a:fld>
            <a:endParaRPr lang="en-US"/>
          </a:p>
        </p:txBody>
      </p:sp>
    </p:spTree>
    <p:extLst>
      <p:ext uri="{BB962C8B-B14F-4D97-AF65-F5344CB8AC3E}">
        <p14:creationId xmlns:p14="http://schemas.microsoft.com/office/powerpoint/2010/main" val="338261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AU" dirty="0"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18/07/13</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18/07/13</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18/07/13</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18/07/13</a:t>
            </a:fld>
            <a:endParaRPr lang="en-US"/>
          </a:p>
        </p:txBody>
      </p:sp>
      <p:sp>
        <p:nvSpPr>
          <p:cNvPr id="5" name="Footer Placeholder 4"/>
          <p:cNvSpPr>
            <a:spLocks noGrp="1"/>
          </p:cNvSpPr>
          <p:nvPr>
            <p:ph type="ftr" sz="quarter" idx="11"/>
          </p:nvPr>
        </p:nvSpPr>
        <p:spPr/>
        <p:txBody>
          <a:bodyPr/>
          <a:lstStyle/>
          <a:p>
            <a:r>
              <a:rPr lang="en-US" dirty="0" smtClean="0"/>
              <a:t>Test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AU"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18/07/13</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18/07/13</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18/07/13</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18/07/13</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18/07/13</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AU"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18/07/13</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AU"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18/07/13</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schemeClr>
            </a:gs>
            <a:gs pos="76000">
              <a:schemeClr val="bg1">
                <a:tint val="90000"/>
                <a:shade val="90000"/>
                <a:satMod val="200000"/>
              </a:schemeClr>
            </a:gs>
            <a:gs pos="92000">
              <a:schemeClr val="accent3">
                <a:lumMod val="20000"/>
                <a:lumOff val="80000"/>
                <a:alpha val="33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7189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
        <p:nvSpPr>
          <p:cNvPr id="4" name="Date Placeholder 3"/>
          <p:cNvSpPr>
            <a:spLocks noGrp="1"/>
          </p:cNvSpPr>
          <p:nvPr>
            <p:ph type="dt" sz="half" idx="2"/>
          </p:nvPr>
        </p:nvSpPr>
        <p:spPr>
          <a:xfrm>
            <a:off x="5842001" y="6356350"/>
            <a:ext cx="2607322"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dirty="0" smtClean="0"/>
              <a:t>COMMERCIAL-IN-CONFIDENCE</a:t>
            </a:r>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 Chris Horan 2012</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4400" kern="1200" baseline="0">
          <a:solidFill>
            <a:schemeClr val="accent6">
              <a:lumMod val="50000"/>
            </a:schemeClr>
          </a:solidFill>
          <a:effectLst/>
          <a:latin typeface="Optima"/>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baseline="0">
          <a:solidFill>
            <a:schemeClr val="tx1">
              <a:lumMod val="75000"/>
              <a:lumOff val="25000"/>
            </a:schemeClr>
          </a:solidFill>
          <a:latin typeface="Optima"/>
          <a:ea typeface="+mn-ea"/>
          <a:cs typeface="+mn-cs"/>
        </a:defRPr>
      </a:lvl1pPr>
      <a:lvl2pPr marL="742950" indent="-285750" algn="l" defTabSz="914400" rtl="0" eaLnBrk="1" latinLnBrk="0" hangingPunct="1">
        <a:spcBef>
          <a:spcPct val="20000"/>
        </a:spcBef>
        <a:buFont typeface="Courier New" pitchFamily="49" charset="0"/>
        <a:buChar char="o"/>
        <a:defRPr sz="2600" kern="1200" baseline="0">
          <a:solidFill>
            <a:schemeClr val="tx1">
              <a:lumMod val="75000"/>
              <a:lumOff val="25000"/>
            </a:schemeClr>
          </a:solidFill>
          <a:latin typeface="Optima"/>
          <a:ea typeface="+mn-ea"/>
          <a:cs typeface="+mn-cs"/>
        </a:defRPr>
      </a:lvl2pPr>
      <a:lvl3pPr marL="1143000" indent="-228600" algn="l" defTabSz="914400" rtl="0" eaLnBrk="1" latinLnBrk="0" hangingPunct="1">
        <a:spcBef>
          <a:spcPct val="20000"/>
        </a:spcBef>
        <a:buFont typeface="Arial" pitchFamily="34" charset="0"/>
        <a:buChar char="•"/>
        <a:defRPr sz="2200" kern="1200" baseline="0">
          <a:solidFill>
            <a:schemeClr val="tx1">
              <a:lumMod val="75000"/>
              <a:lumOff val="25000"/>
            </a:schemeClr>
          </a:solidFill>
          <a:latin typeface="Optima"/>
          <a:ea typeface="+mn-ea"/>
          <a:cs typeface="+mn-cs"/>
        </a:defRPr>
      </a:lvl3pPr>
      <a:lvl4pPr marL="1600200" indent="-228600" algn="l" defTabSz="914400" rtl="0" eaLnBrk="1" latinLnBrk="0" hangingPunct="1">
        <a:spcBef>
          <a:spcPct val="20000"/>
        </a:spcBef>
        <a:buFont typeface="Courier New" pitchFamily="49" charset="0"/>
        <a:buChar char="o"/>
        <a:defRPr sz="1800" kern="1200" baseline="0">
          <a:solidFill>
            <a:schemeClr val="tx1">
              <a:lumMod val="75000"/>
              <a:lumOff val="25000"/>
            </a:schemeClr>
          </a:solidFill>
          <a:latin typeface="Optima"/>
          <a:ea typeface="+mn-ea"/>
          <a:cs typeface="+mn-cs"/>
        </a:defRPr>
      </a:lvl4pPr>
      <a:lvl5pPr marL="2057400" indent="-228600" algn="l" defTabSz="914400" rtl="0" eaLnBrk="1" latinLnBrk="0" hangingPunct="1">
        <a:spcBef>
          <a:spcPct val="20000"/>
        </a:spcBef>
        <a:buFont typeface="Arial" pitchFamily="34" charset="0"/>
        <a:buChar char="•"/>
        <a:defRPr sz="3000" kern="1200" baseline="0">
          <a:solidFill>
            <a:schemeClr val="tx1">
              <a:lumMod val="75000"/>
              <a:lumOff val="25000"/>
            </a:schemeClr>
          </a:solidFill>
          <a:latin typeface="Optima"/>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617696" y="2893916"/>
            <a:ext cx="4252128" cy="1219200"/>
          </a:xfrm>
        </p:spPr>
        <p:txBody>
          <a:bodyPr/>
          <a:lstStyle/>
          <a:p>
            <a:r>
              <a:rPr lang="en-US" dirty="0" err="1" smtClean="0">
                <a:solidFill>
                  <a:schemeClr val="tx1"/>
                </a:solidFill>
              </a:rPr>
              <a:t>ACTing</a:t>
            </a:r>
            <a:r>
              <a:rPr lang="en-US" dirty="0" smtClean="0">
                <a:solidFill>
                  <a:schemeClr val="tx1"/>
                </a:solidFill>
              </a:rPr>
              <a:t> With Technology Panel</a:t>
            </a:r>
          </a:p>
          <a:p>
            <a:r>
              <a:rPr lang="en-US" dirty="0" smtClean="0">
                <a:solidFill>
                  <a:schemeClr val="tx1"/>
                </a:solidFill>
              </a:rPr>
              <a:t>July 12 2013</a:t>
            </a:r>
            <a:endParaRPr lang="en-US" dirty="0">
              <a:solidFill>
                <a:schemeClr val="tx1"/>
              </a:solidFill>
            </a:endParaRPr>
          </a:p>
        </p:txBody>
      </p:sp>
      <p:pic>
        <p:nvPicPr>
          <p:cNvPr id="9" name="Picture 8"/>
          <p:cNvPicPr>
            <a:picLocks noChangeAspect="1"/>
          </p:cNvPicPr>
          <p:nvPr/>
        </p:nvPicPr>
        <p:blipFill>
          <a:blip r:embed="rId2"/>
          <a:stretch>
            <a:fillRect/>
          </a:stretch>
        </p:blipFill>
        <p:spPr>
          <a:xfrm>
            <a:off x="409724" y="495300"/>
            <a:ext cx="3898900" cy="5676900"/>
          </a:xfrm>
          <a:prstGeom prst="rect">
            <a:avLst/>
          </a:prstGeom>
        </p:spPr>
      </p:pic>
    </p:spTree>
    <p:extLst>
      <p:ext uri="{BB962C8B-B14F-4D97-AF65-F5344CB8AC3E}">
        <p14:creationId xmlns:p14="http://schemas.microsoft.com/office/powerpoint/2010/main" val="12277314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52400"/>
            <a:ext cx="8229600" cy="381000"/>
          </a:xfrm>
        </p:spPr>
        <p:txBody>
          <a:bodyPr rtlCol="0">
            <a:normAutofit fontScale="90000"/>
          </a:bodyPr>
          <a:lstStyle/>
          <a:p>
            <a:pPr eaLnBrk="1" fontAlgn="auto" hangingPunct="1">
              <a:spcAft>
                <a:spcPts val="0"/>
              </a:spcAft>
              <a:defRPr/>
            </a:pPr>
            <a:r>
              <a:rPr lang="en-US" sz="4000" dirty="0" smtClean="0"/>
              <a:t>Counselor Dashboard: Training</a:t>
            </a:r>
          </a:p>
        </p:txBody>
      </p:sp>
      <p:pic>
        <p:nvPicPr>
          <p:cNvPr id="4" name="Picture 3" descr="ccc_mockups_Feb_2_2012 4.pdf"/>
          <p:cNvPicPr>
            <a:picLocks noChangeAspect="1"/>
          </p:cNvPicPr>
          <p:nvPr/>
        </p:nvPicPr>
        <p:blipFill>
          <a:blip r:embed="rId2"/>
          <a:stretch>
            <a:fillRect/>
          </a:stretch>
        </p:blipFill>
        <p:spPr>
          <a:xfrm>
            <a:off x="685800" y="685800"/>
            <a:ext cx="7467600" cy="6740363"/>
          </a:xfrm>
          <a:prstGeom prst="rect">
            <a:avLst/>
          </a:prstGeom>
        </p:spPr>
      </p:pic>
    </p:spTree>
    <p:extLst>
      <p:ext uri="{BB962C8B-B14F-4D97-AF65-F5344CB8AC3E}">
        <p14:creationId xmlns:p14="http://schemas.microsoft.com/office/powerpoint/2010/main" val="26693048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52400"/>
            <a:ext cx="8229600" cy="381000"/>
          </a:xfrm>
        </p:spPr>
        <p:txBody>
          <a:bodyPr rtlCol="0">
            <a:normAutofit fontScale="90000"/>
          </a:bodyPr>
          <a:lstStyle/>
          <a:p>
            <a:pPr eaLnBrk="1" fontAlgn="auto" hangingPunct="1">
              <a:spcAft>
                <a:spcPts val="0"/>
              </a:spcAft>
              <a:defRPr/>
            </a:pPr>
            <a:r>
              <a:rPr lang="en-US" sz="4000" dirty="0" smtClean="0"/>
              <a:t>Counselor Dashboard: Clients</a:t>
            </a:r>
          </a:p>
        </p:txBody>
      </p:sp>
      <p:pic>
        <p:nvPicPr>
          <p:cNvPr id="5" name="Picture 4" descr="ccc_mockups_Feb_2_2012 11.pdf"/>
          <p:cNvPicPr>
            <a:picLocks noChangeAspect="1"/>
          </p:cNvPicPr>
          <p:nvPr/>
        </p:nvPicPr>
        <p:blipFill>
          <a:blip r:embed="rId2"/>
          <a:stretch>
            <a:fillRect/>
          </a:stretch>
        </p:blipFill>
        <p:spPr>
          <a:xfrm>
            <a:off x="838200" y="851647"/>
            <a:ext cx="7162800" cy="8139953"/>
          </a:xfrm>
          <a:prstGeom prst="rect">
            <a:avLst/>
          </a:prstGeom>
        </p:spPr>
      </p:pic>
    </p:spTree>
    <p:extLst>
      <p:ext uri="{BB962C8B-B14F-4D97-AF65-F5344CB8AC3E}">
        <p14:creationId xmlns:p14="http://schemas.microsoft.com/office/powerpoint/2010/main" val="36082336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52400"/>
            <a:ext cx="8229600" cy="381000"/>
          </a:xfrm>
        </p:spPr>
        <p:txBody>
          <a:bodyPr rtlCol="0">
            <a:normAutofit fontScale="90000"/>
          </a:bodyPr>
          <a:lstStyle/>
          <a:p>
            <a:pPr eaLnBrk="1" fontAlgn="auto" hangingPunct="1">
              <a:spcAft>
                <a:spcPts val="0"/>
              </a:spcAft>
              <a:defRPr/>
            </a:pPr>
            <a:r>
              <a:rPr lang="en-US" sz="4000" dirty="0" smtClean="0"/>
              <a:t>Counselor Dashboard: Specific Client</a:t>
            </a:r>
          </a:p>
        </p:txBody>
      </p:sp>
      <p:pic>
        <p:nvPicPr>
          <p:cNvPr id="4" name="Picture 3" descr="ccc_mockups_Feb_2_2012 12.jpg"/>
          <p:cNvPicPr>
            <a:picLocks noChangeAspect="1"/>
          </p:cNvPicPr>
          <p:nvPr/>
        </p:nvPicPr>
        <p:blipFill>
          <a:blip r:embed="rId2"/>
          <a:stretch>
            <a:fillRect/>
          </a:stretch>
        </p:blipFill>
        <p:spPr>
          <a:xfrm>
            <a:off x="1447800" y="975746"/>
            <a:ext cx="5867400" cy="5882254"/>
          </a:xfrm>
          <a:prstGeom prst="rect">
            <a:avLst/>
          </a:prstGeom>
        </p:spPr>
      </p:pic>
    </p:spTree>
    <p:extLst>
      <p:ext uri="{BB962C8B-B14F-4D97-AF65-F5344CB8AC3E}">
        <p14:creationId xmlns:p14="http://schemas.microsoft.com/office/powerpoint/2010/main" val="28241528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web/mobile technology can be used to overcome </a:t>
            </a:r>
            <a:r>
              <a:rPr lang="en-US" sz="3200" b="1" dirty="0"/>
              <a:t>clinical challenges</a:t>
            </a:r>
            <a:endParaRPr lang="en-US" sz="3200" dirty="0"/>
          </a:p>
        </p:txBody>
      </p:sp>
      <p:sp>
        <p:nvSpPr>
          <p:cNvPr id="3" name="Content Placeholder 2"/>
          <p:cNvSpPr>
            <a:spLocks noGrp="1"/>
          </p:cNvSpPr>
          <p:nvPr>
            <p:ph idx="1"/>
          </p:nvPr>
        </p:nvSpPr>
        <p:spPr/>
        <p:txBody>
          <a:bodyPr>
            <a:normAutofit/>
          </a:bodyPr>
          <a:lstStyle/>
          <a:p>
            <a:r>
              <a:rPr lang="en-US" sz="3200" b="1" u="sng" dirty="0"/>
              <a:t>ACCESSIBILITY/REACH </a:t>
            </a:r>
            <a:endParaRPr lang="en-US" b="1" u="sng" dirty="0" smtClean="0"/>
          </a:p>
          <a:p>
            <a:pPr lvl="1"/>
            <a:r>
              <a:rPr lang="en-US" dirty="0" smtClean="0"/>
              <a:t>In what ways could web/mobile technologies </a:t>
            </a:r>
            <a:r>
              <a:rPr lang="en-US" b="1" dirty="0" smtClean="0"/>
              <a:t>expand the accessibility</a:t>
            </a:r>
            <a:r>
              <a:rPr lang="en-US" dirty="0" smtClean="0"/>
              <a:t> of psychological interventions?</a:t>
            </a:r>
          </a:p>
          <a:p>
            <a:pPr lvl="1"/>
            <a:r>
              <a:rPr lang="en-US" dirty="0"/>
              <a:t>Are there any </a:t>
            </a:r>
            <a:r>
              <a:rPr lang="en-US" b="1" dirty="0" smtClean="0"/>
              <a:t>populations</a:t>
            </a:r>
            <a:r>
              <a:rPr lang="en-US" dirty="0" smtClean="0"/>
              <a:t> that are more/less suitable </a:t>
            </a:r>
            <a:r>
              <a:rPr lang="en-US" dirty="0"/>
              <a:t>for web/mobile interventions</a:t>
            </a:r>
            <a:r>
              <a:rPr lang="en-US" dirty="0" smtClean="0"/>
              <a:t>?</a:t>
            </a:r>
          </a:p>
          <a:p>
            <a:endParaRPr lang="en-US" dirty="0" smtClean="0"/>
          </a:p>
        </p:txBody>
      </p:sp>
      <p:sp>
        <p:nvSpPr>
          <p:cNvPr id="5" name="TextBox 4"/>
          <p:cNvSpPr txBox="1"/>
          <p:nvPr/>
        </p:nvSpPr>
        <p:spPr>
          <a:xfrm>
            <a:off x="8145523" y="6386845"/>
            <a:ext cx="931152" cy="369332"/>
          </a:xfrm>
          <a:prstGeom prst="rect">
            <a:avLst/>
          </a:prstGeom>
          <a:noFill/>
        </p:spPr>
        <p:txBody>
          <a:bodyPr wrap="none" rtlCol="0">
            <a:spAutoFit/>
          </a:bodyPr>
          <a:lstStyle/>
          <a:p>
            <a:r>
              <a:rPr lang="en-US" dirty="0" smtClean="0"/>
              <a:t>5:10pm</a:t>
            </a:r>
            <a:endParaRPr lang="en-US" dirty="0"/>
          </a:p>
        </p:txBody>
      </p:sp>
    </p:spTree>
    <p:extLst>
      <p:ext uri="{BB962C8B-B14F-4D97-AF65-F5344CB8AC3E}">
        <p14:creationId xmlns:p14="http://schemas.microsoft.com/office/powerpoint/2010/main" val="10863365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web</a:t>
            </a:r>
            <a:r>
              <a:rPr lang="en-US" sz="3200" dirty="0"/>
              <a:t>/mobile technology </a:t>
            </a:r>
            <a:r>
              <a:rPr lang="en-US" sz="3200" dirty="0" smtClean="0"/>
              <a:t>can be used to overcome </a:t>
            </a:r>
            <a:r>
              <a:rPr lang="en-US" sz="3200" b="1" dirty="0" smtClean="0"/>
              <a:t>clinical challenges</a:t>
            </a:r>
            <a:endParaRPr lang="en-US" sz="3200" dirty="0"/>
          </a:p>
        </p:txBody>
      </p:sp>
      <p:sp>
        <p:nvSpPr>
          <p:cNvPr id="3" name="Content Placeholder 2"/>
          <p:cNvSpPr>
            <a:spLocks noGrp="1"/>
          </p:cNvSpPr>
          <p:nvPr>
            <p:ph idx="1"/>
          </p:nvPr>
        </p:nvSpPr>
        <p:spPr>
          <a:xfrm>
            <a:off x="457200" y="1718900"/>
            <a:ext cx="8686800" cy="4525963"/>
          </a:xfrm>
        </p:spPr>
        <p:txBody>
          <a:bodyPr>
            <a:normAutofit/>
          </a:bodyPr>
          <a:lstStyle/>
          <a:p>
            <a:r>
              <a:rPr lang="en-US" b="1" u="sng" dirty="0" smtClean="0"/>
              <a:t>EFFECTIVENESS</a:t>
            </a:r>
            <a:endParaRPr lang="en-US" dirty="0" smtClean="0"/>
          </a:p>
          <a:p>
            <a:pPr lvl="1"/>
            <a:r>
              <a:rPr lang="en-US" dirty="0" smtClean="0"/>
              <a:t>In </a:t>
            </a:r>
            <a:r>
              <a:rPr lang="en-US" dirty="0"/>
              <a:t>what ways can web/mobile technologies improve the effectiveness of traditional psychological services</a:t>
            </a:r>
            <a:r>
              <a:rPr lang="en-US" dirty="0" smtClean="0"/>
              <a:t>?</a:t>
            </a:r>
            <a:endParaRPr lang="en-US" dirty="0"/>
          </a:p>
        </p:txBody>
      </p:sp>
      <p:sp>
        <p:nvSpPr>
          <p:cNvPr id="4" name="TextBox 3"/>
          <p:cNvSpPr txBox="1"/>
          <p:nvPr/>
        </p:nvSpPr>
        <p:spPr>
          <a:xfrm>
            <a:off x="8145523" y="6386845"/>
            <a:ext cx="931152" cy="369332"/>
          </a:xfrm>
          <a:prstGeom prst="rect">
            <a:avLst/>
          </a:prstGeom>
          <a:noFill/>
        </p:spPr>
        <p:txBody>
          <a:bodyPr wrap="none" rtlCol="0">
            <a:spAutoFit/>
          </a:bodyPr>
          <a:lstStyle/>
          <a:p>
            <a:r>
              <a:rPr lang="en-US" dirty="0" smtClean="0"/>
              <a:t>5:20pm</a:t>
            </a:r>
            <a:endParaRPr lang="en-US" dirty="0"/>
          </a:p>
        </p:txBody>
      </p:sp>
    </p:spTree>
    <p:extLst>
      <p:ext uri="{BB962C8B-B14F-4D97-AF65-F5344CB8AC3E}">
        <p14:creationId xmlns:p14="http://schemas.microsoft.com/office/powerpoint/2010/main" val="37686984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Who is doing research in this area?</a:t>
            </a:r>
            <a:endParaRPr lang="en-US" sz="4000" dirty="0"/>
          </a:p>
        </p:txBody>
      </p:sp>
      <p:pic>
        <p:nvPicPr>
          <p:cNvPr id="4" name="Content Placeholder 3"/>
          <p:cNvPicPr>
            <a:picLocks noGrp="1" noChangeAspect="1"/>
          </p:cNvPicPr>
          <p:nvPr>
            <p:ph idx="1"/>
          </p:nvPr>
        </p:nvPicPr>
        <p:blipFill>
          <a:blip r:embed="rId2"/>
          <a:srcRect t="3849" b="3849"/>
          <a:stretch>
            <a:fillRect/>
          </a:stretch>
        </p:blipFill>
        <p:spPr/>
      </p:pic>
      <p:sp>
        <p:nvSpPr>
          <p:cNvPr id="7" name="Rounded Rectangular Callout 6"/>
          <p:cNvSpPr/>
          <p:nvPr/>
        </p:nvSpPr>
        <p:spPr>
          <a:xfrm>
            <a:off x="4953000" y="5177087"/>
            <a:ext cx="1920875" cy="1127125"/>
          </a:xfrm>
          <a:prstGeom prst="wedgeRoundRectCallout">
            <a:avLst>
              <a:gd name="adj1" fmla="val 99667"/>
              <a:gd name="adj2" fmla="val -38558"/>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Sara Boucher</a:t>
            </a:r>
          </a:p>
          <a:p>
            <a:pPr algn="ctr"/>
            <a:r>
              <a:rPr lang="en-US" sz="1400" dirty="0" smtClean="0">
                <a:solidFill>
                  <a:schemeClr val="tx1"/>
                </a:solidFill>
              </a:rPr>
              <a:t>Joseph </a:t>
            </a:r>
            <a:r>
              <a:rPr lang="en-US" sz="1400" dirty="0" err="1" smtClean="0">
                <a:solidFill>
                  <a:schemeClr val="tx1"/>
                </a:solidFill>
              </a:rPr>
              <a:t>Ciarrochi</a:t>
            </a:r>
            <a:r>
              <a:rPr lang="en-US" sz="1400" dirty="0" smtClean="0">
                <a:solidFill>
                  <a:schemeClr val="tx1"/>
                </a:solidFill>
              </a:rPr>
              <a:t> </a:t>
            </a:r>
          </a:p>
          <a:p>
            <a:pPr algn="ctr"/>
            <a:r>
              <a:rPr lang="en-US" sz="1400" dirty="0" smtClean="0">
                <a:solidFill>
                  <a:schemeClr val="tx1"/>
                </a:solidFill>
              </a:rPr>
              <a:t>Chris Horan</a:t>
            </a:r>
          </a:p>
          <a:p>
            <a:pPr algn="ctr"/>
            <a:r>
              <a:rPr lang="en-US" sz="1400" dirty="0" smtClean="0">
                <a:solidFill>
                  <a:schemeClr val="tx1"/>
                </a:solidFill>
              </a:rPr>
              <a:t>Stefano </a:t>
            </a:r>
            <a:r>
              <a:rPr lang="en-US" sz="1400" dirty="0" err="1" smtClean="0">
                <a:solidFill>
                  <a:schemeClr val="tx1"/>
                </a:solidFill>
              </a:rPr>
              <a:t>Picozzi</a:t>
            </a:r>
            <a:endParaRPr lang="en-US" sz="1400" dirty="0">
              <a:solidFill>
                <a:schemeClr val="tx1"/>
              </a:solidFill>
            </a:endParaRPr>
          </a:p>
        </p:txBody>
      </p:sp>
      <p:sp>
        <p:nvSpPr>
          <p:cNvPr id="8" name="Rounded Rectangular Callout 7"/>
          <p:cNvSpPr/>
          <p:nvPr/>
        </p:nvSpPr>
        <p:spPr>
          <a:xfrm>
            <a:off x="6349487" y="2422163"/>
            <a:ext cx="1984887" cy="1246936"/>
          </a:xfrm>
          <a:prstGeom prst="wedgeRoundRectCallout">
            <a:avLst>
              <a:gd name="adj1" fmla="val -145452"/>
              <a:gd name="adj2" fmla="val 29908"/>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Maria </a:t>
            </a:r>
            <a:r>
              <a:rPr lang="en-US" sz="1400" dirty="0" err="1" smtClean="0">
                <a:solidFill>
                  <a:srgbClr val="000000"/>
                </a:solidFill>
              </a:rPr>
              <a:t>Karekl</a:t>
            </a:r>
            <a:r>
              <a:rPr lang="en-US" sz="1400" dirty="0" err="1">
                <a:solidFill>
                  <a:srgbClr val="000000"/>
                </a:solidFill>
              </a:rPr>
              <a:t>a</a:t>
            </a:r>
            <a:r>
              <a:rPr lang="en-US" sz="1400" dirty="0" smtClean="0">
                <a:solidFill>
                  <a:srgbClr val="000000"/>
                </a:solidFill>
              </a:rPr>
              <a:t> </a:t>
            </a:r>
          </a:p>
          <a:p>
            <a:pPr algn="ctr"/>
            <a:r>
              <a:rPr lang="en-US" sz="1400" dirty="0" err="1" smtClean="0">
                <a:solidFill>
                  <a:srgbClr val="000000"/>
                </a:solidFill>
              </a:rPr>
              <a:t>Kien</a:t>
            </a:r>
            <a:r>
              <a:rPr lang="en-US" sz="1400" dirty="0" smtClean="0">
                <a:solidFill>
                  <a:srgbClr val="000000"/>
                </a:solidFill>
              </a:rPr>
              <a:t> </a:t>
            </a:r>
            <a:r>
              <a:rPr lang="en-US" sz="1400" dirty="0" err="1" smtClean="0">
                <a:solidFill>
                  <a:srgbClr val="000000"/>
                </a:solidFill>
              </a:rPr>
              <a:t>Hoa</a:t>
            </a:r>
            <a:r>
              <a:rPr lang="en-US" sz="1400" dirty="0" smtClean="0">
                <a:solidFill>
                  <a:srgbClr val="000000"/>
                </a:solidFill>
              </a:rPr>
              <a:t> Ly</a:t>
            </a:r>
          </a:p>
          <a:p>
            <a:pPr algn="ctr"/>
            <a:r>
              <a:rPr lang="en-US" sz="1400" dirty="0" smtClean="0">
                <a:solidFill>
                  <a:srgbClr val="000000"/>
                </a:solidFill>
              </a:rPr>
              <a:t>Tim </a:t>
            </a:r>
            <a:r>
              <a:rPr lang="en-US" sz="1400" dirty="0" err="1" smtClean="0">
                <a:solidFill>
                  <a:srgbClr val="000000"/>
                </a:solidFill>
              </a:rPr>
              <a:t>Batink</a:t>
            </a:r>
            <a:endParaRPr lang="en-US" sz="1400" dirty="0" smtClean="0">
              <a:solidFill>
                <a:srgbClr val="000000"/>
              </a:solidFill>
            </a:endParaRPr>
          </a:p>
          <a:p>
            <a:pPr algn="ctr"/>
            <a:r>
              <a:rPr lang="en-US" sz="1400" dirty="0">
                <a:solidFill>
                  <a:srgbClr val="000000"/>
                </a:solidFill>
              </a:rPr>
              <a:t>Gerhard </a:t>
            </a:r>
            <a:r>
              <a:rPr lang="en-US" sz="1400" dirty="0" err="1">
                <a:solidFill>
                  <a:srgbClr val="000000"/>
                </a:solidFill>
              </a:rPr>
              <a:t>Andersson</a:t>
            </a:r>
            <a:r>
              <a:rPr lang="en-US" sz="1400" dirty="0">
                <a:solidFill>
                  <a:srgbClr val="000000"/>
                </a:solidFill>
              </a:rPr>
              <a:t> </a:t>
            </a:r>
          </a:p>
          <a:p>
            <a:pPr algn="ctr"/>
            <a:r>
              <a:rPr lang="en-US" sz="1400" dirty="0" smtClean="0">
                <a:solidFill>
                  <a:srgbClr val="000000"/>
                </a:solidFill>
              </a:rPr>
              <a:t>Eric Morris</a:t>
            </a:r>
            <a:endParaRPr lang="en-US" sz="1400" dirty="0">
              <a:solidFill>
                <a:srgbClr val="000000"/>
              </a:solidFill>
            </a:endParaRPr>
          </a:p>
        </p:txBody>
      </p:sp>
      <p:sp>
        <p:nvSpPr>
          <p:cNvPr id="9" name="Rounded Rectangular Callout 8"/>
          <p:cNvSpPr/>
          <p:nvPr/>
        </p:nvSpPr>
        <p:spPr>
          <a:xfrm>
            <a:off x="698500" y="4216038"/>
            <a:ext cx="1920874" cy="1086212"/>
          </a:xfrm>
          <a:prstGeom prst="wedgeRoundRectCallout">
            <a:avLst>
              <a:gd name="adj1" fmla="val 22113"/>
              <a:gd name="adj2" fmla="val -94904"/>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Jonathan </a:t>
            </a:r>
            <a:r>
              <a:rPr lang="en-US" sz="1400" dirty="0" smtClean="0">
                <a:solidFill>
                  <a:srgbClr val="000000"/>
                </a:solidFill>
              </a:rPr>
              <a:t>Bricker Jacqueline </a:t>
            </a:r>
            <a:r>
              <a:rPr lang="en-US" sz="1400" dirty="0" err="1" smtClean="0">
                <a:solidFill>
                  <a:srgbClr val="000000"/>
                </a:solidFill>
              </a:rPr>
              <a:t>Pistorello</a:t>
            </a:r>
            <a:r>
              <a:rPr lang="en-US" sz="1400" dirty="0" smtClean="0">
                <a:solidFill>
                  <a:srgbClr val="000000"/>
                </a:solidFill>
              </a:rPr>
              <a:t> Roger </a:t>
            </a:r>
            <a:r>
              <a:rPr lang="en-US" sz="1400" dirty="0" err="1">
                <a:solidFill>
                  <a:srgbClr val="000000"/>
                </a:solidFill>
              </a:rPr>
              <a:t>Vilardaga</a:t>
            </a:r>
            <a:r>
              <a:rPr lang="en-US" sz="1400" dirty="0">
                <a:solidFill>
                  <a:srgbClr val="000000"/>
                </a:solidFill>
              </a:rPr>
              <a:t> </a:t>
            </a:r>
            <a:endParaRPr lang="en-US" sz="1400" dirty="0" smtClean="0">
              <a:solidFill>
                <a:srgbClr val="000000"/>
              </a:solidFill>
            </a:endParaRPr>
          </a:p>
          <a:p>
            <a:pPr algn="ctr"/>
            <a:r>
              <a:rPr lang="en-US" sz="1400" dirty="0" smtClean="0">
                <a:solidFill>
                  <a:srgbClr val="000000"/>
                </a:solidFill>
              </a:rPr>
              <a:t>Robyn </a:t>
            </a:r>
            <a:r>
              <a:rPr lang="en-US" sz="1400" dirty="0" err="1" smtClean="0">
                <a:solidFill>
                  <a:srgbClr val="000000"/>
                </a:solidFill>
              </a:rPr>
              <a:t>Walser</a:t>
            </a:r>
            <a:endParaRPr lang="en-US" sz="1400" dirty="0">
              <a:solidFill>
                <a:srgbClr val="000000"/>
              </a:solidFill>
            </a:endParaRPr>
          </a:p>
        </p:txBody>
      </p:sp>
      <p:sp>
        <p:nvSpPr>
          <p:cNvPr id="3" name="TextBox 2"/>
          <p:cNvSpPr txBox="1"/>
          <p:nvPr/>
        </p:nvSpPr>
        <p:spPr>
          <a:xfrm>
            <a:off x="354387" y="6357761"/>
            <a:ext cx="8918818" cy="338554"/>
          </a:xfrm>
          <a:prstGeom prst="rect">
            <a:avLst/>
          </a:prstGeom>
          <a:noFill/>
        </p:spPr>
        <p:txBody>
          <a:bodyPr wrap="square" rtlCol="0">
            <a:spAutoFit/>
          </a:bodyPr>
          <a:lstStyle/>
          <a:p>
            <a:r>
              <a:rPr lang="en-US" sz="1600" dirty="0" smtClean="0"/>
              <a:t>Research Contact List will be available on the ACBS Conference Website (Thanks Sara Boucher)</a:t>
            </a:r>
            <a:endParaRPr lang="en-US" sz="1600" dirty="0"/>
          </a:p>
        </p:txBody>
      </p:sp>
    </p:spTree>
    <p:extLst>
      <p:ext uri="{BB962C8B-B14F-4D97-AF65-F5344CB8AC3E}">
        <p14:creationId xmlns:p14="http://schemas.microsoft.com/office/powerpoint/2010/main" val="19948979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8"/>
            <a:ext cx="8229600" cy="1600200"/>
          </a:xfrm>
        </p:spPr>
        <p:txBody>
          <a:bodyPr/>
          <a:lstStyle/>
          <a:p>
            <a:r>
              <a:rPr lang="en-US" sz="3600" dirty="0"/>
              <a:t> </a:t>
            </a:r>
            <a:r>
              <a:rPr lang="en-US" sz="3600" b="1" dirty="0"/>
              <a:t>Research</a:t>
            </a:r>
            <a:r>
              <a:rPr lang="en-US" sz="3600" dirty="0"/>
              <a:t> incorporating web/mobile technology</a:t>
            </a: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3000" dirty="0"/>
              <a:t>What does the </a:t>
            </a:r>
            <a:r>
              <a:rPr lang="en-US" sz="3000" b="1" dirty="0"/>
              <a:t>literature</a:t>
            </a:r>
            <a:r>
              <a:rPr lang="en-US" sz="3000" dirty="0"/>
              <a:t> say about the effectiveness of web/mobile interventions</a:t>
            </a:r>
            <a:r>
              <a:rPr lang="en-US" sz="3000" dirty="0" smtClean="0"/>
              <a:t>?</a:t>
            </a:r>
            <a:endParaRPr lang="en-US" dirty="0" smtClean="0"/>
          </a:p>
        </p:txBody>
      </p:sp>
    </p:spTree>
    <p:extLst>
      <p:ext uri="{BB962C8B-B14F-4D97-AF65-F5344CB8AC3E}">
        <p14:creationId xmlns:p14="http://schemas.microsoft.com/office/powerpoint/2010/main" val="2205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8"/>
            <a:ext cx="8229600" cy="1600200"/>
          </a:xfrm>
        </p:spPr>
        <p:txBody>
          <a:bodyPr/>
          <a:lstStyle/>
          <a:p>
            <a:r>
              <a:rPr lang="en-US" sz="3600" b="1" dirty="0" smtClean="0"/>
              <a:t>Research</a:t>
            </a:r>
            <a:r>
              <a:rPr lang="en-US" sz="3600" dirty="0" smtClean="0"/>
              <a:t> incorporating web</a:t>
            </a:r>
            <a:r>
              <a:rPr lang="en-US" sz="3600" dirty="0"/>
              <a:t>/mobile </a:t>
            </a:r>
            <a:r>
              <a:rPr lang="en-US" sz="3600" dirty="0" smtClean="0"/>
              <a:t>technology</a:t>
            </a:r>
            <a:endParaRPr lang="en-US" sz="3600" dirty="0"/>
          </a:p>
        </p:txBody>
      </p:sp>
      <p:sp>
        <p:nvSpPr>
          <p:cNvPr id="3" name="Content Placeholder 2"/>
          <p:cNvSpPr>
            <a:spLocks noGrp="1"/>
          </p:cNvSpPr>
          <p:nvPr>
            <p:ph idx="1"/>
          </p:nvPr>
        </p:nvSpPr>
        <p:spPr/>
        <p:txBody>
          <a:bodyPr>
            <a:normAutofit/>
          </a:bodyPr>
          <a:lstStyle/>
          <a:p>
            <a:r>
              <a:rPr lang="en-US" dirty="0" smtClean="0"/>
              <a:t>What </a:t>
            </a:r>
            <a:r>
              <a:rPr lang="en-US" dirty="0"/>
              <a:t>are </a:t>
            </a:r>
            <a:r>
              <a:rPr lang="en-US" dirty="0" smtClean="0"/>
              <a:t>some </a:t>
            </a:r>
            <a:r>
              <a:rPr lang="en-US" b="1" dirty="0" smtClean="0"/>
              <a:t>pitfalls </a:t>
            </a:r>
            <a:r>
              <a:rPr lang="en-US" b="1" dirty="0"/>
              <a:t>and risks </a:t>
            </a:r>
            <a:r>
              <a:rPr lang="en-US" dirty="0"/>
              <a:t>of conducting research incorporating web/mobile interventions?  </a:t>
            </a:r>
          </a:p>
        </p:txBody>
      </p:sp>
      <p:sp>
        <p:nvSpPr>
          <p:cNvPr id="4" name="TextBox 3"/>
          <p:cNvSpPr txBox="1"/>
          <p:nvPr/>
        </p:nvSpPr>
        <p:spPr>
          <a:xfrm>
            <a:off x="8145523" y="6386845"/>
            <a:ext cx="931152" cy="369332"/>
          </a:xfrm>
          <a:prstGeom prst="rect">
            <a:avLst/>
          </a:prstGeom>
          <a:noFill/>
        </p:spPr>
        <p:txBody>
          <a:bodyPr wrap="none" rtlCol="0">
            <a:spAutoFit/>
          </a:bodyPr>
          <a:lstStyle/>
          <a:p>
            <a:r>
              <a:rPr lang="en-US" dirty="0" smtClean="0"/>
              <a:t>5:30pm</a:t>
            </a:r>
            <a:endParaRPr lang="en-US" dirty="0"/>
          </a:p>
        </p:txBody>
      </p:sp>
    </p:spTree>
    <p:extLst>
      <p:ext uri="{BB962C8B-B14F-4D97-AF65-F5344CB8AC3E}">
        <p14:creationId xmlns:p14="http://schemas.microsoft.com/office/powerpoint/2010/main" val="721373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Ideas</a:t>
            </a:r>
            <a:endParaRPr lang="en-US" dirty="0"/>
          </a:p>
        </p:txBody>
      </p:sp>
      <p:pic>
        <p:nvPicPr>
          <p:cNvPr id="4" name="Content Placeholder 3" descr="Screen Shot 2013-07-12 at 1.36.3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373" b="629"/>
          <a:stretch/>
        </p:blipFill>
        <p:spPr>
          <a:xfrm>
            <a:off x="1222858" y="1600200"/>
            <a:ext cx="6852513" cy="4705104"/>
          </a:xfrm>
        </p:spPr>
      </p:pic>
    </p:spTree>
    <p:extLst>
      <p:ext uri="{BB962C8B-B14F-4D97-AF65-F5344CB8AC3E}">
        <p14:creationId xmlns:p14="http://schemas.microsoft.com/office/powerpoint/2010/main" val="2873893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Looking forward - Converging trends</a:t>
            </a:r>
            <a:endParaRPr lang="en-US" sz="4000" dirty="0"/>
          </a:p>
        </p:txBody>
      </p:sp>
      <p:sp>
        <p:nvSpPr>
          <p:cNvPr id="3" name="Content Placeholder 2"/>
          <p:cNvSpPr>
            <a:spLocks noGrp="1"/>
          </p:cNvSpPr>
          <p:nvPr>
            <p:ph idx="1"/>
          </p:nvPr>
        </p:nvSpPr>
        <p:spPr>
          <a:xfrm>
            <a:off x="457199" y="1718900"/>
            <a:ext cx="8845537" cy="4525963"/>
          </a:xfrm>
        </p:spPr>
        <p:txBody>
          <a:bodyPr>
            <a:normAutofit/>
          </a:bodyPr>
          <a:lstStyle/>
          <a:p>
            <a:r>
              <a:rPr lang="en-US" sz="2400" dirty="0" smtClean="0"/>
              <a:t>Wireless </a:t>
            </a:r>
            <a:r>
              <a:rPr lang="en-US" sz="2400" dirty="0"/>
              <a:t>Sensors and Devices </a:t>
            </a:r>
          </a:p>
          <a:p>
            <a:r>
              <a:rPr lang="en-US" sz="2400" dirty="0" smtClean="0"/>
              <a:t>Social </a:t>
            </a:r>
            <a:r>
              <a:rPr lang="en-US" sz="2400" dirty="0"/>
              <a:t>Networking </a:t>
            </a:r>
          </a:p>
          <a:p>
            <a:r>
              <a:rPr lang="en-US" sz="2400" dirty="0" smtClean="0"/>
              <a:t>Mobile </a:t>
            </a:r>
            <a:r>
              <a:rPr lang="en-US" sz="2400" dirty="0"/>
              <a:t>Connectivity and Bandwidth </a:t>
            </a:r>
          </a:p>
          <a:p>
            <a:r>
              <a:rPr lang="en-US" sz="2400" dirty="0" smtClean="0"/>
              <a:t>Health </a:t>
            </a:r>
            <a:r>
              <a:rPr lang="en-US" sz="2400" dirty="0"/>
              <a:t>Information Systems </a:t>
            </a:r>
          </a:p>
          <a:p>
            <a:r>
              <a:rPr lang="en-US" sz="2400" dirty="0" smtClean="0"/>
              <a:t>The Internet</a:t>
            </a:r>
            <a:endParaRPr lang="en-US" sz="2400" dirty="0"/>
          </a:p>
          <a:p>
            <a:r>
              <a:rPr lang="en-US" sz="2400" dirty="0" smtClean="0"/>
              <a:t>Increased Computing </a:t>
            </a:r>
            <a:r>
              <a:rPr lang="en-US" sz="2400" dirty="0"/>
              <a:t>Power and the Data Universe (Big Data</a:t>
            </a:r>
            <a:r>
              <a:rPr lang="en-US" sz="2400" dirty="0" smtClean="0"/>
              <a:t>)</a:t>
            </a:r>
          </a:p>
          <a:p>
            <a:r>
              <a:rPr lang="en-US" sz="2400" dirty="0" smtClean="0"/>
              <a:t>AND IN Psychology/Mental Health</a:t>
            </a:r>
          </a:p>
          <a:p>
            <a:pPr lvl="1"/>
            <a:r>
              <a:rPr lang="en-US" sz="2000" dirty="0" smtClean="0"/>
              <a:t>Increased demand for evidence</a:t>
            </a:r>
            <a:r>
              <a:rPr lang="en-US" sz="2000" dirty="0"/>
              <a:t>-based </a:t>
            </a:r>
            <a:r>
              <a:rPr lang="en-US" sz="2000" dirty="0" smtClean="0"/>
              <a:t>interventions</a:t>
            </a:r>
          </a:p>
          <a:p>
            <a:pPr lvl="1"/>
            <a:r>
              <a:rPr lang="en-US" sz="2000" dirty="0" smtClean="0"/>
              <a:t>Increased awareness of mental health issues</a:t>
            </a:r>
            <a:endParaRPr lang="en-US" sz="2000" dirty="0"/>
          </a:p>
        </p:txBody>
      </p:sp>
    </p:spTree>
    <p:extLst>
      <p:ext uri="{BB962C8B-B14F-4D97-AF65-F5344CB8AC3E}">
        <p14:creationId xmlns:p14="http://schemas.microsoft.com/office/powerpoint/2010/main" val="324342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0427" b="54491"/>
          <a:stretch/>
        </p:blipFill>
        <p:spPr>
          <a:xfrm>
            <a:off x="3343797" y="774477"/>
            <a:ext cx="5343003" cy="5635269"/>
          </a:xfrm>
          <a:prstGeom prst="rect">
            <a:avLst/>
          </a:prstGeom>
        </p:spPr>
      </p:pic>
      <p:sp>
        <p:nvSpPr>
          <p:cNvPr id="6" name="Title 5"/>
          <p:cNvSpPr>
            <a:spLocks noGrp="1"/>
          </p:cNvSpPr>
          <p:nvPr>
            <p:ph type="title"/>
          </p:nvPr>
        </p:nvSpPr>
        <p:spPr/>
        <p:txBody>
          <a:bodyPr/>
          <a:lstStyle/>
          <a:p>
            <a:pPr algn="l"/>
            <a:r>
              <a:rPr lang="en-US" dirty="0" err="1" smtClean="0"/>
              <a:t>mHealth</a:t>
            </a:r>
            <a:endParaRPr lang="en-US" dirty="0"/>
          </a:p>
        </p:txBody>
      </p:sp>
      <p:sp>
        <p:nvSpPr>
          <p:cNvPr id="2" name="TextBox 1"/>
          <p:cNvSpPr txBox="1"/>
          <p:nvPr/>
        </p:nvSpPr>
        <p:spPr>
          <a:xfrm>
            <a:off x="457200" y="1765368"/>
            <a:ext cx="2408165" cy="1323439"/>
          </a:xfrm>
          <a:prstGeom prst="rect">
            <a:avLst/>
          </a:prstGeom>
          <a:noFill/>
        </p:spPr>
        <p:txBody>
          <a:bodyPr wrap="square" rtlCol="0">
            <a:spAutoFit/>
          </a:bodyPr>
          <a:lstStyle/>
          <a:p>
            <a:r>
              <a:rPr lang="en-US" sz="2000" i="1" dirty="0" smtClean="0"/>
              <a:t>The </a:t>
            </a:r>
            <a:r>
              <a:rPr lang="en-US" sz="2000" i="1" dirty="0"/>
              <a:t>practice of medicine and public health, supported by mobile devices</a:t>
            </a:r>
          </a:p>
        </p:txBody>
      </p:sp>
    </p:spTree>
    <p:extLst>
      <p:ext uri="{BB962C8B-B14F-4D97-AF65-F5344CB8AC3E}">
        <p14:creationId xmlns:p14="http://schemas.microsoft.com/office/powerpoint/2010/main" val="34779181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p:txBody>
          <a:bodyPr>
            <a:normAutofit/>
          </a:bodyPr>
          <a:lstStyle/>
          <a:p>
            <a:r>
              <a:rPr lang="en-US" dirty="0" smtClean="0"/>
              <a:t>How </a:t>
            </a:r>
            <a:r>
              <a:rPr lang="en-US" dirty="0"/>
              <a:t>can we foster research </a:t>
            </a:r>
            <a:r>
              <a:rPr lang="en-US" b="1" dirty="0"/>
              <a:t>collaboration</a:t>
            </a:r>
            <a:r>
              <a:rPr lang="en-US" dirty="0" smtClean="0"/>
              <a:t>?</a:t>
            </a:r>
          </a:p>
          <a:p>
            <a:pPr marL="0" indent="0">
              <a:buNone/>
            </a:pPr>
            <a:endParaRPr lang="en-US" dirty="0"/>
          </a:p>
        </p:txBody>
      </p:sp>
      <p:sp>
        <p:nvSpPr>
          <p:cNvPr id="4" name="TextBox 3"/>
          <p:cNvSpPr txBox="1"/>
          <p:nvPr/>
        </p:nvSpPr>
        <p:spPr>
          <a:xfrm>
            <a:off x="8145523" y="6386845"/>
            <a:ext cx="931152" cy="369332"/>
          </a:xfrm>
          <a:prstGeom prst="rect">
            <a:avLst/>
          </a:prstGeom>
          <a:noFill/>
        </p:spPr>
        <p:txBody>
          <a:bodyPr wrap="none" rtlCol="0">
            <a:spAutoFit/>
          </a:bodyPr>
          <a:lstStyle/>
          <a:p>
            <a:r>
              <a:rPr lang="en-US" dirty="0" smtClean="0"/>
              <a:t>5:40pm</a:t>
            </a:r>
            <a:endParaRPr lang="en-US" dirty="0"/>
          </a:p>
        </p:txBody>
      </p:sp>
    </p:spTree>
    <p:extLst>
      <p:ext uri="{BB962C8B-B14F-4D97-AF65-F5344CB8AC3E}">
        <p14:creationId xmlns:p14="http://schemas.microsoft.com/office/powerpoint/2010/main" val="268757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p:txBody>
          <a:bodyPr>
            <a:normAutofit/>
          </a:bodyPr>
          <a:lstStyle/>
          <a:p>
            <a:r>
              <a:rPr lang="en-US" dirty="0" smtClean="0"/>
              <a:t>How </a:t>
            </a:r>
            <a:r>
              <a:rPr lang="en-US" dirty="0"/>
              <a:t>can </a:t>
            </a:r>
            <a:r>
              <a:rPr lang="en-US" dirty="0" smtClean="0"/>
              <a:t>clinicians stay </a:t>
            </a:r>
            <a:r>
              <a:rPr lang="en-US" dirty="0"/>
              <a:t>in touch with new developments</a:t>
            </a:r>
            <a:r>
              <a:rPr lang="en-US" dirty="0" smtClean="0"/>
              <a:t>?</a:t>
            </a:r>
            <a:endParaRPr lang="en-US" dirty="0"/>
          </a:p>
        </p:txBody>
      </p:sp>
      <p:sp>
        <p:nvSpPr>
          <p:cNvPr id="4" name="TextBox 3"/>
          <p:cNvSpPr txBox="1"/>
          <p:nvPr/>
        </p:nvSpPr>
        <p:spPr>
          <a:xfrm>
            <a:off x="8145523" y="6386845"/>
            <a:ext cx="931152" cy="369332"/>
          </a:xfrm>
          <a:prstGeom prst="rect">
            <a:avLst/>
          </a:prstGeom>
          <a:noFill/>
        </p:spPr>
        <p:txBody>
          <a:bodyPr wrap="none" rtlCol="0">
            <a:spAutoFit/>
          </a:bodyPr>
          <a:lstStyle/>
          <a:p>
            <a:r>
              <a:rPr lang="en-US" dirty="0" smtClean="0"/>
              <a:t>5:45pm</a:t>
            </a:r>
            <a:endParaRPr lang="en-US" dirty="0"/>
          </a:p>
        </p:txBody>
      </p:sp>
    </p:spTree>
    <p:extLst>
      <p:ext uri="{BB962C8B-B14F-4D97-AF65-F5344CB8AC3E}">
        <p14:creationId xmlns:p14="http://schemas.microsoft.com/office/powerpoint/2010/main" val="268757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And Goodbye</a:t>
            </a:r>
            <a:r>
              <a:rPr lang="en-US" dirty="0" smtClean="0">
                <a:sym typeface="Wingdings"/>
              </a:rPr>
              <a:t></a:t>
            </a:r>
            <a:endParaRPr lang="en-US" dirty="0"/>
          </a:p>
        </p:txBody>
      </p:sp>
    </p:spTree>
    <p:extLst>
      <p:ext uri="{BB962C8B-B14F-4D97-AF65-F5344CB8AC3E}">
        <p14:creationId xmlns:p14="http://schemas.microsoft.com/office/powerpoint/2010/main" val="8527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554038"/>
            <a:ext cx="91440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r>
              <a:rPr lang="en-US" b="1" u="sng" dirty="0" err="1" smtClean="0">
                <a:solidFill>
                  <a:srgbClr val="000000"/>
                </a:solidFill>
                <a:effectLst/>
                <a:ea typeface="ＭＳ Ｐゴシック" pitchFamily="34" charset="-128"/>
              </a:rPr>
              <a:t>mHealth</a:t>
            </a:r>
            <a:r>
              <a:rPr lang="en-US" dirty="0" smtClean="0">
                <a:solidFill>
                  <a:srgbClr val="000000"/>
                </a:solidFill>
                <a:effectLst/>
                <a:ea typeface="ＭＳ Ｐゴシック" pitchFamily="34" charset="-128"/>
              </a:rPr>
              <a:t> Smartphone Apps</a:t>
            </a:r>
          </a:p>
        </p:txBody>
      </p:sp>
      <p:sp>
        <p:nvSpPr>
          <p:cNvPr id="14339" name="Rectangle 3"/>
          <p:cNvSpPr>
            <a:spLocks noGrp="1" noChangeArrowheads="1"/>
          </p:cNvSpPr>
          <p:nvPr>
            <p:ph type="body" sz="half" idx="4294967295"/>
          </p:nvPr>
        </p:nvSpPr>
        <p:spPr>
          <a:xfrm>
            <a:off x="401638" y="1370013"/>
            <a:ext cx="8382000" cy="4497387"/>
          </a:xfrm>
        </p:spPr>
        <p:txBody>
          <a:bodyPr lIns="92075" tIns="46038" rIns="92075" bIns="46038"/>
          <a:lstStyle/>
          <a:p>
            <a:pPr eaLnBrk="1" hangingPunct="1">
              <a:lnSpc>
                <a:spcPct val="100000"/>
              </a:lnSpc>
              <a:spcAft>
                <a:spcPts val="1800"/>
              </a:spcAft>
              <a:buClr>
                <a:srgbClr val="57B8E5"/>
              </a:buClr>
              <a:defRPr/>
            </a:pPr>
            <a:r>
              <a:rPr lang="en-US" sz="2600" b="1" dirty="0" smtClean="0">
                <a:ea typeface="ＭＳ Ｐゴシック" pitchFamily="34" charset="-128"/>
              </a:rPr>
              <a:t>44 million downloads in 2012 and 142 million expected in 2016</a:t>
            </a:r>
            <a:r>
              <a:rPr lang="en-US" sz="2600" dirty="0" smtClean="0">
                <a:ea typeface="ＭＳ Ｐゴシック" pitchFamily="34" charset="-128"/>
              </a:rPr>
              <a:t> (Juniper Research, 2012)</a:t>
            </a:r>
          </a:p>
          <a:p>
            <a:pPr eaLnBrk="1" hangingPunct="1">
              <a:lnSpc>
                <a:spcPct val="100000"/>
              </a:lnSpc>
              <a:spcAft>
                <a:spcPts val="1800"/>
              </a:spcAft>
              <a:buClr>
                <a:srgbClr val="57B8E5"/>
              </a:buClr>
              <a:defRPr/>
            </a:pPr>
            <a:r>
              <a:rPr lang="en-US" sz="2600" b="1" dirty="0" smtClean="0">
                <a:ea typeface="ＭＳ Ｐゴシック" pitchFamily="34" charset="-128"/>
              </a:rPr>
              <a:t>Low cost, real time ways to assess and change behavior </a:t>
            </a:r>
          </a:p>
          <a:p>
            <a:pPr eaLnBrk="1" hangingPunct="1">
              <a:lnSpc>
                <a:spcPct val="100000"/>
              </a:lnSpc>
              <a:spcAft>
                <a:spcPts val="1800"/>
              </a:spcAft>
              <a:buClr>
                <a:srgbClr val="57B8E5"/>
              </a:buClr>
              <a:defRPr/>
            </a:pPr>
            <a:r>
              <a:rPr lang="en-US" sz="2600" b="1" dirty="0" smtClean="0">
                <a:ea typeface="ＭＳ Ｐゴシック" pitchFamily="34" charset="-128"/>
              </a:rPr>
              <a:t>Need to evaluate these new technologies for their efficacy </a:t>
            </a:r>
            <a:r>
              <a:rPr lang="en-US" sz="2600" dirty="0">
                <a:ea typeface="ＭＳ Ｐゴシック" pitchFamily="34" charset="-128"/>
              </a:rPr>
              <a:t>(Francis Collins, NIH </a:t>
            </a:r>
            <a:r>
              <a:rPr lang="en-US" sz="2600" dirty="0" smtClean="0">
                <a:ea typeface="ＭＳ Ｐゴシック" pitchFamily="34" charset="-128"/>
              </a:rPr>
              <a:t>Director, 2012)  </a:t>
            </a:r>
            <a:endParaRPr lang="en-US" sz="2600" dirty="0">
              <a:ea typeface="ＭＳ Ｐゴシック" pitchFamily="34" charset="-128"/>
            </a:endParaRPr>
          </a:p>
          <a:p>
            <a:pPr eaLnBrk="1" hangingPunct="1">
              <a:lnSpc>
                <a:spcPct val="100000"/>
              </a:lnSpc>
              <a:spcAft>
                <a:spcPts val="1800"/>
              </a:spcAft>
              <a:buClr>
                <a:srgbClr val="57B8E5"/>
              </a:buClr>
              <a:defRPr/>
            </a:pPr>
            <a:endParaRPr lang="en-US" sz="2600" dirty="0" smtClean="0">
              <a:ea typeface="ＭＳ Ｐゴシック" pitchFamily="34" charset="-128"/>
            </a:endParaRPr>
          </a:p>
        </p:txBody>
      </p:sp>
      <p:sp>
        <p:nvSpPr>
          <p:cNvPr id="4" name="Rectangle 3"/>
          <p:cNvSpPr txBox="1">
            <a:spLocks noChangeArrowheads="1"/>
          </p:cNvSpPr>
          <p:nvPr/>
        </p:nvSpPr>
        <p:spPr>
          <a:xfrm>
            <a:off x="88596" y="6350342"/>
            <a:ext cx="3219042" cy="506071"/>
          </a:xfrm>
          <a:prstGeom prst="rect">
            <a:avLst/>
          </a:prstGeom>
        </p:spPr>
        <p:txBody>
          <a:bodyPr vert="horz" lIns="92075" tIns="46038" rIns="92075" bIns="46038" rtlCol="0">
            <a:normAutofit/>
          </a:bodyPr>
          <a:lstStyle>
            <a:lvl1pPr marL="342900" indent="-342900" algn="l" defTabSz="914400" rtl="0" eaLnBrk="1" latinLnBrk="0" hangingPunct="1">
              <a:spcBef>
                <a:spcPct val="20000"/>
              </a:spcBef>
              <a:buFont typeface="Arial" pitchFamily="34" charset="0"/>
              <a:buChar char="•"/>
              <a:defRPr sz="3000" kern="1200" baseline="0">
                <a:solidFill>
                  <a:schemeClr val="tx1">
                    <a:lumMod val="75000"/>
                    <a:lumOff val="25000"/>
                  </a:schemeClr>
                </a:solidFill>
                <a:latin typeface="Optima"/>
                <a:ea typeface="+mn-ea"/>
                <a:cs typeface="+mn-cs"/>
              </a:defRPr>
            </a:lvl1pPr>
            <a:lvl2pPr marL="742950" indent="-285750" algn="l" defTabSz="914400" rtl="0" eaLnBrk="1" latinLnBrk="0" hangingPunct="1">
              <a:spcBef>
                <a:spcPct val="20000"/>
              </a:spcBef>
              <a:buFont typeface="Courier New" pitchFamily="49" charset="0"/>
              <a:buChar char="o"/>
              <a:defRPr sz="2600" kern="1200" baseline="0">
                <a:solidFill>
                  <a:schemeClr val="tx1">
                    <a:lumMod val="75000"/>
                    <a:lumOff val="25000"/>
                  </a:schemeClr>
                </a:solidFill>
                <a:latin typeface="Optima"/>
                <a:ea typeface="+mn-ea"/>
                <a:cs typeface="+mn-cs"/>
              </a:defRPr>
            </a:lvl2pPr>
            <a:lvl3pPr marL="1143000" indent="-228600" algn="l" defTabSz="914400" rtl="0" eaLnBrk="1" latinLnBrk="0" hangingPunct="1">
              <a:spcBef>
                <a:spcPct val="20000"/>
              </a:spcBef>
              <a:buFont typeface="Arial" pitchFamily="34" charset="0"/>
              <a:buChar char="•"/>
              <a:defRPr sz="2200" kern="1200" baseline="0">
                <a:solidFill>
                  <a:schemeClr val="tx1">
                    <a:lumMod val="75000"/>
                    <a:lumOff val="25000"/>
                  </a:schemeClr>
                </a:solidFill>
                <a:latin typeface="Optima"/>
                <a:ea typeface="+mn-ea"/>
                <a:cs typeface="+mn-cs"/>
              </a:defRPr>
            </a:lvl3pPr>
            <a:lvl4pPr marL="1600200" indent="-228600" algn="l" defTabSz="914400" rtl="0" eaLnBrk="1" latinLnBrk="0" hangingPunct="1">
              <a:spcBef>
                <a:spcPct val="20000"/>
              </a:spcBef>
              <a:buFont typeface="Courier New" pitchFamily="49" charset="0"/>
              <a:buChar char="o"/>
              <a:defRPr sz="1800" kern="1200" baseline="0">
                <a:solidFill>
                  <a:schemeClr val="tx1">
                    <a:lumMod val="75000"/>
                    <a:lumOff val="25000"/>
                  </a:schemeClr>
                </a:solidFill>
                <a:latin typeface="Optima"/>
                <a:ea typeface="+mn-ea"/>
                <a:cs typeface="+mn-cs"/>
              </a:defRPr>
            </a:lvl4pPr>
            <a:lvl5pPr marL="2057400" indent="-228600" algn="l" defTabSz="914400" rtl="0" eaLnBrk="1" latinLnBrk="0" hangingPunct="1">
              <a:spcBef>
                <a:spcPct val="20000"/>
              </a:spcBef>
              <a:buFont typeface="Arial" pitchFamily="34" charset="0"/>
              <a:buChar char="•"/>
              <a:defRPr sz="3000" kern="1200" baseline="0">
                <a:solidFill>
                  <a:schemeClr val="tx1">
                    <a:lumMod val="75000"/>
                    <a:lumOff val="25000"/>
                  </a:schemeClr>
                </a:solidFill>
                <a:latin typeface="Optima"/>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spcAft>
                <a:spcPts val="1800"/>
              </a:spcAft>
              <a:buClr>
                <a:srgbClr val="57B8E5"/>
              </a:buClr>
              <a:buNone/>
              <a:defRPr/>
            </a:pPr>
            <a:r>
              <a:rPr lang="en-US" sz="1800" b="1" dirty="0" smtClean="0">
                <a:ea typeface="ＭＳ Ｐゴシック" pitchFamily="34" charset="-128"/>
              </a:rPr>
              <a:t>Source: Jonathan Bricker</a:t>
            </a:r>
            <a:endParaRPr lang="en-US" sz="1800" dirty="0" smtClean="0">
              <a:ea typeface="ＭＳ Ｐゴシック" pitchFamily="34" charset="-128"/>
            </a:endParaRPr>
          </a:p>
        </p:txBody>
      </p:sp>
    </p:spTree>
    <p:extLst>
      <p:ext uri="{BB962C8B-B14F-4D97-AF65-F5344CB8AC3E}">
        <p14:creationId xmlns:p14="http://schemas.microsoft.com/office/powerpoint/2010/main" val="3523212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srcRect t="-14193" b="639"/>
          <a:stretch/>
        </p:blipFill>
        <p:spPr>
          <a:xfrm>
            <a:off x="7944243" y="5518614"/>
            <a:ext cx="1139106" cy="1293495"/>
          </a:xfrm>
        </p:spPr>
      </p:pic>
      <p:pic>
        <p:nvPicPr>
          <p:cNvPr id="4" name="Picture 3"/>
          <p:cNvPicPr>
            <a:picLocks noChangeAspect="1"/>
          </p:cNvPicPr>
          <p:nvPr/>
        </p:nvPicPr>
        <p:blipFill rotWithShape="1">
          <a:blip r:embed="rId3"/>
          <a:srcRect t="20972" b="70566"/>
          <a:stretch/>
        </p:blipFill>
        <p:spPr>
          <a:xfrm>
            <a:off x="1264120" y="2230496"/>
            <a:ext cx="6201606" cy="3669712"/>
          </a:xfrm>
          <a:prstGeom prst="rect">
            <a:avLst/>
          </a:prstGeom>
        </p:spPr>
      </p:pic>
      <p:sp>
        <p:nvSpPr>
          <p:cNvPr id="5" name="Title 4"/>
          <p:cNvSpPr>
            <a:spLocks noGrp="1"/>
          </p:cNvSpPr>
          <p:nvPr>
            <p:ph type="title"/>
          </p:nvPr>
        </p:nvSpPr>
        <p:spPr/>
        <p:txBody>
          <a:bodyPr/>
          <a:lstStyle/>
          <a:p>
            <a:r>
              <a:rPr lang="en-US" sz="4000" dirty="0" smtClean="0"/>
              <a:t>Health Apps Segmentation (2012)</a:t>
            </a:r>
            <a:endParaRPr lang="en-US" sz="4000" dirty="0"/>
          </a:p>
        </p:txBody>
      </p:sp>
    </p:spTree>
    <p:extLst>
      <p:ext uri="{BB962C8B-B14F-4D97-AF65-F5344CB8AC3E}">
        <p14:creationId xmlns:p14="http://schemas.microsoft.com/office/powerpoint/2010/main" val="18504396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Panel Member Intros</a:t>
            </a:r>
          </a:p>
          <a:p>
            <a:r>
              <a:rPr lang="en-US" sz="2800" dirty="0" smtClean="0"/>
              <a:t>Example ACT Web/Apps</a:t>
            </a:r>
          </a:p>
          <a:p>
            <a:r>
              <a:rPr lang="en-US" sz="2800" dirty="0" smtClean="0"/>
              <a:t>How </a:t>
            </a:r>
            <a:r>
              <a:rPr lang="en-US" sz="2800" dirty="0"/>
              <a:t>web/mobile technology can be used to overcome </a:t>
            </a:r>
            <a:r>
              <a:rPr lang="en-US" sz="2800" b="1" dirty="0"/>
              <a:t>clinical </a:t>
            </a:r>
            <a:r>
              <a:rPr lang="en-US" sz="2800" b="1" dirty="0" smtClean="0"/>
              <a:t>challenges</a:t>
            </a:r>
          </a:p>
          <a:p>
            <a:r>
              <a:rPr lang="en-US" dirty="0" smtClean="0"/>
              <a:t>Conducting research into interventions using </a:t>
            </a:r>
            <a:r>
              <a:rPr lang="en-US" b="1" dirty="0" smtClean="0"/>
              <a:t>web/mobile technology</a:t>
            </a:r>
          </a:p>
          <a:p>
            <a:r>
              <a:rPr lang="en-US" b="1" dirty="0" smtClean="0"/>
              <a:t>Looking forward</a:t>
            </a:r>
          </a:p>
          <a:p>
            <a:pPr lvl="1"/>
            <a:r>
              <a:rPr lang="en-US" dirty="0" smtClean="0"/>
              <a:t>Likely technology trends</a:t>
            </a:r>
          </a:p>
          <a:p>
            <a:pPr lvl="1"/>
            <a:r>
              <a:rPr lang="en-US" dirty="0" smtClean="0"/>
              <a:t>How can you stay in touch with new developments</a:t>
            </a:r>
          </a:p>
          <a:p>
            <a:pPr lvl="1"/>
            <a:r>
              <a:rPr lang="en-US" dirty="0" smtClean="0"/>
              <a:t>How can we foster research collaboration</a:t>
            </a:r>
          </a:p>
          <a:p>
            <a:r>
              <a:rPr lang="en-US" b="1" u="sng" dirty="0" smtClean="0"/>
              <a:t>Anything else?</a:t>
            </a:r>
          </a:p>
          <a:p>
            <a:pPr lvl="1"/>
            <a:endParaRPr lang="en-US" dirty="0" smtClean="0"/>
          </a:p>
          <a:p>
            <a:endParaRPr lang="en-US" dirty="0"/>
          </a:p>
        </p:txBody>
      </p:sp>
    </p:spTree>
    <p:extLst>
      <p:ext uri="{BB962C8B-B14F-4D97-AF65-F5344CB8AC3E}">
        <p14:creationId xmlns:p14="http://schemas.microsoft.com/office/powerpoint/2010/main" val="403471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Member Introductions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Chris Horan (Canberra)</a:t>
            </a:r>
            <a:endParaRPr lang="en-US" dirty="0"/>
          </a:p>
          <a:p>
            <a:pPr lvl="1"/>
            <a:r>
              <a:rPr lang="en-US" dirty="0" err="1" smtClean="0"/>
              <a:t>D.Psych</a:t>
            </a:r>
            <a:r>
              <a:rPr lang="en-US" dirty="0"/>
              <a:t>. student, Australian National University, Resilience Training</a:t>
            </a:r>
          </a:p>
          <a:p>
            <a:r>
              <a:rPr lang="en-US" dirty="0" smtClean="0"/>
              <a:t>Joseph </a:t>
            </a:r>
            <a:r>
              <a:rPr lang="en-US" dirty="0" err="1" smtClean="0"/>
              <a:t>Ciarrochi</a:t>
            </a:r>
            <a:r>
              <a:rPr lang="en-US" dirty="0" smtClean="0"/>
              <a:t> (Sydney)</a:t>
            </a:r>
          </a:p>
          <a:p>
            <a:pPr lvl="1"/>
            <a:r>
              <a:rPr lang="en-US" dirty="0" smtClean="0"/>
              <a:t>Ph.D</a:t>
            </a:r>
            <a:r>
              <a:rPr lang="en-US" dirty="0"/>
              <a:t>., University of Western Sydney</a:t>
            </a:r>
          </a:p>
          <a:p>
            <a:r>
              <a:rPr lang="en-US" dirty="0" smtClean="0"/>
              <a:t>Robyn </a:t>
            </a:r>
            <a:r>
              <a:rPr lang="en-US" dirty="0" err="1" smtClean="0"/>
              <a:t>Walser</a:t>
            </a:r>
            <a:r>
              <a:rPr lang="en-US" dirty="0" smtClean="0"/>
              <a:t> (San Francisco)</a:t>
            </a:r>
          </a:p>
          <a:p>
            <a:pPr lvl="1"/>
            <a:r>
              <a:rPr lang="en-US" dirty="0" smtClean="0"/>
              <a:t>Ph.D</a:t>
            </a:r>
            <a:r>
              <a:rPr lang="en-US" dirty="0"/>
              <a:t>., </a:t>
            </a:r>
            <a:r>
              <a:rPr lang="en-US" dirty="0" smtClean="0"/>
              <a:t>National </a:t>
            </a:r>
            <a:r>
              <a:rPr lang="en-US" dirty="0"/>
              <a:t>Center for PTSD &amp; TL Consultation Services</a:t>
            </a:r>
          </a:p>
          <a:p>
            <a:r>
              <a:rPr lang="en-US" dirty="0" smtClean="0"/>
              <a:t>Tim </a:t>
            </a:r>
            <a:r>
              <a:rPr lang="en-US" dirty="0" err="1" smtClean="0"/>
              <a:t>Batink</a:t>
            </a:r>
            <a:endParaRPr lang="en-US" dirty="0" smtClean="0"/>
          </a:p>
          <a:p>
            <a:pPr lvl="1"/>
            <a:r>
              <a:rPr lang="en-US" dirty="0" smtClean="0"/>
              <a:t>Ph.D</a:t>
            </a:r>
            <a:r>
              <a:rPr lang="en-US" dirty="0"/>
              <a:t>. student</a:t>
            </a:r>
            <a:r>
              <a:rPr lang="en-US" dirty="0" smtClean="0"/>
              <a:t>, </a:t>
            </a:r>
            <a:r>
              <a:rPr lang="en-US" dirty="0"/>
              <a:t>Maastricht University</a:t>
            </a:r>
            <a:r>
              <a:rPr lang="en-US" dirty="0" smtClean="0"/>
              <a:t> </a:t>
            </a:r>
          </a:p>
          <a:p>
            <a:r>
              <a:rPr lang="en-US" dirty="0" err="1" smtClean="0"/>
              <a:t>Neli</a:t>
            </a:r>
            <a:r>
              <a:rPr lang="en-US" dirty="0" smtClean="0"/>
              <a:t> Martin (Brisbane)</a:t>
            </a:r>
          </a:p>
          <a:p>
            <a:pPr lvl="1"/>
            <a:r>
              <a:rPr lang="en-US" dirty="0" smtClean="0"/>
              <a:t>Private </a:t>
            </a:r>
            <a:r>
              <a:rPr lang="en-US" dirty="0"/>
              <a:t>Practice</a:t>
            </a:r>
          </a:p>
          <a:p>
            <a:r>
              <a:rPr lang="en-US" dirty="0" smtClean="0"/>
              <a:t>Stefano </a:t>
            </a:r>
            <a:r>
              <a:rPr lang="en-US" dirty="0" err="1" smtClean="0"/>
              <a:t>Picozzi</a:t>
            </a:r>
            <a:r>
              <a:rPr lang="en-US" dirty="0" smtClean="0"/>
              <a:t> (Sydney)</a:t>
            </a:r>
          </a:p>
          <a:p>
            <a:pPr lvl="1"/>
            <a:r>
              <a:rPr lang="en-US" dirty="0" smtClean="0"/>
              <a:t>Ph.D</a:t>
            </a:r>
            <a:r>
              <a:rPr lang="en-US" dirty="0"/>
              <a:t>. student, Australian National University</a:t>
            </a:r>
          </a:p>
          <a:p>
            <a:r>
              <a:rPr lang="en-US" dirty="0" smtClean="0"/>
              <a:t>Jacqueline </a:t>
            </a:r>
            <a:r>
              <a:rPr lang="en-US" dirty="0" err="1" smtClean="0"/>
              <a:t>Pistorello</a:t>
            </a:r>
            <a:r>
              <a:rPr lang="en-US" dirty="0" smtClean="0"/>
              <a:t> (Reno)</a:t>
            </a:r>
          </a:p>
          <a:p>
            <a:pPr lvl="1"/>
            <a:r>
              <a:rPr lang="en-US" dirty="0" smtClean="0"/>
              <a:t>Ph.D</a:t>
            </a:r>
            <a:r>
              <a:rPr lang="en-US" dirty="0"/>
              <a:t>., University of Nevada, </a:t>
            </a:r>
            <a:r>
              <a:rPr lang="en-US" dirty="0" smtClean="0"/>
              <a:t>Reno Counseling </a:t>
            </a:r>
            <a:r>
              <a:rPr lang="en-US" dirty="0"/>
              <a:t>Services</a:t>
            </a:r>
          </a:p>
          <a:p>
            <a:r>
              <a:rPr lang="en-US" dirty="0" smtClean="0"/>
              <a:t>Louise Hayes (Melbourne)</a:t>
            </a:r>
          </a:p>
          <a:p>
            <a:pPr lvl="1"/>
            <a:r>
              <a:rPr lang="en-US" dirty="0" smtClean="0"/>
              <a:t>Ph.D</a:t>
            </a:r>
            <a:r>
              <a:rPr lang="en-US" dirty="0"/>
              <a:t>., </a:t>
            </a:r>
            <a:r>
              <a:rPr lang="en-US" dirty="0" err="1"/>
              <a:t>Orygen</a:t>
            </a:r>
            <a:r>
              <a:rPr lang="en-US" dirty="0"/>
              <a:t> Youth Health &amp; Private Practice</a:t>
            </a:r>
          </a:p>
        </p:txBody>
      </p:sp>
      <p:sp>
        <p:nvSpPr>
          <p:cNvPr id="5" name="TextBox 4"/>
          <p:cNvSpPr txBox="1"/>
          <p:nvPr/>
        </p:nvSpPr>
        <p:spPr>
          <a:xfrm>
            <a:off x="8145523" y="6386845"/>
            <a:ext cx="943976" cy="369332"/>
          </a:xfrm>
          <a:prstGeom prst="rect">
            <a:avLst/>
          </a:prstGeom>
          <a:noFill/>
        </p:spPr>
        <p:txBody>
          <a:bodyPr wrap="none" rtlCol="0">
            <a:spAutoFit/>
          </a:bodyPr>
          <a:lstStyle/>
          <a:p>
            <a:r>
              <a:rPr lang="en-US" dirty="0" smtClean="0"/>
              <a:t>4:45pm</a:t>
            </a:r>
            <a:endParaRPr lang="en-US" dirty="0"/>
          </a:p>
        </p:txBody>
      </p:sp>
    </p:spTree>
    <p:extLst>
      <p:ext uri="{BB962C8B-B14F-4D97-AF65-F5344CB8AC3E}">
        <p14:creationId xmlns:p14="http://schemas.microsoft.com/office/powerpoint/2010/main" val="1522384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Web/Mobile Apps available</a:t>
            </a:r>
            <a:endParaRPr lang="en-US" dirty="0"/>
          </a:p>
        </p:txBody>
      </p:sp>
      <p:pic>
        <p:nvPicPr>
          <p:cNvPr id="5" name="Picture 4"/>
          <p:cNvPicPr>
            <a:picLocks noChangeAspect="1"/>
          </p:cNvPicPr>
          <p:nvPr/>
        </p:nvPicPr>
        <p:blipFill>
          <a:blip r:embed="rId2"/>
          <a:stretch>
            <a:fillRect/>
          </a:stretch>
        </p:blipFill>
        <p:spPr>
          <a:xfrm>
            <a:off x="754995" y="2244960"/>
            <a:ext cx="2857500" cy="2857500"/>
          </a:xfrm>
          <a:prstGeom prst="rect">
            <a:avLst/>
          </a:prstGeom>
        </p:spPr>
      </p:pic>
      <p:pic>
        <p:nvPicPr>
          <p:cNvPr id="6" name="Picture 5"/>
          <p:cNvPicPr>
            <a:picLocks noChangeAspect="1"/>
          </p:cNvPicPr>
          <p:nvPr/>
        </p:nvPicPr>
        <p:blipFill>
          <a:blip r:embed="rId3"/>
          <a:stretch>
            <a:fillRect/>
          </a:stretch>
        </p:blipFill>
        <p:spPr>
          <a:xfrm>
            <a:off x="3804455" y="2244960"/>
            <a:ext cx="2857500" cy="2857500"/>
          </a:xfrm>
          <a:prstGeom prst="rect">
            <a:avLst/>
          </a:prstGeom>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5789" y="2023250"/>
            <a:ext cx="1963351" cy="338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191987" y="6386845"/>
            <a:ext cx="943976" cy="369332"/>
          </a:xfrm>
          <a:prstGeom prst="rect">
            <a:avLst/>
          </a:prstGeom>
          <a:noFill/>
        </p:spPr>
        <p:txBody>
          <a:bodyPr wrap="none" rtlCol="0">
            <a:spAutoFit/>
          </a:bodyPr>
          <a:lstStyle/>
          <a:p>
            <a:r>
              <a:rPr lang="en-US" dirty="0" smtClean="0"/>
              <a:t>4:55pm</a:t>
            </a:r>
            <a:endParaRPr lang="en-US" dirty="0"/>
          </a:p>
        </p:txBody>
      </p:sp>
    </p:spTree>
    <p:extLst>
      <p:ext uri="{BB962C8B-B14F-4D97-AF65-F5344CB8AC3E}">
        <p14:creationId xmlns:p14="http://schemas.microsoft.com/office/powerpoint/2010/main" val="39191540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382000" cy="2087562"/>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dirty="0" smtClean="0"/>
              <a:t>ACT on College Life: </a:t>
            </a:r>
            <a:br>
              <a:rPr lang="en-US" dirty="0" smtClean="0"/>
            </a:br>
            <a:r>
              <a:rPr lang="en-US" dirty="0" smtClean="0"/>
              <a:t>A Guided Self-Help Program for College Counseling Centers</a:t>
            </a:r>
          </a:p>
        </p:txBody>
      </p:sp>
      <p:sp>
        <p:nvSpPr>
          <p:cNvPr id="47107" name="Content Placeholder 2"/>
          <p:cNvSpPr>
            <a:spLocks noGrp="1"/>
          </p:cNvSpPr>
          <p:nvPr>
            <p:ph idx="1"/>
          </p:nvPr>
        </p:nvSpPr>
        <p:spPr>
          <a:xfrm>
            <a:off x="381000" y="2514600"/>
            <a:ext cx="8229600" cy="3505200"/>
          </a:xfrm>
        </p:spPr>
        <p:style>
          <a:lnRef idx="1">
            <a:schemeClr val="accent1"/>
          </a:lnRef>
          <a:fillRef idx="3">
            <a:schemeClr val="accent1"/>
          </a:fillRef>
          <a:effectRef idx="2">
            <a:schemeClr val="accent1"/>
          </a:effectRef>
          <a:fontRef idx="minor">
            <a:schemeClr val="lt1"/>
          </a:fontRef>
        </p:style>
        <p:txBody>
          <a:bodyPr/>
          <a:lstStyle/>
          <a:p>
            <a:pPr algn="ctr">
              <a:buNone/>
            </a:pPr>
            <a:r>
              <a:rPr lang="en-US" sz="2800" dirty="0" smtClean="0"/>
              <a:t>Michael Levin, Jacqueline Pistorello, </a:t>
            </a:r>
          </a:p>
          <a:p>
            <a:pPr algn="ctr">
              <a:buNone/>
            </a:pPr>
            <a:r>
              <a:rPr lang="en-US" sz="2800" dirty="0" smtClean="0"/>
              <a:t>Steven C. Hayes,  John Seeley, &amp; </a:t>
            </a:r>
            <a:r>
              <a:rPr lang="en-US" sz="2800" dirty="0" err="1" smtClean="0"/>
              <a:t>Crissa</a:t>
            </a:r>
            <a:r>
              <a:rPr lang="en-US" sz="2800" dirty="0" smtClean="0"/>
              <a:t> Levin</a:t>
            </a:r>
            <a:r>
              <a:rPr lang="en-US" sz="2400" dirty="0" smtClean="0"/>
              <a:t> </a:t>
            </a:r>
          </a:p>
          <a:p>
            <a:endParaRPr lang="en-US" sz="2400" dirty="0" smtClean="0"/>
          </a:p>
          <a:p>
            <a:pPr>
              <a:buNone/>
            </a:pPr>
            <a:r>
              <a:rPr lang="en-US" sz="2000" dirty="0" smtClean="0"/>
              <a:t>This research was supported by two Phase I Small Business Innovation Research grants from the National Institute of Mental Health, R43MH085336 (PIs: Levin, Pistorello, &amp; Hayes) awarded to Contextual Change LLC</a:t>
            </a:r>
          </a:p>
          <a:p>
            <a:pPr eaLnBrk="1" hangingPunct="1"/>
            <a:endParaRPr lang="en-US" dirty="0" smtClean="0"/>
          </a:p>
        </p:txBody>
      </p:sp>
    </p:spTree>
    <p:extLst>
      <p:ext uri="{BB962C8B-B14F-4D97-AF65-F5344CB8AC3E}">
        <p14:creationId xmlns:p14="http://schemas.microsoft.com/office/powerpoint/2010/main" val="41752200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21" y="0"/>
            <a:ext cx="8229600" cy="990600"/>
          </a:xfrm>
        </p:spPr>
        <p:txBody>
          <a:bodyPr/>
          <a:lstStyle/>
          <a:p>
            <a:r>
              <a:rPr lang="en-US" dirty="0" smtClean="0">
                <a:solidFill>
                  <a:srgbClr val="000000"/>
                </a:solidFill>
              </a:rPr>
              <a:t>Self-Help Modules: Multimedia</a:t>
            </a:r>
            <a:endParaRPr lang="en-US" dirty="0">
              <a:solidFill>
                <a:srgbClr val="000000"/>
              </a:solidFill>
            </a:endParaRPr>
          </a:p>
        </p:txBody>
      </p:sp>
      <p:sp>
        <p:nvSpPr>
          <p:cNvPr id="3" name="Content Placeholder 2"/>
          <p:cNvSpPr>
            <a:spLocks noGrp="1"/>
          </p:cNvSpPr>
          <p:nvPr>
            <p:ph idx="1"/>
          </p:nvPr>
        </p:nvSpPr>
        <p:spPr/>
        <p:txBody>
          <a:bodyPr/>
          <a:lstStyle/>
          <a:p>
            <a:endParaRPr lang="en-US"/>
          </a:p>
        </p:txBody>
      </p:sp>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rcRect l="21669" t="16667" r="22108" b="13718"/>
          <a:stretch>
            <a:fillRect/>
          </a:stretch>
        </p:blipFill>
        <p:spPr bwMode="auto">
          <a:xfrm>
            <a:off x="435429" y="990600"/>
            <a:ext cx="3907971" cy="272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l="21997" t="17125" r="22137" b="8501"/>
          <a:stretch>
            <a:fillRect/>
          </a:stretch>
        </p:blipFill>
        <p:spPr bwMode="auto">
          <a:xfrm>
            <a:off x="459921" y="3958411"/>
            <a:ext cx="3883479" cy="28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3"/>
          <p:cNvPicPr>
            <a:picLocks noChangeAspect="1" noChangeArrowheads="1"/>
          </p:cNvPicPr>
          <p:nvPr/>
        </p:nvPicPr>
        <p:blipFill>
          <a:blip r:embed="rId5">
            <a:extLst>
              <a:ext uri="{28A0092B-C50C-407E-A947-70E740481C1C}">
                <a14:useLocalDpi xmlns:a14="http://schemas.microsoft.com/office/drawing/2010/main" val="0"/>
              </a:ext>
            </a:extLst>
          </a:blip>
          <a:srcRect l="20943" t="17375" r="21013" b="5251"/>
          <a:stretch>
            <a:fillRect/>
          </a:stretch>
        </p:blipFill>
        <p:spPr bwMode="auto">
          <a:xfrm>
            <a:off x="4876800" y="990600"/>
            <a:ext cx="3743325" cy="280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115"/>
          <p:cNvPicPr>
            <a:picLocks noChangeAspect="1" noChangeArrowheads="1"/>
          </p:cNvPicPr>
          <p:nvPr/>
        </p:nvPicPr>
        <p:blipFill>
          <a:blip r:embed="rId6">
            <a:extLst>
              <a:ext uri="{28A0092B-C50C-407E-A947-70E740481C1C}">
                <a14:useLocalDpi xmlns:a14="http://schemas.microsoft.com/office/drawing/2010/main" val="0"/>
              </a:ext>
            </a:extLst>
          </a:blip>
          <a:srcRect l="20943" t="17125" r="21153" b="6000"/>
          <a:stretch>
            <a:fillRect/>
          </a:stretch>
        </p:blipFill>
        <p:spPr bwMode="auto">
          <a:xfrm>
            <a:off x="4876800" y="4011802"/>
            <a:ext cx="3743326" cy="27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87979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11158</TotalTime>
  <Words>779</Words>
  <Application>Microsoft Macintosh PowerPoint</Application>
  <PresentationFormat>On-screen Show (4:3)</PresentationFormat>
  <Paragraphs>106</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Executive</vt:lpstr>
      <vt:lpstr>PowerPoint Presentation</vt:lpstr>
      <vt:lpstr>mHealth</vt:lpstr>
      <vt:lpstr>mHealth Smartphone Apps</vt:lpstr>
      <vt:lpstr>Health Apps Segmentation (2012)</vt:lpstr>
      <vt:lpstr>Discussion Questions</vt:lpstr>
      <vt:lpstr>Panel Member Introductions</vt:lpstr>
      <vt:lpstr>ACT Web/Mobile Apps available</vt:lpstr>
      <vt:lpstr>ACT on College Life:  A Guided Self-Help Program for College Counseling Centers</vt:lpstr>
      <vt:lpstr>Self-Help Modules: Multimedia</vt:lpstr>
      <vt:lpstr>Counselor Dashboard: Training</vt:lpstr>
      <vt:lpstr>Counselor Dashboard: Clients</vt:lpstr>
      <vt:lpstr>Counselor Dashboard: Specific Client</vt:lpstr>
      <vt:lpstr>How web/mobile technology can be used to overcome clinical challenges</vt:lpstr>
      <vt:lpstr>How web/mobile technology can be used to overcome clinical challenges</vt:lpstr>
      <vt:lpstr>Who is doing research in this area?</vt:lpstr>
      <vt:lpstr> Research incorporating web/mobile technology</vt:lpstr>
      <vt:lpstr>Research incorporating web/mobile technology</vt:lpstr>
      <vt:lpstr>Research Ideas</vt:lpstr>
      <vt:lpstr>Looking forward - Converging trends</vt:lpstr>
      <vt:lpstr>Looking Forward</vt:lpstr>
      <vt:lpstr>Looking Forward</vt:lpstr>
      <vt:lpstr>Thank You!</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 Horan</dc:creator>
  <cp:keywords/>
  <dc:description/>
  <cp:lastModifiedBy>Chris Horan</cp:lastModifiedBy>
  <cp:revision>468</cp:revision>
  <cp:lastPrinted>2013-05-10T02:23:13Z</cp:lastPrinted>
  <dcterms:created xsi:type="dcterms:W3CDTF">2012-12-04T04:41:18Z</dcterms:created>
  <dcterms:modified xsi:type="dcterms:W3CDTF">2013-07-17T23:45:01Z</dcterms:modified>
  <cp:category/>
</cp:coreProperties>
</file>