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58" autoAdjust="0"/>
  </p:normalViewPr>
  <p:slideViewPr>
    <p:cSldViewPr>
      <p:cViewPr varScale="1">
        <p:scale>
          <a:sx n="56" d="100"/>
          <a:sy n="56" d="100"/>
        </p:scale>
        <p:origin x="-1493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ropbox\Dropbox\Masterarbeit\_Manuskript\z_Tab%20und%20Abb\Ergebnisteil\diagramme_excel\Diagramme_ANOVA_1_mitSE_gesamt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ropbox\Dropbox\Masterarbeit\_Manuskript\z_Tab%20und%20Abb\Ergebnisteil\diagramme_excel\Diagramme_ANOVA_1_mitSE_gesamt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ropbox\Dropbox\Masterarbeit\_Manuskript\z_Tab%20und%20Abb\Ergebnisteil\diagramme_excel\Diagramme_ANOVA_1_mitSE_gesamt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ropbox\Dropbox\Masterarbeit\_Manuskript\z_Tab%20und%20Abb\Ergebnisteil\diagramme_excel\Diagramme_ANOVA_1_mitSE_gesamt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ppe1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ropbox\Dropbox\Masterarbeit\_Manuskript\z_Tab%20und%20Abb\Ergebnisteil\diagramme_excel\Diagramme_ANOVA_1_mitSE_gesamt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ropbox\Dropbox\Masterarbeit\_Manuskript\z_Tab%20und%20Abb\Ergebnisteil\diagramme_excel\Diagramme_ANOVA_1_mitSE_gesamt.xlsx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16100620165842"/>
          <c:y val="3.9901238760249307E-2"/>
          <c:w val="0.74691018047522817"/>
          <c:h val="0.793857277274303"/>
        </c:manualLayout>
      </c:layout>
      <c:lineChart>
        <c:grouping val="standard"/>
        <c:varyColors val="0"/>
        <c:ser>
          <c:idx val="1"/>
          <c:order val="0"/>
          <c:tx>
            <c:strRef>
              <c:f>'Tabelle3 (6)'!$A$2</c:f>
              <c:strCache>
                <c:ptCount val="1"/>
                <c:pt idx="0">
                  <c:v>ACT</c:v>
                </c:pt>
              </c:strCache>
            </c:strRef>
          </c:tx>
          <c:spPr>
            <a:ln w="19050">
              <a:solidFill>
                <a:srgbClr val="FF0000"/>
              </a:solidFill>
              <a:prstDash val="solid"/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2"/>
                <c:pt idx="0">
                  <c:v>1.73</c:v>
                </c:pt>
                <c:pt idx="1">
                  <c:v>1.84</c:v>
                </c:pt>
              </c:numLit>
            </c:plus>
            <c:minus>
              <c:numLit>
                <c:formatCode>General</c:formatCode>
                <c:ptCount val="2"/>
                <c:pt idx="0">
                  <c:v>1.73</c:v>
                </c:pt>
                <c:pt idx="1">
                  <c:v>1.84</c:v>
                </c:pt>
              </c:numLit>
            </c:minus>
          </c:errBars>
          <c:cat>
            <c:strRef>
              <c:f>'Tabelle3 (6)'!$B$1:$C$1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'Tabelle3 (6)'!$B$2:$C$2</c:f>
              <c:numCache>
                <c:formatCode>####.0000</c:formatCode>
                <c:ptCount val="2"/>
                <c:pt idx="0">
                  <c:v>31.666666666666664</c:v>
                </c:pt>
                <c:pt idx="1">
                  <c:v>14.846153846153845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'Tabelle3 (6)'!$A$3</c:f>
              <c:strCache>
                <c:ptCount val="1"/>
                <c:pt idx="0">
                  <c:v>KVT</c:v>
                </c:pt>
              </c:strCache>
            </c:strRef>
          </c:tx>
          <c:spPr>
            <a:ln w="19050" cap="rnd">
              <a:solidFill>
                <a:srgbClr val="7030A0"/>
              </a:solidFill>
              <a:prstDash val="solid"/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2"/>
                <c:pt idx="0">
                  <c:v>2.04</c:v>
                </c:pt>
                <c:pt idx="1">
                  <c:v>1.62</c:v>
                </c:pt>
              </c:numLit>
            </c:plus>
            <c:minus>
              <c:numLit>
                <c:formatCode>General</c:formatCode>
                <c:ptCount val="2"/>
                <c:pt idx="0">
                  <c:v>2.04</c:v>
                </c:pt>
                <c:pt idx="1">
                  <c:v>1.62</c:v>
                </c:pt>
              </c:numLit>
            </c:minus>
          </c:errBars>
          <c:cat>
            <c:strRef>
              <c:f>'Tabelle3 (6)'!$B$1:$C$1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'Tabelle3 (6)'!$B$3:$C$3</c:f>
              <c:numCache>
                <c:formatCode>####.0000</c:formatCode>
                <c:ptCount val="2"/>
                <c:pt idx="0">
                  <c:v>33.785714285714292</c:v>
                </c:pt>
                <c:pt idx="1">
                  <c:v>12.3214285714286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344192"/>
        <c:axId val="37184640"/>
      </c:lineChart>
      <c:catAx>
        <c:axId val="8434419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9525">
            <a:solidFill>
              <a:schemeClr val="tx1"/>
            </a:solidFill>
          </a:ln>
        </c:spPr>
        <c:txPr>
          <a:bodyPr/>
          <a:lstStyle/>
          <a:p>
            <a:pPr>
              <a:defRPr sz="1400" baseline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7184640"/>
        <c:crosses val="autoZero"/>
        <c:auto val="1"/>
        <c:lblAlgn val="ctr"/>
        <c:lblOffset val="100"/>
        <c:noMultiLvlLbl val="0"/>
      </c:catAx>
      <c:valAx>
        <c:axId val="37184640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9525">
            <a:solidFill>
              <a:schemeClr val="tx1"/>
            </a:solidFill>
          </a:ln>
        </c:spPr>
        <c:txPr>
          <a:bodyPr/>
          <a:lstStyle/>
          <a:p>
            <a:pPr>
              <a:defRPr sz="1400" baseline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4344192"/>
        <c:crosses val="autoZero"/>
        <c:crossBetween val="between"/>
        <c:majorUnit val="10"/>
      </c:valAx>
      <c:spPr>
        <a:ln>
          <a:noFill/>
        </a:ln>
      </c:spPr>
    </c:plotArea>
    <c:plotVisOnly val="1"/>
    <c:dispBlanksAs val="gap"/>
    <c:showDLblsOverMax val="0"/>
  </c:chart>
  <c:spPr>
    <a:ln w="9525">
      <a:noFill/>
    </a:ln>
  </c:spPr>
  <c:txPr>
    <a:bodyPr/>
    <a:lstStyle/>
    <a:p>
      <a:pPr>
        <a:defRPr sz="11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16100620165842"/>
          <c:y val="3.9901238760249307E-2"/>
          <c:w val="0.74691018047522817"/>
          <c:h val="0.793857277274303"/>
        </c:manualLayout>
      </c:layout>
      <c:lineChart>
        <c:grouping val="standard"/>
        <c:varyColors val="0"/>
        <c:ser>
          <c:idx val="1"/>
          <c:order val="0"/>
          <c:tx>
            <c:strRef>
              <c:f>'Tabelle3 (6)'!$A$2</c:f>
              <c:strCache>
                <c:ptCount val="1"/>
                <c:pt idx="0">
                  <c:v>ACT</c:v>
                </c:pt>
              </c:strCache>
            </c:strRef>
          </c:tx>
          <c:spPr>
            <a:ln w="19050">
              <a:solidFill>
                <a:srgbClr val="FF0000"/>
              </a:solidFill>
              <a:prstDash val="solid"/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2"/>
                <c:pt idx="0">
                  <c:v>1.3</c:v>
                </c:pt>
                <c:pt idx="1">
                  <c:v>0.88</c:v>
                </c:pt>
              </c:numLit>
            </c:plus>
            <c:minus>
              <c:numLit>
                <c:formatCode>General</c:formatCode>
                <c:ptCount val="2"/>
                <c:pt idx="0">
                  <c:v>1.3</c:v>
                </c:pt>
                <c:pt idx="1">
                  <c:v>0.88</c:v>
                </c:pt>
              </c:numLit>
            </c:minus>
          </c:errBars>
          <c:cat>
            <c:strRef>
              <c:f>'Tabelle3 (6)'!$N$1:$O$1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'Tabelle3 (6)'!$N$2:$O$2</c:f>
              <c:numCache>
                <c:formatCode>####.0000</c:formatCode>
                <c:ptCount val="2"/>
                <c:pt idx="0">
                  <c:v>27.128205128205128</c:v>
                </c:pt>
                <c:pt idx="1">
                  <c:v>13.641025641025641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'Tabelle3 (6)'!$A$3</c:f>
              <c:strCache>
                <c:ptCount val="1"/>
                <c:pt idx="0">
                  <c:v>KVT</c:v>
                </c:pt>
              </c:strCache>
            </c:strRef>
          </c:tx>
          <c:spPr>
            <a:ln w="19050" cap="rnd">
              <a:solidFill>
                <a:srgbClr val="7030A0"/>
              </a:solidFill>
              <a:prstDash val="solid"/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2"/>
                <c:pt idx="0">
                  <c:v>1.07</c:v>
                </c:pt>
                <c:pt idx="1">
                  <c:v>0.72</c:v>
                </c:pt>
              </c:numLit>
            </c:plus>
            <c:minus>
              <c:numLit>
                <c:formatCode>General</c:formatCode>
                <c:ptCount val="2"/>
                <c:pt idx="0">
                  <c:v>1.07</c:v>
                </c:pt>
                <c:pt idx="1">
                  <c:v>0.72</c:v>
                </c:pt>
              </c:numLit>
            </c:minus>
          </c:errBars>
          <c:cat>
            <c:strRef>
              <c:f>'Tabelle3 (6)'!$N$1:$O$1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'Tabelle3 (6)'!$N$3:$O$3</c:f>
              <c:numCache>
                <c:formatCode>####.0000</c:formatCode>
                <c:ptCount val="2"/>
                <c:pt idx="0">
                  <c:v>30.964285714285715</c:v>
                </c:pt>
                <c:pt idx="1">
                  <c:v>10.964285714285715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881728"/>
        <c:axId val="37883264"/>
      </c:lineChart>
      <c:catAx>
        <c:axId val="3788172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9525">
            <a:solidFill>
              <a:schemeClr val="tx1"/>
            </a:solidFill>
          </a:ln>
        </c:spPr>
        <c:txPr>
          <a:bodyPr/>
          <a:lstStyle/>
          <a:p>
            <a:pPr>
              <a:defRPr sz="1400" baseline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7883264"/>
        <c:crosses val="autoZero"/>
        <c:auto val="1"/>
        <c:lblAlgn val="ctr"/>
        <c:lblOffset val="100"/>
        <c:noMultiLvlLbl val="0"/>
      </c:catAx>
      <c:valAx>
        <c:axId val="37883264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9525">
            <a:solidFill>
              <a:schemeClr val="tx1"/>
            </a:solidFill>
          </a:ln>
        </c:spPr>
        <c:txPr>
          <a:bodyPr/>
          <a:lstStyle/>
          <a:p>
            <a:pPr>
              <a:defRPr sz="1400" baseline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7881728"/>
        <c:crosses val="autoZero"/>
        <c:crossBetween val="between"/>
        <c:majorUnit val="10"/>
      </c:valAx>
      <c:spPr>
        <a:ln>
          <a:noFill/>
        </a:ln>
      </c:spPr>
    </c:plotArea>
    <c:plotVisOnly val="1"/>
    <c:dispBlanksAs val="gap"/>
    <c:showDLblsOverMax val="0"/>
  </c:chart>
  <c:spPr>
    <a:ln w="9525">
      <a:noFill/>
    </a:ln>
  </c:spPr>
  <c:txPr>
    <a:bodyPr/>
    <a:lstStyle/>
    <a:p>
      <a:pPr>
        <a:defRPr sz="11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16100620165842"/>
          <c:y val="3.9901238760249307E-2"/>
          <c:w val="0.74691018047522817"/>
          <c:h val="0.793857277274303"/>
        </c:manualLayout>
      </c:layout>
      <c:lineChart>
        <c:grouping val="standard"/>
        <c:varyColors val="0"/>
        <c:ser>
          <c:idx val="1"/>
          <c:order val="0"/>
          <c:tx>
            <c:strRef>
              <c:f>'Tabelle3 (6)'!$A$2</c:f>
              <c:strCache>
                <c:ptCount val="1"/>
                <c:pt idx="0">
                  <c:v>ACT</c:v>
                </c:pt>
              </c:strCache>
            </c:strRef>
          </c:tx>
          <c:spPr>
            <a:ln w="19050">
              <a:solidFill>
                <a:srgbClr val="FF0000"/>
              </a:solidFill>
              <a:prstDash val="solid"/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2"/>
                <c:pt idx="0">
                  <c:v>0.09</c:v>
                </c:pt>
                <c:pt idx="1">
                  <c:v>0.11</c:v>
                </c:pt>
              </c:numLit>
            </c:plus>
            <c:minus>
              <c:numLit>
                <c:formatCode>General</c:formatCode>
                <c:ptCount val="2"/>
                <c:pt idx="0">
                  <c:v>0.09</c:v>
                </c:pt>
                <c:pt idx="1">
                  <c:v>0.11</c:v>
                </c:pt>
              </c:numLit>
            </c:minus>
          </c:errBars>
          <c:cat>
            <c:strRef>
              <c:f>'Tabelle3 (6)'!$K$1:$L$1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'Tabelle3 (6)'!$K$2:$L$2</c:f>
              <c:numCache>
                <c:formatCode>####.0000</c:formatCode>
                <c:ptCount val="2"/>
                <c:pt idx="0">
                  <c:v>1.6152014651538458</c:v>
                </c:pt>
                <c:pt idx="1">
                  <c:v>0.96032967030769201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'Tabelle3 (6)'!$A$3</c:f>
              <c:strCache>
                <c:ptCount val="1"/>
                <c:pt idx="0">
                  <c:v>KVT</c:v>
                </c:pt>
              </c:strCache>
            </c:strRef>
          </c:tx>
          <c:spPr>
            <a:ln w="19050" cap="rnd">
              <a:solidFill>
                <a:srgbClr val="7030A0"/>
              </a:solidFill>
              <a:prstDash val="solid"/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2"/>
                <c:pt idx="0">
                  <c:v>0.09</c:v>
                </c:pt>
                <c:pt idx="1">
                  <c:v>0.08</c:v>
                </c:pt>
              </c:numLit>
            </c:plus>
            <c:minus>
              <c:numLit>
                <c:formatCode>General</c:formatCode>
                <c:ptCount val="2"/>
                <c:pt idx="0">
                  <c:v>0.09</c:v>
                </c:pt>
                <c:pt idx="1">
                  <c:v>0.08</c:v>
                </c:pt>
              </c:numLit>
            </c:minus>
          </c:errBars>
          <c:cat>
            <c:strRef>
              <c:f>'Tabelle3 (6)'!$K$1:$L$1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'Tabelle3 (6)'!$K$3:$L$3</c:f>
              <c:numCache>
                <c:formatCode>####.0000</c:formatCode>
                <c:ptCount val="2"/>
                <c:pt idx="0">
                  <c:v>1.5789795917857141</c:v>
                </c:pt>
                <c:pt idx="1">
                  <c:v>0.88127551024999984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839232"/>
        <c:axId val="37840768"/>
      </c:lineChart>
      <c:catAx>
        <c:axId val="3783923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9525">
            <a:solidFill>
              <a:schemeClr val="tx1"/>
            </a:solidFill>
          </a:ln>
        </c:spPr>
        <c:txPr>
          <a:bodyPr/>
          <a:lstStyle/>
          <a:p>
            <a:pPr>
              <a:defRPr sz="1400" baseline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7840768"/>
        <c:crosses val="autoZero"/>
        <c:auto val="1"/>
        <c:lblAlgn val="ctr"/>
        <c:lblOffset val="100"/>
        <c:noMultiLvlLbl val="0"/>
      </c:catAx>
      <c:valAx>
        <c:axId val="37840768"/>
        <c:scaling>
          <c:orientation val="minMax"/>
          <c:max val="3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9525">
            <a:solidFill>
              <a:schemeClr val="tx1"/>
            </a:solidFill>
          </a:ln>
        </c:spPr>
        <c:txPr>
          <a:bodyPr/>
          <a:lstStyle/>
          <a:p>
            <a:pPr>
              <a:defRPr sz="1400" baseline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7839232"/>
        <c:crosses val="autoZero"/>
        <c:crossBetween val="between"/>
        <c:majorUnit val="1"/>
      </c:valAx>
      <c:spPr>
        <a:ln>
          <a:noFill/>
        </a:ln>
      </c:spPr>
    </c:plotArea>
    <c:plotVisOnly val="1"/>
    <c:dispBlanksAs val="gap"/>
    <c:showDLblsOverMax val="0"/>
  </c:chart>
  <c:spPr>
    <a:ln w="9525">
      <a:noFill/>
    </a:ln>
  </c:spPr>
  <c:txPr>
    <a:bodyPr/>
    <a:lstStyle/>
    <a:p>
      <a:pPr>
        <a:defRPr sz="11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16100620165842"/>
          <c:y val="3.9901238760249307E-2"/>
          <c:w val="0.74691018047522817"/>
          <c:h val="0.793857277274303"/>
        </c:manualLayout>
      </c:layout>
      <c:lineChart>
        <c:grouping val="standard"/>
        <c:varyColors val="0"/>
        <c:ser>
          <c:idx val="1"/>
          <c:order val="0"/>
          <c:tx>
            <c:strRef>
              <c:f>'Tabelle3 (6)'!$A$2</c:f>
              <c:strCache>
                <c:ptCount val="1"/>
                <c:pt idx="0">
                  <c:v>ACT</c:v>
                </c:pt>
              </c:strCache>
            </c:strRef>
          </c:tx>
          <c:spPr>
            <a:ln w="19050">
              <a:solidFill>
                <a:srgbClr val="FF0000"/>
              </a:solidFill>
              <a:prstDash val="solid"/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2"/>
                <c:pt idx="0">
                  <c:v>0.36</c:v>
                </c:pt>
                <c:pt idx="1">
                  <c:v>0.32</c:v>
                </c:pt>
              </c:numLit>
            </c:plus>
            <c:minus>
              <c:numLit>
                <c:formatCode>General</c:formatCode>
                <c:ptCount val="2"/>
                <c:pt idx="0">
                  <c:v>0.36</c:v>
                </c:pt>
                <c:pt idx="1">
                  <c:v>0.32</c:v>
                </c:pt>
              </c:numLit>
            </c:minus>
          </c:errBars>
          <c:cat>
            <c:strRef>
              <c:f>'Tabelle3 (6)'!$H$1:$I$1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'Tabelle3 (6)'!$H$2:$I$2</c:f>
              <c:numCache>
                <c:formatCode>####.0000</c:formatCode>
                <c:ptCount val="2"/>
                <c:pt idx="0">
                  <c:v>5.8871794871794867</c:v>
                </c:pt>
                <c:pt idx="1">
                  <c:v>4.6256410256410252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'Tabelle3 (6)'!$A$3</c:f>
              <c:strCache>
                <c:ptCount val="1"/>
                <c:pt idx="0">
                  <c:v>KVT</c:v>
                </c:pt>
              </c:strCache>
            </c:strRef>
          </c:tx>
          <c:spPr>
            <a:ln w="19050" cap="rnd">
              <a:solidFill>
                <a:srgbClr val="7030A0"/>
              </a:solidFill>
              <a:prstDash val="solid"/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2"/>
                <c:pt idx="0">
                  <c:v>0.34</c:v>
                </c:pt>
                <c:pt idx="1">
                  <c:v>0.36</c:v>
                </c:pt>
              </c:numLit>
            </c:plus>
            <c:minus>
              <c:numLit>
                <c:formatCode>General</c:formatCode>
                <c:ptCount val="2"/>
                <c:pt idx="0">
                  <c:v>0.34</c:v>
                </c:pt>
                <c:pt idx="1">
                  <c:v>0.36</c:v>
                </c:pt>
              </c:numLit>
            </c:minus>
          </c:errBars>
          <c:cat>
            <c:strRef>
              <c:f>'Tabelle3 (6)'!$H$1:$I$1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'Tabelle3 (6)'!$H$3:$I$3</c:f>
              <c:numCache>
                <c:formatCode>####.0000</c:formatCode>
                <c:ptCount val="2"/>
                <c:pt idx="0">
                  <c:v>5.8714285714285701</c:v>
                </c:pt>
                <c:pt idx="1">
                  <c:v>4.0642857142857149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293504"/>
        <c:axId val="38295040"/>
      </c:lineChart>
      <c:catAx>
        <c:axId val="3829350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9525">
            <a:solidFill>
              <a:schemeClr val="tx1"/>
            </a:solidFill>
          </a:ln>
        </c:spPr>
        <c:txPr>
          <a:bodyPr/>
          <a:lstStyle/>
          <a:p>
            <a:pPr>
              <a:defRPr sz="1400" baseline="0">
                <a:latin typeface="Arial" pitchFamily="34" charset="0"/>
              </a:defRPr>
            </a:pPr>
            <a:endParaRPr lang="en-US"/>
          </a:p>
        </c:txPr>
        <c:crossAx val="38295040"/>
        <c:crosses val="autoZero"/>
        <c:auto val="1"/>
        <c:lblAlgn val="ctr"/>
        <c:lblOffset val="100"/>
        <c:noMultiLvlLbl val="0"/>
      </c:catAx>
      <c:valAx>
        <c:axId val="38295040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9525">
            <a:solidFill>
              <a:schemeClr val="tx1"/>
            </a:solidFill>
          </a:ln>
        </c:spPr>
        <c:crossAx val="3829350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 w="9525">
      <a:noFill/>
    </a:ln>
  </c:spPr>
  <c:txPr>
    <a:bodyPr/>
    <a:lstStyle/>
    <a:p>
      <a:pPr>
        <a:defRPr sz="1400" baseline="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Tabelle1!$A$1:$A$2</c:f>
              <c:strCache>
                <c:ptCount val="2"/>
                <c:pt idx="0">
                  <c:v>ACT</c:v>
                </c:pt>
                <c:pt idx="1">
                  <c:v>KVT</c:v>
                </c:pt>
              </c:strCache>
            </c:strRef>
          </c:cat>
          <c:val>
            <c:numRef>
              <c:f>Tabelle1!$B$1:$B$2</c:f>
              <c:numCache>
                <c:formatCode>General</c:formatCode>
                <c:ptCount val="2"/>
                <c:pt idx="0">
                  <c:v>3.46</c:v>
                </c:pt>
                <c:pt idx="1">
                  <c:v>3.41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356864"/>
        <c:axId val="38358400"/>
      </c:barChart>
      <c:catAx>
        <c:axId val="38356864"/>
        <c:scaling>
          <c:orientation val="minMax"/>
        </c:scaling>
        <c:delete val="0"/>
        <c:axPos val="b"/>
        <c:majorTickMark val="out"/>
        <c:minorTickMark val="none"/>
        <c:tickLblPos val="nextTo"/>
        <c:crossAx val="38358400"/>
        <c:crosses val="autoZero"/>
        <c:auto val="1"/>
        <c:lblAlgn val="ctr"/>
        <c:lblOffset val="100"/>
        <c:noMultiLvlLbl val="0"/>
      </c:catAx>
      <c:valAx>
        <c:axId val="38358400"/>
        <c:scaling>
          <c:orientation val="minMax"/>
          <c:max val="4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356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aseline="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16100620165842"/>
          <c:y val="3.9901238760249307E-2"/>
          <c:w val="0.74691018047522817"/>
          <c:h val="0.793857277274303"/>
        </c:manualLayout>
      </c:layout>
      <c:lineChart>
        <c:grouping val="standard"/>
        <c:varyColors val="0"/>
        <c:ser>
          <c:idx val="1"/>
          <c:order val="0"/>
          <c:tx>
            <c:strRef>
              <c:f>'Tabelle3 (6)'!$A$2</c:f>
              <c:strCache>
                <c:ptCount val="1"/>
                <c:pt idx="0">
                  <c:v>ACT</c:v>
                </c:pt>
              </c:strCache>
            </c:strRef>
          </c:tx>
          <c:spPr>
            <a:ln w="19050">
              <a:solidFill>
                <a:srgbClr val="FF0000"/>
              </a:solidFill>
              <a:prstDash val="solid"/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2"/>
                <c:pt idx="0">
                  <c:v>1.06</c:v>
                </c:pt>
                <c:pt idx="1">
                  <c:v>0.95</c:v>
                </c:pt>
              </c:numLit>
            </c:plus>
            <c:minus>
              <c:numLit>
                <c:formatCode>General</c:formatCode>
                <c:ptCount val="2"/>
                <c:pt idx="0">
                  <c:v>1.06</c:v>
                </c:pt>
                <c:pt idx="1">
                  <c:v>0.95</c:v>
                </c:pt>
              </c:numLit>
            </c:minus>
          </c:errBars>
          <c:cat>
            <c:strRef>
              <c:f>'Tabelle3 (6)'!$E$1:$F$1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'Tabelle3 (6)'!$E$2:$F$2</c:f>
              <c:numCache>
                <c:formatCode>####.0000</c:formatCode>
                <c:ptCount val="2"/>
                <c:pt idx="0">
                  <c:v>29.666666666666668</c:v>
                </c:pt>
                <c:pt idx="1">
                  <c:v>34.794871794871796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'Tabelle3 (6)'!$A$3</c:f>
              <c:strCache>
                <c:ptCount val="1"/>
                <c:pt idx="0">
                  <c:v>KVT</c:v>
                </c:pt>
              </c:strCache>
            </c:strRef>
          </c:tx>
          <c:spPr>
            <a:ln w="19050" cap="rnd">
              <a:solidFill>
                <a:srgbClr val="7030A0"/>
              </a:solidFill>
              <a:prstDash val="solid"/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2"/>
                <c:pt idx="0">
                  <c:v>1.31</c:v>
                </c:pt>
                <c:pt idx="1">
                  <c:v>1.59</c:v>
                </c:pt>
              </c:numLit>
            </c:plus>
            <c:minus>
              <c:numLit>
                <c:formatCode>General</c:formatCode>
                <c:ptCount val="2"/>
                <c:pt idx="0">
                  <c:v>1.31</c:v>
                </c:pt>
                <c:pt idx="1">
                  <c:v>1.59</c:v>
                </c:pt>
              </c:numLit>
            </c:minus>
          </c:errBars>
          <c:cat>
            <c:strRef>
              <c:f>'Tabelle3 (6)'!$E$1:$F$1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'Tabelle3 (6)'!$E$3:$F$3</c:f>
              <c:numCache>
                <c:formatCode>####.0000</c:formatCode>
                <c:ptCount val="2"/>
                <c:pt idx="0">
                  <c:v>28.392857142857142</c:v>
                </c:pt>
                <c:pt idx="1">
                  <c:v>34.321428571428577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174080"/>
        <c:axId val="38179968"/>
      </c:lineChart>
      <c:catAx>
        <c:axId val="3817408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9525">
            <a:solidFill>
              <a:schemeClr val="tx1"/>
            </a:solidFill>
          </a:ln>
        </c:spPr>
        <c:txPr>
          <a:bodyPr/>
          <a:lstStyle/>
          <a:p>
            <a:pPr>
              <a:defRPr sz="1400" baseline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8179968"/>
        <c:crosses val="autoZero"/>
        <c:auto val="1"/>
        <c:lblAlgn val="ctr"/>
        <c:lblOffset val="100"/>
        <c:noMultiLvlLbl val="0"/>
      </c:catAx>
      <c:valAx>
        <c:axId val="38179968"/>
        <c:scaling>
          <c:orientation val="minMax"/>
          <c:max val="5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9525">
            <a:solidFill>
              <a:schemeClr val="tx1"/>
            </a:solidFill>
          </a:ln>
        </c:spPr>
        <c:txPr>
          <a:bodyPr/>
          <a:lstStyle/>
          <a:p>
            <a:pPr>
              <a:defRPr sz="1400" baseline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8174080"/>
        <c:crosses val="autoZero"/>
        <c:crossBetween val="between"/>
        <c:majorUnit val="10"/>
      </c:valAx>
      <c:spPr>
        <a:ln>
          <a:noFill/>
        </a:ln>
      </c:spPr>
    </c:plotArea>
    <c:plotVisOnly val="1"/>
    <c:dispBlanksAs val="gap"/>
    <c:showDLblsOverMax val="0"/>
  </c:chart>
  <c:spPr>
    <a:ln w="9525">
      <a:noFill/>
    </a:ln>
  </c:spPr>
  <c:txPr>
    <a:bodyPr/>
    <a:lstStyle/>
    <a:p>
      <a:pPr>
        <a:defRPr sz="11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16100620165842"/>
          <c:y val="3.9901238760249307E-2"/>
          <c:w val="0.74691018047522817"/>
          <c:h val="0.793857277274303"/>
        </c:manualLayout>
      </c:layout>
      <c:lineChart>
        <c:grouping val="standard"/>
        <c:varyColors val="0"/>
        <c:ser>
          <c:idx val="1"/>
          <c:order val="0"/>
          <c:tx>
            <c:strRef>
              <c:f>'Tabelle3 (6)'!$A$2</c:f>
              <c:strCache>
                <c:ptCount val="1"/>
                <c:pt idx="0">
                  <c:v>ACT</c:v>
                </c:pt>
              </c:strCache>
            </c:strRef>
          </c:tx>
          <c:spPr>
            <a:ln w="19050">
              <a:solidFill>
                <a:srgbClr val="FF0000"/>
              </a:solidFill>
              <a:prstDash val="solid"/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2"/>
                <c:pt idx="0">
                  <c:v>29.94</c:v>
                </c:pt>
                <c:pt idx="1">
                  <c:v>28.72</c:v>
                </c:pt>
              </c:numLit>
            </c:plus>
            <c:minus>
              <c:numLit>
                <c:formatCode>General</c:formatCode>
                <c:ptCount val="2"/>
                <c:pt idx="0">
                  <c:v>29.94</c:v>
                </c:pt>
                <c:pt idx="1">
                  <c:v>28.72</c:v>
                </c:pt>
              </c:numLit>
            </c:minus>
          </c:errBars>
          <c:cat>
            <c:strRef>
              <c:f>'Tabelle3 (6)'!$Q$1:$R$1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'Tabelle3 (6)'!$Q$2:$R$2</c:f>
              <c:numCache>
                <c:formatCode>####.0000</c:formatCode>
                <c:ptCount val="2"/>
                <c:pt idx="0">
                  <c:v>349.74358974358967</c:v>
                </c:pt>
                <c:pt idx="1">
                  <c:v>456.28205128205121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'Tabelle3 (6)'!$A$3</c:f>
              <c:strCache>
                <c:ptCount val="1"/>
                <c:pt idx="0">
                  <c:v>KVT</c:v>
                </c:pt>
              </c:strCache>
            </c:strRef>
          </c:tx>
          <c:spPr>
            <a:ln w="19050" cap="rnd">
              <a:solidFill>
                <a:srgbClr val="7030A0"/>
              </a:solidFill>
              <a:prstDash val="solid"/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2"/>
                <c:pt idx="0">
                  <c:v>37.69</c:v>
                </c:pt>
                <c:pt idx="1">
                  <c:v>35.57</c:v>
                </c:pt>
              </c:numLit>
            </c:plus>
            <c:minus>
              <c:numLit>
                <c:formatCode>General</c:formatCode>
                <c:ptCount val="2"/>
                <c:pt idx="0">
                  <c:v>37.69</c:v>
                </c:pt>
                <c:pt idx="1">
                  <c:v>35.57</c:v>
                </c:pt>
              </c:numLit>
            </c:minus>
          </c:errBars>
          <c:cat>
            <c:strRef>
              <c:f>'Tabelle3 (6)'!$Q$1:$R$1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'Tabelle3 (6)'!$Q$3:$R$3</c:f>
              <c:numCache>
                <c:formatCode>####.0000</c:formatCode>
                <c:ptCount val="2"/>
                <c:pt idx="0">
                  <c:v>307.03571428571433</c:v>
                </c:pt>
                <c:pt idx="1">
                  <c:v>374.35714285714295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201216"/>
        <c:axId val="38202752"/>
      </c:lineChart>
      <c:catAx>
        <c:axId val="3820121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9525">
            <a:solidFill>
              <a:schemeClr val="tx1"/>
            </a:solidFill>
          </a:ln>
        </c:spPr>
        <c:txPr>
          <a:bodyPr/>
          <a:lstStyle/>
          <a:p>
            <a:pPr>
              <a:defRPr sz="1400" baseline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8202752"/>
        <c:crosses val="autoZero"/>
        <c:auto val="1"/>
        <c:lblAlgn val="ctr"/>
        <c:lblOffset val="100"/>
        <c:noMultiLvlLbl val="0"/>
      </c:catAx>
      <c:valAx>
        <c:axId val="38202752"/>
        <c:scaling>
          <c:orientation val="minMax"/>
          <c:max val="70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9525">
            <a:solidFill>
              <a:schemeClr val="tx1"/>
            </a:solidFill>
          </a:ln>
        </c:spPr>
        <c:txPr>
          <a:bodyPr/>
          <a:lstStyle/>
          <a:p>
            <a:pPr>
              <a:defRPr sz="1400" baseline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820121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 w="9525">
      <a:noFill/>
    </a:ln>
  </c:spPr>
  <c:txPr>
    <a:bodyPr/>
    <a:lstStyle/>
    <a:p>
      <a:pPr>
        <a:defRPr sz="11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Rehospitalized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Blad1!$A$2:$A$3</c:f>
              <c:strCache>
                <c:ptCount val="2"/>
                <c:pt idx="0">
                  <c:v>ACT group</c:v>
                </c:pt>
                <c:pt idx="1">
                  <c:v>TAU group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</c:v>
                </c:pt>
                <c:pt idx="1">
                  <c:v>40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Not rehospitalized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Blad1!$A$2:$A$3</c:f>
              <c:strCache>
                <c:ptCount val="2"/>
                <c:pt idx="0">
                  <c:v>ACT group</c:v>
                </c:pt>
                <c:pt idx="1">
                  <c:v>TAU group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91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342016"/>
        <c:axId val="32343552"/>
      </c:barChart>
      <c:catAx>
        <c:axId val="32342016"/>
        <c:scaling>
          <c:orientation val="minMax"/>
        </c:scaling>
        <c:delete val="0"/>
        <c:axPos val="b"/>
        <c:majorTickMark val="out"/>
        <c:minorTickMark val="none"/>
        <c:tickLblPos val="nextTo"/>
        <c:crossAx val="32343552"/>
        <c:crosses val="autoZero"/>
        <c:auto val="1"/>
        <c:lblAlgn val="ctr"/>
        <c:lblOffset val="100"/>
        <c:noMultiLvlLbl val="0"/>
      </c:catAx>
      <c:valAx>
        <c:axId val="3234355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3420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ACT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Blad1!$A$2:$A$4</c:f>
              <c:strCache>
                <c:ptCount val="3"/>
                <c:pt idx="0">
                  <c:v>Pretreatment</c:v>
                </c:pt>
                <c:pt idx="1">
                  <c:v>Post treatment</c:v>
                </c:pt>
                <c:pt idx="2">
                  <c:v>Follow-up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10.27</c:v>
                </c:pt>
                <c:pt idx="1">
                  <c:v>12.72</c:v>
                </c:pt>
                <c:pt idx="2">
                  <c:v>17.850000000000001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TAU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strRef>
              <c:f>Blad1!$A$2:$A$4</c:f>
              <c:strCache>
                <c:ptCount val="3"/>
                <c:pt idx="0">
                  <c:v>Pretreatment</c:v>
                </c:pt>
                <c:pt idx="1">
                  <c:v>Post treatment</c:v>
                </c:pt>
                <c:pt idx="2">
                  <c:v>Follow-up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9.7100000000000009</c:v>
                </c:pt>
                <c:pt idx="1">
                  <c:v>12.01</c:v>
                </c:pt>
                <c:pt idx="2">
                  <c:v>11.86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071104"/>
        <c:axId val="33072640"/>
      </c:lineChart>
      <c:catAx>
        <c:axId val="33071104"/>
        <c:scaling>
          <c:orientation val="minMax"/>
        </c:scaling>
        <c:delete val="0"/>
        <c:axPos val="b"/>
        <c:majorTickMark val="out"/>
        <c:minorTickMark val="none"/>
        <c:tickLblPos val="nextTo"/>
        <c:crossAx val="33072640"/>
        <c:crosses val="autoZero"/>
        <c:auto val="1"/>
        <c:lblAlgn val="ctr"/>
        <c:lblOffset val="100"/>
        <c:noMultiLvlLbl val="0"/>
      </c:catAx>
      <c:valAx>
        <c:axId val="33072640"/>
        <c:scaling>
          <c:orientation val="minMax"/>
          <c:max val="18"/>
          <c:min val="8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711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AD3CC-0395-4026-ABC4-A5E2AA6FCCF3}" type="datetimeFigureOut">
              <a:rPr lang="de-DE" smtClean="0"/>
              <a:t>17.07.2015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C24D2-452F-4067-A43A-0509B94DF69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930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C24D2-452F-4067-A43A-0509B94DF691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4355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Zu</a:t>
            </a:r>
            <a:r>
              <a:rPr lang="de-DE" baseline="0" dirty="0" smtClean="0"/>
              <a:t> 3): </a:t>
            </a:r>
            <a:r>
              <a:rPr lang="de-DE" baseline="0" dirty="0" err="1" smtClean="0"/>
              <a:t>especially</a:t>
            </a:r>
            <a:r>
              <a:rPr lang="de-DE" baseline="0" dirty="0" smtClean="0"/>
              <a:t> SKID II-Screening, </a:t>
            </a:r>
            <a:r>
              <a:rPr lang="de-DE" baseline="0" dirty="0" err="1" smtClean="0"/>
              <a:t>rather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superficial</a:t>
            </a:r>
            <a:r>
              <a:rPr lang="de-DE" baseline="0" dirty="0" smtClean="0"/>
              <a:t> </a:t>
            </a:r>
            <a:r>
              <a:rPr lang="de-DE" baseline="0" dirty="0" smtClean="0">
                <a:sym typeface="Wingdings" panose="05000000000000000000" pitchFamily="2" charset="2"/>
              </a:rPr>
              <a:t> z.B. Life </a:t>
            </a:r>
            <a:r>
              <a:rPr lang="de-DE" baseline="0" dirty="0" err="1" smtClean="0">
                <a:sym typeface="Wingdings" panose="05000000000000000000" pitchFamily="2" charset="2"/>
              </a:rPr>
              <a:t>functioning</a:t>
            </a:r>
            <a:r>
              <a:rPr lang="de-DE" baseline="0" dirty="0" smtClean="0">
                <a:sym typeface="Wingdings" panose="05000000000000000000" pitchFamily="2" charset="2"/>
              </a:rPr>
              <a:t>; also: </a:t>
            </a:r>
            <a:r>
              <a:rPr lang="de-DE" baseline="0" dirty="0" err="1" smtClean="0">
                <a:sym typeface="Wingdings" panose="05000000000000000000" pitchFamily="2" charset="2"/>
              </a:rPr>
              <a:t>no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statements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for</a:t>
            </a:r>
            <a:r>
              <a:rPr lang="de-DE" baseline="0" dirty="0" smtClean="0">
                <a:sym typeface="Wingdings" panose="05000000000000000000" pitchFamily="2" charset="2"/>
              </a:rPr>
              <a:t> different </a:t>
            </a:r>
            <a:r>
              <a:rPr lang="de-DE" baseline="0" dirty="0" err="1" smtClean="0">
                <a:sym typeface="Wingdings" panose="05000000000000000000" pitchFamily="2" charset="2"/>
              </a:rPr>
              <a:t>diagnoses</a:t>
            </a:r>
            <a:r>
              <a:rPr lang="de-DE" baseline="0" dirty="0" smtClean="0">
                <a:sym typeface="Wingdings" panose="05000000000000000000" pitchFamily="2" charset="2"/>
              </a:rPr>
              <a:t>, </a:t>
            </a:r>
            <a:r>
              <a:rPr lang="de-DE" baseline="0" dirty="0" err="1" smtClean="0">
                <a:sym typeface="Wingdings" panose="05000000000000000000" pitchFamily="2" charset="2"/>
              </a:rPr>
              <a:t>only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for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general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psychological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strain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C24D2-452F-4067-A43A-0509B94DF691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5281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Zu</a:t>
            </a:r>
            <a:r>
              <a:rPr lang="en-US" dirty="0" smtClean="0"/>
              <a:t> 1) Different reasons:</a:t>
            </a:r>
            <a:r>
              <a:rPr lang="en-US" baseline="0" dirty="0" smtClean="0"/>
              <a:t> </a:t>
            </a:r>
            <a:r>
              <a:rPr lang="en-US" dirty="0" smtClean="0"/>
              <a:t>Statistical bias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 sample size and: no difference doesn’t mean </a:t>
            </a:r>
            <a:r>
              <a:rPr lang="en-US" baseline="0" dirty="0" err="1" smtClean="0">
                <a:sym typeface="Wingdings" panose="05000000000000000000" pitchFamily="2" charset="2"/>
              </a:rPr>
              <a:t>equivalenz</a:t>
            </a:r>
            <a:r>
              <a:rPr lang="en-US" baseline="0" dirty="0" smtClean="0">
                <a:sym typeface="Wingdings" panose="05000000000000000000" pitchFamily="2" charset="2"/>
              </a:rPr>
              <a:t> automatically!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>
                <a:sym typeface="Wingdings" panose="05000000000000000000" pitchFamily="2" charset="2"/>
              </a:rPr>
              <a:t>Zu 2) Setting: </a:t>
            </a:r>
            <a:r>
              <a:rPr lang="en-US" dirty="0" smtClean="0"/>
              <a:t>How useful is an explicit mindfulness training?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C24D2-452F-4067-A43A-0509B94DF691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9294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 smtClean="0"/>
              <a:t>Began</a:t>
            </a:r>
            <a:r>
              <a:rPr lang="sv-SE" dirty="0" smtClean="0"/>
              <a:t> </a:t>
            </a:r>
            <a:r>
              <a:rPr lang="sv-SE" dirty="0" err="1" smtClean="0"/>
              <a:t>when</a:t>
            </a:r>
            <a:r>
              <a:rPr lang="sv-SE" dirty="0" smtClean="0"/>
              <a:t> </a:t>
            </a:r>
            <a:r>
              <a:rPr lang="sv-SE" dirty="0" err="1" smtClean="0"/>
              <a:t>completing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postgraduate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diploma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psychotherapy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C24D2-452F-4067-A43A-0509B94DF691}" type="slidenum">
              <a:rPr lang="de-DE" smtClean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4075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C24D2-452F-4067-A43A-0509B94DF691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9656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2400" dirty="0" smtClean="0"/>
              <a:t>Treatment of</a:t>
            </a:r>
          </a:p>
          <a:p>
            <a:pPr lvl="1" algn="just"/>
            <a:r>
              <a:rPr lang="en-US" sz="2400" dirty="0" smtClean="0"/>
              <a:t>Mood disorders</a:t>
            </a:r>
          </a:p>
          <a:p>
            <a:pPr lvl="1" algn="just"/>
            <a:r>
              <a:rPr lang="en-US" sz="2400" dirty="0" smtClean="0"/>
              <a:t>Comorbid disorders</a:t>
            </a:r>
          </a:p>
          <a:p>
            <a:pPr marL="457200" lvl="1" indent="0" algn="just">
              <a:buNone/>
            </a:pPr>
            <a:endParaRPr lang="en-US" sz="2100" dirty="0" smtClean="0"/>
          </a:p>
          <a:p>
            <a:r>
              <a:rPr lang="en-US" sz="2400" dirty="0" smtClean="0"/>
              <a:t>Emphasis of treatment</a:t>
            </a:r>
          </a:p>
          <a:p>
            <a:pPr lvl="1"/>
            <a:r>
              <a:rPr lang="en-US" sz="2400" dirty="0" smtClean="0"/>
              <a:t>Multimodal behavioral therapy focused group program (ACT/CBT)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400050"/>
            <a:r>
              <a:rPr lang="en-US" sz="2400" dirty="0" smtClean="0"/>
              <a:t>Other active treatments</a:t>
            </a:r>
          </a:p>
          <a:p>
            <a:pPr marL="800100" lvl="1"/>
            <a:r>
              <a:rPr lang="en-US" sz="2400" dirty="0" smtClean="0"/>
              <a:t>Medication</a:t>
            </a:r>
          </a:p>
          <a:p>
            <a:pPr marL="800100" lvl="1"/>
            <a:r>
              <a:rPr lang="en-US" sz="2400" dirty="0" smtClean="0"/>
              <a:t>Occupational therapy</a:t>
            </a:r>
          </a:p>
          <a:p>
            <a:pPr marL="800100" lvl="1"/>
            <a:r>
              <a:rPr lang="en-US" sz="2400" dirty="0" smtClean="0"/>
              <a:t>Physiotherapy </a:t>
            </a:r>
          </a:p>
          <a:p>
            <a:pPr marL="800100" lvl="1"/>
            <a:r>
              <a:rPr lang="en-US" sz="2400" dirty="0" smtClean="0"/>
              <a:t>Psychoeducation</a:t>
            </a:r>
          </a:p>
          <a:p>
            <a:pPr marL="800100" lvl="1"/>
            <a:r>
              <a:rPr lang="en-US" sz="2400" dirty="0" smtClean="0"/>
              <a:t>Sports</a:t>
            </a:r>
          </a:p>
          <a:p>
            <a:pPr marL="800100" lvl="1"/>
            <a:r>
              <a:rPr lang="en-US" sz="2400" dirty="0" smtClean="0"/>
              <a:t>…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C24D2-452F-4067-A43A-0509B94DF691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7414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C24D2-452F-4067-A43A-0509B94DF691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830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shift from BDI-score ≥ 14 to BDI-score &lt; 14 and RCI ≥ 1.96.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C24D2-452F-4067-A43A-0509B94DF691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3833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shift from ISR-score ≥ .6 to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ISRscore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&lt; .6 and RCI ≥ 1.96.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C24D2-452F-4067-A43A-0509B94DF691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3833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C24D2-452F-4067-A43A-0509B94DF691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3833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C24D2-452F-4067-A43A-0509B94DF691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3833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Mindfulness </a:t>
            </a:r>
            <a:r>
              <a:rPr lang="en-US" dirty="0" err="1" smtClean="0"/>
              <a:t>korrelierte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beide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Gruppen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Symptomreduktion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Werte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bei</a:t>
            </a:r>
            <a:r>
              <a:rPr lang="en-US" baseline="0" dirty="0" smtClean="0"/>
              <a:t> ACT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C24D2-452F-4067-A43A-0509B94DF691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3833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179512" y="6655668"/>
            <a:ext cx="8964488" cy="202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179512" y="0"/>
            <a:ext cx="45719" cy="665566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 15"/>
          <p:cNvSpPr/>
          <p:nvPr userDrawn="1"/>
        </p:nvSpPr>
        <p:spPr>
          <a:xfrm>
            <a:off x="225232" y="6587082"/>
            <a:ext cx="8918768" cy="6858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8" name="Picture 2" descr="C:\Users\Mareike\Desktop\Berlin square_2 gif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371" y="116632"/>
            <a:ext cx="441649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el 1"/>
          <p:cNvSpPr txBox="1">
            <a:spLocks/>
          </p:cNvSpPr>
          <p:nvPr userDrawn="1"/>
        </p:nvSpPr>
        <p:spPr>
          <a:xfrm>
            <a:off x="683568" y="4077072"/>
            <a:ext cx="7772400" cy="2622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200" kern="1200" baseline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b="1" dirty="0" err="1" smtClean="0">
                <a:solidFill>
                  <a:schemeClr val="bg1">
                    <a:lumMod val="50000"/>
                  </a:schemeClr>
                </a:solidFill>
              </a:rPr>
              <a:t>Chair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M. Joris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Corthouts</a:t>
            </a: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Symposium </a:t>
            </a:r>
            <a:r>
              <a:rPr lang="de-DE" b="1" dirty="0" err="1" smtClean="0">
                <a:solidFill>
                  <a:schemeClr val="bg1">
                    <a:lumMod val="50000"/>
                  </a:schemeClr>
                </a:solidFill>
              </a:rPr>
              <a:t>Discussant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Dr. Eric Morris </a:t>
            </a:r>
          </a:p>
          <a:p>
            <a:endParaRPr lang="de-DE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b="1" dirty="0" err="1" smtClean="0">
                <a:solidFill>
                  <a:schemeClr val="bg1">
                    <a:lumMod val="50000"/>
                  </a:schemeClr>
                </a:solidFill>
              </a:rPr>
              <a:t>Presenters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r>
              <a:rPr lang="de-DE" b="0" dirty="0" smtClean="0">
                <a:solidFill>
                  <a:schemeClr val="bg1">
                    <a:lumMod val="50000"/>
                  </a:schemeClr>
                </a:solidFill>
              </a:rPr>
              <a:t>M. Sc. Psych. Mareike Pleger &amp; M. Sc. Psych. Karolin Treppner</a:t>
            </a:r>
          </a:p>
          <a:p>
            <a:r>
              <a:rPr lang="de-DE" b="0" dirty="0" smtClean="0">
                <a:solidFill>
                  <a:schemeClr val="bg1">
                    <a:lumMod val="50000"/>
                  </a:schemeClr>
                </a:solidFill>
              </a:rPr>
              <a:t>M. Sc. </a:t>
            </a:r>
            <a:r>
              <a:rPr lang="de-DE" b="0" dirty="0" err="1" smtClean="0">
                <a:solidFill>
                  <a:schemeClr val="bg1">
                    <a:lumMod val="50000"/>
                  </a:schemeClr>
                </a:solidFill>
              </a:rPr>
              <a:t>Psych.Marten</a:t>
            </a:r>
            <a:r>
              <a:rPr lang="de-DE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b="0" dirty="0" err="1" smtClean="0">
                <a:solidFill>
                  <a:schemeClr val="bg1">
                    <a:lumMod val="50000"/>
                  </a:schemeClr>
                </a:solidFill>
              </a:rPr>
              <a:t>Tyrberg</a:t>
            </a:r>
            <a:endParaRPr lang="de-DE" b="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b="0" dirty="0" smtClean="0">
                <a:solidFill>
                  <a:schemeClr val="bg1">
                    <a:lumMod val="50000"/>
                  </a:schemeClr>
                </a:solidFill>
              </a:rPr>
              <a:t>M.</a:t>
            </a:r>
            <a:r>
              <a:rPr lang="de-DE" b="0" baseline="0" dirty="0" smtClean="0">
                <a:solidFill>
                  <a:schemeClr val="bg1">
                    <a:lumMod val="50000"/>
                  </a:schemeClr>
                </a:solidFill>
              </a:rPr>
              <a:t> Arne </a:t>
            </a:r>
            <a:r>
              <a:rPr lang="de-DE" b="0" baseline="0" dirty="0" err="1" smtClean="0">
                <a:solidFill>
                  <a:schemeClr val="bg1">
                    <a:lumMod val="50000"/>
                  </a:schemeClr>
                </a:solidFill>
              </a:rPr>
              <a:t>Lillelien</a:t>
            </a:r>
            <a:r>
              <a:rPr lang="de-DE" b="0" baseline="0" dirty="0" smtClean="0">
                <a:solidFill>
                  <a:schemeClr val="bg1">
                    <a:lumMod val="50000"/>
                  </a:schemeClr>
                </a:solidFill>
              </a:rPr>
              <a:t> &amp; M. </a:t>
            </a:r>
            <a:r>
              <a:rPr lang="de-DE" b="0" baseline="0" dirty="0" err="1" smtClean="0">
                <a:solidFill>
                  <a:schemeClr val="bg1">
                    <a:lumMod val="50000"/>
                  </a:schemeClr>
                </a:solidFill>
              </a:rPr>
              <a:t>Trym</a:t>
            </a:r>
            <a:r>
              <a:rPr lang="de-DE" b="0" baseline="0" dirty="0" smtClean="0">
                <a:solidFill>
                  <a:schemeClr val="bg1">
                    <a:lumMod val="50000"/>
                  </a:schemeClr>
                </a:solidFill>
              </a:rPr>
              <a:t> Nordstrand Jacobsen </a:t>
            </a:r>
            <a:endParaRPr lang="de-DE" b="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1480260" y="1786339"/>
            <a:ext cx="6408712" cy="457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544156" y="2060848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/>
              <a:t>Implementing 3rd Wave </a:t>
            </a:r>
            <a:r>
              <a:rPr lang="de-DE" sz="3200" b="1" dirty="0" err="1" smtClean="0"/>
              <a:t>Therapies</a:t>
            </a:r>
            <a:r>
              <a:rPr lang="de-DE" sz="3200" b="1" dirty="0" smtClean="0"/>
              <a:t> in </a:t>
            </a:r>
            <a:r>
              <a:rPr lang="de-DE" sz="3200" b="1" dirty="0" err="1" smtClean="0"/>
              <a:t>Multidisciplinary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Psychiatric</a:t>
            </a:r>
            <a:r>
              <a:rPr lang="de-DE" sz="3200" b="1" dirty="0" smtClean="0"/>
              <a:t> Settings –</a:t>
            </a:r>
            <a:br>
              <a:rPr lang="de-DE" sz="3200" b="1" dirty="0" smtClean="0"/>
            </a:br>
            <a:r>
              <a:rPr lang="de-DE" sz="3200" b="1" dirty="0" err="1" smtClean="0"/>
              <a:t>Is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it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Feasible</a:t>
            </a:r>
            <a:r>
              <a:rPr lang="de-DE" sz="3200" b="1" dirty="0" smtClean="0"/>
              <a:t>, </a:t>
            </a:r>
            <a:r>
              <a:rPr lang="de-DE" sz="3200" b="1" dirty="0" err="1" smtClean="0"/>
              <a:t>is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it</a:t>
            </a:r>
            <a:r>
              <a:rPr lang="de-DE" sz="3200" b="1" dirty="0" smtClean="0"/>
              <a:t> Working?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1260934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0295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1216" y="562670"/>
            <a:ext cx="41148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Enter title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 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2050" name="Picture 2" descr="C:\Users\Mareike\Desktop\Berlin square_2 gif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44624"/>
            <a:ext cx="3425957" cy="128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179512" y="6655668"/>
            <a:ext cx="8964488" cy="202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179512" y="0"/>
            <a:ext cx="45719" cy="665566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225232" y="6587082"/>
            <a:ext cx="8918768" cy="6858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88224" y="6655666"/>
            <a:ext cx="2133600" cy="202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366A048-4B47-4130-83AF-39723786BD74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>
            <a:off x="225231" y="1413770"/>
            <a:ext cx="8895907" cy="663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875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200" kern="1200" baseline="0">
          <a:solidFill>
            <a:schemeClr val="tx1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0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Primary Outcome</a:t>
            </a:r>
            <a:endParaRPr lang="en-US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10</a:t>
            </a:fld>
            <a:endParaRPr lang="de-DE" dirty="0"/>
          </a:p>
        </p:txBody>
      </p:sp>
      <p:graphicFrame>
        <p:nvGraphicFramePr>
          <p:cNvPr id="13" name="Diagramm 12"/>
          <p:cNvGraphicFramePr/>
          <p:nvPr>
            <p:extLst>
              <p:ext uri="{D42A27DB-BD31-4B8C-83A1-F6EECF244321}">
                <p14:modId xmlns:p14="http://schemas.microsoft.com/office/powerpoint/2010/main" val="857623019"/>
              </p:ext>
            </p:extLst>
          </p:nvPr>
        </p:nvGraphicFramePr>
        <p:xfrm>
          <a:off x="2087724" y="1867535"/>
          <a:ext cx="4104456" cy="3865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4535996" y="177281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Impairment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life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functioning</a:t>
            </a:r>
            <a:endParaRPr lang="de-DE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7560332" y="2612552"/>
            <a:ext cx="1458162" cy="1116995"/>
            <a:chOff x="7578334" y="1159877"/>
            <a:chExt cx="1458162" cy="1116995"/>
          </a:xfrm>
        </p:grpSpPr>
        <p:sp>
          <p:nvSpPr>
            <p:cNvPr id="16" name="Textfeld 15"/>
            <p:cNvSpPr txBox="1"/>
            <p:nvPr/>
          </p:nvSpPr>
          <p:spPr>
            <a:xfrm>
              <a:off x="8244408" y="1340768"/>
              <a:ext cx="792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ACT</a:t>
              </a:r>
            </a:p>
            <a:p>
              <a:r>
                <a:rPr lang="de-DE" dirty="0" smtClean="0"/>
                <a:t>CBT</a:t>
              </a:r>
              <a:endParaRPr lang="de-DE" dirty="0"/>
            </a:p>
          </p:txBody>
        </p:sp>
        <p:cxnSp>
          <p:nvCxnSpPr>
            <p:cNvPr id="26" name="Gerade Verbindung 25"/>
            <p:cNvCxnSpPr/>
            <p:nvPr/>
          </p:nvCxnSpPr>
          <p:spPr>
            <a:xfrm>
              <a:off x="7830362" y="1556792"/>
              <a:ext cx="41404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7830362" y="1807322"/>
              <a:ext cx="414046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hteck 27"/>
            <p:cNvSpPr/>
            <p:nvPr/>
          </p:nvSpPr>
          <p:spPr>
            <a:xfrm>
              <a:off x="7578334" y="1159877"/>
              <a:ext cx="1332148" cy="111699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9" name="Textfeld 28"/>
          <p:cNvSpPr txBox="1"/>
          <p:nvPr/>
        </p:nvSpPr>
        <p:spPr>
          <a:xfrm>
            <a:off x="2923975" y="5397614"/>
            <a:ext cx="3656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ACT</a:t>
            </a:r>
            <a:r>
              <a:rPr lang="en-US" sz="2000" dirty="0"/>
              <a:t>: </a:t>
            </a:r>
            <a:r>
              <a:rPr lang="en-US" sz="2000" i="1" dirty="0" smtClean="0"/>
              <a:t>p</a:t>
            </a:r>
            <a:r>
              <a:rPr lang="en-US" sz="2000" dirty="0" smtClean="0"/>
              <a:t>  &lt; .001, </a:t>
            </a:r>
            <a:r>
              <a:rPr lang="en-US" sz="2000" i="1" dirty="0" err="1" smtClean="0"/>
              <a:t>d</a:t>
            </a:r>
            <a:r>
              <a:rPr lang="en-US" sz="1200" i="1" dirty="0" err="1"/>
              <a:t>z</a:t>
            </a:r>
            <a:r>
              <a:rPr lang="en-US" sz="2000" dirty="0" smtClean="0"/>
              <a:t> =   .65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CBT</a:t>
            </a:r>
            <a:r>
              <a:rPr lang="en-US" sz="2000" dirty="0"/>
              <a:t>: </a:t>
            </a:r>
            <a:r>
              <a:rPr lang="en-US" sz="2000" i="1" dirty="0"/>
              <a:t>p </a:t>
            </a:r>
            <a:r>
              <a:rPr lang="en-US" sz="2000" dirty="0"/>
              <a:t>&lt; .</a:t>
            </a:r>
            <a:r>
              <a:rPr lang="en-US" sz="2000" dirty="0" smtClean="0"/>
              <a:t>001,  </a:t>
            </a:r>
            <a:r>
              <a:rPr lang="en-US" sz="2000" i="1" dirty="0" err="1" smtClean="0"/>
              <a:t>d</a:t>
            </a:r>
            <a:r>
              <a:rPr lang="en-US" sz="1200" i="1" dirty="0" err="1" smtClean="0"/>
              <a:t>z</a:t>
            </a:r>
            <a:r>
              <a:rPr lang="en-US" sz="2000" dirty="0" smtClean="0"/>
              <a:t> </a:t>
            </a:r>
            <a:r>
              <a:rPr lang="en-US" sz="2000" dirty="0"/>
              <a:t>=  </a:t>
            </a:r>
            <a:r>
              <a:rPr lang="en-US" sz="2000" dirty="0" smtClean="0"/>
              <a:t>1.16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58322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Primary Outcome</a:t>
            </a:r>
            <a:endParaRPr lang="en-US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11</a:t>
            </a:fld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251520" y="2708920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Subjective</a:t>
            </a:r>
            <a:r>
              <a:rPr lang="de-DE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benefit</a:t>
            </a:r>
            <a:endParaRPr lang="de-DE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ACT: X = 3,46  (SD = 0.64)</a:t>
            </a:r>
          </a:p>
          <a:p>
            <a:endParaRPr lang="de-DE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CBT: X = 3,41  (SD = 0.47)</a:t>
            </a:r>
            <a:endParaRPr lang="de-D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7" name="Diagramm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2930242"/>
              </p:ext>
            </p:extLst>
          </p:nvPr>
        </p:nvGraphicFramePr>
        <p:xfrm>
          <a:off x="5148064" y="2492896"/>
          <a:ext cx="3398520" cy="2887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7452320" y="5013176"/>
            <a:ext cx="5040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CBT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59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Hypotheses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12</a:t>
            </a:fld>
            <a:endParaRPr lang="de-DE" dirty="0"/>
          </a:p>
        </p:txBody>
      </p:sp>
      <p:sp>
        <p:nvSpPr>
          <p:cNvPr id="28" name="Rechteck 27"/>
          <p:cNvSpPr/>
          <p:nvPr/>
        </p:nvSpPr>
        <p:spPr>
          <a:xfrm>
            <a:off x="333819" y="1628800"/>
            <a:ext cx="8476362" cy="14661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333819" y="3064860"/>
            <a:ext cx="8474030" cy="1731019"/>
          </a:xfrm>
          <a:prstGeom prst="rect">
            <a:avLst/>
          </a:prstGeom>
          <a:solidFill>
            <a:srgbClr val="C5F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3" name="Rechteck 62"/>
          <p:cNvSpPr/>
          <p:nvPr/>
        </p:nvSpPr>
        <p:spPr>
          <a:xfrm>
            <a:off x="333819" y="4714591"/>
            <a:ext cx="8474030" cy="17310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3514551" y="1681878"/>
            <a:ext cx="21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1. Superiority of ACT</a:t>
            </a:r>
            <a:endParaRPr lang="en-US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784573" y="2457419"/>
            <a:ext cx="203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Symptom reduction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3607012" y="2457419"/>
            <a:ext cx="192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Subjective benefit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6448938" y="2318920"/>
            <a:ext cx="1592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Impairment in 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life functioning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68" name="Gerade Verbindung mit Pfeil 67"/>
          <p:cNvCxnSpPr/>
          <p:nvPr/>
        </p:nvCxnSpPr>
        <p:spPr>
          <a:xfrm flipH="1">
            <a:off x="2793826" y="2051210"/>
            <a:ext cx="1777008" cy="372086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/>
          <p:nvPr/>
        </p:nvCxnSpPr>
        <p:spPr>
          <a:xfrm>
            <a:off x="4572000" y="2051210"/>
            <a:ext cx="1876938" cy="406209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>
            <a:endCxn id="66" idx="0"/>
          </p:cNvCxnSpPr>
          <p:nvPr/>
        </p:nvCxnSpPr>
        <p:spPr>
          <a:xfrm flipH="1">
            <a:off x="4570834" y="2051210"/>
            <a:ext cx="1166" cy="406209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feld 77"/>
          <p:cNvSpPr txBox="1"/>
          <p:nvPr/>
        </p:nvSpPr>
        <p:spPr>
          <a:xfrm>
            <a:off x="3062612" y="3204359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2. Mindfulness &amp; Valued living</a:t>
            </a:r>
            <a:endParaRPr lang="en-US" u="sng" dirty="0"/>
          </a:p>
        </p:txBody>
      </p:sp>
      <p:cxnSp>
        <p:nvCxnSpPr>
          <p:cNvPr id="79" name="Gerade Verbindung mit Pfeil 78"/>
          <p:cNvCxnSpPr/>
          <p:nvPr/>
        </p:nvCxnSpPr>
        <p:spPr>
          <a:xfrm flipH="1">
            <a:off x="4580359" y="3524160"/>
            <a:ext cx="1166" cy="406209"/>
          </a:xfrm>
          <a:prstGeom prst="straightConnector1">
            <a:avLst/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feld 79"/>
          <p:cNvSpPr txBox="1"/>
          <p:nvPr/>
        </p:nvSpPr>
        <p:spPr>
          <a:xfrm>
            <a:off x="4085669" y="3924456"/>
            <a:ext cx="97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Increase</a:t>
            </a:r>
            <a:endParaRPr lang="en-US" dirty="0"/>
          </a:p>
        </p:txBody>
      </p:sp>
      <p:sp>
        <p:nvSpPr>
          <p:cNvPr id="81" name="Textfeld 80"/>
          <p:cNvSpPr txBox="1"/>
          <p:nvPr/>
        </p:nvSpPr>
        <p:spPr>
          <a:xfrm>
            <a:off x="6226185" y="3785956"/>
            <a:ext cx="2038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Correlation with</a:t>
            </a:r>
          </a:p>
          <a:p>
            <a:r>
              <a:rPr lang="en-US" dirty="0" smtClean="0"/>
              <a:t>Symptom reduction</a:t>
            </a:r>
            <a:endParaRPr lang="en-US" dirty="0"/>
          </a:p>
        </p:txBody>
      </p:sp>
      <p:cxnSp>
        <p:nvCxnSpPr>
          <p:cNvPr id="82" name="Gerade Verbindung mit Pfeil 81"/>
          <p:cNvCxnSpPr/>
          <p:nvPr/>
        </p:nvCxnSpPr>
        <p:spPr>
          <a:xfrm>
            <a:off x="5057165" y="4132019"/>
            <a:ext cx="1169020" cy="0"/>
          </a:xfrm>
          <a:prstGeom prst="straightConnector1">
            <a:avLst/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feld 84"/>
          <p:cNvSpPr txBox="1"/>
          <p:nvPr/>
        </p:nvSpPr>
        <p:spPr>
          <a:xfrm>
            <a:off x="3499847" y="4795879"/>
            <a:ext cx="2144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3. Influencing factors</a:t>
            </a:r>
            <a:endParaRPr lang="en-US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877611" y="5305464"/>
            <a:ext cx="320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Sociodemografic characteristics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7" name="Textfeld 86"/>
          <p:cNvSpPr txBox="1"/>
          <p:nvPr/>
        </p:nvSpPr>
        <p:spPr>
          <a:xfrm>
            <a:off x="5327733" y="5305464"/>
            <a:ext cx="2242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linical characteristics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8" name="Gerade Verbindung mit Pfeil 87"/>
          <p:cNvCxnSpPr>
            <a:stCxn id="85" idx="2"/>
          </p:cNvCxnSpPr>
          <p:nvPr/>
        </p:nvCxnSpPr>
        <p:spPr>
          <a:xfrm flipH="1">
            <a:off x="3275856" y="5165211"/>
            <a:ext cx="1296144" cy="140253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3"/>
          <p:cNvCxnSpPr/>
          <p:nvPr/>
        </p:nvCxnSpPr>
        <p:spPr>
          <a:xfrm>
            <a:off x="4570834" y="5165211"/>
            <a:ext cx="1297310" cy="140253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feld 99"/>
          <p:cNvSpPr txBox="1"/>
          <p:nvPr/>
        </p:nvSpPr>
        <p:spPr>
          <a:xfrm>
            <a:off x="401356" y="5807719"/>
            <a:ext cx="540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1" name="Textfeld 100"/>
          <p:cNvSpPr txBox="1"/>
          <p:nvPr/>
        </p:nvSpPr>
        <p:spPr>
          <a:xfrm>
            <a:off x="784573" y="6063856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Gender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2" name="Textfeld 101"/>
          <p:cNvSpPr txBox="1"/>
          <p:nvPr/>
        </p:nvSpPr>
        <p:spPr>
          <a:xfrm>
            <a:off x="1712978" y="5839411"/>
            <a:ext cx="1114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Education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3" name="Textfeld 102"/>
          <p:cNvSpPr txBox="1"/>
          <p:nvPr/>
        </p:nvSpPr>
        <p:spPr>
          <a:xfrm>
            <a:off x="2818613" y="6065527"/>
            <a:ext cx="1581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Working status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4" name="Textfeld 103"/>
          <p:cNvSpPr txBox="1"/>
          <p:nvPr/>
        </p:nvSpPr>
        <p:spPr>
          <a:xfrm>
            <a:off x="4742598" y="5839411"/>
            <a:ext cx="1535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Pretreatments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5" name="Textfeld 104"/>
          <p:cNvSpPr txBox="1"/>
          <p:nvPr/>
        </p:nvSpPr>
        <p:spPr>
          <a:xfrm>
            <a:off x="7469714" y="5839411"/>
            <a:ext cx="11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Chronicity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6226185" y="6076278"/>
            <a:ext cx="1257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Possible PD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07" name="Gerade Verbindung mit Pfeil 106"/>
          <p:cNvCxnSpPr/>
          <p:nvPr/>
        </p:nvCxnSpPr>
        <p:spPr>
          <a:xfrm flipH="1">
            <a:off x="784573" y="5604669"/>
            <a:ext cx="1680261" cy="263864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mit Pfeil 109"/>
          <p:cNvCxnSpPr/>
          <p:nvPr/>
        </p:nvCxnSpPr>
        <p:spPr>
          <a:xfrm>
            <a:off x="2464834" y="5580100"/>
            <a:ext cx="1142178" cy="412285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mit Pfeil 112"/>
          <p:cNvCxnSpPr/>
          <p:nvPr/>
        </p:nvCxnSpPr>
        <p:spPr>
          <a:xfrm flipH="1">
            <a:off x="2464834" y="5580100"/>
            <a:ext cx="1" cy="306473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rade Verbindung mit Pfeil 119"/>
          <p:cNvCxnSpPr/>
          <p:nvPr/>
        </p:nvCxnSpPr>
        <p:spPr>
          <a:xfrm flipH="1">
            <a:off x="1227164" y="5580100"/>
            <a:ext cx="1237670" cy="473099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Gerade Verbindung mit Pfeil 134"/>
          <p:cNvCxnSpPr/>
          <p:nvPr/>
        </p:nvCxnSpPr>
        <p:spPr>
          <a:xfrm flipH="1">
            <a:off x="5868144" y="5580100"/>
            <a:ext cx="580793" cy="288433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Gerade Verbindung mit Pfeil 140"/>
          <p:cNvCxnSpPr/>
          <p:nvPr/>
        </p:nvCxnSpPr>
        <p:spPr>
          <a:xfrm>
            <a:off x="6448937" y="5580100"/>
            <a:ext cx="1034515" cy="306473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Gerade Verbindung mit Pfeil 144"/>
          <p:cNvCxnSpPr>
            <a:endCxn id="106" idx="0"/>
          </p:cNvCxnSpPr>
          <p:nvPr/>
        </p:nvCxnSpPr>
        <p:spPr>
          <a:xfrm>
            <a:off x="6448937" y="5580100"/>
            <a:ext cx="405882" cy="49617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71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Secondary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Outcome</a:t>
            </a:r>
            <a:endParaRPr lang="en-US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13</a:t>
            </a:fld>
            <a:endParaRPr lang="de-DE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871285967"/>
              </p:ext>
            </p:extLst>
          </p:nvPr>
        </p:nvGraphicFramePr>
        <p:xfrm>
          <a:off x="179512" y="1988840"/>
          <a:ext cx="3548077" cy="3313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3882948882"/>
              </p:ext>
            </p:extLst>
          </p:nvPr>
        </p:nvGraphicFramePr>
        <p:xfrm>
          <a:off x="3940247" y="2062738"/>
          <a:ext cx="3620085" cy="3238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1619672" y="2132856"/>
            <a:ext cx="221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Mindfulness</a:t>
            </a:r>
            <a:r>
              <a:rPr lang="de-DE" dirty="0" smtClean="0"/>
              <a:t> (FFA)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508104" y="213285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Valued</a:t>
            </a:r>
            <a:r>
              <a:rPr lang="de-DE" dirty="0" smtClean="0"/>
              <a:t> Living (VLQ)</a:t>
            </a:r>
            <a:endParaRPr lang="de-DE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7685838" y="2804287"/>
            <a:ext cx="1458162" cy="1116995"/>
            <a:chOff x="7578334" y="1159877"/>
            <a:chExt cx="1458162" cy="1116995"/>
          </a:xfrm>
        </p:grpSpPr>
        <p:sp>
          <p:nvSpPr>
            <p:cNvPr id="11" name="Textfeld 10"/>
            <p:cNvSpPr txBox="1"/>
            <p:nvPr/>
          </p:nvSpPr>
          <p:spPr>
            <a:xfrm>
              <a:off x="8244408" y="1340768"/>
              <a:ext cx="792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ACT</a:t>
              </a:r>
            </a:p>
            <a:p>
              <a:r>
                <a:rPr lang="de-DE" dirty="0" smtClean="0"/>
                <a:t>CBT</a:t>
              </a:r>
              <a:endParaRPr lang="de-DE" dirty="0"/>
            </a:p>
          </p:txBody>
        </p:sp>
        <p:cxnSp>
          <p:nvCxnSpPr>
            <p:cNvPr id="13" name="Gerade Verbindung 12"/>
            <p:cNvCxnSpPr/>
            <p:nvPr/>
          </p:nvCxnSpPr>
          <p:spPr>
            <a:xfrm>
              <a:off x="7830362" y="1556792"/>
              <a:ext cx="41404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>
              <a:off x="7830362" y="1807322"/>
              <a:ext cx="414046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hteck 14"/>
            <p:cNvSpPr/>
            <p:nvPr/>
          </p:nvSpPr>
          <p:spPr>
            <a:xfrm>
              <a:off x="7578334" y="1159877"/>
              <a:ext cx="1332148" cy="111699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483863" y="5164618"/>
            <a:ext cx="3656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ACT</a:t>
            </a:r>
            <a:r>
              <a:rPr lang="en-US" sz="2000" dirty="0"/>
              <a:t>: </a:t>
            </a:r>
            <a:r>
              <a:rPr lang="en-US" sz="2000" i="1" dirty="0" smtClean="0"/>
              <a:t>p</a:t>
            </a:r>
            <a:r>
              <a:rPr lang="en-US" sz="2000" dirty="0" smtClean="0"/>
              <a:t>  &lt; .001, </a:t>
            </a:r>
            <a:r>
              <a:rPr lang="en-US" sz="2000" i="1" dirty="0" err="1" smtClean="0"/>
              <a:t>d</a:t>
            </a:r>
            <a:r>
              <a:rPr lang="en-US" sz="1200" i="1" dirty="0" err="1"/>
              <a:t>z</a:t>
            </a:r>
            <a:r>
              <a:rPr lang="en-US" sz="2000" dirty="0" smtClean="0"/>
              <a:t> =  </a:t>
            </a:r>
            <a:r>
              <a:rPr lang="en-US" sz="2000" dirty="0"/>
              <a:t>-.</a:t>
            </a:r>
            <a:r>
              <a:rPr lang="en-US" sz="2000" dirty="0" smtClean="0"/>
              <a:t>89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CBT</a:t>
            </a:r>
            <a:r>
              <a:rPr lang="en-US" sz="2000" dirty="0"/>
              <a:t>: </a:t>
            </a:r>
            <a:r>
              <a:rPr lang="en-US" sz="2000" i="1" dirty="0"/>
              <a:t>p</a:t>
            </a:r>
            <a:r>
              <a:rPr lang="en-US" sz="2000" dirty="0"/>
              <a:t>  &lt; .001, </a:t>
            </a:r>
            <a:r>
              <a:rPr lang="en-US" sz="2000" i="1" dirty="0" err="1"/>
              <a:t>d</a:t>
            </a:r>
            <a:r>
              <a:rPr lang="en-US" sz="1200" i="1" dirty="0" err="1"/>
              <a:t>z</a:t>
            </a:r>
            <a:r>
              <a:rPr lang="en-US" sz="2000" dirty="0"/>
              <a:t> =  </a:t>
            </a:r>
            <a:r>
              <a:rPr lang="en-US" sz="2000" dirty="0" smtClean="0"/>
              <a:t>-.</a:t>
            </a:r>
            <a:r>
              <a:rPr lang="en-US" sz="2000" dirty="0"/>
              <a:t>7</a:t>
            </a:r>
            <a:r>
              <a:rPr lang="en-US" sz="2000" dirty="0" smtClean="0"/>
              <a:t>9</a:t>
            </a:r>
            <a:endParaRPr lang="de-DE" sz="2000" dirty="0"/>
          </a:p>
        </p:txBody>
      </p:sp>
      <p:sp>
        <p:nvSpPr>
          <p:cNvPr id="18" name="Textfeld 17"/>
          <p:cNvSpPr txBox="1"/>
          <p:nvPr/>
        </p:nvSpPr>
        <p:spPr>
          <a:xfrm>
            <a:off x="4300287" y="5164693"/>
            <a:ext cx="3656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ACT</a:t>
            </a:r>
            <a:r>
              <a:rPr lang="en-US" sz="2000" dirty="0"/>
              <a:t>: </a:t>
            </a:r>
            <a:r>
              <a:rPr lang="en-US" sz="2000" i="1" dirty="0" smtClean="0"/>
              <a:t>p</a:t>
            </a:r>
            <a:r>
              <a:rPr lang="en-US" sz="2000" dirty="0" smtClean="0"/>
              <a:t>  &lt; .001, </a:t>
            </a:r>
            <a:r>
              <a:rPr lang="en-US" sz="2000" i="1" dirty="0" err="1" smtClean="0"/>
              <a:t>d</a:t>
            </a:r>
            <a:r>
              <a:rPr lang="en-US" sz="1200" i="1" dirty="0" err="1"/>
              <a:t>z</a:t>
            </a:r>
            <a:r>
              <a:rPr lang="en-US" sz="2000" dirty="0" smtClean="0"/>
              <a:t> =  -.63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CBT</a:t>
            </a:r>
            <a:r>
              <a:rPr lang="en-US" sz="2000" dirty="0"/>
              <a:t>: </a:t>
            </a:r>
            <a:r>
              <a:rPr lang="en-US" sz="2000" i="1" dirty="0"/>
              <a:t>p </a:t>
            </a:r>
            <a:r>
              <a:rPr lang="en-US" sz="2000" dirty="0"/>
              <a:t> </a:t>
            </a:r>
            <a:r>
              <a:rPr lang="en-US" sz="2000" dirty="0" smtClean="0"/>
              <a:t>= </a:t>
            </a:r>
            <a:r>
              <a:rPr lang="en-US" sz="2000" dirty="0"/>
              <a:t>.</a:t>
            </a:r>
            <a:r>
              <a:rPr lang="en-US" sz="2000" dirty="0" smtClean="0"/>
              <a:t>051, </a:t>
            </a:r>
            <a:r>
              <a:rPr lang="en-US" sz="2000" i="1" dirty="0" err="1"/>
              <a:t>d</a:t>
            </a:r>
            <a:r>
              <a:rPr lang="en-US" sz="1200" i="1" dirty="0" err="1"/>
              <a:t>z</a:t>
            </a:r>
            <a:r>
              <a:rPr lang="en-US" sz="2000" dirty="0"/>
              <a:t> =  </a:t>
            </a:r>
            <a:r>
              <a:rPr lang="en-US" sz="2000" dirty="0" smtClean="0"/>
              <a:t>-.39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2439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Hypotheses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14</a:t>
            </a:fld>
            <a:endParaRPr lang="de-DE" dirty="0"/>
          </a:p>
        </p:txBody>
      </p:sp>
      <p:sp>
        <p:nvSpPr>
          <p:cNvPr id="28" name="Rechteck 27"/>
          <p:cNvSpPr/>
          <p:nvPr/>
        </p:nvSpPr>
        <p:spPr>
          <a:xfrm>
            <a:off x="333819" y="1628800"/>
            <a:ext cx="8476362" cy="14661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333819" y="3064860"/>
            <a:ext cx="8474030" cy="17310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3" name="Rechteck 62"/>
          <p:cNvSpPr/>
          <p:nvPr/>
        </p:nvSpPr>
        <p:spPr>
          <a:xfrm>
            <a:off x="333819" y="4714591"/>
            <a:ext cx="8474030" cy="1731019"/>
          </a:xfrm>
          <a:prstGeom prst="rect">
            <a:avLst/>
          </a:prstGeom>
          <a:solidFill>
            <a:srgbClr val="F4F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3514551" y="1681878"/>
            <a:ext cx="21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1. Superiority of ACT</a:t>
            </a:r>
            <a:endParaRPr lang="en-US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784573" y="2457419"/>
            <a:ext cx="203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Symptom reduction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3607012" y="2457419"/>
            <a:ext cx="192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Subjective benefit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6448938" y="2318920"/>
            <a:ext cx="1592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Impairment in 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life functioning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68" name="Gerade Verbindung mit Pfeil 67"/>
          <p:cNvCxnSpPr/>
          <p:nvPr/>
        </p:nvCxnSpPr>
        <p:spPr>
          <a:xfrm flipH="1">
            <a:off x="2793826" y="2051210"/>
            <a:ext cx="1777008" cy="372086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/>
          <p:nvPr/>
        </p:nvCxnSpPr>
        <p:spPr>
          <a:xfrm>
            <a:off x="4572000" y="2051210"/>
            <a:ext cx="1876938" cy="406209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>
            <a:endCxn id="66" idx="0"/>
          </p:cNvCxnSpPr>
          <p:nvPr/>
        </p:nvCxnSpPr>
        <p:spPr>
          <a:xfrm flipH="1">
            <a:off x="4570834" y="2051210"/>
            <a:ext cx="1166" cy="406209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feld 77"/>
          <p:cNvSpPr txBox="1"/>
          <p:nvPr/>
        </p:nvSpPr>
        <p:spPr>
          <a:xfrm>
            <a:off x="3062612" y="3204359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2. Mindfulness &amp; Valued living</a:t>
            </a:r>
            <a:endParaRPr lang="en-US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79" name="Gerade Verbindung mit Pfeil 78"/>
          <p:cNvCxnSpPr/>
          <p:nvPr/>
        </p:nvCxnSpPr>
        <p:spPr>
          <a:xfrm flipH="1">
            <a:off x="4580359" y="3524160"/>
            <a:ext cx="1166" cy="406209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feld 79"/>
          <p:cNvSpPr txBox="1"/>
          <p:nvPr/>
        </p:nvSpPr>
        <p:spPr>
          <a:xfrm>
            <a:off x="4085669" y="3924456"/>
            <a:ext cx="97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Increase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6226185" y="3785956"/>
            <a:ext cx="2038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Correlation with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Symptom reduction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2" name="Gerade Verbindung mit Pfeil 81"/>
          <p:cNvCxnSpPr/>
          <p:nvPr/>
        </p:nvCxnSpPr>
        <p:spPr>
          <a:xfrm>
            <a:off x="5057165" y="4132019"/>
            <a:ext cx="116902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feld 84"/>
          <p:cNvSpPr txBox="1"/>
          <p:nvPr/>
        </p:nvSpPr>
        <p:spPr>
          <a:xfrm>
            <a:off x="3499847" y="4795879"/>
            <a:ext cx="2144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3. Influencing factors</a:t>
            </a:r>
            <a:endParaRPr lang="en-US" u="sng" dirty="0"/>
          </a:p>
        </p:txBody>
      </p:sp>
      <p:sp>
        <p:nvSpPr>
          <p:cNvPr id="86" name="Textfeld 85"/>
          <p:cNvSpPr txBox="1"/>
          <p:nvPr/>
        </p:nvSpPr>
        <p:spPr>
          <a:xfrm>
            <a:off x="877611" y="5305464"/>
            <a:ext cx="320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Sociodemografic characteristics</a:t>
            </a:r>
            <a:endParaRPr lang="en-US" dirty="0"/>
          </a:p>
        </p:txBody>
      </p:sp>
      <p:sp>
        <p:nvSpPr>
          <p:cNvPr id="87" name="Textfeld 86"/>
          <p:cNvSpPr txBox="1"/>
          <p:nvPr/>
        </p:nvSpPr>
        <p:spPr>
          <a:xfrm>
            <a:off x="5327733" y="5305464"/>
            <a:ext cx="2242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linical characteristics</a:t>
            </a:r>
            <a:endParaRPr lang="en-US" dirty="0"/>
          </a:p>
        </p:txBody>
      </p:sp>
      <p:cxnSp>
        <p:nvCxnSpPr>
          <p:cNvPr id="88" name="Gerade Verbindung mit Pfeil 87"/>
          <p:cNvCxnSpPr>
            <a:stCxn id="85" idx="2"/>
          </p:cNvCxnSpPr>
          <p:nvPr/>
        </p:nvCxnSpPr>
        <p:spPr>
          <a:xfrm flipH="1">
            <a:off x="3275856" y="5165211"/>
            <a:ext cx="1296144" cy="140253"/>
          </a:xfrm>
          <a:prstGeom prst="straightConnector1">
            <a:avLst/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3"/>
          <p:cNvCxnSpPr/>
          <p:nvPr/>
        </p:nvCxnSpPr>
        <p:spPr>
          <a:xfrm>
            <a:off x="4570834" y="5165211"/>
            <a:ext cx="1297310" cy="140253"/>
          </a:xfrm>
          <a:prstGeom prst="straightConnector1">
            <a:avLst/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feld 99"/>
          <p:cNvSpPr txBox="1"/>
          <p:nvPr/>
        </p:nvSpPr>
        <p:spPr>
          <a:xfrm>
            <a:off x="401356" y="5807719"/>
            <a:ext cx="540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Age</a:t>
            </a:r>
            <a:endParaRPr lang="en-US" dirty="0"/>
          </a:p>
        </p:txBody>
      </p:sp>
      <p:sp>
        <p:nvSpPr>
          <p:cNvPr id="101" name="Textfeld 100"/>
          <p:cNvSpPr txBox="1"/>
          <p:nvPr/>
        </p:nvSpPr>
        <p:spPr>
          <a:xfrm>
            <a:off x="784573" y="6063856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Gender</a:t>
            </a:r>
            <a:endParaRPr lang="en-US" dirty="0"/>
          </a:p>
        </p:txBody>
      </p:sp>
      <p:sp>
        <p:nvSpPr>
          <p:cNvPr id="102" name="Textfeld 101"/>
          <p:cNvSpPr txBox="1"/>
          <p:nvPr/>
        </p:nvSpPr>
        <p:spPr>
          <a:xfrm>
            <a:off x="1712978" y="5839411"/>
            <a:ext cx="1114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103" name="Textfeld 102"/>
          <p:cNvSpPr txBox="1"/>
          <p:nvPr/>
        </p:nvSpPr>
        <p:spPr>
          <a:xfrm>
            <a:off x="2818613" y="6065527"/>
            <a:ext cx="1581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Working status</a:t>
            </a:r>
            <a:endParaRPr lang="en-US" dirty="0"/>
          </a:p>
        </p:txBody>
      </p:sp>
      <p:sp>
        <p:nvSpPr>
          <p:cNvPr id="104" name="Textfeld 103"/>
          <p:cNvSpPr txBox="1"/>
          <p:nvPr/>
        </p:nvSpPr>
        <p:spPr>
          <a:xfrm>
            <a:off x="4742598" y="5839411"/>
            <a:ext cx="1535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Pretreatments</a:t>
            </a:r>
            <a:endParaRPr lang="en-US" dirty="0"/>
          </a:p>
        </p:txBody>
      </p:sp>
      <p:sp>
        <p:nvSpPr>
          <p:cNvPr id="105" name="Textfeld 104"/>
          <p:cNvSpPr txBox="1"/>
          <p:nvPr/>
        </p:nvSpPr>
        <p:spPr>
          <a:xfrm>
            <a:off x="7469714" y="5839411"/>
            <a:ext cx="11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Chronicity</a:t>
            </a:r>
            <a:endParaRPr lang="en-US" dirty="0"/>
          </a:p>
        </p:txBody>
      </p:sp>
      <p:sp>
        <p:nvSpPr>
          <p:cNvPr id="106" name="Textfeld 105"/>
          <p:cNvSpPr txBox="1"/>
          <p:nvPr/>
        </p:nvSpPr>
        <p:spPr>
          <a:xfrm>
            <a:off x="6226185" y="6076278"/>
            <a:ext cx="1257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Possible PD</a:t>
            </a:r>
            <a:endParaRPr lang="en-US" dirty="0"/>
          </a:p>
        </p:txBody>
      </p:sp>
      <p:cxnSp>
        <p:nvCxnSpPr>
          <p:cNvPr id="107" name="Gerade Verbindung mit Pfeil 106"/>
          <p:cNvCxnSpPr/>
          <p:nvPr/>
        </p:nvCxnSpPr>
        <p:spPr>
          <a:xfrm flipH="1">
            <a:off x="784573" y="5604669"/>
            <a:ext cx="1680261" cy="263864"/>
          </a:xfrm>
          <a:prstGeom prst="straightConnector1">
            <a:avLst/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mit Pfeil 109"/>
          <p:cNvCxnSpPr/>
          <p:nvPr/>
        </p:nvCxnSpPr>
        <p:spPr>
          <a:xfrm>
            <a:off x="2464834" y="5580100"/>
            <a:ext cx="1142178" cy="412285"/>
          </a:xfrm>
          <a:prstGeom prst="straightConnector1">
            <a:avLst/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mit Pfeil 112"/>
          <p:cNvCxnSpPr/>
          <p:nvPr/>
        </p:nvCxnSpPr>
        <p:spPr>
          <a:xfrm flipH="1">
            <a:off x="2464834" y="5580100"/>
            <a:ext cx="1" cy="306473"/>
          </a:xfrm>
          <a:prstGeom prst="straightConnector1">
            <a:avLst/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rade Verbindung mit Pfeil 119"/>
          <p:cNvCxnSpPr/>
          <p:nvPr/>
        </p:nvCxnSpPr>
        <p:spPr>
          <a:xfrm flipH="1">
            <a:off x="1227164" y="5580100"/>
            <a:ext cx="1237670" cy="473099"/>
          </a:xfrm>
          <a:prstGeom prst="straightConnector1">
            <a:avLst/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Gerade Verbindung mit Pfeil 134"/>
          <p:cNvCxnSpPr/>
          <p:nvPr/>
        </p:nvCxnSpPr>
        <p:spPr>
          <a:xfrm flipH="1">
            <a:off x="5868144" y="5580100"/>
            <a:ext cx="580793" cy="288433"/>
          </a:xfrm>
          <a:prstGeom prst="straightConnector1">
            <a:avLst/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Gerade Verbindung mit Pfeil 140"/>
          <p:cNvCxnSpPr/>
          <p:nvPr/>
        </p:nvCxnSpPr>
        <p:spPr>
          <a:xfrm>
            <a:off x="6448937" y="5580100"/>
            <a:ext cx="1034515" cy="306473"/>
          </a:xfrm>
          <a:prstGeom prst="straightConnector1">
            <a:avLst/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Gerade Verbindung mit Pfeil 144"/>
          <p:cNvCxnSpPr>
            <a:endCxn id="106" idx="0"/>
          </p:cNvCxnSpPr>
          <p:nvPr/>
        </p:nvCxnSpPr>
        <p:spPr>
          <a:xfrm>
            <a:off x="6448937" y="5580100"/>
            <a:ext cx="405882" cy="496178"/>
          </a:xfrm>
          <a:prstGeom prst="straightConnector1">
            <a:avLst/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35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Influencing Variables</a:t>
            </a:r>
            <a:endParaRPr lang="en-US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Sociodemografic Variables: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Significant effects for ISR only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sz="22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.18, </a:t>
            </a:r>
            <a:r>
              <a:rPr lang="en-US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 .05  </a:t>
            </a:r>
          </a:p>
          <a:p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Working status as the only sig. predictor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β = .38, </a:t>
            </a:r>
            <a:r>
              <a:rPr lang="en-US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 .005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" indent="0">
              <a:buNone/>
            </a:pPr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Clinical Variables:</a:t>
            </a:r>
          </a:p>
          <a:p>
            <a:pPr marL="400050"/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sig. effects were found</a:t>
            </a:r>
          </a:p>
          <a:p>
            <a:pPr marL="57150" indent="0">
              <a:buNone/>
            </a:pP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" indent="0"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813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Limitations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Quasi-Randomization</a:t>
            </a:r>
          </a:p>
          <a:p>
            <a:r>
              <a:rPr lang="en-US" dirty="0" smtClean="0"/>
              <a:t>Only 1 therapist per treatment</a:t>
            </a:r>
          </a:p>
          <a:p>
            <a:r>
              <a:rPr lang="en-US" dirty="0" smtClean="0"/>
              <a:t>Use of screening-instruments </a:t>
            </a:r>
          </a:p>
          <a:p>
            <a:r>
              <a:rPr lang="en-US" dirty="0" smtClean="0"/>
              <a:t>Low internal validity (due to setting)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197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Discussion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No between-group differences</a:t>
            </a:r>
          </a:p>
          <a:p>
            <a:endParaRPr lang="en-US" dirty="0" smtClean="0"/>
          </a:p>
          <a:p>
            <a:r>
              <a:rPr lang="en-US" dirty="0" smtClean="0"/>
              <a:t>Mindfulness increases for both groups</a:t>
            </a:r>
          </a:p>
          <a:p>
            <a:pPr lvl="1"/>
            <a:r>
              <a:rPr lang="en-US" dirty="0" smtClean="0"/>
              <a:t>Setting?</a:t>
            </a:r>
          </a:p>
          <a:p>
            <a:pPr lvl="1"/>
            <a:r>
              <a:rPr lang="en-US" dirty="0" smtClean="0"/>
              <a:t>Validity of the ACT-measurements?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053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Take </a:t>
            </a:r>
            <a:r>
              <a:rPr lang="en-US" sz="3600" b="1" smtClean="0">
                <a:solidFill>
                  <a:schemeClr val="accent1">
                    <a:lumMod val="75000"/>
                  </a:schemeClr>
                </a:solidFill>
              </a:rPr>
              <a:t>home message 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ACT and CBT seem to be equally effective for inpatients (in our ward)</a:t>
            </a:r>
          </a:p>
          <a:p>
            <a:r>
              <a:rPr lang="en-US" dirty="0" smtClean="0"/>
              <a:t>Valued living and mindfulness influence therapeutic outcome</a:t>
            </a:r>
          </a:p>
          <a:p>
            <a:r>
              <a:rPr lang="en-US" dirty="0" smtClean="0"/>
              <a:t>Differentiation between active components of both therapies remains unclear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Combine both therapies instead of opposing them?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392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ACT for </a:t>
            </a:r>
            <a:r>
              <a:rPr lang="sv-SE" b="1" dirty="0" err="1"/>
              <a:t>psychotic</a:t>
            </a:r>
            <a:r>
              <a:rPr lang="sv-SE" b="1" dirty="0"/>
              <a:t> </a:t>
            </a:r>
            <a:r>
              <a:rPr lang="sv-SE" b="1" dirty="0" err="1"/>
              <a:t>inpatients</a:t>
            </a:r>
            <a:r>
              <a:rPr lang="sv-SE" b="1" dirty="0"/>
              <a:t> and </a:t>
            </a:r>
            <a:r>
              <a:rPr lang="sv-SE" b="1" dirty="0" err="1" smtClean="0"/>
              <a:t>staff</a:t>
            </a:r>
            <a:endParaRPr lang="sv-SE" b="1" dirty="0" smtClean="0"/>
          </a:p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r>
              <a:rPr lang="sv-SE" sz="2800" dirty="0" err="1" smtClean="0"/>
              <a:t>Past</a:t>
            </a:r>
            <a:r>
              <a:rPr lang="sv-SE" sz="2800" dirty="0" smtClean="0"/>
              <a:t>, present, </a:t>
            </a:r>
            <a:r>
              <a:rPr lang="sv-SE" sz="2800" dirty="0" err="1" smtClean="0"/>
              <a:t>future</a:t>
            </a:r>
            <a:endParaRPr lang="sv-SE" sz="2800" dirty="0" smtClean="0"/>
          </a:p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r>
              <a:rPr lang="sv-SE" sz="2400" dirty="0" smtClean="0"/>
              <a:t>Mårten </a:t>
            </a:r>
            <a:r>
              <a:rPr lang="sv-SE" sz="2400" dirty="0" err="1" smtClean="0"/>
              <a:t>Tyrberg</a:t>
            </a:r>
            <a:r>
              <a:rPr lang="sv-SE" sz="2400" dirty="0" smtClean="0"/>
              <a:t>, M </a:t>
            </a:r>
            <a:r>
              <a:rPr lang="sv-SE" sz="2400" dirty="0" err="1" smtClean="0"/>
              <a:t>Sc</a:t>
            </a:r>
            <a:r>
              <a:rPr lang="sv-SE" sz="2400" dirty="0" smtClean="0"/>
              <a:t>, Tobias Lundgren, </a:t>
            </a:r>
            <a:r>
              <a:rPr lang="sv-SE" sz="2400" dirty="0" err="1" smtClean="0"/>
              <a:t>Phd</a:t>
            </a:r>
            <a:r>
              <a:rPr lang="sv-SE" sz="2400" dirty="0" smtClean="0"/>
              <a:t>, Per </a:t>
            </a:r>
            <a:r>
              <a:rPr lang="sv-SE" sz="2400" dirty="0" err="1" smtClean="0"/>
              <a:t>Carlbring</a:t>
            </a:r>
            <a:r>
              <a:rPr lang="sv-SE" sz="2400" dirty="0" smtClean="0"/>
              <a:t>, Professor</a:t>
            </a:r>
            <a:endParaRPr lang="sv-SE" sz="2400" dirty="0"/>
          </a:p>
          <a:p>
            <a:pPr marL="0" indent="0">
              <a:buNone/>
            </a:pPr>
            <a:r>
              <a:rPr lang="sv-SE" sz="2400" dirty="0" smtClean="0"/>
              <a:t>Stockholm University/Karolinska Institutet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005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de-DE" b="1" dirty="0" smtClean="0"/>
          </a:p>
          <a:p>
            <a:pPr marL="0" indent="0" algn="ctr">
              <a:buNone/>
            </a:pPr>
            <a:endParaRPr lang="de-DE" b="1" dirty="0" smtClean="0"/>
          </a:p>
          <a:p>
            <a:pPr marL="0" indent="0" algn="ctr">
              <a:buNone/>
            </a:pPr>
            <a:endParaRPr lang="de-DE" sz="2000" b="1" dirty="0" smtClean="0"/>
          </a:p>
          <a:p>
            <a:pPr marL="0" indent="0" algn="ctr">
              <a:buNone/>
            </a:pPr>
            <a:r>
              <a:rPr lang="en-US" b="1" dirty="0" smtClean="0"/>
              <a:t>Stop Thinking and </a:t>
            </a:r>
            <a:r>
              <a:rPr lang="de-DE" b="1" dirty="0" smtClean="0"/>
              <a:t>Start ACTing?</a:t>
            </a:r>
          </a:p>
          <a:p>
            <a:pPr marL="0" indent="0" algn="ctr">
              <a:buNone/>
            </a:pPr>
            <a:r>
              <a:rPr lang="de-DE" sz="3000" b="1" dirty="0" smtClean="0"/>
              <a:t>The Effectiveness </a:t>
            </a:r>
            <a:r>
              <a:rPr lang="en-US" sz="3000" b="1" dirty="0" smtClean="0"/>
              <a:t>of</a:t>
            </a:r>
            <a:r>
              <a:rPr lang="de-DE" sz="3000" b="1" dirty="0" smtClean="0">
                <a:latin typeface="+mj-lt"/>
              </a:rPr>
              <a:t> </a:t>
            </a:r>
            <a:r>
              <a:rPr lang="en-US" sz="3000" b="1" dirty="0">
                <a:latin typeface="+mj-lt"/>
              </a:rPr>
              <a:t>Acceptance and Commitment Therapy </a:t>
            </a:r>
            <a:r>
              <a:rPr lang="en-US" sz="3000" b="1" dirty="0" smtClean="0">
                <a:latin typeface="+mj-lt"/>
              </a:rPr>
              <a:t>in </a:t>
            </a:r>
            <a:r>
              <a:rPr lang="en-US" sz="3000" b="1" dirty="0">
                <a:latin typeface="+mj-lt"/>
              </a:rPr>
              <a:t>an Inpatient Sample of a Psychiatric </a:t>
            </a:r>
            <a:r>
              <a:rPr lang="en-US" sz="3000" b="1" dirty="0" smtClean="0">
                <a:latin typeface="+mj-lt"/>
              </a:rPr>
              <a:t>Department</a:t>
            </a:r>
          </a:p>
          <a:p>
            <a:pPr marL="0" indent="0" algn="ctr">
              <a:buNone/>
            </a:pPr>
            <a:endParaRPr lang="en-US" sz="1000" b="1" dirty="0" smtClean="0">
              <a:latin typeface="+mj-lt"/>
            </a:endParaRPr>
          </a:p>
          <a:p>
            <a:pPr marL="0" indent="0" algn="ctr">
              <a:buNone/>
            </a:pPr>
            <a:endParaRPr lang="en-US" sz="1000" b="1" dirty="0">
              <a:latin typeface="+mj-lt"/>
            </a:endParaRPr>
          </a:p>
          <a:p>
            <a:pPr marL="0" indent="0" algn="r">
              <a:buNone/>
            </a:pPr>
            <a:r>
              <a:rPr lang="en-US" sz="2400" dirty="0" smtClean="0">
                <a:latin typeface="+mj-lt"/>
              </a:rPr>
              <a:t>Pleger, M.*, Treppner, K.*, Diefenbacher, A., Schade, C., Dambacher, C., Fydrich, T.</a:t>
            </a:r>
          </a:p>
          <a:p>
            <a:pPr marL="0" indent="0" algn="r">
              <a:buNone/>
            </a:pPr>
            <a:r>
              <a:rPr lang="de-DE" sz="1600" dirty="0"/>
              <a:t>*Joint 1</a:t>
            </a:r>
            <a:r>
              <a:rPr lang="de-DE" sz="1600" baseline="30000" dirty="0"/>
              <a:t>st</a:t>
            </a:r>
            <a:r>
              <a:rPr lang="de-DE" sz="1600" dirty="0"/>
              <a:t> </a:t>
            </a:r>
            <a:r>
              <a:rPr lang="de-DE" sz="1600" dirty="0" smtClean="0"/>
              <a:t>authors</a:t>
            </a: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2</a:t>
            </a:fld>
            <a:endParaRPr lang="de-DE" dirty="0"/>
          </a:p>
        </p:txBody>
      </p:sp>
      <p:pic>
        <p:nvPicPr>
          <p:cNvPr id="1026" name="Picture 2" descr="C:\Users\Mareike\Desktop\KEH\KEH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628799"/>
            <a:ext cx="2952328" cy="102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486993"/>
            <a:ext cx="1296144" cy="13041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586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sv-SE" sz="3600" b="1" dirty="0" err="1">
                <a:solidFill>
                  <a:schemeClr val="accent1">
                    <a:lumMod val="75000"/>
                  </a:schemeClr>
                </a:solidFill>
              </a:rPr>
              <a:t>Past</a:t>
            </a:r>
            <a:endParaRPr lang="sv-SE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/>
              <a:t>Ambition </a:t>
            </a:r>
            <a:r>
              <a:rPr lang="sv-SE" sz="2800" dirty="0" err="1"/>
              <a:t>to</a:t>
            </a:r>
            <a:r>
              <a:rPr lang="sv-SE" sz="2800" dirty="0"/>
              <a:t> </a:t>
            </a:r>
            <a:r>
              <a:rPr lang="sv-SE" sz="2800" dirty="0" err="1"/>
              <a:t>improve</a:t>
            </a:r>
            <a:r>
              <a:rPr lang="sv-SE" sz="2800" dirty="0"/>
              <a:t> </a:t>
            </a:r>
            <a:r>
              <a:rPr lang="sv-SE" sz="2800" dirty="0" err="1"/>
              <a:t>inpatient</a:t>
            </a:r>
            <a:r>
              <a:rPr lang="sv-SE" sz="2800" dirty="0"/>
              <a:t> </a:t>
            </a:r>
            <a:r>
              <a:rPr lang="sv-SE" sz="2800" dirty="0" err="1"/>
              <a:t>care</a:t>
            </a:r>
            <a:endParaRPr lang="sv-SE" sz="2800" dirty="0"/>
          </a:p>
          <a:p>
            <a:r>
              <a:rPr lang="sv-SE" sz="2800" dirty="0" err="1"/>
              <a:t>More</a:t>
            </a:r>
            <a:r>
              <a:rPr lang="sv-SE" sz="2800" dirty="0"/>
              <a:t> </a:t>
            </a:r>
            <a:r>
              <a:rPr lang="sv-SE" sz="2800" dirty="0" err="1"/>
              <a:t>content</a:t>
            </a:r>
            <a:r>
              <a:rPr lang="sv-SE" sz="2800" dirty="0"/>
              <a:t>, different </a:t>
            </a:r>
            <a:r>
              <a:rPr lang="sv-SE" sz="2800" dirty="0" err="1"/>
              <a:t>content</a:t>
            </a:r>
            <a:endParaRPr lang="sv-SE" sz="2800" dirty="0"/>
          </a:p>
          <a:p>
            <a:r>
              <a:rPr lang="sv-SE" sz="2800" dirty="0"/>
              <a:t>Small pilot RCT, </a:t>
            </a:r>
            <a:r>
              <a:rPr lang="sv-SE" sz="2800" dirty="0" err="1"/>
              <a:t>graduate</a:t>
            </a:r>
            <a:r>
              <a:rPr lang="sv-SE" sz="2800" dirty="0"/>
              <a:t> </a:t>
            </a:r>
            <a:r>
              <a:rPr lang="sv-SE" sz="2800" dirty="0" err="1"/>
              <a:t>thesis</a:t>
            </a:r>
            <a:endParaRPr lang="sv-SE" sz="2800" dirty="0"/>
          </a:p>
          <a:p>
            <a:r>
              <a:rPr lang="sv-SE" sz="2800" dirty="0" err="1"/>
              <a:t>Aim</a:t>
            </a:r>
            <a:r>
              <a:rPr lang="sv-SE" sz="2800" dirty="0"/>
              <a:t> </a:t>
            </a:r>
            <a:r>
              <a:rPr lang="sv-SE" sz="2800" dirty="0" err="1"/>
              <a:t>to</a:t>
            </a:r>
            <a:r>
              <a:rPr lang="sv-SE" sz="2800" dirty="0"/>
              <a:t> </a:t>
            </a:r>
            <a:r>
              <a:rPr lang="sv-SE" sz="2800" dirty="0" err="1"/>
              <a:t>replicate</a:t>
            </a:r>
            <a:r>
              <a:rPr lang="sv-SE" sz="2800" dirty="0"/>
              <a:t> Bach &amp; Hayes/</a:t>
            </a:r>
            <a:r>
              <a:rPr lang="sv-SE" sz="2800" dirty="0" err="1"/>
              <a:t>Gaudiano</a:t>
            </a:r>
            <a:r>
              <a:rPr lang="sv-SE" sz="2800" dirty="0"/>
              <a:t> &amp; Herbert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2790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b="1" dirty="0" err="1">
                <a:solidFill>
                  <a:schemeClr val="accent1">
                    <a:lumMod val="75000"/>
                  </a:schemeClr>
                </a:solidFill>
              </a:rPr>
              <a:t>Past</a:t>
            </a:r>
            <a:endParaRPr lang="sv-SE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 err="1"/>
              <a:t>Can</a:t>
            </a:r>
            <a:r>
              <a:rPr lang="sv-SE" sz="2800" dirty="0"/>
              <a:t> a </a:t>
            </a:r>
            <a:r>
              <a:rPr lang="sv-SE" sz="2800" dirty="0" err="1"/>
              <a:t>brief</a:t>
            </a:r>
            <a:r>
              <a:rPr lang="sv-SE" sz="2800" dirty="0"/>
              <a:t> ACT intervention </a:t>
            </a:r>
            <a:r>
              <a:rPr lang="sv-SE" sz="2800" dirty="0" err="1"/>
              <a:t>reduce</a:t>
            </a:r>
            <a:r>
              <a:rPr lang="sv-SE" sz="2800" dirty="0"/>
              <a:t> </a:t>
            </a:r>
            <a:r>
              <a:rPr lang="sv-SE" sz="2800" dirty="0" err="1"/>
              <a:t>need</a:t>
            </a:r>
            <a:r>
              <a:rPr lang="sv-SE" sz="2800" dirty="0"/>
              <a:t> for </a:t>
            </a:r>
            <a:r>
              <a:rPr lang="sv-SE" sz="2800" dirty="0" err="1"/>
              <a:t>inpatient</a:t>
            </a:r>
            <a:r>
              <a:rPr lang="sv-SE" sz="2800" dirty="0"/>
              <a:t> </a:t>
            </a:r>
            <a:r>
              <a:rPr lang="sv-SE" sz="2800" dirty="0" err="1"/>
              <a:t>care</a:t>
            </a:r>
            <a:r>
              <a:rPr lang="sv-SE" sz="2800" dirty="0"/>
              <a:t> in a </a:t>
            </a:r>
            <a:r>
              <a:rPr lang="sv-SE" sz="2800" dirty="0" err="1"/>
              <a:t>group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</a:t>
            </a:r>
            <a:r>
              <a:rPr lang="sv-SE" sz="2800" dirty="0" err="1"/>
              <a:t>psychotic</a:t>
            </a:r>
            <a:r>
              <a:rPr lang="sv-SE" sz="2800" dirty="0"/>
              <a:t> patients?</a:t>
            </a:r>
          </a:p>
          <a:p>
            <a:r>
              <a:rPr lang="sv-SE" sz="2800" dirty="0"/>
              <a:t>Will the intervention </a:t>
            </a:r>
            <a:r>
              <a:rPr lang="sv-SE" sz="2800" dirty="0" err="1"/>
              <a:t>improve</a:t>
            </a:r>
            <a:r>
              <a:rPr lang="sv-SE" sz="2800" dirty="0"/>
              <a:t> </a:t>
            </a:r>
            <a:r>
              <a:rPr lang="sv-SE" sz="2800" dirty="0" err="1"/>
              <a:t>quality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</a:t>
            </a:r>
            <a:r>
              <a:rPr lang="sv-SE" sz="2800" dirty="0" err="1"/>
              <a:t>life</a:t>
            </a:r>
            <a:r>
              <a:rPr lang="sv-SE" sz="2800" dirty="0"/>
              <a:t>?</a:t>
            </a:r>
          </a:p>
          <a:p>
            <a:r>
              <a:rPr lang="sv-SE" sz="2800" dirty="0"/>
              <a:t>Will it </a:t>
            </a:r>
            <a:r>
              <a:rPr lang="sv-SE" sz="2800" dirty="0" err="1"/>
              <a:t>work</a:t>
            </a:r>
            <a:r>
              <a:rPr lang="sv-SE" sz="2800" dirty="0"/>
              <a:t> in Sweden, as it has in the US?</a:t>
            </a:r>
          </a:p>
          <a:p>
            <a:endParaRPr lang="sv-SE" sz="2800" dirty="0"/>
          </a:p>
          <a:p>
            <a:r>
              <a:rPr lang="sv-SE" sz="2800" dirty="0"/>
              <a:t>21 </a:t>
            </a:r>
            <a:r>
              <a:rPr lang="sv-SE" sz="2800" dirty="0" err="1"/>
              <a:t>inpatients</a:t>
            </a:r>
            <a:r>
              <a:rPr lang="sv-SE" sz="2800" dirty="0"/>
              <a:t>, </a:t>
            </a:r>
            <a:r>
              <a:rPr lang="sv-SE" sz="2800" dirty="0" err="1"/>
              <a:t>psychosis</a:t>
            </a:r>
            <a:r>
              <a:rPr lang="sv-SE" sz="2800" dirty="0"/>
              <a:t> </a:t>
            </a:r>
            <a:r>
              <a:rPr lang="sv-SE" sz="2800" dirty="0" err="1"/>
              <a:t>spectrum</a:t>
            </a:r>
            <a:endParaRPr lang="sv-SE" sz="2800" dirty="0"/>
          </a:p>
          <a:p>
            <a:r>
              <a:rPr lang="sv-SE" sz="2800" dirty="0"/>
              <a:t>ACT or ACT + TAU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978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b="1" dirty="0" err="1">
                <a:solidFill>
                  <a:schemeClr val="accent1">
                    <a:lumMod val="75000"/>
                  </a:schemeClr>
                </a:solidFill>
              </a:rPr>
              <a:t>Past</a:t>
            </a:r>
            <a:endParaRPr lang="sv-SE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 err="1"/>
              <a:t>Quality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</a:t>
            </a:r>
            <a:r>
              <a:rPr lang="sv-SE" sz="2800" dirty="0" err="1"/>
              <a:t>life</a:t>
            </a:r>
            <a:r>
              <a:rPr lang="sv-SE" sz="2800" dirty="0"/>
              <a:t>/</a:t>
            </a:r>
            <a:r>
              <a:rPr lang="sv-SE" sz="2800" dirty="0" err="1"/>
              <a:t>values-measure</a:t>
            </a:r>
            <a:endParaRPr lang="sv-SE" sz="2800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22</a:t>
            </a:fld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76872"/>
            <a:ext cx="333583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12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b="1" dirty="0" err="1">
                <a:solidFill>
                  <a:schemeClr val="accent1">
                    <a:lumMod val="75000"/>
                  </a:schemeClr>
                </a:solidFill>
              </a:rPr>
              <a:t>Past</a:t>
            </a:r>
            <a:endParaRPr lang="sv-SE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23</a:t>
            </a:fld>
            <a:endParaRPr lang="de-DE" dirty="0"/>
          </a:p>
        </p:txBody>
      </p:sp>
      <p:graphicFrame>
        <p:nvGraphicFramePr>
          <p:cNvPr id="5" name="Platshållare för bi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7935113"/>
              </p:ext>
            </p:extLst>
          </p:nvPr>
        </p:nvGraphicFramePr>
        <p:xfrm>
          <a:off x="1979712" y="1700808"/>
          <a:ext cx="5486400" cy="3314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latshållare för text 3"/>
          <p:cNvSpPr txBox="1">
            <a:spLocks/>
          </p:cNvSpPr>
          <p:nvPr/>
        </p:nvSpPr>
        <p:spPr>
          <a:xfrm>
            <a:off x="1763688" y="5085184"/>
            <a:ext cx="5486400" cy="15121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ts val="2900"/>
              </a:lnSpc>
              <a:spcBef>
                <a:spcPct val="20000"/>
              </a:spcBef>
              <a:buSzPct val="93000"/>
              <a:buFont typeface="Verdana" pitchFamily="34" charset="0"/>
              <a:buChar char="●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sv-SE" sz="1200" dirty="0" err="1" smtClean="0"/>
              <a:t>Percentage</a:t>
            </a:r>
            <a:r>
              <a:rPr lang="sv-SE" sz="1200" dirty="0" smtClean="0"/>
              <a:t> </a:t>
            </a:r>
            <a:r>
              <a:rPr lang="sv-SE" sz="1200" dirty="0" err="1" smtClean="0"/>
              <a:t>rehospitalized</a:t>
            </a:r>
            <a:r>
              <a:rPr lang="sv-SE" sz="1200" dirty="0" smtClean="0"/>
              <a:t> </a:t>
            </a:r>
            <a:r>
              <a:rPr lang="sv-SE" sz="1200" dirty="0" err="1" smtClean="0"/>
              <a:t>during</a:t>
            </a:r>
            <a:r>
              <a:rPr lang="sv-SE" sz="1200" dirty="0" smtClean="0"/>
              <a:t> the </a:t>
            </a:r>
            <a:r>
              <a:rPr lang="sv-SE" sz="1200" dirty="0" err="1" smtClean="0"/>
              <a:t>follow-up</a:t>
            </a:r>
            <a:r>
              <a:rPr lang="sv-SE" sz="1200" dirty="0" smtClean="0"/>
              <a:t> period (4 </a:t>
            </a:r>
            <a:r>
              <a:rPr lang="sv-SE" sz="1200" dirty="0" err="1" smtClean="0"/>
              <a:t>months</a:t>
            </a:r>
            <a:r>
              <a:rPr lang="sv-SE" sz="1200" dirty="0" smtClean="0"/>
              <a:t>).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200" dirty="0" smtClean="0"/>
              <a:t>9% in the ACT </a:t>
            </a:r>
            <a:r>
              <a:rPr lang="sv-SE" sz="1200" dirty="0" err="1" smtClean="0"/>
              <a:t>group</a:t>
            </a:r>
            <a:r>
              <a:rPr lang="sv-SE" sz="1200" dirty="0" smtClean="0"/>
              <a:t>, 40% in the TAU </a:t>
            </a:r>
            <a:r>
              <a:rPr lang="sv-SE" sz="1200" dirty="0" err="1" smtClean="0"/>
              <a:t>group</a:t>
            </a:r>
            <a:r>
              <a:rPr lang="sv-SE" sz="1200" dirty="0" smtClean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200" dirty="0" smtClean="0"/>
              <a:t>Odds </a:t>
            </a:r>
            <a:r>
              <a:rPr lang="sv-SE" sz="1200" dirty="0" err="1" smtClean="0"/>
              <a:t>ratio</a:t>
            </a:r>
            <a:r>
              <a:rPr lang="sv-SE" sz="1200" dirty="0" smtClean="0"/>
              <a:t> 6,7.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200" dirty="0" err="1" smtClean="0"/>
              <a:t>Difference</a:t>
            </a:r>
            <a:r>
              <a:rPr lang="sv-SE" sz="1200" dirty="0" smtClean="0"/>
              <a:t> not </a:t>
            </a:r>
            <a:r>
              <a:rPr lang="sv-SE" sz="1200" dirty="0" err="1" smtClean="0"/>
              <a:t>significant</a:t>
            </a:r>
            <a:r>
              <a:rPr lang="sv-SE" sz="1200" dirty="0" smtClean="0"/>
              <a:t>, </a:t>
            </a:r>
            <a:r>
              <a:rPr lang="sv-SE" sz="1200" dirty="0" err="1" smtClean="0"/>
              <a:t>based</a:t>
            </a:r>
            <a:r>
              <a:rPr lang="sv-SE" sz="1200" dirty="0" smtClean="0"/>
              <a:t> on </a:t>
            </a:r>
            <a:r>
              <a:rPr lang="sv-SE" sz="1200" dirty="0" err="1" smtClean="0"/>
              <a:t>Fisher’s</a:t>
            </a:r>
            <a:r>
              <a:rPr lang="sv-SE" sz="1200" dirty="0" smtClean="0"/>
              <a:t> </a:t>
            </a:r>
            <a:r>
              <a:rPr lang="sv-SE" sz="1200" dirty="0" err="1" smtClean="0"/>
              <a:t>exact</a:t>
            </a:r>
            <a:r>
              <a:rPr lang="sv-SE" sz="1200" dirty="0" smtClean="0"/>
              <a:t> test. 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46097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b="1" dirty="0" err="1">
                <a:solidFill>
                  <a:schemeClr val="accent1">
                    <a:lumMod val="75000"/>
                  </a:schemeClr>
                </a:solidFill>
              </a:rPr>
              <a:t>Past</a:t>
            </a:r>
            <a:endParaRPr lang="sv-SE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24</a:t>
            </a:fld>
            <a:endParaRPr lang="de-DE" dirty="0"/>
          </a:p>
        </p:txBody>
      </p:sp>
      <p:graphicFrame>
        <p:nvGraphicFramePr>
          <p:cNvPr id="5" name="Platshållare för bild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4517573"/>
              </p:ext>
            </p:extLst>
          </p:nvPr>
        </p:nvGraphicFramePr>
        <p:xfrm>
          <a:off x="1835696" y="1700808"/>
          <a:ext cx="54864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latshållare för text 6"/>
          <p:cNvSpPr txBox="1">
            <a:spLocks/>
          </p:cNvSpPr>
          <p:nvPr/>
        </p:nvSpPr>
        <p:spPr>
          <a:xfrm>
            <a:off x="1763688" y="4797152"/>
            <a:ext cx="5486400" cy="15121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ts val="2900"/>
              </a:lnSpc>
              <a:spcBef>
                <a:spcPct val="20000"/>
              </a:spcBef>
              <a:buSzPct val="93000"/>
              <a:buFont typeface="Verdana" pitchFamily="34" charset="0"/>
              <a:buChar char="●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400" dirty="0" smtClean="0"/>
              <a:t>Mean Bull’s-Eye-scores over the three measurement points, ITT data.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dirty="0" smtClean="0"/>
              <a:t>Within group effect size in the ACT group </a:t>
            </a:r>
            <a:r>
              <a:rPr lang="en-US" sz="1400" i="1" dirty="0" smtClean="0"/>
              <a:t>d</a:t>
            </a:r>
            <a:r>
              <a:rPr lang="en-US" sz="1400" dirty="0" smtClean="0"/>
              <a:t>=1.63, between group at follow-up </a:t>
            </a:r>
            <a:r>
              <a:rPr lang="en-US" sz="1400" i="1" dirty="0" smtClean="0"/>
              <a:t>d</a:t>
            </a:r>
            <a:r>
              <a:rPr lang="en-US" sz="1400" dirty="0" smtClean="0"/>
              <a:t>=1.58.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dirty="0" smtClean="0"/>
              <a:t>Difference in mean change shown significant.</a:t>
            </a:r>
            <a:endParaRPr lang="sv-SE" sz="1400" dirty="0" smtClean="0"/>
          </a:p>
        </p:txBody>
      </p:sp>
    </p:spTree>
    <p:extLst>
      <p:ext uri="{BB962C8B-B14F-4D97-AF65-F5344CB8AC3E}">
        <p14:creationId xmlns:p14="http://schemas.microsoft.com/office/powerpoint/2010/main" val="197690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b="1" dirty="0">
                <a:solidFill>
                  <a:schemeClr val="accent1">
                    <a:lumMod val="75000"/>
                  </a:schemeClr>
                </a:solidFill>
              </a:rPr>
              <a:t>Present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 err="1"/>
              <a:t>Training</a:t>
            </a:r>
            <a:r>
              <a:rPr lang="sv-SE" sz="2800" dirty="0"/>
              <a:t> </a:t>
            </a:r>
            <a:r>
              <a:rPr lang="sv-SE" sz="2800" dirty="0" err="1"/>
              <a:t>staff</a:t>
            </a:r>
            <a:endParaRPr lang="sv-SE" sz="2800" dirty="0"/>
          </a:p>
          <a:p>
            <a:r>
              <a:rPr lang="sv-SE" sz="2800" dirty="0" err="1"/>
              <a:t>Supervising</a:t>
            </a:r>
            <a:r>
              <a:rPr lang="sv-SE" sz="2800" dirty="0"/>
              <a:t> </a:t>
            </a:r>
            <a:r>
              <a:rPr lang="sv-SE" sz="2800" dirty="0" err="1"/>
              <a:t>staff</a:t>
            </a:r>
            <a:r>
              <a:rPr lang="sv-SE" sz="2800" dirty="0"/>
              <a:t> on a </a:t>
            </a:r>
            <a:r>
              <a:rPr lang="sv-SE" sz="2800" dirty="0" err="1"/>
              <a:t>weekly</a:t>
            </a:r>
            <a:r>
              <a:rPr lang="sv-SE" sz="2800" dirty="0"/>
              <a:t> basis</a:t>
            </a:r>
          </a:p>
          <a:p>
            <a:endParaRPr lang="sv-SE" sz="2800" dirty="0"/>
          </a:p>
          <a:p>
            <a:r>
              <a:rPr lang="sv-SE" sz="2800" dirty="0"/>
              <a:t>Will it </a:t>
            </a:r>
            <a:r>
              <a:rPr lang="sv-SE" sz="2800" dirty="0" err="1"/>
              <a:t>affect</a:t>
            </a:r>
            <a:r>
              <a:rPr lang="sv-SE" sz="2800" dirty="0"/>
              <a:t> </a:t>
            </a:r>
            <a:r>
              <a:rPr lang="sv-SE" sz="2800" dirty="0" err="1"/>
              <a:t>work-related</a:t>
            </a:r>
            <a:r>
              <a:rPr lang="sv-SE" sz="2800" dirty="0"/>
              <a:t> </a:t>
            </a:r>
            <a:r>
              <a:rPr lang="sv-SE" sz="2800" dirty="0" err="1"/>
              <a:t>acceptance</a:t>
            </a:r>
            <a:r>
              <a:rPr lang="sv-SE" sz="2800" dirty="0"/>
              <a:t>?</a:t>
            </a:r>
          </a:p>
          <a:p>
            <a:r>
              <a:rPr lang="sv-SE" sz="2800" dirty="0"/>
              <a:t>Will it </a:t>
            </a:r>
            <a:r>
              <a:rPr lang="sv-SE" sz="2800" dirty="0" err="1"/>
              <a:t>increase</a:t>
            </a:r>
            <a:r>
              <a:rPr lang="sv-SE" sz="2800" dirty="0"/>
              <a:t> </a:t>
            </a:r>
            <a:r>
              <a:rPr lang="sv-SE" sz="2800" dirty="0" err="1"/>
              <a:t>actual</a:t>
            </a:r>
            <a:r>
              <a:rPr lang="sv-SE" sz="2800" dirty="0"/>
              <a:t> ACT-</a:t>
            </a:r>
            <a:r>
              <a:rPr lang="sv-SE" sz="2800" dirty="0" err="1"/>
              <a:t>consistent</a:t>
            </a:r>
            <a:r>
              <a:rPr lang="sv-SE" sz="2800" dirty="0"/>
              <a:t> </a:t>
            </a:r>
            <a:r>
              <a:rPr lang="sv-SE" sz="2800" dirty="0" err="1"/>
              <a:t>behavior</a:t>
            </a:r>
            <a:r>
              <a:rPr lang="sv-SE" sz="2800" dirty="0"/>
              <a:t>?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05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26</a:t>
            </a:fld>
            <a:endParaRPr lang="de-DE" dirty="0"/>
          </a:p>
        </p:txBody>
      </p:sp>
      <p:pic>
        <p:nvPicPr>
          <p:cNvPr id="5" name="Bildobjekt 4" descr="Foto 2015-04-28 13 13 5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5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b="1" dirty="0">
                <a:solidFill>
                  <a:schemeClr val="accent1">
                    <a:lumMod val="75000"/>
                  </a:schemeClr>
                </a:solidFill>
              </a:rPr>
              <a:t>Present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Workshop content</a:t>
            </a:r>
          </a:p>
          <a:p>
            <a:endParaRPr lang="en-US" sz="2800" dirty="0"/>
          </a:p>
          <a:p>
            <a:r>
              <a:rPr lang="en-US" sz="2800" dirty="0"/>
              <a:t>Day 1: Introduction to ACT as a general model.</a:t>
            </a:r>
          </a:p>
          <a:p>
            <a:r>
              <a:rPr lang="en-US" sz="2800" dirty="0"/>
              <a:t>Day 2: Applying ACT in daily work on the ward.</a:t>
            </a:r>
          </a:p>
          <a:p>
            <a:endParaRPr lang="en-US" sz="2800" dirty="0"/>
          </a:p>
          <a:p>
            <a:r>
              <a:rPr lang="en-US" sz="2800" dirty="0"/>
              <a:t>Based on open-aware-active throughout.</a:t>
            </a:r>
          </a:p>
          <a:p>
            <a:endParaRPr lang="en-US" sz="2800" dirty="0"/>
          </a:p>
          <a:p>
            <a:r>
              <a:rPr lang="en-US" sz="2800" dirty="0"/>
              <a:t>Focus on both patient assessment and self assessment.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119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b="1" dirty="0">
                <a:solidFill>
                  <a:schemeClr val="accent1">
                    <a:lumMod val="75000"/>
                  </a:schemeClr>
                </a:solidFill>
              </a:rPr>
              <a:t>Present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 err="1"/>
              <a:t>Weekly</a:t>
            </a:r>
            <a:r>
              <a:rPr lang="sv-SE" sz="2800" dirty="0"/>
              <a:t> supervision</a:t>
            </a:r>
          </a:p>
          <a:p>
            <a:endParaRPr lang="sv-SE" sz="2800" dirty="0"/>
          </a:p>
          <a:p>
            <a:r>
              <a:rPr lang="sv-SE" sz="2800" dirty="0"/>
              <a:t>Case presentations, </a:t>
            </a:r>
            <a:r>
              <a:rPr lang="sv-SE" sz="2800" dirty="0" err="1"/>
              <a:t>reflections</a:t>
            </a:r>
            <a:r>
              <a:rPr lang="sv-SE" sz="2800" dirty="0"/>
              <a:t>, </a:t>
            </a:r>
            <a:r>
              <a:rPr lang="sv-SE" sz="2800" dirty="0" err="1"/>
              <a:t>questions</a:t>
            </a:r>
            <a:r>
              <a:rPr lang="sv-SE" sz="2800" dirty="0"/>
              <a:t>.</a:t>
            </a:r>
          </a:p>
          <a:p>
            <a:r>
              <a:rPr lang="sv-SE" sz="2800" dirty="0"/>
              <a:t>Ambition </a:t>
            </a:r>
            <a:r>
              <a:rPr lang="sv-SE" sz="2800" dirty="0" err="1"/>
              <a:t>to</a:t>
            </a:r>
            <a:r>
              <a:rPr lang="sv-SE" sz="2800" dirty="0"/>
              <a:t> </a:t>
            </a:r>
            <a:r>
              <a:rPr lang="sv-SE" sz="2800" dirty="0" err="1"/>
              <a:t>connect</a:t>
            </a:r>
            <a:r>
              <a:rPr lang="sv-SE" sz="2800" dirty="0"/>
              <a:t> back </a:t>
            </a:r>
            <a:r>
              <a:rPr lang="sv-SE" sz="2800" dirty="0" err="1"/>
              <a:t>to</a:t>
            </a:r>
            <a:r>
              <a:rPr lang="sv-SE" sz="2800" dirty="0"/>
              <a:t> </a:t>
            </a:r>
            <a:r>
              <a:rPr lang="sv-SE" sz="2800" dirty="0" err="1"/>
              <a:t>open-aware-active</a:t>
            </a:r>
            <a:r>
              <a:rPr lang="sv-SE" sz="2800" dirty="0"/>
              <a:t>.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572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b="1" dirty="0" err="1">
                <a:solidFill>
                  <a:schemeClr val="accent1">
                    <a:lumMod val="75000"/>
                  </a:schemeClr>
                </a:solidFill>
              </a:rPr>
              <a:t>Future</a:t>
            </a:r>
            <a:endParaRPr lang="sv-SE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 err="1"/>
              <a:t>Training</a:t>
            </a:r>
            <a:r>
              <a:rPr lang="sv-SE" sz="2800" dirty="0"/>
              <a:t> </a:t>
            </a:r>
            <a:r>
              <a:rPr lang="sv-SE" sz="2800" dirty="0" err="1"/>
              <a:t>ward</a:t>
            </a:r>
            <a:r>
              <a:rPr lang="sv-SE" sz="2800" dirty="0"/>
              <a:t> </a:t>
            </a:r>
            <a:r>
              <a:rPr lang="sv-SE" sz="2800" dirty="0" err="1"/>
              <a:t>staff</a:t>
            </a:r>
            <a:r>
              <a:rPr lang="sv-SE" sz="2800" dirty="0"/>
              <a:t> </a:t>
            </a:r>
            <a:r>
              <a:rPr lang="sv-SE" sz="2800" dirty="0" err="1"/>
              <a:t>therapists</a:t>
            </a:r>
            <a:r>
              <a:rPr lang="sv-SE" sz="2800" dirty="0"/>
              <a:t>.</a:t>
            </a:r>
          </a:p>
          <a:p>
            <a:endParaRPr lang="sv-SE" sz="2800" dirty="0"/>
          </a:p>
          <a:p>
            <a:r>
              <a:rPr lang="sv-SE" sz="2800" dirty="0" err="1"/>
              <a:t>Recruiting</a:t>
            </a:r>
            <a:r>
              <a:rPr lang="sv-SE" sz="2800" dirty="0"/>
              <a:t> patients for RCT.</a:t>
            </a:r>
          </a:p>
          <a:p>
            <a:endParaRPr lang="sv-SE" sz="2800" dirty="0"/>
          </a:p>
          <a:p>
            <a:r>
              <a:rPr lang="sv-SE" sz="2800" dirty="0"/>
              <a:t>ACT 4 session </a:t>
            </a:r>
            <a:r>
              <a:rPr lang="sv-SE" sz="2800" dirty="0" err="1"/>
              <a:t>protocol</a:t>
            </a:r>
            <a:r>
              <a:rPr lang="sv-SE" sz="2800" dirty="0"/>
              <a:t> vs TAU + attention.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037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Aims of the study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sz="2000" b="1" dirty="0" smtClean="0"/>
          </a:p>
          <a:p>
            <a:pPr marL="0" indent="0" algn="ctr">
              <a:buNone/>
            </a:pPr>
            <a:r>
              <a:rPr lang="de-DE" sz="3600" b="1" dirty="0" smtClean="0"/>
              <a:t>ACT		 vs. 		CBT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algn="just"/>
            <a:r>
              <a:rPr lang="en-US" sz="2800" dirty="0" smtClean="0"/>
              <a:t>ACT as a young third wave approach</a:t>
            </a:r>
          </a:p>
          <a:p>
            <a:pPr algn="just"/>
            <a:r>
              <a:rPr lang="en-US" sz="2800" dirty="0" smtClean="0"/>
              <a:t>Varying research results</a:t>
            </a:r>
          </a:p>
          <a:p>
            <a:pPr algn="just"/>
            <a:r>
              <a:rPr lang="en-US" sz="2800" dirty="0" smtClean="0"/>
              <a:t>Mainly RCTs</a:t>
            </a:r>
          </a:p>
          <a:p>
            <a:pPr marL="0" indent="0" algn="just">
              <a:buNone/>
            </a:pPr>
            <a:endParaRPr lang="en-US" sz="14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b="1" dirty="0" smtClean="0"/>
              <a:t>Effectiveness of ACT in a naturalistic setting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b="1" dirty="0" smtClean="0"/>
              <a:t>possible influencing factors</a:t>
            </a:r>
          </a:p>
          <a:p>
            <a:pPr marL="0" indent="0" algn="just">
              <a:buNone/>
            </a:pPr>
            <a:endParaRPr lang="en-US" sz="2800" dirty="0" smtClean="0"/>
          </a:p>
          <a:p>
            <a:pPr algn="just"/>
            <a:endParaRPr lang="en-US" sz="28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59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b="1" dirty="0" err="1">
                <a:solidFill>
                  <a:schemeClr val="accent1">
                    <a:lumMod val="75000"/>
                  </a:schemeClr>
                </a:solidFill>
              </a:rPr>
              <a:t>Future</a:t>
            </a:r>
            <a:endParaRPr lang="sv-SE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The </a:t>
            </a:r>
            <a:r>
              <a:rPr lang="sv-SE" sz="2800" dirty="0" err="1"/>
              <a:t>protocol</a:t>
            </a:r>
            <a:endParaRPr lang="sv-SE" sz="2800" dirty="0"/>
          </a:p>
          <a:p>
            <a:endParaRPr lang="sv-SE" sz="2800" dirty="0"/>
          </a:p>
          <a:p>
            <a:r>
              <a:rPr lang="sv-SE" sz="2800" dirty="0"/>
              <a:t>Session 1: </a:t>
            </a:r>
            <a:r>
              <a:rPr lang="sv-SE" sz="2800" dirty="0" err="1"/>
              <a:t>Open</a:t>
            </a:r>
            <a:endParaRPr lang="sv-SE" sz="2800" dirty="0"/>
          </a:p>
          <a:p>
            <a:r>
              <a:rPr lang="sv-SE" sz="2800" dirty="0"/>
              <a:t>Session 2: </a:t>
            </a:r>
            <a:r>
              <a:rPr lang="sv-SE" sz="2800" dirty="0" err="1"/>
              <a:t>Aware</a:t>
            </a:r>
            <a:endParaRPr lang="sv-SE" sz="2800" dirty="0"/>
          </a:p>
          <a:p>
            <a:r>
              <a:rPr lang="sv-SE" sz="2800" dirty="0"/>
              <a:t>Session 3: Active</a:t>
            </a:r>
          </a:p>
          <a:p>
            <a:r>
              <a:rPr lang="sv-SE" sz="2800" dirty="0"/>
              <a:t>Session 4: </a:t>
            </a:r>
            <a:r>
              <a:rPr lang="sv-SE" sz="2800" dirty="0" err="1" smtClean="0"/>
              <a:t>Summary</a:t>
            </a:r>
            <a:endParaRPr lang="sv-SE" sz="28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2802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b="1" dirty="0" err="1">
                <a:solidFill>
                  <a:schemeClr val="accent1">
                    <a:lumMod val="75000"/>
                  </a:schemeClr>
                </a:solidFill>
              </a:rPr>
              <a:t>Future</a:t>
            </a:r>
            <a:endParaRPr lang="sv-SE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/>
              <a:t>The </a:t>
            </a:r>
            <a:r>
              <a:rPr lang="sv-SE" sz="2800" dirty="0" err="1"/>
              <a:t>protocol</a:t>
            </a:r>
            <a:endParaRPr lang="sv-SE" sz="2800" dirty="0"/>
          </a:p>
          <a:p>
            <a:endParaRPr lang="sv-SE" sz="2800" dirty="0"/>
          </a:p>
          <a:p>
            <a:r>
              <a:rPr lang="sv-SE" sz="2800" dirty="0"/>
              <a:t>Ambition </a:t>
            </a:r>
            <a:r>
              <a:rPr lang="sv-SE" sz="2800" dirty="0" err="1"/>
              <a:t>to</a:t>
            </a:r>
            <a:r>
              <a:rPr lang="sv-SE" sz="2800" dirty="0"/>
              <a:t> </a:t>
            </a:r>
            <a:r>
              <a:rPr lang="sv-SE" sz="2800" dirty="0" err="1"/>
              <a:t>keep</a:t>
            </a:r>
            <a:r>
              <a:rPr lang="sv-SE" sz="2800" dirty="0"/>
              <a:t> it simple </a:t>
            </a:r>
            <a:r>
              <a:rPr lang="sv-SE" sz="2800" dirty="0" err="1"/>
              <a:t>yet</a:t>
            </a:r>
            <a:r>
              <a:rPr lang="sv-SE" sz="2800" dirty="0"/>
              <a:t> ACT </a:t>
            </a:r>
            <a:r>
              <a:rPr lang="sv-SE" sz="2800" dirty="0" err="1"/>
              <a:t>consistent</a:t>
            </a:r>
            <a:endParaRPr lang="sv-SE" sz="2800" dirty="0"/>
          </a:p>
          <a:p>
            <a:endParaRPr lang="sv-SE" sz="2800" dirty="0"/>
          </a:p>
          <a:p>
            <a:r>
              <a:rPr lang="sv-SE" sz="2800" dirty="0"/>
              <a:t>Is it </a:t>
            </a:r>
            <a:r>
              <a:rPr lang="sv-SE" sz="2800" dirty="0" err="1"/>
              <a:t>possible</a:t>
            </a:r>
            <a:r>
              <a:rPr lang="sv-SE" sz="2800" dirty="0"/>
              <a:t> </a:t>
            </a:r>
            <a:r>
              <a:rPr lang="sv-SE" sz="2800" dirty="0" err="1"/>
              <a:t>to</a:t>
            </a:r>
            <a:r>
              <a:rPr lang="sv-SE" sz="2800" dirty="0"/>
              <a:t> speed-</a:t>
            </a:r>
            <a:r>
              <a:rPr lang="sv-SE" sz="2800" dirty="0" err="1"/>
              <a:t>train</a:t>
            </a:r>
            <a:r>
              <a:rPr lang="sv-SE" sz="2800" dirty="0"/>
              <a:t> non-</a:t>
            </a:r>
            <a:r>
              <a:rPr lang="sv-SE" sz="2800" dirty="0" err="1"/>
              <a:t>therapists</a:t>
            </a:r>
            <a:r>
              <a:rPr lang="sv-SE" sz="2800" dirty="0"/>
              <a:t> and make </a:t>
            </a:r>
            <a:r>
              <a:rPr lang="sv-SE" sz="2800" dirty="0" err="1"/>
              <a:t>them</a:t>
            </a:r>
            <a:r>
              <a:rPr lang="sv-SE" sz="2800" dirty="0"/>
              <a:t> </a:t>
            </a:r>
            <a:r>
              <a:rPr lang="sv-SE" sz="2800" dirty="0" err="1"/>
              <a:t>effective</a:t>
            </a:r>
            <a:r>
              <a:rPr lang="sv-SE" sz="2800" dirty="0"/>
              <a:t>?</a:t>
            </a:r>
          </a:p>
          <a:p>
            <a:endParaRPr lang="sv-SE" sz="2800" dirty="0"/>
          </a:p>
          <a:p>
            <a:r>
              <a:rPr lang="sv-SE" sz="2800" dirty="0"/>
              <a:t>Ambition </a:t>
            </a:r>
            <a:r>
              <a:rPr lang="sv-SE" sz="2800" dirty="0" err="1"/>
              <a:t>to</a:t>
            </a:r>
            <a:r>
              <a:rPr lang="sv-SE" sz="2800" dirty="0"/>
              <a:t> release </a:t>
            </a:r>
            <a:r>
              <a:rPr lang="sv-SE" sz="2800" dirty="0" err="1"/>
              <a:t>therapeutic</a:t>
            </a:r>
            <a:r>
              <a:rPr lang="sv-SE" sz="2800" dirty="0"/>
              <a:t> potential.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110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b="1" dirty="0" err="1">
                <a:solidFill>
                  <a:schemeClr val="accent1">
                    <a:lumMod val="75000"/>
                  </a:schemeClr>
                </a:solidFill>
              </a:rPr>
              <a:t>Future</a:t>
            </a:r>
            <a:endParaRPr lang="sv-SE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 err="1"/>
              <a:t>Even</a:t>
            </a:r>
            <a:r>
              <a:rPr lang="sv-SE" sz="2800" dirty="0"/>
              <a:t> </a:t>
            </a:r>
            <a:r>
              <a:rPr lang="sv-SE" sz="2800" dirty="0" err="1"/>
              <a:t>more</a:t>
            </a:r>
            <a:r>
              <a:rPr lang="sv-SE" sz="2800" dirty="0"/>
              <a:t> general ambition:</a:t>
            </a:r>
          </a:p>
          <a:p>
            <a:endParaRPr lang="sv-SE" sz="2800" dirty="0"/>
          </a:p>
          <a:p>
            <a:r>
              <a:rPr lang="sv-SE" sz="2800" dirty="0" err="1"/>
              <a:t>Discussing</a:t>
            </a:r>
            <a:r>
              <a:rPr lang="sv-SE" sz="2800" dirty="0"/>
              <a:t> </a:t>
            </a:r>
            <a:r>
              <a:rPr lang="sv-SE" sz="2800" dirty="0" err="1"/>
              <a:t>what</a:t>
            </a:r>
            <a:r>
              <a:rPr lang="sv-SE" sz="2800" dirty="0"/>
              <a:t> </a:t>
            </a:r>
            <a:r>
              <a:rPr lang="sv-SE" sz="2800" dirty="0" err="1"/>
              <a:t>psychotherapy</a:t>
            </a:r>
            <a:r>
              <a:rPr lang="sv-SE" sz="2800" dirty="0"/>
              <a:t> is and </a:t>
            </a:r>
            <a:r>
              <a:rPr lang="sv-SE" sz="2800" dirty="0" err="1"/>
              <a:t>could</a:t>
            </a:r>
            <a:r>
              <a:rPr lang="sv-SE" sz="2800" dirty="0"/>
              <a:t> be?</a:t>
            </a:r>
          </a:p>
          <a:p>
            <a:r>
              <a:rPr lang="sv-SE" sz="2800" dirty="0" err="1"/>
              <a:t>What</a:t>
            </a:r>
            <a:r>
              <a:rPr lang="sv-SE" sz="2800" dirty="0"/>
              <a:t> </a:t>
            </a:r>
            <a:r>
              <a:rPr lang="sv-SE" sz="2800" dirty="0" err="1"/>
              <a:t>are</a:t>
            </a:r>
            <a:r>
              <a:rPr lang="sv-SE" sz="2800" dirty="0"/>
              <a:t> the </a:t>
            </a:r>
            <a:r>
              <a:rPr lang="sv-SE" sz="2800" dirty="0" err="1"/>
              <a:t>boundaries</a:t>
            </a:r>
            <a:r>
              <a:rPr lang="sv-SE" sz="2800" dirty="0"/>
              <a:t>, </a:t>
            </a:r>
            <a:r>
              <a:rPr lang="sv-SE" sz="2800" dirty="0" err="1"/>
              <a:t>what</a:t>
            </a:r>
            <a:r>
              <a:rPr lang="sv-SE" sz="2800" dirty="0"/>
              <a:t> </a:t>
            </a:r>
            <a:r>
              <a:rPr lang="sv-SE" sz="2800" dirty="0" err="1"/>
              <a:t>are</a:t>
            </a:r>
            <a:r>
              <a:rPr lang="sv-SE" sz="2800" dirty="0"/>
              <a:t> the </a:t>
            </a:r>
            <a:r>
              <a:rPr lang="sv-SE" sz="2800" dirty="0" err="1"/>
              <a:t>possibilities</a:t>
            </a:r>
            <a:r>
              <a:rPr lang="sv-SE" sz="2800" dirty="0"/>
              <a:t>?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989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b="1" dirty="0" err="1">
                <a:solidFill>
                  <a:schemeClr val="accent1">
                    <a:lumMod val="75000"/>
                  </a:schemeClr>
                </a:solidFill>
              </a:rPr>
              <a:t>Take</a:t>
            </a:r>
            <a:r>
              <a:rPr lang="sv-SE" sz="3600" dirty="0" smtClean="0"/>
              <a:t> </a:t>
            </a:r>
            <a:r>
              <a:rPr lang="sv-SE" sz="3600" b="1" dirty="0" err="1">
                <a:solidFill>
                  <a:schemeClr val="accent1">
                    <a:lumMod val="75000"/>
                  </a:schemeClr>
                </a:solidFill>
              </a:rPr>
              <a:t>home</a:t>
            </a:r>
            <a:r>
              <a:rPr lang="sv-SE" sz="3600" dirty="0" smtClean="0"/>
              <a:t> </a:t>
            </a:r>
            <a:r>
              <a:rPr lang="sv-SE" sz="3600" b="1" dirty="0" err="1">
                <a:solidFill>
                  <a:schemeClr val="accent1">
                    <a:lumMod val="75000"/>
                  </a:schemeClr>
                </a:solidFill>
              </a:rPr>
              <a:t>message</a:t>
            </a:r>
            <a:endParaRPr lang="sv-SE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 smtClean="0"/>
              <a:t>Co-operation is </a:t>
            </a:r>
            <a:r>
              <a:rPr lang="sv-SE" sz="2800" dirty="0" err="1" smtClean="0"/>
              <a:t>everything</a:t>
            </a:r>
            <a:r>
              <a:rPr lang="sv-SE" sz="2800" dirty="0" smtClean="0"/>
              <a:t>?</a:t>
            </a:r>
            <a:endParaRPr lang="sv-SE" sz="28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013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Hypotheses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4</a:t>
            </a:fld>
            <a:endParaRPr lang="de-DE" dirty="0"/>
          </a:p>
        </p:txBody>
      </p:sp>
      <p:sp>
        <p:nvSpPr>
          <p:cNvPr id="28" name="Rechteck 27"/>
          <p:cNvSpPr/>
          <p:nvPr/>
        </p:nvSpPr>
        <p:spPr>
          <a:xfrm>
            <a:off x="333819" y="1628800"/>
            <a:ext cx="8476362" cy="1466173"/>
          </a:xfrm>
          <a:prstGeom prst="rect">
            <a:avLst/>
          </a:prstGeom>
          <a:solidFill>
            <a:srgbClr val="C7F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333819" y="3064860"/>
            <a:ext cx="8474030" cy="1731019"/>
          </a:xfrm>
          <a:prstGeom prst="rect">
            <a:avLst/>
          </a:prstGeom>
          <a:solidFill>
            <a:srgbClr val="C5F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3" name="Rechteck 62"/>
          <p:cNvSpPr/>
          <p:nvPr/>
        </p:nvSpPr>
        <p:spPr>
          <a:xfrm>
            <a:off x="333819" y="4714591"/>
            <a:ext cx="8474030" cy="1731019"/>
          </a:xfrm>
          <a:prstGeom prst="rect">
            <a:avLst/>
          </a:prstGeom>
          <a:solidFill>
            <a:srgbClr val="F4F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3514551" y="1681878"/>
            <a:ext cx="21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1. Superiority of ACT</a:t>
            </a:r>
            <a:endParaRPr lang="en-US" u="sng" dirty="0"/>
          </a:p>
        </p:txBody>
      </p:sp>
      <p:sp>
        <p:nvSpPr>
          <p:cNvPr id="65" name="Textfeld 64"/>
          <p:cNvSpPr txBox="1"/>
          <p:nvPr/>
        </p:nvSpPr>
        <p:spPr>
          <a:xfrm>
            <a:off x="784573" y="2457419"/>
            <a:ext cx="203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Symptom reduction</a:t>
            </a:r>
            <a:endParaRPr lang="en-US" dirty="0"/>
          </a:p>
        </p:txBody>
      </p:sp>
      <p:sp>
        <p:nvSpPr>
          <p:cNvPr id="66" name="Textfeld 65"/>
          <p:cNvSpPr txBox="1"/>
          <p:nvPr/>
        </p:nvSpPr>
        <p:spPr>
          <a:xfrm>
            <a:off x="3607012" y="2457419"/>
            <a:ext cx="192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Subjective benefit </a:t>
            </a:r>
            <a:endParaRPr lang="en-US" dirty="0"/>
          </a:p>
        </p:txBody>
      </p:sp>
      <p:sp>
        <p:nvSpPr>
          <p:cNvPr id="67" name="Textfeld 66"/>
          <p:cNvSpPr txBox="1"/>
          <p:nvPr/>
        </p:nvSpPr>
        <p:spPr>
          <a:xfrm>
            <a:off x="6448938" y="2318920"/>
            <a:ext cx="1592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Impairment in </a:t>
            </a:r>
          </a:p>
          <a:p>
            <a:r>
              <a:rPr lang="en-US" dirty="0" smtClean="0"/>
              <a:t>life functioning</a:t>
            </a:r>
            <a:endParaRPr lang="en-US" dirty="0"/>
          </a:p>
        </p:txBody>
      </p:sp>
      <p:cxnSp>
        <p:nvCxnSpPr>
          <p:cNvPr id="68" name="Gerade Verbindung mit Pfeil 67"/>
          <p:cNvCxnSpPr/>
          <p:nvPr/>
        </p:nvCxnSpPr>
        <p:spPr>
          <a:xfrm flipH="1">
            <a:off x="2793826" y="2051210"/>
            <a:ext cx="1777008" cy="372086"/>
          </a:xfrm>
          <a:prstGeom prst="straightConnector1">
            <a:avLst/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/>
          <p:nvPr/>
        </p:nvCxnSpPr>
        <p:spPr>
          <a:xfrm>
            <a:off x="4572000" y="2051210"/>
            <a:ext cx="1876938" cy="406209"/>
          </a:xfrm>
          <a:prstGeom prst="straightConnector1">
            <a:avLst/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>
            <a:endCxn id="66" idx="0"/>
          </p:cNvCxnSpPr>
          <p:nvPr/>
        </p:nvCxnSpPr>
        <p:spPr>
          <a:xfrm flipH="1">
            <a:off x="4570834" y="2051210"/>
            <a:ext cx="1166" cy="406209"/>
          </a:xfrm>
          <a:prstGeom prst="straightConnector1">
            <a:avLst/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feld 77"/>
          <p:cNvSpPr txBox="1"/>
          <p:nvPr/>
        </p:nvSpPr>
        <p:spPr>
          <a:xfrm>
            <a:off x="3062612" y="3204359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2. Mindfulness &amp; Valued living</a:t>
            </a:r>
            <a:endParaRPr lang="en-US" u="sng" dirty="0"/>
          </a:p>
        </p:txBody>
      </p:sp>
      <p:cxnSp>
        <p:nvCxnSpPr>
          <p:cNvPr id="79" name="Gerade Verbindung mit Pfeil 78"/>
          <p:cNvCxnSpPr/>
          <p:nvPr/>
        </p:nvCxnSpPr>
        <p:spPr>
          <a:xfrm flipH="1">
            <a:off x="4580359" y="3524160"/>
            <a:ext cx="1166" cy="406209"/>
          </a:xfrm>
          <a:prstGeom prst="straightConnector1">
            <a:avLst/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feld 79"/>
          <p:cNvSpPr txBox="1"/>
          <p:nvPr/>
        </p:nvSpPr>
        <p:spPr>
          <a:xfrm>
            <a:off x="4085669" y="3924456"/>
            <a:ext cx="97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Increase</a:t>
            </a:r>
            <a:endParaRPr lang="en-US" dirty="0"/>
          </a:p>
        </p:txBody>
      </p:sp>
      <p:sp>
        <p:nvSpPr>
          <p:cNvPr id="81" name="Textfeld 80"/>
          <p:cNvSpPr txBox="1"/>
          <p:nvPr/>
        </p:nvSpPr>
        <p:spPr>
          <a:xfrm>
            <a:off x="6226185" y="3785956"/>
            <a:ext cx="2038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Correlation with</a:t>
            </a:r>
          </a:p>
          <a:p>
            <a:r>
              <a:rPr lang="en-US" dirty="0" smtClean="0"/>
              <a:t>Symptom reduction</a:t>
            </a:r>
            <a:endParaRPr lang="en-US" dirty="0"/>
          </a:p>
        </p:txBody>
      </p:sp>
      <p:cxnSp>
        <p:nvCxnSpPr>
          <p:cNvPr id="82" name="Gerade Verbindung mit Pfeil 81"/>
          <p:cNvCxnSpPr/>
          <p:nvPr/>
        </p:nvCxnSpPr>
        <p:spPr>
          <a:xfrm>
            <a:off x="5057165" y="4132019"/>
            <a:ext cx="1169020" cy="0"/>
          </a:xfrm>
          <a:prstGeom prst="straightConnector1">
            <a:avLst/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feld 84"/>
          <p:cNvSpPr txBox="1"/>
          <p:nvPr/>
        </p:nvSpPr>
        <p:spPr>
          <a:xfrm>
            <a:off x="3499847" y="4795879"/>
            <a:ext cx="2144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3. Influencing factors</a:t>
            </a:r>
            <a:endParaRPr lang="en-US" u="sng" dirty="0"/>
          </a:p>
        </p:txBody>
      </p:sp>
      <p:sp>
        <p:nvSpPr>
          <p:cNvPr id="86" name="Textfeld 85"/>
          <p:cNvSpPr txBox="1"/>
          <p:nvPr/>
        </p:nvSpPr>
        <p:spPr>
          <a:xfrm>
            <a:off x="877611" y="5305464"/>
            <a:ext cx="320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Sociodemografic characteristics</a:t>
            </a:r>
            <a:endParaRPr lang="en-US" dirty="0"/>
          </a:p>
        </p:txBody>
      </p:sp>
      <p:sp>
        <p:nvSpPr>
          <p:cNvPr id="87" name="Textfeld 86"/>
          <p:cNvSpPr txBox="1"/>
          <p:nvPr/>
        </p:nvSpPr>
        <p:spPr>
          <a:xfrm>
            <a:off x="5327733" y="5305464"/>
            <a:ext cx="2242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linical characteristics</a:t>
            </a:r>
            <a:endParaRPr lang="en-US" dirty="0"/>
          </a:p>
        </p:txBody>
      </p:sp>
      <p:cxnSp>
        <p:nvCxnSpPr>
          <p:cNvPr id="88" name="Gerade Verbindung mit Pfeil 87"/>
          <p:cNvCxnSpPr>
            <a:stCxn id="85" idx="2"/>
          </p:cNvCxnSpPr>
          <p:nvPr/>
        </p:nvCxnSpPr>
        <p:spPr>
          <a:xfrm flipH="1">
            <a:off x="3275856" y="5165211"/>
            <a:ext cx="1296144" cy="140253"/>
          </a:xfrm>
          <a:prstGeom prst="straightConnector1">
            <a:avLst/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3"/>
          <p:cNvCxnSpPr/>
          <p:nvPr/>
        </p:nvCxnSpPr>
        <p:spPr>
          <a:xfrm>
            <a:off x="4570834" y="5165211"/>
            <a:ext cx="1297310" cy="140253"/>
          </a:xfrm>
          <a:prstGeom prst="straightConnector1">
            <a:avLst/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feld 99"/>
          <p:cNvSpPr txBox="1"/>
          <p:nvPr/>
        </p:nvSpPr>
        <p:spPr>
          <a:xfrm>
            <a:off x="401356" y="5807719"/>
            <a:ext cx="540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Age</a:t>
            </a:r>
            <a:endParaRPr lang="en-US" dirty="0"/>
          </a:p>
        </p:txBody>
      </p:sp>
      <p:sp>
        <p:nvSpPr>
          <p:cNvPr id="101" name="Textfeld 100"/>
          <p:cNvSpPr txBox="1"/>
          <p:nvPr/>
        </p:nvSpPr>
        <p:spPr>
          <a:xfrm>
            <a:off x="784573" y="6063856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Gender</a:t>
            </a:r>
            <a:endParaRPr lang="en-US" dirty="0"/>
          </a:p>
        </p:txBody>
      </p:sp>
      <p:sp>
        <p:nvSpPr>
          <p:cNvPr id="102" name="Textfeld 101"/>
          <p:cNvSpPr txBox="1"/>
          <p:nvPr/>
        </p:nvSpPr>
        <p:spPr>
          <a:xfrm>
            <a:off x="1712978" y="5839411"/>
            <a:ext cx="1114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103" name="Textfeld 102"/>
          <p:cNvSpPr txBox="1"/>
          <p:nvPr/>
        </p:nvSpPr>
        <p:spPr>
          <a:xfrm>
            <a:off x="2818613" y="6065527"/>
            <a:ext cx="1581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Working status</a:t>
            </a:r>
            <a:endParaRPr lang="en-US" dirty="0"/>
          </a:p>
        </p:txBody>
      </p:sp>
      <p:sp>
        <p:nvSpPr>
          <p:cNvPr id="104" name="Textfeld 103"/>
          <p:cNvSpPr txBox="1"/>
          <p:nvPr/>
        </p:nvSpPr>
        <p:spPr>
          <a:xfrm>
            <a:off x="4742598" y="5839411"/>
            <a:ext cx="1535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Pretreatments</a:t>
            </a:r>
            <a:endParaRPr lang="en-US" dirty="0"/>
          </a:p>
        </p:txBody>
      </p:sp>
      <p:sp>
        <p:nvSpPr>
          <p:cNvPr id="105" name="Textfeld 104"/>
          <p:cNvSpPr txBox="1"/>
          <p:nvPr/>
        </p:nvSpPr>
        <p:spPr>
          <a:xfrm>
            <a:off x="7469714" y="5839411"/>
            <a:ext cx="11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Chronicity</a:t>
            </a:r>
            <a:endParaRPr lang="en-US" dirty="0"/>
          </a:p>
        </p:txBody>
      </p:sp>
      <p:sp>
        <p:nvSpPr>
          <p:cNvPr id="106" name="Textfeld 105"/>
          <p:cNvSpPr txBox="1"/>
          <p:nvPr/>
        </p:nvSpPr>
        <p:spPr>
          <a:xfrm>
            <a:off x="6226185" y="6076278"/>
            <a:ext cx="1257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Possible PD</a:t>
            </a:r>
            <a:endParaRPr lang="en-US" dirty="0"/>
          </a:p>
        </p:txBody>
      </p:sp>
      <p:cxnSp>
        <p:nvCxnSpPr>
          <p:cNvPr id="107" name="Gerade Verbindung mit Pfeil 106"/>
          <p:cNvCxnSpPr/>
          <p:nvPr/>
        </p:nvCxnSpPr>
        <p:spPr>
          <a:xfrm flipH="1">
            <a:off x="784573" y="5604669"/>
            <a:ext cx="1680261" cy="263864"/>
          </a:xfrm>
          <a:prstGeom prst="straightConnector1">
            <a:avLst/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mit Pfeil 109"/>
          <p:cNvCxnSpPr/>
          <p:nvPr/>
        </p:nvCxnSpPr>
        <p:spPr>
          <a:xfrm>
            <a:off x="2464834" y="5580100"/>
            <a:ext cx="1142178" cy="412285"/>
          </a:xfrm>
          <a:prstGeom prst="straightConnector1">
            <a:avLst/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mit Pfeil 112"/>
          <p:cNvCxnSpPr/>
          <p:nvPr/>
        </p:nvCxnSpPr>
        <p:spPr>
          <a:xfrm flipH="1">
            <a:off x="2464834" y="5580100"/>
            <a:ext cx="1" cy="306473"/>
          </a:xfrm>
          <a:prstGeom prst="straightConnector1">
            <a:avLst/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rade Verbindung mit Pfeil 119"/>
          <p:cNvCxnSpPr/>
          <p:nvPr/>
        </p:nvCxnSpPr>
        <p:spPr>
          <a:xfrm flipH="1">
            <a:off x="1227164" y="5580100"/>
            <a:ext cx="1237670" cy="473099"/>
          </a:xfrm>
          <a:prstGeom prst="straightConnector1">
            <a:avLst/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Gerade Verbindung mit Pfeil 134"/>
          <p:cNvCxnSpPr/>
          <p:nvPr/>
        </p:nvCxnSpPr>
        <p:spPr>
          <a:xfrm flipH="1">
            <a:off x="5868144" y="5580100"/>
            <a:ext cx="580793" cy="288433"/>
          </a:xfrm>
          <a:prstGeom prst="straightConnector1">
            <a:avLst/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Gerade Verbindung mit Pfeil 140"/>
          <p:cNvCxnSpPr/>
          <p:nvPr/>
        </p:nvCxnSpPr>
        <p:spPr>
          <a:xfrm>
            <a:off x="6448937" y="5580100"/>
            <a:ext cx="1034515" cy="306473"/>
          </a:xfrm>
          <a:prstGeom prst="straightConnector1">
            <a:avLst/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Gerade Verbindung mit Pfeil 144"/>
          <p:cNvCxnSpPr>
            <a:endCxn id="106" idx="0"/>
          </p:cNvCxnSpPr>
          <p:nvPr/>
        </p:nvCxnSpPr>
        <p:spPr>
          <a:xfrm>
            <a:off x="6448937" y="5580100"/>
            <a:ext cx="405882" cy="496178"/>
          </a:xfrm>
          <a:prstGeom prst="straightConnector1">
            <a:avLst/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71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3" grpId="0" animBg="1"/>
      <p:bldP spid="78" grpId="0"/>
      <p:bldP spid="80" grpId="0"/>
      <p:bldP spid="81" grpId="0"/>
      <p:bldP spid="85" grpId="0"/>
      <p:bldP spid="86" grpId="0"/>
      <p:bldP spid="87" grpId="0"/>
      <p:bldP spid="100" grpId="0"/>
      <p:bldP spid="101" grpId="0"/>
      <p:bldP spid="102" grpId="0"/>
      <p:bldP spid="103" grpId="0"/>
      <p:bldP spid="104" grpId="0"/>
      <p:bldP spid="105" grpId="0"/>
      <p:bldP spid="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Methods: Institution</a:t>
            </a:r>
            <a:endParaRPr lang="en-US" sz="3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5</a:t>
            </a:fld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57200" y="1600200"/>
            <a:ext cx="822960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de-DE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800" b="1" dirty="0" smtClean="0"/>
              <a:t>Ward P09: Mood disorders and comorbid disorders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  <p:pic>
        <p:nvPicPr>
          <p:cNvPr id="6" name="Picture 2" descr="http://www.keh-berlin.de/assets/images_slide_show/head_0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80034"/>
            <a:ext cx="8686800" cy="373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keh-berlin.de/assets/images_system/KEH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9" y="1916832"/>
            <a:ext cx="385762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3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Results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6</a:t>
            </a:fld>
            <a:endParaRPr lang="de-DE" dirty="0"/>
          </a:p>
        </p:txBody>
      </p:sp>
      <p:pic>
        <p:nvPicPr>
          <p:cNvPr id="2052" name="Picture 4" descr="C:\Users\Mareike\Desktop\consort n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74897"/>
            <a:ext cx="5616624" cy="487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Gerade Verbindung mit Pfeil 22"/>
          <p:cNvCxnSpPr/>
          <p:nvPr/>
        </p:nvCxnSpPr>
        <p:spPr>
          <a:xfrm>
            <a:off x="6732240" y="6237312"/>
            <a:ext cx="648072" cy="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7380312" y="5975702"/>
            <a:ext cx="146129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Total sample size:</a:t>
            </a:r>
          </a:p>
          <a:p>
            <a:pPr algn="ctr"/>
            <a:r>
              <a:rPr lang="en-US" sz="1400" b="1" i="1" dirty="0" smtClean="0"/>
              <a:t>n </a:t>
            </a:r>
            <a:r>
              <a:rPr lang="en-US" sz="1400" b="1" dirty="0" smtClean="0"/>
              <a:t>= 67</a:t>
            </a:r>
            <a:endParaRPr lang="en-US" sz="1400" b="1" i="1" dirty="0"/>
          </a:p>
        </p:txBody>
      </p:sp>
      <p:sp>
        <p:nvSpPr>
          <p:cNvPr id="14" name="Rechteck 7"/>
          <p:cNvSpPr>
            <a:spLocks noChangeArrowheads="1"/>
          </p:cNvSpPr>
          <p:nvPr/>
        </p:nvSpPr>
        <p:spPr bwMode="auto">
          <a:xfrm>
            <a:off x="2123728" y="4509120"/>
            <a:ext cx="790600" cy="43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</a:rPr>
              <a:t>t</a:t>
            </a:r>
            <a:r>
              <a:rPr lang="de-DE" altLang="de-DE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</a:rPr>
              <a:t>1</a:t>
            </a:r>
            <a:endParaRPr lang="de-DE" altLang="de-DE" sz="1400" b="1" dirty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</a:endParaRPr>
          </a:p>
        </p:txBody>
      </p:sp>
      <p:sp>
        <p:nvSpPr>
          <p:cNvPr id="15" name="Rechteck 7"/>
          <p:cNvSpPr>
            <a:spLocks noChangeArrowheads="1"/>
          </p:cNvSpPr>
          <p:nvPr/>
        </p:nvSpPr>
        <p:spPr bwMode="auto">
          <a:xfrm>
            <a:off x="2123728" y="6021288"/>
            <a:ext cx="790600" cy="43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</a:rPr>
              <a:t>t</a:t>
            </a:r>
            <a:r>
              <a:rPr lang="de-DE" altLang="de-DE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3741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Primary Outcome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7</a:t>
            </a:fld>
            <a:endParaRPr lang="de-DE" dirty="0"/>
          </a:p>
        </p:txBody>
      </p:sp>
      <p:sp>
        <p:nvSpPr>
          <p:cNvPr id="28" name="Rechteck 27"/>
          <p:cNvSpPr/>
          <p:nvPr/>
        </p:nvSpPr>
        <p:spPr>
          <a:xfrm>
            <a:off x="333819" y="1628800"/>
            <a:ext cx="8476362" cy="1466173"/>
          </a:xfrm>
          <a:prstGeom prst="rect">
            <a:avLst/>
          </a:prstGeom>
          <a:solidFill>
            <a:srgbClr val="C7F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333819" y="3064860"/>
            <a:ext cx="8474030" cy="17310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3" name="Rechteck 62"/>
          <p:cNvSpPr/>
          <p:nvPr/>
        </p:nvSpPr>
        <p:spPr>
          <a:xfrm>
            <a:off x="333819" y="4714591"/>
            <a:ext cx="8474030" cy="17310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3514551" y="1681878"/>
            <a:ext cx="21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1. Superiority of ACT</a:t>
            </a:r>
            <a:endParaRPr lang="en-US" u="sng" dirty="0"/>
          </a:p>
        </p:txBody>
      </p:sp>
      <p:sp>
        <p:nvSpPr>
          <p:cNvPr id="65" name="Textfeld 64"/>
          <p:cNvSpPr txBox="1"/>
          <p:nvPr/>
        </p:nvSpPr>
        <p:spPr>
          <a:xfrm>
            <a:off x="784573" y="2457419"/>
            <a:ext cx="203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Symptom reduction</a:t>
            </a:r>
            <a:endParaRPr lang="en-US" dirty="0"/>
          </a:p>
        </p:txBody>
      </p:sp>
      <p:sp>
        <p:nvSpPr>
          <p:cNvPr id="66" name="Textfeld 65"/>
          <p:cNvSpPr txBox="1"/>
          <p:nvPr/>
        </p:nvSpPr>
        <p:spPr>
          <a:xfrm>
            <a:off x="3607012" y="2457419"/>
            <a:ext cx="192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Subjective benefit </a:t>
            </a:r>
            <a:endParaRPr lang="en-US" dirty="0"/>
          </a:p>
        </p:txBody>
      </p:sp>
      <p:sp>
        <p:nvSpPr>
          <p:cNvPr id="67" name="Textfeld 66"/>
          <p:cNvSpPr txBox="1"/>
          <p:nvPr/>
        </p:nvSpPr>
        <p:spPr>
          <a:xfrm>
            <a:off x="6448938" y="2318920"/>
            <a:ext cx="1592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Impairment in </a:t>
            </a:r>
          </a:p>
          <a:p>
            <a:r>
              <a:rPr lang="en-US" dirty="0" smtClean="0"/>
              <a:t>life functioning</a:t>
            </a:r>
            <a:endParaRPr lang="en-US" dirty="0"/>
          </a:p>
        </p:txBody>
      </p:sp>
      <p:cxnSp>
        <p:nvCxnSpPr>
          <p:cNvPr id="68" name="Gerade Verbindung mit Pfeil 67"/>
          <p:cNvCxnSpPr/>
          <p:nvPr/>
        </p:nvCxnSpPr>
        <p:spPr>
          <a:xfrm flipH="1">
            <a:off x="2793826" y="2051210"/>
            <a:ext cx="1777008" cy="372086"/>
          </a:xfrm>
          <a:prstGeom prst="straightConnector1">
            <a:avLst/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/>
          <p:nvPr/>
        </p:nvCxnSpPr>
        <p:spPr>
          <a:xfrm>
            <a:off x="4572000" y="2051210"/>
            <a:ext cx="1876938" cy="406209"/>
          </a:xfrm>
          <a:prstGeom prst="straightConnector1">
            <a:avLst/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>
            <a:endCxn id="66" idx="0"/>
          </p:cNvCxnSpPr>
          <p:nvPr/>
        </p:nvCxnSpPr>
        <p:spPr>
          <a:xfrm flipH="1">
            <a:off x="4570834" y="2051210"/>
            <a:ext cx="1166" cy="406209"/>
          </a:xfrm>
          <a:prstGeom prst="straightConnector1">
            <a:avLst/>
          </a:pr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feld 77"/>
          <p:cNvSpPr txBox="1"/>
          <p:nvPr/>
        </p:nvSpPr>
        <p:spPr>
          <a:xfrm>
            <a:off x="3062612" y="3204359"/>
            <a:ext cx="30187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2. Mindfulness &amp; Valued living</a:t>
            </a:r>
            <a:endParaRPr lang="en-US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79" name="Gerade Verbindung mit Pfeil 78"/>
          <p:cNvCxnSpPr/>
          <p:nvPr/>
        </p:nvCxnSpPr>
        <p:spPr>
          <a:xfrm flipH="1">
            <a:off x="4580359" y="3524160"/>
            <a:ext cx="1166" cy="406209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feld 79"/>
          <p:cNvSpPr txBox="1"/>
          <p:nvPr/>
        </p:nvSpPr>
        <p:spPr>
          <a:xfrm>
            <a:off x="4085669" y="3924456"/>
            <a:ext cx="9703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Increase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6226185" y="3785956"/>
            <a:ext cx="203825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Correlation with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Symptom reduction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2" name="Gerade Verbindung mit Pfeil 81"/>
          <p:cNvCxnSpPr/>
          <p:nvPr/>
        </p:nvCxnSpPr>
        <p:spPr>
          <a:xfrm>
            <a:off x="5057165" y="4132019"/>
            <a:ext cx="116902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feld 84"/>
          <p:cNvSpPr txBox="1"/>
          <p:nvPr/>
        </p:nvSpPr>
        <p:spPr>
          <a:xfrm>
            <a:off x="3499847" y="4795879"/>
            <a:ext cx="214430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3. Influencing factors</a:t>
            </a:r>
            <a:endParaRPr lang="en-US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877611" y="5305464"/>
            <a:ext cx="320805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Sociodemografic characteristics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7" name="Textfeld 86"/>
          <p:cNvSpPr txBox="1"/>
          <p:nvPr/>
        </p:nvSpPr>
        <p:spPr>
          <a:xfrm>
            <a:off x="5327733" y="5305464"/>
            <a:ext cx="224240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linical characteristics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8" name="Gerade Verbindung mit Pfeil 87"/>
          <p:cNvCxnSpPr>
            <a:stCxn id="85" idx="2"/>
          </p:cNvCxnSpPr>
          <p:nvPr/>
        </p:nvCxnSpPr>
        <p:spPr>
          <a:xfrm flipH="1">
            <a:off x="3275856" y="5165211"/>
            <a:ext cx="1296144" cy="140253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3"/>
          <p:cNvCxnSpPr/>
          <p:nvPr/>
        </p:nvCxnSpPr>
        <p:spPr>
          <a:xfrm>
            <a:off x="4570834" y="5165211"/>
            <a:ext cx="1297310" cy="140253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feld 99"/>
          <p:cNvSpPr txBox="1"/>
          <p:nvPr/>
        </p:nvSpPr>
        <p:spPr>
          <a:xfrm>
            <a:off x="401356" y="5807719"/>
            <a:ext cx="5402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1" name="Textfeld 100"/>
          <p:cNvSpPr txBox="1"/>
          <p:nvPr/>
        </p:nvSpPr>
        <p:spPr>
          <a:xfrm>
            <a:off x="784573" y="6063856"/>
            <a:ext cx="88517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Gender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2" name="Textfeld 101"/>
          <p:cNvSpPr txBox="1"/>
          <p:nvPr/>
        </p:nvSpPr>
        <p:spPr>
          <a:xfrm>
            <a:off x="1712978" y="5839411"/>
            <a:ext cx="111498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Education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3" name="Textfeld 102"/>
          <p:cNvSpPr txBox="1"/>
          <p:nvPr/>
        </p:nvSpPr>
        <p:spPr>
          <a:xfrm>
            <a:off x="2818613" y="6065527"/>
            <a:ext cx="15813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Working status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4" name="Textfeld 103"/>
          <p:cNvSpPr txBox="1"/>
          <p:nvPr/>
        </p:nvSpPr>
        <p:spPr>
          <a:xfrm>
            <a:off x="4742598" y="5839411"/>
            <a:ext cx="153574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Pretreatments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5" name="Textfeld 104"/>
          <p:cNvSpPr txBox="1"/>
          <p:nvPr/>
        </p:nvSpPr>
        <p:spPr>
          <a:xfrm>
            <a:off x="7469714" y="5839411"/>
            <a:ext cx="113473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Chronicity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6226185" y="6076278"/>
            <a:ext cx="125726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Possible PD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07" name="Gerade Verbindung mit Pfeil 106"/>
          <p:cNvCxnSpPr/>
          <p:nvPr/>
        </p:nvCxnSpPr>
        <p:spPr>
          <a:xfrm flipH="1">
            <a:off x="784573" y="5604669"/>
            <a:ext cx="1680261" cy="263864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mit Pfeil 109"/>
          <p:cNvCxnSpPr/>
          <p:nvPr/>
        </p:nvCxnSpPr>
        <p:spPr>
          <a:xfrm>
            <a:off x="2464834" y="5580100"/>
            <a:ext cx="1142178" cy="412285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mit Pfeil 112"/>
          <p:cNvCxnSpPr/>
          <p:nvPr/>
        </p:nvCxnSpPr>
        <p:spPr>
          <a:xfrm flipH="1">
            <a:off x="2464834" y="5580100"/>
            <a:ext cx="1" cy="306473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rade Verbindung mit Pfeil 119"/>
          <p:cNvCxnSpPr/>
          <p:nvPr/>
        </p:nvCxnSpPr>
        <p:spPr>
          <a:xfrm flipH="1">
            <a:off x="1227164" y="5580100"/>
            <a:ext cx="1237670" cy="473099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Gerade Verbindung mit Pfeil 134"/>
          <p:cNvCxnSpPr/>
          <p:nvPr/>
        </p:nvCxnSpPr>
        <p:spPr>
          <a:xfrm flipH="1">
            <a:off x="5868144" y="5580100"/>
            <a:ext cx="580793" cy="288433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Gerade Verbindung mit Pfeil 140"/>
          <p:cNvCxnSpPr/>
          <p:nvPr/>
        </p:nvCxnSpPr>
        <p:spPr>
          <a:xfrm>
            <a:off x="6448937" y="5580100"/>
            <a:ext cx="1034515" cy="306473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Gerade Verbindung mit Pfeil 144"/>
          <p:cNvCxnSpPr>
            <a:endCxn id="106" idx="0"/>
          </p:cNvCxnSpPr>
          <p:nvPr/>
        </p:nvCxnSpPr>
        <p:spPr>
          <a:xfrm>
            <a:off x="6448937" y="5580100"/>
            <a:ext cx="405882" cy="49617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69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Primary Outcome</a:t>
            </a:r>
            <a:endParaRPr lang="en-US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8</a:t>
            </a:fld>
            <a:endParaRPr lang="de-DE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2911759170"/>
              </p:ext>
            </p:extLst>
          </p:nvPr>
        </p:nvGraphicFramePr>
        <p:xfrm>
          <a:off x="234026" y="1628800"/>
          <a:ext cx="385192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4253317025"/>
              </p:ext>
            </p:extLst>
          </p:nvPr>
        </p:nvGraphicFramePr>
        <p:xfrm>
          <a:off x="3725906" y="1628800"/>
          <a:ext cx="403244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2624268" y="1665674"/>
            <a:ext cx="154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Depression </a:t>
            </a:r>
            <a:br>
              <a:rPr lang="de-DE" dirty="0" smtClean="0"/>
            </a:br>
            <a:r>
              <a:rPr lang="de-DE" dirty="0" smtClean="0"/>
              <a:t>(BDI-II)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246186" y="1665674"/>
            <a:ext cx="154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Depression </a:t>
            </a:r>
            <a:br>
              <a:rPr lang="de-DE" dirty="0" smtClean="0"/>
            </a:br>
            <a:r>
              <a:rPr lang="de-DE" dirty="0" smtClean="0"/>
              <a:t>(MADRS)</a:t>
            </a:r>
            <a:endParaRPr lang="de-DE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7668344" y="2312316"/>
            <a:ext cx="1458162" cy="1116995"/>
            <a:chOff x="7578334" y="1159877"/>
            <a:chExt cx="1458162" cy="1116995"/>
          </a:xfrm>
        </p:grpSpPr>
        <p:sp>
          <p:nvSpPr>
            <p:cNvPr id="10" name="Textfeld 9"/>
            <p:cNvSpPr txBox="1"/>
            <p:nvPr/>
          </p:nvSpPr>
          <p:spPr>
            <a:xfrm>
              <a:off x="8244408" y="1340768"/>
              <a:ext cx="792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ACT</a:t>
              </a:r>
            </a:p>
            <a:p>
              <a:r>
                <a:rPr lang="de-DE" dirty="0" smtClean="0"/>
                <a:t>CBT</a:t>
              </a:r>
              <a:endParaRPr lang="de-DE" dirty="0"/>
            </a:p>
          </p:txBody>
        </p:sp>
        <p:cxnSp>
          <p:nvCxnSpPr>
            <p:cNvPr id="11" name="Gerade Verbindung 10"/>
            <p:cNvCxnSpPr/>
            <p:nvPr/>
          </p:nvCxnSpPr>
          <p:spPr>
            <a:xfrm>
              <a:off x="7830362" y="1556792"/>
              <a:ext cx="41404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7830362" y="1807322"/>
              <a:ext cx="414046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hteck 12"/>
            <p:cNvSpPr/>
            <p:nvPr/>
          </p:nvSpPr>
          <p:spPr>
            <a:xfrm>
              <a:off x="7578334" y="1159877"/>
              <a:ext cx="1332148" cy="111699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717889" y="5097378"/>
            <a:ext cx="3656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ACT</a:t>
            </a:r>
            <a:r>
              <a:rPr lang="en-US" sz="2000" dirty="0"/>
              <a:t>: </a:t>
            </a:r>
            <a:r>
              <a:rPr lang="en-US" sz="2000" i="1" dirty="0" smtClean="0"/>
              <a:t>p</a:t>
            </a:r>
            <a:r>
              <a:rPr lang="en-US" sz="2000" dirty="0" smtClean="0"/>
              <a:t>  &lt; .001, </a:t>
            </a:r>
            <a:r>
              <a:rPr lang="en-US" sz="2000" i="1" dirty="0" err="1" smtClean="0"/>
              <a:t>d</a:t>
            </a:r>
            <a:r>
              <a:rPr lang="en-US" sz="1200" i="1" dirty="0" err="1"/>
              <a:t>z</a:t>
            </a:r>
            <a:r>
              <a:rPr lang="en-US" sz="2000" dirty="0" smtClean="0"/>
              <a:t> =   .79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CBT</a:t>
            </a:r>
            <a:r>
              <a:rPr lang="en-US" sz="2000" dirty="0"/>
              <a:t>: </a:t>
            </a:r>
            <a:r>
              <a:rPr lang="en-US" sz="2000" i="1" dirty="0"/>
              <a:t>p</a:t>
            </a:r>
            <a:r>
              <a:rPr lang="en-US" sz="2000" dirty="0"/>
              <a:t>  &lt; .001, </a:t>
            </a:r>
            <a:r>
              <a:rPr lang="en-US" sz="2000" i="1" dirty="0" err="1"/>
              <a:t>d</a:t>
            </a:r>
            <a:r>
              <a:rPr lang="en-US" sz="1200" i="1" dirty="0" err="1"/>
              <a:t>z</a:t>
            </a:r>
            <a:r>
              <a:rPr lang="en-US" sz="2000" dirty="0"/>
              <a:t> =  </a:t>
            </a:r>
            <a:r>
              <a:rPr lang="en-US" sz="2000" dirty="0" smtClean="0"/>
              <a:t>2.28</a:t>
            </a:r>
            <a:endParaRPr lang="de-DE" sz="2000" dirty="0"/>
          </a:p>
        </p:txBody>
      </p:sp>
      <p:sp>
        <p:nvSpPr>
          <p:cNvPr id="15" name="Textfeld 14"/>
          <p:cNvSpPr txBox="1"/>
          <p:nvPr/>
        </p:nvSpPr>
        <p:spPr>
          <a:xfrm>
            <a:off x="4534313" y="5097378"/>
            <a:ext cx="3656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ACT</a:t>
            </a:r>
            <a:r>
              <a:rPr lang="en-US" sz="2000" dirty="0"/>
              <a:t>: </a:t>
            </a:r>
            <a:r>
              <a:rPr lang="en-US" sz="2000" i="1" dirty="0" smtClean="0"/>
              <a:t>p</a:t>
            </a:r>
            <a:r>
              <a:rPr lang="en-US" sz="2000" dirty="0" smtClean="0"/>
              <a:t>  &lt; .001, </a:t>
            </a:r>
            <a:r>
              <a:rPr lang="en-US" sz="2000" i="1" dirty="0" err="1" smtClean="0"/>
              <a:t>d</a:t>
            </a:r>
            <a:r>
              <a:rPr lang="en-US" sz="1200" i="1" dirty="0" err="1"/>
              <a:t>z</a:t>
            </a:r>
            <a:r>
              <a:rPr lang="en-US" sz="2000" dirty="0" smtClean="0"/>
              <a:t> =  1.92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CBT</a:t>
            </a:r>
            <a:r>
              <a:rPr lang="en-US" sz="2000" dirty="0"/>
              <a:t>: </a:t>
            </a:r>
            <a:r>
              <a:rPr lang="en-US" sz="2000" dirty="0" smtClean="0"/>
              <a:t> </a:t>
            </a:r>
            <a:r>
              <a:rPr lang="en-US" sz="2000" i="1" dirty="0" smtClean="0"/>
              <a:t>p </a:t>
            </a:r>
            <a:r>
              <a:rPr lang="en-US" sz="2000" dirty="0"/>
              <a:t>&lt; .</a:t>
            </a:r>
            <a:r>
              <a:rPr lang="en-US" sz="2000" dirty="0" smtClean="0"/>
              <a:t>001, </a:t>
            </a:r>
            <a:r>
              <a:rPr lang="en-US" sz="2000" i="1" dirty="0" err="1"/>
              <a:t>d</a:t>
            </a:r>
            <a:r>
              <a:rPr lang="en-US" sz="1200" i="1" dirty="0" err="1"/>
              <a:t>z</a:t>
            </a:r>
            <a:r>
              <a:rPr lang="en-US" sz="2000" dirty="0"/>
              <a:t> =  </a:t>
            </a:r>
            <a:r>
              <a:rPr lang="en-US" sz="2000" dirty="0" smtClean="0"/>
              <a:t>3.10</a:t>
            </a:r>
            <a:endParaRPr lang="de-DE" sz="2000" dirty="0"/>
          </a:p>
        </p:txBody>
      </p:sp>
      <p:sp>
        <p:nvSpPr>
          <p:cNvPr id="16" name="Textfeld 15"/>
          <p:cNvSpPr txBox="1"/>
          <p:nvPr/>
        </p:nvSpPr>
        <p:spPr>
          <a:xfrm>
            <a:off x="2195736" y="5986928"/>
            <a:ext cx="3654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ym typeface="Wingdings" panose="05000000000000000000" pitchFamily="2" charset="2"/>
              </a:rPr>
              <a:t> 38 patients reliably recovered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585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Primary Outcome</a:t>
            </a:r>
            <a:endParaRPr lang="en-US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70371-A289-46A7-9FC3-65EAD0554CD3}" type="slidenum">
              <a:rPr lang="de-DE" smtClean="0"/>
              <a:t>9</a:t>
            </a:fld>
            <a:endParaRPr lang="de-DE" dirty="0"/>
          </a:p>
        </p:txBody>
      </p:sp>
      <p:graphicFrame>
        <p:nvGraphicFramePr>
          <p:cNvPr id="17" name="Diagramm 16"/>
          <p:cNvGraphicFramePr/>
          <p:nvPr>
            <p:extLst>
              <p:ext uri="{D42A27DB-BD31-4B8C-83A1-F6EECF244321}">
                <p14:modId xmlns:p14="http://schemas.microsoft.com/office/powerpoint/2010/main" val="1974523439"/>
              </p:ext>
            </p:extLst>
          </p:nvPr>
        </p:nvGraphicFramePr>
        <p:xfrm>
          <a:off x="2475217" y="1484784"/>
          <a:ext cx="3802527" cy="3898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feld 17"/>
          <p:cNvSpPr txBox="1"/>
          <p:nvPr/>
        </p:nvSpPr>
        <p:spPr>
          <a:xfrm>
            <a:off x="4752019" y="1808703"/>
            <a:ext cx="3267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General Syndroms (ISR)</a:t>
            </a:r>
            <a:endParaRPr lang="de-DE" dirty="0"/>
          </a:p>
        </p:txBody>
      </p:sp>
      <p:grpSp>
        <p:nvGrpSpPr>
          <p:cNvPr id="19" name="Gruppieren 18"/>
          <p:cNvGrpSpPr/>
          <p:nvPr/>
        </p:nvGrpSpPr>
        <p:grpSpPr>
          <a:xfrm>
            <a:off x="7560332" y="2598557"/>
            <a:ext cx="1458162" cy="1116995"/>
            <a:chOff x="7578334" y="1159877"/>
            <a:chExt cx="1458162" cy="1116995"/>
          </a:xfrm>
        </p:grpSpPr>
        <p:sp>
          <p:nvSpPr>
            <p:cNvPr id="20" name="Textfeld 19"/>
            <p:cNvSpPr txBox="1"/>
            <p:nvPr/>
          </p:nvSpPr>
          <p:spPr>
            <a:xfrm>
              <a:off x="8244408" y="1340768"/>
              <a:ext cx="792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ACT</a:t>
              </a:r>
            </a:p>
            <a:p>
              <a:r>
                <a:rPr lang="de-DE" dirty="0" smtClean="0"/>
                <a:t>CBT</a:t>
              </a:r>
              <a:endParaRPr lang="de-DE" dirty="0"/>
            </a:p>
          </p:txBody>
        </p:sp>
        <p:cxnSp>
          <p:nvCxnSpPr>
            <p:cNvPr id="21" name="Gerade Verbindung 20"/>
            <p:cNvCxnSpPr/>
            <p:nvPr/>
          </p:nvCxnSpPr>
          <p:spPr>
            <a:xfrm>
              <a:off x="7830362" y="1556792"/>
              <a:ext cx="41404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>
              <a:off x="7830362" y="1807322"/>
              <a:ext cx="414046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hteck 22"/>
            <p:cNvSpPr/>
            <p:nvPr/>
          </p:nvSpPr>
          <p:spPr>
            <a:xfrm>
              <a:off x="7578334" y="1159877"/>
              <a:ext cx="1332148" cy="111699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" name="Textfeld 23"/>
          <p:cNvSpPr txBox="1"/>
          <p:nvPr/>
        </p:nvSpPr>
        <p:spPr>
          <a:xfrm>
            <a:off x="2923975" y="5085184"/>
            <a:ext cx="3656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ACT</a:t>
            </a:r>
            <a:r>
              <a:rPr lang="en-US" sz="2000" dirty="0"/>
              <a:t>: </a:t>
            </a:r>
            <a:r>
              <a:rPr lang="en-US" sz="2000" i="1" dirty="0" smtClean="0"/>
              <a:t>p</a:t>
            </a:r>
            <a:r>
              <a:rPr lang="en-US" sz="2000" dirty="0" smtClean="0"/>
              <a:t>  &lt; .001, </a:t>
            </a:r>
            <a:r>
              <a:rPr lang="en-US" sz="2000" i="1" dirty="0" err="1" smtClean="0"/>
              <a:t>d</a:t>
            </a:r>
            <a:r>
              <a:rPr lang="en-US" sz="1200" i="1" dirty="0" err="1"/>
              <a:t>z</a:t>
            </a:r>
            <a:r>
              <a:rPr lang="en-US" sz="2000" dirty="0" smtClean="0"/>
              <a:t> =  1.36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CBT</a:t>
            </a:r>
            <a:r>
              <a:rPr lang="en-US" sz="2000" dirty="0"/>
              <a:t>: </a:t>
            </a:r>
            <a:r>
              <a:rPr lang="en-US" sz="2000" i="1" dirty="0"/>
              <a:t>p </a:t>
            </a:r>
            <a:r>
              <a:rPr lang="en-US" sz="2000" dirty="0"/>
              <a:t>&lt; .</a:t>
            </a:r>
            <a:r>
              <a:rPr lang="en-US" sz="2000" dirty="0" smtClean="0"/>
              <a:t>001,  </a:t>
            </a:r>
            <a:r>
              <a:rPr lang="en-US" sz="2000" i="1" dirty="0" err="1" smtClean="0"/>
              <a:t>d</a:t>
            </a:r>
            <a:r>
              <a:rPr lang="en-US" sz="1200" i="1" dirty="0" err="1" smtClean="0"/>
              <a:t>z</a:t>
            </a:r>
            <a:r>
              <a:rPr lang="en-US" sz="2000" dirty="0" smtClean="0"/>
              <a:t> </a:t>
            </a:r>
            <a:r>
              <a:rPr lang="en-US" sz="2000" dirty="0"/>
              <a:t>=  </a:t>
            </a:r>
            <a:r>
              <a:rPr lang="en-US" sz="2000" dirty="0" smtClean="0"/>
              <a:t>1.30</a:t>
            </a:r>
            <a:endParaRPr lang="de-DE" sz="2000" dirty="0"/>
          </a:p>
        </p:txBody>
      </p:sp>
      <p:sp>
        <p:nvSpPr>
          <p:cNvPr id="25" name="Textfeld 24"/>
          <p:cNvSpPr txBox="1"/>
          <p:nvPr/>
        </p:nvSpPr>
        <p:spPr>
          <a:xfrm>
            <a:off x="2730725" y="5981218"/>
            <a:ext cx="3654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ym typeface="Wingdings" panose="05000000000000000000" pitchFamily="2" charset="2"/>
              </a:rPr>
              <a:t> 16 patients reliably recovered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4202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1102</Words>
  <Application>Microsoft Office PowerPoint</Application>
  <PresentationFormat>Bildschirmpräsentation (4:3)</PresentationFormat>
  <Paragraphs>325</Paragraphs>
  <Slides>33</Slides>
  <Notes>12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4" baseType="lpstr">
      <vt:lpstr>Larissa</vt:lpstr>
      <vt:lpstr>PowerPoint-Präsentation</vt:lpstr>
      <vt:lpstr>PowerPoint-Präsentation</vt:lpstr>
      <vt:lpstr>Aims of the study</vt:lpstr>
      <vt:lpstr>Hypotheses</vt:lpstr>
      <vt:lpstr>Methods: Institution</vt:lpstr>
      <vt:lpstr>Results</vt:lpstr>
      <vt:lpstr>Primary Outcome</vt:lpstr>
      <vt:lpstr>Primary Outcome</vt:lpstr>
      <vt:lpstr>Primary Outcome</vt:lpstr>
      <vt:lpstr>Primary Outcome</vt:lpstr>
      <vt:lpstr>Primary Outcome</vt:lpstr>
      <vt:lpstr>Hypotheses</vt:lpstr>
      <vt:lpstr>Secondary Outcome</vt:lpstr>
      <vt:lpstr>Hypotheses</vt:lpstr>
      <vt:lpstr>Influencing Variables</vt:lpstr>
      <vt:lpstr>Limitations</vt:lpstr>
      <vt:lpstr>Discussion</vt:lpstr>
      <vt:lpstr>Take home message </vt:lpstr>
      <vt:lpstr>PowerPoint-Präsentation</vt:lpstr>
      <vt:lpstr>Past</vt:lpstr>
      <vt:lpstr>Past</vt:lpstr>
      <vt:lpstr>Past</vt:lpstr>
      <vt:lpstr>Past</vt:lpstr>
      <vt:lpstr>Past</vt:lpstr>
      <vt:lpstr>Present</vt:lpstr>
      <vt:lpstr>PowerPoint-Präsentation</vt:lpstr>
      <vt:lpstr>Present</vt:lpstr>
      <vt:lpstr>Present</vt:lpstr>
      <vt:lpstr>Future</vt:lpstr>
      <vt:lpstr>Future</vt:lpstr>
      <vt:lpstr>Future</vt:lpstr>
      <vt:lpstr>Future</vt:lpstr>
      <vt:lpstr>Take home message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Pleger</dc:creator>
  <cp:lastModifiedBy>Pleger</cp:lastModifiedBy>
  <cp:revision>66</cp:revision>
  <dcterms:created xsi:type="dcterms:W3CDTF">2015-06-03T10:11:24Z</dcterms:created>
  <dcterms:modified xsi:type="dcterms:W3CDTF">2015-07-17T14:19:26Z</dcterms:modified>
</cp:coreProperties>
</file>