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Rehospitalized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ACT group</c:v>
                </c:pt>
                <c:pt idx="1">
                  <c:v>TAU group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9.0</c:v>
                </c:pt>
                <c:pt idx="1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Not rehospitalized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ACT group</c:v>
                </c:pt>
                <c:pt idx="1">
                  <c:v>TAU group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91.0</c:v>
                </c:pt>
                <c:pt idx="1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9638392"/>
        <c:axId val="2100128248"/>
      </c:barChart>
      <c:catAx>
        <c:axId val="20996383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0128248"/>
        <c:crosses val="autoZero"/>
        <c:auto val="1"/>
        <c:lblAlgn val="ctr"/>
        <c:lblOffset val="100"/>
        <c:noMultiLvlLbl val="0"/>
      </c:catAx>
      <c:valAx>
        <c:axId val="2100128248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9638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ACT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Pretreatment</c:v>
                </c:pt>
                <c:pt idx="1">
                  <c:v>Post treatment</c:v>
                </c:pt>
                <c:pt idx="2">
                  <c:v>Follow-up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10.27</c:v>
                </c:pt>
                <c:pt idx="1">
                  <c:v>12.72</c:v>
                </c:pt>
                <c:pt idx="2">
                  <c:v>17.85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TAU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Pretreatment</c:v>
                </c:pt>
                <c:pt idx="1">
                  <c:v>Post treatment</c:v>
                </c:pt>
                <c:pt idx="2">
                  <c:v>Follow-up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9.710000000000001</c:v>
                </c:pt>
                <c:pt idx="1">
                  <c:v>12.01</c:v>
                </c:pt>
                <c:pt idx="2">
                  <c:v>11.86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5933080"/>
        <c:axId val="2104734568"/>
      </c:lineChart>
      <c:catAx>
        <c:axId val="-212593308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4734568"/>
        <c:crosses val="autoZero"/>
        <c:auto val="1"/>
        <c:lblAlgn val="ctr"/>
        <c:lblOffset val="100"/>
        <c:noMultiLvlLbl val="0"/>
      </c:catAx>
      <c:valAx>
        <c:axId val="2104734568"/>
        <c:scaling>
          <c:orientation val="minMax"/>
          <c:max val="18.0"/>
          <c:min val="8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5933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AD3CC-0395-4026-ABC4-A5E2AA6FCCF3}" type="datetimeFigureOut">
              <a:rPr lang="de-DE" smtClean="0"/>
              <a:t>15-06-05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24D2-452F-4067-A43A-0509B94DF69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3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Began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completing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postgraduate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diploma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psychotherapy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407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179512" y="6655668"/>
            <a:ext cx="8964488" cy="202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179512" y="0"/>
            <a:ext cx="45719" cy="665566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225232" y="6587082"/>
            <a:ext cx="8918768" cy="685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Picture 2" descr="C:\Users\Mareike\Desktop\Berlin square_2 gif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71" y="116632"/>
            <a:ext cx="441649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 userDrawn="1"/>
        </p:nvSpPr>
        <p:spPr>
          <a:xfrm>
            <a:off x="683568" y="4077072"/>
            <a:ext cx="7772400" cy="262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Chair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M. Joris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Corthouts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Symposium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Discussant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Dr. Eric Morris </a:t>
            </a:r>
          </a:p>
          <a:p>
            <a:endParaRPr lang="de-DE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Presenters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b="0" dirty="0" smtClean="0">
                <a:solidFill>
                  <a:schemeClr val="bg1">
                    <a:lumMod val="50000"/>
                  </a:schemeClr>
                </a:solidFill>
              </a:rPr>
              <a:t>M. Sc. Psych. Mareike Pleger &amp; M. Sc. Psych. Karolin Treppner</a:t>
            </a:r>
          </a:p>
          <a:p>
            <a:r>
              <a:rPr lang="de-DE" b="0" dirty="0" smtClean="0">
                <a:solidFill>
                  <a:schemeClr val="bg1">
                    <a:lumMod val="50000"/>
                  </a:schemeClr>
                </a:solidFill>
              </a:rPr>
              <a:t>M. Sc. </a:t>
            </a:r>
            <a:r>
              <a:rPr lang="de-DE" b="0" dirty="0" err="1" smtClean="0">
                <a:solidFill>
                  <a:schemeClr val="bg1">
                    <a:lumMod val="50000"/>
                  </a:schemeClr>
                </a:solidFill>
              </a:rPr>
              <a:t>Psych.Marten</a:t>
            </a:r>
            <a:r>
              <a:rPr lang="de-DE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bg1">
                    <a:lumMod val="50000"/>
                  </a:schemeClr>
                </a:solidFill>
              </a:rPr>
              <a:t>Tyrberg</a:t>
            </a:r>
            <a:endParaRPr lang="de-DE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0" dirty="0" smtClean="0">
                <a:solidFill>
                  <a:schemeClr val="bg1">
                    <a:lumMod val="50000"/>
                  </a:schemeClr>
                </a:solidFill>
              </a:rPr>
              <a:t>M.</a:t>
            </a:r>
            <a:r>
              <a:rPr lang="de-DE" b="0" baseline="0" dirty="0" smtClean="0">
                <a:solidFill>
                  <a:schemeClr val="bg1">
                    <a:lumMod val="50000"/>
                  </a:schemeClr>
                </a:solidFill>
              </a:rPr>
              <a:t> Arne </a:t>
            </a:r>
            <a:r>
              <a:rPr lang="de-DE" b="0" baseline="0" dirty="0" err="1" smtClean="0">
                <a:solidFill>
                  <a:schemeClr val="bg1">
                    <a:lumMod val="50000"/>
                  </a:schemeClr>
                </a:solidFill>
              </a:rPr>
              <a:t>Lillelien</a:t>
            </a:r>
            <a:r>
              <a:rPr lang="de-DE" b="0" baseline="0" dirty="0" smtClean="0">
                <a:solidFill>
                  <a:schemeClr val="bg1">
                    <a:lumMod val="50000"/>
                  </a:schemeClr>
                </a:solidFill>
              </a:rPr>
              <a:t> &amp; M. </a:t>
            </a:r>
            <a:r>
              <a:rPr lang="de-DE" b="0" baseline="0" dirty="0" err="1" smtClean="0">
                <a:solidFill>
                  <a:schemeClr val="bg1">
                    <a:lumMod val="50000"/>
                  </a:schemeClr>
                </a:solidFill>
              </a:rPr>
              <a:t>Trym</a:t>
            </a:r>
            <a:r>
              <a:rPr lang="de-DE" b="0" baseline="0" dirty="0" smtClean="0">
                <a:solidFill>
                  <a:schemeClr val="bg1">
                    <a:lumMod val="50000"/>
                  </a:schemeClr>
                </a:solidFill>
              </a:rPr>
              <a:t> Nordstrand Jacobsen </a:t>
            </a:r>
            <a:endParaRPr lang="de-DE" b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480260" y="1786339"/>
            <a:ext cx="6408712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544156" y="20608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Implementing 3rd Wave </a:t>
            </a:r>
            <a:r>
              <a:rPr lang="de-DE" sz="3200" b="1" dirty="0" err="1" smtClean="0"/>
              <a:t>Therapies</a:t>
            </a:r>
            <a:r>
              <a:rPr lang="de-DE" sz="3200" b="1" dirty="0" smtClean="0"/>
              <a:t> in </a:t>
            </a:r>
            <a:r>
              <a:rPr lang="de-DE" sz="3200" b="1" dirty="0" err="1" smtClean="0"/>
              <a:t>Multidisciplinary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Psychiatric</a:t>
            </a:r>
            <a:r>
              <a:rPr lang="de-DE" sz="3200" b="1" dirty="0" smtClean="0"/>
              <a:t> Settings –</a:t>
            </a:r>
            <a:br>
              <a:rPr lang="de-DE" sz="3200" b="1" dirty="0" smtClean="0"/>
            </a:br>
            <a:r>
              <a:rPr lang="de-DE" sz="3200" b="1" dirty="0" err="1" smtClean="0"/>
              <a:t>Is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it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Feasible</a:t>
            </a:r>
            <a:r>
              <a:rPr lang="de-DE" sz="3200" b="1" dirty="0" smtClean="0"/>
              <a:t>, </a:t>
            </a:r>
            <a:r>
              <a:rPr lang="de-DE" sz="3200" b="1" dirty="0" err="1" smtClean="0"/>
              <a:t>is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it</a:t>
            </a:r>
            <a:r>
              <a:rPr lang="de-DE" sz="3200" b="1" dirty="0" smtClean="0"/>
              <a:t> Working?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26093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29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1216" y="562670"/>
            <a:ext cx="41148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Enter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050" name="Picture 2" descr="C:\Users\Mareike\Desktop\Berlin square_2 gif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4624"/>
            <a:ext cx="3425957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79512" y="6655668"/>
            <a:ext cx="8964488" cy="202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179512" y="0"/>
            <a:ext cx="45719" cy="665566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225232" y="6587082"/>
            <a:ext cx="8918768" cy="685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224" y="6655666"/>
            <a:ext cx="2133600" cy="202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366A048-4B47-4130-83AF-39723786BD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25231" y="1413770"/>
            <a:ext cx="8895907" cy="6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75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200" kern="1200" baseline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0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/>
              <a:t>Present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Workshop content</a:t>
            </a:r>
          </a:p>
          <a:p>
            <a:endParaRPr lang="en-US" sz="2800" dirty="0"/>
          </a:p>
          <a:p>
            <a:r>
              <a:rPr lang="en-US" sz="2800" dirty="0"/>
              <a:t>Day 1: Introduction to ACT as a general model.</a:t>
            </a:r>
          </a:p>
          <a:p>
            <a:r>
              <a:rPr lang="en-US" sz="2800" dirty="0"/>
              <a:t>Day 2: Applying ACT in daily work on the ward.</a:t>
            </a:r>
          </a:p>
          <a:p>
            <a:endParaRPr lang="en-US" sz="2800" dirty="0"/>
          </a:p>
          <a:p>
            <a:r>
              <a:rPr lang="en-US" sz="2800" dirty="0"/>
              <a:t>Based on open-aware-active throughout.</a:t>
            </a:r>
          </a:p>
          <a:p>
            <a:endParaRPr lang="en-US" sz="2800" dirty="0"/>
          </a:p>
          <a:p>
            <a:r>
              <a:rPr lang="en-US" sz="2800" dirty="0"/>
              <a:t>Focus on both patient assessment and self assessment.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59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/>
              <a:t>Present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Weekly</a:t>
            </a:r>
            <a:r>
              <a:rPr lang="sv-SE" sz="2800" dirty="0"/>
              <a:t> supervision</a:t>
            </a:r>
          </a:p>
          <a:p>
            <a:endParaRPr lang="sv-SE" sz="2800" dirty="0"/>
          </a:p>
          <a:p>
            <a:r>
              <a:rPr lang="sv-SE" sz="2800" dirty="0"/>
              <a:t>Case presentations, </a:t>
            </a:r>
            <a:r>
              <a:rPr lang="sv-SE" sz="2800" dirty="0" err="1"/>
              <a:t>reflections</a:t>
            </a:r>
            <a:r>
              <a:rPr lang="sv-SE" sz="2800" dirty="0"/>
              <a:t>, </a:t>
            </a:r>
            <a:r>
              <a:rPr lang="sv-SE" sz="2800" dirty="0" err="1"/>
              <a:t>questions</a:t>
            </a:r>
            <a:r>
              <a:rPr lang="sv-SE" sz="2800" dirty="0"/>
              <a:t>.</a:t>
            </a:r>
          </a:p>
          <a:p>
            <a:r>
              <a:rPr lang="sv-SE" sz="2800" dirty="0"/>
              <a:t>Ambition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connect</a:t>
            </a:r>
            <a:r>
              <a:rPr lang="sv-SE" sz="2800" dirty="0"/>
              <a:t> back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open-aware-active</a:t>
            </a:r>
            <a:r>
              <a:rPr lang="sv-SE" sz="2800" dirty="0"/>
              <a:t>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29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/>
              <a:t>Future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Training</a:t>
            </a:r>
            <a:r>
              <a:rPr lang="sv-SE" sz="2800" dirty="0"/>
              <a:t> </a:t>
            </a:r>
            <a:r>
              <a:rPr lang="sv-SE" sz="2800" dirty="0" err="1"/>
              <a:t>ward</a:t>
            </a:r>
            <a:r>
              <a:rPr lang="sv-SE" sz="2800" dirty="0"/>
              <a:t> </a:t>
            </a:r>
            <a:r>
              <a:rPr lang="sv-SE" sz="2800" dirty="0" err="1"/>
              <a:t>staff</a:t>
            </a:r>
            <a:r>
              <a:rPr lang="sv-SE" sz="2800" dirty="0"/>
              <a:t> </a:t>
            </a:r>
            <a:r>
              <a:rPr lang="sv-SE" sz="2800" dirty="0" err="1"/>
              <a:t>therapists</a:t>
            </a:r>
            <a:r>
              <a:rPr lang="sv-SE" sz="2800" dirty="0"/>
              <a:t>.</a:t>
            </a:r>
          </a:p>
          <a:p>
            <a:endParaRPr lang="sv-SE" sz="2800" dirty="0"/>
          </a:p>
          <a:p>
            <a:r>
              <a:rPr lang="sv-SE" sz="2800" dirty="0" err="1"/>
              <a:t>Recruiting</a:t>
            </a:r>
            <a:r>
              <a:rPr lang="sv-SE" sz="2800" dirty="0"/>
              <a:t> patients for RCT.</a:t>
            </a:r>
          </a:p>
          <a:p>
            <a:endParaRPr lang="sv-SE" sz="2800" dirty="0"/>
          </a:p>
          <a:p>
            <a:r>
              <a:rPr lang="sv-SE" sz="2800" dirty="0"/>
              <a:t>ACT 4 session </a:t>
            </a:r>
            <a:r>
              <a:rPr lang="sv-SE" sz="2800" dirty="0" err="1"/>
              <a:t>protocol</a:t>
            </a:r>
            <a:r>
              <a:rPr lang="sv-SE" sz="2800" dirty="0"/>
              <a:t> vs TAU + attention.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64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/>
              <a:t>Future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The </a:t>
            </a:r>
            <a:r>
              <a:rPr lang="sv-SE" sz="2800" dirty="0" err="1"/>
              <a:t>protocol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Session 1: </a:t>
            </a:r>
            <a:r>
              <a:rPr lang="sv-SE" sz="2800" dirty="0" err="1"/>
              <a:t>Open</a:t>
            </a:r>
            <a:endParaRPr lang="sv-SE" sz="2800" dirty="0"/>
          </a:p>
          <a:p>
            <a:r>
              <a:rPr lang="sv-SE" sz="2800" dirty="0"/>
              <a:t>Session 2: </a:t>
            </a:r>
            <a:r>
              <a:rPr lang="sv-SE" sz="2800" dirty="0" err="1"/>
              <a:t>Aware</a:t>
            </a:r>
            <a:endParaRPr lang="sv-SE" sz="2800" dirty="0"/>
          </a:p>
          <a:p>
            <a:r>
              <a:rPr lang="sv-SE" sz="2800" dirty="0"/>
              <a:t>Session 3: Active</a:t>
            </a:r>
          </a:p>
          <a:p>
            <a:r>
              <a:rPr lang="sv-SE" sz="2800" dirty="0"/>
              <a:t>Session 4: </a:t>
            </a:r>
            <a:r>
              <a:rPr lang="sv-SE" sz="2800" dirty="0" err="1" smtClean="0"/>
              <a:t>Summary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52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/>
              <a:t>Future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protocol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Ambition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keep</a:t>
            </a:r>
            <a:r>
              <a:rPr lang="sv-SE" sz="2800" dirty="0"/>
              <a:t> it simple </a:t>
            </a:r>
            <a:r>
              <a:rPr lang="sv-SE" sz="2800" dirty="0" err="1"/>
              <a:t>yet</a:t>
            </a:r>
            <a:r>
              <a:rPr lang="sv-SE" sz="2800" dirty="0"/>
              <a:t> ACT </a:t>
            </a:r>
            <a:r>
              <a:rPr lang="sv-SE" sz="2800" dirty="0" err="1"/>
              <a:t>consistent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Is it </a:t>
            </a:r>
            <a:r>
              <a:rPr lang="sv-SE" sz="2800" dirty="0" err="1"/>
              <a:t>possible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 speed-</a:t>
            </a:r>
            <a:r>
              <a:rPr lang="sv-SE" sz="2800" dirty="0" err="1"/>
              <a:t>train</a:t>
            </a:r>
            <a:r>
              <a:rPr lang="sv-SE" sz="2800" dirty="0"/>
              <a:t> non-</a:t>
            </a:r>
            <a:r>
              <a:rPr lang="sv-SE" sz="2800" dirty="0" err="1"/>
              <a:t>therapists</a:t>
            </a:r>
            <a:r>
              <a:rPr lang="sv-SE" sz="2800" dirty="0"/>
              <a:t> and make </a:t>
            </a:r>
            <a:r>
              <a:rPr lang="sv-SE" sz="2800" dirty="0" err="1"/>
              <a:t>them</a:t>
            </a:r>
            <a:r>
              <a:rPr lang="sv-SE" sz="2800" dirty="0"/>
              <a:t> </a:t>
            </a:r>
            <a:r>
              <a:rPr lang="sv-SE" sz="2800" dirty="0" err="1"/>
              <a:t>effective</a:t>
            </a:r>
            <a:r>
              <a:rPr lang="sv-SE" sz="2800" dirty="0"/>
              <a:t>?</a:t>
            </a:r>
          </a:p>
          <a:p>
            <a:endParaRPr lang="sv-SE" sz="2800" dirty="0"/>
          </a:p>
          <a:p>
            <a:r>
              <a:rPr lang="sv-SE" sz="2800" dirty="0"/>
              <a:t>Ambition </a:t>
            </a:r>
            <a:r>
              <a:rPr lang="sv-SE" sz="2800" dirty="0" err="1"/>
              <a:t>to</a:t>
            </a:r>
            <a:r>
              <a:rPr lang="sv-SE" sz="2800" dirty="0"/>
              <a:t> release </a:t>
            </a:r>
            <a:r>
              <a:rPr lang="sv-SE" sz="2800" dirty="0" err="1"/>
              <a:t>therapeutic</a:t>
            </a:r>
            <a:r>
              <a:rPr lang="sv-SE" sz="2800" dirty="0"/>
              <a:t> potential.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44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/>
              <a:t>Future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Even</a:t>
            </a:r>
            <a:r>
              <a:rPr lang="sv-SE" sz="2800" dirty="0"/>
              <a:t> </a:t>
            </a:r>
            <a:r>
              <a:rPr lang="sv-SE" sz="2800" dirty="0" err="1"/>
              <a:t>more</a:t>
            </a:r>
            <a:r>
              <a:rPr lang="sv-SE" sz="2800" dirty="0"/>
              <a:t> general ambition:</a:t>
            </a:r>
          </a:p>
          <a:p>
            <a:endParaRPr lang="sv-SE" sz="2800" dirty="0"/>
          </a:p>
          <a:p>
            <a:r>
              <a:rPr lang="sv-SE" sz="2800" dirty="0" err="1"/>
              <a:t>Discussing</a:t>
            </a:r>
            <a:r>
              <a:rPr lang="sv-SE" sz="2800" dirty="0"/>
              <a:t> </a:t>
            </a:r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psychotherapy</a:t>
            </a:r>
            <a:r>
              <a:rPr lang="sv-SE" sz="2800" dirty="0"/>
              <a:t> is and </a:t>
            </a:r>
            <a:r>
              <a:rPr lang="sv-SE" sz="2800" dirty="0" err="1"/>
              <a:t>could</a:t>
            </a:r>
            <a:r>
              <a:rPr lang="sv-SE" sz="2800" dirty="0"/>
              <a:t> be?</a:t>
            </a:r>
          </a:p>
          <a:p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the </a:t>
            </a:r>
            <a:r>
              <a:rPr lang="sv-SE" sz="2800" dirty="0" err="1"/>
              <a:t>boundaries</a:t>
            </a:r>
            <a:r>
              <a:rPr lang="sv-SE" sz="2800" dirty="0"/>
              <a:t>, </a:t>
            </a:r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the </a:t>
            </a:r>
            <a:r>
              <a:rPr lang="sv-SE" sz="2800" dirty="0" err="1"/>
              <a:t>possibilities</a:t>
            </a:r>
            <a:r>
              <a:rPr lang="sv-SE" sz="2800" dirty="0"/>
              <a:t>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17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/>
              <a:t>Take</a:t>
            </a:r>
            <a:r>
              <a:rPr lang="sv-SE" sz="3600" dirty="0" smtClean="0"/>
              <a:t> </a:t>
            </a:r>
            <a:r>
              <a:rPr lang="sv-SE" sz="3600" dirty="0" err="1" smtClean="0"/>
              <a:t>home</a:t>
            </a:r>
            <a:r>
              <a:rPr lang="sv-SE" sz="3600" dirty="0" smtClean="0"/>
              <a:t> </a:t>
            </a:r>
            <a:r>
              <a:rPr lang="sv-SE" sz="3600" dirty="0" err="1" smtClean="0"/>
              <a:t>message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Co-operation is </a:t>
            </a:r>
            <a:r>
              <a:rPr lang="sv-SE" sz="2800" dirty="0" err="1" smtClean="0"/>
              <a:t>everything</a:t>
            </a:r>
            <a:r>
              <a:rPr lang="sv-SE" sz="2800" dirty="0" smtClean="0"/>
              <a:t>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69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ACT for </a:t>
            </a:r>
            <a:r>
              <a:rPr lang="sv-SE" b="1" dirty="0" err="1"/>
              <a:t>psychotic</a:t>
            </a:r>
            <a:r>
              <a:rPr lang="sv-SE" b="1" dirty="0"/>
              <a:t> </a:t>
            </a:r>
            <a:r>
              <a:rPr lang="sv-SE" b="1" dirty="0" err="1"/>
              <a:t>inpatients</a:t>
            </a:r>
            <a:r>
              <a:rPr lang="sv-SE" b="1" dirty="0"/>
              <a:t> and </a:t>
            </a:r>
            <a:r>
              <a:rPr lang="sv-SE" b="1" dirty="0" err="1" smtClean="0"/>
              <a:t>staff</a:t>
            </a:r>
            <a:endParaRPr lang="sv-SE" b="1" dirty="0" smtClean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800" dirty="0" err="1" smtClean="0"/>
              <a:t>Past</a:t>
            </a:r>
            <a:r>
              <a:rPr lang="sv-SE" sz="2800" dirty="0" smtClean="0"/>
              <a:t>, present, </a:t>
            </a:r>
            <a:r>
              <a:rPr lang="sv-SE" sz="2800" dirty="0" err="1" smtClean="0"/>
              <a:t>future</a:t>
            </a:r>
            <a:endParaRPr lang="sv-SE" sz="2800" dirty="0" smtClean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400" dirty="0" smtClean="0"/>
              <a:t>Mårten </a:t>
            </a:r>
            <a:r>
              <a:rPr lang="sv-SE" sz="2400" dirty="0" err="1" smtClean="0"/>
              <a:t>Tyrberg</a:t>
            </a:r>
            <a:r>
              <a:rPr lang="sv-SE" sz="2400" dirty="0" smtClean="0"/>
              <a:t>, M </a:t>
            </a:r>
            <a:r>
              <a:rPr lang="sv-SE" sz="2400" dirty="0" err="1" smtClean="0"/>
              <a:t>Sc</a:t>
            </a:r>
            <a:r>
              <a:rPr lang="sv-SE" sz="2400" dirty="0" smtClean="0"/>
              <a:t>, Tobias Lundgren, </a:t>
            </a:r>
            <a:r>
              <a:rPr lang="sv-SE" sz="2400" dirty="0" err="1" smtClean="0"/>
              <a:t>Phd</a:t>
            </a:r>
            <a:r>
              <a:rPr lang="sv-SE" sz="2400" dirty="0" smtClean="0"/>
              <a:t>, Per </a:t>
            </a:r>
            <a:r>
              <a:rPr lang="sv-SE" sz="2400" dirty="0" err="1" smtClean="0"/>
              <a:t>Carlbring</a:t>
            </a:r>
            <a:r>
              <a:rPr lang="sv-SE" sz="2400" dirty="0" smtClean="0"/>
              <a:t>, Professor</a:t>
            </a: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Stockholm University/Karolinska Institutet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553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 err="1" smtClean="0"/>
              <a:t>Past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Ambition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improve</a:t>
            </a:r>
            <a:r>
              <a:rPr lang="sv-SE" sz="2800" dirty="0"/>
              <a:t> </a:t>
            </a:r>
            <a:r>
              <a:rPr lang="sv-SE" sz="2800" dirty="0" err="1"/>
              <a:t>inpatient</a:t>
            </a:r>
            <a:r>
              <a:rPr lang="sv-SE" sz="2800" dirty="0"/>
              <a:t> </a:t>
            </a:r>
            <a:r>
              <a:rPr lang="sv-SE" sz="2800" dirty="0" err="1"/>
              <a:t>care</a:t>
            </a:r>
            <a:endParaRPr lang="sv-SE" sz="2800" dirty="0"/>
          </a:p>
          <a:p>
            <a:r>
              <a:rPr lang="sv-SE" sz="2800" dirty="0" err="1"/>
              <a:t>More</a:t>
            </a:r>
            <a:r>
              <a:rPr lang="sv-SE" sz="2800" dirty="0"/>
              <a:t> </a:t>
            </a:r>
            <a:r>
              <a:rPr lang="sv-SE" sz="2800" dirty="0" err="1"/>
              <a:t>content</a:t>
            </a:r>
            <a:r>
              <a:rPr lang="sv-SE" sz="2800" dirty="0"/>
              <a:t>, different </a:t>
            </a:r>
            <a:r>
              <a:rPr lang="sv-SE" sz="2800" dirty="0" err="1"/>
              <a:t>content</a:t>
            </a:r>
            <a:endParaRPr lang="sv-SE" sz="2800" dirty="0"/>
          </a:p>
          <a:p>
            <a:r>
              <a:rPr lang="sv-SE" sz="2800" dirty="0"/>
              <a:t>Small pilot RCT, </a:t>
            </a:r>
            <a:r>
              <a:rPr lang="sv-SE" sz="2800" dirty="0" err="1"/>
              <a:t>graduate</a:t>
            </a:r>
            <a:r>
              <a:rPr lang="sv-SE" sz="2800" dirty="0"/>
              <a:t> </a:t>
            </a:r>
            <a:r>
              <a:rPr lang="sv-SE" sz="2800" dirty="0" err="1"/>
              <a:t>thesis</a:t>
            </a:r>
            <a:endParaRPr lang="sv-SE" sz="2800" dirty="0"/>
          </a:p>
          <a:p>
            <a:r>
              <a:rPr lang="sv-SE" sz="2800" dirty="0" err="1"/>
              <a:t>Aim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replicate</a:t>
            </a:r>
            <a:r>
              <a:rPr lang="sv-SE" sz="2800" dirty="0"/>
              <a:t> Bach &amp; Hayes/</a:t>
            </a:r>
            <a:r>
              <a:rPr lang="sv-SE" sz="2800" dirty="0" err="1"/>
              <a:t>Gaudiano</a:t>
            </a:r>
            <a:r>
              <a:rPr lang="sv-SE" sz="2800" dirty="0"/>
              <a:t> &amp; Herbert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15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/>
              <a:t>Past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Can</a:t>
            </a:r>
            <a:r>
              <a:rPr lang="sv-SE" sz="2800" dirty="0"/>
              <a:t> a </a:t>
            </a:r>
            <a:r>
              <a:rPr lang="sv-SE" sz="2800" dirty="0" err="1"/>
              <a:t>brief</a:t>
            </a:r>
            <a:r>
              <a:rPr lang="sv-SE" sz="2800" dirty="0"/>
              <a:t> ACT intervention </a:t>
            </a:r>
            <a:r>
              <a:rPr lang="sv-SE" sz="2800" dirty="0" err="1"/>
              <a:t>reduce</a:t>
            </a:r>
            <a:r>
              <a:rPr lang="sv-SE" sz="2800" dirty="0"/>
              <a:t> </a:t>
            </a:r>
            <a:r>
              <a:rPr lang="sv-SE" sz="2800" dirty="0" err="1"/>
              <a:t>need</a:t>
            </a:r>
            <a:r>
              <a:rPr lang="sv-SE" sz="2800" dirty="0"/>
              <a:t> for </a:t>
            </a:r>
            <a:r>
              <a:rPr lang="sv-SE" sz="2800" dirty="0" err="1"/>
              <a:t>inpatient</a:t>
            </a:r>
            <a:r>
              <a:rPr lang="sv-SE" sz="2800" dirty="0"/>
              <a:t> </a:t>
            </a:r>
            <a:r>
              <a:rPr lang="sv-SE" sz="2800" dirty="0" err="1"/>
              <a:t>care</a:t>
            </a:r>
            <a:r>
              <a:rPr lang="sv-SE" sz="2800" dirty="0"/>
              <a:t> in a </a:t>
            </a:r>
            <a:r>
              <a:rPr lang="sv-SE" sz="2800" dirty="0" err="1"/>
              <a:t>group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psychotic</a:t>
            </a:r>
            <a:r>
              <a:rPr lang="sv-SE" sz="2800" dirty="0"/>
              <a:t> patients?</a:t>
            </a:r>
          </a:p>
          <a:p>
            <a:r>
              <a:rPr lang="sv-SE" sz="2800" dirty="0"/>
              <a:t>Will the intervention </a:t>
            </a:r>
            <a:r>
              <a:rPr lang="sv-SE" sz="2800" dirty="0" err="1"/>
              <a:t>improve</a:t>
            </a:r>
            <a:r>
              <a:rPr lang="sv-SE" sz="2800" dirty="0"/>
              <a:t> </a:t>
            </a:r>
            <a:r>
              <a:rPr lang="sv-SE" sz="2800" dirty="0" err="1"/>
              <a:t>quality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life</a:t>
            </a:r>
            <a:r>
              <a:rPr lang="sv-SE" sz="2800" dirty="0"/>
              <a:t>?</a:t>
            </a:r>
          </a:p>
          <a:p>
            <a:r>
              <a:rPr lang="sv-SE" sz="2800" dirty="0"/>
              <a:t>Will it </a:t>
            </a:r>
            <a:r>
              <a:rPr lang="sv-SE" sz="2800" dirty="0" err="1"/>
              <a:t>work</a:t>
            </a:r>
            <a:r>
              <a:rPr lang="sv-SE" sz="2800" dirty="0"/>
              <a:t> in Sweden, as it has in the US?</a:t>
            </a:r>
          </a:p>
          <a:p>
            <a:endParaRPr lang="sv-SE" sz="2800" dirty="0"/>
          </a:p>
          <a:p>
            <a:r>
              <a:rPr lang="sv-SE" sz="2800" dirty="0"/>
              <a:t>21 </a:t>
            </a:r>
            <a:r>
              <a:rPr lang="sv-SE" sz="2800" dirty="0" err="1"/>
              <a:t>inpatients</a:t>
            </a:r>
            <a:r>
              <a:rPr lang="sv-SE" sz="2800" dirty="0"/>
              <a:t>, </a:t>
            </a:r>
            <a:r>
              <a:rPr lang="sv-SE" sz="2800" dirty="0" err="1"/>
              <a:t>psychosis</a:t>
            </a:r>
            <a:r>
              <a:rPr lang="sv-SE" sz="2800" dirty="0"/>
              <a:t> </a:t>
            </a:r>
            <a:r>
              <a:rPr lang="sv-SE" sz="2800" dirty="0" err="1"/>
              <a:t>spectrum</a:t>
            </a:r>
            <a:endParaRPr lang="sv-SE" sz="2800" dirty="0"/>
          </a:p>
          <a:p>
            <a:r>
              <a:rPr lang="sv-SE" sz="2800" dirty="0"/>
              <a:t>ACT or ACT + TAU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61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/>
              <a:t>Past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Quality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life</a:t>
            </a:r>
            <a:r>
              <a:rPr lang="sv-SE" sz="2800" dirty="0"/>
              <a:t>/</a:t>
            </a:r>
            <a:r>
              <a:rPr lang="sv-SE" sz="2800" dirty="0" err="1"/>
              <a:t>values-measure</a:t>
            </a: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5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3358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1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/>
              <a:t>Past</a:t>
            </a:r>
            <a:endParaRPr lang="sv-SE" sz="3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6</a:t>
            </a:fld>
            <a:endParaRPr lang="de-DE" dirty="0"/>
          </a:p>
        </p:txBody>
      </p:sp>
      <p:graphicFrame>
        <p:nvGraphicFramePr>
          <p:cNvPr id="5" name="Platshållare för bi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350615"/>
              </p:ext>
            </p:extLst>
          </p:nvPr>
        </p:nvGraphicFramePr>
        <p:xfrm>
          <a:off x="1979712" y="1700808"/>
          <a:ext cx="5486400" cy="33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tshållare för text 3"/>
          <p:cNvSpPr txBox="1">
            <a:spLocks/>
          </p:cNvSpPr>
          <p:nvPr/>
        </p:nvSpPr>
        <p:spPr>
          <a:xfrm>
            <a:off x="1763688" y="5085184"/>
            <a:ext cx="5486400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200" dirty="0" err="1" smtClean="0"/>
              <a:t>Percentage</a:t>
            </a:r>
            <a:r>
              <a:rPr lang="sv-SE" sz="1200" dirty="0" smtClean="0"/>
              <a:t> </a:t>
            </a:r>
            <a:r>
              <a:rPr lang="sv-SE" sz="1200" dirty="0" err="1" smtClean="0"/>
              <a:t>rehospitalized</a:t>
            </a:r>
            <a:r>
              <a:rPr lang="sv-SE" sz="1200" dirty="0" smtClean="0"/>
              <a:t> </a:t>
            </a:r>
            <a:r>
              <a:rPr lang="sv-SE" sz="1200" dirty="0" err="1" smtClean="0"/>
              <a:t>during</a:t>
            </a:r>
            <a:r>
              <a:rPr lang="sv-SE" sz="1200" dirty="0" smtClean="0"/>
              <a:t> the </a:t>
            </a:r>
            <a:r>
              <a:rPr lang="sv-SE" sz="1200" dirty="0" err="1" smtClean="0"/>
              <a:t>follow-up</a:t>
            </a:r>
            <a:r>
              <a:rPr lang="sv-SE" sz="1200" dirty="0" smtClean="0"/>
              <a:t> period (4 </a:t>
            </a:r>
            <a:r>
              <a:rPr lang="sv-SE" sz="1200" dirty="0" err="1" smtClean="0"/>
              <a:t>months</a:t>
            </a:r>
            <a:r>
              <a:rPr lang="sv-SE" sz="1200" dirty="0" smtClean="0"/>
              <a:t>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200" dirty="0" smtClean="0"/>
              <a:t>9% in the ACT </a:t>
            </a:r>
            <a:r>
              <a:rPr lang="sv-SE" sz="1200" dirty="0" err="1" smtClean="0"/>
              <a:t>group</a:t>
            </a:r>
            <a:r>
              <a:rPr lang="sv-SE" sz="1200" dirty="0" smtClean="0"/>
              <a:t>, 40% in the TAU </a:t>
            </a:r>
            <a:r>
              <a:rPr lang="sv-SE" sz="1200" dirty="0" err="1" smtClean="0"/>
              <a:t>group</a:t>
            </a:r>
            <a:r>
              <a:rPr lang="sv-SE" sz="1200" dirty="0" smtClean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200" dirty="0" smtClean="0"/>
              <a:t>Odds </a:t>
            </a:r>
            <a:r>
              <a:rPr lang="sv-SE" sz="1200" dirty="0" err="1" smtClean="0"/>
              <a:t>ratio</a:t>
            </a:r>
            <a:r>
              <a:rPr lang="sv-SE" sz="1200" dirty="0" smtClean="0"/>
              <a:t> 6,7.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200" dirty="0" err="1" smtClean="0"/>
              <a:t>Difference</a:t>
            </a:r>
            <a:r>
              <a:rPr lang="sv-SE" sz="1200" dirty="0" smtClean="0"/>
              <a:t> not </a:t>
            </a:r>
            <a:r>
              <a:rPr lang="sv-SE" sz="1200" dirty="0" err="1" smtClean="0"/>
              <a:t>significant</a:t>
            </a:r>
            <a:r>
              <a:rPr lang="sv-SE" sz="1200" dirty="0" smtClean="0"/>
              <a:t>, </a:t>
            </a:r>
            <a:r>
              <a:rPr lang="sv-SE" sz="1200" dirty="0" err="1" smtClean="0"/>
              <a:t>based</a:t>
            </a:r>
            <a:r>
              <a:rPr lang="sv-SE" sz="1200" dirty="0" smtClean="0"/>
              <a:t> on </a:t>
            </a:r>
            <a:r>
              <a:rPr lang="sv-SE" sz="1200" dirty="0" err="1" smtClean="0"/>
              <a:t>Fisher’s</a:t>
            </a:r>
            <a:r>
              <a:rPr lang="sv-SE" sz="1200" dirty="0" smtClean="0"/>
              <a:t> </a:t>
            </a:r>
            <a:r>
              <a:rPr lang="sv-SE" sz="1200" dirty="0" err="1" smtClean="0"/>
              <a:t>exact</a:t>
            </a:r>
            <a:r>
              <a:rPr lang="sv-SE" sz="1200" dirty="0" smtClean="0"/>
              <a:t> test.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4179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/>
              <a:t>Past</a:t>
            </a:r>
            <a:endParaRPr lang="sv-SE" sz="3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7</a:t>
            </a:fld>
            <a:endParaRPr lang="de-DE" dirty="0"/>
          </a:p>
        </p:txBody>
      </p:sp>
      <p:graphicFrame>
        <p:nvGraphicFramePr>
          <p:cNvPr id="5" name="Platshållare för bi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278314"/>
              </p:ext>
            </p:extLst>
          </p:nvPr>
        </p:nvGraphicFramePr>
        <p:xfrm>
          <a:off x="1835696" y="1700808"/>
          <a:ext cx="54864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tshållare för text 6"/>
          <p:cNvSpPr txBox="1">
            <a:spLocks/>
          </p:cNvSpPr>
          <p:nvPr/>
        </p:nvSpPr>
        <p:spPr>
          <a:xfrm>
            <a:off x="1763688" y="4797152"/>
            <a:ext cx="54864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400" dirty="0" smtClean="0"/>
              <a:t>Mean Bull’s-Eye-scores over the three measurement points, ITT data.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/>
              <a:t>Within group effect size in the ACT group </a:t>
            </a:r>
            <a:r>
              <a:rPr lang="en-US" sz="1400" i="1" dirty="0" smtClean="0"/>
              <a:t>d</a:t>
            </a:r>
            <a:r>
              <a:rPr lang="en-US" sz="1400" dirty="0" smtClean="0"/>
              <a:t>=1.63, between group at follow-up </a:t>
            </a:r>
            <a:r>
              <a:rPr lang="en-US" sz="1400" i="1" dirty="0" smtClean="0"/>
              <a:t>d</a:t>
            </a:r>
            <a:r>
              <a:rPr lang="en-US" sz="1400" dirty="0" smtClean="0"/>
              <a:t>=1.58.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/>
              <a:t>Difference in mean change shown significant.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101652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/>
              <a:t>Present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Training</a:t>
            </a:r>
            <a:r>
              <a:rPr lang="sv-SE" sz="2800" dirty="0"/>
              <a:t> </a:t>
            </a:r>
            <a:r>
              <a:rPr lang="sv-SE" sz="2800" dirty="0" err="1"/>
              <a:t>staff</a:t>
            </a:r>
            <a:endParaRPr lang="sv-SE" sz="2800" dirty="0"/>
          </a:p>
          <a:p>
            <a:r>
              <a:rPr lang="sv-SE" sz="2800" dirty="0" err="1"/>
              <a:t>Supervising</a:t>
            </a:r>
            <a:r>
              <a:rPr lang="sv-SE" sz="2800" dirty="0"/>
              <a:t> </a:t>
            </a:r>
            <a:r>
              <a:rPr lang="sv-SE" sz="2800" dirty="0" err="1"/>
              <a:t>staff</a:t>
            </a:r>
            <a:r>
              <a:rPr lang="sv-SE" sz="2800" dirty="0"/>
              <a:t> on a </a:t>
            </a:r>
            <a:r>
              <a:rPr lang="sv-SE" sz="2800" dirty="0" err="1"/>
              <a:t>weekly</a:t>
            </a:r>
            <a:r>
              <a:rPr lang="sv-SE" sz="2800" dirty="0"/>
              <a:t> basis</a:t>
            </a:r>
          </a:p>
          <a:p>
            <a:endParaRPr lang="sv-SE" sz="2800" dirty="0"/>
          </a:p>
          <a:p>
            <a:r>
              <a:rPr lang="sv-SE" sz="2800" dirty="0"/>
              <a:t>Will it </a:t>
            </a:r>
            <a:r>
              <a:rPr lang="sv-SE" sz="2800" dirty="0" err="1"/>
              <a:t>affect</a:t>
            </a:r>
            <a:r>
              <a:rPr lang="sv-SE" sz="2800" dirty="0"/>
              <a:t> </a:t>
            </a:r>
            <a:r>
              <a:rPr lang="sv-SE" sz="2800" dirty="0" err="1"/>
              <a:t>work-related</a:t>
            </a:r>
            <a:r>
              <a:rPr lang="sv-SE" sz="2800" dirty="0"/>
              <a:t> </a:t>
            </a:r>
            <a:r>
              <a:rPr lang="sv-SE" sz="2800" dirty="0" err="1"/>
              <a:t>acceptance</a:t>
            </a:r>
            <a:r>
              <a:rPr lang="sv-SE" sz="2800" dirty="0"/>
              <a:t>?</a:t>
            </a:r>
          </a:p>
          <a:p>
            <a:r>
              <a:rPr lang="sv-SE" sz="2800" dirty="0"/>
              <a:t>Will it </a:t>
            </a:r>
            <a:r>
              <a:rPr lang="sv-SE" sz="2800" dirty="0" err="1"/>
              <a:t>increase</a:t>
            </a:r>
            <a:r>
              <a:rPr lang="sv-SE" sz="2800" dirty="0"/>
              <a:t> </a:t>
            </a:r>
            <a:r>
              <a:rPr lang="sv-SE" sz="2800" dirty="0" err="1"/>
              <a:t>actual</a:t>
            </a:r>
            <a:r>
              <a:rPr lang="sv-SE" sz="2800" dirty="0"/>
              <a:t> ACT-</a:t>
            </a:r>
            <a:r>
              <a:rPr lang="sv-SE" sz="2800" dirty="0" err="1"/>
              <a:t>consistent</a:t>
            </a:r>
            <a:r>
              <a:rPr lang="sv-SE" sz="2800" dirty="0"/>
              <a:t> </a:t>
            </a:r>
            <a:r>
              <a:rPr lang="sv-SE" sz="2800" dirty="0" err="1"/>
              <a:t>behavior</a:t>
            </a:r>
            <a:r>
              <a:rPr lang="sv-SE" sz="2800" dirty="0"/>
              <a:t>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4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9</a:t>
            </a:fld>
            <a:endParaRPr lang="de-DE" dirty="0"/>
          </a:p>
        </p:txBody>
      </p:sp>
      <p:pic>
        <p:nvPicPr>
          <p:cNvPr id="5" name="Bildobjekt 4" descr="Foto 2015-04-28 13 13 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2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420</Words>
  <Application>Microsoft Macintosh PowerPoint</Application>
  <PresentationFormat>Bildspel på skärmen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Larissa</vt:lpstr>
      <vt:lpstr>PowerPoint-presentation</vt:lpstr>
      <vt:lpstr>PowerPoint-presentation</vt:lpstr>
      <vt:lpstr>Past</vt:lpstr>
      <vt:lpstr>Past</vt:lpstr>
      <vt:lpstr>Past</vt:lpstr>
      <vt:lpstr>Past</vt:lpstr>
      <vt:lpstr>Past</vt:lpstr>
      <vt:lpstr>Present</vt:lpstr>
      <vt:lpstr>PowerPoint-presentation</vt:lpstr>
      <vt:lpstr>Present</vt:lpstr>
      <vt:lpstr>Present</vt:lpstr>
      <vt:lpstr>Future</vt:lpstr>
      <vt:lpstr>Future</vt:lpstr>
      <vt:lpstr>Future</vt:lpstr>
      <vt:lpstr>Future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Pleger</dc:creator>
  <cp:lastModifiedBy>Mr x</cp:lastModifiedBy>
  <cp:revision>14</cp:revision>
  <dcterms:created xsi:type="dcterms:W3CDTF">2015-06-03T10:11:24Z</dcterms:created>
  <dcterms:modified xsi:type="dcterms:W3CDTF">2015-06-05T08:52:05Z</dcterms:modified>
</cp:coreProperties>
</file>