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29" r:id="rId1"/>
  </p:sldMasterIdLst>
  <p:notesMasterIdLst>
    <p:notesMasterId r:id="rId22"/>
  </p:notesMasterIdLst>
  <p:sldIdLst>
    <p:sldId id="256" r:id="rId2"/>
    <p:sldId id="257" r:id="rId3"/>
    <p:sldId id="258" r:id="rId4"/>
    <p:sldId id="273" r:id="rId5"/>
    <p:sldId id="260" r:id="rId6"/>
    <p:sldId id="261" r:id="rId7"/>
    <p:sldId id="272" r:id="rId8"/>
    <p:sldId id="262" r:id="rId9"/>
    <p:sldId id="264" r:id="rId10"/>
    <p:sldId id="265" r:id="rId11"/>
    <p:sldId id="274" r:id="rId12"/>
    <p:sldId id="276" r:id="rId13"/>
    <p:sldId id="275" r:id="rId14"/>
    <p:sldId id="266" r:id="rId15"/>
    <p:sldId id="267" r:id="rId16"/>
    <p:sldId id="277" r:id="rId17"/>
    <p:sldId id="268" r:id="rId18"/>
    <p:sldId id="278" r:id="rId19"/>
    <p:sldId id="281" r:id="rId20"/>
    <p:sldId id="27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FF9933"/>
    <a:srgbClr val="333399"/>
    <a:srgbClr val="FFCCFF"/>
    <a:srgbClr val="FF0066"/>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287" autoAdjust="0"/>
  </p:normalViewPr>
  <p:slideViewPr>
    <p:cSldViewPr snapToGrid="0" snapToObjects="1">
      <p:cViewPr>
        <p:scale>
          <a:sx n="68" d="100"/>
          <a:sy n="68" d="100"/>
        </p:scale>
        <p:origin x="-1672"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First assessment</c:v>
                </c:pt>
              </c:strCache>
            </c:strRef>
          </c:tx>
          <c:invertIfNegative val="0"/>
          <c:cat>
            <c:strRef>
              <c:f>Sheet1!$A$2:$A$9</c:f>
              <c:strCache>
                <c:ptCount val="8"/>
                <c:pt idx="0">
                  <c:v>Par 1</c:v>
                </c:pt>
                <c:pt idx="1">
                  <c:v>Par 2</c:v>
                </c:pt>
                <c:pt idx="2">
                  <c:v>Par 3</c:v>
                </c:pt>
                <c:pt idx="3">
                  <c:v>Par 4</c:v>
                </c:pt>
                <c:pt idx="4">
                  <c:v>Par 5</c:v>
                </c:pt>
                <c:pt idx="5">
                  <c:v>Par 6</c:v>
                </c:pt>
                <c:pt idx="6">
                  <c:v>Par 7</c:v>
                </c:pt>
                <c:pt idx="7">
                  <c:v>Par 8</c:v>
                </c:pt>
              </c:strCache>
            </c:strRef>
          </c:cat>
          <c:val>
            <c:numRef>
              <c:f>Sheet1!$B$2:$B$9</c:f>
              <c:numCache>
                <c:formatCode>General</c:formatCode>
                <c:ptCount val="8"/>
                <c:pt idx="0">
                  <c:v>45.0</c:v>
                </c:pt>
                <c:pt idx="1">
                  <c:v>28.0</c:v>
                </c:pt>
                <c:pt idx="2">
                  <c:v>27.0</c:v>
                </c:pt>
                <c:pt idx="3">
                  <c:v>54.0</c:v>
                </c:pt>
                <c:pt idx="4">
                  <c:v>31.0</c:v>
                </c:pt>
                <c:pt idx="5">
                  <c:v>28.0</c:v>
                </c:pt>
                <c:pt idx="6">
                  <c:v>27.0</c:v>
                </c:pt>
                <c:pt idx="7">
                  <c:v>32.0</c:v>
                </c:pt>
              </c:numCache>
            </c:numRef>
          </c:val>
        </c:ser>
        <c:ser>
          <c:idx val="1"/>
          <c:order val="1"/>
          <c:tx>
            <c:strRef>
              <c:f>Sheet1!$C$1</c:f>
              <c:strCache>
                <c:ptCount val="1"/>
                <c:pt idx="0">
                  <c:v>Last assessment</c:v>
                </c:pt>
              </c:strCache>
            </c:strRef>
          </c:tx>
          <c:invertIfNegative val="0"/>
          <c:cat>
            <c:strRef>
              <c:f>Sheet1!$A$2:$A$9</c:f>
              <c:strCache>
                <c:ptCount val="8"/>
                <c:pt idx="0">
                  <c:v>Par 1</c:v>
                </c:pt>
                <c:pt idx="1">
                  <c:v>Par 2</c:v>
                </c:pt>
                <c:pt idx="2">
                  <c:v>Par 3</c:v>
                </c:pt>
                <c:pt idx="3">
                  <c:v>Par 4</c:v>
                </c:pt>
                <c:pt idx="4">
                  <c:v>Par 5</c:v>
                </c:pt>
                <c:pt idx="5">
                  <c:v>Par 6</c:v>
                </c:pt>
                <c:pt idx="6">
                  <c:v>Par 7</c:v>
                </c:pt>
                <c:pt idx="7">
                  <c:v>Par 8</c:v>
                </c:pt>
              </c:strCache>
            </c:strRef>
          </c:cat>
          <c:val>
            <c:numRef>
              <c:f>Sheet1!$C$2:$C$9</c:f>
              <c:numCache>
                <c:formatCode>General</c:formatCode>
                <c:ptCount val="8"/>
                <c:pt idx="0">
                  <c:v>43.0</c:v>
                </c:pt>
                <c:pt idx="1">
                  <c:v>24.0</c:v>
                </c:pt>
                <c:pt idx="2">
                  <c:v>21.0</c:v>
                </c:pt>
                <c:pt idx="3">
                  <c:v>36.0</c:v>
                </c:pt>
                <c:pt idx="4">
                  <c:v>29.0</c:v>
                </c:pt>
                <c:pt idx="5">
                  <c:v>32.0</c:v>
                </c:pt>
                <c:pt idx="6">
                  <c:v>24.0</c:v>
                </c:pt>
                <c:pt idx="7">
                  <c:v>35.0</c:v>
                </c:pt>
              </c:numCache>
            </c:numRef>
          </c:val>
        </c:ser>
        <c:dLbls>
          <c:showLegendKey val="0"/>
          <c:showVal val="0"/>
          <c:showCatName val="0"/>
          <c:showSerName val="0"/>
          <c:showPercent val="0"/>
          <c:showBubbleSize val="0"/>
        </c:dLbls>
        <c:gapWidth val="150"/>
        <c:axId val="-2110167784"/>
        <c:axId val="-2110116536"/>
      </c:barChart>
      <c:catAx>
        <c:axId val="-2110167784"/>
        <c:scaling>
          <c:orientation val="minMax"/>
        </c:scaling>
        <c:delete val="0"/>
        <c:axPos val="b"/>
        <c:majorTickMark val="out"/>
        <c:minorTickMark val="none"/>
        <c:tickLblPos val="nextTo"/>
        <c:crossAx val="-2110116536"/>
        <c:crosses val="autoZero"/>
        <c:auto val="1"/>
        <c:lblAlgn val="ctr"/>
        <c:lblOffset val="100"/>
        <c:noMultiLvlLbl val="0"/>
      </c:catAx>
      <c:valAx>
        <c:axId val="-2110116536"/>
        <c:scaling>
          <c:orientation val="minMax"/>
        </c:scaling>
        <c:delete val="0"/>
        <c:axPos val="l"/>
        <c:majorGridlines/>
        <c:numFmt formatCode="General" sourceLinked="1"/>
        <c:majorTickMark val="out"/>
        <c:minorTickMark val="none"/>
        <c:tickLblPos val="nextTo"/>
        <c:crossAx val="-21101677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First assessment</c:v>
                </c:pt>
              </c:strCache>
            </c:strRef>
          </c:tx>
          <c:invertIfNegative val="0"/>
          <c:cat>
            <c:strRef>
              <c:f>Sheet1!$A$2:$A$9</c:f>
              <c:strCache>
                <c:ptCount val="8"/>
                <c:pt idx="0">
                  <c:v>Par 1</c:v>
                </c:pt>
                <c:pt idx="1">
                  <c:v>Par 2</c:v>
                </c:pt>
                <c:pt idx="2">
                  <c:v>Par 3</c:v>
                </c:pt>
                <c:pt idx="3">
                  <c:v>Par 4</c:v>
                </c:pt>
                <c:pt idx="4">
                  <c:v>Par 5</c:v>
                </c:pt>
                <c:pt idx="5">
                  <c:v>Par 6</c:v>
                </c:pt>
                <c:pt idx="6">
                  <c:v>Par 7</c:v>
                </c:pt>
                <c:pt idx="7">
                  <c:v>Par 8</c:v>
                </c:pt>
              </c:strCache>
            </c:strRef>
          </c:cat>
          <c:val>
            <c:numRef>
              <c:f>Sheet1!$B$2:$B$9</c:f>
              <c:numCache>
                <c:formatCode>General</c:formatCode>
                <c:ptCount val="8"/>
                <c:pt idx="0">
                  <c:v>2.47</c:v>
                </c:pt>
                <c:pt idx="1">
                  <c:v>3.13</c:v>
                </c:pt>
                <c:pt idx="2">
                  <c:v>4.270000000000001</c:v>
                </c:pt>
                <c:pt idx="3">
                  <c:v>2.73</c:v>
                </c:pt>
                <c:pt idx="4">
                  <c:v>3.67</c:v>
                </c:pt>
                <c:pt idx="5">
                  <c:v>4.33</c:v>
                </c:pt>
                <c:pt idx="6">
                  <c:v>5.33</c:v>
                </c:pt>
                <c:pt idx="7">
                  <c:v>3.2</c:v>
                </c:pt>
              </c:numCache>
            </c:numRef>
          </c:val>
        </c:ser>
        <c:ser>
          <c:idx val="1"/>
          <c:order val="1"/>
          <c:tx>
            <c:strRef>
              <c:f>Sheet1!$C$1</c:f>
              <c:strCache>
                <c:ptCount val="1"/>
                <c:pt idx="0">
                  <c:v>Last assessment</c:v>
                </c:pt>
              </c:strCache>
            </c:strRef>
          </c:tx>
          <c:invertIfNegative val="0"/>
          <c:cat>
            <c:strRef>
              <c:f>Sheet1!$A$2:$A$9</c:f>
              <c:strCache>
                <c:ptCount val="8"/>
                <c:pt idx="0">
                  <c:v>Par 1</c:v>
                </c:pt>
                <c:pt idx="1">
                  <c:v>Par 2</c:v>
                </c:pt>
                <c:pt idx="2">
                  <c:v>Par 3</c:v>
                </c:pt>
                <c:pt idx="3">
                  <c:v>Par 4</c:v>
                </c:pt>
                <c:pt idx="4">
                  <c:v>Par 5</c:v>
                </c:pt>
                <c:pt idx="5">
                  <c:v>Par 6</c:v>
                </c:pt>
                <c:pt idx="6">
                  <c:v>Par 7</c:v>
                </c:pt>
                <c:pt idx="7">
                  <c:v>Par 8</c:v>
                </c:pt>
              </c:strCache>
            </c:strRef>
          </c:cat>
          <c:val>
            <c:numRef>
              <c:f>Sheet1!$C$2:$C$9</c:f>
              <c:numCache>
                <c:formatCode>General</c:formatCode>
                <c:ptCount val="8"/>
                <c:pt idx="0">
                  <c:v>2.2</c:v>
                </c:pt>
                <c:pt idx="1">
                  <c:v>4.4</c:v>
                </c:pt>
                <c:pt idx="2">
                  <c:v>4.13</c:v>
                </c:pt>
                <c:pt idx="3">
                  <c:v>4.07</c:v>
                </c:pt>
                <c:pt idx="4">
                  <c:v>4.13</c:v>
                </c:pt>
                <c:pt idx="5">
                  <c:v>4.13</c:v>
                </c:pt>
                <c:pt idx="6">
                  <c:v>5.470000000000001</c:v>
                </c:pt>
                <c:pt idx="7">
                  <c:v>3.27</c:v>
                </c:pt>
              </c:numCache>
            </c:numRef>
          </c:val>
        </c:ser>
        <c:dLbls>
          <c:showLegendKey val="0"/>
          <c:showVal val="0"/>
          <c:showCatName val="0"/>
          <c:showSerName val="0"/>
          <c:showPercent val="0"/>
          <c:showBubbleSize val="0"/>
        </c:dLbls>
        <c:gapWidth val="150"/>
        <c:axId val="-2110068008"/>
        <c:axId val="-2110065032"/>
      </c:barChart>
      <c:catAx>
        <c:axId val="-2110068008"/>
        <c:scaling>
          <c:orientation val="minMax"/>
        </c:scaling>
        <c:delete val="0"/>
        <c:axPos val="b"/>
        <c:majorTickMark val="out"/>
        <c:minorTickMark val="none"/>
        <c:tickLblPos val="nextTo"/>
        <c:crossAx val="-2110065032"/>
        <c:crosses val="autoZero"/>
        <c:auto val="1"/>
        <c:lblAlgn val="ctr"/>
        <c:lblOffset val="100"/>
        <c:noMultiLvlLbl val="0"/>
      </c:catAx>
      <c:valAx>
        <c:axId val="-2110065032"/>
        <c:scaling>
          <c:orientation val="minMax"/>
        </c:scaling>
        <c:delete val="0"/>
        <c:axPos val="l"/>
        <c:majorGridlines/>
        <c:numFmt formatCode="General" sourceLinked="1"/>
        <c:majorTickMark val="out"/>
        <c:minorTickMark val="none"/>
        <c:tickLblPos val="nextTo"/>
        <c:crossAx val="-21100680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First assessment</c:v>
                </c:pt>
              </c:strCache>
            </c:strRef>
          </c:tx>
          <c:invertIfNegative val="0"/>
          <c:cat>
            <c:strRef>
              <c:f>Sheet1!$A$2:$A$9</c:f>
              <c:strCache>
                <c:ptCount val="8"/>
                <c:pt idx="0">
                  <c:v>Par 1</c:v>
                </c:pt>
                <c:pt idx="1">
                  <c:v>Par 2</c:v>
                </c:pt>
                <c:pt idx="2">
                  <c:v>Par 3</c:v>
                </c:pt>
                <c:pt idx="3">
                  <c:v>Par 4</c:v>
                </c:pt>
                <c:pt idx="4">
                  <c:v>Par 5</c:v>
                </c:pt>
                <c:pt idx="5">
                  <c:v>Par 6</c:v>
                </c:pt>
                <c:pt idx="6">
                  <c:v>Par 7</c:v>
                </c:pt>
                <c:pt idx="7">
                  <c:v>Par 8</c:v>
                </c:pt>
              </c:strCache>
            </c:strRef>
          </c:cat>
          <c:val>
            <c:numRef>
              <c:f>Sheet1!$B$2:$B$9</c:f>
              <c:numCache>
                <c:formatCode>General</c:formatCode>
                <c:ptCount val="8"/>
                <c:pt idx="0">
                  <c:v>46.6</c:v>
                </c:pt>
                <c:pt idx="1">
                  <c:v>52.3</c:v>
                </c:pt>
                <c:pt idx="2">
                  <c:v>72.1</c:v>
                </c:pt>
                <c:pt idx="3">
                  <c:v>37.4</c:v>
                </c:pt>
                <c:pt idx="4">
                  <c:v>70.8</c:v>
                </c:pt>
                <c:pt idx="5">
                  <c:v>53.0</c:v>
                </c:pt>
                <c:pt idx="6">
                  <c:v>53.4</c:v>
                </c:pt>
                <c:pt idx="7">
                  <c:v>59.7</c:v>
                </c:pt>
              </c:numCache>
            </c:numRef>
          </c:val>
        </c:ser>
        <c:ser>
          <c:idx val="1"/>
          <c:order val="1"/>
          <c:tx>
            <c:strRef>
              <c:f>Sheet1!$C$1</c:f>
              <c:strCache>
                <c:ptCount val="1"/>
                <c:pt idx="0">
                  <c:v>Last assessment</c:v>
                </c:pt>
              </c:strCache>
            </c:strRef>
          </c:tx>
          <c:invertIfNegative val="0"/>
          <c:cat>
            <c:strRef>
              <c:f>Sheet1!$A$2:$A$9</c:f>
              <c:strCache>
                <c:ptCount val="8"/>
                <c:pt idx="0">
                  <c:v>Par 1</c:v>
                </c:pt>
                <c:pt idx="1">
                  <c:v>Par 2</c:v>
                </c:pt>
                <c:pt idx="2">
                  <c:v>Par 3</c:v>
                </c:pt>
                <c:pt idx="3">
                  <c:v>Par 4</c:v>
                </c:pt>
                <c:pt idx="4">
                  <c:v>Par 5</c:v>
                </c:pt>
                <c:pt idx="5">
                  <c:v>Par 6</c:v>
                </c:pt>
                <c:pt idx="6">
                  <c:v>Par 7</c:v>
                </c:pt>
                <c:pt idx="7">
                  <c:v>Par 8</c:v>
                </c:pt>
              </c:strCache>
            </c:strRef>
          </c:cat>
          <c:val>
            <c:numRef>
              <c:f>Sheet1!$C$2:$C$9</c:f>
              <c:numCache>
                <c:formatCode>General</c:formatCode>
                <c:ptCount val="8"/>
                <c:pt idx="0">
                  <c:v>54.4</c:v>
                </c:pt>
                <c:pt idx="1">
                  <c:v>47.7</c:v>
                </c:pt>
                <c:pt idx="2">
                  <c:v>80.4</c:v>
                </c:pt>
                <c:pt idx="3">
                  <c:v>56.9</c:v>
                </c:pt>
                <c:pt idx="4">
                  <c:v>67.6</c:v>
                </c:pt>
                <c:pt idx="5">
                  <c:v>55.9</c:v>
                </c:pt>
                <c:pt idx="6">
                  <c:v>60.6</c:v>
                </c:pt>
                <c:pt idx="7">
                  <c:v>54.6</c:v>
                </c:pt>
              </c:numCache>
            </c:numRef>
          </c:val>
        </c:ser>
        <c:dLbls>
          <c:showLegendKey val="0"/>
          <c:showVal val="0"/>
          <c:showCatName val="0"/>
          <c:showSerName val="0"/>
          <c:showPercent val="0"/>
          <c:showBubbleSize val="0"/>
        </c:dLbls>
        <c:gapWidth val="150"/>
        <c:axId val="-2127870456"/>
        <c:axId val="-2128269272"/>
      </c:barChart>
      <c:catAx>
        <c:axId val="-2127870456"/>
        <c:scaling>
          <c:orientation val="minMax"/>
        </c:scaling>
        <c:delete val="0"/>
        <c:axPos val="b"/>
        <c:majorTickMark val="out"/>
        <c:minorTickMark val="none"/>
        <c:tickLblPos val="nextTo"/>
        <c:crossAx val="-2128269272"/>
        <c:crosses val="autoZero"/>
        <c:auto val="1"/>
        <c:lblAlgn val="ctr"/>
        <c:lblOffset val="100"/>
        <c:noMultiLvlLbl val="0"/>
      </c:catAx>
      <c:valAx>
        <c:axId val="-2128269272"/>
        <c:scaling>
          <c:orientation val="minMax"/>
        </c:scaling>
        <c:delete val="0"/>
        <c:axPos val="l"/>
        <c:majorGridlines/>
        <c:numFmt formatCode="General" sourceLinked="1"/>
        <c:majorTickMark val="out"/>
        <c:minorTickMark val="none"/>
        <c:tickLblPos val="nextTo"/>
        <c:crossAx val="-212787045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First assessment</c:v>
                </c:pt>
              </c:strCache>
            </c:strRef>
          </c:tx>
          <c:invertIfNegative val="0"/>
          <c:cat>
            <c:strRef>
              <c:f>Sheet1!$A$2:$A$9</c:f>
              <c:strCache>
                <c:ptCount val="8"/>
                <c:pt idx="0">
                  <c:v>Par 1</c:v>
                </c:pt>
                <c:pt idx="1">
                  <c:v>Par 2</c:v>
                </c:pt>
                <c:pt idx="2">
                  <c:v>Par 3</c:v>
                </c:pt>
                <c:pt idx="3">
                  <c:v>Par 4</c:v>
                </c:pt>
                <c:pt idx="4">
                  <c:v>Par 5</c:v>
                </c:pt>
                <c:pt idx="5">
                  <c:v>Par 6</c:v>
                </c:pt>
                <c:pt idx="6">
                  <c:v>Par 7</c:v>
                </c:pt>
                <c:pt idx="7">
                  <c:v>Par 8</c:v>
                </c:pt>
              </c:strCache>
            </c:strRef>
          </c:cat>
          <c:val>
            <c:numRef>
              <c:f>Sheet1!$B$2:$B$9</c:f>
              <c:numCache>
                <c:formatCode>General</c:formatCode>
                <c:ptCount val="8"/>
                <c:pt idx="0">
                  <c:v>41.0</c:v>
                </c:pt>
                <c:pt idx="1">
                  <c:v>24.0</c:v>
                </c:pt>
                <c:pt idx="2">
                  <c:v>26.0</c:v>
                </c:pt>
                <c:pt idx="3">
                  <c:v>32.0</c:v>
                </c:pt>
                <c:pt idx="4">
                  <c:v>23.0</c:v>
                </c:pt>
                <c:pt idx="5">
                  <c:v>25.0</c:v>
                </c:pt>
                <c:pt idx="6">
                  <c:v>29.0</c:v>
                </c:pt>
                <c:pt idx="7">
                  <c:v>31.0</c:v>
                </c:pt>
              </c:numCache>
            </c:numRef>
          </c:val>
        </c:ser>
        <c:ser>
          <c:idx val="1"/>
          <c:order val="1"/>
          <c:tx>
            <c:strRef>
              <c:f>Sheet1!$C$1</c:f>
              <c:strCache>
                <c:ptCount val="1"/>
                <c:pt idx="0">
                  <c:v>Last assessment</c:v>
                </c:pt>
              </c:strCache>
            </c:strRef>
          </c:tx>
          <c:invertIfNegative val="0"/>
          <c:cat>
            <c:strRef>
              <c:f>Sheet1!$A$2:$A$9</c:f>
              <c:strCache>
                <c:ptCount val="8"/>
                <c:pt idx="0">
                  <c:v>Par 1</c:v>
                </c:pt>
                <c:pt idx="1">
                  <c:v>Par 2</c:v>
                </c:pt>
                <c:pt idx="2">
                  <c:v>Par 3</c:v>
                </c:pt>
                <c:pt idx="3">
                  <c:v>Par 4</c:v>
                </c:pt>
                <c:pt idx="4">
                  <c:v>Par 5</c:v>
                </c:pt>
                <c:pt idx="5">
                  <c:v>Par 6</c:v>
                </c:pt>
                <c:pt idx="6">
                  <c:v>Par 7</c:v>
                </c:pt>
                <c:pt idx="7">
                  <c:v>Par 8</c:v>
                </c:pt>
              </c:strCache>
            </c:strRef>
          </c:cat>
          <c:val>
            <c:numRef>
              <c:f>Sheet1!$C$2:$C$9</c:f>
              <c:numCache>
                <c:formatCode>General</c:formatCode>
                <c:ptCount val="8"/>
                <c:pt idx="0">
                  <c:v>36.0</c:v>
                </c:pt>
                <c:pt idx="1">
                  <c:v>19.0</c:v>
                </c:pt>
                <c:pt idx="2">
                  <c:v>25.0</c:v>
                </c:pt>
                <c:pt idx="3">
                  <c:v>29.0</c:v>
                </c:pt>
                <c:pt idx="4">
                  <c:v>20.0</c:v>
                </c:pt>
                <c:pt idx="5">
                  <c:v>33.0</c:v>
                </c:pt>
                <c:pt idx="6">
                  <c:v>18.0</c:v>
                </c:pt>
                <c:pt idx="7">
                  <c:v>26.0</c:v>
                </c:pt>
              </c:numCache>
            </c:numRef>
          </c:val>
        </c:ser>
        <c:dLbls>
          <c:showLegendKey val="0"/>
          <c:showVal val="0"/>
          <c:showCatName val="0"/>
          <c:showSerName val="0"/>
          <c:showPercent val="0"/>
          <c:showBubbleSize val="0"/>
        </c:dLbls>
        <c:gapWidth val="150"/>
        <c:axId val="-2110049928"/>
        <c:axId val="-2110046952"/>
      </c:barChart>
      <c:catAx>
        <c:axId val="-2110049928"/>
        <c:scaling>
          <c:orientation val="minMax"/>
        </c:scaling>
        <c:delete val="0"/>
        <c:axPos val="b"/>
        <c:majorTickMark val="out"/>
        <c:minorTickMark val="none"/>
        <c:tickLblPos val="nextTo"/>
        <c:crossAx val="-2110046952"/>
        <c:crosses val="autoZero"/>
        <c:auto val="1"/>
        <c:lblAlgn val="ctr"/>
        <c:lblOffset val="100"/>
        <c:noMultiLvlLbl val="0"/>
      </c:catAx>
      <c:valAx>
        <c:axId val="-2110046952"/>
        <c:scaling>
          <c:orientation val="minMax"/>
        </c:scaling>
        <c:delete val="0"/>
        <c:axPos val="l"/>
        <c:majorGridlines/>
        <c:numFmt formatCode="General" sourceLinked="1"/>
        <c:majorTickMark val="out"/>
        <c:minorTickMark val="none"/>
        <c:tickLblPos val="nextTo"/>
        <c:crossAx val="-211004992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52FEC2-B637-5544-B124-EEDDA4697B4E}" type="datetimeFigureOut">
              <a:rPr lang="en-US" smtClean="0"/>
              <a:pPr/>
              <a:t>6/16/14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27AC94-9232-7C41-9CF2-F6B79D06C27B}" type="slidenum">
              <a:rPr lang="en-US" smtClean="0"/>
              <a:pPr/>
              <a:t>‹#›</a:t>
            </a:fld>
            <a:endParaRPr lang="en-US"/>
          </a:p>
        </p:txBody>
      </p:sp>
    </p:spTree>
    <p:extLst>
      <p:ext uri="{BB962C8B-B14F-4D97-AF65-F5344CB8AC3E}">
        <p14:creationId xmlns:p14="http://schemas.microsoft.com/office/powerpoint/2010/main" val="3917646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75 RCTs</a:t>
            </a:r>
          </a:p>
          <a:p>
            <a:r>
              <a:rPr lang="en-US" dirty="0" smtClean="0"/>
              <a:t>Empirically supported treatment with moderate support in depression and strong</a:t>
            </a:r>
            <a:r>
              <a:rPr lang="en-US" baseline="0" dirty="0" smtClean="0"/>
              <a:t> support in pain - Psychological Association Division12</a:t>
            </a:r>
          </a:p>
          <a:p>
            <a:r>
              <a:rPr lang="en-US" baseline="0" dirty="0" smtClean="0"/>
              <a:t>The United States Substance Abuse and Mental Health Services Administration also recognizes as EST</a:t>
            </a:r>
          </a:p>
          <a:p>
            <a:r>
              <a:rPr lang="en-US" baseline="0" dirty="0" smtClean="0"/>
              <a:t>3.325 out of 4 for research evidence and 4 out of 4 for dissemination</a:t>
            </a:r>
          </a:p>
          <a:p>
            <a:r>
              <a:rPr lang="en-US" baseline="0" dirty="0" smtClean="0"/>
              <a:t>65 peer reviewed ACT trainers and many more qualified practitioners and trainers</a:t>
            </a:r>
          </a:p>
          <a:p>
            <a:r>
              <a:rPr lang="en-US" baseline="0" dirty="0" smtClean="0"/>
              <a:t>There are several avenues for receiving training</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927AC94-9232-7C41-9CF2-F6B79D06C27B}" type="slidenum">
              <a:rPr lang="en-US" smtClean="0"/>
              <a:pPr/>
              <a:t>2</a:t>
            </a:fld>
            <a:endParaRPr lang="en-US"/>
          </a:p>
        </p:txBody>
      </p:sp>
    </p:spTree>
    <p:extLst>
      <p:ext uri="{BB962C8B-B14F-4D97-AF65-F5344CB8AC3E}">
        <p14:creationId xmlns:p14="http://schemas.microsoft.com/office/powerpoint/2010/main" val="267345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MAAS – </a:t>
            </a:r>
          </a:p>
          <a:p>
            <a:r>
              <a:rPr lang="en-US" dirty="0" smtClean="0"/>
              <a:t>Positive scores indicate more</a:t>
            </a:r>
            <a:r>
              <a:rPr lang="en-US" baseline="0" dirty="0" smtClean="0"/>
              <a:t> skilled mindfulness</a:t>
            </a:r>
          </a:p>
          <a:p>
            <a:r>
              <a:rPr lang="en-US" baseline="0" dirty="0" smtClean="0"/>
              <a:t>Par 1, 3, and 6 decreased; Par 2 and 4 sig increased</a:t>
            </a:r>
          </a:p>
          <a:p>
            <a:r>
              <a:rPr lang="en-US" baseline="0" dirty="0" smtClean="0"/>
              <a:t>Par 1 – pre to follow up</a:t>
            </a:r>
          </a:p>
          <a:p>
            <a:r>
              <a:rPr lang="en-US" baseline="0" dirty="0" smtClean="0"/>
              <a:t>Par 2 – pre to post</a:t>
            </a:r>
          </a:p>
          <a:p>
            <a:r>
              <a:rPr lang="en-US" baseline="0" dirty="0" smtClean="0"/>
              <a:t>Par 3 – pre to follow up</a:t>
            </a:r>
          </a:p>
          <a:p>
            <a:r>
              <a:rPr lang="en-US" baseline="0" dirty="0" smtClean="0"/>
              <a:t>Par 4 – pre to post</a:t>
            </a:r>
          </a:p>
          <a:p>
            <a:r>
              <a:rPr lang="en-US" baseline="0" dirty="0" smtClean="0"/>
              <a:t>Par 5 – pre to mid</a:t>
            </a:r>
          </a:p>
          <a:p>
            <a:r>
              <a:rPr lang="en-US" baseline="0" dirty="0" smtClean="0"/>
              <a:t>Par 6 – pre to mid</a:t>
            </a:r>
          </a:p>
          <a:p>
            <a:r>
              <a:rPr lang="en-US" baseline="0" dirty="0" smtClean="0"/>
              <a:t>Par 7 – post to follow up</a:t>
            </a:r>
          </a:p>
          <a:p>
            <a:r>
              <a:rPr lang="en-US" baseline="0" dirty="0" smtClean="0"/>
              <a:t>Par 8 – post to follow up</a:t>
            </a:r>
            <a:endParaRPr lang="en-US" dirty="0" smtClean="0"/>
          </a:p>
          <a:p>
            <a:endParaRPr lang="en-US" dirty="0"/>
          </a:p>
        </p:txBody>
      </p:sp>
      <p:sp>
        <p:nvSpPr>
          <p:cNvPr id="4" name="Slide Number Placeholder 3"/>
          <p:cNvSpPr>
            <a:spLocks noGrp="1"/>
          </p:cNvSpPr>
          <p:nvPr>
            <p:ph type="sldNum" sz="quarter" idx="10"/>
          </p:nvPr>
        </p:nvSpPr>
        <p:spPr/>
        <p:txBody>
          <a:bodyPr/>
          <a:lstStyle/>
          <a:p>
            <a:fld id="{C927AC94-9232-7C41-9CF2-F6B79D06C27B}" type="slidenum">
              <a:rPr lang="en-US" smtClean="0"/>
              <a:pPr/>
              <a:t>11</a:t>
            </a:fld>
            <a:endParaRPr lang="en-US"/>
          </a:p>
        </p:txBody>
      </p:sp>
    </p:spTree>
    <p:extLst>
      <p:ext uri="{BB962C8B-B14F-4D97-AF65-F5344CB8AC3E}">
        <p14:creationId xmlns:p14="http://schemas.microsoft.com/office/powerpoint/2010/main" val="1063749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VLQ – Valued living questionnaire</a:t>
            </a:r>
          </a:p>
          <a:p>
            <a:r>
              <a:rPr lang="en-US" dirty="0" smtClean="0"/>
              <a:t>Positive scores indicate more</a:t>
            </a:r>
            <a:r>
              <a:rPr lang="en-US" baseline="0" dirty="0" smtClean="0"/>
              <a:t> valued living</a:t>
            </a:r>
          </a:p>
          <a:p>
            <a:r>
              <a:rPr lang="en-US" baseline="0" dirty="0" smtClean="0"/>
              <a:t>Par 2, 5, and 8 decreased</a:t>
            </a:r>
          </a:p>
          <a:p>
            <a:r>
              <a:rPr lang="en-US" baseline="0" dirty="0" smtClean="0"/>
              <a:t>Par 1 – pre to follow up</a:t>
            </a:r>
          </a:p>
          <a:p>
            <a:r>
              <a:rPr lang="en-US" baseline="0" dirty="0" smtClean="0"/>
              <a:t>Par 2 – pre to post</a:t>
            </a:r>
          </a:p>
          <a:p>
            <a:r>
              <a:rPr lang="en-US" baseline="0" dirty="0" smtClean="0"/>
              <a:t>Par 3 – pre to follow up</a:t>
            </a:r>
          </a:p>
          <a:p>
            <a:r>
              <a:rPr lang="en-US" baseline="0" dirty="0" smtClean="0"/>
              <a:t>Par 4 – pre to post</a:t>
            </a:r>
          </a:p>
          <a:p>
            <a:r>
              <a:rPr lang="en-US" baseline="0" dirty="0" smtClean="0"/>
              <a:t>Par 5 – pre to mid</a:t>
            </a:r>
          </a:p>
          <a:p>
            <a:r>
              <a:rPr lang="en-US" baseline="0" dirty="0" smtClean="0"/>
              <a:t>Par 6 – pre to mid</a:t>
            </a:r>
          </a:p>
          <a:p>
            <a:r>
              <a:rPr lang="en-US" baseline="0" dirty="0" smtClean="0"/>
              <a:t>Par 7 – post to follow up</a:t>
            </a:r>
          </a:p>
          <a:p>
            <a:r>
              <a:rPr lang="en-US" baseline="0" dirty="0" smtClean="0"/>
              <a:t>Par 8 – post to follow up</a:t>
            </a:r>
            <a:endParaRPr lang="en-US" dirty="0" smtClean="0"/>
          </a:p>
          <a:p>
            <a:endParaRPr lang="en-US" dirty="0"/>
          </a:p>
        </p:txBody>
      </p:sp>
      <p:sp>
        <p:nvSpPr>
          <p:cNvPr id="4" name="Slide Number Placeholder 3"/>
          <p:cNvSpPr>
            <a:spLocks noGrp="1"/>
          </p:cNvSpPr>
          <p:nvPr>
            <p:ph type="sldNum" sz="quarter" idx="10"/>
          </p:nvPr>
        </p:nvSpPr>
        <p:spPr/>
        <p:txBody>
          <a:bodyPr/>
          <a:lstStyle/>
          <a:p>
            <a:fld id="{C927AC94-9232-7C41-9CF2-F6B79D06C27B}" type="slidenum">
              <a:rPr lang="en-US" smtClean="0"/>
              <a:pPr/>
              <a:t>12</a:t>
            </a:fld>
            <a:endParaRPr lang="en-US"/>
          </a:p>
        </p:txBody>
      </p:sp>
    </p:spTree>
    <p:extLst>
      <p:ext uri="{BB962C8B-B14F-4D97-AF65-F5344CB8AC3E}">
        <p14:creationId xmlns:p14="http://schemas.microsoft.com/office/powerpoint/2010/main" val="1063749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PSS – Perceived</a:t>
            </a:r>
            <a:r>
              <a:rPr lang="en-US" baseline="0" dirty="0" smtClean="0"/>
              <a:t> stress scale</a:t>
            </a:r>
            <a:endParaRPr lang="en-US" dirty="0" smtClean="0"/>
          </a:p>
          <a:p>
            <a:r>
              <a:rPr lang="en-US" dirty="0" smtClean="0"/>
              <a:t>Higher scores indicate more perceived stress</a:t>
            </a:r>
          </a:p>
          <a:p>
            <a:r>
              <a:rPr lang="en-US" dirty="0" smtClean="0"/>
              <a:t>Par 6 increased; Par 7 significantly decreased</a:t>
            </a:r>
          </a:p>
          <a:p>
            <a:r>
              <a:rPr lang="en-US" baseline="0" dirty="0" smtClean="0"/>
              <a:t>Par 1 – pre to follow up</a:t>
            </a:r>
          </a:p>
          <a:p>
            <a:r>
              <a:rPr lang="en-US" baseline="0" dirty="0" smtClean="0"/>
              <a:t>Par 2 – pre to post</a:t>
            </a:r>
          </a:p>
          <a:p>
            <a:r>
              <a:rPr lang="en-US" baseline="0" dirty="0" smtClean="0"/>
              <a:t>Par 3 – pre to follow up</a:t>
            </a:r>
          </a:p>
          <a:p>
            <a:r>
              <a:rPr lang="en-US" baseline="0" dirty="0" smtClean="0"/>
              <a:t>Par 4 – pre to post</a:t>
            </a:r>
          </a:p>
          <a:p>
            <a:r>
              <a:rPr lang="en-US" baseline="0" dirty="0" smtClean="0"/>
              <a:t>Par 5 – pre to mid</a:t>
            </a:r>
          </a:p>
          <a:p>
            <a:r>
              <a:rPr lang="en-US" baseline="0" dirty="0" smtClean="0"/>
              <a:t>Par 6 – pre to mid</a:t>
            </a:r>
          </a:p>
          <a:p>
            <a:r>
              <a:rPr lang="en-US" baseline="0" dirty="0" smtClean="0"/>
              <a:t>Par 7 – post to follow up</a:t>
            </a:r>
          </a:p>
          <a:p>
            <a:r>
              <a:rPr lang="en-US" baseline="0" dirty="0" smtClean="0"/>
              <a:t>Par 8 – post to follow up</a:t>
            </a:r>
            <a:endParaRPr lang="en-US" dirty="0" smtClean="0"/>
          </a:p>
          <a:p>
            <a:endParaRPr lang="en-US" dirty="0"/>
          </a:p>
        </p:txBody>
      </p:sp>
      <p:sp>
        <p:nvSpPr>
          <p:cNvPr id="4" name="Slide Number Placeholder 3"/>
          <p:cNvSpPr>
            <a:spLocks noGrp="1"/>
          </p:cNvSpPr>
          <p:nvPr>
            <p:ph type="sldNum" sz="quarter" idx="10"/>
          </p:nvPr>
        </p:nvSpPr>
        <p:spPr/>
        <p:txBody>
          <a:bodyPr/>
          <a:lstStyle/>
          <a:p>
            <a:fld id="{C927AC94-9232-7C41-9CF2-F6B79D06C27B}" type="slidenum">
              <a:rPr lang="en-US" smtClean="0"/>
              <a:pPr/>
              <a:t>13</a:t>
            </a:fld>
            <a:endParaRPr lang="en-US"/>
          </a:p>
        </p:txBody>
      </p:sp>
    </p:spTree>
    <p:extLst>
      <p:ext uri="{BB962C8B-B14F-4D97-AF65-F5344CB8AC3E}">
        <p14:creationId xmlns:p14="http://schemas.microsoft.com/office/powerpoint/2010/main" val="1063749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if you have the opportunity to do this type of research!</a:t>
            </a:r>
          </a:p>
          <a:p>
            <a:r>
              <a:rPr lang="en-US" dirty="0" smtClean="0"/>
              <a:t>This is not the easiest</a:t>
            </a:r>
            <a:r>
              <a:rPr lang="en-US" baseline="0" dirty="0" smtClean="0"/>
              <a:t> research to conduct </a:t>
            </a:r>
          </a:p>
          <a:p>
            <a:r>
              <a:rPr lang="en-US" baseline="0" dirty="0" smtClean="0"/>
              <a:t>Grad students are not undergrads; </a:t>
            </a:r>
            <a:r>
              <a:rPr lang="en-US" baseline="0" dirty="0" err="1" smtClean="0"/>
              <a:t>deidentification</a:t>
            </a:r>
            <a:r>
              <a:rPr lang="en-US" baseline="0" dirty="0" smtClean="0"/>
              <a:t>; busy graduate students; classes not offered that often</a:t>
            </a:r>
          </a:p>
          <a:p>
            <a:r>
              <a:rPr lang="en-US" baseline="0" dirty="0" smtClean="0"/>
              <a:t>So how can we improve it?</a:t>
            </a:r>
          </a:p>
          <a:p>
            <a:r>
              <a:rPr lang="en-US" baseline="0" dirty="0" smtClean="0"/>
              <a:t>Structured data collection, times, on paper, a more in depth introduction to the importance of this type of research</a:t>
            </a:r>
          </a:p>
          <a:p>
            <a:r>
              <a:rPr lang="en-US" baseline="0" dirty="0" smtClean="0"/>
              <a:t>Would be interesting to compare to other similar/different psychotherapy courses, workshops, supervision</a:t>
            </a:r>
          </a:p>
          <a:p>
            <a:r>
              <a:rPr lang="en-US" baseline="0" dirty="0" smtClean="0"/>
              <a:t>With proper </a:t>
            </a:r>
            <a:r>
              <a:rPr lang="en-US" baseline="0" dirty="0" err="1" smtClean="0"/>
              <a:t>deidentification</a:t>
            </a:r>
            <a:r>
              <a:rPr lang="en-US" baseline="0" dirty="0" smtClean="0"/>
              <a:t> it would be interesting to see if improvements in flexibility and decreased stress are related to </a:t>
            </a:r>
            <a:r>
              <a:rPr lang="en-US" baseline="0" dirty="0" smtClean="0"/>
              <a:t>knowledge</a:t>
            </a:r>
          </a:p>
          <a:p>
            <a:r>
              <a:rPr lang="en-US" baseline="0" dirty="0" smtClean="0"/>
              <a:t>Amy would also like next time to have an outside person come in and collect data so that </a:t>
            </a:r>
            <a:r>
              <a:rPr lang="en-US" baseline="0" dirty="0" err="1" smtClean="0"/>
              <a:t>deidentification</a:t>
            </a:r>
            <a:r>
              <a:rPr lang="en-US" baseline="0" dirty="0" smtClean="0"/>
              <a:t> can be more lax</a:t>
            </a:r>
          </a:p>
          <a:p>
            <a:r>
              <a:rPr lang="en-US" baseline="0" dirty="0" smtClean="0"/>
              <a:t>Like to match quantitative data with qualitative information about each student.  Ex: par 4 consistently got better and 6 got worse</a:t>
            </a:r>
          </a:p>
          <a:p>
            <a:r>
              <a:rPr lang="en-US" baseline="0" dirty="0" smtClean="0"/>
              <a:t>In a workshop you can say, well it’s clear why this person hated it and also why they got nothing out of it, but in a classroom there’s that evaluative component</a:t>
            </a:r>
          </a:p>
          <a:p>
            <a:r>
              <a:rPr lang="en-US" baseline="0" dirty="0" smtClean="0"/>
              <a:t>And you have prior knowledge of your students, so an outside person could better examine patterns in the data in small studies like this one</a:t>
            </a:r>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27AC94-9232-7C41-9CF2-F6B79D06C27B}" type="slidenum">
              <a:rPr lang="en-US" smtClean="0"/>
              <a:pPr/>
              <a:t>14</a:t>
            </a:fld>
            <a:endParaRPr lang="en-US"/>
          </a:p>
        </p:txBody>
      </p:sp>
    </p:spTree>
    <p:extLst>
      <p:ext uri="{BB962C8B-B14F-4D97-AF65-F5344CB8AC3E}">
        <p14:creationId xmlns:p14="http://schemas.microsoft.com/office/powerpoint/2010/main" val="2650278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best thing about paying attention to this type of stuff is learning how to improve</a:t>
            </a:r>
          </a:p>
          <a:p>
            <a:r>
              <a:rPr lang="en-US" dirty="0" smtClean="0"/>
              <a:t>Informed consent: Disclosure</a:t>
            </a:r>
            <a:r>
              <a:rPr lang="en-US" baseline="0" dirty="0" smtClean="0"/>
              <a:t> about how much this matters and how hard that makes it; said, but maybe not early and clear enough</a:t>
            </a:r>
          </a:p>
          <a:p>
            <a:r>
              <a:rPr lang="en-US" baseline="0" dirty="0" smtClean="0"/>
              <a:t>We’re going to talk about RFT and you’re probably going to be frustrated, but just notice that and be patient with yourself</a:t>
            </a:r>
          </a:p>
          <a:p>
            <a:r>
              <a:rPr lang="en-US" baseline="0" dirty="0" smtClean="0"/>
              <a:t>Speaking of talking about foundations: tie into values; in the service of being a better clinician; allude to </a:t>
            </a:r>
            <a:r>
              <a:rPr lang="en-US" baseline="0" dirty="0" err="1" smtClean="0"/>
              <a:t>hexaflex</a:t>
            </a:r>
            <a:r>
              <a:rPr lang="en-US" baseline="0" dirty="0" smtClean="0"/>
              <a:t> during that stuff</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More specific instructions early on about presentations, including reminders about asking permission for experiential stuff</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Structure to support unstructured</a:t>
            </a:r>
          </a:p>
          <a:p>
            <a:r>
              <a:rPr lang="en-US" dirty="0" smtClean="0"/>
              <a:t>Know</a:t>
            </a:r>
            <a:r>
              <a:rPr lang="en-US" baseline="0" dirty="0" smtClean="0"/>
              <a:t> your own behaviors – Amy personally knows to w</a:t>
            </a:r>
            <a:r>
              <a:rPr lang="en-US" dirty="0" smtClean="0"/>
              <a:t>atch</a:t>
            </a:r>
            <a:r>
              <a:rPr lang="en-US" baseline="0" dirty="0" smtClean="0"/>
              <a:t> her own story-telling behavior, especially self-disclosure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Dr. </a:t>
            </a:r>
            <a:r>
              <a:rPr lang="en-US" baseline="0" dirty="0" err="1" smtClean="0"/>
              <a:t>Georgescu</a:t>
            </a:r>
            <a:r>
              <a:rPr lang="en-US" baseline="0" dirty="0" smtClean="0"/>
              <a:t> will say more on this</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927AC94-9232-7C41-9CF2-F6B79D06C27B}" type="slidenum">
              <a:rPr lang="en-US" smtClean="0"/>
              <a:pPr/>
              <a:t>15</a:t>
            </a:fld>
            <a:endParaRPr lang="en-US"/>
          </a:p>
        </p:txBody>
      </p:sp>
    </p:spTree>
    <p:extLst>
      <p:ext uri="{BB962C8B-B14F-4D97-AF65-F5344CB8AC3E}">
        <p14:creationId xmlns:p14="http://schemas.microsoft.com/office/powerpoint/2010/main" val="975417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also thought you might be interested in hearing what the students thought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feedback on course structure was pretty unanimous – ACT stuff first, and values</a:t>
            </a:r>
            <a:r>
              <a:rPr lang="en-US" sz="1200" kern="1200" baseline="0" dirty="0" smtClean="0">
                <a:solidFill>
                  <a:schemeClr val="tx1"/>
                </a:solidFill>
                <a:effectLst/>
                <a:latin typeface="+mn-lt"/>
                <a:ea typeface="+mn-ea"/>
                <a:cs typeface="+mn-cs"/>
              </a:rPr>
              <a:t> specifically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Amy has tried things</a:t>
            </a:r>
            <a:r>
              <a:rPr lang="en-US" sz="1200" kern="1200" baseline="0" dirty="0" smtClean="0">
                <a:solidFill>
                  <a:schemeClr val="tx1"/>
                </a:solidFill>
                <a:effectLst/>
                <a:latin typeface="+mn-lt"/>
                <a:ea typeface="+mn-ea"/>
                <a:cs typeface="+mn-cs"/>
              </a:rPr>
              <a:t> in the opposite order and it just doesn’t work </a:t>
            </a:r>
          </a:p>
          <a:p>
            <a:r>
              <a:rPr lang="en-US" sz="1200" kern="1200" baseline="0" dirty="0" smtClean="0">
                <a:solidFill>
                  <a:schemeClr val="tx1"/>
                </a:solidFill>
                <a:effectLst/>
                <a:latin typeface="+mn-lt"/>
                <a:ea typeface="+mn-ea"/>
                <a:cs typeface="+mn-cs"/>
              </a:rPr>
              <a:t>Possible compromises: peppering in </a:t>
            </a:r>
            <a:r>
              <a:rPr lang="en-US" sz="1200" kern="1200" baseline="0" dirty="0" err="1" smtClean="0">
                <a:solidFill>
                  <a:schemeClr val="tx1"/>
                </a:solidFill>
                <a:effectLst/>
                <a:latin typeface="+mn-lt"/>
                <a:ea typeface="+mn-ea"/>
                <a:cs typeface="+mn-cs"/>
              </a:rPr>
              <a:t>hexaflex</a:t>
            </a:r>
            <a:r>
              <a:rPr lang="en-US" sz="1200" kern="1200" baseline="0" dirty="0" smtClean="0">
                <a:solidFill>
                  <a:schemeClr val="tx1"/>
                </a:solidFill>
                <a:effectLst/>
                <a:latin typeface="+mn-lt"/>
                <a:ea typeface="+mn-ea"/>
                <a:cs typeface="+mn-cs"/>
              </a:rPr>
              <a:t> with foundations work; start </a:t>
            </a:r>
            <a:r>
              <a:rPr lang="en-US" sz="1200" kern="1200" baseline="0" dirty="0" err="1" smtClean="0">
                <a:solidFill>
                  <a:schemeClr val="tx1"/>
                </a:solidFill>
                <a:effectLst/>
                <a:latin typeface="+mn-lt"/>
                <a:ea typeface="+mn-ea"/>
                <a:cs typeface="+mn-cs"/>
              </a:rPr>
              <a:t>hexaflex</a:t>
            </a:r>
            <a:r>
              <a:rPr lang="en-US" sz="1200" kern="1200" baseline="0" dirty="0" smtClean="0">
                <a:solidFill>
                  <a:schemeClr val="tx1"/>
                </a:solidFill>
                <a:effectLst/>
                <a:latin typeface="+mn-lt"/>
                <a:ea typeface="+mn-ea"/>
                <a:cs typeface="+mn-cs"/>
              </a:rPr>
              <a:t> with values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Qualitative data predominantly good, only 8 students gave feedback</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7AC94-9232-7C41-9CF2-F6B79D06C27B}" type="slidenum">
              <a:rPr lang="en-US" smtClean="0"/>
              <a:pPr/>
              <a:t>16</a:t>
            </a:fld>
            <a:endParaRPr lang="en-US"/>
          </a:p>
        </p:txBody>
      </p:sp>
    </p:spTree>
    <p:extLst>
      <p:ext uri="{BB962C8B-B14F-4D97-AF65-F5344CB8AC3E}">
        <p14:creationId xmlns:p14="http://schemas.microsoft.com/office/powerpoint/2010/main" val="839548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Course content:</a:t>
            </a:r>
          </a:p>
          <a:p>
            <a:r>
              <a:rPr lang="en-US" dirty="0" smtClean="0"/>
              <a:t>Folks</a:t>
            </a:r>
            <a:r>
              <a:rPr lang="en-US" baseline="0" dirty="0" smtClean="0"/>
              <a:t> generally liked the content</a:t>
            </a:r>
          </a:p>
          <a:p>
            <a:r>
              <a:rPr lang="en-US" baseline="0" dirty="0" smtClean="0"/>
              <a:t>Wanted a little more “what does it look like”</a:t>
            </a:r>
          </a:p>
          <a:p>
            <a:r>
              <a:rPr lang="en-US" baseline="0" dirty="0" smtClean="0"/>
              <a:t>And wanted to learn more!</a:t>
            </a:r>
            <a:endParaRPr lang="en-US" dirty="0"/>
          </a:p>
        </p:txBody>
      </p:sp>
      <p:sp>
        <p:nvSpPr>
          <p:cNvPr id="4" name="Slide Number Placeholder 3"/>
          <p:cNvSpPr>
            <a:spLocks noGrp="1"/>
          </p:cNvSpPr>
          <p:nvPr>
            <p:ph type="sldNum" sz="quarter" idx="10"/>
          </p:nvPr>
        </p:nvSpPr>
        <p:spPr/>
        <p:txBody>
          <a:bodyPr/>
          <a:lstStyle/>
          <a:p>
            <a:fld id="{C927AC94-9232-7C41-9CF2-F6B79D06C27B}" type="slidenum">
              <a:rPr lang="en-US" smtClean="0"/>
              <a:pPr/>
              <a:t>17</a:t>
            </a:fld>
            <a:endParaRPr lang="en-US"/>
          </a:p>
        </p:txBody>
      </p:sp>
    </p:spTree>
    <p:extLst>
      <p:ext uri="{BB962C8B-B14F-4D97-AF65-F5344CB8AC3E}">
        <p14:creationId xmlns:p14="http://schemas.microsoft.com/office/powerpoint/2010/main" val="839548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Amy expected, students consistently had evaluations of her own disclosures</a:t>
            </a:r>
          </a:p>
          <a:p>
            <a:pPr marL="0" marR="0" indent="0" algn="l" defTabSz="457200" rtl="0" eaLnBrk="1" fontAlgn="base"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But with varying degrees of understanding of the purpose and utility of these disclosures</a:t>
            </a:r>
          </a:p>
          <a:p>
            <a:pPr marL="0" marR="0" indent="0" algn="l" defTabSz="457200" rtl="0" eaLnBrk="1" fontAlgn="base"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Some students suggested being more straight forward about the purpose, but just as we expect our clients to reach some conclusions on their own rather than just giving them the answer, students can probably stand to be flexible about this</a:t>
            </a:r>
            <a:endParaRPr lang="en-US" sz="1200" kern="1200" dirty="0" smtClean="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27AC94-9232-7C41-9CF2-F6B79D06C27B}" type="slidenum">
              <a:rPr lang="en-US" smtClean="0"/>
              <a:pPr/>
              <a:t>18</a:t>
            </a:fld>
            <a:endParaRPr lang="en-US"/>
          </a:p>
        </p:txBody>
      </p:sp>
    </p:spTree>
    <p:extLst>
      <p:ext uri="{BB962C8B-B14F-4D97-AF65-F5344CB8AC3E}">
        <p14:creationId xmlns:p14="http://schemas.microsoft.com/office/powerpoint/2010/main" val="839548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Students were also asked to evaluate</a:t>
            </a:r>
            <a:r>
              <a:rPr lang="en-US" sz="1200" kern="1200" baseline="0" dirty="0" smtClean="0">
                <a:solidFill>
                  <a:schemeClr val="tx1"/>
                </a:solidFill>
                <a:effectLst/>
                <a:latin typeface="+mn-lt"/>
                <a:ea typeface="+mn-ea"/>
                <a:cs typeface="+mn-cs"/>
              </a:rPr>
              <a:t> the quality of their own work in the course – I mostly just find this entertaining</a:t>
            </a:r>
            <a:r>
              <a:rPr lang="en-US" sz="1200" kern="1200" dirty="0" smtClean="0">
                <a:solidFill>
                  <a:schemeClr val="tx1"/>
                </a:solidFill>
                <a:effectLst/>
                <a:latin typeface="+mn-lt"/>
                <a:ea typeface="+mn-ea"/>
                <a:cs typeface="+mn-cs"/>
              </a:rPr>
              <a:t> </a:t>
            </a:r>
          </a:p>
          <a:p>
            <a:pPr fontAlgn="base"/>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927AC94-9232-7C41-9CF2-F6B79D06C27B}" type="slidenum">
              <a:rPr lang="en-US" smtClean="0"/>
              <a:pPr/>
              <a:t>19</a:t>
            </a:fld>
            <a:endParaRPr lang="en-US"/>
          </a:p>
        </p:txBody>
      </p:sp>
    </p:spTree>
    <p:extLst>
      <p:ext uri="{BB962C8B-B14F-4D97-AF65-F5344CB8AC3E}">
        <p14:creationId xmlns:p14="http://schemas.microsoft.com/office/powerpoint/2010/main" val="83954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 workshops in particular have several positive benefits that have been empirically shown</a:t>
            </a:r>
          </a:p>
          <a:p>
            <a:r>
              <a:rPr lang="en-US" dirty="0" smtClean="0"/>
              <a:t>Attended by a wide variety of students and</a:t>
            </a:r>
            <a:r>
              <a:rPr lang="en-US" baseline="0" dirty="0" smtClean="0"/>
              <a:t> practitioners</a:t>
            </a:r>
            <a:endParaRPr lang="en-US" dirty="0" smtClean="0"/>
          </a:p>
          <a:p>
            <a:r>
              <a:rPr lang="en-US" dirty="0" smtClean="0"/>
              <a:t>Counselors</a:t>
            </a:r>
            <a:r>
              <a:rPr lang="en-US" baseline="0" dirty="0" smtClean="0"/>
              <a:t> and clinicians (masters and doctoral level)</a:t>
            </a:r>
            <a:r>
              <a:rPr lang="en-US" dirty="0" smtClean="0"/>
              <a:t>, graduate</a:t>
            </a:r>
            <a:r>
              <a:rPr lang="en-US" baseline="0" dirty="0" smtClean="0"/>
              <a:t> students, some advanced undergraduate students</a:t>
            </a:r>
          </a:p>
          <a:p>
            <a:endParaRPr lang="en-US" baseline="0" dirty="0" smtClean="0"/>
          </a:p>
          <a:p>
            <a:r>
              <a:rPr lang="en-US" baseline="0" dirty="0" smtClean="0"/>
              <a:t>One consistent element of ACT workshops is that they are predominantly experiential</a:t>
            </a:r>
          </a:p>
          <a:p>
            <a:endParaRPr lang="en-US" dirty="0"/>
          </a:p>
        </p:txBody>
      </p:sp>
      <p:sp>
        <p:nvSpPr>
          <p:cNvPr id="4" name="Slide Number Placeholder 3"/>
          <p:cNvSpPr>
            <a:spLocks noGrp="1"/>
          </p:cNvSpPr>
          <p:nvPr>
            <p:ph type="sldNum" sz="quarter" idx="10"/>
          </p:nvPr>
        </p:nvSpPr>
        <p:spPr/>
        <p:txBody>
          <a:bodyPr/>
          <a:lstStyle/>
          <a:p>
            <a:fld id="{C927AC94-9232-7C41-9CF2-F6B79D06C27B}" type="slidenum">
              <a:rPr lang="en-US" smtClean="0"/>
              <a:pPr/>
              <a:t>3</a:t>
            </a:fld>
            <a:endParaRPr lang="en-US"/>
          </a:p>
        </p:txBody>
      </p:sp>
    </p:spTree>
    <p:extLst>
      <p:ext uri="{BB962C8B-B14F-4D97-AF65-F5344CB8AC3E}">
        <p14:creationId xmlns:p14="http://schemas.microsoft.com/office/powerpoint/2010/main" val="171035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growing number of graduate programs across the country that offer training and supervision in ACT</a:t>
            </a:r>
          </a:p>
          <a:p>
            <a:r>
              <a:rPr lang="en-US" dirty="0" smtClean="0"/>
              <a:t>Research</a:t>
            </a:r>
            <a:r>
              <a:rPr lang="en-US" baseline="0" dirty="0" smtClean="0"/>
              <a:t> is limited/non-existent</a:t>
            </a:r>
            <a:endParaRPr lang="en-US" dirty="0" smtClean="0"/>
          </a:p>
          <a:p>
            <a:r>
              <a:rPr lang="en-US" dirty="0" smtClean="0"/>
              <a:t>To</a:t>
            </a:r>
            <a:r>
              <a:rPr lang="en-US" baseline="0" dirty="0" smtClean="0"/>
              <a:t> our knowledge there is no published research on proficiency or beneficial outcomes</a:t>
            </a:r>
            <a:endParaRPr lang="en-US" dirty="0" smtClean="0"/>
          </a:p>
        </p:txBody>
      </p:sp>
      <p:sp>
        <p:nvSpPr>
          <p:cNvPr id="4" name="Slide Number Placeholder 3"/>
          <p:cNvSpPr>
            <a:spLocks noGrp="1"/>
          </p:cNvSpPr>
          <p:nvPr>
            <p:ph type="sldNum" sz="quarter" idx="10"/>
          </p:nvPr>
        </p:nvSpPr>
        <p:spPr/>
        <p:txBody>
          <a:bodyPr/>
          <a:lstStyle/>
          <a:p>
            <a:fld id="{C927AC94-9232-7C41-9CF2-F6B79D06C27B}" type="slidenum">
              <a:rPr lang="en-US" smtClean="0"/>
              <a:pPr/>
              <a:t>4</a:t>
            </a:fld>
            <a:endParaRPr lang="en-US"/>
          </a:p>
        </p:txBody>
      </p:sp>
    </p:spTree>
    <p:extLst>
      <p:ext uri="{BB962C8B-B14F-4D97-AF65-F5344CB8AC3E}">
        <p14:creationId xmlns:p14="http://schemas.microsoft.com/office/powerpoint/2010/main" val="2226328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UNT offers</a:t>
            </a:r>
            <a:r>
              <a:rPr lang="en-US" baseline="0" dirty="0" smtClean="0"/>
              <a:t> an alternating advanced psychotherapy class</a:t>
            </a:r>
          </a:p>
          <a:p>
            <a:r>
              <a:rPr lang="en-US" baseline="0" dirty="0" smtClean="0"/>
              <a:t>Taken by students in three different programs</a:t>
            </a:r>
          </a:p>
          <a:p>
            <a:r>
              <a:rPr lang="en-US" baseline="0" dirty="0" smtClean="0"/>
              <a:t>Students excited to take this class with Amy – the only peer reviewed ACT trainer in Texas</a:t>
            </a:r>
            <a:endParaRPr lang="en-US" dirty="0" smtClean="0"/>
          </a:p>
          <a:p>
            <a:r>
              <a:rPr lang="en-US" dirty="0" smtClean="0"/>
              <a:t>Mixed-methods learning class with both didactic and experiential components</a:t>
            </a:r>
          </a:p>
          <a:p>
            <a:r>
              <a:rPr lang="en-US" baseline="0" dirty="0" smtClean="0"/>
              <a:t>Readings and review of readings that were very didactic, and in class exercises more experiential</a:t>
            </a:r>
          </a:p>
          <a:p>
            <a:r>
              <a:rPr lang="en-US" baseline="0" dirty="0" smtClean="0"/>
              <a:t>Student presentations – syllabus left description vague but experiential based presentations seemed to have bigger impact</a:t>
            </a:r>
          </a:p>
          <a:p>
            <a:r>
              <a:rPr lang="en-US" baseline="0" dirty="0" smtClean="0"/>
              <a:t>Access to WATCHING therapy live and roundtable discussion with teenage client</a:t>
            </a:r>
          </a:p>
          <a:p>
            <a:endParaRPr lang="en-US" dirty="0"/>
          </a:p>
        </p:txBody>
      </p:sp>
      <p:sp>
        <p:nvSpPr>
          <p:cNvPr id="4" name="Slide Number Placeholder 3"/>
          <p:cNvSpPr>
            <a:spLocks noGrp="1"/>
          </p:cNvSpPr>
          <p:nvPr>
            <p:ph type="sldNum" sz="quarter" idx="10"/>
          </p:nvPr>
        </p:nvSpPr>
        <p:spPr/>
        <p:txBody>
          <a:bodyPr/>
          <a:lstStyle/>
          <a:p>
            <a:fld id="{C927AC94-9232-7C41-9CF2-F6B79D06C27B}" type="slidenum">
              <a:rPr lang="en-US" smtClean="0"/>
              <a:pPr/>
              <a:t>5</a:t>
            </a:fld>
            <a:endParaRPr lang="en-US"/>
          </a:p>
        </p:txBody>
      </p:sp>
    </p:spTree>
    <p:extLst>
      <p:ext uri="{BB962C8B-B14F-4D97-AF65-F5344CB8AC3E}">
        <p14:creationId xmlns:p14="http://schemas.microsoft.com/office/powerpoint/2010/main" val="3681050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whose main</a:t>
            </a:r>
            <a:r>
              <a:rPr lang="en-US" baseline="0" dirty="0" smtClean="0"/>
              <a:t> interest is functional contextualism as well as those who are interested in CBT more broadly</a:t>
            </a:r>
            <a:endParaRPr lang="en-US" dirty="0" smtClean="0"/>
          </a:p>
          <a:p>
            <a:r>
              <a:rPr lang="en-US" dirty="0" smtClean="0"/>
              <a:t>Dissemination: more in depth introduction than a workshop</a:t>
            </a:r>
            <a:r>
              <a:rPr lang="en-US" baseline="0" dirty="0" smtClean="0"/>
              <a:t> provides</a:t>
            </a:r>
          </a:p>
          <a:p>
            <a:r>
              <a:rPr lang="en-US" baseline="0" dirty="0" smtClean="0"/>
              <a:t>Students really appreciated introduction to community and history and comparison to CBT</a:t>
            </a:r>
          </a:p>
          <a:p>
            <a:r>
              <a:rPr lang="en-US" baseline="0" dirty="0" smtClean="0"/>
              <a:t>Dispelling rumors: Based in science, Not a cult</a:t>
            </a:r>
          </a:p>
          <a:p>
            <a:r>
              <a:rPr lang="en-US" baseline="0" dirty="0" smtClean="0"/>
              <a:t>Discussion of the appropriateness of treatment selection</a:t>
            </a:r>
          </a:p>
          <a:p>
            <a:r>
              <a:rPr lang="en-US" baseline="0" dirty="0" smtClean="0"/>
              <a:t>*Especially in this type of program – not everyone can have supervision from all the supervisors they like, so this way, all students had an opportunity to get some exposure to ACT from the only ACT trainer in Texas</a:t>
            </a:r>
          </a:p>
        </p:txBody>
      </p:sp>
      <p:sp>
        <p:nvSpPr>
          <p:cNvPr id="4" name="Slide Number Placeholder 3"/>
          <p:cNvSpPr>
            <a:spLocks noGrp="1"/>
          </p:cNvSpPr>
          <p:nvPr>
            <p:ph type="sldNum" sz="quarter" idx="10"/>
          </p:nvPr>
        </p:nvSpPr>
        <p:spPr/>
        <p:txBody>
          <a:bodyPr/>
          <a:lstStyle/>
          <a:p>
            <a:fld id="{C927AC94-9232-7C41-9CF2-F6B79D06C27B}" type="slidenum">
              <a:rPr lang="en-US" smtClean="0"/>
              <a:pPr/>
              <a:t>6</a:t>
            </a:fld>
            <a:endParaRPr lang="en-US"/>
          </a:p>
        </p:txBody>
      </p:sp>
    </p:spTree>
    <p:extLst>
      <p:ext uri="{BB962C8B-B14F-4D97-AF65-F5344CB8AC3E}">
        <p14:creationId xmlns:p14="http://schemas.microsoft.com/office/powerpoint/2010/main" val="125659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Amy described this as a</a:t>
            </a:r>
            <a:r>
              <a:rPr lang="en-US" baseline="0" dirty="0" smtClean="0"/>
              <a:t> very different experience</a:t>
            </a:r>
            <a:endParaRPr lang="en-US" dirty="0" smtClean="0"/>
          </a:p>
          <a:p>
            <a:r>
              <a:rPr lang="en-US" dirty="0" smtClean="0"/>
              <a:t>Meant to be a mix of didactic and experiential learning</a:t>
            </a:r>
            <a:r>
              <a:rPr lang="en-US" baseline="0" dirty="0" smtClean="0"/>
              <a:t> because that component has been shown to be so important</a:t>
            </a:r>
          </a:p>
          <a:p>
            <a:r>
              <a:rPr lang="en-US" baseline="0" dirty="0" smtClean="0"/>
              <a:t>Although this is an optional course and students are told there is an experiential component, not everyone knows what that feels like (not everyone has been to a Kelly workshop, and the first time is a surprise for everyone)</a:t>
            </a:r>
            <a:endParaRPr lang="en-US" dirty="0" smtClean="0"/>
          </a:p>
          <a:p>
            <a:endParaRPr lang="en-US" dirty="0" smtClean="0"/>
          </a:p>
          <a:p>
            <a:r>
              <a:rPr lang="en-US" dirty="0" smtClean="0"/>
              <a:t>So it was also very different from other venues</a:t>
            </a:r>
            <a:r>
              <a:rPr lang="en-US" baseline="0" dirty="0" smtClean="0"/>
              <a:t> for learning ACT</a:t>
            </a:r>
          </a:p>
          <a:p>
            <a:r>
              <a:rPr lang="en-US" baseline="0" dirty="0" smtClean="0"/>
              <a:t>Students were demanding of didactic learning </a:t>
            </a:r>
          </a:p>
          <a:p>
            <a:r>
              <a:rPr lang="en-US" baseline="0" dirty="0" smtClean="0"/>
              <a:t>Students like to show what they know, desperately in need of approval, grading component</a:t>
            </a:r>
            <a:endParaRPr lang="en-US" dirty="0" smtClean="0"/>
          </a:p>
          <a:p>
            <a:r>
              <a:rPr lang="en-US" dirty="0" smtClean="0"/>
              <a:t>different from how she teaches</a:t>
            </a:r>
            <a:r>
              <a:rPr lang="en-US" baseline="0" dirty="0" smtClean="0"/>
              <a:t> </a:t>
            </a:r>
            <a:r>
              <a:rPr lang="en-US" dirty="0" smtClean="0"/>
              <a:t>practicum – lasts</a:t>
            </a:r>
            <a:r>
              <a:rPr lang="en-US" baseline="0" dirty="0" smtClean="0"/>
              <a:t> a year, more intimate, one on one supervision gives opportunity to ask permission</a:t>
            </a:r>
            <a:endParaRPr lang="en-US" dirty="0" smtClean="0"/>
          </a:p>
          <a:p>
            <a:r>
              <a:rPr lang="en-US" dirty="0" smtClean="0"/>
              <a:t>different from how she decides</a:t>
            </a:r>
            <a:r>
              <a:rPr lang="en-US" baseline="0" dirty="0" smtClean="0"/>
              <a:t> what goes into </a:t>
            </a:r>
            <a:r>
              <a:rPr lang="en-US" dirty="0" smtClean="0"/>
              <a:t>workshops</a:t>
            </a:r>
            <a:r>
              <a:rPr lang="en-US" baseline="0" dirty="0" smtClean="0"/>
              <a:t> – no need for assessment of knowledge, come in with more knowledge</a:t>
            </a:r>
          </a:p>
          <a:p>
            <a:r>
              <a:rPr lang="en-US" baseline="0" dirty="0" smtClean="0"/>
              <a:t>both involve more motivation to to engage in service of clients</a:t>
            </a:r>
          </a:p>
          <a:p>
            <a:endParaRPr lang="en-US" dirty="0" smtClean="0"/>
          </a:p>
          <a:p>
            <a:r>
              <a:rPr lang="en-US" baseline="0" dirty="0" smtClean="0"/>
              <a:t>Envisioned slightly different than outcome</a:t>
            </a:r>
          </a:p>
        </p:txBody>
      </p:sp>
      <p:sp>
        <p:nvSpPr>
          <p:cNvPr id="4" name="Slide Number Placeholder 3"/>
          <p:cNvSpPr>
            <a:spLocks noGrp="1"/>
          </p:cNvSpPr>
          <p:nvPr>
            <p:ph type="sldNum" sz="quarter" idx="10"/>
          </p:nvPr>
        </p:nvSpPr>
        <p:spPr/>
        <p:txBody>
          <a:bodyPr/>
          <a:lstStyle/>
          <a:p>
            <a:fld id="{C927AC94-9232-7C41-9CF2-F6B79D06C27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Balancing didactic and experiential learning in a course is intrinsically more difficult due to the evaluation component </a:t>
            </a:r>
          </a:p>
          <a:p>
            <a:r>
              <a:rPr lang="en-US" dirty="0" smtClean="0"/>
              <a:t>Covering philosophical and theoretical foundations in ONE semester;</a:t>
            </a:r>
            <a:r>
              <a:rPr lang="en-US" baseline="0" dirty="0" smtClean="0"/>
              <a:t> many students don’t have a strong background in behaviorism</a:t>
            </a:r>
          </a:p>
          <a:p>
            <a:r>
              <a:rPr lang="en-US" baseline="0" dirty="0" smtClean="0"/>
              <a:t>(Undergrad professors still say often that behaviorism died with the cognitive revolution *cringe!)</a:t>
            </a:r>
          </a:p>
          <a:p>
            <a:r>
              <a:rPr lang="en-US" baseline="0" dirty="0" smtClean="0"/>
              <a:t>Not all supervisors are comfortable letting students practice; could discuss de-identified cases in class, but without much context; live client viewing helpful, but still limited</a:t>
            </a:r>
            <a:endParaRPr lang="en-US" dirty="0" smtClean="0"/>
          </a:p>
          <a:p>
            <a:r>
              <a:rPr lang="en-US" dirty="0" smtClean="0"/>
              <a:t>Student expectations and evaluations</a:t>
            </a:r>
            <a:r>
              <a:rPr lang="en-US" baseline="0" dirty="0" smtClean="0"/>
              <a:t> were a major obstacle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First time taught, so important, and so obvious that there were frustrations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Wanted more structure, </a:t>
            </a:r>
            <a:r>
              <a:rPr lang="en-US" baseline="0" dirty="0" smtClean="0"/>
              <a:t>Forgetting to ask for permission to do experiential ;etc</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Ethics: Workshops always come with the disclaimer because it can sometimes </a:t>
            </a:r>
            <a:r>
              <a:rPr lang="en-US" i="1" baseline="0" dirty="0" smtClean="0"/>
              <a:t>feel</a:t>
            </a:r>
            <a:r>
              <a:rPr lang="en-US" i="0" baseline="0" dirty="0" smtClean="0"/>
              <a:t> like therapy, but it isn’t</a:t>
            </a:r>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Always ask permission/language around willingness</a:t>
            </a:r>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Asking about process/functions are different from asking about content – disclosure never required during training</a:t>
            </a:r>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Dr. </a:t>
            </a:r>
            <a:r>
              <a:rPr lang="en-US" i="0" baseline="0" dirty="0" err="1" smtClean="0"/>
              <a:t>Georgescu</a:t>
            </a:r>
            <a:r>
              <a:rPr lang="en-US" i="0" baseline="0" dirty="0" smtClean="0"/>
              <a:t> will go more in depth into this discussion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C927AC94-9232-7C41-9CF2-F6B79D06C27B}" type="slidenum">
              <a:rPr lang="en-US" smtClean="0"/>
              <a:pPr/>
              <a:t>8</a:t>
            </a:fld>
            <a:endParaRPr lang="en-US"/>
          </a:p>
        </p:txBody>
      </p:sp>
    </p:spTree>
    <p:extLst>
      <p:ext uri="{BB962C8B-B14F-4D97-AF65-F5344CB8AC3E}">
        <p14:creationId xmlns:p14="http://schemas.microsoft.com/office/powerpoint/2010/main" val="2333358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realized this was a great opportunity</a:t>
            </a:r>
            <a:r>
              <a:rPr lang="en-US" baseline="0" dirty="0" smtClean="0"/>
              <a:t> to collect data</a:t>
            </a:r>
          </a:p>
          <a:p>
            <a:r>
              <a:rPr lang="en-US" baseline="0" dirty="0" smtClean="0"/>
              <a:t>Amy asked for informal permission before anything was formalized</a:t>
            </a:r>
          </a:p>
          <a:p>
            <a:r>
              <a:rPr lang="en-US" baseline="0" dirty="0" smtClean="0"/>
              <a:t>Self-report measures, including flexibility, mindfulness, values, and perceived stress</a:t>
            </a:r>
          </a:p>
          <a:p>
            <a:r>
              <a:rPr lang="en-US" baseline="0" dirty="0" smtClean="0"/>
              <a:t>No demographic data because of the small size of the class in order to maintain anonymity</a:t>
            </a:r>
          </a:p>
          <a:p>
            <a:r>
              <a:rPr lang="en-US" baseline="0" dirty="0" smtClean="0"/>
              <a:t>Completed online; Amy never in contact with any data, and they were in no way connected to grades</a:t>
            </a:r>
          </a:p>
          <a:p>
            <a:r>
              <a:rPr lang="en-US" baseline="0" dirty="0" smtClean="0"/>
              <a:t>But we ran into some difficulty collecting data . . . Lots of difficulty</a:t>
            </a:r>
          </a:p>
          <a:p>
            <a:r>
              <a:rPr lang="en-US" baseline="0" dirty="0" smtClean="0"/>
              <a:t>Many students did not fill out data (and they didn’t have to!); those who completed only completed sparsely </a:t>
            </a:r>
          </a:p>
          <a:p>
            <a:endParaRPr lang="en-US" dirty="0"/>
          </a:p>
        </p:txBody>
      </p:sp>
      <p:sp>
        <p:nvSpPr>
          <p:cNvPr id="4" name="Slide Number Placeholder 3"/>
          <p:cNvSpPr>
            <a:spLocks noGrp="1"/>
          </p:cNvSpPr>
          <p:nvPr>
            <p:ph type="sldNum" sz="quarter" idx="10"/>
          </p:nvPr>
        </p:nvSpPr>
        <p:spPr/>
        <p:txBody>
          <a:bodyPr/>
          <a:lstStyle/>
          <a:p>
            <a:fld id="{C927AC94-9232-7C41-9CF2-F6B79D06C27B}" type="slidenum">
              <a:rPr lang="en-US" smtClean="0"/>
              <a:pPr/>
              <a:t>9</a:t>
            </a:fld>
            <a:endParaRPr lang="en-US"/>
          </a:p>
        </p:txBody>
      </p:sp>
    </p:spTree>
    <p:extLst>
      <p:ext uri="{BB962C8B-B14F-4D97-AF65-F5344CB8AC3E}">
        <p14:creationId xmlns:p14="http://schemas.microsoft.com/office/powerpoint/2010/main" val="3512012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AFQ</a:t>
            </a:r>
            <a:r>
              <a:rPr lang="en-US" baseline="0" dirty="0" smtClean="0"/>
              <a:t> – Avoidance and Fusion Questionnaire</a:t>
            </a:r>
          </a:p>
          <a:p>
            <a:r>
              <a:rPr lang="en-US" baseline="0" dirty="0" smtClean="0"/>
              <a:t>Positive scores indicate more inflexibility</a:t>
            </a:r>
          </a:p>
          <a:p>
            <a:r>
              <a:rPr lang="en-US" baseline="0" dirty="0" smtClean="0"/>
              <a:t>Par 6 and 8 increased, par 4 sig decreased</a:t>
            </a:r>
          </a:p>
          <a:p>
            <a:r>
              <a:rPr lang="en-US" baseline="0" dirty="0" smtClean="0"/>
              <a:t>Par 1 – pre to follow up</a:t>
            </a:r>
          </a:p>
          <a:p>
            <a:r>
              <a:rPr lang="en-US" baseline="0" dirty="0" smtClean="0"/>
              <a:t>Par 2 – pre to post</a:t>
            </a:r>
          </a:p>
          <a:p>
            <a:r>
              <a:rPr lang="en-US" baseline="0" dirty="0" smtClean="0"/>
              <a:t>Par 3 – pre to follow up</a:t>
            </a:r>
          </a:p>
          <a:p>
            <a:r>
              <a:rPr lang="en-US" baseline="0" dirty="0" smtClean="0"/>
              <a:t>Par 4 – pre to post</a:t>
            </a:r>
          </a:p>
          <a:p>
            <a:r>
              <a:rPr lang="en-US" baseline="0" dirty="0" smtClean="0"/>
              <a:t>Par 5 – pre to mid</a:t>
            </a:r>
          </a:p>
          <a:p>
            <a:r>
              <a:rPr lang="en-US" baseline="0" dirty="0" smtClean="0"/>
              <a:t>Par 6 – pre to mid</a:t>
            </a:r>
          </a:p>
          <a:p>
            <a:r>
              <a:rPr lang="en-US" baseline="0" dirty="0" smtClean="0"/>
              <a:t>Par 7 – post to follow up</a:t>
            </a:r>
          </a:p>
          <a:p>
            <a:r>
              <a:rPr lang="en-US" baseline="0" dirty="0" smtClean="0"/>
              <a:t>Par 8 – post to follow up</a:t>
            </a:r>
            <a:endParaRPr lang="en-US" dirty="0"/>
          </a:p>
        </p:txBody>
      </p:sp>
      <p:sp>
        <p:nvSpPr>
          <p:cNvPr id="4" name="Slide Number Placeholder 3"/>
          <p:cNvSpPr>
            <a:spLocks noGrp="1"/>
          </p:cNvSpPr>
          <p:nvPr>
            <p:ph type="sldNum" sz="quarter" idx="10"/>
          </p:nvPr>
        </p:nvSpPr>
        <p:spPr/>
        <p:txBody>
          <a:bodyPr/>
          <a:lstStyle/>
          <a:p>
            <a:fld id="{C927AC94-9232-7C41-9CF2-F6B79D06C27B}" type="slidenum">
              <a:rPr lang="en-US" smtClean="0"/>
              <a:pPr/>
              <a:t>10</a:t>
            </a:fld>
            <a:endParaRPr lang="en-US"/>
          </a:p>
        </p:txBody>
      </p:sp>
    </p:spTree>
    <p:extLst>
      <p:ext uri="{BB962C8B-B14F-4D97-AF65-F5344CB8AC3E}">
        <p14:creationId xmlns:p14="http://schemas.microsoft.com/office/powerpoint/2010/main" val="1063749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6F9BDA9-3769-E743-87A1-EDCF0BABEF97}" type="datetimeFigureOut">
              <a:rPr lang="en-US" smtClean="0"/>
              <a:pPr/>
              <a:t>6/16/14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F28FB93-0A08-4E7D-8E63-9EFA29F1E09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F9BDA9-3769-E743-87A1-EDCF0BABEF97}" type="datetimeFigureOut">
              <a:rPr lang="en-US" smtClean="0"/>
              <a:pPr/>
              <a:t>6/16/14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B3FBC-FF19-C64A-A04E-9091FC874C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6F9BDA9-3769-E743-87A1-EDCF0BABEF97}" type="datetimeFigureOut">
              <a:rPr lang="en-US" smtClean="0"/>
              <a:pPr/>
              <a:t>6/16/14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66B3FBC-FF19-C64A-A04E-9091FC874CF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6F9BDA9-3769-E743-87A1-EDCF0BABEF97}" type="datetimeFigureOut">
              <a:rPr lang="en-US" smtClean="0"/>
              <a:pPr/>
              <a:t>6/16/14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66B3FBC-FF19-C64A-A04E-9091FC874CF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6F9BDA9-3769-E743-87A1-EDCF0BABEF97}" type="datetimeFigureOut">
              <a:rPr lang="en-US" smtClean="0"/>
              <a:pPr/>
              <a:t>6/16/14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66B3FBC-FF19-C64A-A04E-9091FC874CF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6F9BDA9-3769-E743-87A1-EDCF0BABEF97}" type="datetimeFigureOut">
              <a:rPr lang="en-US" smtClean="0"/>
              <a:pPr/>
              <a:t>6/16/14</a:t>
            </a:fld>
            <a:endParaRPr lang="en-US"/>
          </a:p>
        </p:txBody>
      </p:sp>
      <p:sp>
        <p:nvSpPr>
          <p:cNvPr id="10" name="Slide Number Placeholder 9"/>
          <p:cNvSpPr>
            <a:spLocks noGrp="1"/>
          </p:cNvSpPr>
          <p:nvPr>
            <p:ph type="sldNum" sz="quarter" idx="16"/>
          </p:nvPr>
        </p:nvSpPr>
        <p:spPr/>
        <p:txBody>
          <a:bodyPr rtlCol="0"/>
          <a:lstStyle/>
          <a:p>
            <a:fld id="{566B3FBC-FF19-C64A-A04E-9091FC874CF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6F9BDA9-3769-E743-87A1-EDCF0BABEF97}" type="datetimeFigureOut">
              <a:rPr lang="en-US" smtClean="0"/>
              <a:pPr/>
              <a:t>6/16/14</a:t>
            </a:fld>
            <a:endParaRPr lang="en-US"/>
          </a:p>
        </p:txBody>
      </p:sp>
      <p:sp>
        <p:nvSpPr>
          <p:cNvPr id="12" name="Slide Number Placeholder 11"/>
          <p:cNvSpPr>
            <a:spLocks noGrp="1"/>
          </p:cNvSpPr>
          <p:nvPr>
            <p:ph type="sldNum" sz="quarter" idx="16"/>
          </p:nvPr>
        </p:nvSpPr>
        <p:spPr/>
        <p:txBody>
          <a:bodyPr rtlCol="0"/>
          <a:lstStyle/>
          <a:p>
            <a:fld id="{566B3FBC-FF19-C64A-A04E-9091FC874CF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6F9BDA9-3769-E743-87A1-EDCF0BABEF97}" type="datetimeFigureOut">
              <a:rPr lang="en-US" smtClean="0"/>
              <a:pPr/>
              <a:t>6/16/14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66B3FBC-FF19-C64A-A04E-9091FC874C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9BDA9-3769-E743-87A1-EDCF0BABEF97}" type="datetimeFigureOut">
              <a:rPr lang="en-US" smtClean="0"/>
              <a:pPr/>
              <a:t>6/16/14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66B3FBC-FF19-C64A-A04E-9091FC874C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6F9BDA9-3769-E743-87A1-EDCF0BABEF97}" type="datetimeFigureOut">
              <a:rPr lang="en-US" smtClean="0"/>
              <a:pPr/>
              <a:t>6/16/14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A84A37A-AFC2-4A01-80A1-FC20F2C0D5B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6F9BDA9-3769-E743-87A1-EDCF0BABEF97}" type="datetimeFigureOut">
              <a:rPr lang="en-US" smtClean="0"/>
              <a:pPr/>
              <a:t>6/16/14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66B3FBC-FF19-C64A-A04E-9091FC874CF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6F9BDA9-3769-E743-87A1-EDCF0BABEF97}" type="datetimeFigureOut">
              <a:rPr lang="en-US" smtClean="0"/>
              <a:pPr/>
              <a:t>6/16/14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66B3FBC-FF19-C64A-A04E-9091FC874C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359" y="800100"/>
            <a:ext cx="6836640" cy="1888116"/>
          </a:xfrm>
          <a:ln>
            <a:noFill/>
          </a:ln>
        </p:spPr>
        <p:txBody>
          <a:bodyPr>
            <a:noAutofit/>
          </a:bodyPr>
          <a:lstStyle/>
          <a:p>
            <a:r>
              <a:rPr lang="en-US" sz="6000" dirty="0" smtClean="0">
                <a:solidFill>
                  <a:schemeClr val="tx1"/>
                </a:solidFill>
              </a:rPr>
              <a:t>Showing up for class:</a:t>
            </a:r>
            <a:endParaRPr lang="en-US" sz="6000" dirty="0">
              <a:solidFill>
                <a:schemeClr val="tx1"/>
              </a:solidFill>
            </a:endParaRPr>
          </a:p>
        </p:txBody>
      </p:sp>
      <p:sp>
        <p:nvSpPr>
          <p:cNvPr id="3" name="Subtitle 2"/>
          <p:cNvSpPr>
            <a:spLocks noGrp="1"/>
          </p:cNvSpPr>
          <p:nvPr>
            <p:ph type="subTitle" idx="1"/>
          </p:nvPr>
        </p:nvSpPr>
        <p:spPr>
          <a:xfrm>
            <a:off x="2583860" y="1625095"/>
            <a:ext cx="4505325" cy="1474209"/>
          </a:xfrm>
        </p:spPr>
        <p:txBody>
          <a:bodyPr>
            <a:noAutofit/>
          </a:bodyPr>
          <a:lstStyle/>
          <a:p>
            <a:pPr algn="ctr"/>
            <a:r>
              <a:rPr lang="en-US" sz="2800" dirty="0" smtClean="0">
                <a:solidFill>
                  <a:schemeClr val="accent1">
                    <a:lumMod val="40000"/>
                    <a:lumOff val="60000"/>
                  </a:schemeClr>
                </a:solidFill>
              </a:rPr>
              <a:t>Examining a doctoral level course on Acceptance and Commitment Therapy</a:t>
            </a:r>
            <a:endParaRPr lang="en-US" sz="2800" dirty="0">
              <a:solidFill>
                <a:schemeClr val="accent1">
                  <a:lumMod val="40000"/>
                  <a:lumOff val="60000"/>
                </a:schemeClr>
              </a:solidFill>
            </a:endParaRPr>
          </a:p>
        </p:txBody>
      </p:sp>
      <p:sp>
        <p:nvSpPr>
          <p:cNvPr id="4" name="Subtitle 2"/>
          <p:cNvSpPr txBox="1">
            <a:spLocks/>
          </p:cNvSpPr>
          <p:nvPr/>
        </p:nvSpPr>
        <p:spPr>
          <a:xfrm>
            <a:off x="5976137" y="4402116"/>
            <a:ext cx="2922307" cy="1313934"/>
          </a:xfrm>
          <a:prstGeom prst="rect">
            <a:avLst/>
          </a:prstGeom>
        </p:spPr>
        <p:txBody>
          <a:bodyPr vert="horz" lIns="91440" tIns="45720" rIns="91440" bIns="45720" rtlCol="0">
            <a:normAutofit/>
          </a:bodyPr>
          <a:lstStyle>
            <a:lvl1pPr marL="0" indent="0" algn="ctr" defTabSz="914400" rtl="0" eaLnBrk="1" latinLnBrk="0" hangingPunct="1">
              <a:spcBef>
                <a:spcPts val="300"/>
              </a:spcBef>
              <a:buSzPct val="100000"/>
              <a:buFont typeface="Wingdings" pitchFamily="2" charset="2"/>
              <a:buNone/>
              <a:defRPr sz="2200" kern="1200">
                <a:solidFill>
                  <a:schemeClr val="tx1">
                    <a:tint val="75000"/>
                  </a:schemeClr>
                </a:solidFill>
                <a:latin typeface="+mn-lt"/>
                <a:ea typeface="+mn-ea"/>
                <a:cs typeface="+mn-cs"/>
              </a:defRPr>
            </a:lvl1pPr>
            <a:lvl2pPr marL="457200" indent="0" algn="ctr" defTabSz="914400" rtl="0" eaLnBrk="1" latinLnBrk="0" hangingPunct="1">
              <a:spcBef>
                <a:spcPts val="1500"/>
              </a:spcBef>
              <a:buClr>
                <a:schemeClr val="tx1">
                  <a:lumMod val="60000"/>
                  <a:lumOff val="40000"/>
                </a:schemeClr>
              </a:buClr>
              <a:buSzPct val="100000"/>
              <a:buFont typeface="Wingdings" pitchFamily="2" charset="2"/>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1500"/>
              </a:spcBef>
              <a:buSzPct val="100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1500"/>
              </a:spcBef>
              <a:buClr>
                <a:schemeClr val="tx1">
                  <a:lumMod val="60000"/>
                  <a:lumOff val="40000"/>
                </a:schemeClr>
              </a:buClr>
              <a:buSzPct val="100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1500"/>
              </a:spcBef>
              <a:buSzPct val="100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ts val="1500"/>
              </a:spcBef>
              <a:buClr>
                <a:schemeClr val="tx1">
                  <a:lumMod val="60000"/>
                  <a:lumOff val="40000"/>
                </a:schemeClr>
              </a:buClr>
              <a:buSzPct val="100000"/>
              <a:buFont typeface="Wingdings" pitchFamily="2" charset="2"/>
              <a:buNone/>
              <a:tabLst/>
              <a:defRPr sz="1800" kern="1200">
                <a:solidFill>
                  <a:schemeClr val="tx1">
                    <a:tint val="75000"/>
                  </a:schemeClr>
                </a:solidFill>
                <a:latin typeface="+mn-lt"/>
                <a:ea typeface="+mn-ea"/>
                <a:cs typeface="+mn-cs"/>
              </a:defRPr>
            </a:lvl6pPr>
            <a:lvl7pPr marL="2743200" indent="0" algn="ctr" defTabSz="914400" rtl="0" eaLnBrk="1" latinLnBrk="0" hangingPunct="1">
              <a:spcBef>
                <a:spcPts val="1500"/>
              </a:spcBef>
              <a:buSzPct val="100000"/>
              <a:buFont typeface="Wingdings" pitchFamily="2" charset="2"/>
              <a:buNone/>
              <a:tabLst/>
              <a:defRPr sz="1800" kern="1200" baseline="0">
                <a:solidFill>
                  <a:schemeClr val="tx1">
                    <a:tint val="75000"/>
                  </a:schemeClr>
                </a:solidFill>
                <a:latin typeface="+mn-lt"/>
                <a:ea typeface="+mn-ea"/>
                <a:cs typeface="+mn-cs"/>
              </a:defRPr>
            </a:lvl7pPr>
            <a:lvl8pPr marL="3200400" indent="0" algn="ctr" defTabSz="914400" rtl="0" eaLnBrk="1" latinLnBrk="0" hangingPunct="1">
              <a:spcBef>
                <a:spcPts val="1500"/>
              </a:spcBef>
              <a:buClr>
                <a:schemeClr val="tx1">
                  <a:lumMod val="60000"/>
                  <a:lumOff val="40000"/>
                </a:schemeClr>
              </a:buClr>
              <a:buSzPct val="100000"/>
              <a:buFont typeface="Wingdings" pitchFamily="2" charset="2"/>
              <a:buNone/>
              <a:tabLst/>
              <a:defRPr sz="1800" kern="1200" baseline="0">
                <a:solidFill>
                  <a:schemeClr val="tx1">
                    <a:tint val="75000"/>
                  </a:schemeClr>
                </a:solidFill>
                <a:latin typeface="+mn-lt"/>
                <a:ea typeface="+mn-ea"/>
                <a:cs typeface="+mn-cs"/>
              </a:defRPr>
            </a:lvl8pPr>
            <a:lvl9pPr marL="3657600" indent="0" algn="ctr" defTabSz="914400" rtl="0" eaLnBrk="1" latinLnBrk="0" hangingPunct="1">
              <a:spcBef>
                <a:spcPts val="1500"/>
              </a:spcBef>
              <a:buSzPct val="100000"/>
              <a:buFont typeface="Wingdings" pitchFamily="2" charset="2"/>
              <a:buNone/>
              <a:tabLst/>
              <a:defRPr sz="1800" kern="1200" baseline="0">
                <a:solidFill>
                  <a:schemeClr val="tx1">
                    <a:tint val="75000"/>
                  </a:schemeClr>
                </a:solidFill>
                <a:latin typeface="+mn-lt"/>
                <a:ea typeface="+mn-ea"/>
                <a:cs typeface="+mn-cs"/>
              </a:defRPr>
            </a:lvl9pPr>
          </a:lstStyle>
          <a:p>
            <a:r>
              <a:rPr lang="en-US" sz="1600" dirty="0" smtClean="0"/>
              <a:t>Danielle N. Moyer, MS</a:t>
            </a:r>
          </a:p>
          <a:p>
            <a:r>
              <a:rPr lang="en-US" sz="1600" dirty="0" smtClean="0"/>
              <a:t>Daniel S. Steinberg, MA</a:t>
            </a:r>
          </a:p>
          <a:p>
            <a:r>
              <a:rPr lang="en-US" sz="1600" dirty="0" smtClean="0"/>
              <a:t>Melissa L. Connally, MS</a:t>
            </a:r>
          </a:p>
          <a:p>
            <a:r>
              <a:rPr lang="en-US" sz="1600" dirty="0" smtClean="0"/>
              <a:t>Amy R. Murrell, PhD</a:t>
            </a:r>
            <a:endParaRPr lang="en-US" sz="1600" dirty="0"/>
          </a:p>
        </p:txBody>
      </p:sp>
      <p:pic>
        <p:nvPicPr>
          <p:cNvPr id="10" name="Picture 9" descr="UNT.gif"/>
          <p:cNvPicPr>
            <a:picLocks noChangeAspect="1"/>
          </p:cNvPicPr>
          <p:nvPr/>
        </p:nvPicPr>
        <p:blipFill>
          <a:blip r:embed="rId2" cstate="print"/>
          <a:stretch>
            <a:fillRect/>
          </a:stretch>
        </p:blipFill>
        <p:spPr>
          <a:xfrm>
            <a:off x="7437291" y="5974341"/>
            <a:ext cx="498880" cy="567985"/>
          </a:xfrm>
          <a:prstGeom prst="rect">
            <a:avLst/>
          </a:prstGeom>
        </p:spPr>
      </p:pic>
      <p:pic>
        <p:nvPicPr>
          <p:cNvPr id="11" name="Picture 14" descr="http://www.orgsync.com/assets/home/schools/university-of-north-texas-logo-d4486a2f8a7fc9b89e574fa38cf11f1d.png"/>
          <p:cNvPicPr>
            <a:picLocks noChangeAspect="1" noChangeArrowheads="1"/>
          </p:cNvPicPr>
          <p:nvPr/>
        </p:nvPicPr>
        <p:blipFill>
          <a:blip r:embed="rId3" cstate="print"/>
          <a:srcRect/>
          <a:stretch>
            <a:fillRect/>
          </a:stretch>
        </p:blipFill>
        <p:spPr bwMode="auto">
          <a:xfrm>
            <a:off x="7480977" y="5887584"/>
            <a:ext cx="1663023" cy="942381"/>
          </a:xfrm>
          <a:prstGeom prst="rect">
            <a:avLst/>
          </a:prstGeom>
          <a:noFill/>
        </p:spPr>
      </p:pic>
      <p:pic>
        <p:nvPicPr>
          <p:cNvPr id="26626" name="Picture 2" descr="http://www.topcollegecounseling.com/wp-content/uploads/2012/08/desk.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flipH="1">
            <a:off x="956543" y="2529191"/>
            <a:ext cx="3445149" cy="3445150"/>
          </a:xfrm>
          <a:prstGeom prst="rect">
            <a:avLst/>
          </a:prstGeom>
          <a:noFill/>
        </p:spPr>
      </p:pic>
    </p:spTree>
    <p:extLst>
      <p:ext uri="{BB962C8B-B14F-4D97-AF65-F5344CB8AC3E}">
        <p14:creationId xmlns:p14="http://schemas.microsoft.com/office/powerpoint/2010/main" val="29672918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3200" dirty="0" smtClean="0"/>
              <a:t>AFQ: Psychological Inflexibility</a:t>
            </a:r>
            <a:endParaRPr lang="en-US" sz="32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181421815"/>
              </p:ext>
            </p:extLst>
          </p:nvPr>
        </p:nvGraphicFramePr>
        <p:xfrm>
          <a:off x="612775" y="1973678"/>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548352" y="2971232"/>
            <a:ext cx="285768" cy="461665"/>
          </a:xfrm>
          <a:prstGeom prst="rect">
            <a:avLst/>
          </a:prstGeom>
          <a:noFill/>
        </p:spPr>
        <p:txBody>
          <a:bodyPr wrap="square" rtlCol="0">
            <a:spAutoFit/>
          </a:bodyPr>
          <a:lstStyle/>
          <a:p>
            <a:r>
              <a:rPr lang="en-US" sz="2400" dirty="0" smtClean="0"/>
              <a:t>*</a:t>
            </a:r>
            <a:endParaRPr lang="en-US" sz="2400" dirty="0"/>
          </a:p>
        </p:txBody>
      </p:sp>
    </p:spTree>
    <p:extLst>
      <p:ext uri="{BB962C8B-B14F-4D97-AF65-F5344CB8AC3E}">
        <p14:creationId xmlns:p14="http://schemas.microsoft.com/office/powerpoint/2010/main" val="22376029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3200" dirty="0" smtClean="0"/>
              <a:t>MAAS: Mindfulness</a:t>
            </a:r>
            <a:endParaRPr lang="en-US" sz="3200" dirty="0"/>
          </a:p>
        </p:txBody>
      </p:sp>
      <p:graphicFrame>
        <p:nvGraphicFramePr>
          <p:cNvPr id="8" name="Chart 7"/>
          <p:cNvGraphicFramePr/>
          <p:nvPr>
            <p:extLst>
              <p:ext uri="{D42A27DB-BD31-4B8C-83A1-F6EECF244321}">
                <p14:modId xmlns:p14="http://schemas.microsoft.com/office/powerpoint/2010/main" val="3318899704"/>
              </p:ext>
            </p:extLst>
          </p:nvPr>
        </p:nvGraphicFramePr>
        <p:xfrm>
          <a:off x="616129" y="1994566"/>
          <a:ext cx="8149919" cy="448528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054272" y="2579078"/>
            <a:ext cx="285768" cy="461665"/>
          </a:xfrm>
          <a:prstGeom prst="rect">
            <a:avLst/>
          </a:prstGeom>
          <a:noFill/>
        </p:spPr>
        <p:txBody>
          <a:bodyPr wrap="square" rtlCol="0">
            <a:spAutoFit/>
          </a:bodyPr>
          <a:lstStyle/>
          <a:p>
            <a:r>
              <a:rPr lang="en-US" sz="2400" dirty="0" smtClean="0"/>
              <a:t>*</a:t>
            </a:r>
            <a:endParaRPr lang="en-US" sz="2400" dirty="0"/>
          </a:p>
        </p:txBody>
      </p:sp>
      <p:sp>
        <p:nvSpPr>
          <p:cNvPr id="10" name="TextBox 9"/>
          <p:cNvSpPr txBox="1"/>
          <p:nvPr/>
        </p:nvSpPr>
        <p:spPr>
          <a:xfrm>
            <a:off x="3492324" y="2821840"/>
            <a:ext cx="285768" cy="461665"/>
          </a:xfrm>
          <a:prstGeom prst="rect">
            <a:avLst/>
          </a:prstGeom>
          <a:noFill/>
        </p:spPr>
        <p:txBody>
          <a:bodyPr wrap="square" rtlCol="0">
            <a:spAutoFit/>
          </a:bodyPr>
          <a:lstStyle/>
          <a:p>
            <a:r>
              <a:rPr lang="en-US" sz="2400" dirty="0" smtClean="0"/>
              <a:t>*</a:t>
            </a:r>
            <a:endParaRPr lang="en-US" sz="2400" dirty="0"/>
          </a:p>
        </p:txBody>
      </p:sp>
    </p:spTree>
    <p:extLst>
      <p:ext uri="{BB962C8B-B14F-4D97-AF65-F5344CB8AC3E}">
        <p14:creationId xmlns:p14="http://schemas.microsoft.com/office/powerpoint/2010/main" val="3653740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3200" dirty="0" smtClean="0"/>
              <a:t>VLQ: Valued Living</a:t>
            </a:r>
            <a:endParaRPr lang="en-US" sz="3200" dirty="0"/>
          </a:p>
        </p:txBody>
      </p:sp>
      <p:graphicFrame>
        <p:nvGraphicFramePr>
          <p:cNvPr id="3" name="Chart 2"/>
          <p:cNvGraphicFramePr/>
          <p:nvPr>
            <p:extLst>
              <p:ext uri="{D42A27DB-BD31-4B8C-83A1-F6EECF244321}">
                <p14:modId xmlns:p14="http://schemas.microsoft.com/office/powerpoint/2010/main" val="1601107110"/>
              </p:ext>
            </p:extLst>
          </p:nvPr>
        </p:nvGraphicFramePr>
        <p:xfrm>
          <a:off x="612648" y="2106607"/>
          <a:ext cx="8149918" cy="44852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75371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3200" dirty="0" smtClean="0"/>
              <a:t>PSS: Perceived Stress</a:t>
            </a:r>
            <a:endParaRPr lang="en-US" sz="3200" dirty="0"/>
          </a:p>
        </p:txBody>
      </p:sp>
      <p:graphicFrame>
        <p:nvGraphicFramePr>
          <p:cNvPr id="6" name="Chart 5"/>
          <p:cNvGraphicFramePr/>
          <p:nvPr>
            <p:extLst>
              <p:ext uri="{D42A27DB-BD31-4B8C-83A1-F6EECF244321}">
                <p14:modId xmlns:p14="http://schemas.microsoft.com/office/powerpoint/2010/main" val="1908542280"/>
              </p:ext>
            </p:extLst>
          </p:nvPr>
        </p:nvGraphicFramePr>
        <p:xfrm>
          <a:off x="616130" y="2049257"/>
          <a:ext cx="8149918" cy="448528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658740" y="3830236"/>
            <a:ext cx="285768" cy="461665"/>
          </a:xfrm>
          <a:prstGeom prst="rect">
            <a:avLst/>
          </a:prstGeom>
          <a:noFill/>
        </p:spPr>
        <p:txBody>
          <a:bodyPr wrap="square" rtlCol="0">
            <a:spAutoFit/>
          </a:bodyPr>
          <a:lstStyle/>
          <a:p>
            <a:r>
              <a:rPr lang="en-US" sz="2400" dirty="0" smtClean="0"/>
              <a:t>*</a:t>
            </a:r>
            <a:endParaRPr lang="en-US" sz="2400" dirty="0"/>
          </a:p>
        </p:txBody>
      </p:sp>
    </p:spTree>
    <p:extLst>
      <p:ext uri="{BB962C8B-B14F-4D97-AF65-F5344CB8AC3E}">
        <p14:creationId xmlns:p14="http://schemas.microsoft.com/office/powerpoint/2010/main" val="3653740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3200" dirty="0" smtClean="0"/>
              <a:t>So many questions yet to answer!</a:t>
            </a:r>
            <a:endParaRPr lang="en-US" sz="3200" dirty="0"/>
          </a:p>
        </p:txBody>
      </p:sp>
      <p:sp>
        <p:nvSpPr>
          <p:cNvPr id="3" name="Content Placeholder 2"/>
          <p:cNvSpPr>
            <a:spLocks noGrp="1"/>
          </p:cNvSpPr>
          <p:nvPr>
            <p:ph sz="quarter" idx="1"/>
          </p:nvPr>
        </p:nvSpPr>
        <p:spPr>
          <a:xfrm>
            <a:off x="612648" y="1645920"/>
            <a:ext cx="4411066" cy="2769499"/>
          </a:xfrm>
        </p:spPr>
        <p:txBody>
          <a:bodyPr>
            <a:normAutofit/>
          </a:bodyPr>
          <a:lstStyle/>
          <a:p>
            <a:pPr>
              <a:buFont typeface="Wingdings" charset="2"/>
              <a:buChar char="q"/>
            </a:pPr>
            <a:r>
              <a:rPr lang="en-US" sz="2800" dirty="0" smtClean="0"/>
              <a:t>Barriers to research</a:t>
            </a:r>
          </a:p>
          <a:p>
            <a:pPr>
              <a:buFont typeface="Wingdings" charset="2"/>
              <a:buChar char="q"/>
            </a:pPr>
            <a:r>
              <a:rPr lang="en-US" sz="2800" dirty="0" smtClean="0"/>
              <a:t>Structured data collection</a:t>
            </a:r>
          </a:p>
          <a:p>
            <a:pPr>
              <a:buFont typeface="Wingdings" charset="2"/>
              <a:buChar char="q"/>
            </a:pPr>
            <a:r>
              <a:rPr lang="en-US" sz="2800" dirty="0" smtClean="0"/>
              <a:t>Comparison groups</a:t>
            </a:r>
          </a:p>
          <a:p>
            <a:pPr>
              <a:buFont typeface="Wingdings" charset="2"/>
              <a:buChar char="q"/>
            </a:pPr>
            <a:r>
              <a:rPr lang="en-US" sz="2800" dirty="0" smtClean="0"/>
              <a:t>Competency</a:t>
            </a:r>
          </a:p>
        </p:txBody>
      </p:sp>
      <p:pic>
        <p:nvPicPr>
          <p:cNvPr id="7170" name="Picture 2" descr="http://media.lifehealthpro.com/lifehealthpro/article/2013/01/28/question-resize-380x300.JPG"/>
          <p:cNvPicPr>
            <a:picLocks noChangeAspect="1" noChangeArrowheads="1"/>
          </p:cNvPicPr>
          <p:nvPr/>
        </p:nvPicPr>
        <p:blipFill>
          <a:blip r:embed="rId3"/>
          <a:srcRect r="27189"/>
          <a:stretch>
            <a:fillRect/>
          </a:stretch>
        </p:blipFill>
        <p:spPr bwMode="auto">
          <a:xfrm>
            <a:off x="5023715" y="2697161"/>
            <a:ext cx="3742334" cy="3422043"/>
          </a:xfrm>
          <a:prstGeom prst="rect">
            <a:avLst/>
          </a:prstGeom>
          <a:noFill/>
        </p:spPr>
      </p:pic>
    </p:spTree>
    <p:extLst>
      <p:ext uri="{BB962C8B-B14F-4D97-AF65-F5344CB8AC3E}">
        <p14:creationId xmlns:p14="http://schemas.microsoft.com/office/powerpoint/2010/main" val="1535633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3200" dirty="0" smtClean="0"/>
              <a:t>There are many opportunities for improvement</a:t>
            </a:r>
            <a:endParaRPr lang="en-US" sz="3200" dirty="0"/>
          </a:p>
        </p:txBody>
      </p:sp>
      <p:sp>
        <p:nvSpPr>
          <p:cNvPr id="3" name="Content Placeholder 2"/>
          <p:cNvSpPr>
            <a:spLocks noGrp="1"/>
          </p:cNvSpPr>
          <p:nvPr>
            <p:ph sz="quarter" idx="1"/>
          </p:nvPr>
        </p:nvSpPr>
        <p:spPr>
          <a:xfrm>
            <a:off x="612648" y="1600200"/>
            <a:ext cx="6782857" cy="4495800"/>
          </a:xfrm>
        </p:spPr>
        <p:txBody>
          <a:bodyPr>
            <a:normAutofit/>
          </a:bodyPr>
          <a:lstStyle/>
          <a:p>
            <a:pPr>
              <a:buFont typeface="Wingdings" charset="2"/>
              <a:buChar char="q"/>
            </a:pPr>
            <a:r>
              <a:rPr lang="en-US" sz="2800" dirty="0" smtClean="0"/>
              <a:t>Informed consent</a:t>
            </a:r>
          </a:p>
          <a:p>
            <a:pPr>
              <a:buFont typeface="Wingdings" charset="2"/>
              <a:buChar char="q"/>
            </a:pPr>
            <a:r>
              <a:rPr lang="en-US" sz="2800" dirty="0" smtClean="0"/>
              <a:t>Improving efficiency around foundations</a:t>
            </a:r>
          </a:p>
          <a:p>
            <a:pPr>
              <a:buFont typeface="Wingdings" charset="2"/>
              <a:buChar char="q"/>
            </a:pPr>
            <a:r>
              <a:rPr lang="en-US" sz="2800" dirty="0" smtClean="0"/>
              <a:t>More experiential activities</a:t>
            </a:r>
          </a:p>
          <a:p>
            <a:pPr>
              <a:buFont typeface="Wingdings" charset="2"/>
              <a:buChar char="q"/>
            </a:pPr>
            <a:r>
              <a:rPr lang="en-US" sz="2800" dirty="0" smtClean="0"/>
              <a:t>Know yourself!</a:t>
            </a:r>
          </a:p>
        </p:txBody>
      </p:sp>
      <p:pic>
        <p:nvPicPr>
          <p:cNvPr id="5126" name="Picture 6" descr="http://lemonade-it.com/images/Flexible.jpg"/>
          <p:cNvPicPr>
            <a:picLocks noChangeAspect="1" noChangeArrowheads="1"/>
          </p:cNvPicPr>
          <p:nvPr/>
        </p:nvPicPr>
        <p:blipFill>
          <a:blip r:embed="rId3">
            <a:clrChange>
              <a:clrFrom>
                <a:srgbClr val="FFFFFF"/>
              </a:clrFrom>
              <a:clrTo>
                <a:srgbClr val="FFFFFF">
                  <a:alpha val="0"/>
                </a:srgbClr>
              </a:clrTo>
            </a:clrChange>
          </a:blip>
          <a:srcRect l="11167" t="14606" r="13893" b="8747"/>
          <a:stretch>
            <a:fillRect/>
          </a:stretch>
        </p:blipFill>
        <p:spPr bwMode="auto">
          <a:xfrm>
            <a:off x="5191125" y="3230701"/>
            <a:ext cx="3520403" cy="2401981"/>
          </a:xfrm>
          <a:prstGeom prst="rect">
            <a:avLst/>
          </a:prstGeom>
          <a:noFill/>
        </p:spPr>
      </p:pic>
      <p:sp>
        <p:nvSpPr>
          <p:cNvPr id="5" name="TextBox 4"/>
          <p:cNvSpPr txBox="1"/>
          <p:nvPr/>
        </p:nvSpPr>
        <p:spPr>
          <a:xfrm>
            <a:off x="6335956" y="5004687"/>
            <a:ext cx="2394622" cy="523220"/>
          </a:xfrm>
          <a:prstGeom prst="rect">
            <a:avLst/>
          </a:prstGeom>
          <a:noFill/>
        </p:spPr>
        <p:txBody>
          <a:bodyPr wrap="square" rtlCol="0">
            <a:spAutoFit/>
          </a:bodyPr>
          <a:lstStyle/>
          <a:p>
            <a:r>
              <a:rPr lang="en-US" sz="2800" b="1" spc="300" dirty="0" smtClean="0"/>
              <a:t>FLEXIBILITY</a:t>
            </a:r>
            <a:endParaRPr lang="en-US" sz="2800" b="1" spc="300" dirty="0"/>
          </a:p>
        </p:txBody>
      </p:sp>
    </p:spTree>
    <p:extLst>
      <p:ext uri="{BB962C8B-B14F-4D97-AF65-F5344CB8AC3E}">
        <p14:creationId xmlns:p14="http://schemas.microsoft.com/office/powerpoint/2010/main" val="3081574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z="3200" dirty="0" smtClean="0"/>
              <a:t>Course Structure</a:t>
            </a:r>
            <a:r>
              <a:rPr lang="en-US" dirty="0" smtClean="0"/>
              <a:t> </a:t>
            </a:r>
            <a:endParaRPr lang="en-US" dirty="0"/>
          </a:p>
        </p:txBody>
      </p:sp>
      <p:sp>
        <p:nvSpPr>
          <p:cNvPr id="3" name="Content Placeholder 2"/>
          <p:cNvSpPr>
            <a:spLocks noGrp="1"/>
          </p:cNvSpPr>
          <p:nvPr>
            <p:ph sz="quarter" idx="1"/>
          </p:nvPr>
        </p:nvSpPr>
        <p:spPr>
          <a:xfrm>
            <a:off x="1154238" y="3448035"/>
            <a:ext cx="7845552" cy="1776396"/>
          </a:xfrm>
        </p:spPr>
        <p:txBody>
          <a:bodyPr>
            <a:normAutofit/>
          </a:bodyPr>
          <a:lstStyle/>
          <a:p>
            <a:pPr marL="0" indent="0">
              <a:buNone/>
            </a:pPr>
            <a:r>
              <a:rPr lang="en-US" sz="2000" dirty="0" smtClean="0"/>
              <a:t>“Coming in with little understanding of the material it was too much to soak in all of these terms all at once.  Instead, perhaps addressing the elements of the </a:t>
            </a:r>
            <a:r>
              <a:rPr lang="en-US" sz="2000" dirty="0" err="1" smtClean="0"/>
              <a:t>hexaflex</a:t>
            </a:r>
            <a:r>
              <a:rPr lang="en-US" sz="2000" dirty="0" smtClean="0"/>
              <a:t> first, and then talking about FC and RFT?”</a:t>
            </a:r>
          </a:p>
          <a:p>
            <a:endParaRPr lang="en-US" dirty="0"/>
          </a:p>
        </p:txBody>
      </p:sp>
      <p:pic>
        <p:nvPicPr>
          <p:cNvPr id="3074" name="Picture 2" descr="http://talentformula.ca/wp-content/uploads/feedback.jpg"/>
          <p:cNvPicPr>
            <a:picLocks noChangeAspect="1" noChangeArrowheads="1"/>
          </p:cNvPicPr>
          <p:nvPr/>
        </p:nvPicPr>
        <p:blipFill>
          <a:blip r:embed="rId3">
            <a:clrChange>
              <a:clrFrom>
                <a:srgbClr val="F1F1F1"/>
              </a:clrFrom>
              <a:clrTo>
                <a:srgbClr val="F1F1F1">
                  <a:alpha val="0"/>
                </a:srgbClr>
              </a:clrTo>
            </a:clrChange>
            <a:lum/>
          </a:blip>
          <a:srcRect/>
          <a:stretch>
            <a:fillRect/>
          </a:stretch>
        </p:blipFill>
        <p:spPr bwMode="auto">
          <a:xfrm>
            <a:off x="3219323" y="0"/>
            <a:ext cx="5403850" cy="2144271"/>
          </a:xfrm>
          <a:prstGeom prst="rect">
            <a:avLst/>
          </a:prstGeom>
          <a:noFill/>
        </p:spPr>
      </p:pic>
      <p:sp>
        <p:nvSpPr>
          <p:cNvPr id="5" name="Content Placeholder 2"/>
          <p:cNvSpPr txBox="1">
            <a:spLocks/>
          </p:cNvSpPr>
          <p:nvPr/>
        </p:nvSpPr>
        <p:spPr>
          <a:xfrm>
            <a:off x="205431" y="2144271"/>
            <a:ext cx="7845552" cy="1776396"/>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000" dirty="0" smtClean="0"/>
              <a:t>“First half of course (theory) was very difficult for me to understand.  Second half was much more digestible.  I wonder if the class would be better if these were flipped.”</a:t>
            </a:r>
          </a:p>
          <a:p>
            <a:endParaRPr lang="en-US" sz="2000" dirty="0"/>
          </a:p>
        </p:txBody>
      </p:sp>
      <p:sp>
        <p:nvSpPr>
          <p:cNvPr id="6" name="Content Placeholder 2"/>
          <p:cNvSpPr txBox="1">
            <a:spLocks/>
          </p:cNvSpPr>
          <p:nvPr/>
        </p:nvSpPr>
        <p:spPr>
          <a:xfrm>
            <a:off x="205431" y="5027970"/>
            <a:ext cx="7845552" cy="11610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400" dirty="0" smtClean="0"/>
              <a:t>“I felt the structure of the first half of the class was very difficult.  I LOVED the second half of the class.”</a:t>
            </a:r>
          </a:p>
          <a:p>
            <a:endParaRPr lang="en-US" dirty="0"/>
          </a:p>
        </p:txBody>
      </p:sp>
      <p:sp>
        <p:nvSpPr>
          <p:cNvPr id="7" name="Content Placeholder 2"/>
          <p:cNvSpPr txBox="1">
            <a:spLocks/>
          </p:cNvSpPr>
          <p:nvPr/>
        </p:nvSpPr>
        <p:spPr>
          <a:xfrm>
            <a:off x="183100" y="2493292"/>
            <a:ext cx="7845552" cy="954743"/>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400" dirty="0" smtClean="0"/>
              <a:t>“I would have liked to learn about values earlier in the semester.”</a:t>
            </a:r>
          </a:p>
          <a:p>
            <a:endParaRPr lang="en-US" dirty="0"/>
          </a:p>
        </p:txBody>
      </p:sp>
      <p:sp>
        <p:nvSpPr>
          <p:cNvPr id="8" name="Content Placeholder 2"/>
          <p:cNvSpPr txBox="1">
            <a:spLocks/>
          </p:cNvSpPr>
          <p:nvPr/>
        </p:nvSpPr>
        <p:spPr>
          <a:xfrm>
            <a:off x="1807898" y="3448035"/>
            <a:ext cx="7191892" cy="964553"/>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400" dirty="0" smtClean="0"/>
              <a:t>“The next time this course is offered, it might be best to start the ACT processes with values.”</a:t>
            </a:r>
          </a:p>
          <a:p>
            <a:endParaRPr lang="en-US" dirty="0"/>
          </a:p>
        </p:txBody>
      </p:sp>
    </p:spTree>
    <p:extLst>
      <p:ext uri="{BB962C8B-B14F-4D97-AF65-F5344CB8AC3E}">
        <p14:creationId xmlns:p14="http://schemas.microsoft.com/office/powerpoint/2010/main" val="3149209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p:bldP spid="5" grpId="1"/>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z="3200" dirty="0" smtClean="0"/>
              <a:t>Course Content</a:t>
            </a:r>
            <a:r>
              <a:rPr lang="en-US" dirty="0" smtClean="0"/>
              <a:t> </a:t>
            </a:r>
            <a:endParaRPr lang="en-US" dirty="0"/>
          </a:p>
        </p:txBody>
      </p:sp>
      <p:sp>
        <p:nvSpPr>
          <p:cNvPr id="3" name="Content Placeholder 2"/>
          <p:cNvSpPr>
            <a:spLocks noGrp="1"/>
          </p:cNvSpPr>
          <p:nvPr>
            <p:ph sz="quarter" idx="1"/>
          </p:nvPr>
        </p:nvSpPr>
        <p:spPr>
          <a:xfrm>
            <a:off x="612648" y="1771650"/>
            <a:ext cx="7845552" cy="3952314"/>
          </a:xfrm>
        </p:spPr>
        <p:txBody>
          <a:bodyPr/>
          <a:lstStyle/>
          <a:p>
            <a:pPr>
              <a:buFont typeface="Wingdings" charset="2"/>
              <a:buChar char="q"/>
            </a:pPr>
            <a:endParaRPr lang="en-US" dirty="0" smtClean="0"/>
          </a:p>
          <a:p>
            <a:endParaRPr lang="en-US" dirty="0"/>
          </a:p>
        </p:txBody>
      </p:sp>
      <p:pic>
        <p:nvPicPr>
          <p:cNvPr id="3074" name="Picture 2" descr="http://talentformula.ca/wp-content/uploads/feedback.jpg"/>
          <p:cNvPicPr>
            <a:picLocks noChangeAspect="1" noChangeArrowheads="1"/>
          </p:cNvPicPr>
          <p:nvPr/>
        </p:nvPicPr>
        <p:blipFill>
          <a:blip r:embed="rId3">
            <a:clrChange>
              <a:clrFrom>
                <a:srgbClr val="F1F1F1"/>
              </a:clrFrom>
              <a:clrTo>
                <a:srgbClr val="F1F1F1">
                  <a:alpha val="0"/>
                </a:srgbClr>
              </a:clrTo>
            </a:clrChange>
            <a:lum/>
          </a:blip>
          <a:srcRect/>
          <a:stretch>
            <a:fillRect/>
          </a:stretch>
        </p:blipFill>
        <p:spPr bwMode="auto">
          <a:xfrm>
            <a:off x="3219323" y="0"/>
            <a:ext cx="5403850" cy="2144271"/>
          </a:xfrm>
          <a:prstGeom prst="rect">
            <a:avLst/>
          </a:prstGeom>
          <a:noFill/>
        </p:spPr>
      </p:pic>
      <p:sp>
        <p:nvSpPr>
          <p:cNvPr id="4" name="TextBox 3"/>
          <p:cNvSpPr txBox="1"/>
          <p:nvPr/>
        </p:nvSpPr>
        <p:spPr>
          <a:xfrm>
            <a:off x="612648" y="2296893"/>
            <a:ext cx="8153400" cy="830997"/>
          </a:xfrm>
          <a:prstGeom prst="rect">
            <a:avLst/>
          </a:prstGeom>
          <a:noFill/>
        </p:spPr>
        <p:txBody>
          <a:bodyPr wrap="square" rtlCol="0">
            <a:spAutoFit/>
          </a:bodyPr>
          <a:lstStyle/>
          <a:p>
            <a:r>
              <a:rPr lang="en-US" sz="2400" dirty="0" smtClean="0"/>
              <a:t>“I loved the course material; I tried to apply what I learned in the therapy room.”</a:t>
            </a:r>
            <a:endParaRPr lang="en-US" sz="2400" dirty="0"/>
          </a:p>
        </p:txBody>
      </p:sp>
      <p:sp>
        <p:nvSpPr>
          <p:cNvPr id="6" name="TextBox 5"/>
          <p:cNvSpPr txBox="1"/>
          <p:nvPr/>
        </p:nvSpPr>
        <p:spPr>
          <a:xfrm>
            <a:off x="304800" y="3426674"/>
            <a:ext cx="8153400" cy="1323439"/>
          </a:xfrm>
          <a:prstGeom prst="rect">
            <a:avLst/>
          </a:prstGeom>
          <a:noFill/>
        </p:spPr>
        <p:txBody>
          <a:bodyPr wrap="square" rtlCol="0">
            <a:spAutoFit/>
          </a:bodyPr>
          <a:lstStyle/>
          <a:p>
            <a:r>
              <a:rPr lang="en-US" sz="2000" dirty="0" smtClean="0"/>
              <a:t>“Overall, I enjoyed the subject matter. I was happy to have taken the class and to learn more about ACT.  I think it will be helpful in the therapy I provide in the clinic. I think more emphasis on what it looks like in the room would have been fun.”</a:t>
            </a:r>
            <a:endParaRPr lang="en-US" sz="2000" dirty="0"/>
          </a:p>
        </p:txBody>
      </p:sp>
      <p:sp>
        <p:nvSpPr>
          <p:cNvPr id="7" name="TextBox 6"/>
          <p:cNvSpPr txBox="1"/>
          <p:nvPr/>
        </p:nvSpPr>
        <p:spPr>
          <a:xfrm>
            <a:off x="1344637" y="5159073"/>
            <a:ext cx="7799363" cy="830997"/>
          </a:xfrm>
          <a:prstGeom prst="rect">
            <a:avLst/>
          </a:prstGeom>
          <a:noFill/>
        </p:spPr>
        <p:txBody>
          <a:bodyPr wrap="square" rtlCol="0">
            <a:spAutoFit/>
          </a:bodyPr>
          <a:lstStyle/>
          <a:p>
            <a:r>
              <a:rPr lang="en-US" sz="2400" dirty="0" smtClean="0"/>
              <a:t>“If time had allowed, more discussion on ACT conferences and workshops may have been appreciated.”</a:t>
            </a:r>
            <a:endParaRPr lang="en-US" sz="2400" dirty="0"/>
          </a:p>
        </p:txBody>
      </p:sp>
    </p:spTree>
    <p:extLst>
      <p:ext uri="{BB962C8B-B14F-4D97-AF65-F5344CB8AC3E}">
        <p14:creationId xmlns:p14="http://schemas.microsoft.com/office/powerpoint/2010/main" val="2521396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z="3200" dirty="0" smtClean="0"/>
              <a:t>Instructor</a:t>
            </a:r>
            <a:r>
              <a:rPr lang="en-US" dirty="0" smtClean="0"/>
              <a:t> </a:t>
            </a:r>
            <a:endParaRPr lang="en-US" dirty="0"/>
          </a:p>
        </p:txBody>
      </p:sp>
      <p:sp>
        <p:nvSpPr>
          <p:cNvPr id="3" name="Content Placeholder 2"/>
          <p:cNvSpPr>
            <a:spLocks noGrp="1"/>
          </p:cNvSpPr>
          <p:nvPr>
            <p:ph sz="quarter" idx="1"/>
          </p:nvPr>
        </p:nvSpPr>
        <p:spPr>
          <a:xfrm>
            <a:off x="612648" y="1771650"/>
            <a:ext cx="7845552" cy="3952314"/>
          </a:xfrm>
        </p:spPr>
        <p:txBody>
          <a:bodyPr/>
          <a:lstStyle/>
          <a:p>
            <a:pPr>
              <a:buFont typeface="Wingdings" charset="2"/>
              <a:buChar char="q"/>
            </a:pPr>
            <a:endParaRPr lang="en-US" dirty="0" smtClean="0"/>
          </a:p>
          <a:p>
            <a:endParaRPr lang="en-US" dirty="0"/>
          </a:p>
        </p:txBody>
      </p:sp>
      <p:pic>
        <p:nvPicPr>
          <p:cNvPr id="3074" name="Picture 2" descr="http://talentformula.ca/wp-content/uploads/feedback.jpg"/>
          <p:cNvPicPr>
            <a:picLocks noChangeAspect="1" noChangeArrowheads="1"/>
          </p:cNvPicPr>
          <p:nvPr/>
        </p:nvPicPr>
        <p:blipFill>
          <a:blip r:embed="rId3">
            <a:clrChange>
              <a:clrFrom>
                <a:srgbClr val="F1F1F1"/>
              </a:clrFrom>
              <a:clrTo>
                <a:srgbClr val="F1F1F1">
                  <a:alpha val="0"/>
                </a:srgbClr>
              </a:clrTo>
            </a:clrChange>
            <a:lum/>
          </a:blip>
          <a:srcRect/>
          <a:stretch>
            <a:fillRect/>
          </a:stretch>
        </p:blipFill>
        <p:spPr bwMode="auto">
          <a:xfrm>
            <a:off x="3219323" y="0"/>
            <a:ext cx="5403850" cy="2144271"/>
          </a:xfrm>
          <a:prstGeom prst="rect">
            <a:avLst/>
          </a:prstGeom>
          <a:noFill/>
        </p:spPr>
      </p:pic>
      <p:sp>
        <p:nvSpPr>
          <p:cNvPr id="6" name="TextBox 5"/>
          <p:cNvSpPr txBox="1"/>
          <p:nvPr/>
        </p:nvSpPr>
        <p:spPr>
          <a:xfrm>
            <a:off x="0" y="2144271"/>
            <a:ext cx="8153400" cy="1015663"/>
          </a:xfrm>
          <a:prstGeom prst="rect">
            <a:avLst/>
          </a:prstGeom>
          <a:noFill/>
        </p:spPr>
        <p:txBody>
          <a:bodyPr wrap="square" rtlCol="0">
            <a:spAutoFit/>
          </a:bodyPr>
          <a:lstStyle/>
          <a:p>
            <a:r>
              <a:rPr lang="en-US" sz="2000" dirty="0" smtClean="0"/>
              <a:t>“At first I thought the instructor shared too much personal information. Later, I interpreted such behavior as modeling multiple aspects of psychological flexibility.  Ultimately, I find your self-disclosure inspiring.”</a:t>
            </a:r>
            <a:endParaRPr lang="en-US" sz="2000" dirty="0"/>
          </a:p>
        </p:txBody>
      </p:sp>
      <p:sp>
        <p:nvSpPr>
          <p:cNvPr id="7" name="TextBox 6"/>
          <p:cNvSpPr txBox="1"/>
          <p:nvPr/>
        </p:nvSpPr>
        <p:spPr>
          <a:xfrm>
            <a:off x="1481357" y="3333304"/>
            <a:ext cx="7662643" cy="830997"/>
          </a:xfrm>
          <a:prstGeom prst="rect">
            <a:avLst/>
          </a:prstGeom>
          <a:noFill/>
        </p:spPr>
        <p:txBody>
          <a:bodyPr wrap="square" rtlCol="0">
            <a:spAutoFit/>
          </a:bodyPr>
          <a:lstStyle/>
          <a:p>
            <a:r>
              <a:rPr lang="en-US" sz="2400" dirty="0" smtClean="0"/>
              <a:t>“I felt a bit uncomfortable during some of the instructor’s self-disclosures.”</a:t>
            </a:r>
            <a:endParaRPr lang="en-US" sz="2400" dirty="0"/>
          </a:p>
        </p:txBody>
      </p:sp>
      <p:sp>
        <p:nvSpPr>
          <p:cNvPr id="8" name="TextBox 7"/>
          <p:cNvSpPr txBox="1"/>
          <p:nvPr/>
        </p:nvSpPr>
        <p:spPr>
          <a:xfrm>
            <a:off x="298781" y="4262740"/>
            <a:ext cx="7799363" cy="830997"/>
          </a:xfrm>
          <a:prstGeom prst="rect">
            <a:avLst/>
          </a:prstGeom>
          <a:noFill/>
        </p:spPr>
        <p:txBody>
          <a:bodyPr wrap="square" rtlCol="0">
            <a:spAutoFit/>
          </a:bodyPr>
          <a:lstStyle/>
          <a:p>
            <a:r>
              <a:rPr lang="en-US" sz="2400" dirty="0" smtClean="0"/>
              <a:t>“I appreciate the instructor’s openness and passion for the subject.”</a:t>
            </a:r>
            <a:endParaRPr lang="en-US" sz="2400" dirty="0"/>
          </a:p>
        </p:txBody>
      </p:sp>
      <p:sp>
        <p:nvSpPr>
          <p:cNvPr id="9" name="TextBox 8"/>
          <p:cNvSpPr txBox="1"/>
          <p:nvPr/>
        </p:nvSpPr>
        <p:spPr>
          <a:xfrm>
            <a:off x="823810" y="5388338"/>
            <a:ext cx="7799363" cy="1200328"/>
          </a:xfrm>
          <a:prstGeom prst="rect">
            <a:avLst/>
          </a:prstGeom>
          <a:noFill/>
        </p:spPr>
        <p:txBody>
          <a:bodyPr wrap="square" rtlCol="0">
            <a:spAutoFit/>
          </a:bodyPr>
          <a:lstStyle/>
          <a:p>
            <a:r>
              <a:rPr lang="en-US" sz="2400" dirty="0" smtClean="0"/>
              <a:t>“I thought that the instructor shared a lot of difficult personal content that eventually led to students feeling as though they could do the same.”</a:t>
            </a:r>
            <a:endParaRPr lang="en-US" sz="2400" dirty="0"/>
          </a:p>
        </p:txBody>
      </p:sp>
      <p:sp>
        <p:nvSpPr>
          <p:cNvPr id="10" name="TextBox 9"/>
          <p:cNvSpPr txBox="1"/>
          <p:nvPr/>
        </p:nvSpPr>
        <p:spPr>
          <a:xfrm>
            <a:off x="298781" y="2702116"/>
            <a:ext cx="7799363" cy="1938992"/>
          </a:xfrm>
          <a:prstGeom prst="rect">
            <a:avLst/>
          </a:prstGeom>
          <a:noFill/>
        </p:spPr>
        <p:txBody>
          <a:bodyPr wrap="square" rtlCol="0">
            <a:spAutoFit/>
          </a:bodyPr>
          <a:lstStyle/>
          <a:p>
            <a:r>
              <a:rPr lang="en-US" sz="2000" dirty="0" smtClean="0"/>
              <a:t>“While I appreciated the reasons for self-disclosure, it sometimes seemed unnecessarily detailed and long-winded.  Nonetheless, the instructor’s passion for the subject was evident, and I appreciated how she conveyed the importance of the course, and her dedication to doing a good job for the sake of students’ learning and living consistently with her own value of being a good educator.” </a:t>
            </a:r>
            <a:r>
              <a:rPr lang="en-US" sz="2000" dirty="0" smtClean="0">
                <a:sym typeface="Wingdings"/>
              </a:rPr>
              <a:t></a:t>
            </a:r>
            <a:endParaRPr lang="en-US" sz="2000" dirty="0"/>
          </a:p>
        </p:txBody>
      </p:sp>
    </p:spTree>
    <p:extLst>
      <p:ext uri="{BB962C8B-B14F-4D97-AF65-F5344CB8AC3E}">
        <p14:creationId xmlns:p14="http://schemas.microsoft.com/office/powerpoint/2010/main" val="3149209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3200" dirty="0" smtClean="0"/>
              <a:t>Self Evaluation</a:t>
            </a:r>
            <a:endParaRPr lang="en-US" sz="3200" dirty="0"/>
          </a:p>
        </p:txBody>
      </p:sp>
      <p:sp>
        <p:nvSpPr>
          <p:cNvPr id="3" name="Content Placeholder 2"/>
          <p:cNvSpPr>
            <a:spLocks noGrp="1"/>
          </p:cNvSpPr>
          <p:nvPr>
            <p:ph sz="quarter" idx="1"/>
          </p:nvPr>
        </p:nvSpPr>
        <p:spPr>
          <a:xfrm>
            <a:off x="612648" y="1771650"/>
            <a:ext cx="7845552" cy="3952314"/>
          </a:xfrm>
        </p:spPr>
        <p:txBody>
          <a:bodyPr/>
          <a:lstStyle/>
          <a:p>
            <a:pPr>
              <a:buFont typeface="Wingdings" charset="2"/>
              <a:buChar char="q"/>
            </a:pPr>
            <a:endParaRPr lang="en-US" dirty="0" smtClean="0"/>
          </a:p>
          <a:p>
            <a:endParaRPr lang="en-US" dirty="0"/>
          </a:p>
        </p:txBody>
      </p:sp>
      <p:pic>
        <p:nvPicPr>
          <p:cNvPr id="3074" name="Picture 2" descr="http://talentformula.ca/wp-content/uploads/feedback.jpg"/>
          <p:cNvPicPr>
            <a:picLocks noChangeAspect="1" noChangeArrowheads="1"/>
          </p:cNvPicPr>
          <p:nvPr/>
        </p:nvPicPr>
        <p:blipFill>
          <a:blip r:embed="rId3">
            <a:clrChange>
              <a:clrFrom>
                <a:srgbClr val="F1F1F1"/>
              </a:clrFrom>
              <a:clrTo>
                <a:srgbClr val="F1F1F1">
                  <a:alpha val="0"/>
                </a:srgbClr>
              </a:clrTo>
            </a:clrChange>
            <a:lum/>
          </a:blip>
          <a:srcRect/>
          <a:stretch>
            <a:fillRect/>
          </a:stretch>
        </p:blipFill>
        <p:spPr bwMode="auto">
          <a:xfrm>
            <a:off x="3219323" y="0"/>
            <a:ext cx="5403850" cy="2144271"/>
          </a:xfrm>
          <a:prstGeom prst="rect">
            <a:avLst/>
          </a:prstGeom>
          <a:noFill/>
        </p:spPr>
      </p:pic>
      <p:sp>
        <p:nvSpPr>
          <p:cNvPr id="5" name="TextBox 4"/>
          <p:cNvSpPr txBox="1"/>
          <p:nvPr/>
        </p:nvSpPr>
        <p:spPr>
          <a:xfrm>
            <a:off x="0" y="1960763"/>
            <a:ext cx="8153400" cy="1015663"/>
          </a:xfrm>
          <a:prstGeom prst="rect">
            <a:avLst/>
          </a:prstGeom>
          <a:noFill/>
        </p:spPr>
        <p:txBody>
          <a:bodyPr wrap="square" rtlCol="0">
            <a:spAutoFit/>
          </a:bodyPr>
          <a:lstStyle/>
          <a:p>
            <a:r>
              <a:rPr lang="en-US" sz="2000" dirty="0" smtClean="0"/>
              <a:t>“I put in significant effort during this course.  I don’t know if there’s anything I could have done to improve my learning except be more present during those times when class got boring.”</a:t>
            </a:r>
            <a:endParaRPr lang="en-US" sz="2000" dirty="0"/>
          </a:p>
        </p:txBody>
      </p:sp>
      <p:sp>
        <p:nvSpPr>
          <p:cNvPr id="6" name="TextBox 5"/>
          <p:cNvSpPr txBox="1"/>
          <p:nvPr/>
        </p:nvSpPr>
        <p:spPr>
          <a:xfrm>
            <a:off x="1283695" y="3072731"/>
            <a:ext cx="7799363" cy="707886"/>
          </a:xfrm>
          <a:prstGeom prst="rect">
            <a:avLst/>
          </a:prstGeom>
          <a:noFill/>
        </p:spPr>
        <p:txBody>
          <a:bodyPr wrap="square" rtlCol="0">
            <a:spAutoFit/>
          </a:bodyPr>
          <a:lstStyle/>
          <a:p>
            <a:r>
              <a:rPr lang="en-US" sz="2000" dirty="0" smtClean="0"/>
              <a:t>“My effort this semester was the best I could have given.  I have no regrets and am presently happy with what I have accomplished.”</a:t>
            </a:r>
            <a:endParaRPr lang="en-US" sz="2000" dirty="0"/>
          </a:p>
        </p:txBody>
      </p:sp>
      <p:sp>
        <p:nvSpPr>
          <p:cNvPr id="7" name="TextBox 6"/>
          <p:cNvSpPr txBox="1"/>
          <p:nvPr/>
        </p:nvSpPr>
        <p:spPr>
          <a:xfrm>
            <a:off x="658837" y="3830656"/>
            <a:ext cx="7799363" cy="707886"/>
          </a:xfrm>
          <a:prstGeom prst="rect">
            <a:avLst/>
          </a:prstGeom>
          <a:noFill/>
        </p:spPr>
        <p:txBody>
          <a:bodyPr wrap="square" rtlCol="0">
            <a:spAutoFit/>
          </a:bodyPr>
          <a:lstStyle/>
          <a:p>
            <a:r>
              <a:rPr lang="en-US" sz="2000" dirty="0" smtClean="0"/>
              <a:t>“I do feel that I have worked hard and been able to integrate my studies into my therapeutic work effectively.”</a:t>
            </a:r>
            <a:endParaRPr lang="en-US" sz="2000" dirty="0"/>
          </a:p>
        </p:txBody>
      </p:sp>
      <p:sp>
        <p:nvSpPr>
          <p:cNvPr id="8" name="TextBox 7"/>
          <p:cNvSpPr txBox="1"/>
          <p:nvPr/>
        </p:nvSpPr>
        <p:spPr>
          <a:xfrm>
            <a:off x="612648" y="5750512"/>
            <a:ext cx="8153400" cy="1015663"/>
          </a:xfrm>
          <a:prstGeom prst="rect">
            <a:avLst/>
          </a:prstGeom>
          <a:noFill/>
        </p:spPr>
        <p:txBody>
          <a:bodyPr wrap="square" rtlCol="0">
            <a:spAutoFit/>
          </a:bodyPr>
          <a:lstStyle/>
          <a:p>
            <a:r>
              <a:rPr lang="en-US" sz="2000" dirty="0" smtClean="0"/>
              <a:t>“At times I was under-prepared for class discussion with respect to completing the readings. However, I sought to be emotionally and intellectually present and engaged within every class session.”</a:t>
            </a:r>
            <a:endParaRPr lang="en-US" sz="2000" dirty="0"/>
          </a:p>
        </p:txBody>
      </p:sp>
      <p:sp>
        <p:nvSpPr>
          <p:cNvPr id="9" name="TextBox 8"/>
          <p:cNvSpPr txBox="1"/>
          <p:nvPr/>
        </p:nvSpPr>
        <p:spPr>
          <a:xfrm>
            <a:off x="0" y="4708301"/>
            <a:ext cx="8153400" cy="1015663"/>
          </a:xfrm>
          <a:prstGeom prst="rect">
            <a:avLst/>
          </a:prstGeom>
          <a:noFill/>
        </p:spPr>
        <p:txBody>
          <a:bodyPr wrap="square" rtlCol="0">
            <a:spAutoFit/>
          </a:bodyPr>
          <a:lstStyle/>
          <a:p>
            <a:r>
              <a:rPr lang="en-US" sz="2000" dirty="0" smtClean="0"/>
              <a:t>“I could have utilized other students to understand the material better.  I did a good job of reading all of the material assigned in trying to understand the course material.”</a:t>
            </a:r>
            <a:endParaRPr lang="en-US" sz="2000" dirty="0"/>
          </a:p>
        </p:txBody>
      </p:sp>
      <p:sp>
        <p:nvSpPr>
          <p:cNvPr id="10" name="TextBox 9"/>
          <p:cNvSpPr txBox="1"/>
          <p:nvPr/>
        </p:nvSpPr>
        <p:spPr>
          <a:xfrm>
            <a:off x="1283695" y="3599823"/>
            <a:ext cx="7799363" cy="461665"/>
          </a:xfrm>
          <a:prstGeom prst="rect">
            <a:avLst/>
          </a:prstGeom>
          <a:noFill/>
        </p:spPr>
        <p:txBody>
          <a:bodyPr wrap="square" rtlCol="0">
            <a:spAutoFit/>
          </a:bodyPr>
          <a:lstStyle/>
          <a:p>
            <a:r>
              <a:rPr lang="en-US" sz="2400" dirty="0" smtClean="0"/>
              <a:t>“I worked hard to get as much as I could out of this class.”</a:t>
            </a:r>
            <a:endParaRPr lang="en-US" sz="2400" dirty="0"/>
          </a:p>
        </p:txBody>
      </p:sp>
      <p:sp>
        <p:nvSpPr>
          <p:cNvPr id="11" name="TextBox 10"/>
          <p:cNvSpPr txBox="1"/>
          <p:nvPr/>
        </p:nvSpPr>
        <p:spPr>
          <a:xfrm>
            <a:off x="658837" y="3780617"/>
            <a:ext cx="7799363" cy="830997"/>
          </a:xfrm>
          <a:prstGeom prst="rect">
            <a:avLst/>
          </a:prstGeom>
          <a:noFill/>
        </p:spPr>
        <p:txBody>
          <a:bodyPr wrap="square" rtlCol="0">
            <a:spAutoFit/>
          </a:bodyPr>
          <a:lstStyle/>
          <a:p>
            <a:r>
              <a:rPr lang="en-US" sz="2400" dirty="0" smtClean="0"/>
              <a:t>“I have learned so very much from this course and I am incredibly grateful to have been able to participate.”</a:t>
            </a:r>
            <a:endParaRPr lang="en-US" sz="2400" dirty="0"/>
          </a:p>
        </p:txBody>
      </p:sp>
    </p:spTree>
    <p:extLst>
      <p:ext uri="{BB962C8B-B14F-4D97-AF65-F5344CB8AC3E}">
        <p14:creationId xmlns:p14="http://schemas.microsoft.com/office/powerpoint/2010/main" val="3207600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0" grpId="0"/>
      <p:bldP spid="10" grpId="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Autofit/>
          </a:bodyPr>
          <a:lstStyle/>
          <a:p>
            <a:r>
              <a:rPr lang="en-US" sz="3200" dirty="0" smtClean="0"/>
              <a:t>The growth of ACT has lead to an increased need for quality training</a:t>
            </a:r>
            <a:endParaRPr lang="en-US" sz="3200" dirty="0"/>
          </a:p>
        </p:txBody>
      </p:sp>
      <p:sp>
        <p:nvSpPr>
          <p:cNvPr id="3" name="Content Placeholder 2"/>
          <p:cNvSpPr>
            <a:spLocks noGrp="1"/>
          </p:cNvSpPr>
          <p:nvPr>
            <p:ph sz="quarter" idx="1"/>
          </p:nvPr>
        </p:nvSpPr>
        <p:spPr>
          <a:xfrm>
            <a:off x="612648" y="2033981"/>
            <a:ext cx="4648085" cy="3837932"/>
          </a:xfrm>
        </p:spPr>
        <p:txBody>
          <a:bodyPr/>
          <a:lstStyle/>
          <a:p>
            <a:pPr lvl="1">
              <a:lnSpc>
                <a:spcPct val="120000"/>
              </a:lnSpc>
              <a:buClr>
                <a:schemeClr val="accent2"/>
              </a:buClr>
              <a:buFont typeface="Wingdings" charset="2"/>
              <a:buChar char="q"/>
            </a:pPr>
            <a:r>
              <a:rPr lang="en-US" sz="2800" dirty="0" smtClean="0"/>
              <a:t>Workshops</a:t>
            </a:r>
          </a:p>
          <a:p>
            <a:pPr lvl="1">
              <a:lnSpc>
                <a:spcPct val="120000"/>
              </a:lnSpc>
              <a:buClr>
                <a:schemeClr val="accent2"/>
              </a:buClr>
              <a:buFont typeface="Wingdings" charset="2"/>
              <a:buChar char="q"/>
            </a:pPr>
            <a:r>
              <a:rPr lang="en-US" sz="2800" dirty="0" smtClean="0"/>
              <a:t>Supervision </a:t>
            </a:r>
          </a:p>
          <a:p>
            <a:pPr lvl="1">
              <a:lnSpc>
                <a:spcPct val="120000"/>
              </a:lnSpc>
              <a:buClr>
                <a:schemeClr val="accent2"/>
              </a:buClr>
              <a:buFont typeface="Wingdings" charset="2"/>
              <a:buChar char="q"/>
            </a:pPr>
            <a:r>
              <a:rPr lang="en-US" sz="2800" dirty="0" smtClean="0"/>
              <a:t>Conferences</a:t>
            </a:r>
          </a:p>
          <a:p>
            <a:pPr lvl="1">
              <a:lnSpc>
                <a:spcPct val="120000"/>
              </a:lnSpc>
              <a:buClr>
                <a:schemeClr val="accent2"/>
              </a:buClr>
              <a:buFont typeface="Wingdings" charset="2"/>
              <a:buChar char="q"/>
            </a:pPr>
            <a:r>
              <a:rPr lang="en-US" sz="2800" dirty="0" smtClean="0"/>
              <a:t>Books</a:t>
            </a:r>
          </a:p>
          <a:p>
            <a:pPr lvl="1">
              <a:lnSpc>
                <a:spcPct val="120000"/>
              </a:lnSpc>
              <a:buClr>
                <a:schemeClr val="accent2"/>
              </a:buClr>
              <a:buFont typeface="Wingdings" charset="2"/>
              <a:buChar char="q"/>
            </a:pPr>
            <a:r>
              <a:rPr lang="en-US" sz="2800" dirty="0" smtClean="0"/>
              <a:t>Graduate coursework</a:t>
            </a:r>
          </a:p>
          <a:p>
            <a:pPr>
              <a:buNone/>
            </a:pPr>
            <a:endParaRPr lang="en-US" dirty="0" smtClean="0"/>
          </a:p>
          <a:p>
            <a:endParaRPr lang="en-US" dirty="0"/>
          </a:p>
        </p:txBody>
      </p:sp>
      <p:pic>
        <p:nvPicPr>
          <p:cNvPr id="4" name="Picture 2" descr="http://koikoikoi.com/wp-content/uploads/2013/10/5935462_10190564_lz-594x310.jpg"/>
          <p:cNvPicPr>
            <a:picLocks noChangeAspect="1" noChangeArrowheads="1"/>
          </p:cNvPicPr>
          <p:nvPr/>
        </p:nvPicPr>
        <p:blipFill>
          <a:blip r:embed="rId3">
            <a:lum contrast="-10000"/>
          </a:blip>
          <a:srcRect/>
          <a:stretch>
            <a:fillRect/>
          </a:stretch>
        </p:blipFill>
        <p:spPr bwMode="auto">
          <a:xfrm rot="5400000">
            <a:off x="5208674" y="2695491"/>
            <a:ext cx="4468810" cy="2332208"/>
          </a:xfrm>
          <a:prstGeom prst="rect">
            <a:avLst/>
          </a:prstGeom>
          <a:noFill/>
        </p:spPr>
      </p:pic>
    </p:spTree>
    <p:extLst>
      <p:ext uri="{BB962C8B-B14F-4D97-AF65-F5344CB8AC3E}">
        <p14:creationId xmlns:p14="http://schemas.microsoft.com/office/powerpoint/2010/main" val="2753624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ni_cnx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475" y="333742"/>
            <a:ext cx="3815689" cy="3827046"/>
          </a:xfrm>
          <a:prstGeom prst="rect">
            <a:avLst/>
          </a:prstGeom>
        </p:spPr>
      </p:pic>
      <p:sp>
        <p:nvSpPr>
          <p:cNvPr id="3" name="TextBox 2"/>
          <p:cNvSpPr txBox="1"/>
          <p:nvPr/>
        </p:nvSpPr>
        <p:spPr>
          <a:xfrm>
            <a:off x="2989328" y="4160788"/>
            <a:ext cx="3159864" cy="1815882"/>
          </a:xfrm>
          <a:prstGeom prst="rect">
            <a:avLst/>
          </a:prstGeom>
          <a:noFill/>
        </p:spPr>
        <p:txBody>
          <a:bodyPr wrap="none" rtlCol="0">
            <a:spAutoFit/>
          </a:bodyPr>
          <a:lstStyle/>
          <a:p>
            <a:pPr algn="ctr"/>
            <a:r>
              <a:rPr lang="en-US" sz="3200" b="1" dirty="0" smtClean="0"/>
              <a:t>Thank you!</a:t>
            </a:r>
          </a:p>
          <a:p>
            <a:pPr algn="ctr"/>
            <a:endParaRPr lang="en-US" sz="2000" b="1" dirty="0" smtClean="0"/>
          </a:p>
          <a:p>
            <a:pPr algn="ctr"/>
            <a:r>
              <a:rPr lang="en-US" sz="2000" b="1" dirty="0" smtClean="0"/>
              <a:t>Danielle N. Moyer, MS</a:t>
            </a:r>
          </a:p>
          <a:p>
            <a:pPr algn="ctr"/>
            <a:r>
              <a:rPr lang="en-US" sz="2000" b="1" dirty="0" smtClean="0"/>
              <a:t>University of North Texas</a:t>
            </a:r>
          </a:p>
          <a:p>
            <a:pPr algn="ctr"/>
            <a:r>
              <a:rPr lang="en-US" sz="2000" b="1" dirty="0" smtClean="0"/>
              <a:t>daniellemoyer@my.unt.edu</a:t>
            </a:r>
            <a:endParaRPr lang="en-US" sz="2000" b="1" dirty="0"/>
          </a:p>
        </p:txBody>
      </p:sp>
    </p:spTree>
    <p:extLst>
      <p:ext uri="{BB962C8B-B14F-4D97-AF65-F5344CB8AC3E}">
        <p14:creationId xmlns:p14="http://schemas.microsoft.com/office/powerpoint/2010/main" val="15903048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http://www.jagranjosh.com/imported/images/E/Articles/job_burnout.jpg"/>
          <p:cNvPicPr>
            <a:picLocks noChangeAspect="1" noChangeArrowheads="1"/>
          </p:cNvPicPr>
          <p:nvPr/>
        </p:nvPicPr>
        <p:blipFill>
          <a:blip r:embed="rId3">
            <a:lum contrast="20000"/>
          </a:blip>
          <a:srcRect/>
          <a:stretch>
            <a:fillRect/>
          </a:stretch>
        </p:blipFill>
        <p:spPr bwMode="auto">
          <a:xfrm>
            <a:off x="5553074" y="2285999"/>
            <a:ext cx="3352801" cy="3352801"/>
          </a:xfrm>
          <a:prstGeom prst="rect">
            <a:avLst/>
          </a:prstGeom>
          <a:ln w="3175" cap="sq">
            <a:solidFill>
              <a:schemeClr val="bg2">
                <a:lumMod val="50000"/>
              </a:schemeClr>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chor="b">
            <a:noAutofit/>
          </a:bodyPr>
          <a:lstStyle/>
          <a:p>
            <a:r>
              <a:rPr lang="en-US" sz="3200" dirty="0" smtClean="0"/>
              <a:t>ACT workshops have been empirically shown to have several positive outcomes </a:t>
            </a:r>
            <a:endParaRPr lang="en-US" sz="3200" dirty="0"/>
          </a:p>
        </p:txBody>
      </p:sp>
      <p:sp>
        <p:nvSpPr>
          <p:cNvPr id="23554" name="AutoShape 2" descr="data:image/jpeg;base64,/9j/4AAQSkZJRgABAQAAAQABAAD/2wCEAAkGBxQTEhUTEhQWFhUXFR0aGRgXFxodHBkaHxgfHxwcHBscHCgiGx8nHh0bIjEhJykrLi4uHCAzODMsNygtLysBCgoKBQUFDgUFDisZExkrKysrKysrKysrKysrKysrKysrKysrKysrKysrKysrKysrKysrKysrKysrKysrKysrK//AABEIAMgAyAMBIgACEQEDEQH/xAAcAAEAAgMBAQEAAAAAAAAAAAAABQYDBAcBAgj/xABDEAACAQIEAwYDBgMFBgcAAAABAgMAEQQSITEFBkETIlFhcYEHMpEjQlJicqEUM7FTksHR8CQ0Q2OCwhVzorLS4fH/xAAUAQEAAAAAAAAAAAAAAAAAAAAA/8QAFBEBAAAAAAAAAAAAAAAAAAAAAP/aAAwDAQACEQMRAD8A7jSlKBSlKBSlKBSlKDw1XObeUo8b2bljHNESY5FANgd1YHdT4VZKUFUwnCMXCAFaOQDzZD56WIOtYeLzYsSYeR8OzxRM5kSN1JLEL2bi5AOWzafmB6Vca8tQV+DmZHF+zcX6MUQ++Zga2xxY9cPOPMBSP2apKWIMLEAjwIuPpWlJw1UBaK0ZGtl0U+q7f40H1geKxSllRu8vzKQQwv5GthsOp1yg+1Ubl3FvjcZHNlssSG5I1OYA5b+VX9aDVkwKnqw/S7D/ABrUfgSsbmTEegncD9jUtSgh15aw+YM0QkYbGUtIR6FybVLgV7SgUpSgUpSgUpSgUpSgUpSgUpSgUpSgUpSgUqH5g44uHMSWzSzvkiS9szWubnoANSa1xxqWIqMVGBcfzIszIPUEAigsFQfNHEezjjjB+0nlWFLbgse8w9EDH2qXjkDAMpBB1BGoIqk8Rcz8bw0Q+TCYd528M0ndUjzAzfWgueEwyouVAAPIWrYrwV7QKUpQKUpQKUpQKUpQKUpQKUpQKUpQKUpQKUpQKUpQcs+MLyxYrh86HKF7VMx2DHIw+oRv7tW3E4p8Vgy0UeZzYqC1gbH5gRUB8Z4y0OEAt/vPUX/4MlaPL3G58KgFleI/d0XKQOntY+4oJeDDM6EPw5WJFjoiA39GNVvhuFQ8ZxMUuCOuHiKKjAGMKSuYHMDrcba6Vff/ABWFzdkmTwIV7EEbjLUjhMRG2qSXNh82pHkb60Edh2mgPdWSaLS6uT2kfmrn+YPIm++p2qZwePSTRW13KkEMPVTrWljppYxrLh0ubAyAjfoBnF/rUJxNEBMck6nFrG0sLLHk7OwuQoudDbUE60FxvXtanC8V2sUcu2eNWt+oA/41t0ClKUClKUClKUClKUClKUClKUClKUClKUClKUFE+K6kx4QDY4oX9Oyk+h86hsco7BWA17RRlYWLdL38ToParB8TlvHhrm1sRf6RP/r/APKhuLEdio3vItwN76/Tagv3BB9hGPyLULznw8KgxMWjxkBrfeRiAb+Y0IPlU3wb+TH07i1F8/wzPgZVw4Jk7uii7FQwLZQdza9hQfPCYYsUGeaJXZTkAkUNlFhsDtc31qM5rhWPDWjFgHmHiR/s8guCdb1N8sYzt07YxNFcAZWFjcXJ08Lkj2rT5hkUJG0ilkGIOYDqMjgg0FhwsARVRdlUAegFhWeoHlPiiTRsqSdr2L9nnH3hlDA/3WAPmKnqBSlKBSlKBSlKBSlKBSlKBSlKBSlKBSlKDy9amJ4pCjZGkUN+G+v0FUfj/NUgmxscaZ/4eJezS5GeUi7Zipv8puF62Nfn/i/N2LxH8yZgh07OPuJY9Mq2H1vQfoXnji8Mow6JIMy4kEki9u42v71G8cmywqt7jMDfrqOoHT/IWri3w6W+NS29ib/Suy8woDCGc6qw+mtgfUfSg6RwgfZJb8IrdrQ4OD2Md9yoOm2tb9B4arOPljDxiQ6CWWXx7scZvp5ZhVlNULnBXigbHRt3sHJK+Q7SIwAZGPQXsfa1BNch8MTD4REijKIWZhm+dlLHKz/mK2Jqy1+TMD8RsdCxMUtlvopVSFHRQdDYCw36V2f4Xc84jiQlDQhTEBdrnIxPTUXDb6XNB0sGva0+FY9ZkLJsHZCPBkYqf3FblApSlApSlApSlApSlApSlApSlAr4d7eQ6mvuql8R+NDD4Rh3s0ziJbDa+pPkAoOtBQOW5yxmxBLDt8TJIL2uVznIt7aHLYa7Cqf8SuUspOMw6MImN5Bp3GPUADQHw6e9XPB2CW0BBsAR3d/Aa+Vz4Wr3G4w6ppc6EWLKSTsfBraHz/YOVfD7/fYx4++lxXZuOEZDbQhstjswJsD6+HvVd4R8PDE8ONgBeO7dpGLFo9R3lHUW0y6kb36VZ+L4fMqlQxDkBr+INib+h100oOh8Fe8MfhlFb9R3AR9hF07gqRoPk1RudjfhXEvJX/wq28W4nFh4zLM4RAQLnqSdAPEnwGpqrQcMnxizRzoYcHKxORv50ytb5ukK6HTVjf7tBwDkLkSficto+5CvzykXC6fKPxN5dOtfqDlvgUOCgWDDrlRRvbVm6s3iTW9gMDHDGsUKKiL8qqLAVntQVrks2fHR2sExr2/6o0c/u5qzVo5Uidiqhe0u7kdSAq3PtYe1booPaUpQKUpQKUpQKUpQKUr5J8qD6r4kcDU2AG5PSq3zNznFhe6FaWU3sikDbfMx2AvrvXIOZOP4zGE/xDhYLj7KJrR2N7AtvIdKDp/GviJh0ZosMP4mYaZV+QHX5n2A0vXP+NcxYrFOgmcILkqkWw7p7xLC5399LVArigFEcQsBpZdND0H4tQK3osM7FJG7oEy5rm+bPlBLH5QLm5300oJzDGwAU9Bdtx/n4nf73lrhXHgOMmpUWW4GmgG4FqxYBFyLa7lhc6i1wB8tyT97yr4YG7M2wGymxIPSw1J2+ooLTyhxKZJgpB7w2vYHXe3W9xc9LCvnj8GGxGJeJYFklhVpDiD0mAB7MJ1RwMp1G3W1c84/zYcNmSG3bsuUsD/KTov6jfXwr45S43HJ2LYqTsnhfOsrFSH7wa1rAg3Fib/LppQdzwmPYYaAQi7vHnUuCQiad5iN9CABfX2NaOP5mlw8MjyrESi/M5MRvsC8bA93zRm0qG4VxnDNgyTjTAq5T2sbJmtdiIrlCO6tk211OlVXmD4pxDDS4VDJjC1wJnURBR0PUsb63AFB0rlrhfeTEzuuIndAUl3jAOuWFdoxrvuwAudNLWtcS+CvN7T9pgZWCvrJA3mfmUDY9Wt5ttXUsNiMSFFljmF7G7lGU+DDKQx6dKCbvXyXG16jV/im+YRRjpZix+hUCtXiiqsbozG7qWka+UmNRrqPlv8AKD56bUGftO1YaGzWPoik2P8A1Ne3pX3Is8Zuv2ydVPdca/dOzeht61F8G/jiGllw0CtJYlTiHuosLJ/JIFv63qVwnEmzBJomjJ+U3DKT4Bh19QKDZwOOSUXQ7fMp0ZT4MvQ1tA1HcR4SsveBMcgFhImjAeF+o8jW9CpAFzewtc9fOgyUpSgUpSgUpSg+Waqw2OWfEMO2ZYkVgY9AHKEZ22zEC9rggVJ8zY8wwMy/M3cQfmOnvYa+xqnYfEiGWaSKITTLhFSFL2ZznbMvoTkLGgm2wyY5FK4eMQrrHJMnePnGmhA/MTr4Go2L4cYDtMjGR2y5ipewAzA7KBYXt9Ks3LPFRi8NFPlKl17yHdWGjqfQgisHKi5xLiT/AMeQlT/y17sftYE+9BzjmXlKTAh5UGaMm7ubEqLnoBtrv086jMHJ2vZQoQyOyAnoBmBZrbXCoxBrvDKCLEXHnVEx/AMNFix2MZUFT2ioCRdvlAUbXVZNdBt40GnwTk/DiIBp5gSpkYEqF31scuoW9vHU+NQ3OE+GwiqqL9qRZQ7XMaH77qdM5Gig7A3NbkGOa8GHwV5GGaOF2YMkCArds2gnIFu9qBYAFt6k+V/h5GkjYjGMMRKXO4OUEH5tdWJ3uaDkXG8KuJjzdmM8QLKwjazxqCezDDS9rksb1uczctx4iHtsLHZ1UN3flaMjY/mH7131oE/iI0CqFSCTugC1maPS233a4vgMUmGxc+AZgpinYRqWyhlbvKB4kXC29/Kg5vyxxz+HlGZQ8LECWM3sV2vbxG+npVlg4dg3fMYmF7yKGe5ZNFUFBbLqGO50tV95O+GkM+Ikx2Jj+yv9nCRo51vIR+E/dHXc1sY/kgYjEyphmSJosNAbFb5y/aG7G+ny70FTwaLHGww8YR7XViBdGW5BB8q69y1x8TwxTm69raORbfJNYbnpm0+orjfGOA4zDOscsRDMbqY7tmt5DWsvL2PxeBlMojbs3A7SGYFBNa+2f5XF9PYegd3bi0QcoWAK6E5TlBtsW2B8r1BYJmmxCxmwHZpiMQTqSWLCCMeAGVmPmB4m+oIop4y8UsmTEFVAJv3yRmWQG5UgC9gbG2vnYuBxXkxMunfmyj9MahQPrmPvQSqrWLF4RZFKte3QjcHoR5g61nAr2ghjw7EL8mLZv/NiQ/8Asyf1r4bis0I/2qJSv9rCWZQPF0IzIPEjMBUlxPGLDFJM3yohY+wvULy5zTHisEcWw7JAGLqWzZQBc3t5dKCVm4mAQFGbuhiwICqp2Jbz6eNYl4ub3MbrH/aMBr55b3y/mNV7keNJsNDLCsiYcl5MspvJIxbulj+EAAgea/hq5qKArX6g+lKieB9x5YOiEMv6G2/cEUoJilK+WoOd/FXizoUSI2ZV18mlPZqSOoCiRiOtq+OS2Ly4eex+Qq/eJ1kQG9ulmj/9VQXNy/xEWLxQN/tkKjr2cRI0166/Wp3kHECTBSpHq8T5103scy2+gFBJ8Fm7GHiES/NHiZCvrNZgf7zNVuwOGEaJGuyIFHoBb/CqfhwHxuKUEZZDhHHv2pJ9woq7ig8YVW4ODTSvL/E5BEzk5IyT2w2XtLgWUADuC4JvfwqzUoILjWHWIQzKigQyA2AsAr917W0639qk8N87jzBHuo/yrzimF7WGSM/eRh9RWjy5jTNCkmt2ijJ0t3iuo186CI505iTA9rO9gRCqx3G7s72HoLA1xvm7mKNEwssYEs0iSmcSL3XDkFFcfey97T81bPxk4i/EOIfw0ALLhVINtsxtmLNewtoLnzrW4PyQZHD41r2C5Y0N9DoLt7UHVOQOZ2x/C8zNaa5gcgbObANb9JB9qtfBoQO0ddney+SoMij00P1qh8rNDhpjFEsSg5pSiWUnIpN8tyQLsoFXfESmGCNE1kKhEHixG59LE+1Blw7dpiGYfJEMg82Pz/QBRUjJEGBDAEHodaxcPwgiQIOmpPiTqT7mtmgqq8unCTnEYMEI/wDOw4+VvB0F7Kw6jqNOlTXAsOyQqHGV2u7DwZmLEHxIvapCvL0HteXrWbE3Noxm/oPesOJwbuthKVNwbqOnUe/j0oI7nQZsP2QNu2kSIkb5WbvW9r1Fc3YMYmWHhsQCpI3bYm39ghAC+Rkaw9FapXjZBxOCi8HeU+iRkXPu4+lQPDMfIJ0nRQf4uUNIx3TDKezgUeZZi1v167XCx8Qx/YO+gyDD5lX8yvYW9cyj2rd4c7FSJDdlbLfx0F/61DcZBbG4dOhiZn9EdGH7ipbgLFoRId5CX+p0/a1BjlGXGRn+0iZT/wBJzD+ppWTihIeBgP8Ai2Poykf1tSgkTVS5z5gZFfDYdS2IaLMDsqKxyhi3juQPKraa5fzRN2fE5Q1yHhiYeAtmUk/W/rQfWGwYQ4eJlzxXCk5DroAM22/f+pPSvjlLCtw7HvhZGtEVJjd9FaIWKEsbDMhupGt7qdL6yGJwVoclwrAAqX2B3BPmRqfwgHxrFw+3FpBLJkeFLdjGy5oxrlMz30dmswRdgAT1oM+EbLxh47WHZRMtte6O0C+g7xHtXQK5ZzNihBPwyaNM0oxMkIC3AOGDBWJIuLKSlr/irqINB9UpSg8Y6VT+CzjCYbGs50glkNiTsFBUX6X0FXA1w7408alwkskEZsuLCOT+HIe9630oI+Ti8WCjZJZLvYtlUWZ2b5ibkje41qqcX59lay4ZOxUC175mIIF79OlVnh+AlxL5Y1Z3J1O/uWq7cG+HyrdsUWbLuid1QddDJ6a6Cgh/h7PIeIw6GQyPlc3ubMQCSenrX6h4bhXLtNKAHbRQDcIo2F+pOtzXLuDzx4WbDqoSINKqqq5bvmYDTrl1/wDuuuzTLGhd2CooJJJsABvfyoPcViFjVnY2VRc/661rcP4zDNpG6lgNVvZh5FD3gfUVGnGmWSO/dElzCGFiQoBaRgetiMq+58vsctRFy7/aXHdEiq/ZjcgE33Jvfegm3ewJJAHjWnGrTd5rqnRdiw8T4X8Kr3COWJoJJSkoMbNdFLy91fwlSSD61NthphsUJ82f/KgktB4AftUJiOZlCu8cbyxp8zrYLobHLfV7eQ96wcUwc8iFHVwCRfsnVwwvqCHVSAfKtXF4uaONw7dlGqFmYxREKg3AjVzmJ2HmTvtQR/GuLLJiQU64bKvic8lmHl3RW5w6EPOoB7ocCw2AgGw9HkQe1UrFZmmhxGSSHPK1kaxYx9rkcMF0NxmIsdOhOtXf4cYORYWMuUG5XKpuFOdnazfeuWAv+Sg2uOYIHE9tm7/YCFVubXkc3OnkD+1WPDQ5EVBsqgfQWqJgPa4l2I7kWx8XYWP0W31qbFBgxUGYCxIIYN9D/lSs9KDxq5TODiiuMlc5lLdkqi2RSwIUtuRZQdfxGurMK5ooCxhNdAcwBHQm/tvQRPMuKY4KcqTfLqSb/ObFj7f0qf5Ow0gw8ZgmWFmQK2ZDIoy6CwzLY97zBqMfAJNE8N8hlWwN/l6g6+f+HjXxybi8iHDyhVmjfL2d7lrjQr+Ibet6Df5mwxHDYmWUNPhj2gYi17Ndr9Re1XnhGJzAqTqtttiLaEetUPnHBr2YI0Lq6TFepK9wnpfVhfqSK2OSuJu2CgnIu8UYjkA1JykqR55cpNBeOKcQEKhirNdgO70vW4pvWji41miIGoZbqQd+oIrX5dxJaLKx7yGx9OlBLNXL/irytHicXhJZQxjCOjKpAubgoL30vdj7V1E1QvjTM8fDjLFbOkqakXsCbXH1oKPPi4MIPtGVIyCAFABGn3VJ1Og1tVM4xz85LLhu6ulna5bboLf1qrRQzYp7KHle3he3vso9aunL/wANyWVsU4tvkjOpH6unX6UEDyXHJiOJ4XM5Z+2U5ib6rdhr6rX6uwU/axI52ZLkHbUag/vXGsBw9U4lwyKBAsccsjNZbW7oC5judb7+NdWwWEEkM8DEgdpImhsQrG+nhoaDkfE+YSmKDYY9lhzI2WJVIjdY1PeC27pZiveW3Sr3y7zsspEUgZZNjHJqSbbxyWCv+lrHzrU4jyLgUnjhWM5WgkzXdjoZIUG+18zfQ1vYz4YYSRSAzgE3sbMPPcUEhxTicolYpHJIhQKpTQIb98sT8rfq8rdamIOJoSFQmTpdFLKLeLDT96rQ5exwyoJcOQgsJ5YmkkK+GXMFv5m5qF5m4CkCiXiHEp3VjlVVjGZiRsii9/YUF4n5hhWbsLu0trlUjZso8WIFl96jOKSFnBdSozGYq3zdnAt00B0vIwaq68Lw4d1GL4gmVbrH2cau2miqzK1v2tevOW+YZpgYnhjEbqUMhdzIARYkuynPsL7dKDDzZC0cPCFW4kN0AA1LNCCR/e396vlhhMOkaksyqFS+7Nbf6mscmHMk8czKSsaN2agKTnbQvmv+EWHqawcNDzYpnm7vZfy4/ANfvk7XsLfWgl+EYTs4gpsW3cjq5+Y/WtwmvlWqE4jL286QJqI3WSYjpbVF9SenhQT1KUoPGNcfj4i8uLmhhT+WXu7Huqc2qiym9r2N9L3q6fEXmX+Dw3dNpZiUjsLkad5/QDWuW8gzSh2fDQu6FQDnBVWB1+Y3169TeguUPL5GVXmZl/DkyjUeLXPjvrW2MFEWDxxRhiRmc2JuL2IbpYdR12FYsVyu0yq2KZnYnSNTaMD9O7HxJqQThMeHGWNAl+94BdLGw2GlzQZb9x421Dix06X0Gh9qhoXbBhxBChUkv2eawLNu2cA5Q3ha1ztoamsliNhr1Ww2H+vLatbHQllBQ5iAxJAO22lj5+nh1oN3gGPVFEkVzh3bUG1432KgDYf515jcY2Fnz/8ACFgw/KzfMP0nf9VVnhiOCzQBbggSRm1m0O9tQVtv6Vt8V5pweVYZpVSW2YLJcEKdw11AN9x4ig6LFMGAKm4OoPiKjObeGJicJNDJ8rIb23010PQ6VA8F41HBH8zSxk3vEjSBR0N0BspsfO/vVpwOPjnUPE6yL4qwIHr4HyNBxY4jD4KMqSkSFe6LWZ9fqeuum1VvjHxEC3jwaAAfLK+h10YhOt7DeqtzPwqZcfiIO/K6Sso0LMVv3T47EGt/hfI8rgtiG7JfC12+lBO/CPjJfiCtNITI7oBc/MBnJHsbfvXfuFm2JxS3GvZuB6qR/wBtcJi4QuG4lwtoI7AyC5BJLAMBmY+YY13vCrbFzecUR/eQUGhxaO2LDn72FawP/KlR/wDu/YVYQKrvH4wcZhs2i/w+KDHawIi3PSo3jnPIhhafDRHEwxWEkmcIg1AIRip7Rtell8WFBbcTiFjVnchUUEsxNgoHU1y5sQMfxVZpbrBElogbfKTcu34cxVSNzYW3Nhp8185nHAJEjpAMrG6nMX/MPugeHU1p8LAMod72U6agKTba+4NutB0aR483ZxlSyjNYuL+oU3NhWYwaFcq23so0t0sNf9etVpMBBLIbRBi25GVr22Gikqu+x2tUng+EoANCv6JGvb8QuR/QUGTFR4iJxJHJnQ6ujgaG+6MOn5be/jrcxcKD5cUFd+zGoWRgDGfnAVSLkfMP0gVnMzQyZD3kdbqWYXVl0aMG2zCzD0e1fPAccUxEkDAWURuLdM5cG9z4rQZ4peyhKCd8h7wkBLuqnXTNcsttQdSAalOFYrCxoiROgz6jM3eckXvrqWNVsF1xL4OJIigJteYo+RgDlCMhDDpob26Vv4LgUuYaKg0BZ5DIwXNqqLoEBAsTf2oLjSlKDh/OqtiuIMzjuxExRgm4a1szAbAZiLn/AONW7hHHII8IGIdnQBOzC27SVQLLH+K/lsDevKUEny9DiNZMVPnlcX7BFtFESToCBmY9CxOpGwqalgVgSQC3SlKD5g4aNf69fes//h1ra6A3IC7nxpSgojxy4jKuRAB9wOcxkLN2aOw2AC538e6OmvvHuRIJlkedUxDxL9oQpikItm7rhjc5dg2nS4pSgtfJXL8eCwqQxKVBJcg6m7a2PpoPapPE8Pjc5mQZhswFj9QaUoKTx/llZsQ5gPZyEiMvuXkKqWdidcqIBZQe8SdrVgl+F7ELbFtcEXYxLfS3eHetfwuK8pQWrHcv4aPDhRCCIiGTWzZ8wObPve9iSd7VtdhOrkoI2LKLyOSNr2BRRqdTrcaaUpQQjcp4idw2PxCTICfsVjKxjw7uchyNDdgfSs3F+G4mTCyYeSOORShCmNsp0+TuFct/QgUpQUXD/D3FhCyplINst0uw/ERaxPvUynJkUQGfETxtYD+WuUG2tmIP7Ee9KUEny3yayl3mnLAscqxGy5b+Judb7ada1YOV3w8hftppJbnKHPckjOpUKDrIB+Ikm2m+nlKCQljEiLYjOAMjKL6qLfLpl8Cuu7V8xwZk7ayxyLG0ZBAAzkXXIzC1ibC/mPC1KUGGblfDYvtAqzRyjK6TsHDq/gS+5BGo86sfK8uIaH/alAlVmW/4wNA1ul68pQTdKUoP/9k="/>
          <p:cNvSpPr>
            <a:spLocks noChangeAspect="1" noChangeArrowheads="1"/>
          </p:cNvSpPr>
          <p:nvPr/>
        </p:nvSpPr>
        <p:spPr bwMode="auto">
          <a:xfrm>
            <a:off x="155575" y="-1143000"/>
            <a:ext cx="2381250" cy="2381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data:image/jpeg;base64,/9j/4AAQSkZJRgABAQAAAQABAAD/2wCEAAkGBxQTEhUTEhQWFhUXFR0aGRgXFxodHBkaHxgfHxwcHBscHCgiGx8nHh0bIjEhJykrLi4uHCAzODMsNygtLysBCgoKBQUFDgUFDisZExkrKysrKysrKysrKysrKysrKysrKysrKysrKysrKysrKysrKysrKysrKysrKysrKysrK//AABEIAMgAyAMBIgACEQEDEQH/xAAcAAEAAgMBAQEAAAAAAAAAAAAABQYDBAcBAgj/xABDEAACAQIEAwYDBgMFBgcAAAABAgMAEQQSITEFBkETIlFhcYEHMpEjQlJicqEUM7FTksHR8CQ0Q2OCwhVzorLS4fH/xAAUAQEAAAAAAAAAAAAAAAAAAAAA/8QAFBEBAAAAAAAAAAAAAAAAAAAAAP/aAAwDAQACEQMRAD8A7jSlKBSlKBSlKBSlKDw1XObeUo8b2bljHNESY5FANgd1YHdT4VZKUFUwnCMXCAFaOQDzZD56WIOtYeLzYsSYeR8OzxRM5kSN1JLEL2bi5AOWzafmB6Vca8tQV+DmZHF+zcX6MUQ++Zga2xxY9cPOPMBSP2apKWIMLEAjwIuPpWlJw1UBaK0ZGtl0U+q7f40H1geKxSllRu8vzKQQwv5GthsOp1yg+1Ubl3FvjcZHNlssSG5I1OYA5b+VX9aDVkwKnqw/S7D/ABrUfgSsbmTEegncD9jUtSgh15aw+YM0QkYbGUtIR6FybVLgV7SgUpSgUpSgUpSgUpSgUpSgUpSgUpSgUpSgUqH5g44uHMSWzSzvkiS9szWubnoANSa1xxqWIqMVGBcfzIszIPUEAigsFQfNHEezjjjB+0nlWFLbgse8w9EDH2qXjkDAMpBB1BGoIqk8Rcz8bw0Q+TCYd528M0ndUjzAzfWgueEwyouVAAPIWrYrwV7QKUpQKUpQKUpQKUpQKUpQKUpQKUpQKUpQKUpQKUpQcs+MLyxYrh86HKF7VMx2DHIw+oRv7tW3E4p8Vgy0UeZzYqC1gbH5gRUB8Z4y0OEAt/vPUX/4MlaPL3G58KgFleI/d0XKQOntY+4oJeDDM6EPw5WJFjoiA39GNVvhuFQ8ZxMUuCOuHiKKjAGMKSuYHMDrcba6Vff/ABWFzdkmTwIV7EEbjLUjhMRG2qSXNh82pHkb60Edh2mgPdWSaLS6uT2kfmrn+YPIm++p2qZwePSTRW13KkEMPVTrWljppYxrLh0ubAyAjfoBnF/rUJxNEBMck6nFrG0sLLHk7OwuQoudDbUE60FxvXtanC8V2sUcu2eNWt+oA/41t0ClKUClKUClKUClKUClKUClKUClKUClKUClKUFE+K6kx4QDY4oX9Oyk+h86hsco7BWA17RRlYWLdL38ToParB8TlvHhrm1sRf6RP/r/APKhuLEdio3vItwN76/Tagv3BB9hGPyLULznw8KgxMWjxkBrfeRiAb+Y0IPlU3wb+TH07i1F8/wzPgZVw4Jk7uii7FQwLZQdza9hQfPCYYsUGeaJXZTkAkUNlFhsDtc31qM5rhWPDWjFgHmHiR/s8guCdb1N8sYzt07YxNFcAZWFjcXJ08Lkj2rT5hkUJG0ilkGIOYDqMjgg0FhwsARVRdlUAegFhWeoHlPiiTRsqSdr2L9nnH3hlDA/3WAPmKnqBSlKBSlKBSlKBSlKBSlKBSlKBSlKBSlKDy9amJ4pCjZGkUN+G+v0FUfj/NUgmxscaZ/4eJezS5GeUi7Zipv8puF62Nfn/i/N2LxH8yZgh07OPuJY9Mq2H1vQfoXnji8Mow6JIMy4kEki9u42v71G8cmywqt7jMDfrqOoHT/IWri3w6W+NS29ib/Suy8woDCGc6qw+mtgfUfSg6RwgfZJb8IrdrQ4OD2Md9yoOm2tb9B4arOPljDxiQ6CWWXx7scZvp5ZhVlNULnBXigbHRt3sHJK+Q7SIwAZGPQXsfa1BNch8MTD4REijKIWZhm+dlLHKz/mK2Jqy1+TMD8RsdCxMUtlvopVSFHRQdDYCw36V2f4Xc84jiQlDQhTEBdrnIxPTUXDb6XNB0sGva0+FY9ZkLJsHZCPBkYqf3FblApSlApSlApSlApSlApSlApSlAr4d7eQ6mvuql8R+NDD4Rh3s0ziJbDa+pPkAoOtBQOW5yxmxBLDt8TJIL2uVznIt7aHLYa7Cqf8SuUspOMw6MImN5Bp3GPUADQHw6e9XPB2CW0BBsAR3d/Aa+Vz4Wr3G4w6ppc6EWLKSTsfBraHz/YOVfD7/fYx4++lxXZuOEZDbQhstjswJsD6+HvVd4R8PDE8ONgBeO7dpGLFo9R3lHUW0y6kb36VZ+L4fMqlQxDkBr+INib+h100oOh8Fe8MfhlFb9R3AR9hF07gqRoPk1RudjfhXEvJX/wq28W4nFh4zLM4RAQLnqSdAPEnwGpqrQcMnxizRzoYcHKxORv50ytb5ukK6HTVjf7tBwDkLkSficto+5CvzykXC6fKPxN5dOtfqDlvgUOCgWDDrlRRvbVm6s3iTW9gMDHDGsUKKiL8qqLAVntQVrks2fHR2sExr2/6o0c/u5qzVo5Uidiqhe0u7kdSAq3PtYe1booPaUpQKUpQKUpQKUpQKUr5J8qD6r4kcDU2AG5PSq3zNznFhe6FaWU3sikDbfMx2AvrvXIOZOP4zGE/xDhYLj7KJrR2N7AtvIdKDp/GviJh0ZosMP4mYaZV+QHX5n2A0vXP+NcxYrFOgmcILkqkWw7p7xLC5399LVArigFEcQsBpZdND0H4tQK3osM7FJG7oEy5rm+bPlBLH5QLm5300oJzDGwAU9Bdtx/n4nf73lrhXHgOMmpUWW4GmgG4FqxYBFyLa7lhc6i1wB8tyT97yr4YG7M2wGymxIPSw1J2+ooLTyhxKZJgpB7w2vYHXe3W9xc9LCvnj8GGxGJeJYFklhVpDiD0mAB7MJ1RwMp1G3W1c84/zYcNmSG3bsuUsD/KTov6jfXwr45S43HJ2LYqTsnhfOsrFSH7wa1rAg3Fib/LppQdzwmPYYaAQi7vHnUuCQiad5iN9CABfX2NaOP5mlw8MjyrESi/M5MRvsC8bA93zRm0qG4VxnDNgyTjTAq5T2sbJmtdiIrlCO6tk211OlVXmD4pxDDS4VDJjC1wJnURBR0PUsb63AFB0rlrhfeTEzuuIndAUl3jAOuWFdoxrvuwAudNLWtcS+CvN7T9pgZWCvrJA3mfmUDY9Wt5ttXUsNiMSFFljmF7G7lGU+DDKQx6dKCbvXyXG16jV/im+YRRjpZix+hUCtXiiqsbozG7qWka+UmNRrqPlv8AKD56bUGftO1YaGzWPoik2P8A1Ne3pX3Is8Zuv2ydVPdca/dOzeht61F8G/jiGllw0CtJYlTiHuosLJ/JIFv63qVwnEmzBJomjJ+U3DKT4Bh19QKDZwOOSUXQ7fMp0ZT4MvQ1tA1HcR4SsveBMcgFhImjAeF+o8jW9CpAFzewtc9fOgyUpSgUpSgUpSg+Waqw2OWfEMO2ZYkVgY9AHKEZ22zEC9rggVJ8zY8wwMy/M3cQfmOnvYa+xqnYfEiGWaSKITTLhFSFL2ZznbMvoTkLGgm2wyY5FK4eMQrrHJMnePnGmhA/MTr4Go2L4cYDtMjGR2y5ipewAzA7KBYXt9Ks3LPFRi8NFPlKl17yHdWGjqfQgisHKi5xLiT/AMeQlT/y17sftYE+9BzjmXlKTAh5UGaMm7ubEqLnoBtrv086jMHJ2vZQoQyOyAnoBmBZrbXCoxBrvDKCLEXHnVEx/AMNFix2MZUFT2ioCRdvlAUbXVZNdBt40GnwTk/DiIBp5gSpkYEqF31scuoW9vHU+NQ3OE+GwiqqL9qRZQ7XMaH77qdM5Gig7A3NbkGOa8GHwV5GGaOF2YMkCArds2gnIFu9qBYAFt6k+V/h5GkjYjGMMRKXO4OUEH5tdWJ3uaDkXG8KuJjzdmM8QLKwjazxqCezDDS9rksb1uczctx4iHtsLHZ1UN3flaMjY/mH7131oE/iI0CqFSCTugC1maPS233a4vgMUmGxc+AZgpinYRqWyhlbvKB4kXC29/Kg5vyxxz+HlGZQ8LECWM3sV2vbxG+npVlg4dg3fMYmF7yKGe5ZNFUFBbLqGO50tV95O+GkM+Ikx2Jj+yv9nCRo51vIR+E/dHXc1sY/kgYjEyphmSJosNAbFb5y/aG7G+ny70FTwaLHGww8YR7XViBdGW5BB8q69y1x8TwxTm69raORbfJNYbnpm0+orjfGOA4zDOscsRDMbqY7tmt5DWsvL2PxeBlMojbs3A7SGYFBNa+2f5XF9PYegd3bi0QcoWAK6E5TlBtsW2B8r1BYJmmxCxmwHZpiMQTqSWLCCMeAGVmPmB4m+oIop4y8UsmTEFVAJv3yRmWQG5UgC9gbG2vnYuBxXkxMunfmyj9MahQPrmPvQSqrWLF4RZFKte3QjcHoR5g61nAr2ghjw7EL8mLZv/NiQ/8Asyf1r4bis0I/2qJSv9rCWZQPF0IzIPEjMBUlxPGLDFJM3yohY+wvULy5zTHisEcWw7JAGLqWzZQBc3t5dKCVm4mAQFGbuhiwICqp2Jbz6eNYl4ub3MbrH/aMBr55b3y/mNV7keNJsNDLCsiYcl5MspvJIxbulj+EAAgea/hq5qKArX6g+lKieB9x5YOiEMv6G2/cEUoJilK+WoOd/FXizoUSI2ZV18mlPZqSOoCiRiOtq+OS2Ly4eex+Qq/eJ1kQG9ulmj/9VQXNy/xEWLxQN/tkKjr2cRI0166/Wp3kHECTBSpHq8T5103scy2+gFBJ8Fm7GHiES/NHiZCvrNZgf7zNVuwOGEaJGuyIFHoBb/CqfhwHxuKUEZZDhHHv2pJ9woq7ig8YVW4ODTSvL/E5BEzk5IyT2w2XtLgWUADuC4JvfwqzUoILjWHWIQzKigQyA2AsAr917W0639qk8N87jzBHuo/yrzimF7WGSM/eRh9RWjy5jTNCkmt2ijJ0t3iuo186CI505iTA9rO9gRCqx3G7s72HoLA1xvm7mKNEwssYEs0iSmcSL3XDkFFcfey97T81bPxk4i/EOIfw0ALLhVINtsxtmLNewtoLnzrW4PyQZHD41r2C5Y0N9DoLt7UHVOQOZ2x/C8zNaa5gcgbObANb9JB9qtfBoQO0ddney+SoMij00P1qh8rNDhpjFEsSg5pSiWUnIpN8tyQLsoFXfESmGCNE1kKhEHixG59LE+1Blw7dpiGYfJEMg82Pz/QBRUjJEGBDAEHodaxcPwgiQIOmpPiTqT7mtmgqq8unCTnEYMEI/wDOw4+VvB0F7Kw6jqNOlTXAsOyQqHGV2u7DwZmLEHxIvapCvL0HteXrWbE3Noxm/oPesOJwbuthKVNwbqOnUe/j0oI7nQZsP2QNu2kSIkb5WbvW9r1Fc3YMYmWHhsQCpI3bYm39ghAC+Rkaw9FapXjZBxOCi8HeU+iRkXPu4+lQPDMfIJ0nRQf4uUNIx3TDKezgUeZZi1v167XCx8Qx/YO+gyDD5lX8yvYW9cyj2rd4c7FSJDdlbLfx0F/61DcZBbG4dOhiZn9EdGH7ipbgLFoRId5CX+p0/a1BjlGXGRn+0iZT/wBJzD+ppWTihIeBgP8Ai2Poykf1tSgkTVS5z5gZFfDYdS2IaLMDsqKxyhi3juQPKraa5fzRN2fE5Q1yHhiYeAtmUk/W/rQfWGwYQ4eJlzxXCk5DroAM22/f+pPSvjlLCtw7HvhZGtEVJjd9FaIWKEsbDMhupGt7qdL6yGJwVoclwrAAqX2B3BPmRqfwgHxrFw+3FpBLJkeFLdjGy5oxrlMz30dmswRdgAT1oM+EbLxh47WHZRMtte6O0C+g7xHtXQK5ZzNihBPwyaNM0oxMkIC3AOGDBWJIuLKSlr/irqINB9UpSg8Y6VT+CzjCYbGs50glkNiTsFBUX6X0FXA1w7408alwkskEZsuLCOT+HIe9630oI+Ti8WCjZJZLvYtlUWZ2b5ibkje41qqcX59lay4ZOxUC175mIIF79OlVnh+AlxL5Y1Z3J1O/uWq7cG+HyrdsUWbLuid1QddDJ6a6Cgh/h7PIeIw6GQyPlc3ubMQCSenrX6h4bhXLtNKAHbRQDcIo2F+pOtzXLuDzx4WbDqoSINKqqq5bvmYDTrl1/wDuuuzTLGhd2CooJJJsABvfyoPcViFjVnY2VRc/661rcP4zDNpG6lgNVvZh5FD3gfUVGnGmWSO/dElzCGFiQoBaRgetiMq+58vsctRFy7/aXHdEiq/ZjcgE33Jvfegm3ewJJAHjWnGrTd5rqnRdiw8T4X8Kr3COWJoJJSkoMbNdFLy91fwlSSD61NthphsUJ82f/KgktB4AftUJiOZlCu8cbyxp8zrYLobHLfV7eQ96wcUwc8iFHVwCRfsnVwwvqCHVSAfKtXF4uaONw7dlGqFmYxREKg3AjVzmJ2HmTvtQR/GuLLJiQU64bKvic8lmHl3RW5w6EPOoB7ocCw2AgGw9HkQe1UrFZmmhxGSSHPK1kaxYx9rkcMF0NxmIsdOhOtXf4cYORYWMuUG5XKpuFOdnazfeuWAv+Sg2uOYIHE9tm7/YCFVubXkc3OnkD+1WPDQ5EVBsqgfQWqJgPa4l2I7kWx8XYWP0W31qbFBgxUGYCxIIYN9D/lSs9KDxq5TODiiuMlc5lLdkqi2RSwIUtuRZQdfxGurMK5ooCxhNdAcwBHQm/tvQRPMuKY4KcqTfLqSb/ObFj7f0qf5Ow0gw8ZgmWFmQK2ZDIoy6CwzLY97zBqMfAJNE8N8hlWwN/l6g6+f+HjXxybi8iHDyhVmjfL2d7lrjQr+Ibet6Df5mwxHDYmWUNPhj2gYi17Ndr9Re1XnhGJzAqTqtttiLaEetUPnHBr2YI0Lq6TFepK9wnpfVhfqSK2OSuJu2CgnIu8UYjkA1JykqR55cpNBeOKcQEKhirNdgO70vW4pvWji41miIGoZbqQd+oIrX5dxJaLKx7yGx9OlBLNXL/irytHicXhJZQxjCOjKpAubgoL30vdj7V1E1QvjTM8fDjLFbOkqakXsCbXH1oKPPi4MIPtGVIyCAFABGn3VJ1Og1tVM4xz85LLhu6ulna5bboLf1qrRQzYp7KHle3he3vso9aunL/wANyWVsU4tvkjOpH6unX6UEDyXHJiOJ4XM5Z+2U5ib6rdhr6rX6uwU/axI52ZLkHbUag/vXGsBw9U4lwyKBAsccsjNZbW7oC5judb7+NdWwWEEkM8DEgdpImhsQrG+nhoaDkfE+YSmKDYY9lhzI2WJVIjdY1PeC27pZiveW3Sr3y7zsspEUgZZNjHJqSbbxyWCv+lrHzrU4jyLgUnjhWM5WgkzXdjoZIUG+18zfQ1vYz4YYSRSAzgE3sbMPPcUEhxTicolYpHJIhQKpTQIb98sT8rfq8rdamIOJoSFQmTpdFLKLeLDT96rQ5exwyoJcOQgsJ5YmkkK+GXMFv5m5qF5m4CkCiXiHEp3VjlVVjGZiRsii9/YUF4n5hhWbsLu0trlUjZso8WIFl96jOKSFnBdSozGYq3zdnAt00B0vIwaq68Lw4d1GL4gmVbrH2cau2miqzK1v2tevOW+YZpgYnhjEbqUMhdzIARYkuynPsL7dKDDzZC0cPCFW4kN0AA1LNCCR/e396vlhhMOkaksyqFS+7Nbf6mscmHMk8czKSsaN2agKTnbQvmv+EWHqawcNDzYpnm7vZfy4/ANfvk7XsLfWgl+EYTs4gpsW3cjq5+Y/WtwmvlWqE4jL286QJqI3WSYjpbVF9SenhQT1KUoPGNcfj4i8uLmhhT+WXu7Huqc2qiym9r2N9L3q6fEXmX+Dw3dNpZiUjsLkad5/QDWuW8gzSh2fDQu6FQDnBVWB1+Y3169TeguUPL5GVXmZl/DkyjUeLXPjvrW2MFEWDxxRhiRmc2JuL2IbpYdR12FYsVyu0yq2KZnYnSNTaMD9O7HxJqQThMeHGWNAl+94BdLGw2GlzQZb9x421Dix06X0Gh9qhoXbBhxBChUkv2eawLNu2cA5Q3ha1ztoamsliNhr1Ww2H+vLatbHQllBQ5iAxJAO22lj5+nh1oN3gGPVFEkVzh3bUG1432KgDYf515jcY2Fnz/8ACFgw/KzfMP0nf9VVnhiOCzQBbggSRm1m0O9tQVtv6Vt8V5pweVYZpVSW2YLJcEKdw11AN9x4ig6LFMGAKm4OoPiKjObeGJicJNDJ8rIb23010PQ6VA8F41HBH8zSxk3vEjSBR0N0BspsfO/vVpwOPjnUPE6yL4qwIHr4HyNBxY4jD4KMqSkSFe6LWZ9fqeuum1VvjHxEC3jwaAAfLK+h10YhOt7DeqtzPwqZcfiIO/K6Sso0LMVv3T47EGt/hfI8rgtiG7JfC12+lBO/CPjJfiCtNITI7oBc/MBnJHsbfvXfuFm2JxS3GvZuB6qR/wBtcJi4QuG4lwtoI7AyC5BJLAMBmY+YY13vCrbFzecUR/eQUGhxaO2LDn72FawP/KlR/wDu/YVYQKrvH4wcZhs2i/w+KDHawIi3PSo3jnPIhhafDRHEwxWEkmcIg1AIRip7Rtell8WFBbcTiFjVnchUUEsxNgoHU1y5sQMfxVZpbrBElogbfKTcu34cxVSNzYW3Nhp8185nHAJEjpAMrG6nMX/MPugeHU1p8LAMod72U6agKTba+4NutB0aR483ZxlSyjNYuL+oU3NhWYwaFcq23so0t0sNf9etVpMBBLIbRBi25GVr22Gikqu+x2tUng+EoANCv6JGvb8QuR/QUGTFR4iJxJHJnQ6ujgaG+6MOn5be/jrcxcKD5cUFd+zGoWRgDGfnAVSLkfMP0gVnMzQyZD3kdbqWYXVl0aMG2zCzD0e1fPAccUxEkDAWURuLdM5cG9z4rQZ4peyhKCd8h7wkBLuqnXTNcsttQdSAalOFYrCxoiROgz6jM3eckXvrqWNVsF1xL4OJIigJteYo+RgDlCMhDDpob26Vv4LgUuYaKg0BZ5DIwXNqqLoEBAsTf2oLjSlKDh/OqtiuIMzjuxExRgm4a1szAbAZiLn/AONW7hHHII8IGIdnQBOzC27SVQLLH+K/lsDevKUEny9DiNZMVPnlcX7BFtFESToCBmY9CxOpGwqalgVgSQC3SlKD5g4aNf69fes//h1ra6A3IC7nxpSgojxy4jKuRAB9wOcxkLN2aOw2AC538e6OmvvHuRIJlkedUxDxL9oQpikItm7rhjc5dg2nS4pSgtfJXL8eCwqQxKVBJcg6m7a2PpoPapPE8Pjc5mQZhswFj9QaUoKTx/llZsQ5gPZyEiMvuXkKqWdidcqIBZQe8SdrVgl+F7ELbFtcEXYxLfS3eHetfwuK8pQWrHcv4aPDhRCCIiGTWzZ8wObPve9iSd7VtdhOrkoI2LKLyOSNr2BRRqdTrcaaUpQQjcp4idw2PxCTICfsVjKxjw7uchyNDdgfSs3F+G4mTCyYeSOORShCmNsp0+TuFct/QgUpQUXD/D3FhCyplINst0uw/ERaxPvUynJkUQGfETxtYD+WuUG2tmIP7Ee9KUEny3yayl3mnLAscqxGy5b+Judb7ada1YOV3w8hftppJbnKHPckjOpUKDrIB+Ikm2m+nlKCQljEiLYjOAMjKL6qLfLpl8Cuu7V8xwZk7ayxyLG0ZBAAzkXXIzC1ibC/mPC1KUGGblfDYvtAqzRyjK6TsHDq/gS+5BGo86sfK8uIaH/alAlVmW/4wNA1ul68pQTdKUoP/9k="/>
          <p:cNvSpPr>
            <a:spLocks noChangeAspect="1" noChangeArrowheads="1"/>
          </p:cNvSpPr>
          <p:nvPr/>
        </p:nvSpPr>
        <p:spPr bwMode="auto">
          <a:xfrm>
            <a:off x="155575" y="-1143000"/>
            <a:ext cx="2381250" cy="2381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5004420" y="1792043"/>
            <a:ext cx="1812144" cy="8229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p:cNvSpPr/>
          <p:nvPr/>
        </p:nvSpPr>
        <p:spPr>
          <a:xfrm>
            <a:off x="4792586" y="2389608"/>
            <a:ext cx="822960" cy="3249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sz="quarter" idx="1"/>
          </p:nvPr>
        </p:nvSpPr>
        <p:spPr>
          <a:xfrm>
            <a:off x="612646" y="1880309"/>
            <a:ext cx="5867757" cy="4495800"/>
          </a:xfrm>
        </p:spPr>
        <p:txBody>
          <a:bodyPr>
            <a:noAutofit/>
          </a:bodyPr>
          <a:lstStyle/>
          <a:p>
            <a:pPr lvl="1">
              <a:lnSpc>
                <a:spcPct val="120000"/>
              </a:lnSpc>
              <a:buClr>
                <a:schemeClr val="accent2"/>
              </a:buClr>
              <a:buFont typeface="Wingdings" charset="2"/>
              <a:buChar char="q"/>
            </a:pPr>
            <a:r>
              <a:rPr lang="en-US" sz="2800" dirty="0" smtClean="0"/>
              <a:t>Improved knowledge</a:t>
            </a:r>
          </a:p>
          <a:p>
            <a:pPr lvl="1">
              <a:lnSpc>
                <a:spcPct val="120000"/>
              </a:lnSpc>
              <a:buClr>
                <a:schemeClr val="accent2"/>
              </a:buClr>
              <a:buFont typeface="Wingdings" charset="2"/>
              <a:buChar char="q"/>
            </a:pPr>
            <a:r>
              <a:rPr lang="en-US" sz="2800" dirty="0" smtClean="0"/>
              <a:t>Increased psychological flexibility</a:t>
            </a:r>
          </a:p>
          <a:p>
            <a:pPr lvl="1">
              <a:lnSpc>
                <a:spcPct val="120000"/>
              </a:lnSpc>
              <a:buClr>
                <a:schemeClr val="accent2"/>
              </a:buClr>
              <a:buFont typeface="Wingdings" charset="2"/>
              <a:buChar char="q"/>
            </a:pPr>
            <a:r>
              <a:rPr lang="en-US" sz="2800" dirty="0" smtClean="0"/>
              <a:t>Decreased burnout</a:t>
            </a:r>
          </a:p>
          <a:p>
            <a:pPr lvl="1">
              <a:lnSpc>
                <a:spcPct val="120000"/>
              </a:lnSpc>
              <a:buClr>
                <a:schemeClr val="accent2"/>
              </a:buClr>
              <a:buFont typeface="Wingdings" charset="2"/>
              <a:buChar char="q"/>
            </a:pPr>
            <a:endParaRPr lang="en-US" sz="2800" dirty="0" smtClean="0"/>
          </a:p>
          <a:p>
            <a:pPr lvl="1">
              <a:lnSpc>
                <a:spcPct val="120000"/>
              </a:lnSpc>
              <a:buClr>
                <a:schemeClr val="accent2"/>
              </a:buClr>
              <a:buNone/>
            </a:pPr>
            <a:endParaRPr lang="en-US" sz="2800" dirty="0" smtClean="0"/>
          </a:p>
        </p:txBody>
      </p:sp>
    </p:spTree>
    <p:extLst>
      <p:ext uri="{BB962C8B-B14F-4D97-AF65-F5344CB8AC3E}">
        <p14:creationId xmlns:p14="http://schemas.microsoft.com/office/powerpoint/2010/main" val="1931818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5-20 at 3.34.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895" y="2496820"/>
            <a:ext cx="8153686" cy="3597677"/>
          </a:xfrm>
          <a:prstGeom prst="rect">
            <a:avLst/>
          </a:prstGeom>
        </p:spPr>
      </p:pic>
      <p:sp>
        <p:nvSpPr>
          <p:cNvPr id="2" name="Title 1"/>
          <p:cNvSpPr>
            <a:spLocks noGrp="1"/>
          </p:cNvSpPr>
          <p:nvPr>
            <p:ph type="title"/>
          </p:nvPr>
        </p:nvSpPr>
        <p:spPr/>
        <p:txBody>
          <a:bodyPr anchor="b">
            <a:noAutofit/>
          </a:bodyPr>
          <a:lstStyle/>
          <a:p>
            <a:r>
              <a:rPr lang="en-US" sz="3200" dirty="0"/>
              <a:t>Less is known about the specific outcomes of graduate school training in ACT</a:t>
            </a:r>
          </a:p>
        </p:txBody>
      </p:sp>
    </p:spTree>
    <p:extLst>
      <p:ext uri="{BB962C8B-B14F-4D97-AF65-F5344CB8AC3E}">
        <p14:creationId xmlns:p14="http://schemas.microsoft.com/office/powerpoint/2010/main" val="4743470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3200" dirty="0" smtClean="0"/>
              <a:t>Dr. Amy Murrell’s ACT class at UNT </a:t>
            </a:r>
            <a:endParaRPr lang="en-US" sz="3200" dirty="0"/>
          </a:p>
        </p:txBody>
      </p:sp>
      <p:sp>
        <p:nvSpPr>
          <p:cNvPr id="3" name="Content Placeholder 2"/>
          <p:cNvSpPr>
            <a:spLocks noGrp="1"/>
          </p:cNvSpPr>
          <p:nvPr>
            <p:ph sz="quarter" idx="1"/>
          </p:nvPr>
        </p:nvSpPr>
        <p:spPr>
          <a:xfrm>
            <a:off x="612649" y="1688123"/>
            <a:ext cx="4759452" cy="2532366"/>
          </a:xfrm>
        </p:spPr>
        <p:txBody>
          <a:bodyPr>
            <a:noAutofit/>
          </a:bodyPr>
          <a:lstStyle/>
          <a:p>
            <a:pPr>
              <a:buFont typeface="Wingdings" charset="2"/>
              <a:buChar char="q"/>
            </a:pPr>
            <a:r>
              <a:rPr lang="en-US" sz="2800" dirty="0" smtClean="0"/>
              <a:t>Advanced </a:t>
            </a:r>
            <a:r>
              <a:rPr lang="en-US" sz="2800" dirty="0"/>
              <a:t>psychotherapy series</a:t>
            </a:r>
          </a:p>
          <a:p>
            <a:pPr>
              <a:buFont typeface="Wingdings" charset="2"/>
              <a:buChar char="q"/>
            </a:pPr>
            <a:r>
              <a:rPr lang="en-US" sz="2800" dirty="0"/>
              <a:t>Clinical, counseling, and clinical health graduate </a:t>
            </a:r>
            <a:r>
              <a:rPr lang="en-US" sz="2800" dirty="0" smtClean="0"/>
              <a:t>students</a:t>
            </a:r>
          </a:p>
          <a:p>
            <a:pPr>
              <a:buFont typeface="Wingdings" charset="2"/>
              <a:buChar char="q"/>
            </a:pPr>
            <a:r>
              <a:rPr lang="en-US" sz="2800" dirty="0" smtClean="0"/>
              <a:t>Mixed-methods learning class</a:t>
            </a:r>
          </a:p>
        </p:txBody>
      </p:sp>
      <p:pic>
        <p:nvPicPr>
          <p:cNvPr id="19460" name="Picture 4" descr="https://sustainable.unt.edu/sites/all/files/Screen%20Shot%202012-03-23%20at%2010.18.45%20AM.png"/>
          <p:cNvPicPr>
            <a:picLocks noChangeAspect="1" noChangeArrowheads="1"/>
          </p:cNvPicPr>
          <p:nvPr/>
        </p:nvPicPr>
        <p:blipFill>
          <a:blip r:embed="rId3">
            <a:lum contrast="20000"/>
          </a:blip>
          <a:srcRect/>
          <a:stretch>
            <a:fillRect/>
          </a:stretch>
        </p:blipFill>
        <p:spPr bwMode="auto">
          <a:xfrm>
            <a:off x="5372100" y="2076450"/>
            <a:ext cx="3577364" cy="2392363"/>
          </a:xfrm>
          <a:prstGeom prst="rect">
            <a:avLst/>
          </a:prstGeom>
          <a:noFill/>
        </p:spPr>
      </p:pic>
      <p:sp>
        <p:nvSpPr>
          <p:cNvPr id="6" name="TextBox 5"/>
          <p:cNvSpPr txBox="1"/>
          <p:nvPr/>
        </p:nvSpPr>
        <p:spPr>
          <a:xfrm>
            <a:off x="6143625" y="4468813"/>
            <a:ext cx="1914525" cy="1200329"/>
          </a:xfrm>
          <a:prstGeom prst="rect">
            <a:avLst/>
          </a:prstGeom>
          <a:noFill/>
        </p:spPr>
        <p:txBody>
          <a:bodyPr wrap="square" rtlCol="0">
            <a:spAutoFit/>
          </a:bodyPr>
          <a:lstStyle/>
          <a:p>
            <a:pPr algn="ctr"/>
            <a:r>
              <a:rPr lang="en-US" sz="2400" b="1" dirty="0" smtClean="0">
                <a:solidFill>
                  <a:schemeClr val="accent2">
                    <a:lumMod val="90000"/>
                    <a:lumOff val="10000"/>
                  </a:schemeClr>
                </a:solidFill>
              </a:rPr>
              <a:t>PASSENGERS ON A “UNT” BUS</a:t>
            </a:r>
            <a:endParaRPr lang="en-US" sz="2400" b="1" dirty="0">
              <a:solidFill>
                <a:schemeClr val="accent2">
                  <a:lumMod val="90000"/>
                  <a:lumOff val="10000"/>
                </a:schemeClr>
              </a:solidFill>
            </a:endParaRPr>
          </a:p>
        </p:txBody>
      </p:sp>
    </p:spTree>
    <p:extLst>
      <p:ext uri="{BB962C8B-B14F-4D97-AF65-F5344CB8AC3E}">
        <p14:creationId xmlns:p14="http://schemas.microsoft.com/office/powerpoint/2010/main" val="248069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36280" cy="990600"/>
          </a:xfrm>
        </p:spPr>
        <p:txBody>
          <a:bodyPr anchor="b">
            <a:normAutofit/>
          </a:bodyPr>
          <a:lstStyle/>
          <a:p>
            <a:r>
              <a:rPr lang="en-US" sz="3200" dirty="0" smtClean="0"/>
              <a:t>Some advantages to teaching an ACT course:</a:t>
            </a:r>
            <a:endParaRPr lang="en-US" sz="3200" dirty="0"/>
          </a:p>
        </p:txBody>
      </p:sp>
      <p:sp>
        <p:nvSpPr>
          <p:cNvPr id="3" name="Content Placeholder 2"/>
          <p:cNvSpPr>
            <a:spLocks noGrp="1"/>
          </p:cNvSpPr>
          <p:nvPr>
            <p:ph sz="quarter" idx="1"/>
          </p:nvPr>
        </p:nvSpPr>
        <p:spPr>
          <a:xfrm>
            <a:off x="612648" y="1880309"/>
            <a:ext cx="4841479" cy="4495800"/>
          </a:xfrm>
        </p:spPr>
        <p:txBody>
          <a:bodyPr>
            <a:normAutofit/>
          </a:bodyPr>
          <a:lstStyle/>
          <a:p>
            <a:pPr>
              <a:buFont typeface="Wingdings" charset="2"/>
              <a:buChar char="q"/>
            </a:pPr>
            <a:r>
              <a:rPr lang="en-US" sz="2800" dirty="0"/>
              <a:t>Dissemination of knowledge</a:t>
            </a:r>
          </a:p>
          <a:p>
            <a:pPr>
              <a:buFont typeface="Wingdings" charset="2"/>
              <a:buChar char="q"/>
            </a:pPr>
            <a:r>
              <a:rPr lang="en-US" sz="2800" dirty="0" smtClean="0"/>
              <a:t>Behavior analysis and RFT</a:t>
            </a:r>
          </a:p>
          <a:p>
            <a:pPr>
              <a:buFont typeface="Wingdings" charset="2"/>
              <a:buChar char="q"/>
            </a:pPr>
            <a:r>
              <a:rPr lang="en-US" sz="2800" dirty="0" smtClean="0"/>
              <a:t>Introduction to community</a:t>
            </a:r>
          </a:p>
          <a:p>
            <a:pPr>
              <a:buFont typeface="Wingdings" charset="2"/>
              <a:buChar char="q"/>
            </a:pPr>
            <a:r>
              <a:rPr lang="en-US" sz="2800" dirty="0"/>
              <a:t>Dispelling rumors</a:t>
            </a:r>
          </a:p>
          <a:p>
            <a:pPr>
              <a:buFont typeface="Wingdings" charset="2"/>
              <a:buChar char="q"/>
            </a:pPr>
            <a:r>
              <a:rPr lang="en-US" sz="2800" dirty="0" smtClean="0"/>
              <a:t>Treatment selection discussion</a:t>
            </a:r>
          </a:p>
          <a:p>
            <a:pPr>
              <a:buFont typeface="Wingdings" charset="2"/>
              <a:buChar char="q"/>
            </a:pPr>
            <a:r>
              <a:rPr lang="en-US" sz="2800" dirty="0"/>
              <a:t>L</a:t>
            </a:r>
            <a:r>
              <a:rPr lang="en-US" sz="2800" dirty="0" smtClean="0"/>
              <a:t>ive therapy observation</a:t>
            </a:r>
            <a:endParaRPr lang="en-US" sz="2800" dirty="0"/>
          </a:p>
        </p:txBody>
      </p:sp>
      <p:pic>
        <p:nvPicPr>
          <p:cNvPr id="17410" name="Picture 2" descr="http://www.sott.net/image/image/s4/93415/full/left_brain_right_brain_metapho.jpg"/>
          <p:cNvPicPr>
            <a:picLocks noChangeAspect="1" noChangeArrowheads="1"/>
          </p:cNvPicPr>
          <p:nvPr/>
        </p:nvPicPr>
        <p:blipFill>
          <a:blip r:embed="rId3"/>
          <a:srcRect l="3733" r="7605" b="1961"/>
          <a:stretch>
            <a:fillRect/>
          </a:stretch>
        </p:blipFill>
        <p:spPr bwMode="auto">
          <a:xfrm>
            <a:off x="5454127" y="2239389"/>
            <a:ext cx="3494801" cy="3437510"/>
          </a:xfrm>
          <a:prstGeom prst="rect">
            <a:avLst/>
          </a:prstGeom>
          <a:noFill/>
        </p:spPr>
      </p:pic>
    </p:spTree>
    <p:extLst>
      <p:ext uri="{BB962C8B-B14F-4D97-AF65-F5344CB8AC3E}">
        <p14:creationId xmlns:p14="http://schemas.microsoft.com/office/powerpoint/2010/main" val="3960663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12648" y="228600"/>
            <a:ext cx="8153400" cy="990600"/>
          </a:xfrm>
        </p:spPr>
        <p:txBody>
          <a:bodyPr anchor="b">
            <a:normAutofit/>
          </a:bodyPr>
          <a:lstStyle/>
          <a:p>
            <a:r>
              <a:rPr lang="en-US" sz="3200" dirty="0" smtClean="0"/>
              <a:t>But this type of experience is unique!</a:t>
            </a:r>
            <a:endParaRPr lang="en-US" sz="3200" dirty="0"/>
          </a:p>
        </p:txBody>
      </p:sp>
      <p:pic>
        <p:nvPicPr>
          <p:cNvPr id="4" name="Picture 3" descr="p12-15ArticleDeta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695700"/>
            <a:ext cx="6705600" cy="3162300"/>
          </a:xfrm>
          <a:prstGeom prst="rect">
            <a:avLst/>
          </a:prstGeom>
        </p:spPr>
      </p:pic>
      <p:sp>
        <p:nvSpPr>
          <p:cNvPr id="6" name="Content Placeholder 2"/>
          <p:cNvSpPr>
            <a:spLocks noGrp="1"/>
          </p:cNvSpPr>
          <p:nvPr>
            <p:ph sz="quarter" idx="1"/>
          </p:nvPr>
        </p:nvSpPr>
        <p:spPr>
          <a:xfrm>
            <a:off x="612648" y="1674055"/>
            <a:ext cx="7810011" cy="1804083"/>
          </a:xfrm>
        </p:spPr>
        <p:txBody>
          <a:bodyPr>
            <a:noAutofit/>
          </a:bodyPr>
          <a:lstStyle/>
          <a:p>
            <a:pPr>
              <a:buFont typeface="Wingdings" charset="2"/>
              <a:buChar char="q"/>
            </a:pPr>
            <a:r>
              <a:rPr lang="en-US" sz="2800" dirty="0"/>
              <a:t>Different from other graduate courses on therapy</a:t>
            </a:r>
          </a:p>
          <a:p>
            <a:pPr>
              <a:buFont typeface="Wingdings" charset="2"/>
              <a:buChar char="q"/>
            </a:pPr>
            <a:r>
              <a:rPr lang="en-US" sz="2800" dirty="0" smtClean="0"/>
              <a:t>Different from other ways of teaching ACT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3200" dirty="0" smtClean="0"/>
              <a:t>Some major obstacles to teaching an ACT course:</a:t>
            </a:r>
            <a:endParaRPr lang="en-US" sz="3200" dirty="0"/>
          </a:p>
        </p:txBody>
      </p:sp>
      <p:sp>
        <p:nvSpPr>
          <p:cNvPr id="3" name="Content Placeholder 2"/>
          <p:cNvSpPr>
            <a:spLocks noGrp="1"/>
          </p:cNvSpPr>
          <p:nvPr>
            <p:ph sz="quarter" idx="1"/>
          </p:nvPr>
        </p:nvSpPr>
        <p:spPr>
          <a:xfrm>
            <a:off x="612647" y="1603717"/>
            <a:ext cx="4432687" cy="3098724"/>
          </a:xfrm>
        </p:spPr>
        <p:txBody>
          <a:bodyPr>
            <a:normAutofit/>
          </a:bodyPr>
          <a:lstStyle/>
          <a:p>
            <a:pPr>
              <a:buFont typeface="Wingdings" charset="2"/>
              <a:buChar char="q"/>
            </a:pPr>
            <a:r>
              <a:rPr lang="en-US" sz="2800" dirty="0"/>
              <a:t>D</a:t>
            </a:r>
            <a:r>
              <a:rPr lang="en-US" sz="2800" dirty="0" smtClean="0"/>
              <a:t>idactic versus experiential </a:t>
            </a:r>
          </a:p>
          <a:p>
            <a:pPr>
              <a:buFont typeface="Wingdings" charset="2"/>
              <a:buChar char="q"/>
            </a:pPr>
            <a:r>
              <a:rPr lang="en-US" sz="2800" dirty="0" smtClean="0"/>
              <a:t>So much to cover</a:t>
            </a:r>
          </a:p>
          <a:p>
            <a:pPr>
              <a:buFont typeface="Wingdings" charset="2"/>
              <a:buChar char="q"/>
            </a:pPr>
            <a:r>
              <a:rPr lang="en-US" sz="2800" dirty="0"/>
              <a:t>Limited practice</a:t>
            </a:r>
          </a:p>
          <a:p>
            <a:pPr>
              <a:buFont typeface="Wingdings" charset="2"/>
              <a:buChar char="q"/>
            </a:pPr>
            <a:r>
              <a:rPr lang="en-US" sz="2800" dirty="0" smtClean="0"/>
              <a:t>Loud minds!</a:t>
            </a:r>
          </a:p>
          <a:p>
            <a:pPr>
              <a:buFont typeface="Wingdings" charset="2"/>
              <a:buChar char="q"/>
            </a:pPr>
            <a:r>
              <a:rPr lang="en-US" sz="2800" dirty="0" smtClean="0"/>
              <a:t>Ethical considerations</a:t>
            </a:r>
          </a:p>
        </p:txBody>
      </p:sp>
      <p:pic>
        <p:nvPicPr>
          <p:cNvPr id="15362" name="Picture 2" descr="http://www.rusvw.net/wp-content/uploads/2013/08/beachclass.jpg"/>
          <p:cNvPicPr>
            <a:picLocks noChangeAspect="1" noChangeArrowheads="1"/>
          </p:cNvPicPr>
          <p:nvPr/>
        </p:nvPicPr>
        <p:blipFill>
          <a:blip r:embed="rId3">
            <a:lum bright="10000"/>
          </a:blip>
          <a:srcRect/>
          <a:stretch>
            <a:fillRect/>
          </a:stretch>
        </p:blipFill>
        <p:spPr bwMode="auto">
          <a:xfrm>
            <a:off x="5045335" y="2209254"/>
            <a:ext cx="3856953" cy="3242384"/>
          </a:xfrm>
          <a:prstGeom prst="rect">
            <a:avLst/>
          </a:prstGeom>
          <a:noFill/>
        </p:spPr>
      </p:pic>
    </p:spTree>
    <p:extLst>
      <p:ext uri="{BB962C8B-B14F-4D97-AF65-F5344CB8AC3E}">
        <p14:creationId xmlns:p14="http://schemas.microsoft.com/office/powerpoint/2010/main" val="3657123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a00d8341c03bb53ef019104fd2c5e970c-500w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098" y="2054132"/>
            <a:ext cx="4295123" cy="4295123"/>
          </a:xfrm>
          <a:prstGeom prst="rect">
            <a:avLst/>
          </a:prstGeom>
        </p:spPr>
      </p:pic>
      <p:sp>
        <p:nvSpPr>
          <p:cNvPr id="2" name="Title 1"/>
          <p:cNvSpPr>
            <a:spLocks noGrp="1"/>
          </p:cNvSpPr>
          <p:nvPr>
            <p:ph type="title"/>
          </p:nvPr>
        </p:nvSpPr>
        <p:spPr/>
        <p:txBody>
          <a:bodyPr anchor="b">
            <a:normAutofit/>
          </a:bodyPr>
          <a:lstStyle/>
          <a:p>
            <a:r>
              <a:rPr lang="en-US" sz="3200" dirty="0" smtClean="0"/>
              <a:t>An opportunity to collect data!</a:t>
            </a:r>
            <a:endParaRPr lang="en-US" sz="3200" dirty="0"/>
          </a:p>
        </p:txBody>
      </p:sp>
      <p:sp>
        <p:nvSpPr>
          <p:cNvPr id="3" name="Content Placeholder 2"/>
          <p:cNvSpPr>
            <a:spLocks noGrp="1"/>
          </p:cNvSpPr>
          <p:nvPr>
            <p:ph sz="quarter" idx="1"/>
          </p:nvPr>
        </p:nvSpPr>
        <p:spPr>
          <a:xfrm>
            <a:off x="612648" y="1625331"/>
            <a:ext cx="1852520" cy="2377347"/>
          </a:xfrm>
        </p:spPr>
        <p:txBody>
          <a:bodyPr>
            <a:normAutofit/>
          </a:bodyPr>
          <a:lstStyle/>
          <a:p>
            <a:pPr>
              <a:buFont typeface="Wingdings" charset="2"/>
              <a:buChar char="q"/>
            </a:pPr>
            <a:r>
              <a:rPr lang="en-US" sz="2800" dirty="0" smtClean="0"/>
              <a:t>AFQ</a:t>
            </a:r>
          </a:p>
          <a:p>
            <a:pPr>
              <a:buFont typeface="Wingdings" charset="2"/>
              <a:buChar char="q"/>
            </a:pPr>
            <a:r>
              <a:rPr lang="en-US" sz="2800" dirty="0" smtClean="0"/>
              <a:t>MASS</a:t>
            </a:r>
          </a:p>
          <a:p>
            <a:pPr>
              <a:buFont typeface="Wingdings" charset="2"/>
              <a:buChar char="q"/>
            </a:pPr>
            <a:r>
              <a:rPr lang="en-US" sz="2800" dirty="0" smtClean="0"/>
              <a:t>VLQ</a:t>
            </a:r>
          </a:p>
          <a:p>
            <a:pPr>
              <a:buFont typeface="Wingdings" charset="2"/>
              <a:buChar char="q"/>
            </a:pPr>
            <a:r>
              <a:rPr lang="en-US" sz="2800" dirty="0" smtClean="0"/>
              <a:t>PSS</a:t>
            </a:r>
          </a:p>
        </p:txBody>
      </p:sp>
      <p:sp>
        <p:nvSpPr>
          <p:cNvPr id="6" name="Content Placeholder 2"/>
          <p:cNvSpPr txBox="1">
            <a:spLocks/>
          </p:cNvSpPr>
          <p:nvPr/>
        </p:nvSpPr>
        <p:spPr>
          <a:xfrm>
            <a:off x="2333792" y="3713871"/>
            <a:ext cx="1852520" cy="2377347"/>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charset="2"/>
              <a:buChar char="q"/>
            </a:pPr>
            <a:r>
              <a:rPr lang="en-US" sz="2800" dirty="0" smtClean="0"/>
              <a:t>Pre</a:t>
            </a:r>
          </a:p>
          <a:p>
            <a:pPr>
              <a:buFont typeface="Wingdings" charset="2"/>
              <a:buChar char="q"/>
            </a:pPr>
            <a:r>
              <a:rPr lang="en-US" sz="2800" dirty="0" smtClean="0"/>
              <a:t>Mid</a:t>
            </a:r>
          </a:p>
          <a:p>
            <a:pPr>
              <a:buFont typeface="Wingdings" charset="2"/>
              <a:buChar char="q"/>
            </a:pPr>
            <a:r>
              <a:rPr lang="en-US" sz="2800" dirty="0" smtClean="0"/>
              <a:t>Post</a:t>
            </a:r>
          </a:p>
          <a:p>
            <a:pPr>
              <a:buFont typeface="Wingdings" charset="2"/>
              <a:buChar char="q"/>
            </a:pPr>
            <a:r>
              <a:rPr lang="en-US" sz="2800" dirty="0" smtClean="0"/>
              <a:t>Follow up</a:t>
            </a:r>
          </a:p>
        </p:txBody>
      </p:sp>
    </p:spTree>
    <p:extLst>
      <p:ext uri="{BB962C8B-B14F-4D97-AF65-F5344CB8AC3E}">
        <p14:creationId xmlns:p14="http://schemas.microsoft.com/office/powerpoint/2010/main" val="2694896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ustom 18">
      <a:dk1>
        <a:sysClr val="windowText" lastClr="000000"/>
      </a:dk1>
      <a:lt1>
        <a:sysClr val="window" lastClr="FFFFFF"/>
      </a:lt1>
      <a:dk2>
        <a:srgbClr val="3B3B3B"/>
      </a:dk2>
      <a:lt2>
        <a:srgbClr val="D4D2D0"/>
      </a:lt2>
      <a:accent1>
        <a:srgbClr val="7EA949"/>
      </a:accent1>
      <a:accent2>
        <a:srgbClr val="004C00"/>
      </a:accent2>
      <a:accent3>
        <a:srgbClr val="8D89A4"/>
      </a:accent3>
      <a:accent4>
        <a:srgbClr val="009900"/>
      </a:accent4>
      <a:accent5>
        <a:srgbClr val="9E9273"/>
      </a:accent5>
      <a:accent6>
        <a:srgbClr val="7E848D"/>
      </a:accent6>
      <a:hlink>
        <a:srgbClr val="00C8C3"/>
      </a:hlink>
      <a:folHlink>
        <a:srgbClr val="A116E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2547</TotalTime>
  <Words>2513</Words>
  <Application>Microsoft Macintosh PowerPoint</Application>
  <PresentationFormat>On-screen Show (4:3)</PresentationFormat>
  <Paragraphs>249</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Median</vt:lpstr>
      <vt:lpstr>Showing up for class:</vt:lpstr>
      <vt:lpstr>The growth of ACT has lead to an increased need for quality training</vt:lpstr>
      <vt:lpstr>ACT workshops have been empirically shown to have several positive outcomes </vt:lpstr>
      <vt:lpstr>Less is known about the specific outcomes of graduate school training in ACT</vt:lpstr>
      <vt:lpstr>Dr. Amy Murrell’s ACT class at UNT </vt:lpstr>
      <vt:lpstr>Some advantages to teaching an ACT course:</vt:lpstr>
      <vt:lpstr>But this type of experience is unique!</vt:lpstr>
      <vt:lpstr>Some major obstacles to teaching an ACT course:</vt:lpstr>
      <vt:lpstr>An opportunity to collect data!</vt:lpstr>
      <vt:lpstr>AFQ: Psychological Inflexibility</vt:lpstr>
      <vt:lpstr>MAAS: Mindfulness</vt:lpstr>
      <vt:lpstr>VLQ: Valued Living</vt:lpstr>
      <vt:lpstr>PSS: Perceived Stress</vt:lpstr>
      <vt:lpstr>So many questions yet to answer!</vt:lpstr>
      <vt:lpstr>There are many opportunities for improvement</vt:lpstr>
      <vt:lpstr>Course Structure </vt:lpstr>
      <vt:lpstr>Course Content </vt:lpstr>
      <vt:lpstr>Instructor </vt:lpstr>
      <vt:lpstr>Self Evaluation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Showing up for class:</dc:title>
  <dc:creator>Danielle Moyer</dc:creator>
  <cp:lastModifiedBy>Danielle Moyer</cp:lastModifiedBy>
  <cp:revision>118</cp:revision>
  <dcterms:created xsi:type="dcterms:W3CDTF">2014-04-23T12:15:59Z</dcterms:created>
  <dcterms:modified xsi:type="dcterms:W3CDTF">2014-06-16T12:54:26Z</dcterms:modified>
</cp:coreProperties>
</file>