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handoutMasterIdLst>
    <p:handoutMasterId r:id="rId23"/>
  </p:handoutMasterIdLst>
  <p:sldIdLst>
    <p:sldId id="256" r:id="rId2"/>
    <p:sldId id="280" r:id="rId3"/>
    <p:sldId id="281" r:id="rId4"/>
    <p:sldId id="283" r:id="rId5"/>
    <p:sldId id="287" r:id="rId6"/>
    <p:sldId id="298" r:id="rId7"/>
    <p:sldId id="293" r:id="rId8"/>
    <p:sldId id="262" r:id="rId9"/>
    <p:sldId id="302" r:id="rId10"/>
    <p:sldId id="304" r:id="rId11"/>
    <p:sldId id="264" r:id="rId12"/>
    <p:sldId id="305" r:id="rId13"/>
    <p:sldId id="303" r:id="rId14"/>
    <p:sldId id="306" r:id="rId15"/>
    <p:sldId id="307" r:id="rId16"/>
    <p:sldId id="297" r:id="rId17"/>
    <p:sldId id="286" r:id="rId18"/>
    <p:sldId id="290" r:id="rId19"/>
    <p:sldId id="272" r:id="rId20"/>
    <p:sldId id="300" r:id="rId21"/>
  </p:sldIdLst>
  <p:sldSz cx="9144000" cy="6858000" type="screen4x3"/>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62" autoAdjust="0"/>
  </p:normalViewPr>
  <p:slideViewPr>
    <p:cSldViewPr>
      <p:cViewPr varScale="1">
        <p:scale>
          <a:sx n="62" d="100"/>
          <a:sy n="62" d="100"/>
        </p:scale>
        <p:origin x="162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B2483224-B60E-4307-9B70-DB52C744E4EC}" type="datetimeFigureOut">
              <a:rPr lang="en-GB" smtClean="0"/>
              <a:t>05/07/2015</a:t>
            </a:fld>
            <a:endParaRPr lang="en-GB"/>
          </a:p>
        </p:txBody>
      </p:sp>
      <p:sp>
        <p:nvSpPr>
          <p:cNvPr id="4" name="Footer Placeholder 3"/>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5" name="Slide Number Placeholder 4"/>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F4EFAD04-4B46-48C4-A2BE-6C5802177605}" type="slidenum">
              <a:rPr lang="en-GB" smtClean="0"/>
              <a:t>‹#›</a:t>
            </a:fld>
            <a:endParaRPr lang="en-GB"/>
          </a:p>
        </p:txBody>
      </p:sp>
    </p:spTree>
    <p:extLst>
      <p:ext uri="{BB962C8B-B14F-4D97-AF65-F5344CB8AC3E}">
        <p14:creationId xmlns:p14="http://schemas.microsoft.com/office/powerpoint/2010/main" val="2017303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DB46CBCD-BF8F-481A-8219-2AB89249A125}" type="datetimeFigureOut">
              <a:rPr lang="en-GB" smtClean="0"/>
              <a:pPr/>
              <a:t>05/07/2015</a:t>
            </a:fld>
            <a:endParaRPr lang="en-GB"/>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E26AEEB4-4FB5-487D-8363-51A600175171}" type="slidenum">
              <a:rPr lang="en-GB" smtClean="0"/>
              <a:pPr/>
              <a:t>‹#›</a:t>
            </a:fld>
            <a:endParaRPr lang="en-GB"/>
          </a:p>
        </p:txBody>
      </p:sp>
    </p:spTree>
    <p:extLst>
      <p:ext uri="{BB962C8B-B14F-4D97-AF65-F5344CB8AC3E}">
        <p14:creationId xmlns:p14="http://schemas.microsoft.com/office/powerpoint/2010/main" val="1878444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155">
              <a:defRPr/>
            </a:pPr>
            <a:r>
              <a:rPr lang="en-GB" dirty="0" smtClean="0"/>
              <a:t>This presentation is about how we are evolving and engaging with the networks of people around us to grow and nurture a service  and community    </a:t>
            </a:r>
          </a:p>
          <a:p>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1</a:t>
            </a:fld>
            <a:endParaRPr lang="en-GB"/>
          </a:p>
        </p:txBody>
      </p:sp>
    </p:spTree>
    <p:extLst>
      <p:ext uri="{BB962C8B-B14F-4D97-AF65-F5344CB8AC3E}">
        <p14:creationId xmlns:p14="http://schemas.microsoft.com/office/powerpoint/2010/main" val="324082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Patients improved</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10</a:t>
            </a:fld>
            <a:endParaRPr lang="en-GB"/>
          </a:p>
        </p:txBody>
      </p:sp>
    </p:spTree>
    <p:extLst>
      <p:ext uri="{BB962C8B-B14F-4D97-AF65-F5344CB8AC3E}">
        <p14:creationId xmlns:p14="http://schemas.microsoft.com/office/powerpoint/2010/main" val="1026302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Clinicians became interested in how</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11</a:t>
            </a:fld>
            <a:endParaRPr lang="en-GB"/>
          </a:p>
        </p:txBody>
      </p:sp>
    </p:spTree>
    <p:extLst>
      <p:ext uri="{BB962C8B-B14F-4D97-AF65-F5344CB8AC3E}">
        <p14:creationId xmlns:p14="http://schemas.microsoft.com/office/powerpoint/2010/main" val="3005753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6AEEB4-4FB5-487D-8363-51A600175171}" type="slidenum">
              <a:rPr lang="en-GB" smtClean="0"/>
              <a:pPr/>
              <a:t>12</a:t>
            </a:fld>
            <a:endParaRPr lang="en-GB"/>
          </a:p>
        </p:txBody>
      </p:sp>
    </p:spTree>
    <p:extLst>
      <p:ext uri="{BB962C8B-B14F-4D97-AF65-F5344CB8AC3E}">
        <p14:creationId xmlns:p14="http://schemas.microsoft.com/office/powerpoint/2010/main" val="2831141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6AEEB4-4FB5-487D-8363-51A600175171}" type="slidenum">
              <a:rPr lang="en-GB" smtClean="0"/>
              <a:pPr/>
              <a:t>13</a:t>
            </a:fld>
            <a:endParaRPr lang="en-GB"/>
          </a:p>
        </p:txBody>
      </p:sp>
    </p:spTree>
    <p:extLst>
      <p:ext uri="{BB962C8B-B14F-4D97-AF65-F5344CB8AC3E}">
        <p14:creationId xmlns:p14="http://schemas.microsoft.com/office/powerpoint/2010/main" val="4137473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6AEEB4-4FB5-487D-8363-51A600175171}" type="slidenum">
              <a:rPr lang="en-GB" smtClean="0"/>
              <a:pPr/>
              <a:t>14</a:t>
            </a:fld>
            <a:endParaRPr lang="en-GB"/>
          </a:p>
        </p:txBody>
      </p:sp>
    </p:spTree>
    <p:extLst>
      <p:ext uri="{BB962C8B-B14F-4D97-AF65-F5344CB8AC3E}">
        <p14:creationId xmlns:p14="http://schemas.microsoft.com/office/powerpoint/2010/main" val="421507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6AEEB4-4FB5-487D-8363-51A600175171}" type="slidenum">
              <a:rPr lang="en-GB" smtClean="0"/>
              <a:pPr/>
              <a:t>15</a:t>
            </a:fld>
            <a:endParaRPr lang="en-GB"/>
          </a:p>
        </p:txBody>
      </p:sp>
    </p:spTree>
    <p:extLst>
      <p:ext uri="{BB962C8B-B14F-4D97-AF65-F5344CB8AC3E}">
        <p14:creationId xmlns:p14="http://schemas.microsoft.com/office/powerpoint/2010/main" val="2336330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No resources </a:t>
            </a:r>
          </a:p>
          <a:p>
            <a:r>
              <a:rPr lang="en-GB" dirty="0" smtClean="0"/>
              <a:t>But people</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16</a:t>
            </a:fld>
            <a:endParaRPr lang="en-GB"/>
          </a:p>
        </p:txBody>
      </p:sp>
    </p:spTree>
    <p:extLst>
      <p:ext uri="{BB962C8B-B14F-4D97-AF65-F5344CB8AC3E}">
        <p14:creationId xmlns:p14="http://schemas.microsoft.com/office/powerpoint/2010/main" val="3577672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matrix</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17</a:t>
            </a:fld>
            <a:endParaRPr lang="en-GB"/>
          </a:p>
        </p:txBody>
      </p:sp>
    </p:spTree>
    <p:extLst>
      <p:ext uri="{BB962C8B-B14F-4D97-AF65-F5344CB8AC3E}">
        <p14:creationId xmlns:p14="http://schemas.microsoft.com/office/powerpoint/2010/main" val="2357218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6AEEB4-4FB5-487D-8363-51A600175171}" type="slidenum">
              <a:rPr lang="en-GB" smtClean="0"/>
              <a:pPr/>
              <a:t>18</a:t>
            </a:fld>
            <a:endParaRPr lang="en-GB"/>
          </a:p>
        </p:txBody>
      </p:sp>
    </p:spTree>
    <p:extLst>
      <p:ext uri="{BB962C8B-B14F-4D97-AF65-F5344CB8AC3E}">
        <p14:creationId xmlns:p14="http://schemas.microsoft.com/office/powerpoint/2010/main" val="1918227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Power of networks</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19</a:t>
            </a:fld>
            <a:endParaRPr lang="en-GB"/>
          </a:p>
        </p:txBody>
      </p:sp>
    </p:spTree>
    <p:extLst>
      <p:ext uri="{BB962C8B-B14F-4D97-AF65-F5344CB8AC3E}">
        <p14:creationId xmlns:p14="http://schemas.microsoft.com/office/powerpoint/2010/main" val="210467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We’ll join this journey in South West Scotland</a:t>
            </a:r>
          </a:p>
          <a:p>
            <a:r>
              <a:rPr lang="en-GB" dirty="0" smtClean="0"/>
              <a:t>This is area where are I live. It’s a largely rural area, with a population of about 150,00 people spread out over approx 2,500 square miles</a:t>
            </a:r>
          </a:p>
          <a:p>
            <a:r>
              <a:rPr lang="en-GB" dirty="0" smtClean="0"/>
              <a:t>60 people per square mile (</a:t>
            </a:r>
            <a:r>
              <a:rPr lang="en-GB" dirty="0" err="1" smtClean="0"/>
              <a:t>wikipedia</a:t>
            </a:r>
            <a:r>
              <a:rPr lang="en-GB" dirty="0" smtClean="0"/>
              <a:t> has Berlin at 10,000)</a:t>
            </a:r>
          </a:p>
          <a:p>
            <a:r>
              <a:rPr lang="en-GB" dirty="0" smtClean="0"/>
              <a:t>Main town is </a:t>
            </a:r>
            <a:r>
              <a:rPr lang="en-GB" dirty="0" err="1" smtClean="0"/>
              <a:t>Dumfires</a:t>
            </a:r>
            <a:r>
              <a:rPr lang="en-GB" dirty="0" smtClean="0"/>
              <a:t> and this is where our hospital is </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2</a:t>
            </a:fld>
            <a:endParaRPr lang="en-GB"/>
          </a:p>
        </p:txBody>
      </p:sp>
    </p:spTree>
    <p:extLst>
      <p:ext uri="{BB962C8B-B14F-4D97-AF65-F5344CB8AC3E}">
        <p14:creationId xmlns:p14="http://schemas.microsoft.com/office/powerpoint/2010/main" val="1727473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6AEEB4-4FB5-487D-8363-51A600175171}" type="slidenum">
              <a:rPr lang="en-GB" smtClean="0"/>
              <a:pPr/>
              <a:t>20</a:t>
            </a:fld>
            <a:endParaRPr lang="en-GB"/>
          </a:p>
        </p:txBody>
      </p:sp>
    </p:spTree>
    <p:extLst>
      <p:ext uri="{BB962C8B-B14F-4D97-AF65-F5344CB8AC3E}">
        <p14:creationId xmlns:p14="http://schemas.microsoft.com/office/powerpoint/2010/main" val="1454233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One post </a:t>
            </a:r>
          </a:p>
          <a:p>
            <a:r>
              <a:rPr lang="en-GB" dirty="0" smtClean="0"/>
              <a:t>Prior to 2012 there was no medical paediatric psychology service. Families would either have to travel up to the big hospitals up in Glasgow or Edinburgh or else be seen in local mental health services.</a:t>
            </a:r>
          </a:p>
          <a:p>
            <a:r>
              <a:rPr lang="en-GB" dirty="0" smtClean="0"/>
              <a:t>In 2012 we managed to get one post to cover well, whatever we could!</a:t>
            </a:r>
          </a:p>
          <a:p>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3</a:t>
            </a:fld>
            <a:endParaRPr lang="en-GB"/>
          </a:p>
        </p:txBody>
      </p:sp>
    </p:spTree>
    <p:extLst>
      <p:ext uri="{BB962C8B-B14F-4D97-AF65-F5344CB8AC3E}">
        <p14:creationId xmlns:p14="http://schemas.microsoft.com/office/powerpoint/2010/main" val="464633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Local services</a:t>
            </a:r>
          </a:p>
          <a:p>
            <a:r>
              <a:rPr lang="en-GB" dirty="0" smtClean="0"/>
              <a:t>6 consultant </a:t>
            </a:r>
            <a:r>
              <a:rPr lang="en-GB" dirty="0" err="1" smtClean="0"/>
              <a:t>paeds</a:t>
            </a:r>
            <a:r>
              <a:rPr lang="en-GB" dirty="0" smtClean="0"/>
              <a:t> 6 now 2 </a:t>
            </a:r>
            <a:r>
              <a:rPr lang="en-GB" dirty="0" err="1" smtClean="0"/>
              <a:t>ccns</a:t>
            </a:r>
            <a:endParaRPr lang="en-GB" dirty="0" smtClean="0"/>
          </a:p>
          <a:p>
            <a:r>
              <a:rPr lang="en-GB" dirty="0" smtClean="0"/>
              <a:t>Conditions.,.. </a:t>
            </a:r>
          </a:p>
          <a:p>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4</a:t>
            </a:fld>
            <a:endParaRPr lang="en-GB"/>
          </a:p>
        </p:txBody>
      </p:sp>
    </p:spTree>
    <p:extLst>
      <p:ext uri="{BB962C8B-B14F-4D97-AF65-F5344CB8AC3E}">
        <p14:creationId xmlns:p14="http://schemas.microsoft.com/office/powerpoint/2010/main" val="310054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Links with </a:t>
            </a:r>
            <a:r>
              <a:rPr lang="en-GB" dirty="0" err="1" smtClean="0"/>
              <a:t>sppn</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5</a:t>
            </a:fld>
            <a:endParaRPr lang="en-GB"/>
          </a:p>
        </p:txBody>
      </p:sp>
    </p:spTree>
    <p:extLst>
      <p:ext uri="{BB962C8B-B14F-4D97-AF65-F5344CB8AC3E}">
        <p14:creationId xmlns:p14="http://schemas.microsoft.com/office/powerpoint/2010/main" val="3822285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new dawn – what would it look like – our vision</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6</a:t>
            </a:fld>
            <a:endParaRPr lang="en-GB"/>
          </a:p>
        </p:txBody>
      </p:sp>
    </p:spTree>
    <p:extLst>
      <p:ext uri="{BB962C8B-B14F-4D97-AF65-F5344CB8AC3E}">
        <p14:creationId xmlns:p14="http://schemas.microsoft.com/office/powerpoint/2010/main" val="233190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Nurturing</a:t>
            </a:r>
            <a:r>
              <a:rPr lang="en-GB" baseline="0" dirty="0" smtClean="0"/>
              <a:t> environment – across whole system</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7</a:t>
            </a:fld>
            <a:endParaRPr lang="en-GB"/>
          </a:p>
        </p:txBody>
      </p:sp>
    </p:spTree>
    <p:extLst>
      <p:ext uri="{BB962C8B-B14F-4D97-AF65-F5344CB8AC3E}">
        <p14:creationId xmlns:p14="http://schemas.microsoft.com/office/powerpoint/2010/main" val="372189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26AEEB4-4FB5-487D-8363-51A600175171}" type="slidenum">
              <a:rPr lang="en-GB" smtClean="0"/>
              <a:pPr/>
              <a:t>8</a:t>
            </a:fld>
            <a:endParaRPr lang="en-GB"/>
          </a:p>
        </p:txBody>
      </p:sp>
    </p:spTree>
    <p:extLst>
      <p:ext uri="{BB962C8B-B14F-4D97-AF65-F5344CB8AC3E}">
        <p14:creationId xmlns:p14="http://schemas.microsoft.com/office/powerpoint/2010/main" val="337152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1:1 work adherence etc</a:t>
            </a:r>
            <a:endParaRPr lang="en-GB" dirty="0"/>
          </a:p>
        </p:txBody>
      </p:sp>
      <p:sp>
        <p:nvSpPr>
          <p:cNvPr id="4" name="Slide Number Placeholder 3"/>
          <p:cNvSpPr>
            <a:spLocks noGrp="1"/>
          </p:cNvSpPr>
          <p:nvPr>
            <p:ph type="sldNum" sz="quarter" idx="10"/>
          </p:nvPr>
        </p:nvSpPr>
        <p:spPr/>
        <p:txBody>
          <a:bodyPr/>
          <a:lstStyle/>
          <a:p>
            <a:fld id="{E26AEEB4-4FB5-487D-8363-51A600175171}" type="slidenum">
              <a:rPr lang="en-GB" smtClean="0"/>
              <a:pPr/>
              <a:t>9</a:t>
            </a:fld>
            <a:endParaRPr lang="en-GB"/>
          </a:p>
        </p:txBody>
      </p:sp>
    </p:spTree>
    <p:extLst>
      <p:ext uri="{BB962C8B-B14F-4D97-AF65-F5344CB8AC3E}">
        <p14:creationId xmlns:p14="http://schemas.microsoft.com/office/powerpoint/2010/main" val="3878489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0D4899-8B32-40B0-83CA-184C46605C42}" type="datetimeFigureOut">
              <a:rPr lang="en-GB" smtClean="0"/>
              <a:pPr/>
              <a:t>05/07/2015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01040C-52EB-499B-A512-0316F3E25656}" type="slidenum">
              <a:rPr lang="en-GB" smtClean="0"/>
              <a:pPr/>
              <a:t>‹#›</a:t>
            </a:fld>
            <a:endParaRPr lang="en-GB"/>
          </a:p>
        </p:txBody>
      </p:sp>
    </p:spTree>
  </p:cSld>
  <p:clrMapOvr>
    <a:masterClrMapping/>
  </p:clrMapOvr>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D4899-8B32-40B0-83CA-184C46605C42}" type="datetimeFigureOut">
              <a:rPr lang="en-GB" smtClean="0"/>
              <a:pPr/>
              <a:t>05/07/2015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1040C-52EB-499B-A512-0316F3E2565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p14:dur="250" advClick="0" advTm="15000">
        <p:wipe/>
      </p:transition>
    </mc:Choice>
    <mc:Fallback>
      <p:transition advClick="0" advTm="15000">
        <p:wip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google.co.uk/url?q=http://thatgrapejuice.net/category/eminem/page/5/&amp;sa=U&amp;ei=zAhyU-XwE42y7AaSsoH4CA&amp;ved=0CEQQ9QEwCg&amp;usg=AFQjCNHEGUihGe19zZ_NEIM2WXGXO1ui7w"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iceberg.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ctrTitle"/>
          </p:nvPr>
        </p:nvSpPr>
        <p:spPr>
          <a:xfrm>
            <a:off x="0" y="0"/>
            <a:ext cx="9144000" cy="3960440"/>
          </a:xfrm>
        </p:spPr>
        <p:txBody>
          <a:bodyPr>
            <a:normAutofit/>
          </a:bodyPr>
          <a:lstStyle/>
          <a:p>
            <a:r>
              <a:rPr lang="en-GB" sz="4800" dirty="0" smtClean="0">
                <a:solidFill>
                  <a:schemeClr val="bg1"/>
                </a:solidFill>
              </a:rPr>
              <a:t>Welcome to the Medical Paediatric Psychology Service!</a:t>
            </a:r>
            <a:r>
              <a:rPr lang="en-GB" sz="4800" dirty="0" smtClean="0">
                <a:solidFill>
                  <a:srgbClr val="FFFF00"/>
                </a:solidFill>
              </a:rPr>
              <a:t/>
            </a:r>
            <a:br>
              <a:rPr lang="en-GB" sz="4800" dirty="0" smtClean="0">
                <a:solidFill>
                  <a:srgbClr val="FFFF00"/>
                </a:solidFill>
              </a:rPr>
            </a:br>
            <a:r>
              <a:rPr lang="en-GB" sz="4800" dirty="0">
                <a:solidFill>
                  <a:srgbClr val="FFFF00"/>
                </a:solidFill>
              </a:rPr>
              <a:t/>
            </a:r>
            <a:br>
              <a:rPr lang="en-GB" sz="4800" dirty="0">
                <a:solidFill>
                  <a:srgbClr val="FFFF00"/>
                </a:solidFill>
              </a:rPr>
            </a:br>
            <a:r>
              <a:rPr lang="en-GB" sz="3600" dirty="0" smtClean="0">
                <a:solidFill>
                  <a:schemeClr val="bg1"/>
                </a:solidFill>
              </a:rPr>
              <a:t/>
            </a:r>
            <a:br>
              <a:rPr lang="en-GB" sz="3600" dirty="0" smtClean="0">
                <a:solidFill>
                  <a:schemeClr val="bg1"/>
                </a:solidFill>
              </a:rPr>
            </a:br>
            <a:r>
              <a:rPr lang="en-GB" sz="3200" dirty="0" smtClean="0">
                <a:solidFill>
                  <a:schemeClr val="bg1"/>
                </a:solidFill>
              </a:rPr>
              <a:t> (We don’t know how many of us are in our service, but we do know we are liberating our worlds!). </a:t>
            </a:r>
            <a:endParaRPr lang="en-GB" sz="3200" dirty="0">
              <a:solidFill>
                <a:schemeClr val="bg1"/>
              </a:solidFill>
            </a:endParaRPr>
          </a:p>
        </p:txBody>
      </p:sp>
      <p:sp>
        <p:nvSpPr>
          <p:cNvPr id="3" name="Subtitle 2"/>
          <p:cNvSpPr>
            <a:spLocks noGrp="1"/>
          </p:cNvSpPr>
          <p:nvPr>
            <p:ph type="subTitle" idx="1"/>
          </p:nvPr>
        </p:nvSpPr>
        <p:spPr>
          <a:xfrm>
            <a:off x="0" y="4841776"/>
            <a:ext cx="9144000" cy="2016224"/>
          </a:xfrm>
        </p:spPr>
        <p:txBody>
          <a:bodyPr>
            <a:normAutofit/>
          </a:bodyPr>
          <a:lstStyle/>
          <a:p>
            <a:r>
              <a:rPr lang="en-GB" dirty="0" smtClean="0">
                <a:solidFill>
                  <a:schemeClr val="bg1"/>
                </a:solidFill>
              </a:rPr>
              <a:t>Dr Jim Lemon</a:t>
            </a:r>
          </a:p>
          <a:p>
            <a:r>
              <a:rPr lang="en-GB" dirty="0" smtClean="0">
                <a:solidFill>
                  <a:schemeClr val="bg1"/>
                </a:solidFill>
              </a:rPr>
              <a:t>‘IGNITE’ ACBS WORLD CONFERENCE </a:t>
            </a:r>
          </a:p>
          <a:p>
            <a:r>
              <a:rPr lang="en-GB" dirty="0" smtClean="0">
                <a:solidFill>
                  <a:schemeClr val="bg1"/>
                </a:solidFill>
              </a:rPr>
              <a:t>BERLIN 2015</a:t>
            </a:r>
            <a:endParaRPr lang="en-GB"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daisies.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Clinicians were interested! </a:t>
            </a:r>
            <a:endParaRPr lang="en-GB" dirty="0"/>
          </a:p>
        </p:txBody>
      </p:sp>
      <p:pic>
        <p:nvPicPr>
          <p:cNvPr id="4" name="Picture 2" descr="http://images2.wikia.nocookie.net/__cb20130313232212/starwars/images/f/f8/Mindtrick.png"/>
          <p:cNvPicPr>
            <a:picLocks noGrp="1" noChangeAspect="1" noChangeArrowheads="1"/>
          </p:cNvPicPr>
          <p:nvPr>
            <p:ph idx="1"/>
          </p:nvPr>
        </p:nvPicPr>
        <p:blipFill>
          <a:blip r:embed="rId3" cstate="prin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exaflex.jpg"/>
          <p:cNvPicPr>
            <a:picLocks noGrp="1" noChangeAspect="1"/>
          </p:cNvPicPr>
          <p:nvPr>
            <p:ph idx="1"/>
          </p:nvPr>
        </p:nvPicPr>
        <p:blipFill>
          <a:blip r:embed="rId3" cstate="print"/>
          <a:stretch>
            <a:fillRect/>
          </a:stretch>
        </p:blipFill>
        <p:spPr>
          <a:xfrm>
            <a:off x="683568" y="188640"/>
            <a:ext cx="7776864" cy="6231830"/>
          </a:xfrm>
        </p:spPr>
      </p:pic>
      <p:sp>
        <p:nvSpPr>
          <p:cNvPr id="3" name="TextBox 2"/>
          <p:cNvSpPr txBox="1"/>
          <p:nvPr/>
        </p:nvSpPr>
        <p:spPr>
          <a:xfrm>
            <a:off x="5940152" y="3501008"/>
            <a:ext cx="2160240" cy="369332"/>
          </a:xfrm>
          <a:prstGeom prst="rect">
            <a:avLst/>
          </a:prstGeom>
          <a:noFill/>
        </p:spPr>
        <p:txBody>
          <a:bodyPr wrap="square" rtlCol="0">
            <a:spAutoFit/>
          </a:bodyPr>
          <a:lstStyle/>
          <a:p>
            <a:endParaRPr lang="en-GB" dirty="0"/>
          </a:p>
        </p:txBody>
      </p:sp>
      <p:pic>
        <p:nvPicPr>
          <p:cNvPr id="66562" name="Picture 2" descr="\\nhs-ts\dfs$\MyDocuments\jlemon\My Pictures\steve irwin.jpg"/>
          <p:cNvPicPr>
            <a:picLocks noChangeAspect="1" noChangeArrowheads="1"/>
          </p:cNvPicPr>
          <p:nvPr/>
        </p:nvPicPr>
        <p:blipFill>
          <a:blip r:embed="rId4" cstate="print"/>
          <a:srcRect/>
          <a:stretch>
            <a:fillRect/>
          </a:stretch>
        </p:blipFill>
        <p:spPr bwMode="auto">
          <a:xfrm>
            <a:off x="6372200" y="3356992"/>
            <a:ext cx="1656928" cy="1035580"/>
          </a:xfrm>
          <a:prstGeom prst="rect">
            <a:avLst/>
          </a:prstGeom>
          <a:noFill/>
        </p:spPr>
      </p:pic>
      <p:pic>
        <p:nvPicPr>
          <p:cNvPr id="66565" name="Picture 5" descr="http://t1.gstatic.com/images?q=tbn:ANd9GcT3eNDPkzEBeF-zJCBmMC7Vxij6Ww3gQWdYpwtQGY2DoE9q_YIvKO_Sx4k:thatgrapejuice.net/wp-content/uploads/2013/09/eminem-that-grape-juice.png">
            <a:hlinkClick r:id="rId5"/>
          </p:cNvPr>
          <p:cNvPicPr>
            <a:picLocks noChangeAspect="1" noChangeArrowheads="1"/>
          </p:cNvPicPr>
          <p:nvPr/>
        </p:nvPicPr>
        <p:blipFill>
          <a:blip r:embed="rId6" cstate="print"/>
          <a:srcRect/>
          <a:stretch>
            <a:fillRect/>
          </a:stretch>
        </p:blipFill>
        <p:spPr bwMode="auto">
          <a:xfrm>
            <a:off x="5508104" y="5661248"/>
            <a:ext cx="1371600" cy="952500"/>
          </a:xfrm>
          <a:prstGeom prst="rect">
            <a:avLst/>
          </a:prstGeom>
          <a:noFill/>
        </p:spPr>
      </p:pic>
      <p:pic>
        <p:nvPicPr>
          <p:cNvPr id="10" name="Picture 2" descr="\\nhs-ts\dfs$\MyDocuments\jlemon\My Pictures\bearded dragon.jpg"/>
          <p:cNvPicPr>
            <a:picLocks noChangeAspect="1" noChangeArrowheads="1"/>
          </p:cNvPicPr>
          <p:nvPr/>
        </p:nvPicPr>
        <p:blipFill>
          <a:blip r:embed="rId7" cstate="print"/>
          <a:srcRect/>
          <a:stretch>
            <a:fillRect/>
          </a:stretch>
        </p:blipFill>
        <p:spPr bwMode="auto">
          <a:xfrm>
            <a:off x="5508104" y="1052736"/>
            <a:ext cx="1584176" cy="1584176"/>
          </a:xfrm>
          <a:prstGeom prst="rect">
            <a:avLst/>
          </a:prstGeom>
          <a:noFill/>
        </p:spPr>
      </p:pic>
      <p:pic>
        <p:nvPicPr>
          <p:cNvPr id="66567" name="Picture 7" descr="Steve Backshall hospital"/>
          <p:cNvPicPr>
            <a:picLocks noChangeAspect="1" noChangeArrowheads="1"/>
          </p:cNvPicPr>
          <p:nvPr/>
        </p:nvPicPr>
        <p:blipFill>
          <a:blip r:embed="rId8" cstate="print"/>
          <a:srcRect/>
          <a:stretch>
            <a:fillRect/>
          </a:stretch>
        </p:blipFill>
        <p:spPr bwMode="auto">
          <a:xfrm>
            <a:off x="899592" y="1484784"/>
            <a:ext cx="1944216" cy="108012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3" name="Content Placeholder 2"/>
          <p:cNvSpPr>
            <a:spLocks noGrp="1"/>
          </p:cNvSpPr>
          <p:nvPr>
            <p:ph idx="1"/>
          </p:nvPr>
        </p:nvSpPr>
        <p:spPr/>
        <p:txBody>
          <a:bodyPr/>
          <a:lstStyle/>
          <a:p>
            <a:pPr>
              <a:defRPr/>
            </a:pPr>
            <a:endParaRPr lang="en-GB" dirty="0"/>
          </a:p>
        </p:txBody>
      </p:sp>
      <p:pic>
        <p:nvPicPr>
          <p:cNvPr id="11268" name="Picture 2" descr="http://beautifultrouble.org/wp-content/uploads/Beautiful%20Trouble/PRINCIPLE%20Use%20the%20Jedi%20Mind%20Trick/PR_Use%20the%20Jedi%20Mind%20Trick_Hindsightlolz.jpg"/>
          <p:cNvPicPr>
            <a:picLocks noChangeAspect="1" noChangeArrowheads="1"/>
          </p:cNvPicPr>
          <p:nvPr/>
        </p:nvPicPr>
        <p:blipFill>
          <a:blip r:embed="rId3" cstate="print"/>
          <a:srcRect/>
          <a:stretch>
            <a:fillRect/>
          </a:stretch>
        </p:blipFill>
        <p:spPr bwMode="auto">
          <a:xfrm>
            <a:off x="9525" y="0"/>
            <a:ext cx="9134475"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dirty="0"/>
          </a:p>
        </p:txBody>
      </p:sp>
      <p:pic>
        <p:nvPicPr>
          <p:cNvPr id="47107" name="Content Placeholder 3" descr="Aringa-withered-crops.jpg"/>
          <p:cNvPicPr>
            <a:picLocks noGrp="1" noChangeAspect="1"/>
          </p:cNvPicPr>
          <p:nvPr>
            <p:ph idx="1"/>
          </p:nvPr>
        </p:nvPicPr>
        <p:blipFill>
          <a:blip r:embed="rId3" cstate="print"/>
          <a:srcRect/>
          <a:stretch>
            <a:fillRect/>
          </a:stretch>
        </p:blipFill>
        <p:spPr>
          <a:xfrm>
            <a:off x="0" y="0"/>
            <a:ext cx="9144000" cy="6858000"/>
          </a:xfrm>
        </p:spPr>
      </p:pic>
      <p:pic>
        <p:nvPicPr>
          <p:cNvPr id="47108" name="Picture 4" descr="Corn-Field.jpg"/>
          <p:cNvPicPr>
            <a:picLocks noChangeAspect="1"/>
          </p:cNvPicPr>
          <p:nvPr/>
        </p:nvPicPr>
        <p:blipFill>
          <a:blip r:embed="rId4" cstate="print"/>
          <a:srcRect/>
          <a:stretch>
            <a:fillRect/>
          </a:stretch>
        </p:blipFill>
        <p:spPr bwMode="auto">
          <a:xfrm>
            <a:off x="4572000" y="0"/>
            <a:ext cx="45720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face-in-beans.jpg"/>
          <p:cNvPicPr>
            <a:picLocks noChangeAspect="1"/>
          </p:cNvPicPr>
          <p:nvPr/>
        </p:nvPicPr>
        <p:blipFill>
          <a:blip r:embed="rId3" cstate="print"/>
          <a:srcRect/>
          <a:stretch>
            <a:fillRect/>
          </a:stretch>
        </p:blipFill>
        <p:spPr bwMode="auto">
          <a:xfrm>
            <a:off x="755650" y="760413"/>
            <a:ext cx="7777163" cy="53467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stevegutzler.com/wp-content/uploads/2011/10/human-pyramid.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1.bp.blogspot.com/-iMFHaqwBfG0/Tq7ejabbziI/AAAAAAAACqk/VY0IT63M1n4/s1600/The+in+PC+with+Who.00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tatic.guim.co.uk/sys-images/Guardian/About/General/2009/10/12/1255383631376/Elinor-Ostrom-celebrates--001.jpg"/>
          <p:cNvPicPr>
            <a:picLocks noChangeAspect="1" noChangeArrowheads="1"/>
          </p:cNvPicPr>
          <p:nvPr/>
        </p:nvPicPr>
        <p:blipFill>
          <a:blip r:embed="rId3" cstate="print"/>
          <a:srcRect/>
          <a:stretch>
            <a:fillRect/>
          </a:stretch>
        </p:blipFill>
        <p:spPr bwMode="auto">
          <a:xfrm>
            <a:off x="1835696" y="3068960"/>
            <a:ext cx="5354960" cy="3212976"/>
          </a:xfrm>
          <a:prstGeom prst="rect">
            <a:avLst/>
          </a:prstGeom>
          <a:noFill/>
        </p:spPr>
      </p:pic>
      <p:pic>
        <p:nvPicPr>
          <p:cNvPr id="45060" name="Picture 4" descr="http://www.prosocialgroups.org/sites/default/files/logo-110h.png"/>
          <p:cNvPicPr>
            <a:picLocks noChangeAspect="1" noChangeArrowheads="1"/>
          </p:cNvPicPr>
          <p:nvPr/>
        </p:nvPicPr>
        <p:blipFill>
          <a:blip r:embed="rId4" cstate="print"/>
          <a:srcRect/>
          <a:stretch>
            <a:fillRect/>
          </a:stretch>
        </p:blipFill>
        <p:spPr bwMode="auto">
          <a:xfrm>
            <a:off x="1979712" y="692696"/>
            <a:ext cx="4968552" cy="1785071"/>
          </a:xfrm>
          <a:prstGeom prst="rect">
            <a:avLst/>
          </a:prstGeom>
          <a:noFill/>
        </p:spPr>
      </p:pic>
      <p:sp>
        <p:nvSpPr>
          <p:cNvPr id="45062" name="AutoShape 6" descr="https://evolution-institute.org/wp-content/uploads/2014/07/teamwork.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Autofit/>
          </a:bodyPr>
          <a:lstStyle/>
          <a:p>
            <a:r>
              <a:rPr lang="en-GB" sz="2400" dirty="0" smtClean="0"/>
              <a:t>"Internet map 1024" by The </a:t>
            </a:r>
            <a:r>
              <a:rPr lang="en-GB" sz="2400" dirty="0" err="1" smtClean="0"/>
              <a:t>Opte</a:t>
            </a:r>
            <a:r>
              <a:rPr lang="en-GB" sz="2400" dirty="0" smtClean="0"/>
              <a:t> Project - Originally from the English Wikipedia. Licensed under CC BY 2.5 via Wikimedia Commons</a:t>
            </a:r>
            <a:endParaRPr lang="en-GB" sz="2400" dirty="0"/>
          </a:p>
        </p:txBody>
      </p:sp>
      <p:pic>
        <p:nvPicPr>
          <p:cNvPr id="4" name="Content Placeholder 3" descr="Internet_map_1024.jpg"/>
          <p:cNvPicPr>
            <a:picLocks noGrp="1" noChangeAspect="1"/>
          </p:cNvPicPr>
          <p:nvPr>
            <p:ph idx="1"/>
          </p:nvPr>
        </p:nvPicPr>
        <p:blipFill>
          <a:blip r:embed="rId3" cstate="print"/>
          <a:stretch>
            <a:fillRect/>
          </a:stretch>
        </p:blipFill>
        <p:spPr>
          <a:xfrm>
            <a:off x="0" y="1556793"/>
            <a:ext cx="9144000" cy="5301208"/>
          </a:xfrm>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geographicguide.com/pictures/political-europ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a:solidFill>
              <a:srgbClr val="FF0000"/>
            </a:solidFill>
          </a:ln>
        </p:spPr>
      </p:pic>
      <p:sp>
        <p:nvSpPr>
          <p:cNvPr id="3" name="Down Arrow 2"/>
          <p:cNvSpPr/>
          <p:nvPr/>
        </p:nvSpPr>
        <p:spPr>
          <a:xfrm rot="16863710">
            <a:off x="1640109" y="1790099"/>
            <a:ext cx="81275" cy="201622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2677099" y="2915156"/>
            <a:ext cx="231354" cy="118796"/>
          </a:xfrm>
          <a:custGeom>
            <a:avLst/>
            <a:gdLst>
              <a:gd name="connsiteX0" fmla="*/ 55084 w 231354"/>
              <a:gd name="connsiteY0" fmla="*/ 4314 h 118796"/>
              <a:gd name="connsiteX1" fmla="*/ 55084 w 231354"/>
              <a:gd name="connsiteY1" fmla="*/ 4314 h 118796"/>
              <a:gd name="connsiteX2" fmla="*/ 187287 w 231354"/>
              <a:gd name="connsiteY2" fmla="*/ 37364 h 118796"/>
              <a:gd name="connsiteX3" fmla="*/ 231354 w 231354"/>
              <a:gd name="connsiteY3" fmla="*/ 103466 h 118796"/>
              <a:gd name="connsiteX4" fmla="*/ 198303 w 231354"/>
              <a:gd name="connsiteY4" fmla="*/ 114483 h 118796"/>
              <a:gd name="connsiteX5" fmla="*/ 176270 w 231354"/>
              <a:gd name="connsiteY5" fmla="*/ 81432 h 118796"/>
              <a:gd name="connsiteX6" fmla="*/ 198303 w 231354"/>
              <a:gd name="connsiteY6" fmla="*/ 92449 h 118796"/>
              <a:gd name="connsiteX7" fmla="*/ 0 w 231354"/>
              <a:gd name="connsiteY7" fmla="*/ 114483 h 118796"/>
              <a:gd name="connsiteX8" fmla="*/ 55084 w 231354"/>
              <a:gd name="connsiteY8" fmla="*/ 4314 h 11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354" h="118796">
                <a:moveTo>
                  <a:pt x="55084" y="4314"/>
                </a:moveTo>
                <a:lnTo>
                  <a:pt x="55084" y="4314"/>
                </a:lnTo>
                <a:cubicBezTo>
                  <a:pt x="97006" y="8972"/>
                  <a:pt x="154593" y="0"/>
                  <a:pt x="187287" y="37364"/>
                </a:cubicBezTo>
                <a:cubicBezTo>
                  <a:pt x="204725" y="57293"/>
                  <a:pt x="231354" y="103466"/>
                  <a:pt x="231354" y="103466"/>
                </a:cubicBezTo>
                <a:cubicBezTo>
                  <a:pt x="220337" y="107138"/>
                  <a:pt x="209085" y="118796"/>
                  <a:pt x="198303" y="114483"/>
                </a:cubicBezTo>
                <a:cubicBezTo>
                  <a:pt x="186009" y="109565"/>
                  <a:pt x="176270" y="94673"/>
                  <a:pt x="176270" y="81432"/>
                </a:cubicBezTo>
                <a:cubicBezTo>
                  <a:pt x="176270" y="73221"/>
                  <a:pt x="190959" y="88777"/>
                  <a:pt x="198303" y="92449"/>
                </a:cubicBezTo>
                <a:lnTo>
                  <a:pt x="0" y="114483"/>
                </a:lnTo>
                <a:lnTo>
                  <a:pt x="55084" y="4314"/>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GB" dirty="0" smtClean="0"/>
              <a:t>Where to now?</a:t>
            </a:r>
            <a:endParaRPr lang="en-GB" dirty="0"/>
          </a:p>
        </p:txBody>
      </p:sp>
      <p:sp>
        <p:nvSpPr>
          <p:cNvPr id="65538" name="AutoShape 2" descr="https://s-media-cache-ak0.pinimg.com/736x/54/99/65/5499652062f596cccc671c50dcb78a5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 name="Content Placeholder 6" descr="alice.jpg"/>
          <p:cNvPicPr>
            <a:picLocks noGrp="1" noChangeAspect="1"/>
          </p:cNvPicPr>
          <p:nvPr>
            <p:ph sz="half" idx="2"/>
          </p:nvPr>
        </p:nvPicPr>
        <p:blipFill>
          <a:blip r:embed="rId3" cstate="print"/>
          <a:stretch>
            <a:fillRect/>
          </a:stretch>
        </p:blipFill>
        <p:spPr>
          <a:xfrm>
            <a:off x="1907704" y="1556792"/>
            <a:ext cx="4896544" cy="5103185"/>
          </a:xfrm>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1.bp.blogspot.com/-toKWOvifJ-w/T2M9A27u92I/AAAAAAAAAxU/m5Pe9Ytu4AU/s1600/Galloway_walker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 y="0"/>
            <a:ext cx="9143999"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0" name="Picture 6" descr="https://upload.wikimedia.org/wikipedia/commons/d/d1/Scottish_Board_of_Highland_Dancing_1185_AA_je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2" descr="http://fc03.deviantart.net/fs42/f/2009/104/f/7/Horizon___Widescreen_Wallpaper_by_hameed.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98378"/>
          </a:xfrm>
        </p:spPr>
        <p:txBody>
          <a:bodyPr>
            <a:normAutofit/>
          </a:bodyPr>
          <a:lstStyle/>
          <a:p>
            <a:r>
              <a:rPr lang="en-GB" dirty="0" smtClean="0"/>
              <a:t/>
            </a:r>
            <a:br>
              <a:rPr lang="en-GB" dirty="0" smtClean="0"/>
            </a:br>
            <a:r>
              <a:rPr lang="en-GB" dirty="0" smtClean="0"/>
              <a:t>“</a:t>
            </a:r>
            <a:endParaRPr lang="en-GB" dirty="0"/>
          </a:p>
        </p:txBody>
      </p:sp>
      <p:pic>
        <p:nvPicPr>
          <p:cNvPr id="4" name="Picture 8" descr="j0402208"/>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3068960"/>
            <a:ext cx="7992888" cy="2825155"/>
          </a:xfrm>
        </p:spPr>
        <p:txBody>
          <a:bodyPr>
            <a:normAutofit lnSpcReduction="10000"/>
          </a:bodyPr>
          <a:lstStyle/>
          <a:p>
            <a:r>
              <a:rPr lang="en-GB" dirty="0" smtClean="0"/>
              <a:t>David Gillanders</a:t>
            </a:r>
          </a:p>
          <a:p>
            <a:r>
              <a:rPr lang="en-GB" dirty="0" smtClean="0"/>
              <a:t>Nuno Ferreira</a:t>
            </a:r>
          </a:p>
          <a:p>
            <a:r>
              <a:rPr lang="en-GB" dirty="0" smtClean="0"/>
              <a:t>Louise Hayes</a:t>
            </a:r>
          </a:p>
          <a:p>
            <a:r>
              <a:rPr lang="en-GB" dirty="0" smtClean="0"/>
              <a:t>Russ Harris</a:t>
            </a:r>
          </a:p>
          <a:p>
            <a:r>
              <a:rPr lang="en-GB" dirty="0" smtClean="0"/>
              <a:t>And more and more!</a:t>
            </a:r>
          </a:p>
          <a:p>
            <a:endParaRPr lang="en-GB" dirty="0"/>
          </a:p>
        </p:txBody>
      </p:sp>
      <p:pic>
        <p:nvPicPr>
          <p:cNvPr id="4" name="Picture 3" descr="ACBS-with-tagline-1-grey-cropped-web.png"/>
          <p:cNvPicPr>
            <a:picLocks noChangeAspect="1"/>
          </p:cNvPicPr>
          <p:nvPr/>
        </p:nvPicPr>
        <p:blipFill>
          <a:blip r:embed="rId3" cstate="print"/>
          <a:stretch>
            <a:fillRect/>
          </a:stretch>
        </p:blipFill>
        <p:spPr>
          <a:xfrm>
            <a:off x="899592" y="0"/>
            <a:ext cx="7543800"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pic>
        <p:nvPicPr>
          <p:cNvPr id="37891" name="Content Placeholder 3" descr="digging deep.jpg"/>
          <p:cNvPicPr>
            <a:picLocks noGrp="1" noChangeAspect="1"/>
          </p:cNvPicPr>
          <p:nvPr>
            <p:ph idx="1"/>
          </p:nvPr>
        </p:nvPicPr>
        <p:blipFill>
          <a:blip r:embed="rId3" cstate="print"/>
          <a:srcRect/>
          <a:stretch>
            <a:fillRect/>
          </a:stretch>
        </p:blipFill>
        <p:spPr>
          <a:xfrm>
            <a:off x="0" y="0"/>
            <a:ext cx="9144000" cy="6858000"/>
          </a:xfrm>
        </p:spPr>
      </p:pic>
    </p:spTree>
  </p:cSld>
  <p:clrMapOvr>
    <a:masterClrMapping/>
  </p:clrMapOvr>
  <mc:AlternateContent xmlns:mc="http://schemas.openxmlformats.org/markup-compatibility/2006">
    <mc:Choice xmlns:p14="http://schemas.microsoft.com/office/powerpoint/2010/main" Requires="p14">
      <p:transition p14:dur="10" advClick="0" advTm="15000">
        <p:wipe/>
      </p:transition>
    </mc:Choice>
    <mc:Fallback>
      <p:transition advClick="0" advTm="15000">
        <p:wip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546</TotalTime>
  <Words>275</Words>
  <Application>Microsoft Office PowerPoint</Application>
  <PresentationFormat>On-screen Show (4:3)</PresentationFormat>
  <Paragraphs>54</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Welcome to the Medical Paediatric Psychology Service!    (We don’t know how many of us are in our service, but we do know we are liberating our worlds!).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Clinicians were interested!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map 1024" by The Opte Project - Originally from the English Wikipedia. Licensed under CC BY 2.5 via Wikimedia Commons</vt:lpstr>
      <vt:lpstr>Where to now?</vt:lpstr>
    </vt:vector>
  </TitlesOfParts>
  <Company>NHS Dumfries And Galloway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jlemon</dc:creator>
  <cp:lastModifiedBy>Chloe-Marie Lemon</cp:lastModifiedBy>
  <cp:revision>47</cp:revision>
  <cp:lastPrinted>2015-07-05T12:09:22Z</cp:lastPrinted>
  <dcterms:created xsi:type="dcterms:W3CDTF">2015-06-30T09:38:09Z</dcterms:created>
  <dcterms:modified xsi:type="dcterms:W3CDTF">2015-07-05T13:03:01Z</dcterms:modified>
</cp:coreProperties>
</file>