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9" r:id="rId4"/>
    <p:sldId id="260" r:id="rId5"/>
    <p:sldId id="261" r:id="rId6"/>
    <p:sldId id="276" r:id="rId7"/>
    <p:sldId id="262" r:id="rId8"/>
    <p:sldId id="263" r:id="rId9"/>
    <p:sldId id="264" r:id="rId10"/>
    <p:sldId id="265" r:id="rId11"/>
    <p:sldId id="267" r:id="rId12"/>
    <p:sldId id="271" r:id="rId13"/>
    <p:sldId id="268" r:id="rId14"/>
    <p:sldId id="275" r:id="rId15"/>
    <p:sldId id="269" r:id="rId16"/>
    <p:sldId id="270" r:id="rId17"/>
    <p:sldId id="272" r:id="rId18"/>
    <p:sldId id="273" r:id="rId19"/>
    <p:sldId id="274"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2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AFD558-CC58-434A-973C-FE748DFAADD5}" type="datetimeFigureOut">
              <a:rPr lang="en-US" smtClean="0"/>
              <a:t>7/17/15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22DD0-C7F1-2B47-905D-358ECABBC5C6}" type="slidenum">
              <a:rPr lang="en-US" smtClean="0"/>
              <a:t>‹#›</a:t>
            </a:fld>
            <a:endParaRPr lang="en-US"/>
          </a:p>
        </p:txBody>
      </p:sp>
    </p:spTree>
    <p:extLst>
      <p:ext uri="{BB962C8B-B14F-4D97-AF65-F5344CB8AC3E}">
        <p14:creationId xmlns:p14="http://schemas.microsoft.com/office/powerpoint/2010/main" val="23012740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mantherapy.co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 afternoon ladies and gentlemen. My name is El Gajiev and welcome to Mustaches for Mental Health: A New Vision for Breaking the Silence of Stigma &amp; Redefining Masculinity.</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1</a:t>
            </a:fld>
            <a:endParaRPr lang="en-US"/>
          </a:p>
        </p:txBody>
      </p:sp>
    </p:spTree>
    <p:extLst>
      <p:ext uri="{BB962C8B-B14F-4D97-AF65-F5344CB8AC3E}">
        <p14:creationId xmlns:p14="http://schemas.microsoft.com/office/powerpoint/2010/main" val="3420164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my time, I have come across far too many men suffering great psychological pain - pain which they fear more than anything else in the world to share with those around them, especially loved ones who they feel rely on them for strength and steadfastness.</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10</a:t>
            </a:fld>
            <a:endParaRPr lang="en-US"/>
          </a:p>
        </p:txBody>
      </p:sp>
    </p:spTree>
    <p:extLst>
      <p:ext uri="{BB962C8B-B14F-4D97-AF65-F5344CB8AC3E}">
        <p14:creationId xmlns:p14="http://schemas.microsoft.com/office/powerpoint/2010/main" val="190943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men, we have certain tools with which we deal with the problems of the world. I use my hammer for the nails, my screwdriver for the screws, and so on. But what happens when I come across a bolt that needs a wrench? My toolkit, or behavior repertoire, can only get me so far.</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11</a:t>
            </a:fld>
            <a:endParaRPr lang="en-US"/>
          </a:p>
        </p:txBody>
      </p:sp>
    </p:spTree>
    <p:extLst>
      <p:ext uri="{BB962C8B-B14F-4D97-AF65-F5344CB8AC3E}">
        <p14:creationId xmlns:p14="http://schemas.microsoft.com/office/powerpoint/2010/main" val="1990185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And if I’m taught by society to not ask for help - that asking for help is akin to weakness, well then, I will remain silent. I will go back to my tools and try them again and again and again. I will pound on the bolt with my hammer until either the bolt breaks or my hammer breaks or I break, and then turn to behaviors such as drinking, drugs, violence, and suicide.</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12</a:t>
            </a:fld>
            <a:endParaRPr lang="en-US"/>
          </a:p>
        </p:txBody>
      </p:sp>
    </p:spTree>
    <p:extLst>
      <p:ext uri="{BB962C8B-B14F-4D97-AF65-F5344CB8AC3E}">
        <p14:creationId xmlns:p14="http://schemas.microsoft.com/office/powerpoint/2010/main" val="736413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see, it is in this silence that we lose our men, our sons - our fathers, our brothers. In the U.S. alone, 4 out of every 5 people who die by suicide are men. </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13</a:t>
            </a:fld>
            <a:endParaRPr lang="en-US"/>
          </a:p>
        </p:txBody>
      </p:sp>
    </p:spTree>
    <p:extLst>
      <p:ext uri="{BB962C8B-B14F-4D97-AF65-F5344CB8AC3E}">
        <p14:creationId xmlns:p14="http://schemas.microsoft.com/office/powerpoint/2010/main" val="1537486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silence that men face is the most resounding stigma of all, and its impact ripples on every level of society, from families to communities to schools, workplaces, and governments. </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14</a:t>
            </a:fld>
            <a:endParaRPr lang="en-US"/>
          </a:p>
        </p:txBody>
      </p:sp>
    </p:spTree>
    <p:extLst>
      <p:ext uri="{BB962C8B-B14F-4D97-AF65-F5344CB8AC3E}">
        <p14:creationId xmlns:p14="http://schemas.microsoft.com/office/powerpoint/2010/main" val="3541539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what do we do about it? How do we affect this stigma, this silence? How do we reach men when it seems so many of our efforts have deemed them unreachable? How do we demonstrate a collective acceptance for the psychological suffering of men and boys, and simultaneously provide an accessible forum for seeking resources and help?</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15</a:t>
            </a:fld>
            <a:endParaRPr lang="en-US"/>
          </a:p>
        </p:txBody>
      </p:sp>
    </p:spTree>
    <p:extLst>
      <p:ext uri="{BB962C8B-B14F-4D97-AF65-F5344CB8AC3E}">
        <p14:creationId xmlns:p14="http://schemas.microsoft.com/office/powerpoint/2010/main" val="3567606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Well I believe there is great wisdom in the age-old adages of our field, and if there is one that resounds quite thunderously among them all, it is this: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Meet them where they are.</a:t>
            </a:r>
          </a:p>
          <a:p>
            <a:r>
              <a:rPr lang="en-US" sz="1200" kern="1200" dirty="0" smtClean="0">
                <a:solidFill>
                  <a:schemeClr val="tx1"/>
                </a:solidFill>
                <a:effectLst/>
                <a:latin typeface="+mn-lt"/>
                <a:ea typeface="+mn-ea"/>
                <a:cs typeface="+mn-cs"/>
              </a:rPr>
              <a:t>It is this that asks us to stretch outside the boundaries of traditional psychotherapy (which I think us ACT folk do pretty well already). </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16</a:t>
            </a:fld>
            <a:endParaRPr lang="en-US"/>
          </a:p>
        </p:txBody>
      </p:sp>
    </p:spTree>
    <p:extLst>
      <p:ext uri="{BB962C8B-B14F-4D97-AF65-F5344CB8AC3E}">
        <p14:creationId xmlns:p14="http://schemas.microsoft.com/office/powerpoint/2010/main" val="1771940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medium reaches millions upon millions of men worldwide on a regular basis?</a:t>
            </a:r>
          </a:p>
          <a:p>
            <a:r>
              <a:rPr lang="en-US" sz="1200" kern="1200" dirty="0" smtClean="0">
                <a:solidFill>
                  <a:schemeClr val="tx1"/>
                </a:solidFill>
                <a:effectLst/>
                <a:latin typeface="+mn-lt"/>
                <a:ea typeface="+mn-ea"/>
                <a:cs typeface="+mn-cs"/>
              </a:rPr>
              <a:t>Well professional sports, of course.</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17</a:t>
            </a:fld>
            <a:endParaRPr lang="en-US"/>
          </a:p>
        </p:txBody>
      </p:sp>
    </p:spTree>
    <p:extLst>
      <p:ext uri="{BB962C8B-B14F-4D97-AF65-F5344CB8AC3E}">
        <p14:creationId xmlns:p14="http://schemas.microsoft.com/office/powerpoint/2010/main" val="2243877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States alone, the last </a:t>
            </a:r>
            <a:r>
              <a:rPr lang="en-US" sz="1200" kern="1200" dirty="0" err="1" smtClean="0">
                <a:solidFill>
                  <a:schemeClr val="tx1"/>
                </a:solidFill>
                <a:effectLst/>
                <a:latin typeface="+mn-lt"/>
                <a:ea typeface="+mn-ea"/>
                <a:cs typeface="+mn-cs"/>
              </a:rPr>
              <a:t>Superbowl</a:t>
            </a:r>
            <a:r>
              <a:rPr lang="en-US" sz="1200" kern="1200" dirty="0" smtClean="0">
                <a:solidFill>
                  <a:schemeClr val="tx1"/>
                </a:solidFill>
                <a:effectLst/>
                <a:latin typeface="+mn-lt"/>
                <a:ea typeface="+mn-ea"/>
                <a:cs typeface="+mn-cs"/>
              </a:rPr>
              <a:t> reached 167 million people, the vast majority of whom were men and boys. Thinking more locally, the 2014 World Cup final between Germany and Argentina attracted the largest audience in German television history. How many of them do you think were men?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18</a:t>
            </a:fld>
            <a:endParaRPr lang="en-US"/>
          </a:p>
        </p:txBody>
      </p:sp>
    </p:spTree>
    <p:extLst>
      <p:ext uri="{BB962C8B-B14F-4D97-AF65-F5344CB8AC3E}">
        <p14:creationId xmlns:p14="http://schemas.microsoft.com/office/powerpoint/2010/main" val="188830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see, the way to break the silence is to embed ourselves into a conversation that men are already engaged in, and to do it with that very tool we began this talk with: the mustache. We’ve seen this work incredibly with the Wear It Pink campaign for breast cancer in fostering awareness and conversation. Why not copy a working formula for success and put it to use where success is imperative?</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19</a:t>
            </a:fld>
            <a:endParaRPr lang="en-US"/>
          </a:p>
        </p:txBody>
      </p:sp>
    </p:spTree>
    <p:extLst>
      <p:ext uri="{BB962C8B-B14F-4D97-AF65-F5344CB8AC3E}">
        <p14:creationId xmlns:p14="http://schemas.microsoft.com/office/powerpoint/2010/main" val="17143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spirit of Ignite, my aim today is to ignite you all – to ignite you to begin thinking of how we may stretch the reaches of contextual behavioral science beyond the boundaries of our offices, clinics, hospitals, and classrooms.</a:t>
            </a:r>
          </a:p>
          <a:p>
            <a:r>
              <a:rPr lang="en-US" sz="1200" kern="1200" dirty="0" smtClean="0">
                <a:solidFill>
                  <a:schemeClr val="tx1"/>
                </a:solidFill>
                <a:effectLst/>
                <a:latin typeface="+mn-lt"/>
                <a:ea typeface="+mn-ea"/>
                <a:cs typeface="+mn-cs"/>
              </a:rPr>
              <a:t>And to do so, I’ll be using a very simple tool: the mustache.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2</a:t>
            </a:fld>
            <a:endParaRPr lang="en-US"/>
          </a:p>
        </p:txBody>
      </p:sp>
    </p:spTree>
    <p:extLst>
      <p:ext uri="{BB962C8B-B14F-4D97-AF65-F5344CB8AC3E}">
        <p14:creationId xmlns:p14="http://schemas.microsoft.com/office/powerpoint/2010/main" val="2270940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an initiative, we are currently reaching out to many leaders in marketing, sports, psychology, technology, philanthropy, and more. But I realize the limits of two doctoral students and the ambitiousness of redefining masculinity on our own terms; and so I am very, very open to any ideas, suggestions, connections, feedback, or mustaches of your own that you would like to share with me. Thank you so very much for your time and your attention.</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20</a:t>
            </a:fld>
            <a:endParaRPr lang="en-US"/>
          </a:p>
        </p:txBody>
      </p:sp>
    </p:spTree>
    <p:extLst>
      <p:ext uri="{BB962C8B-B14F-4D97-AF65-F5344CB8AC3E}">
        <p14:creationId xmlns:p14="http://schemas.microsoft.com/office/powerpoint/2010/main" val="793933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see the mustache has long been considered a symbol of both sophistication and of masculinity. From Dr. Martin Luther King </a:t>
            </a:r>
            <a:r>
              <a:rPr lang="en-US" sz="1200" kern="1200" dirty="0" err="1" smtClean="0">
                <a:solidFill>
                  <a:schemeClr val="tx1"/>
                </a:solidFill>
                <a:effectLst/>
                <a:latin typeface="+mn-lt"/>
                <a:ea typeface="+mn-ea"/>
                <a:cs typeface="+mn-cs"/>
              </a:rPr>
              <a:t>Jr</a:t>
            </a:r>
            <a:r>
              <a:rPr lang="en-US" sz="1200" kern="1200" dirty="0" smtClean="0">
                <a:solidFill>
                  <a:schemeClr val="tx1"/>
                </a:solidFill>
                <a:effectLst/>
                <a:latin typeface="+mn-lt"/>
                <a:ea typeface="+mn-ea"/>
                <a:cs typeface="+mn-cs"/>
              </a:rPr>
              <a:t> to Albert Einstein; from Charlie Chaplin to Salvador Dali - the mustache has granted men passage to levels of greatness that might not have otherwise been possible without such fine facial hair.</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3</a:t>
            </a:fld>
            <a:endParaRPr lang="en-US"/>
          </a:p>
        </p:txBody>
      </p:sp>
    </p:spTree>
    <p:extLst>
      <p:ext uri="{BB962C8B-B14F-4D97-AF65-F5344CB8AC3E}">
        <p14:creationId xmlns:p14="http://schemas.microsoft.com/office/powerpoint/2010/main" val="286050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recent times even, the mustache has made a revival of sorts, with younger populations beginning to don mustaches for fashion, for fun, and most fascinatingly of all, for friends &amp; family.</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4</a:t>
            </a:fld>
            <a:endParaRPr lang="en-US"/>
          </a:p>
        </p:txBody>
      </p:sp>
    </p:spTree>
    <p:extLst>
      <p:ext uri="{BB962C8B-B14F-4D97-AF65-F5344CB8AC3E}">
        <p14:creationId xmlns:p14="http://schemas.microsoft.com/office/powerpoint/2010/main" val="3821861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Those of you in the audience with a man in your life might know what I'm talking about, especially around the time of November. I’m speaking of course of Movember - an international movement in which men, or </a:t>
            </a:r>
            <a:r>
              <a:rPr lang="en-US" sz="1200" kern="1200" dirty="0" err="1" smtClean="0">
                <a:solidFill>
                  <a:schemeClr val="tx1"/>
                </a:solidFill>
                <a:latin typeface="+mn-lt"/>
                <a:ea typeface="+mn-ea"/>
                <a:cs typeface="+mn-cs"/>
              </a:rPr>
              <a:t>mo’bros</a:t>
            </a:r>
            <a:r>
              <a:rPr lang="en-US" sz="1200" kern="1200" dirty="0" smtClean="0">
                <a:solidFill>
                  <a:schemeClr val="tx1"/>
                </a:solidFill>
                <a:latin typeface="+mn-lt"/>
                <a:ea typeface="+mn-ea"/>
                <a:cs typeface="+mn-cs"/>
              </a:rPr>
              <a:t>, grow out their mustaches for the month of November in an effort to raise money and awareness for men’s health issues.</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5</a:t>
            </a:fld>
            <a:endParaRPr lang="en-US"/>
          </a:p>
        </p:txBody>
      </p:sp>
    </p:spTree>
    <p:extLst>
      <p:ext uri="{BB962C8B-B14F-4D97-AF65-F5344CB8AC3E}">
        <p14:creationId xmlns:p14="http://schemas.microsoft.com/office/powerpoint/2010/main" val="277924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2014 alone, Movember reached approximately 3 million individuals around the world, with a total of 2.3 billion conversations had about men’s health, and about 75% of these participants reported that they were more likely to tell someone they knew to seek professional help if they thought they needed it.</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6</a:t>
            </a:fld>
            <a:endParaRPr lang="en-US"/>
          </a:p>
        </p:txBody>
      </p:sp>
    </p:spTree>
    <p:extLst>
      <p:ext uri="{BB962C8B-B14F-4D97-AF65-F5344CB8AC3E}">
        <p14:creationId xmlns:p14="http://schemas.microsoft.com/office/powerpoint/2010/main" val="2397045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Yet in light of the growing awareness of men’s health issues, there still remains a gaping hole in the domain that we all here focus on: mental health. Or as a former professor, and founder of </a:t>
            </a:r>
            <a:r>
              <a:rPr lang="en-US" sz="1200" kern="1200" dirty="0" smtClean="0">
                <a:solidFill>
                  <a:schemeClr val="tx1"/>
                </a:solidFill>
                <a:effectLst/>
                <a:latin typeface="+mn-lt"/>
                <a:ea typeface="+mn-ea"/>
                <a:cs typeface="+mn-cs"/>
                <a:hlinkClick r:id="rId3"/>
              </a:rPr>
              <a:t>ManTherapy.com</a:t>
            </a:r>
            <a:r>
              <a:rPr lang="en-US" sz="1200" kern="1200" dirty="0" smtClean="0">
                <a:solidFill>
                  <a:schemeClr val="tx1"/>
                </a:solidFill>
                <a:effectLst/>
                <a:latin typeface="+mn-lt"/>
                <a:ea typeface="+mn-ea"/>
                <a:cs typeface="+mn-cs"/>
              </a:rPr>
              <a:t>, called it: </a:t>
            </a:r>
            <a:r>
              <a:rPr lang="en-US" sz="1200" kern="1200" dirty="0" err="1" smtClean="0">
                <a:solidFill>
                  <a:schemeClr val="tx1"/>
                </a:solidFill>
                <a:effectLst/>
                <a:latin typeface="+mn-lt"/>
                <a:ea typeface="+mn-ea"/>
                <a:cs typeface="+mn-cs"/>
              </a:rPr>
              <a:t>Gentlemental</a:t>
            </a:r>
            <a:r>
              <a:rPr lang="en-US" sz="1200" kern="1200" dirty="0" smtClean="0">
                <a:solidFill>
                  <a:schemeClr val="tx1"/>
                </a:solidFill>
                <a:effectLst/>
                <a:latin typeface="+mn-lt"/>
                <a:ea typeface="+mn-ea"/>
                <a:cs typeface="+mn-cs"/>
              </a:rPr>
              <a:t> Health.</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7</a:t>
            </a:fld>
            <a:endParaRPr lang="en-US"/>
          </a:p>
        </p:txBody>
      </p:sp>
    </p:spTree>
    <p:extLst>
      <p:ext uri="{BB962C8B-B14F-4D97-AF65-F5344CB8AC3E}">
        <p14:creationId xmlns:p14="http://schemas.microsoft.com/office/powerpoint/2010/main" val="179988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invite you to take a quick look to your left and then to your right. Now you wouldn’t know it by looking, but one in four men is dealing with a mental health issue of some sort. In the U.S. alone, that’s over 37 million men. But how many of them make it to our offices, to our clinics? How many seek the help that is available? Unfortunately, only a slim margin.</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8</a:t>
            </a:fld>
            <a:endParaRPr lang="en-US"/>
          </a:p>
        </p:txBody>
      </p:sp>
    </p:spTree>
    <p:extLst>
      <p:ext uri="{BB962C8B-B14F-4D97-AF65-F5344CB8AC3E}">
        <p14:creationId xmlns:p14="http://schemas.microsoft.com/office/powerpoint/2010/main" val="29796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is that? Well the research lays out quite a bit of potential barriers to treatment. Yet what it ultimately boils down is stigma and the silence that comes with it. You see, stigma clouds our eyes, it bonds our lips shut, and chains our hands at our sides, where we cannot reach out or utter words for help.</a:t>
            </a:r>
            <a:endParaRPr lang="en-US" dirty="0"/>
          </a:p>
        </p:txBody>
      </p:sp>
      <p:sp>
        <p:nvSpPr>
          <p:cNvPr id="4" name="Slide Number Placeholder 3"/>
          <p:cNvSpPr>
            <a:spLocks noGrp="1"/>
          </p:cNvSpPr>
          <p:nvPr>
            <p:ph type="sldNum" sz="quarter" idx="10"/>
          </p:nvPr>
        </p:nvSpPr>
        <p:spPr/>
        <p:txBody>
          <a:bodyPr/>
          <a:lstStyle/>
          <a:p>
            <a:fld id="{13B22DD0-C7F1-2B47-905D-358ECABBC5C6}" type="slidenum">
              <a:rPr lang="en-US" smtClean="0"/>
              <a:t>9</a:t>
            </a:fld>
            <a:endParaRPr lang="en-US"/>
          </a:p>
        </p:txBody>
      </p:sp>
    </p:spTree>
    <p:extLst>
      <p:ext uri="{BB962C8B-B14F-4D97-AF65-F5344CB8AC3E}">
        <p14:creationId xmlns:p14="http://schemas.microsoft.com/office/powerpoint/2010/main" val="304337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7/17/15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transition xmlns:p14="http://schemas.microsoft.com/office/powerpoint/2010/main" spd="slow" advTm="150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7/17/15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transition xmlns:p14="http://schemas.microsoft.com/office/powerpoint/2010/main" spd="slow" advTm="15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7/17/15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transition xmlns:p14="http://schemas.microsoft.com/office/powerpoint/2010/main" spd="slow" advTm="1500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7/17/15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transition xmlns:p14="http://schemas.microsoft.com/office/powerpoint/2010/main" spd="slow" advTm="1500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7/17/15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transition xmlns:p14="http://schemas.microsoft.com/office/powerpoint/2010/main" spd="slow" advTm="1500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7/17/15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transition xmlns:p14="http://schemas.microsoft.com/office/powerpoint/2010/main" spd="slow" advTm="15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7/17/15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transition xmlns:p14="http://schemas.microsoft.com/office/powerpoint/2010/main" spd="slow" advTm="15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7/17/15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transition xmlns:p14="http://schemas.microsoft.com/office/powerpoint/2010/main" spd="slow" advTm="15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7/17/15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transition xmlns:p14="http://schemas.microsoft.com/office/powerpoint/2010/main" spd="slow" advTm="15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7/17/15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transition xmlns:p14="http://schemas.microsoft.com/office/powerpoint/2010/main" spd="slow" advTm="15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7/17/15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slow" advTm="15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7/17/15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transition xmlns:p14="http://schemas.microsoft.com/office/powerpoint/2010/main" spd="slow" advTm="15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7/17/15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transition xmlns:p14="http://schemas.microsoft.com/office/powerpoint/2010/main" spd="slow" advTm="15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7/17/15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transition xmlns:p14="http://schemas.microsoft.com/office/powerpoint/2010/main" spd="slow" advTm="15000">
    <p:pull/>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7/17/15</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xmlns:p14="http://schemas.microsoft.com/office/powerpoint/2010/main" spd="slow" advTm="15000">
    <p:pull/>
  </p:transition>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e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eg"/><Relationship Id="rId5" Type="http://schemas.openxmlformats.org/officeDocument/2006/relationships/image" Target="../media/image33.jpg"/><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g"/><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4" Type="http://schemas.openxmlformats.org/officeDocument/2006/relationships/image" Target="../media/image42.jpeg"/><Relationship Id="rId5" Type="http://schemas.openxmlformats.org/officeDocument/2006/relationships/image" Target="../media/image43.jpg"/><Relationship Id="rId6" Type="http://schemas.openxmlformats.org/officeDocument/2006/relationships/image" Target="../media/image44.jpeg"/><Relationship Id="rId7" Type="http://schemas.openxmlformats.org/officeDocument/2006/relationships/image" Target="../media/image5.png"/><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12.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a14:imgLayer r:embed="rId4">
                    <a14:imgEffect>
                      <a14:sharpenSoften amount="-52000"/>
                    </a14:imgEffect>
                    <a14:imgEffect>
                      <a14:brightnessContrast bright="-740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7" name="Picture 6" descr="Mens Mental Health -03 (2).png"/>
          <p:cNvPicPr>
            <a:picLocks noChangeAspect="1"/>
          </p:cNvPicPr>
          <p:nvPr/>
        </p:nvPicPr>
        <p:blipFill rotWithShape="1">
          <a:blip r:embed="rId5">
            <a:extLst>
              <a:ext uri="{28A0092B-C50C-407E-A947-70E740481C1C}">
                <a14:useLocalDpi xmlns:a14="http://schemas.microsoft.com/office/drawing/2010/main" val="0"/>
              </a:ext>
            </a:extLst>
          </a:blip>
          <a:srcRect l="11799" r="11583" b="20693"/>
          <a:stretch/>
        </p:blipFill>
        <p:spPr>
          <a:xfrm>
            <a:off x="1584971" y="300293"/>
            <a:ext cx="5964703" cy="5398627"/>
          </a:xfrm>
          <a:prstGeom prst="rect">
            <a:avLst/>
          </a:prstGeom>
        </p:spPr>
      </p:pic>
      <p:sp>
        <p:nvSpPr>
          <p:cNvPr id="8" name="TextBox 7"/>
          <p:cNvSpPr txBox="1"/>
          <p:nvPr/>
        </p:nvSpPr>
        <p:spPr>
          <a:xfrm>
            <a:off x="796310" y="6099144"/>
            <a:ext cx="7405917" cy="646331"/>
          </a:xfrm>
          <a:prstGeom prst="rect">
            <a:avLst/>
          </a:prstGeom>
          <a:noFill/>
        </p:spPr>
        <p:txBody>
          <a:bodyPr wrap="square" rtlCol="0">
            <a:spAutoFit/>
          </a:bodyPr>
          <a:lstStyle/>
          <a:p>
            <a:pPr algn="ctr"/>
            <a:r>
              <a:rPr lang="en-US" sz="3600" b="1" dirty="0" smtClean="0">
                <a:solidFill>
                  <a:srgbClr val="FFFFFF"/>
                </a:solidFill>
                <a:effectLst>
                  <a:outerShdw blurRad="50800" dist="38100" dir="5400000" algn="t" rotWithShape="0">
                    <a:prstClr val="black">
                      <a:alpha val="40000"/>
                    </a:prstClr>
                  </a:outerShdw>
                </a:effectLst>
                <a:latin typeface="Gabriola"/>
                <a:cs typeface="Gabriola"/>
              </a:rPr>
              <a:t>ACBS World Conference 13 – Berlin (July, 2015)</a:t>
            </a:r>
            <a:endParaRPr lang="en-US" sz="3600" b="1" dirty="0">
              <a:solidFill>
                <a:srgbClr val="FFFFFF"/>
              </a:solidFill>
              <a:effectLst>
                <a:outerShdw blurRad="50800" dist="38100" dir="5400000" algn="t" rotWithShape="0">
                  <a:prstClr val="black">
                    <a:alpha val="40000"/>
                  </a:prstClr>
                </a:outerShdw>
              </a:effectLst>
              <a:latin typeface="Gabriola"/>
              <a:cs typeface="Gabriola"/>
            </a:endParaRPr>
          </a:p>
        </p:txBody>
      </p:sp>
      <p:sp>
        <p:nvSpPr>
          <p:cNvPr id="13" name="TextBox 12"/>
          <p:cNvSpPr txBox="1"/>
          <p:nvPr/>
        </p:nvSpPr>
        <p:spPr>
          <a:xfrm>
            <a:off x="3183320" y="5701226"/>
            <a:ext cx="2765306" cy="523220"/>
          </a:xfrm>
          <a:prstGeom prst="rect">
            <a:avLst/>
          </a:prstGeom>
          <a:noFill/>
        </p:spPr>
        <p:txBody>
          <a:bodyPr wrap="square" rtlCol="0">
            <a:spAutoFit/>
          </a:bodyPr>
          <a:lstStyle/>
          <a:p>
            <a:pPr algn="ctr"/>
            <a:r>
              <a:rPr lang="en-US" sz="2800" b="1" dirty="0" smtClean="0">
                <a:solidFill>
                  <a:srgbClr val="FFFFFF"/>
                </a:solidFill>
                <a:effectLst>
                  <a:outerShdw blurRad="50800" dist="38100" dir="5400000" algn="t" rotWithShape="0">
                    <a:prstClr val="black">
                      <a:alpha val="40000"/>
                    </a:prstClr>
                  </a:outerShdw>
                </a:effectLst>
                <a:latin typeface="Playball"/>
                <a:cs typeface="Playball"/>
              </a:rPr>
              <a:t>El Gajiev, M.A.</a:t>
            </a:r>
            <a:endParaRPr lang="en-US" sz="2800" b="1" dirty="0">
              <a:solidFill>
                <a:srgbClr val="FFFFFF"/>
              </a:solidFill>
              <a:effectLst>
                <a:outerShdw blurRad="50800" dist="38100" dir="5400000" algn="t" rotWithShape="0">
                  <a:prstClr val="black">
                    <a:alpha val="40000"/>
                  </a:prstClr>
                </a:outerShdw>
              </a:effectLst>
              <a:latin typeface="Playball"/>
              <a:cs typeface="Playball"/>
            </a:endParaRPr>
          </a:p>
        </p:txBody>
      </p:sp>
      <p:cxnSp>
        <p:nvCxnSpPr>
          <p:cNvPr id="3" name="Straight Connector 2"/>
          <p:cNvCxnSpPr/>
          <p:nvPr/>
        </p:nvCxnSpPr>
        <p:spPr>
          <a:xfrm>
            <a:off x="2700997" y="5578028"/>
            <a:ext cx="3746025" cy="0"/>
          </a:xfrm>
          <a:prstGeom prst="line">
            <a:avLst/>
          </a:prstGeom>
          <a:ln>
            <a:solidFill>
              <a:schemeClr val="tx1"/>
            </a:solidFill>
          </a:ln>
          <a:scene3d>
            <a:camera prst="orthographicFront"/>
            <a:lightRig rig="threePt" dir="t"/>
          </a:scene3d>
          <a:sp3d>
            <a:bevelT prst="relaxedInset"/>
          </a:sp3d>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2818190"/>
      </p:ext>
    </p:extLst>
  </p:cSld>
  <p:clrMapOvr>
    <a:masterClrMapping/>
  </p:clrMapOvr>
  <p:transition xmlns:p14="http://schemas.microsoft.com/office/powerpoint/2010/main" spd="slow" advTm="15000">
    <p:pull/>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n in angui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4074">
            <a:off x="1062103" y="901351"/>
            <a:ext cx="7185021" cy="4762500"/>
          </a:xfrm>
          <a:prstGeom prst="rect">
            <a:avLst/>
          </a:prstGeom>
          <a:ln>
            <a:noFill/>
          </a:ln>
          <a:effectLst>
            <a:softEdge rad="112500"/>
          </a:effectLst>
        </p:spPr>
      </p:pic>
    </p:spTree>
    <p:extLst>
      <p:ext uri="{BB962C8B-B14F-4D97-AF65-F5344CB8AC3E}">
        <p14:creationId xmlns:p14="http://schemas.microsoft.com/office/powerpoint/2010/main" val="527808681"/>
      </p:ext>
    </p:extLst>
  </p:cSld>
  <p:clrMapOvr>
    <a:masterClrMapping/>
  </p:clrMapOvr>
  <p:transition xmlns:p14="http://schemas.microsoft.com/office/powerpoint/2010/main" spd="slow" advTm="15000">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hammer-screwdriver-tape-measure-3d-24264316.jpg"/>
          <p:cNvPicPr>
            <a:picLocks noGrp="1" noChangeAspect="1"/>
          </p:cNvPicPr>
          <p:nvPr>
            <p:ph type="pic" idx="1"/>
          </p:nvPr>
        </p:nvPicPr>
        <p:blipFill>
          <a:blip r:embed="rId3">
            <a:extLst>
              <a:ext uri="{28A0092B-C50C-407E-A947-70E740481C1C}">
                <a14:useLocalDpi xmlns:a14="http://schemas.microsoft.com/office/drawing/2010/main" val="0"/>
              </a:ext>
            </a:extLst>
          </a:blip>
          <a:srcRect t="10163" b="10163"/>
          <a:stretch>
            <a:fillRect/>
          </a:stretch>
        </p:blipFill>
        <p:spPr>
          <a:xfrm rot="406613">
            <a:off x="4315329" y="684685"/>
            <a:ext cx="3538323" cy="2350210"/>
          </a:xfrm>
        </p:spPr>
      </p:pic>
      <p:pic>
        <p:nvPicPr>
          <p:cNvPr id="7" name="Picture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06613">
            <a:off x="4138918" y="3807801"/>
            <a:ext cx="3426333" cy="2284222"/>
          </a:xfrm>
          <a:prstGeom prst="rect">
            <a:avLst/>
          </a:prstGeo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pic>
      <p:pic>
        <p:nvPicPr>
          <p:cNvPr id="8" name="Picture 7"/>
          <p:cNvPicPr>
            <a:picLocks noChangeAspect="1"/>
          </p:cNvPicPr>
          <p:nvPr/>
        </p:nvPicPr>
        <p:blipFill>
          <a:blip r:embed="rId5"/>
          <a:stretch>
            <a:fillRect/>
          </a:stretch>
        </p:blipFill>
        <p:spPr>
          <a:xfrm>
            <a:off x="1583448" y="632587"/>
            <a:ext cx="1819538" cy="2133499"/>
          </a:xfrm>
          <a:prstGeom prst="rect">
            <a:avLst/>
          </a:prstGeom>
        </p:spPr>
      </p:pic>
      <p:pic>
        <p:nvPicPr>
          <p:cNvPr id="9" name="Picture 8"/>
          <p:cNvPicPr>
            <a:picLocks noChangeAspect="1"/>
          </p:cNvPicPr>
          <p:nvPr/>
        </p:nvPicPr>
        <p:blipFill>
          <a:blip r:embed="rId6"/>
          <a:stretch>
            <a:fillRect/>
          </a:stretch>
        </p:blipFill>
        <p:spPr>
          <a:xfrm>
            <a:off x="1583448" y="3613621"/>
            <a:ext cx="1819538" cy="2162985"/>
          </a:xfrm>
          <a:prstGeom prst="rect">
            <a:avLst/>
          </a:prstGeom>
        </p:spPr>
      </p:pic>
    </p:spTree>
    <p:extLst>
      <p:ext uri="{BB962C8B-B14F-4D97-AF65-F5344CB8AC3E}">
        <p14:creationId xmlns:p14="http://schemas.microsoft.com/office/powerpoint/2010/main" val="92814880"/>
      </p:ext>
    </p:extLst>
  </p:cSld>
  <p:clrMapOvr>
    <a:masterClrMapping/>
  </p:clrMapOvr>
  <p:transition xmlns:p14="http://schemas.microsoft.com/office/powerpoint/2010/main" spd="slow" advTm="15000">
    <p:pull/>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inical-depression-man-drinking-alcoho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448" y="1585238"/>
            <a:ext cx="6086378" cy="4185235"/>
          </a:xfrm>
          <a:prstGeom prst="rect">
            <a:avLst/>
          </a:prstGeom>
          <a:ln>
            <a:noFill/>
          </a:ln>
          <a:effectLst>
            <a:reflection blurRad="6350" stA="52000" endA="300" endPos="35000" dir="5400000" sy="-100000" algn="bl" rotWithShape="0"/>
            <a:softEdge rad="112500"/>
          </a:effectLst>
        </p:spPr>
      </p:pic>
      <p:sp>
        <p:nvSpPr>
          <p:cNvPr id="9" name="TextBox 8"/>
          <p:cNvSpPr txBox="1"/>
          <p:nvPr/>
        </p:nvSpPr>
        <p:spPr>
          <a:xfrm>
            <a:off x="1830861" y="454645"/>
            <a:ext cx="5492585" cy="584776"/>
          </a:xfrm>
          <a:prstGeom prst="rect">
            <a:avLst/>
          </a:prstGeom>
          <a:noFill/>
        </p:spPr>
        <p:txBody>
          <a:bodyPr wrap="square" rtlCol="0">
            <a:spAutoFit/>
          </a:bodyPr>
          <a:lstStyle/>
          <a:p>
            <a:pPr algn="ctr"/>
            <a:r>
              <a:rPr lang="en-US" sz="3200" dirty="0" smtClean="0">
                <a:effectLst>
                  <a:reflection blurRad="6350" stA="55000" endA="300" endPos="45500" dir="5400000" sy="-100000" algn="bl" rotWithShape="0"/>
                </a:effectLst>
                <a:latin typeface="Avenir Heavy"/>
                <a:cs typeface="Avenir Heavy"/>
              </a:rPr>
              <a:t>Psychological Inflexibility</a:t>
            </a:r>
            <a:endParaRPr lang="en-US" sz="3200" dirty="0">
              <a:effectLst>
                <a:reflection blurRad="6350" stA="55000" endA="300" endPos="45500" dir="5400000" sy="-100000" algn="bl" rotWithShape="0"/>
              </a:effectLst>
              <a:latin typeface="Avenir Heavy"/>
              <a:cs typeface="Avenir Heavy"/>
            </a:endParaRPr>
          </a:p>
        </p:txBody>
      </p:sp>
    </p:spTree>
    <p:extLst>
      <p:ext uri="{BB962C8B-B14F-4D97-AF65-F5344CB8AC3E}">
        <p14:creationId xmlns:p14="http://schemas.microsoft.com/office/powerpoint/2010/main" val="1243855736"/>
      </p:ext>
    </p:extLst>
  </p:cSld>
  <p:clrMapOvr>
    <a:masterClrMapping/>
  </p:clrMapOvr>
  <p:transition xmlns:p14="http://schemas.microsoft.com/office/powerpoint/2010/main" spd="slow" advTm="15000">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863850" y="445090"/>
            <a:ext cx="5387220" cy="5844625"/>
          </a:xfrm>
          <a:prstGeom prst="rect">
            <a:avLst/>
          </a:prstGeom>
          <a:ln>
            <a:noFill/>
          </a:ln>
          <a:effectLst>
            <a:softEdge rad="112500"/>
          </a:effectLst>
        </p:spPr>
      </p:pic>
    </p:spTree>
    <p:extLst>
      <p:ext uri="{BB962C8B-B14F-4D97-AF65-F5344CB8AC3E}">
        <p14:creationId xmlns:p14="http://schemas.microsoft.com/office/powerpoint/2010/main" val="4159969020"/>
      </p:ext>
    </p:extLst>
  </p:cSld>
  <p:clrMapOvr>
    <a:masterClrMapping/>
  </p:clrMapOvr>
  <mc:AlternateContent xmlns:mc="http://schemas.openxmlformats.org/markup-compatibility/2006" xmlns:p14="http://schemas.microsoft.com/office/powerpoint/2010/main">
    <mc:Choice Requires="p14">
      <p:transition spd="slow" p14:dur="1200" advTm="15000">
        <p:randomBar dir="vert"/>
      </p:transition>
    </mc:Choice>
    <mc:Fallback xmlns="">
      <p:transition xmlns:p14="http://schemas.microsoft.com/office/powerpoint/2010/main" spd="slow" advTm="15000">
        <p:randomBar dir="ver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amily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767" y="586730"/>
            <a:ext cx="6222135" cy="4639447"/>
          </a:xfrm>
          <a:prstGeom prst="rect">
            <a:avLst/>
          </a:prstGeom>
          <a:ln>
            <a:noFill/>
          </a:ln>
          <a:effectLst>
            <a:softEdge rad="112500"/>
          </a:effectLst>
        </p:spPr>
      </p:pic>
    </p:spTree>
    <p:extLst>
      <p:ext uri="{BB962C8B-B14F-4D97-AF65-F5344CB8AC3E}">
        <p14:creationId xmlns:p14="http://schemas.microsoft.com/office/powerpoint/2010/main" val="1164740101"/>
      </p:ext>
    </p:extLst>
  </p:cSld>
  <p:clrMapOvr>
    <a:masterClrMapping/>
  </p:clrMapOvr>
  <p:transition xmlns:p14="http://schemas.microsoft.com/office/powerpoint/2010/main" spd="slow" advTm="15000">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ilence man.jp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715" r="3383"/>
          <a:stretch/>
        </p:blipFill>
        <p:spPr>
          <a:xfrm rot="20922765">
            <a:off x="730443" y="534572"/>
            <a:ext cx="2577164" cy="2490801"/>
          </a:xfrm>
        </p:spPr>
      </p:pic>
      <p:pic>
        <p:nvPicPr>
          <p:cNvPr id="7" name="Picture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3006">
            <a:off x="5752795" y="456310"/>
            <a:ext cx="2793850" cy="2793850"/>
          </a:xfrm>
          <a:prstGeom prst="rect">
            <a:avLst/>
          </a:prstGeo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pic>
      <p:pic>
        <p:nvPicPr>
          <p:cNvPr id="9" name="Picture 8" descr="man_and_bo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5988" y="3389465"/>
            <a:ext cx="4567108" cy="3054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3768735" y="1172477"/>
            <a:ext cx="1669245" cy="1785104"/>
          </a:xfrm>
          <a:prstGeom prst="rect">
            <a:avLst/>
          </a:prstGeom>
          <a:noFill/>
          <a:ln>
            <a:noFill/>
          </a:ln>
          <a:scene3d>
            <a:camera prst="orthographicFront"/>
            <a:lightRig rig="threePt" dir="t"/>
          </a:scene3d>
          <a:sp3d>
            <a:bevelT/>
          </a:sp3d>
        </p:spPr>
        <p:txBody>
          <a:bodyPr wrap="square" lIns="91440" tIns="45720" rIns="91440" bIns="45720">
            <a:spAutoFit/>
          </a:bodyPr>
          <a:lstStyle/>
          <a:p>
            <a:pPr algn="dist"/>
            <a:r>
              <a:rPr lang="en-US" sz="1100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rPr>
              <a:t>?</a:t>
            </a:r>
            <a:endParaRPr lang="en-US" sz="11000" dirty="0">
              <a:ln w="18415" cmpd="sng">
                <a:solidFill>
                  <a:srgbClr val="FFFFFF"/>
                </a:solidFill>
                <a:prstDash val="solid"/>
              </a:ln>
              <a:solidFill>
                <a:srgbClr val="FFFFFF"/>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1264944605"/>
      </p:ext>
    </p:extLst>
  </p:cSld>
  <p:clrMapOvr>
    <a:masterClrMapping/>
  </p:clrMapOvr>
  <p:transition xmlns:p14="http://schemas.microsoft.com/office/powerpoint/2010/main" spd="slow" advTm="15000">
    <p:circl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eet-them-where-they-are.pn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14" r="-573" b="13414"/>
          <a:stretch/>
        </p:blipFill>
        <p:spPr>
          <a:xfrm>
            <a:off x="1055632" y="1397442"/>
            <a:ext cx="6977070" cy="3749151"/>
          </a:xfrm>
          <a:prstGeom prst="rect">
            <a:avLst/>
          </a:prstGeom>
          <a:ln>
            <a:noFill/>
          </a:ln>
          <a:effectLst>
            <a:softEdge rad="112500"/>
          </a:effectLst>
        </p:spPr>
      </p:pic>
    </p:spTree>
    <p:extLst>
      <p:ext uri="{BB962C8B-B14F-4D97-AF65-F5344CB8AC3E}">
        <p14:creationId xmlns:p14="http://schemas.microsoft.com/office/powerpoint/2010/main" val="3057120689"/>
      </p:ext>
    </p:extLst>
  </p:cSld>
  <p:clrMapOvr>
    <a:masterClrMapping/>
  </p:clrMapOvr>
  <p:transition xmlns:p14="http://schemas.microsoft.com/office/powerpoint/2010/main" spd="slow" advTm="15000">
    <p:pull/>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069066" y="4536260"/>
            <a:ext cx="3231737" cy="2157184"/>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3797233" y="3299098"/>
            <a:ext cx="1874718" cy="1567072"/>
          </a:xfrm>
          <a:prstGeom prst="rect">
            <a:avLst/>
          </a:prstGeom>
          <a:ln>
            <a:noFill/>
          </a:ln>
          <a:effectLst>
            <a:softEdge rad="112500"/>
          </a:effectLst>
        </p:spPr>
      </p:pic>
      <p:pic>
        <p:nvPicPr>
          <p:cNvPr id="6" name="Picture 5"/>
          <p:cNvPicPr>
            <a:picLocks noChangeAspect="1"/>
          </p:cNvPicPr>
          <p:nvPr/>
        </p:nvPicPr>
        <p:blipFill>
          <a:blip r:embed="rId5"/>
          <a:stretch>
            <a:fillRect/>
          </a:stretch>
        </p:blipFill>
        <p:spPr>
          <a:xfrm rot="20792453">
            <a:off x="568708" y="989730"/>
            <a:ext cx="4254721" cy="2868138"/>
          </a:xfrm>
          <a:prstGeom prst="rect">
            <a:avLst/>
          </a:prstGeom>
          <a:ln>
            <a:noFill/>
          </a:ln>
          <a:effectLst>
            <a:softEdge rad="112500"/>
          </a:effectLst>
        </p:spPr>
      </p:pic>
      <p:pic>
        <p:nvPicPr>
          <p:cNvPr id="7" name="Picture 6"/>
          <p:cNvPicPr>
            <a:picLocks noChangeAspect="1"/>
          </p:cNvPicPr>
          <p:nvPr/>
        </p:nvPicPr>
        <p:blipFill>
          <a:blip r:embed="rId6"/>
          <a:stretch>
            <a:fillRect/>
          </a:stretch>
        </p:blipFill>
        <p:spPr>
          <a:xfrm rot="1298713">
            <a:off x="4848767" y="1268161"/>
            <a:ext cx="3948930" cy="2632620"/>
          </a:xfrm>
          <a:prstGeom prst="rect">
            <a:avLst/>
          </a:prstGeom>
          <a:ln>
            <a:noFill/>
          </a:ln>
          <a:effectLst>
            <a:softEdge rad="112500"/>
          </a:effectLst>
        </p:spPr>
      </p:pic>
    </p:spTree>
    <p:extLst>
      <p:ext uri="{BB962C8B-B14F-4D97-AF65-F5344CB8AC3E}">
        <p14:creationId xmlns:p14="http://schemas.microsoft.com/office/powerpoint/2010/main" val="1092147718"/>
      </p:ext>
    </p:extLst>
  </p:cSld>
  <p:clrMapOvr>
    <a:masterClrMapping/>
  </p:clrMapOvr>
  <p:transition xmlns:p14="http://schemas.microsoft.com/office/powerpoint/2010/main" spd="slow" advTm="15000">
    <p:circl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perbowl-xlviii-cele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94" y="247432"/>
            <a:ext cx="5133033" cy="32081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descr="Germany_A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000" y="3116818"/>
            <a:ext cx="6284308" cy="35475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87664287"/>
      </p:ext>
    </p:extLst>
  </p:cSld>
  <p:clrMapOvr>
    <a:masterClrMapping/>
  </p:clrMapOvr>
  <mc:AlternateContent xmlns:mc="http://schemas.openxmlformats.org/markup-compatibility/2006" xmlns:p14="http://schemas.microsoft.com/office/powerpoint/2010/main">
    <mc:Choice Requires="p14">
      <p:transition spd="slow" p14:dur="1500" advTm="15000">
        <p:split orient="vert"/>
      </p:transition>
    </mc:Choice>
    <mc:Fallback xmlns="">
      <p:transition xmlns:p14="http://schemas.microsoft.com/office/powerpoint/2010/main" spd="slow" advTm="15000">
        <p:split orient="vert"/>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076168_10155379629445273_1173760558127812983_o.jpg"/>
          <p:cNvPicPr>
            <a:picLocks noChangeAspect="1"/>
          </p:cNvPicPr>
          <p:nvPr/>
        </p:nvPicPr>
        <p:blipFill rotWithShape="1">
          <a:blip r:embed="rId3">
            <a:extLst>
              <a:ext uri="{28A0092B-C50C-407E-A947-70E740481C1C}">
                <a14:useLocalDpi xmlns:a14="http://schemas.microsoft.com/office/drawing/2010/main" val="0"/>
              </a:ext>
            </a:extLst>
          </a:blip>
          <a:srcRect t="21330"/>
          <a:stretch/>
        </p:blipFill>
        <p:spPr>
          <a:xfrm rot="20715572">
            <a:off x="525919" y="549429"/>
            <a:ext cx="3537176" cy="2782689"/>
          </a:xfrm>
          <a:prstGeom prst="rect">
            <a:avLst/>
          </a:prstGeom>
          <a:ln>
            <a:noFill/>
          </a:ln>
          <a:effectLst>
            <a:softEdge rad="112500"/>
          </a:effectLst>
        </p:spPr>
      </p:pic>
      <p:pic>
        <p:nvPicPr>
          <p:cNvPr id="6" name="Picture 5" descr="ManAndBoyPiggyback660x_img_201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15022">
            <a:off x="5345654" y="4006265"/>
            <a:ext cx="2530798" cy="1391939"/>
          </a:xfrm>
          <a:prstGeom prst="rect">
            <a:avLst/>
          </a:prstGeom>
          <a:ln>
            <a:noFill/>
          </a:ln>
          <a:effectLst>
            <a:softEdge rad="112500"/>
          </a:effectLst>
        </p:spPr>
      </p:pic>
      <p:pic>
        <p:nvPicPr>
          <p:cNvPr id="5" name="Picture 4" descr="Family-450x28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54150">
            <a:off x="4467619" y="646557"/>
            <a:ext cx="4090528" cy="2545217"/>
          </a:xfrm>
          <a:prstGeom prst="rect">
            <a:avLst/>
          </a:prstGeom>
          <a:ln>
            <a:noFill/>
          </a:ln>
          <a:effectLst>
            <a:softEdge rad="112500"/>
          </a:effectLst>
        </p:spPr>
      </p:pic>
      <p:pic>
        <p:nvPicPr>
          <p:cNvPr id="4" name="Picture 3" descr="family.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17796">
            <a:off x="927592" y="3979133"/>
            <a:ext cx="4610392" cy="2305196"/>
          </a:xfrm>
          <a:prstGeom prst="rect">
            <a:avLst/>
          </a:prstGeom>
          <a:ln>
            <a:noFill/>
          </a:ln>
          <a:effectLst>
            <a:softEdge rad="112500"/>
          </a:effectLst>
        </p:spPr>
      </p:pic>
      <p:pic>
        <p:nvPicPr>
          <p:cNvPr id="8" name="Picture 7" descr="Mens Mental Health -03 (2).png"/>
          <p:cNvPicPr>
            <a:picLocks noChangeAspect="1"/>
          </p:cNvPicPr>
          <p:nvPr/>
        </p:nvPicPr>
        <p:blipFill rotWithShape="1">
          <a:blip r:embed="rId7">
            <a:extLst>
              <a:ext uri="{28A0092B-C50C-407E-A947-70E740481C1C}">
                <a14:useLocalDpi xmlns:a14="http://schemas.microsoft.com/office/drawing/2010/main" val="0"/>
              </a:ext>
            </a:extLst>
          </a:blip>
          <a:srcRect t="26647" b="48512"/>
          <a:stretch/>
        </p:blipFill>
        <p:spPr>
          <a:xfrm>
            <a:off x="2556301" y="2995299"/>
            <a:ext cx="3843668" cy="834854"/>
          </a:xfrm>
          <a:prstGeom prst="rect">
            <a:avLst/>
          </a:prstGeom>
        </p:spPr>
      </p:pic>
    </p:spTree>
    <p:extLst>
      <p:ext uri="{BB962C8B-B14F-4D97-AF65-F5344CB8AC3E}">
        <p14:creationId xmlns:p14="http://schemas.microsoft.com/office/powerpoint/2010/main" val="3664425437"/>
      </p:ext>
    </p:extLst>
  </p:cSld>
  <p:clrMapOvr>
    <a:masterClrMapping/>
  </p:clrMapOvr>
  <p:transition xmlns:p14="http://schemas.microsoft.com/office/powerpoint/2010/main" spd="slow" advTm="15000">
    <p:pull/>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pic>
        <p:nvPicPr>
          <p:cNvPr id="6" name="Content Placeholder 5" descr="ignite1.jpg"/>
          <p:cNvPicPr>
            <a:picLocks noGrp="1" noChangeAspect="1"/>
          </p:cNvPicPr>
          <p:nvPr>
            <p:ph idx="1"/>
          </p:nvPr>
        </p:nvPicPr>
        <p:blipFill>
          <a:blip r:embed="rId4">
            <a:extLst>
              <a:ext uri="{28A0092B-C50C-407E-A947-70E740481C1C}">
                <a14:useLocalDpi xmlns:a14="http://schemas.microsoft.com/office/drawing/2010/main" val="0"/>
              </a:ext>
            </a:extLst>
          </a:blip>
          <a:srcRect t="6168" b="6168"/>
          <a:stretch>
            <a:fillRect/>
          </a:stretch>
        </p:blipFill>
        <p:spPr>
          <a:xfrm>
            <a:off x="0" y="776039"/>
            <a:ext cx="9117720" cy="49948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2472760"/>
      </p:ext>
    </p:extLst>
  </p:cSld>
  <p:clrMapOvr>
    <a:masterClrMapping/>
  </p:clrMapOvr>
  <p:transition xmlns:p14="http://schemas.microsoft.com/office/powerpoint/2010/main" spd="slow" advTm="15000">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BEBA8EAE-BF5A-486C-A8C5-ECC9F3942E4B}">
                <a14:imgProps xmlns:a14="http://schemas.microsoft.com/office/drawing/2010/main">
                  <a14:imgLayer r:embed="rId4">
                    <a14:imgEffect>
                      <a14:sharpenSoften amount="-52000"/>
                    </a14:imgEffect>
                    <a14:imgEffect>
                      <a14:brightnessContrast bright="-740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7" name="Picture 6" descr="Mens Mental Health -03 (2).png"/>
          <p:cNvPicPr>
            <a:picLocks noChangeAspect="1"/>
          </p:cNvPicPr>
          <p:nvPr/>
        </p:nvPicPr>
        <p:blipFill rotWithShape="1">
          <a:blip r:embed="rId5">
            <a:extLst>
              <a:ext uri="{28A0092B-C50C-407E-A947-70E740481C1C}">
                <a14:useLocalDpi xmlns:a14="http://schemas.microsoft.com/office/drawing/2010/main" val="0"/>
              </a:ext>
            </a:extLst>
          </a:blip>
          <a:srcRect l="11799" r="11583" b="20693"/>
          <a:stretch/>
        </p:blipFill>
        <p:spPr>
          <a:xfrm>
            <a:off x="1584971" y="300293"/>
            <a:ext cx="5964703" cy="5398627"/>
          </a:xfrm>
          <a:prstGeom prst="rect">
            <a:avLst/>
          </a:prstGeom>
        </p:spPr>
      </p:pic>
      <p:sp>
        <p:nvSpPr>
          <p:cNvPr id="13" name="TextBox 12"/>
          <p:cNvSpPr txBox="1"/>
          <p:nvPr/>
        </p:nvSpPr>
        <p:spPr>
          <a:xfrm>
            <a:off x="1642594" y="5698920"/>
            <a:ext cx="5675308" cy="523220"/>
          </a:xfrm>
          <a:prstGeom prst="rect">
            <a:avLst/>
          </a:prstGeom>
          <a:noFill/>
        </p:spPr>
        <p:txBody>
          <a:bodyPr wrap="square" rtlCol="0">
            <a:spAutoFit/>
          </a:bodyPr>
          <a:lstStyle/>
          <a:p>
            <a:pPr algn="ctr"/>
            <a:r>
              <a:rPr lang="en-US" sz="2800" b="1" dirty="0" smtClean="0">
                <a:solidFill>
                  <a:srgbClr val="FFFFFF"/>
                </a:solidFill>
                <a:effectLst>
                  <a:outerShdw blurRad="50800" dist="38100" dir="5400000" algn="t" rotWithShape="0">
                    <a:prstClr val="black">
                      <a:alpha val="40000"/>
                    </a:prstClr>
                  </a:outerShdw>
                </a:effectLst>
                <a:latin typeface="Playball"/>
                <a:cs typeface="Playball"/>
              </a:rPr>
              <a:t>mustaches4mentalhealth@gmail.com</a:t>
            </a:r>
            <a:endParaRPr lang="en-US" sz="2800" b="1" dirty="0">
              <a:solidFill>
                <a:srgbClr val="FFFFFF"/>
              </a:solidFill>
              <a:effectLst>
                <a:outerShdw blurRad="50800" dist="38100" dir="5400000" algn="t" rotWithShape="0">
                  <a:prstClr val="black">
                    <a:alpha val="40000"/>
                  </a:prstClr>
                </a:outerShdw>
              </a:effectLst>
              <a:latin typeface="Playball"/>
              <a:cs typeface="Playball"/>
            </a:endParaRPr>
          </a:p>
        </p:txBody>
      </p:sp>
      <p:cxnSp>
        <p:nvCxnSpPr>
          <p:cNvPr id="3" name="Straight Connector 2"/>
          <p:cNvCxnSpPr/>
          <p:nvPr/>
        </p:nvCxnSpPr>
        <p:spPr>
          <a:xfrm>
            <a:off x="2700997" y="5578028"/>
            <a:ext cx="3746025" cy="0"/>
          </a:xfrm>
          <a:prstGeom prst="line">
            <a:avLst/>
          </a:prstGeom>
          <a:ln>
            <a:solidFill>
              <a:schemeClr val="tx1"/>
            </a:solidFill>
          </a:ln>
          <a:scene3d>
            <a:camera prst="orthographicFront"/>
            <a:lightRig rig="threePt" dir="t"/>
          </a:scene3d>
          <a:sp3d>
            <a:bevelT prst="relaxedInset"/>
          </a:sp3d>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3337334"/>
      </p:ext>
    </p:extLst>
  </p:cSld>
  <p:clrMapOvr>
    <a:masterClrMapping/>
  </p:clrMapOvr>
  <mc:AlternateContent xmlns:mc="http://schemas.openxmlformats.org/markup-compatibility/2006" xmlns:p14="http://schemas.microsoft.com/office/powerpoint/2010/main">
    <mc:Choice Requires="p14">
      <p:transition spd="slow" p14:dur="1250" advTm="15000">
        <p:split orient="vert"/>
      </p:transition>
    </mc:Choice>
    <mc:Fallback xmlns="">
      <p:transition xmlns:p14="http://schemas.microsoft.com/office/powerpoint/2010/main" spd="slow" advTm="15000">
        <p:split orient="ver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eae8df01-914a-4809-8a4d-ecc5a07c6c4a.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084" r="8084"/>
          <a:stretch>
            <a:fillRect/>
          </a:stretch>
        </p:blipFill>
        <p:spPr>
          <a:xfrm rot="21540000">
            <a:off x="2055813" y="423863"/>
            <a:ext cx="5032375" cy="3376612"/>
          </a:xfrm>
        </p:spPr>
      </p:pic>
      <p:pic>
        <p:nvPicPr>
          <p:cNvPr id="8" name="Picture 7" descr="Charlie-Chaplin_The-Charming-Clown_HD_768x432-16x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6792">
            <a:off x="4096763" y="4313326"/>
            <a:ext cx="3248580" cy="1827326"/>
          </a:xfrm>
          <a:prstGeom prst="rect">
            <a:avLst/>
          </a:prstGeom>
          <a:ln>
            <a:noFill/>
          </a:ln>
          <a:effectLst>
            <a:softEdge rad="112500"/>
          </a:effectLst>
        </p:spPr>
      </p:pic>
      <p:pic>
        <p:nvPicPr>
          <p:cNvPr id="9" name="Picture 8" descr="Salvador-dal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57994">
            <a:off x="7117269" y="4048681"/>
            <a:ext cx="1790747" cy="1983819"/>
          </a:xfrm>
          <a:prstGeom prst="rect">
            <a:avLst/>
          </a:prstGeom>
          <a:ln>
            <a:noFill/>
          </a:ln>
          <a:effectLst>
            <a:softEdge rad="112500"/>
          </a:effectLst>
        </p:spPr>
      </p:pic>
      <p:pic>
        <p:nvPicPr>
          <p:cNvPr id="7" name="Picture 6" descr="o-ALBERT-facebook.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02316">
            <a:off x="2671425" y="4226415"/>
            <a:ext cx="2534171" cy="1267086"/>
          </a:xfrm>
          <a:prstGeom prst="rect">
            <a:avLst/>
          </a:prstGeom>
          <a:ln>
            <a:noFill/>
          </a:ln>
          <a:effectLst>
            <a:softEdge rad="112500"/>
          </a:effectLst>
        </p:spPr>
      </p:pic>
      <p:pic>
        <p:nvPicPr>
          <p:cNvPr id="6" name="Picture 5" descr="mlk.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39267" flipH="1">
            <a:off x="212068" y="4152230"/>
            <a:ext cx="2792669" cy="1568191"/>
          </a:xfrm>
          <a:prstGeom prst="rect">
            <a:avLst/>
          </a:prstGeom>
          <a:ln>
            <a:noFill/>
          </a:ln>
          <a:effectLst>
            <a:softEdge rad="112500"/>
          </a:effectLst>
        </p:spPr>
      </p:pic>
    </p:spTree>
    <p:extLst>
      <p:ext uri="{BB962C8B-B14F-4D97-AF65-F5344CB8AC3E}">
        <p14:creationId xmlns:p14="http://schemas.microsoft.com/office/powerpoint/2010/main" val="2214742753"/>
      </p:ext>
    </p:extLst>
  </p:cSld>
  <p:clrMapOvr>
    <a:masterClrMapping/>
  </p:clrMapOvr>
  <p:transition xmlns:p14="http://schemas.microsoft.com/office/powerpoint/2010/main" spd="slow" advTm="15000">
    <p:pull/>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pvo3xjq3hqornhyhd2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53475">
            <a:off x="605474" y="530219"/>
            <a:ext cx="4254202" cy="2552521"/>
          </a:xfrm>
          <a:prstGeom prst="rect">
            <a:avLst/>
          </a:prstGeom>
          <a:ln>
            <a:noFill/>
          </a:ln>
          <a:effectLst>
            <a:softEdge rad="112500"/>
          </a:effectLst>
        </p:spPr>
      </p:pic>
      <p:pic>
        <p:nvPicPr>
          <p:cNvPr id="3" name="Picture 2"/>
          <p:cNvPicPr>
            <a:picLocks noChangeAspect="1"/>
          </p:cNvPicPr>
          <p:nvPr/>
        </p:nvPicPr>
        <p:blipFill>
          <a:blip r:embed="rId4"/>
          <a:stretch>
            <a:fillRect/>
          </a:stretch>
        </p:blipFill>
        <p:spPr>
          <a:xfrm rot="292435">
            <a:off x="1268390" y="3705218"/>
            <a:ext cx="2279440" cy="2530178"/>
          </a:xfrm>
          <a:prstGeom prst="rect">
            <a:avLst/>
          </a:prstGeom>
          <a:ln>
            <a:noFill/>
          </a:ln>
          <a:effectLst>
            <a:softEdge rad="112500"/>
          </a:effectLst>
        </p:spPr>
      </p:pic>
      <p:pic>
        <p:nvPicPr>
          <p:cNvPr id="2" name="Picture 1"/>
          <p:cNvPicPr>
            <a:picLocks noChangeAspect="1"/>
          </p:cNvPicPr>
          <p:nvPr/>
        </p:nvPicPr>
        <p:blipFill>
          <a:blip r:embed="rId5"/>
          <a:stretch>
            <a:fillRect/>
          </a:stretch>
        </p:blipFill>
        <p:spPr>
          <a:xfrm rot="625026">
            <a:off x="3539072" y="2919715"/>
            <a:ext cx="4912988" cy="3141520"/>
          </a:xfrm>
          <a:prstGeom prst="rect">
            <a:avLst/>
          </a:prstGeom>
          <a:ln>
            <a:noFill/>
          </a:ln>
          <a:effectLst>
            <a:softEdge rad="112500"/>
          </a:effectLst>
        </p:spPr>
      </p:pic>
    </p:spTree>
    <p:extLst>
      <p:ext uri="{BB962C8B-B14F-4D97-AF65-F5344CB8AC3E}">
        <p14:creationId xmlns:p14="http://schemas.microsoft.com/office/powerpoint/2010/main" val="574936423"/>
      </p:ext>
    </p:extLst>
  </p:cSld>
  <p:clrMapOvr>
    <a:masterClrMapping/>
  </p:clrMapOvr>
  <p:transition xmlns:p14="http://schemas.microsoft.com/office/powerpoint/2010/main" spd="slow" advTm="15000">
    <p:pull/>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ovemberwallpaper.jp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a:stretch/>
        </p:blipFill>
        <p:spPr>
          <a:xfrm>
            <a:off x="840094" y="1193276"/>
            <a:ext cx="7552290" cy="3770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3613305"/>
      </p:ext>
    </p:extLst>
  </p:cSld>
  <p:clrMapOvr>
    <a:masterClrMapping/>
  </p:clrMapOvr>
  <p:transition xmlns:p14="http://schemas.microsoft.com/office/powerpoint/2010/main" spd="slow" advTm="15000">
    <p:pull/>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717" y="3204441"/>
            <a:ext cx="3413927" cy="687201"/>
          </a:xfrm>
        </p:spPr>
        <p:txBody>
          <a:bodyPr/>
          <a:lstStyle/>
          <a:p>
            <a:r>
              <a:rPr lang="en-US" sz="2800" u="sng" dirty="0" smtClean="0">
                <a:solidFill>
                  <a:schemeClr val="accent4">
                    <a:lumMod val="60000"/>
                    <a:lumOff val="40000"/>
                  </a:schemeClr>
                </a:solidFill>
                <a:effectLst>
                  <a:outerShdw blurRad="50800" dist="38100" dir="8100000" algn="tr" rotWithShape="0">
                    <a:prstClr val="black">
                      <a:alpha val="40000"/>
                    </a:prstClr>
                  </a:outerShdw>
                </a:effectLst>
                <a:latin typeface="Iowan Old Style Black Italic"/>
                <a:cs typeface="Iowan Old Style Black Italic"/>
              </a:rPr>
              <a:t>2014 Statistics</a:t>
            </a:r>
            <a:endParaRPr lang="en-US" sz="2800" u="sng" dirty="0">
              <a:solidFill>
                <a:schemeClr val="accent4">
                  <a:lumMod val="60000"/>
                  <a:lumOff val="40000"/>
                </a:schemeClr>
              </a:solidFill>
              <a:effectLst>
                <a:outerShdw blurRad="50800" dist="38100" dir="8100000" algn="tr" rotWithShape="0">
                  <a:prstClr val="black">
                    <a:alpha val="40000"/>
                  </a:prstClr>
                </a:outerShdw>
              </a:effectLst>
              <a:latin typeface="Iowan Old Style Black Italic"/>
              <a:cs typeface="Iowan Old Style Black Italic"/>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rot="242655">
            <a:off x="1848438" y="448425"/>
            <a:ext cx="6283946" cy="2992355"/>
          </a:xfrm>
        </p:spPr>
      </p:pic>
      <p:pic>
        <p:nvPicPr>
          <p:cNvPr id="8" name="Picture 7" descr="1278109_10153965807735273_774011549_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8026">
            <a:off x="296788" y="5059321"/>
            <a:ext cx="2502359" cy="1661723"/>
          </a:xfrm>
          <a:prstGeom prst="rect">
            <a:avLst/>
          </a:prstGeom>
          <a:ln>
            <a:noFill/>
          </a:ln>
          <a:effectLst>
            <a:softEdge rad="112500"/>
          </a:effectLst>
        </p:spPr>
      </p:pic>
      <p:pic>
        <p:nvPicPr>
          <p:cNvPr id="9" name="Picture 8" descr="1450219_10153514335265273_1372625477_n.jpg"/>
          <p:cNvPicPr>
            <a:picLocks noChangeAspect="1"/>
          </p:cNvPicPr>
          <p:nvPr/>
        </p:nvPicPr>
        <p:blipFill rotWithShape="1">
          <a:blip r:embed="rId5">
            <a:extLst>
              <a:ext uri="{28A0092B-C50C-407E-A947-70E740481C1C}">
                <a14:useLocalDpi xmlns:a14="http://schemas.microsoft.com/office/drawing/2010/main" val="0"/>
              </a:ext>
            </a:extLst>
          </a:blip>
          <a:srcRect t="1545" b="20737"/>
          <a:stretch/>
        </p:blipFill>
        <p:spPr>
          <a:xfrm rot="284703" flipH="1">
            <a:off x="6111280" y="5042729"/>
            <a:ext cx="2974003" cy="1542828"/>
          </a:xfrm>
          <a:prstGeom prst="rect">
            <a:avLst/>
          </a:prstGeom>
          <a:ln>
            <a:noFill/>
          </a:ln>
          <a:effectLst>
            <a:softEdge rad="112500"/>
          </a:effectLst>
        </p:spPr>
      </p:pic>
      <p:sp>
        <p:nvSpPr>
          <p:cNvPr id="6" name="TextBox 5"/>
          <p:cNvSpPr txBox="1"/>
          <p:nvPr/>
        </p:nvSpPr>
        <p:spPr>
          <a:xfrm>
            <a:off x="868178" y="3840862"/>
            <a:ext cx="6945420" cy="1477328"/>
          </a:xfrm>
          <a:prstGeom prst="rect">
            <a:avLst/>
          </a:prstGeom>
          <a:noFill/>
        </p:spPr>
        <p:txBody>
          <a:bodyPr wrap="square" rtlCol="0">
            <a:spAutoFit/>
          </a:bodyPr>
          <a:lstStyle/>
          <a:p>
            <a:pPr marL="285750" indent="-285750">
              <a:buFont typeface="Arial"/>
              <a:buChar char="•"/>
            </a:pPr>
            <a:r>
              <a:rPr lang="en-US" dirty="0" smtClean="0">
                <a:solidFill>
                  <a:srgbClr val="F6C16A"/>
                </a:solidFill>
                <a:latin typeface="Avenir Heavy"/>
                <a:cs typeface="Avenir Heavy"/>
              </a:rPr>
              <a:t>~ 3 million individual donations.</a:t>
            </a:r>
          </a:p>
          <a:p>
            <a:pPr marL="285750" indent="-285750">
              <a:buFont typeface="Arial"/>
              <a:buChar char="•"/>
            </a:pPr>
            <a:r>
              <a:rPr lang="en-US" dirty="0" smtClean="0">
                <a:solidFill>
                  <a:srgbClr val="F6C16A"/>
                </a:solidFill>
                <a:latin typeface="Avenir Heavy"/>
                <a:cs typeface="Avenir Heavy"/>
              </a:rPr>
              <a:t>2.3 billion conversations about men’s health.</a:t>
            </a:r>
          </a:p>
          <a:p>
            <a:pPr marL="285750" indent="-285750">
              <a:buFont typeface="Arial"/>
              <a:buChar char="•"/>
            </a:pPr>
            <a:r>
              <a:rPr lang="en-US" dirty="0" smtClean="0">
                <a:solidFill>
                  <a:srgbClr val="F6C16A"/>
                </a:solidFill>
                <a:latin typeface="Avenir Heavy"/>
                <a:cs typeface="Avenir Heavy"/>
              </a:rPr>
              <a:t>99% of participants talked to someone about their health.</a:t>
            </a:r>
          </a:p>
          <a:p>
            <a:pPr marL="285750" indent="-285750">
              <a:buFont typeface="Arial"/>
              <a:buChar char="•"/>
            </a:pPr>
            <a:r>
              <a:rPr lang="en-US" dirty="0" smtClean="0">
                <a:solidFill>
                  <a:srgbClr val="F6C16A"/>
                </a:solidFill>
                <a:latin typeface="Avenir Heavy"/>
                <a:cs typeface="Avenir Heavy"/>
              </a:rPr>
              <a:t>75% of participants reported they were more likely to refer someone they knew to seek professional help.</a:t>
            </a:r>
            <a:endParaRPr lang="en-US" dirty="0">
              <a:solidFill>
                <a:srgbClr val="F6C16A"/>
              </a:solidFill>
              <a:latin typeface="Avenir Heavy"/>
              <a:cs typeface="Avenir Heavy"/>
            </a:endParaRPr>
          </a:p>
        </p:txBody>
      </p:sp>
    </p:spTree>
    <p:extLst>
      <p:ext uri="{BB962C8B-B14F-4D97-AF65-F5344CB8AC3E}">
        <p14:creationId xmlns:p14="http://schemas.microsoft.com/office/powerpoint/2010/main" val="3098993672"/>
      </p:ext>
    </p:extLst>
  </p:cSld>
  <p:clrMapOvr>
    <a:masterClrMapping/>
  </p:clrMapOvr>
  <mc:AlternateContent xmlns:mc="http://schemas.openxmlformats.org/markup-compatibility/2006" xmlns:p14="http://schemas.microsoft.com/office/powerpoint/2010/main">
    <mc:Choice Requires="p14">
      <p:transition spd="slow" p14:dur="800" advTm="15000">
        <p:circle/>
      </p:transition>
    </mc:Choice>
    <mc:Fallback xmlns="">
      <p:transition xmlns:p14="http://schemas.microsoft.com/office/powerpoint/2010/main" spd="slow" advTm="15000">
        <p:circl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estion mra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1821">
            <a:off x="560805" y="1000383"/>
            <a:ext cx="7840954" cy="4900596"/>
          </a:xfrm>
          <a:prstGeom prst="rect">
            <a:avLst/>
          </a:prstGeom>
          <a:ln>
            <a:noFill/>
          </a:ln>
          <a:effectLst>
            <a:softEdge rad="112500"/>
          </a:effectLst>
        </p:spPr>
      </p:pic>
    </p:spTree>
    <p:extLst>
      <p:ext uri="{BB962C8B-B14F-4D97-AF65-F5344CB8AC3E}">
        <p14:creationId xmlns:p14="http://schemas.microsoft.com/office/powerpoint/2010/main" val="90469269"/>
      </p:ext>
    </p:extLst>
  </p:cSld>
  <p:clrMapOvr>
    <a:masterClrMapping/>
  </p:clrMapOvr>
  <p:transition xmlns:p14="http://schemas.microsoft.com/office/powerpoint/2010/main" spd="slow" advTm="15000">
    <p:pull/>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69623" y="460262"/>
            <a:ext cx="7145547" cy="5731804"/>
          </a:xfrm>
          <a:prstGeom prst="rect">
            <a:avLst/>
          </a:prstGeom>
          <a:ln>
            <a:noFill/>
          </a:ln>
          <a:effectLst>
            <a:softEdge rad="112500"/>
          </a:effectLst>
        </p:spPr>
      </p:pic>
    </p:spTree>
    <p:extLst>
      <p:ext uri="{BB962C8B-B14F-4D97-AF65-F5344CB8AC3E}">
        <p14:creationId xmlns:p14="http://schemas.microsoft.com/office/powerpoint/2010/main" val="2873780926"/>
      </p:ext>
    </p:extLst>
  </p:cSld>
  <p:clrMapOvr>
    <a:masterClrMapping/>
  </p:clrMapOvr>
  <mc:AlternateContent xmlns:mc="http://schemas.openxmlformats.org/markup-compatibility/2006" xmlns:p14="http://schemas.microsoft.com/office/powerpoint/2010/main">
    <mc:Choice Requires="p14">
      <p:transition spd="slow" p14:dur="2000" advTm="15000">
        <p14:glitter pattern="hexagon"/>
      </p:transition>
    </mc:Choice>
    <mc:Fallback xmlns="">
      <p:transition xmlns:p14="http://schemas.microsoft.com/office/powerpoint/2010/main" spd="slow" advTm="15000">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tgm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98278">
            <a:off x="622300" y="1854200"/>
            <a:ext cx="7899400" cy="3149600"/>
          </a:xfrm>
          <a:prstGeom prst="rect">
            <a:avLst/>
          </a:prstGeom>
          <a:ln>
            <a:noFill/>
          </a:ln>
          <a:effectLst>
            <a:softEdge rad="112500"/>
          </a:effectLst>
        </p:spPr>
      </p:pic>
      <p:cxnSp>
        <p:nvCxnSpPr>
          <p:cNvPr id="5" name="Straight Connector 4"/>
          <p:cNvCxnSpPr/>
          <p:nvPr/>
        </p:nvCxnSpPr>
        <p:spPr>
          <a:xfrm flipV="1">
            <a:off x="536743" y="1220666"/>
            <a:ext cx="7743371" cy="404615"/>
          </a:xfrm>
          <a:prstGeom prst="line">
            <a:avLst/>
          </a:prstGeom>
          <a:ln w="38100" cmpd="sng">
            <a:solidFill>
              <a:schemeClr val="tx1"/>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748426" y="5232720"/>
            <a:ext cx="7743371" cy="404615"/>
          </a:xfrm>
          <a:prstGeom prst="line">
            <a:avLst/>
          </a:prstGeom>
          <a:ln w="38100" cmpd="sng">
            <a:solidFill>
              <a:schemeClr val="tx1"/>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544566"/>
      </p:ext>
    </p:extLst>
  </p:cSld>
  <p:clrMapOvr>
    <a:masterClrMapping/>
  </p:clrMapOvr>
  <mc:AlternateContent xmlns:mc="http://schemas.openxmlformats.org/markup-compatibility/2006" xmlns:p14="http://schemas.microsoft.com/office/powerpoint/2010/main">
    <mc:Choice Requires="p14">
      <p:transition spd="slow" p14:dur="1500" advTm="15000">
        <p:blinds dir="vert"/>
      </p:transition>
    </mc:Choice>
    <mc:Fallback xmlns="">
      <p:transition xmlns:p14="http://schemas.microsoft.com/office/powerpoint/2010/main" spd="slow" advTm="15000">
        <p:blinds dir="vert"/>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539</TotalTime>
  <Words>1174</Words>
  <Application>Microsoft Macintosh PowerPoint</Application>
  <PresentationFormat>On-screen Show (4:3)</PresentationFormat>
  <Paragraphs>53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Story</vt:lpstr>
      <vt:lpstr>PowerPoint Presentation</vt:lpstr>
      <vt:lpstr>PowerPoint Presentation</vt:lpstr>
      <vt:lpstr>PowerPoint Presentation</vt:lpstr>
      <vt:lpstr>PowerPoint Presentation</vt:lpstr>
      <vt:lpstr>PowerPoint Presentation</vt:lpstr>
      <vt:lpstr>2014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dc:creator>
  <cp:lastModifiedBy>El</cp:lastModifiedBy>
  <cp:revision>32</cp:revision>
  <dcterms:created xsi:type="dcterms:W3CDTF">2015-07-16T14:25:29Z</dcterms:created>
  <dcterms:modified xsi:type="dcterms:W3CDTF">2015-07-17T13:59:25Z</dcterms:modified>
</cp:coreProperties>
</file>