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s/slide5.xml" ContentType="application/vnd.openxmlformats-officedocument.presentationml.slide+xml"/>
  <Override PartName="/ppt/slideLayouts/slideLayout11.xml" ContentType="application/vnd.openxmlformats-officedocument.presentationml.slideLayout+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22"/>
  </p:notesMasterIdLst>
  <p:sldIdLst>
    <p:sldId id="277" r:id="rId2"/>
    <p:sldId id="278" r:id="rId3"/>
    <p:sldId id="256" r:id="rId4"/>
    <p:sldId id="259" r:id="rId5"/>
    <p:sldId id="298" r:id="rId6"/>
    <p:sldId id="285" r:id="rId7"/>
    <p:sldId id="299" r:id="rId8"/>
    <p:sldId id="260" r:id="rId9"/>
    <p:sldId id="287" r:id="rId10"/>
    <p:sldId id="288" r:id="rId11"/>
    <p:sldId id="300" r:id="rId12"/>
    <p:sldId id="281" r:id="rId13"/>
    <p:sldId id="283" r:id="rId14"/>
    <p:sldId id="292" r:id="rId15"/>
    <p:sldId id="293" r:id="rId16"/>
    <p:sldId id="289" r:id="rId17"/>
    <p:sldId id="290" r:id="rId18"/>
    <p:sldId id="295" r:id="rId19"/>
    <p:sldId id="296" r:id="rId20"/>
    <p:sldId id="28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notesView">
  <p:normalViewPr showOutlineIcons="0">
    <p:restoredLeft sz="15632" autoAdjust="0"/>
    <p:restoredTop sz="94694" autoAdjust="0"/>
  </p:normalViewPr>
  <p:slideViewPr>
    <p:cSldViewPr snapToObjects="1">
      <p:cViewPr varScale="1">
        <p:scale>
          <a:sx n="147" d="100"/>
          <a:sy n="147" d="100"/>
        </p:scale>
        <p:origin x="-31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p:scale>
          <a:sx n="85" d="100"/>
          <a:sy n="85" d="100"/>
        </p:scale>
        <p:origin x="-3608" y="-105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5F7A1F-9C3E-4243-AF60-B41980420CBE}" type="datetimeFigureOut">
              <a:rPr lang="en-US" smtClean="0"/>
              <a:pPr/>
              <a:t>7/22/15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BAF2C6-4E90-874A-B0AA-6003105513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sisters</a:t>
            </a:r>
          </a:p>
          <a:p>
            <a:r>
              <a:rPr lang="en-US" dirty="0" smtClean="0"/>
              <a:t>L:	I’m Louise and I’m a clinical psychologist</a:t>
            </a:r>
          </a:p>
          <a:p>
            <a:r>
              <a:rPr lang="en-US" dirty="0" smtClean="0"/>
              <a:t>R:	And I’m Rachael and I’m a school </a:t>
            </a:r>
            <a:r>
              <a:rPr lang="en-US" dirty="0" err="1" smtClean="0"/>
              <a:t>counsellor</a:t>
            </a:r>
            <a:endParaRPr lang="en-US" dirty="0" smtClean="0"/>
          </a:p>
          <a:p>
            <a:r>
              <a:rPr lang="en-US" dirty="0" smtClean="0"/>
              <a:t>L:	There are many ways in which we’re the same – curly hair, tall, we both have 3 kids.</a:t>
            </a:r>
          </a:p>
          <a:p>
            <a:r>
              <a:rPr lang="en-US" dirty="0" smtClean="0"/>
              <a:t>R:	And there are also many ways in which we are different</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were advised by Fredrik </a:t>
            </a:r>
            <a:r>
              <a:rPr lang="en-US" dirty="0" err="1" smtClean="0"/>
              <a:t>Livheim</a:t>
            </a:r>
            <a:r>
              <a:rPr lang="en-US" dirty="0" smtClean="0"/>
              <a:t> and others to work from the top down, and we were pleased to have all of the school’s pastoral heads on our course.  </a:t>
            </a:r>
          </a:p>
          <a:p>
            <a:r>
              <a:rPr lang="en-US" dirty="0" smtClean="0"/>
              <a:t>Charlie and Eric here, were able to come up close to their values and discomfort during this course, for all to see, which we knew would really help.</a:t>
            </a:r>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sessions were fun,</a:t>
            </a:r>
            <a:r>
              <a:rPr lang="en-US" baseline="0" dirty="0" smtClean="0"/>
              <a:t> and also quite powerful at times – feelings showed up! </a:t>
            </a:r>
            <a:r>
              <a:rPr lang="en-US" dirty="0" smtClean="0"/>
              <a:t>What’s really exciting is seeing how staff are</a:t>
            </a:r>
            <a:r>
              <a:rPr lang="en-US" dirty="0" smtClean="0"/>
              <a:t> bringing ACT into their personal lives, and also exploring ways of bringing ACT </a:t>
            </a:r>
            <a:r>
              <a:rPr lang="en-US" dirty="0" smtClean="0"/>
              <a:t>into the classrooms, to enhance </a:t>
            </a:r>
            <a:r>
              <a:rPr lang="en-US" dirty="0" smtClean="0"/>
              <a:t>learning.</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mindfulness, we are seeing signs that we are successfully bringing it in by the back door – letting everyone find it for themselves.</a:t>
            </a:r>
            <a:r>
              <a:rPr lang="en-US" baseline="0" dirty="0" smtClean="0"/>
              <a:t>  For example, some s</a:t>
            </a:r>
            <a:r>
              <a:rPr lang="en-US" dirty="0" smtClean="0"/>
              <a:t>taff are doing lunchtime mindfulness practice, and an art teacher is offering ‘free flow’ art sessions for students.</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the</a:t>
            </a:r>
            <a:r>
              <a:rPr lang="en-US" baseline="0" dirty="0" smtClean="0"/>
              <a:t> group follow-up in September, we will </a:t>
            </a:r>
            <a:r>
              <a:rPr lang="en-US" dirty="0" smtClean="0"/>
              <a:t>be introducing the Matrix to staff.</a:t>
            </a:r>
            <a:r>
              <a:rPr lang="en-US" baseline="0" dirty="0" smtClean="0"/>
              <a:t>  We will start by looking at how they can use this tool for themselves, in terms of staying on track with their teaching, but then we want to move on to helping them </a:t>
            </a:r>
            <a:r>
              <a:rPr lang="en-US" dirty="0" smtClean="0"/>
              <a:t>use it with students</a:t>
            </a:r>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values, there is one I see students choose, again and again – Belonging,</a:t>
            </a:r>
            <a:r>
              <a:rPr lang="en-US" baseline="0" dirty="0" smtClean="0"/>
              <a:t> and we are starting to explore this further with teachers.  We are looking at ways to </a:t>
            </a:r>
            <a:r>
              <a:rPr lang="en-US" dirty="0" smtClean="0"/>
              <a:t>ensure this is a verb…and to imagine what the school would look like, if everyone in there felt that they belonged; what would they then be doing for the school community?</a:t>
            </a:r>
          </a:p>
        </p:txBody>
      </p:sp>
      <p:sp>
        <p:nvSpPr>
          <p:cNvPr id="4" name="Slide Number Placeholder 3"/>
          <p:cNvSpPr>
            <a:spLocks noGrp="1"/>
          </p:cNvSpPr>
          <p:nvPr>
            <p:ph type="sldNum" sz="quarter" idx="10"/>
          </p:nvPr>
        </p:nvSpPr>
        <p:spPr/>
        <p:txBody>
          <a:bodyPr/>
          <a:lstStyle/>
          <a:p>
            <a:fld id="{EEBAF2C6-4E90-874A-B0AA-6003105513D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joined PROSOCIAL – our group includes </a:t>
            </a:r>
            <a:r>
              <a:rPr lang="en-US" dirty="0" smtClean="0"/>
              <a:t>ourselves </a:t>
            </a:r>
            <a:r>
              <a:rPr lang="en-US" dirty="0" smtClean="0"/>
              <a:t>all the pastoral </a:t>
            </a:r>
            <a:r>
              <a:rPr lang="en-US" dirty="0" smtClean="0"/>
              <a:t>heads and some students. </a:t>
            </a:r>
            <a:r>
              <a:rPr lang="en-US" dirty="0" smtClean="0"/>
              <a:t>Our hope</a:t>
            </a:r>
            <a:r>
              <a:rPr lang="en-US" dirty="0" smtClean="0"/>
              <a:t> is that </a:t>
            </a:r>
            <a:r>
              <a:rPr lang="en-US" dirty="0" smtClean="0"/>
              <a:t>we can create an environment in which prosocial </a:t>
            </a:r>
            <a:r>
              <a:rPr lang="en-US" dirty="0" err="1" smtClean="0"/>
              <a:t>behaviour</a:t>
            </a:r>
            <a:r>
              <a:rPr lang="en-US" dirty="0" smtClean="0"/>
              <a:t> can flourish - an environment in which it is safe</a:t>
            </a:r>
            <a:r>
              <a:rPr lang="en-US" dirty="0" smtClean="0"/>
              <a:t> for everyone to be </a:t>
            </a:r>
            <a:r>
              <a:rPr lang="en-US" dirty="0" smtClean="0"/>
              <a:t>the sort of student / friend / teacher, they want to be.</a:t>
            </a:r>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has kept us on track…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enthusiasm and our willingness to give this whole thing a go, to ‘jump’, alongside the willingness and passion from the staff.  We are also learning to be firm - We have had to resist pressure to push things out in a hurry.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has got in the way…</a:t>
            </a:r>
          </a:p>
          <a:p>
            <a:r>
              <a:rPr lang="en-US" dirty="0" smtClean="0"/>
              <a:t>Not every member of staff buys into this.  Some do totally, others do a bit, some are not interested, and others don’t like</a:t>
            </a:r>
            <a:r>
              <a:rPr lang="en-US" baseline="0" dirty="0" smtClean="0"/>
              <a:t> it at all.  Y</a:t>
            </a:r>
            <a:r>
              <a:rPr lang="en-US" dirty="0" smtClean="0"/>
              <a:t>ou can’t make teachers do additional training, or conform to a practice they don’t buy into.</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forward we are offering ongoing mentoring and support to staff, and helping to ensure consistency as new things are introduced.</a:t>
            </a:r>
          </a:p>
          <a:p>
            <a:r>
              <a:rPr lang="en-US" dirty="0" smtClean="0"/>
              <a:t>It’s important that the schools own this – it’s not another thing they have to do, but a learning path they are on, and we are simply guides.  We learn so much from them too!</a:t>
            </a:r>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Internet wisdom told us that an IGNITE should have just 3 messages, so:</a:t>
            </a:r>
            <a:endParaRPr lang="en-US" baseline="0" dirty="0" smtClean="0"/>
          </a:p>
          <a:p>
            <a:r>
              <a:rPr lang="en-US" baseline="0" dirty="0" smtClean="0"/>
              <a:t>1:	If there’s something you really want to do, do it</a:t>
            </a:r>
          </a:p>
          <a:p>
            <a:r>
              <a:rPr lang="en-US" baseline="0" dirty="0" smtClean="0"/>
              <a:t>2:	Find willing partners</a:t>
            </a:r>
          </a:p>
          <a:p>
            <a:r>
              <a:rPr lang="en-US" baseline="0" dirty="0" smtClean="0"/>
              <a:t>3:	</a:t>
            </a:r>
            <a:r>
              <a:rPr lang="en-US" dirty="0" smtClean="0"/>
              <a:t>Don’t go for long dog walks with your sister, or you might end up doing something you’ve never done before, making it up as you go along, and presenting it at a world conference!</a:t>
            </a:r>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L:	I have huge feet</a:t>
            </a:r>
          </a:p>
          <a:p>
            <a:r>
              <a:rPr lang="en-US" dirty="0"/>
              <a:t>R</a:t>
            </a:r>
            <a:r>
              <a:rPr lang="en-US" dirty="0" smtClean="0"/>
              <a:t>:	Mine are small.</a:t>
            </a:r>
          </a:p>
          <a:p>
            <a:r>
              <a:rPr lang="en-US" dirty="0" smtClean="0"/>
              <a:t>L:	I’m really </a:t>
            </a:r>
            <a:r>
              <a:rPr lang="en-US" dirty="0" err="1" smtClean="0"/>
              <a:t>disorganised</a:t>
            </a:r>
            <a:endParaRPr lang="en-US" dirty="0" smtClean="0"/>
          </a:p>
          <a:p>
            <a:r>
              <a:rPr lang="en-US" dirty="0" smtClean="0"/>
              <a:t>R:	and I’m a bit anal!</a:t>
            </a:r>
          </a:p>
          <a:p>
            <a:r>
              <a:rPr lang="en-US" dirty="0" smtClean="0"/>
              <a:t>R:	But one thing we definitely share, is we are both passionate about ACT.  So guess what 2 sisters who are into ACT call themselves…</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 even worse, you might end up NOT doing any of that.</a:t>
            </a:r>
          </a:p>
          <a:p>
            <a:r>
              <a:rPr lang="en-US" dirty="0" smtClean="0"/>
              <a:t>And then Sister Act may never have happened.  </a:t>
            </a:r>
          </a:p>
          <a:p>
            <a:r>
              <a:rPr lang="en-US" dirty="0" smtClean="0"/>
              <a:t>We’re grateful we’ve been able to overcome our differences and work together – and we’re grateful to you all for listening – THANKYOU</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11560"/>
            <a:ext cx="4572000" cy="3429000"/>
          </a:xfrm>
        </p:spPr>
      </p:sp>
      <p:sp>
        <p:nvSpPr>
          <p:cNvPr id="3" name="Notes Placeholder 2"/>
          <p:cNvSpPr>
            <a:spLocks noGrp="1"/>
          </p:cNvSpPr>
          <p:nvPr>
            <p:ph type="body" idx="1"/>
          </p:nvPr>
        </p:nvSpPr>
        <p:spPr/>
        <p:txBody>
          <a:bodyPr>
            <a:normAutofit/>
          </a:bodyPr>
          <a:lstStyle/>
          <a:p>
            <a:r>
              <a:rPr lang="en-US" dirty="0" smtClean="0"/>
              <a:t>LR:	SISTER ACT</a:t>
            </a:r>
          </a:p>
          <a:p>
            <a:endParaRPr lang="en-US" dirty="0" smtClean="0"/>
          </a:p>
          <a:p>
            <a:endParaRPr lang="en-US" dirty="0" smtClean="0"/>
          </a:p>
          <a:p>
            <a:r>
              <a:rPr lang="en-US" dirty="0" smtClean="0"/>
              <a:t>We’re here to share with you our work on bringing mindfulness and values into 3 schools in the UK, in a way that is meaningful and lasting</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When we started, the schools had 4 values that have been around for decades – and they are ‘good’ values, for example ‘honesty’ and ‘integrity’.   But staff</a:t>
            </a:r>
            <a:r>
              <a:rPr lang="en-US" dirty="0" smtClean="0"/>
              <a:t> hated </a:t>
            </a:r>
            <a:r>
              <a:rPr lang="en-US" dirty="0" smtClean="0"/>
              <a:t>having to rate kids on these values, and </a:t>
            </a:r>
            <a:r>
              <a:rPr lang="en-US" dirty="0" smtClean="0"/>
              <a:t>the students </a:t>
            </a:r>
            <a:r>
              <a:rPr lang="en-US" dirty="0" smtClean="0"/>
              <a:t>didn’t really know what they meant!</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terms of</a:t>
            </a:r>
            <a:r>
              <a:rPr lang="en-US" baseline="0" dirty="0" smtClean="0"/>
              <a:t> mindfulness, there were one or two staff who already had their own practices, but they didn’t know how best to start to offer this to the wider school community.  It was also being delivered in 1:1 sessions with students who had sought </a:t>
            </a:r>
            <a:r>
              <a:rPr lang="en-US" baseline="0" dirty="0" err="1" smtClean="0"/>
              <a:t>counselling</a:t>
            </a:r>
            <a:r>
              <a:rPr lang="en-US" baseline="0" dirty="0" smtClean="0"/>
              <a:t>.  So it was going on, but in isolation.</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 thing we wanted was for our work to lead to yet another </a:t>
            </a:r>
            <a:r>
              <a:rPr lang="en-US" dirty="0" smtClean="0"/>
              <a:t>document, or another list of targets which then sit idle.</a:t>
            </a:r>
          </a:p>
          <a:p>
            <a:r>
              <a:rPr lang="en-US" dirty="0" smtClean="0"/>
              <a:t>It was essential that our partners at the school didn’t want this either.  We all wanted this to evolve, not to be imposed  </a:t>
            </a:r>
          </a:p>
          <a:p>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 how have we set out to achieve</a:t>
            </a:r>
            <a:r>
              <a:rPr lang="en-US" baseline="0" dirty="0" smtClean="0"/>
              <a:t> our goal of bringing values and mindfulness to these schools.</a:t>
            </a:r>
          </a:p>
          <a:p>
            <a:r>
              <a:rPr lang="en-US" baseline="0" dirty="0" smtClean="0"/>
              <a:t>I was already delivering ACT in my 1:1 work, and I did an information session for the school leaders, about “What is ACT’.  They were interested.</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a:t>
            </a:r>
            <a:r>
              <a:rPr lang="en-US" baseline="0" dirty="0" smtClean="0"/>
              <a:t> </a:t>
            </a:r>
            <a:r>
              <a:rPr lang="en-US" dirty="0" smtClean="0"/>
              <a:t>also delivered Fredrik </a:t>
            </a:r>
            <a:r>
              <a:rPr lang="en-US" dirty="0" err="1" smtClean="0"/>
              <a:t>Livheim’s</a:t>
            </a:r>
            <a:r>
              <a:rPr lang="en-US" dirty="0" smtClean="0"/>
              <a:t> </a:t>
            </a:r>
            <a:r>
              <a:rPr lang="en-US" baseline="0" dirty="0" smtClean="0"/>
              <a:t>‘</a:t>
            </a:r>
            <a:r>
              <a:rPr lang="en-US" baseline="0" dirty="0" smtClean="0"/>
              <a:t>I Here Now’ group to all staff.  This 12 </a:t>
            </a:r>
            <a:r>
              <a:rPr lang="en-US" baseline="0" dirty="0" smtClean="0"/>
              <a:t>hour protocol was about building resilience for staff, and it provided a way for them</a:t>
            </a:r>
            <a:r>
              <a:rPr lang="en-US" dirty="0" smtClean="0"/>
              <a:t> to start to understand </a:t>
            </a:r>
            <a:r>
              <a:rPr lang="en-US" baseline="0" dirty="0" smtClean="0"/>
              <a:t>ACT </a:t>
            </a:r>
            <a:r>
              <a:rPr lang="en-US" baseline="0" dirty="0" smtClean="0"/>
              <a:t>from the inside – encouraging staff to ‘do’ and ‘live’ according to these principles, not just to understand  </a:t>
            </a:r>
            <a:r>
              <a:rPr lang="en-US" baseline="0" dirty="0" smtClean="0"/>
              <a:t>them on an intellectual level.   </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as we feared there may be only one person in the audience today – our father – we feared</a:t>
            </a:r>
            <a:r>
              <a:rPr lang="en-US" baseline="0" dirty="0" smtClean="0"/>
              <a:t> the uptake for a voluntary course, for stressed out over-worked teachers, would be low.  But it wasn’t, and we had between 25 and 40 staff at each session.</a:t>
            </a:r>
            <a:endParaRPr lang="en-US" dirty="0"/>
          </a:p>
        </p:txBody>
      </p:sp>
      <p:sp>
        <p:nvSpPr>
          <p:cNvPr id="4" name="Slide Number Placeholder 3"/>
          <p:cNvSpPr>
            <a:spLocks noGrp="1"/>
          </p:cNvSpPr>
          <p:nvPr>
            <p:ph type="sldNum" sz="quarter" idx="10"/>
          </p:nvPr>
        </p:nvSpPr>
        <p:spPr/>
        <p:txBody>
          <a:bodyPr/>
          <a:lstStyle/>
          <a:p>
            <a:fld id="{EEBAF2C6-4E90-874A-B0AA-6003105513D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D9DFB4A-2DEC-4B49-8399-DAE3570A7D50}" type="datetimeFigureOut">
              <a:rPr lang="en-US" smtClean="0"/>
              <a:pPr/>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D9DFB4A-2DEC-4B49-8399-DAE3570A7D50}" type="datetimeFigureOut">
              <a:rPr lang="en-US" smtClean="0"/>
              <a:pPr/>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D9DFB4A-2DEC-4B49-8399-DAE3570A7D50}" type="datetimeFigureOut">
              <a:rPr lang="en-US" smtClean="0"/>
              <a:pPr/>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D9DFB4A-2DEC-4B49-8399-DAE3570A7D50}" type="datetimeFigureOut">
              <a:rPr lang="en-US" smtClean="0"/>
              <a:pPr/>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D9DFB4A-2DEC-4B49-8399-DAE3570A7D50}" type="datetimeFigureOut">
              <a:rPr lang="en-US" smtClean="0"/>
              <a:pPr/>
              <a:t>7/22/15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D9DFB4A-2DEC-4B49-8399-DAE3570A7D50}" type="datetimeFigureOut">
              <a:rPr lang="en-US" smtClean="0"/>
              <a:pPr/>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D9DFB4A-2DEC-4B49-8399-DAE3570A7D50}" type="datetimeFigureOut">
              <a:rPr lang="en-US" smtClean="0"/>
              <a:pPr/>
              <a:t>7/22/15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D9DFB4A-2DEC-4B49-8399-DAE3570A7D50}" type="datetimeFigureOut">
              <a:rPr lang="en-US" smtClean="0"/>
              <a:pPr/>
              <a:t>7/22/15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DFB4A-2DEC-4B49-8399-DAE3570A7D50}" type="datetimeFigureOut">
              <a:rPr lang="en-US" smtClean="0"/>
              <a:pPr/>
              <a:t>7/22/15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D9DFB4A-2DEC-4B49-8399-DAE3570A7D50}" type="datetimeFigureOut">
              <a:rPr lang="en-US" smtClean="0"/>
              <a:pPr/>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D9DFB4A-2DEC-4B49-8399-DAE3570A7D50}" type="datetimeFigureOut">
              <a:rPr lang="en-US" smtClean="0"/>
              <a:pPr/>
              <a:t>7/22/15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1724C-B9A7-2F40-9015-F14AA050DA2A}" type="slidenum">
              <a:rPr lang="en-US" smtClean="0"/>
              <a:pPr/>
              <a:t>‹#›</a:t>
            </a:fld>
            <a:endParaRPr lang="en-US"/>
          </a:p>
        </p:txBody>
      </p:sp>
    </p:spTree>
  </p:cSld>
  <p:clrMapOvr>
    <a:masterClrMapping/>
  </p:clrMapOvr>
  <p:transition advClick="0" advTm="15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DFB4A-2DEC-4B49-8399-DAE3570A7D50}" type="datetimeFigureOut">
              <a:rPr lang="en-US" smtClean="0"/>
              <a:pPr/>
              <a:t>7/22/15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1724C-B9A7-2F40-9015-F14AA050DA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advClick="0" advTm="1500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IMG_2548.jpg"/>
          <p:cNvPicPr>
            <a:picLocks noChangeAspect="1"/>
          </p:cNvPicPr>
          <p:nvPr/>
        </p:nvPicPr>
        <p:blipFill>
          <a:blip r:embed="rId3"/>
          <a:stretch>
            <a:fillRect/>
          </a:stretch>
        </p:blipFill>
        <p:spPr>
          <a:xfrm>
            <a:off x="2010833" y="0"/>
            <a:ext cx="5122333" cy="6858000"/>
          </a:xfrm>
          <a:prstGeom prst="rect">
            <a:avLst/>
          </a:prstGeom>
        </p:spPr>
      </p:pic>
    </p:spTree>
  </p:cSld>
  <p:clrMapOvr>
    <a:masterClrMapping/>
  </p:clrMapOvr>
  <p:transition advClick="0"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ullSizeRender.jpg"/>
          <p:cNvPicPr>
            <a:picLocks noGrp="1" noChangeAspect="1"/>
          </p:cNvPicPr>
          <p:nvPr>
            <p:ph idx="1"/>
          </p:nvPr>
        </p:nvPicPr>
        <p:blipFill>
          <a:blip r:embed="rId3"/>
          <a:stretch>
            <a:fillRect/>
          </a:stretch>
        </p:blipFill>
        <p:spPr>
          <a:xfrm>
            <a:off x="1219200" y="609600"/>
            <a:ext cx="6700308" cy="5025231"/>
          </a:xfrm>
        </p:spPr>
      </p:pic>
    </p:spTree>
  </p:cSld>
  <p:clrMapOvr>
    <a:masterClrMapping/>
  </p:clrMapOvr>
  <p:transition advClick="0"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101600" y="76200"/>
            <a:ext cx="2032000" cy="3048000"/>
          </a:xfrm>
          <a:prstGeom prst="rect">
            <a:avLst/>
          </a:prstGeom>
          <a:noFill/>
          <a:ln w="9525">
            <a:noFill/>
            <a:miter lim="800000"/>
            <a:headEnd/>
            <a:tailEnd/>
          </a:ln>
          <a:effectLst/>
        </p:spPr>
      </p:pic>
      <p:pic>
        <p:nvPicPr>
          <p:cNvPr id="53251" name="Picture 3"/>
          <p:cNvPicPr>
            <a:picLocks noChangeAspect="1" noChangeArrowheads="1"/>
          </p:cNvPicPr>
          <p:nvPr/>
        </p:nvPicPr>
        <p:blipFill>
          <a:blip r:embed="rId4"/>
          <a:srcRect/>
          <a:stretch>
            <a:fillRect/>
          </a:stretch>
        </p:blipFill>
        <p:spPr bwMode="auto">
          <a:xfrm>
            <a:off x="5486400" y="4343400"/>
            <a:ext cx="3454400" cy="2349500"/>
          </a:xfrm>
          <a:prstGeom prst="rect">
            <a:avLst/>
          </a:prstGeom>
          <a:noFill/>
          <a:ln w="9525">
            <a:noFill/>
            <a:miter lim="800000"/>
            <a:headEnd/>
            <a:tailEnd/>
          </a:ln>
          <a:effectLst/>
        </p:spPr>
      </p:pic>
      <p:pic>
        <p:nvPicPr>
          <p:cNvPr id="53252" name="Picture 4"/>
          <p:cNvPicPr>
            <a:picLocks noChangeAspect="1" noChangeArrowheads="1"/>
          </p:cNvPicPr>
          <p:nvPr/>
        </p:nvPicPr>
        <p:blipFill>
          <a:blip r:embed="rId5"/>
          <a:srcRect/>
          <a:stretch>
            <a:fillRect/>
          </a:stretch>
        </p:blipFill>
        <p:spPr bwMode="auto">
          <a:xfrm>
            <a:off x="88900" y="4381500"/>
            <a:ext cx="3492500" cy="2324100"/>
          </a:xfrm>
          <a:prstGeom prst="rect">
            <a:avLst/>
          </a:prstGeom>
          <a:noFill/>
          <a:ln w="9525">
            <a:noFill/>
            <a:miter lim="800000"/>
            <a:headEnd/>
            <a:tailEnd/>
          </a:ln>
          <a:effectLst/>
        </p:spPr>
      </p:pic>
      <p:pic>
        <p:nvPicPr>
          <p:cNvPr id="53253" name="Picture 5"/>
          <p:cNvPicPr>
            <a:picLocks noChangeAspect="1" noChangeArrowheads="1"/>
          </p:cNvPicPr>
          <p:nvPr/>
        </p:nvPicPr>
        <p:blipFill>
          <a:blip r:embed="rId6"/>
          <a:srcRect/>
          <a:stretch>
            <a:fillRect/>
          </a:stretch>
        </p:blipFill>
        <p:spPr bwMode="auto">
          <a:xfrm>
            <a:off x="5651500" y="76200"/>
            <a:ext cx="3289300" cy="2463800"/>
          </a:xfrm>
          <a:prstGeom prst="rect">
            <a:avLst/>
          </a:prstGeom>
          <a:noFill/>
          <a:ln w="9525">
            <a:noFill/>
            <a:miter lim="800000"/>
            <a:headEnd/>
            <a:tailEnd/>
          </a:ln>
          <a:effectLst/>
        </p:spPr>
      </p:pic>
    </p:spTree>
  </p:cSld>
  <p:clrMapOvr>
    <a:masterClrMapping/>
  </p:clrMapOvr>
  <p:transition advClick="0" advTm="15000"/>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srcRect/>
          <a:stretch>
            <a:fillRect/>
          </a:stretch>
        </p:blipFill>
        <p:spPr bwMode="auto">
          <a:xfrm>
            <a:off x="3352800" y="1676400"/>
            <a:ext cx="3276600" cy="3262037"/>
          </a:xfrm>
          <a:prstGeom prst="rect">
            <a:avLst/>
          </a:prstGeom>
          <a:noFill/>
          <a:ln w="9525">
            <a:noFill/>
            <a:miter lim="800000"/>
            <a:headEnd/>
            <a:tailEnd/>
          </a:ln>
          <a:effectLst/>
        </p:spPr>
      </p:pic>
      <p:pic>
        <p:nvPicPr>
          <p:cNvPr id="9" name="Picture 3"/>
          <p:cNvPicPr>
            <a:picLocks noChangeAspect="1" noChangeArrowheads="1"/>
          </p:cNvPicPr>
          <p:nvPr/>
        </p:nvPicPr>
        <p:blipFill>
          <a:blip r:embed="rId4"/>
          <a:srcRect/>
          <a:stretch>
            <a:fillRect/>
          </a:stretch>
        </p:blipFill>
        <p:spPr bwMode="auto">
          <a:xfrm>
            <a:off x="152400" y="152400"/>
            <a:ext cx="3898900" cy="2082800"/>
          </a:xfrm>
          <a:prstGeom prst="rect">
            <a:avLst/>
          </a:prstGeom>
          <a:noFill/>
          <a:ln w="9525">
            <a:noFill/>
            <a:miter lim="800000"/>
            <a:headEnd/>
            <a:tailEnd/>
          </a:ln>
          <a:effectLst/>
        </p:spPr>
      </p:pic>
      <p:pic>
        <p:nvPicPr>
          <p:cNvPr id="10" name="Picture 2"/>
          <p:cNvPicPr>
            <a:picLocks noChangeAspect="1" noChangeArrowheads="1"/>
          </p:cNvPicPr>
          <p:nvPr/>
        </p:nvPicPr>
        <p:blipFill>
          <a:blip r:embed="rId5"/>
          <a:srcRect/>
          <a:stretch>
            <a:fillRect/>
          </a:stretch>
        </p:blipFill>
        <p:spPr bwMode="auto">
          <a:xfrm>
            <a:off x="5943600" y="4673600"/>
            <a:ext cx="3048000" cy="20320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4" name="Straight Arrow Connector 13"/>
          <p:cNvCxnSpPr/>
          <p:nvPr/>
        </p:nvCxnSpPr>
        <p:spPr>
          <a:xfrm rot="5400000">
            <a:off x="1866900" y="3467100"/>
            <a:ext cx="51054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95400" y="3275012"/>
            <a:ext cx="62484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276600" y="457200"/>
            <a:ext cx="2209800" cy="369332"/>
          </a:xfrm>
          <a:prstGeom prst="rect">
            <a:avLst/>
          </a:prstGeom>
          <a:noFill/>
        </p:spPr>
        <p:txBody>
          <a:bodyPr wrap="square" rtlCol="0">
            <a:spAutoFit/>
          </a:bodyPr>
          <a:lstStyle/>
          <a:p>
            <a:r>
              <a:rPr lang="en-US" dirty="0" smtClean="0"/>
              <a:t>5 senses experiencing</a:t>
            </a:r>
            <a:endParaRPr lang="en-US" dirty="0"/>
          </a:p>
        </p:txBody>
      </p:sp>
      <p:sp>
        <p:nvSpPr>
          <p:cNvPr id="19" name="TextBox 18"/>
          <p:cNvSpPr txBox="1"/>
          <p:nvPr/>
        </p:nvSpPr>
        <p:spPr>
          <a:xfrm>
            <a:off x="3352800" y="6020594"/>
            <a:ext cx="2133600" cy="369332"/>
          </a:xfrm>
          <a:prstGeom prst="rect">
            <a:avLst/>
          </a:prstGeom>
          <a:noFill/>
        </p:spPr>
        <p:txBody>
          <a:bodyPr wrap="square" rtlCol="0">
            <a:spAutoFit/>
          </a:bodyPr>
          <a:lstStyle/>
          <a:p>
            <a:r>
              <a:rPr lang="en-US" dirty="0" smtClean="0"/>
              <a:t>Mental experiencing</a:t>
            </a:r>
            <a:endParaRPr lang="en-US" dirty="0"/>
          </a:p>
        </p:txBody>
      </p:sp>
      <p:sp>
        <p:nvSpPr>
          <p:cNvPr id="20" name="TextBox 19"/>
          <p:cNvSpPr txBox="1"/>
          <p:nvPr/>
        </p:nvSpPr>
        <p:spPr>
          <a:xfrm>
            <a:off x="7620000" y="3048000"/>
            <a:ext cx="1371600" cy="382588"/>
          </a:xfrm>
          <a:prstGeom prst="rect">
            <a:avLst/>
          </a:prstGeom>
          <a:noFill/>
        </p:spPr>
        <p:txBody>
          <a:bodyPr wrap="square" rtlCol="0">
            <a:spAutoFit/>
          </a:bodyPr>
          <a:lstStyle/>
          <a:p>
            <a:r>
              <a:rPr lang="en-US" dirty="0" smtClean="0"/>
              <a:t>Towards</a:t>
            </a:r>
            <a:endParaRPr lang="en-US" dirty="0"/>
          </a:p>
        </p:txBody>
      </p:sp>
      <p:sp>
        <p:nvSpPr>
          <p:cNvPr id="21" name="TextBox 20"/>
          <p:cNvSpPr txBox="1"/>
          <p:nvPr/>
        </p:nvSpPr>
        <p:spPr>
          <a:xfrm>
            <a:off x="533400" y="3048000"/>
            <a:ext cx="1371600" cy="382588"/>
          </a:xfrm>
          <a:prstGeom prst="rect">
            <a:avLst/>
          </a:prstGeom>
          <a:noFill/>
        </p:spPr>
        <p:txBody>
          <a:bodyPr wrap="square" rtlCol="0">
            <a:spAutoFit/>
          </a:bodyPr>
          <a:lstStyle/>
          <a:p>
            <a:r>
              <a:rPr lang="en-US" dirty="0" smtClean="0"/>
              <a:t>Away</a:t>
            </a:r>
            <a:endParaRPr lang="en-US" dirty="0"/>
          </a:p>
        </p:txBody>
      </p:sp>
    </p:spTree>
  </p:cSld>
  <p:clrMapOvr>
    <a:masterClrMapping/>
  </p:clrMapOvr>
  <p:transition advClick="0"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IMG_2549.jpg"/>
          <p:cNvPicPr>
            <a:picLocks noChangeAspect="1"/>
          </p:cNvPicPr>
          <p:nvPr/>
        </p:nvPicPr>
        <p:blipFill>
          <a:blip r:embed="rId3"/>
          <a:stretch>
            <a:fillRect/>
          </a:stretch>
        </p:blipFill>
        <p:spPr>
          <a:xfrm>
            <a:off x="2010833" y="0"/>
            <a:ext cx="5122333" cy="6858000"/>
          </a:xfrm>
          <a:prstGeom prst="rect">
            <a:avLst/>
          </a:prstGeom>
        </p:spPr>
      </p:pic>
    </p:spTree>
  </p:cSld>
  <p:clrMapOvr>
    <a:masterClrMapping/>
  </p:clrMapOvr>
  <p:transition advClick="0" advTm="1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3"/>
          <a:srcRect/>
          <a:stretch>
            <a:fillRect/>
          </a:stretch>
        </p:blipFill>
        <p:spPr bwMode="auto">
          <a:xfrm>
            <a:off x="1828800" y="2590800"/>
            <a:ext cx="5865668" cy="177381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IMG_5148.jpg"/>
          <p:cNvPicPr>
            <a:picLocks noGrp="1" noChangeAspect="1"/>
          </p:cNvPicPr>
          <p:nvPr>
            <p:ph idx="4294967295"/>
          </p:nvPr>
        </p:nvPicPr>
        <p:blipFill>
          <a:blip r:embed="rId3"/>
          <a:srcRect l="-71221" r="-71221"/>
          <a:stretch>
            <a:fillRect/>
          </a:stretch>
        </p:blipFill>
        <p:spPr>
          <a:xfrm rot="16200000">
            <a:off x="2766218" y="2918620"/>
            <a:ext cx="8229600" cy="4525963"/>
          </a:xfrm>
        </p:spPr>
      </p:pic>
      <p:pic>
        <p:nvPicPr>
          <p:cNvPr id="4" name="Picture 2"/>
          <p:cNvPicPr>
            <a:picLocks noChangeAspect="1" noChangeArrowheads="1"/>
          </p:cNvPicPr>
          <p:nvPr/>
        </p:nvPicPr>
        <p:blipFill>
          <a:blip r:embed="rId4"/>
          <a:srcRect/>
          <a:stretch>
            <a:fillRect/>
          </a:stretch>
        </p:blipFill>
        <p:spPr bwMode="auto">
          <a:xfrm>
            <a:off x="0" y="0"/>
            <a:ext cx="4795762" cy="34290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2" name="Picture 6"/>
          <p:cNvPicPr>
            <a:picLocks noChangeAspect="1" noChangeArrowheads="1"/>
          </p:cNvPicPr>
          <p:nvPr/>
        </p:nvPicPr>
        <p:blipFill>
          <a:blip r:embed="rId3"/>
          <a:srcRect/>
          <a:stretch>
            <a:fillRect/>
          </a:stretch>
        </p:blipFill>
        <p:spPr bwMode="auto">
          <a:xfrm>
            <a:off x="635000" y="1168400"/>
            <a:ext cx="2235200" cy="2032000"/>
          </a:xfrm>
          <a:prstGeom prst="rect">
            <a:avLst/>
          </a:prstGeom>
          <a:noFill/>
          <a:ln w="9525">
            <a:noFill/>
            <a:miter lim="800000"/>
            <a:headEnd/>
            <a:tailEnd/>
          </a:ln>
          <a:effectLst/>
        </p:spPr>
      </p:pic>
      <p:pic>
        <p:nvPicPr>
          <p:cNvPr id="24583" name="Picture 7"/>
          <p:cNvPicPr>
            <a:picLocks noChangeAspect="1" noChangeArrowheads="1"/>
          </p:cNvPicPr>
          <p:nvPr/>
        </p:nvPicPr>
        <p:blipFill>
          <a:blip r:embed="rId4"/>
          <a:srcRect/>
          <a:stretch>
            <a:fillRect/>
          </a:stretch>
        </p:blipFill>
        <p:spPr bwMode="auto">
          <a:xfrm>
            <a:off x="457200" y="3200400"/>
            <a:ext cx="2641600" cy="3086100"/>
          </a:xfrm>
          <a:prstGeom prst="rect">
            <a:avLst/>
          </a:prstGeom>
          <a:noFill/>
          <a:ln w="9525">
            <a:noFill/>
            <a:miter lim="800000"/>
            <a:headEnd/>
            <a:tailEnd/>
          </a:ln>
          <a:effectLst/>
        </p:spPr>
      </p:pic>
      <p:pic>
        <p:nvPicPr>
          <p:cNvPr id="4" name="Picture 3" descr="imgres.png"/>
          <p:cNvPicPr>
            <a:picLocks noChangeAspect="1"/>
          </p:cNvPicPr>
          <p:nvPr/>
        </p:nvPicPr>
        <p:blipFill>
          <a:blip r:embed="rId5"/>
          <a:stretch>
            <a:fillRect/>
          </a:stretch>
        </p:blipFill>
        <p:spPr>
          <a:xfrm>
            <a:off x="5969000" y="3162300"/>
            <a:ext cx="2641600" cy="3086100"/>
          </a:xfrm>
          <a:prstGeom prst="rect">
            <a:avLst/>
          </a:prstGeom>
        </p:spPr>
      </p:pic>
      <p:pic>
        <p:nvPicPr>
          <p:cNvPr id="24578" name="Picture 2"/>
          <p:cNvPicPr>
            <a:picLocks noChangeAspect="1" noChangeArrowheads="1"/>
          </p:cNvPicPr>
          <p:nvPr/>
        </p:nvPicPr>
        <p:blipFill>
          <a:blip r:embed="rId6"/>
          <a:srcRect/>
          <a:stretch>
            <a:fillRect/>
          </a:stretch>
        </p:blipFill>
        <p:spPr bwMode="auto">
          <a:xfrm>
            <a:off x="6096000" y="990600"/>
            <a:ext cx="2259570" cy="22098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1460500" y="838200"/>
            <a:ext cx="2857500" cy="2857500"/>
          </a:xfrm>
          <a:prstGeom prst="rect">
            <a:avLst/>
          </a:prstGeom>
          <a:noFill/>
          <a:ln w="9525">
            <a:noFill/>
            <a:miter lim="800000"/>
            <a:headEnd/>
            <a:tailEnd/>
          </a:ln>
          <a:effectLst/>
        </p:spPr>
      </p:pic>
      <p:pic>
        <p:nvPicPr>
          <p:cNvPr id="30724" name="Picture 4"/>
          <p:cNvPicPr>
            <a:picLocks noChangeAspect="1" noChangeArrowheads="1"/>
          </p:cNvPicPr>
          <p:nvPr/>
        </p:nvPicPr>
        <p:blipFill>
          <a:blip r:embed="rId4"/>
          <a:srcRect/>
          <a:stretch>
            <a:fillRect/>
          </a:stretch>
        </p:blipFill>
        <p:spPr bwMode="auto">
          <a:xfrm>
            <a:off x="2343150" y="3619500"/>
            <a:ext cx="3492500" cy="2324100"/>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a:stretch>
            <a:fillRect/>
          </a:stretch>
        </p:blipFill>
        <p:spPr bwMode="auto">
          <a:xfrm>
            <a:off x="4089400" y="1790700"/>
            <a:ext cx="3606800" cy="22479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3"/>
          <a:srcRect/>
          <a:stretch>
            <a:fillRect/>
          </a:stretch>
        </p:blipFill>
        <p:spPr bwMode="auto">
          <a:xfrm>
            <a:off x="1447800" y="990600"/>
            <a:ext cx="6307318" cy="47244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0" y="685800"/>
            <a:ext cx="9152467" cy="5148262"/>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3" name="Picture 2" descr="IMG_2696.jpg"/>
          <p:cNvPicPr>
            <a:picLocks noChangeAspect="1"/>
          </p:cNvPicPr>
          <p:nvPr/>
        </p:nvPicPr>
        <p:blipFill>
          <a:blip r:embed="rId3"/>
          <a:stretch>
            <a:fillRect/>
          </a:stretch>
        </p:blipFill>
        <p:spPr>
          <a:xfrm>
            <a:off x="2095500" y="0"/>
            <a:ext cx="5143500" cy="6858000"/>
          </a:xfrm>
          <a:prstGeom prst="rect">
            <a:avLst/>
          </a:prstGeom>
        </p:spPr>
      </p:pic>
    </p:spTree>
  </p:cSld>
  <p:clrMapOvr>
    <a:masterClrMapping/>
  </p:clrMapOvr>
  <p:transition advClick="0" advTm="1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3352800" y="0"/>
            <a:ext cx="2444173" cy="3683000"/>
          </a:xfrm>
          <a:prstGeom prst="rect">
            <a:avLst/>
          </a:prstGeom>
          <a:noFill/>
          <a:ln w="9525">
            <a:noFill/>
            <a:miter lim="800000"/>
            <a:headEnd/>
            <a:tailEnd/>
          </a:ln>
          <a:effectLst/>
        </p:spPr>
      </p:pic>
      <p:pic>
        <p:nvPicPr>
          <p:cNvPr id="3" name="Picture 2" descr="IMG_5151.jpg"/>
          <p:cNvPicPr>
            <a:picLocks noChangeAspect="1"/>
          </p:cNvPicPr>
          <p:nvPr/>
        </p:nvPicPr>
        <p:blipFill>
          <a:blip r:embed="rId4"/>
          <a:stretch>
            <a:fillRect/>
          </a:stretch>
        </p:blipFill>
        <p:spPr>
          <a:xfrm>
            <a:off x="0" y="1803400"/>
            <a:ext cx="3790950" cy="5054600"/>
          </a:xfrm>
          <a:prstGeom prst="rect">
            <a:avLst/>
          </a:prstGeom>
        </p:spPr>
      </p:pic>
      <p:pic>
        <p:nvPicPr>
          <p:cNvPr id="5" name="Picture 4" descr="IMG_5158.jpg"/>
          <p:cNvPicPr>
            <a:picLocks noChangeAspect="1"/>
          </p:cNvPicPr>
          <p:nvPr/>
        </p:nvPicPr>
        <p:blipFill>
          <a:blip r:embed="rId5"/>
          <a:stretch>
            <a:fillRect/>
          </a:stretch>
        </p:blipFill>
        <p:spPr>
          <a:xfrm>
            <a:off x="5353050" y="1803400"/>
            <a:ext cx="3790950" cy="5054600"/>
          </a:xfrm>
          <a:prstGeom prst="rect">
            <a:avLst/>
          </a:prstGeom>
        </p:spPr>
      </p:pic>
    </p:spTree>
  </p:cSld>
  <p:clrMapOvr>
    <a:masterClrMapping/>
  </p:clrMapOvr>
  <p:transition advClick="0" advTm="1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Content Placeholder 4" descr="IMG_0604.jpg"/>
          <p:cNvPicPr>
            <a:picLocks noChangeAspect="1"/>
          </p:cNvPicPr>
          <p:nvPr/>
        </p:nvPicPr>
        <p:blipFill>
          <a:blip r:embed="rId3"/>
          <a:stretch>
            <a:fillRect/>
          </a:stretch>
        </p:blipFill>
        <p:spPr>
          <a:xfrm>
            <a:off x="107504" y="116632"/>
            <a:ext cx="3164036" cy="4218715"/>
          </a:xfrm>
          <a:prstGeom prst="rect">
            <a:avLst/>
          </a:prstGeom>
        </p:spPr>
      </p:pic>
      <p:pic>
        <p:nvPicPr>
          <p:cNvPr id="11" name="Picture 10" descr="IMG_2582.jpg"/>
          <p:cNvPicPr>
            <a:picLocks noChangeAspect="1"/>
          </p:cNvPicPr>
          <p:nvPr/>
        </p:nvPicPr>
        <p:blipFill>
          <a:blip r:embed="rId4"/>
          <a:stretch>
            <a:fillRect/>
          </a:stretch>
        </p:blipFill>
        <p:spPr>
          <a:xfrm>
            <a:off x="2851659" y="2819400"/>
            <a:ext cx="3016485" cy="4038600"/>
          </a:xfrm>
          <a:prstGeom prst="rect">
            <a:avLst/>
          </a:prstGeom>
        </p:spPr>
      </p:pic>
      <p:pic>
        <p:nvPicPr>
          <p:cNvPr id="13" name="Content Placeholder 8" descr="IMG_2587.jpg"/>
          <p:cNvPicPr>
            <a:picLocks noChangeAspect="1"/>
          </p:cNvPicPr>
          <p:nvPr/>
        </p:nvPicPr>
        <p:blipFill>
          <a:blip r:embed="rId5"/>
          <a:stretch>
            <a:fillRect/>
          </a:stretch>
        </p:blipFill>
        <p:spPr>
          <a:xfrm>
            <a:off x="5436096" y="332656"/>
            <a:ext cx="3600400" cy="3600400"/>
          </a:xfrm>
          <a:prstGeom prst="rect">
            <a:avLst/>
          </a:prstGeom>
        </p:spPr>
      </p:pic>
    </p:spTree>
  </p:cSld>
  <p:clrMapOvr>
    <a:masterClrMapping/>
  </p:clrMapOvr>
  <p:transition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1905000" y="1371600"/>
            <a:ext cx="4984815" cy="37338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3"/>
          <a:srcRect/>
          <a:stretch>
            <a:fillRect/>
          </a:stretch>
        </p:blipFill>
        <p:spPr bwMode="auto">
          <a:xfrm>
            <a:off x="1828800" y="1219200"/>
            <a:ext cx="5715000" cy="3803073"/>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4495800" y="3352800"/>
            <a:ext cx="4391320" cy="3276600"/>
          </a:xfrm>
          <a:prstGeom prst="rect">
            <a:avLst/>
          </a:prstGeom>
          <a:noFill/>
          <a:ln w="9525">
            <a:noFill/>
            <a:miter lim="800000"/>
            <a:headEnd/>
            <a:tailEnd/>
          </a:ln>
          <a:effectLst/>
        </p:spPr>
      </p:pic>
      <p:pic>
        <p:nvPicPr>
          <p:cNvPr id="44035" name="Picture 3"/>
          <p:cNvPicPr>
            <a:picLocks noChangeAspect="1" noChangeArrowheads="1"/>
          </p:cNvPicPr>
          <p:nvPr/>
        </p:nvPicPr>
        <p:blipFill>
          <a:blip r:embed="rId4"/>
          <a:srcRect/>
          <a:stretch>
            <a:fillRect/>
          </a:stretch>
        </p:blipFill>
        <p:spPr bwMode="auto">
          <a:xfrm>
            <a:off x="330200" y="241300"/>
            <a:ext cx="4470400" cy="181610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normAutofit/>
          </a:bodyPr>
          <a:lstStyle/>
          <a:p>
            <a:pPr>
              <a:buNone/>
            </a:pPr>
            <a:endParaRPr lang="en-US" dirty="0"/>
          </a:p>
        </p:txBody>
      </p:sp>
      <p:pic>
        <p:nvPicPr>
          <p:cNvPr id="20482" name="Picture 2"/>
          <p:cNvPicPr>
            <a:picLocks noChangeAspect="1" noChangeArrowheads="1"/>
          </p:cNvPicPr>
          <p:nvPr/>
        </p:nvPicPr>
        <p:blipFill>
          <a:blip r:embed="rId3"/>
          <a:srcRect/>
          <a:stretch>
            <a:fillRect/>
          </a:stretch>
        </p:blipFill>
        <p:spPr bwMode="auto">
          <a:xfrm>
            <a:off x="2209800" y="1009650"/>
            <a:ext cx="4476750" cy="4476750"/>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p:spPr>
        <p:txBody>
          <a:bodyPr/>
          <a:lstStyle/>
          <a:p>
            <a:pPr>
              <a:buNone/>
            </a:pPr>
            <a:endParaRPr lang="en-US" dirty="0"/>
          </a:p>
        </p:txBody>
      </p:sp>
      <p:pic>
        <p:nvPicPr>
          <p:cNvPr id="4" name="Picture 3" descr="IMG_4467.jpg"/>
          <p:cNvPicPr>
            <a:picLocks noChangeAspect="1"/>
          </p:cNvPicPr>
          <p:nvPr/>
        </p:nvPicPr>
        <p:blipFill>
          <a:blip r:embed="rId3"/>
          <a:stretch>
            <a:fillRect/>
          </a:stretch>
        </p:blipFill>
        <p:spPr>
          <a:xfrm>
            <a:off x="2286000" y="0"/>
            <a:ext cx="4572000" cy="6858000"/>
          </a:xfrm>
          <a:prstGeom prst="rect">
            <a:avLst/>
          </a:prstGeom>
        </p:spPr>
      </p:pic>
    </p:spTree>
  </p:cSld>
  <p:clrMapOvr>
    <a:masterClrMapping/>
  </p:clrMapOvr>
  <p:transition advClick="0" advTm="15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2567</TotalTime>
  <Words>1168</Words>
  <Application>Microsoft Office PowerPoint</Application>
  <PresentationFormat>On-screen Show (4:3)</PresentationFormat>
  <Paragraphs>67</Paragraphs>
  <Slides>20</Slides>
  <Notes>20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NHS</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Cooke</dc:creator>
  <cp:lastModifiedBy>David  Cooke</cp:lastModifiedBy>
  <cp:revision>127</cp:revision>
  <dcterms:created xsi:type="dcterms:W3CDTF">2015-07-22T20:25:25Z</dcterms:created>
  <dcterms:modified xsi:type="dcterms:W3CDTF">2015-07-22T20:33:55Z</dcterms:modified>
</cp:coreProperties>
</file>