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3816" r:id="rId3"/>
    <p:sldMasterId id="2147483828" r:id="rId4"/>
    <p:sldMasterId id="2147483840" r:id="rId5"/>
  </p:sldMasterIdLst>
  <p:notesMasterIdLst>
    <p:notesMasterId r:id="rId28"/>
  </p:notesMasterIdLst>
  <p:handoutMasterIdLst>
    <p:handoutMasterId r:id="rId29"/>
  </p:handoutMasterIdLst>
  <p:sldIdLst>
    <p:sldId id="392" r:id="rId6"/>
    <p:sldId id="390" r:id="rId7"/>
    <p:sldId id="411" r:id="rId8"/>
    <p:sldId id="393" r:id="rId9"/>
    <p:sldId id="395" r:id="rId10"/>
    <p:sldId id="396" r:id="rId11"/>
    <p:sldId id="397" r:id="rId12"/>
    <p:sldId id="398" r:id="rId13"/>
    <p:sldId id="400" r:id="rId14"/>
    <p:sldId id="399" r:id="rId15"/>
    <p:sldId id="401" r:id="rId16"/>
    <p:sldId id="403" r:id="rId17"/>
    <p:sldId id="402" r:id="rId18"/>
    <p:sldId id="410" r:id="rId19"/>
    <p:sldId id="359" r:id="rId20"/>
    <p:sldId id="404" r:id="rId21"/>
    <p:sldId id="364" r:id="rId22"/>
    <p:sldId id="350" r:id="rId23"/>
    <p:sldId id="406" r:id="rId24"/>
    <p:sldId id="407" r:id="rId25"/>
    <p:sldId id="409" r:id="rId26"/>
    <p:sldId id="408" r:id="rId27"/>
  </p:sldIdLst>
  <p:sldSz cx="9144000" cy="6858000" type="screen4x3"/>
  <p:notesSz cx="6858000" cy="9144000"/>
  <p:defaultTextStyle>
    <a:defPPr>
      <a:defRPr lang="en-CA"/>
    </a:defPPr>
    <a:lvl1pPr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29" autoAdjust="0"/>
  </p:normalViewPr>
  <p:slideViewPr>
    <p:cSldViewPr>
      <p:cViewPr varScale="1">
        <p:scale>
          <a:sx n="101" d="100"/>
          <a:sy n="101" d="100"/>
        </p:scale>
        <p:origin x="-13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75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r>
              <a:rPr lang="en-US" dirty="0" err="1" smtClean="0"/>
              <a:t>Dr</a:t>
            </a:r>
            <a:r>
              <a:rPr lang="en-US" dirty="0" smtClean="0"/>
              <a:t> Richard Bennett</a:t>
            </a:r>
            <a:endParaRPr lang="en-US" dirty="0"/>
          </a:p>
        </p:txBody>
      </p:sp>
      <p:sp>
        <p:nvSpPr>
          <p:cNvPr id="173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r>
              <a:rPr lang="en-US" dirty="0" smtClean="0"/>
              <a:t>ACBSWC 2015</a:t>
            </a:r>
            <a:endParaRPr lang="en-US" dirty="0"/>
          </a:p>
        </p:txBody>
      </p:sp>
      <p:sp>
        <p:nvSpPr>
          <p:cNvPr id="173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r>
              <a:rPr lang="en-US" dirty="0" err="1" smtClean="0"/>
              <a:t>www.thinkp</a:t>
            </a:r>
            <a:r>
              <a:rPr lang="en-US" dirty="0" err="1" smtClean="0"/>
              <a:t>sychology.co</a:t>
            </a:r>
            <a:endParaRPr lang="en-US" dirty="0"/>
          </a:p>
        </p:txBody>
      </p:sp>
      <p:sp>
        <p:nvSpPr>
          <p:cNvPr id="173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r>
              <a:rPr lang="en-US" altLang="en-US" dirty="0" smtClean="0"/>
              <a:t>@</a:t>
            </a:r>
            <a:r>
              <a:rPr lang="en-US" altLang="en-US" dirty="0" err="1" smtClean="0"/>
              <a:t>thinkpsychol</a:t>
            </a:r>
            <a:endParaRPr lang="en-US" altLang="en-US" dirty="0"/>
          </a:p>
        </p:txBody>
      </p:sp>
    </p:spTree>
    <p:extLst>
      <p:ext uri="{BB962C8B-B14F-4D97-AF65-F5344CB8AC3E}">
        <p14:creationId xmlns:p14="http://schemas.microsoft.com/office/powerpoint/2010/main" val="373872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CA"/>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CA"/>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CA"/>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8681BD3F-FAAE-4684-A2DC-958D61DFAA08}" type="slidenum">
              <a:rPr lang="en-CA" altLang="en-US"/>
              <a:pPr>
                <a:defRPr/>
              </a:pPr>
              <a:t>‹#›</a:t>
            </a:fld>
            <a:endParaRPr lang="en-CA" altLang="en-US"/>
          </a:p>
        </p:txBody>
      </p:sp>
    </p:spTree>
    <p:extLst>
      <p:ext uri="{BB962C8B-B14F-4D97-AF65-F5344CB8AC3E}">
        <p14:creationId xmlns:p14="http://schemas.microsoft.com/office/powerpoint/2010/main" val="2254056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ea typeface="ＭＳ Ｐゴシック" pitchFamily="34" charset="-128"/>
              </a:rPr>
              <a:t>Ask:  Why is someone referred to as “esteemed” (e.g. “My esteemed colleague”)?  What makes someone esteemed?  How do they become esteemed?  Reinforce idea that esteem is a judgement (i.e. a cognition) and not a fact.</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15DBB71A-FFDB-4FF1-80E5-2F919D8D55EF}" type="slidenum">
              <a:rPr lang="en-CA" altLang="en-US" smtClean="0">
                <a:solidFill>
                  <a:prstClr val="black"/>
                </a:solidFill>
              </a:rPr>
              <a:pPr eaLnBrk="1" hangingPunct="1">
                <a:spcBef>
                  <a:spcPct val="0"/>
                </a:spcBef>
              </a:pPr>
              <a:t>5</a:t>
            </a:fld>
            <a:endParaRPr lang="en-CA" alt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ea typeface="ＭＳ Ｐゴシック" pitchFamily="34" charset="-128"/>
              </a:rPr>
              <a:t>Ask:  Why is someone referred to as “esteemed” (e.g. “My esteemed colleague”)?  What makes someone esteemed?  How do they become esteemed?  Reinforce idea that esteem is a judgement (i.e. a cognition) and not a fact.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3936E84D-0FCB-4D18-B099-2512DE6CA7D2}" type="slidenum">
              <a:rPr lang="en-CA" altLang="en-US" smtClean="0">
                <a:solidFill>
                  <a:prstClr val="black"/>
                </a:solidFill>
              </a:rPr>
              <a:pPr eaLnBrk="1" hangingPunct="1">
                <a:spcBef>
                  <a:spcPct val="0"/>
                </a:spcBef>
              </a:pPr>
              <a:t>7</a:t>
            </a:fld>
            <a:endParaRPr lang="en-CA" alt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…and write a LSE statement on one side and a HSE statement on other.  Hold it up close to your face so you are looking at this and nothing else.  It dominates your field of view.  Now flip it over so the opposite statement dominates your field of view.  Now put it on your lap so that you can actually see and engage with the world around you.  Keep the paper on your lap and keep flipping it until you can’t remember which side is uppermost.  Ask which is more important – the paper or the world around you?</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3E7C42B0-52EA-4738-9EFA-47940DCFF2B2}" type="slidenum">
              <a:rPr lang="en-CA" altLang="en-US" smtClean="0">
                <a:solidFill>
                  <a:prstClr val="black"/>
                </a:solidFill>
              </a:rPr>
              <a:pPr eaLnBrk="1" hangingPunct="1">
                <a:spcBef>
                  <a:spcPct val="0"/>
                </a:spcBef>
              </a:pPr>
              <a:t>9</a:t>
            </a:fld>
            <a:endParaRPr lang="en-CA" alt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things tend to align</a:t>
            </a:r>
            <a:endParaRPr lang="en-US" dirty="0"/>
          </a:p>
        </p:txBody>
      </p:sp>
      <p:sp>
        <p:nvSpPr>
          <p:cNvPr id="4" name="Slide Number Placeholder 3"/>
          <p:cNvSpPr>
            <a:spLocks noGrp="1"/>
          </p:cNvSpPr>
          <p:nvPr>
            <p:ph type="sldNum" sz="quarter" idx="10"/>
          </p:nvPr>
        </p:nvSpPr>
        <p:spPr/>
        <p:txBody>
          <a:bodyPr/>
          <a:lstStyle/>
          <a:p>
            <a:pPr>
              <a:defRPr/>
            </a:pPr>
            <a:fld id="{8681BD3F-FAAE-4684-A2DC-958D61DFAA08}" type="slidenum">
              <a:rPr lang="en-CA" altLang="en-US" smtClean="0">
                <a:solidFill>
                  <a:prstClr val="black"/>
                </a:solidFill>
              </a:rPr>
              <a:pPr>
                <a:defRPr/>
              </a:pPr>
              <a:t>11</a:t>
            </a:fld>
            <a:endParaRPr lang="en-CA" altLang="en-US">
              <a:solidFill>
                <a:prstClr val="black"/>
              </a:solidFill>
            </a:endParaRPr>
          </a:p>
        </p:txBody>
      </p:sp>
    </p:spTree>
    <p:extLst>
      <p:ext uri="{BB962C8B-B14F-4D97-AF65-F5344CB8AC3E}">
        <p14:creationId xmlns:p14="http://schemas.microsoft.com/office/powerpoint/2010/main" val="326198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things tend to align</a:t>
            </a:r>
            <a:endParaRPr lang="en-US" dirty="0"/>
          </a:p>
        </p:txBody>
      </p:sp>
      <p:sp>
        <p:nvSpPr>
          <p:cNvPr id="4" name="Slide Number Placeholder 3"/>
          <p:cNvSpPr>
            <a:spLocks noGrp="1"/>
          </p:cNvSpPr>
          <p:nvPr>
            <p:ph type="sldNum" sz="quarter" idx="10"/>
          </p:nvPr>
        </p:nvSpPr>
        <p:spPr/>
        <p:txBody>
          <a:bodyPr/>
          <a:lstStyle/>
          <a:p>
            <a:pPr>
              <a:defRPr/>
            </a:pPr>
            <a:fld id="{8681BD3F-FAAE-4684-A2DC-958D61DFAA08}" type="slidenum">
              <a:rPr lang="en-CA" altLang="en-US" smtClean="0">
                <a:solidFill>
                  <a:prstClr val="black"/>
                </a:solidFill>
              </a:rPr>
              <a:pPr>
                <a:defRPr/>
              </a:pPr>
              <a:t>12</a:t>
            </a:fld>
            <a:endParaRPr lang="en-CA" altLang="en-US">
              <a:solidFill>
                <a:prstClr val="black"/>
              </a:solidFill>
            </a:endParaRPr>
          </a:p>
        </p:txBody>
      </p:sp>
    </p:spTree>
    <p:extLst>
      <p:ext uri="{BB962C8B-B14F-4D97-AF65-F5344CB8AC3E}">
        <p14:creationId xmlns:p14="http://schemas.microsoft.com/office/powerpoint/2010/main" val="326198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ea typeface="ＭＳ Ｐゴシック" pitchFamily="34" charset="-128"/>
            </a:endParaRPr>
          </a:p>
        </p:txBody>
      </p:sp>
      <p:sp>
        <p:nvSpPr>
          <p:cNvPr id="6758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1" hangingPunct="1">
              <a:spcBef>
                <a:spcPct val="0"/>
              </a:spcBef>
            </a:pPr>
            <a:fld id="{F85D273F-EEE4-4D12-AC1E-255364F536D7}" type="slidenum">
              <a:rPr lang="en-CA" altLang="en-US">
                <a:cs typeface="Arial" pitchFamily="34" charset="0"/>
              </a:rPr>
              <a:pPr algn="r" eaLnBrk="1" hangingPunct="1">
                <a:spcBef>
                  <a:spcPct val="0"/>
                </a:spcBef>
              </a:pPr>
              <a:t>18</a:t>
            </a:fld>
            <a:endParaRPr lang="en-CA" alt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8D8C1C-DED9-40AA-A91C-52FFA02D7925}" type="datetimeFigureOut">
              <a:rPr lang="en-GB" smtClean="0"/>
              <a:t>12/07/15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5F7AA98-04CF-4D1B-87C8-F889741CD6B0}" type="slidenum">
              <a:rPr lang="en-GB" smtClean="0"/>
              <a:t>‹#›</a:t>
            </a:fld>
            <a:endParaRPr lang="en-GB"/>
          </a:p>
        </p:txBody>
      </p:sp>
    </p:spTree>
    <p:extLst>
      <p:ext uri="{BB962C8B-B14F-4D97-AF65-F5344CB8AC3E}">
        <p14:creationId xmlns:p14="http://schemas.microsoft.com/office/powerpoint/2010/main" val="312068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D8C1C-DED9-40AA-A91C-52FFA02D7925}" type="datetimeFigureOut">
              <a:rPr lang="en-GB" smtClean="0"/>
              <a:t>12/07/15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5F7AA98-04CF-4D1B-87C8-F889741CD6B0}" type="slidenum">
              <a:rPr lang="en-GB" smtClean="0"/>
              <a:t>‹#›</a:t>
            </a:fld>
            <a:endParaRPr lang="en-GB"/>
          </a:p>
        </p:txBody>
      </p:sp>
    </p:spTree>
    <p:extLst>
      <p:ext uri="{BB962C8B-B14F-4D97-AF65-F5344CB8AC3E}">
        <p14:creationId xmlns:p14="http://schemas.microsoft.com/office/powerpoint/2010/main" val="69751481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D8C1C-DED9-40AA-A91C-52FFA02D7925}" type="datetimeFigureOut">
              <a:rPr lang="en-GB" smtClean="0"/>
              <a:t>12/07/15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5F7AA98-04CF-4D1B-87C8-F889741CD6B0}" type="slidenum">
              <a:rPr lang="en-GB" smtClean="0"/>
              <a:t>‹#›</a:t>
            </a:fld>
            <a:endParaRPr lang="en-GB"/>
          </a:p>
        </p:txBody>
      </p:sp>
    </p:spTree>
    <p:extLst>
      <p:ext uri="{BB962C8B-B14F-4D97-AF65-F5344CB8AC3E}">
        <p14:creationId xmlns:p14="http://schemas.microsoft.com/office/powerpoint/2010/main" val="678992067"/>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034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572379"/>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42912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986720"/>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793756"/>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612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41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48880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D8C1C-DED9-40AA-A91C-52FFA02D7925}" type="datetimeFigureOut">
              <a:rPr lang="en-GB" smtClean="0"/>
              <a:t>12/07/15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5F7AA98-04CF-4D1B-87C8-F889741CD6B0}" type="slidenum">
              <a:rPr lang="en-GB" smtClean="0"/>
              <a:t>‹#›</a:t>
            </a:fld>
            <a:endParaRPr lang="en-GB"/>
          </a:p>
        </p:txBody>
      </p:sp>
    </p:spTree>
    <p:extLst>
      <p:ext uri="{BB962C8B-B14F-4D97-AF65-F5344CB8AC3E}">
        <p14:creationId xmlns:p14="http://schemas.microsoft.com/office/powerpoint/2010/main" val="2000012303"/>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43922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410504"/>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178445"/>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510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98879"/>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328164"/>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021369"/>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839439"/>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33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88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D8C1C-DED9-40AA-A91C-52FFA02D7925}" type="datetimeFigureOut">
              <a:rPr lang="en-GB" smtClean="0"/>
              <a:t>12/07/15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5F7AA98-04CF-4D1B-87C8-F889741CD6B0}" type="slidenum">
              <a:rPr lang="en-GB" smtClean="0"/>
              <a:t>‹#›</a:t>
            </a:fld>
            <a:endParaRPr lang="en-GB"/>
          </a:p>
        </p:txBody>
      </p:sp>
    </p:spTree>
    <p:extLst>
      <p:ext uri="{BB962C8B-B14F-4D97-AF65-F5344CB8AC3E}">
        <p14:creationId xmlns:p14="http://schemas.microsoft.com/office/powerpoint/2010/main" val="2065928351"/>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905575"/>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09851"/>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245442"/>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479696"/>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902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209777"/>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074950"/>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59207"/>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500771"/>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17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8D8C1C-DED9-40AA-A91C-52FFA02D7925}" type="datetimeFigureOut">
              <a:rPr lang="en-GB" smtClean="0"/>
              <a:t>12/07/15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5F7AA98-04CF-4D1B-87C8-F889741CD6B0}" type="slidenum">
              <a:rPr lang="en-GB" smtClean="0"/>
              <a:t>‹#›</a:t>
            </a:fld>
            <a:endParaRPr lang="en-GB"/>
          </a:p>
        </p:txBody>
      </p:sp>
    </p:spTree>
    <p:extLst>
      <p:ext uri="{BB962C8B-B14F-4D97-AF65-F5344CB8AC3E}">
        <p14:creationId xmlns:p14="http://schemas.microsoft.com/office/powerpoint/2010/main" val="2859820397"/>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69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46181"/>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698012"/>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245207"/>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021499"/>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160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147579"/>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163811"/>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90323"/>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7928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8D8C1C-DED9-40AA-A91C-52FFA02D7925}" type="datetimeFigureOut">
              <a:rPr lang="en-GB" smtClean="0"/>
              <a:t>12/07/15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5F7AA98-04CF-4D1B-87C8-F889741CD6B0}" type="slidenum">
              <a:rPr lang="en-GB" smtClean="0"/>
              <a:t>‹#›</a:t>
            </a:fld>
            <a:endParaRPr lang="en-GB"/>
          </a:p>
        </p:txBody>
      </p:sp>
    </p:spTree>
    <p:extLst>
      <p:ext uri="{BB962C8B-B14F-4D97-AF65-F5344CB8AC3E}">
        <p14:creationId xmlns:p14="http://schemas.microsoft.com/office/powerpoint/2010/main" val="3162162756"/>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8485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193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317189"/>
      </p:ext>
    </p:extLst>
  </p:cSld>
  <p:clrMapOvr>
    <a:masterClrMapping/>
  </p:clrMapOvr>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479991"/>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370850"/>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25478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8D8C1C-DED9-40AA-A91C-52FFA02D7925}" type="datetimeFigureOut">
              <a:rPr lang="en-GB" smtClean="0"/>
              <a:t>12/07/15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5F7AA98-04CF-4D1B-87C8-F889741CD6B0}" type="slidenum">
              <a:rPr lang="en-GB" smtClean="0"/>
              <a:t>‹#›</a:t>
            </a:fld>
            <a:endParaRPr lang="en-GB"/>
          </a:p>
        </p:txBody>
      </p:sp>
    </p:spTree>
    <p:extLst>
      <p:ext uri="{BB962C8B-B14F-4D97-AF65-F5344CB8AC3E}">
        <p14:creationId xmlns:p14="http://schemas.microsoft.com/office/powerpoint/2010/main" val="103923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D8C1C-DED9-40AA-A91C-52FFA02D7925}" type="datetimeFigureOut">
              <a:rPr lang="en-GB" smtClean="0"/>
              <a:t>12/07/15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65F7AA98-04CF-4D1B-87C8-F889741CD6B0}" type="slidenum">
              <a:rPr lang="en-GB" smtClean="0"/>
              <a:t>‹#›</a:t>
            </a:fld>
            <a:endParaRPr lang="en-GB"/>
          </a:p>
        </p:txBody>
      </p:sp>
    </p:spTree>
    <p:extLst>
      <p:ext uri="{BB962C8B-B14F-4D97-AF65-F5344CB8AC3E}">
        <p14:creationId xmlns:p14="http://schemas.microsoft.com/office/powerpoint/2010/main" val="253174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D8C1C-DED9-40AA-A91C-52FFA02D7925}" type="datetimeFigureOut">
              <a:rPr lang="en-GB" smtClean="0"/>
              <a:t>12/07/15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5F7AA98-04CF-4D1B-87C8-F889741CD6B0}" type="slidenum">
              <a:rPr lang="en-GB" smtClean="0"/>
              <a:t>‹#›</a:t>
            </a:fld>
            <a:endParaRPr lang="en-GB"/>
          </a:p>
        </p:txBody>
      </p:sp>
    </p:spTree>
    <p:extLst>
      <p:ext uri="{BB962C8B-B14F-4D97-AF65-F5344CB8AC3E}">
        <p14:creationId xmlns:p14="http://schemas.microsoft.com/office/powerpoint/2010/main" val="366754393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D8C1C-DED9-40AA-A91C-52FFA02D7925}" type="datetimeFigureOut">
              <a:rPr lang="en-GB" smtClean="0"/>
              <a:t>12/07/15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5F7AA98-04CF-4D1B-87C8-F889741CD6B0}" type="slidenum">
              <a:rPr lang="en-GB" smtClean="0"/>
              <a:t>‹#›</a:t>
            </a:fld>
            <a:endParaRPr lang="en-GB"/>
          </a:p>
        </p:txBody>
      </p:sp>
    </p:spTree>
    <p:extLst>
      <p:ext uri="{BB962C8B-B14F-4D97-AF65-F5344CB8AC3E}">
        <p14:creationId xmlns:p14="http://schemas.microsoft.com/office/powerpoint/2010/main" val="232570081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D8C1C-DED9-40AA-A91C-52FFA02D7925}" type="datetimeFigureOut">
              <a:rPr lang="en-GB" smtClean="0"/>
              <a:t>12/07/15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7AA98-04CF-4D1B-87C8-F889741CD6B0}" type="slidenum">
              <a:rPr lang="en-GB" smtClean="0"/>
              <a:t>‹#›</a:t>
            </a:fld>
            <a:endParaRPr lang="en-GB"/>
          </a:p>
        </p:txBody>
      </p:sp>
    </p:spTree>
    <p:extLst>
      <p:ext uri="{BB962C8B-B14F-4D97-AF65-F5344CB8AC3E}">
        <p14:creationId xmlns:p14="http://schemas.microsoft.com/office/powerpoint/2010/main" val="39139040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84087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25107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4527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21FDC-D8CC-6C43-A748-96CF59859858}" type="datetimeFigureOut">
              <a:rPr lang="en-US" smtClean="0">
                <a:solidFill>
                  <a:prstClr val="black">
                    <a:tint val="75000"/>
                  </a:prstClr>
                </a:solidFill>
              </a:rPr>
              <a:pPr/>
              <a:t>12/07/15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337A8-4D5B-E04B-9008-6D59E525016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8795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normAutofit fontScale="90000"/>
          </a:bodyPr>
          <a:lstStyle/>
          <a:p>
            <a:r>
              <a:rPr lang="en-GB" altLang="en-US" dirty="0" smtClean="0"/>
              <a:t/>
            </a:r>
            <a:br>
              <a:rPr lang="en-GB" altLang="en-US" dirty="0" smtClean="0"/>
            </a:br>
            <a:r>
              <a:rPr lang="en-GB" altLang="en-US" dirty="0"/>
              <a:t>Why I don’t want to </a:t>
            </a:r>
            <a:r>
              <a:rPr lang="en-GB" altLang="en-US" dirty="0" smtClean="0"/>
              <a:t>raise</a:t>
            </a:r>
            <a:br>
              <a:rPr lang="en-GB" altLang="en-US" dirty="0" smtClean="0"/>
            </a:br>
            <a:r>
              <a:rPr lang="en-GB" altLang="en-US" dirty="0" smtClean="0"/>
              <a:t> </a:t>
            </a:r>
            <a:r>
              <a:rPr lang="en-GB" altLang="en-US" dirty="0"/>
              <a:t>self-esteem</a:t>
            </a:r>
            <a:endParaRPr lang="en-US" altLang="en-US" dirty="0" smtClean="0"/>
          </a:p>
        </p:txBody>
      </p:sp>
      <p:sp>
        <p:nvSpPr>
          <p:cNvPr id="5123" name="Rectangle 3"/>
          <p:cNvSpPr>
            <a:spLocks noGrp="1" noChangeArrowheads="1"/>
          </p:cNvSpPr>
          <p:nvPr>
            <p:ph type="subTitle" idx="1"/>
          </p:nvPr>
        </p:nvSpPr>
        <p:spPr>
          <a:xfrm>
            <a:off x="1371600" y="3886200"/>
            <a:ext cx="6400800" cy="2351112"/>
          </a:xfrm>
        </p:spPr>
        <p:txBody>
          <a:bodyPr>
            <a:normAutofit fontScale="92500" lnSpcReduction="20000"/>
          </a:bodyPr>
          <a:lstStyle/>
          <a:p>
            <a:pPr eaLnBrk="1" hangingPunct="1"/>
            <a:endParaRPr lang="en-GB" altLang="en-US" sz="2000" dirty="0" smtClean="0"/>
          </a:p>
          <a:p>
            <a:pPr eaLnBrk="1" hangingPunct="1"/>
            <a:endParaRPr lang="en-GB" altLang="en-US" sz="2000" dirty="0" smtClean="0"/>
          </a:p>
          <a:p>
            <a:pPr eaLnBrk="1" hangingPunct="1"/>
            <a:r>
              <a:rPr lang="en-GB" altLang="en-US" sz="2300" dirty="0" smtClean="0"/>
              <a:t>Dr Richard Bennett</a:t>
            </a:r>
          </a:p>
          <a:p>
            <a:pPr eaLnBrk="1" hangingPunct="1"/>
            <a:r>
              <a:rPr lang="en-GB" altLang="en-US" sz="2300" dirty="0" smtClean="0"/>
              <a:t>Birmingham, United Kingdom</a:t>
            </a:r>
          </a:p>
          <a:p>
            <a:pPr eaLnBrk="1" hangingPunct="1"/>
            <a:endParaRPr lang="en-GB" altLang="en-US" sz="2300" dirty="0"/>
          </a:p>
          <a:p>
            <a:pPr eaLnBrk="1" hangingPunct="1"/>
            <a:r>
              <a:rPr lang="en-GB" altLang="en-US" sz="2300" dirty="0" err="1" smtClean="0">
                <a:solidFill>
                  <a:schemeClr val="bg1">
                    <a:lumMod val="50000"/>
                  </a:schemeClr>
                </a:solidFill>
              </a:rPr>
              <a:t>www.thinkpsychology.co</a:t>
            </a:r>
            <a:endParaRPr lang="en-GB" altLang="en-US" sz="2300" dirty="0" smtClean="0">
              <a:solidFill>
                <a:schemeClr val="bg1">
                  <a:lumMod val="50000"/>
                </a:schemeClr>
              </a:solidFill>
            </a:endParaRPr>
          </a:p>
          <a:p>
            <a:pPr eaLnBrk="1" hangingPunct="1"/>
            <a:r>
              <a:rPr lang="en-GB" altLang="en-US" sz="2300" dirty="0" smtClean="0"/>
              <a:t>@</a:t>
            </a:r>
            <a:r>
              <a:rPr lang="en-GB" altLang="en-US" sz="2300" dirty="0" err="1" smtClean="0"/>
              <a:t>thinkpsychol</a:t>
            </a:r>
            <a:endParaRPr lang="en-GB" altLang="en-US" sz="2300" dirty="0" smtClean="0"/>
          </a:p>
        </p:txBody>
      </p:sp>
      <p:pic>
        <p:nvPicPr>
          <p:cNvPr id="2" name="Picture 1" descr="think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476672"/>
            <a:ext cx="2843808" cy="1354364"/>
          </a:xfrm>
          <a:prstGeom prst="rect">
            <a:avLst/>
          </a:prstGeom>
        </p:spPr>
      </p:pic>
    </p:spTree>
    <p:extLst>
      <p:ext uri="{BB962C8B-B14F-4D97-AF65-F5344CB8AC3E}">
        <p14:creationId xmlns:p14="http://schemas.microsoft.com/office/powerpoint/2010/main" val="36932568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808"/>
            <a:ext cx="8388424" cy="682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0220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rating game</a:t>
            </a:r>
            <a:endParaRPr lang="en-US" dirty="0"/>
          </a:p>
        </p:txBody>
      </p:sp>
      <p:cxnSp>
        <p:nvCxnSpPr>
          <p:cNvPr id="5" name="Straight Arrow Connector 4"/>
          <p:cNvCxnSpPr/>
          <p:nvPr/>
        </p:nvCxnSpPr>
        <p:spPr>
          <a:xfrm>
            <a:off x="2987824" y="3501008"/>
            <a:ext cx="345638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71601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259632" y="3284984"/>
            <a:ext cx="1510399" cy="400110"/>
          </a:xfrm>
          <a:prstGeom prst="rect">
            <a:avLst/>
          </a:prstGeom>
          <a:noFill/>
        </p:spPr>
        <p:txBody>
          <a:bodyPr wrap="none" rtlCol="0">
            <a:spAutoFit/>
          </a:bodyPr>
          <a:lstStyle/>
          <a:p>
            <a:r>
              <a:rPr lang="en-US" dirty="0" smtClean="0">
                <a:solidFill>
                  <a:prstClr val="black"/>
                </a:solidFill>
              </a:rPr>
              <a:t>Self    (bad)</a:t>
            </a:r>
            <a:endParaRPr lang="en-US" dirty="0">
              <a:solidFill>
                <a:prstClr val="black"/>
              </a:solidFill>
            </a:endParaRPr>
          </a:p>
        </p:txBody>
      </p:sp>
      <p:sp>
        <p:nvSpPr>
          <p:cNvPr id="9" name="TextBox 8"/>
          <p:cNvSpPr txBox="1"/>
          <p:nvPr/>
        </p:nvSpPr>
        <p:spPr>
          <a:xfrm>
            <a:off x="6732240" y="3284984"/>
            <a:ext cx="926055" cy="400110"/>
          </a:xfrm>
          <a:prstGeom prst="rect">
            <a:avLst/>
          </a:prstGeom>
          <a:noFill/>
        </p:spPr>
        <p:txBody>
          <a:bodyPr wrap="none" rtlCol="0">
            <a:spAutoFit/>
          </a:bodyPr>
          <a:lstStyle/>
          <a:p>
            <a:r>
              <a:rPr lang="en-US" dirty="0" smtClean="0">
                <a:solidFill>
                  <a:prstClr val="black"/>
                </a:solidFill>
              </a:rPr>
              <a:t>(good)</a:t>
            </a:r>
            <a:endParaRPr lang="en-US" dirty="0">
              <a:solidFill>
                <a:prstClr val="black"/>
              </a:solidFill>
            </a:endParaRPr>
          </a:p>
        </p:txBody>
      </p:sp>
      <p:sp>
        <p:nvSpPr>
          <p:cNvPr id="10" name="TextBox 9"/>
          <p:cNvSpPr txBox="1"/>
          <p:nvPr/>
        </p:nvSpPr>
        <p:spPr>
          <a:xfrm>
            <a:off x="4211960" y="1412776"/>
            <a:ext cx="926055" cy="400110"/>
          </a:xfrm>
          <a:prstGeom prst="rect">
            <a:avLst/>
          </a:prstGeom>
          <a:noFill/>
        </p:spPr>
        <p:txBody>
          <a:bodyPr wrap="none" rtlCol="0">
            <a:spAutoFit/>
          </a:bodyPr>
          <a:lstStyle/>
          <a:p>
            <a:r>
              <a:rPr lang="en-US" dirty="0" smtClean="0">
                <a:solidFill>
                  <a:prstClr val="black"/>
                </a:solidFill>
              </a:rPr>
              <a:t>(good)</a:t>
            </a:r>
            <a:endParaRPr lang="en-US" dirty="0">
              <a:solidFill>
                <a:prstClr val="black"/>
              </a:solidFill>
            </a:endParaRPr>
          </a:p>
        </p:txBody>
      </p:sp>
      <p:sp>
        <p:nvSpPr>
          <p:cNvPr id="11" name="TextBox 10"/>
          <p:cNvSpPr txBox="1"/>
          <p:nvPr/>
        </p:nvSpPr>
        <p:spPr>
          <a:xfrm>
            <a:off x="4355976" y="5301208"/>
            <a:ext cx="783413" cy="400110"/>
          </a:xfrm>
          <a:prstGeom prst="rect">
            <a:avLst/>
          </a:prstGeom>
          <a:noFill/>
        </p:spPr>
        <p:txBody>
          <a:bodyPr wrap="none" rtlCol="0">
            <a:spAutoFit/>
          </a:bodyPr>
          <a:lstStyle/>
          <a:p>
            <a:r>
              <a:rPr lang="en-US" dirty="0" smtClean="0">
                <a:solidFill>
                  <a:prstClr val="black"/>
                </a:solidFill>
              </a:rPr>
              <a:t>(bad)</a:t>
            </a:r>
            <a:endParaRPr lang="en-US" dirty="0">
              <a:solidFill>
                <a:prstClr val="black"/>
              </a:solidFill>
            </a:endParaRPr>
          </a:p>
        </p:txBody>
      </p:sp>
      <p:sp>
        <p:nvSpPr>
          <p:cNvPr id="12" name="TextBox 11"/>
          <p:cNvSpPr txBox="1"/>
          <p:nvPr/>
        </p:nvSpPr>
        <p:spPr>
          <a:xfrm>
            <a:off x="2987824" y="5733256"/>
            <a:ext cx="3556783" cy="400110"/>
          </a:xfrm>
          <a:prstGeom prst="rect">
            <a:avLst/>
          </a:prstGeom>
          <a:noFill/>
        </p:spPr>
        <p:txBody>
          <a:bodyPr wrap="none" rtlCol="0">
            <a:spAutoFit/>
          </a:bodyPr>
          <a:lstStyle/>
          <a:p>
            <a:r>
              <a:rPr lang="en-US" dirty="0" smtClean="0">
                <a:solidFill>
                  <a:prstClr val="black"/>
                </a:solidFill>
              </a:rPr>
              <a:t>Action / Effect / Characteristic</a:t>
            </a:r>
            <a:endParaRPr lang="en-US" dirty="0">
              <a:solidFill>
                <a:prstClr val="black"/>
              </a:solidFill>
            </a:endParaRPr>
          </a:p>
        </p:txBody>
      </p:sp>
      <p:sp>
        <p:nvSpPr>
          <p:cNvPr id="13" name="TextBox 12"/>
          <p:cNvSpPr txBox="1"/>
          <p:nvPr/>
        </p:nvSpPr>
        <p:spPr>
          <a:xfrm>
            <a:off x="251520" y="6531278"/>
            <a:ext cx="8622873" cy="307777"/>
          </a:xfrm>
          <a:prstGeom prst="rect">
            <a:avLst/>
          </a:prstGeom>
          <a:noFill/>
        </p:spPr>
        <p:txBody>
          <a:bodyPr wrap="none" rtlCol="0">
            <a:spAutoFit/>
          </a:bodyPr>
          <a:lstStyle/>
          <a:p>
            <a:pPr marL="57150"/>
            <a:r>
              <a:rPr lang="en-US" altLang="en-US" sz="1400" dirty="0" err="1" smtClean="0">
                <a:solidFill>
                  <a:prstClr val="black"/>
                </a:solidFill>
              </a:rPr>
              <a:t>Wessler</a:t>
            </a:r>
            <a:r>
              <a:rPr lang="en-US" altLang="en-US" sz="1400" dirty="0" smtClean="0">
                <a:solidFill>
                  <a:prstClr val="black"/>
                </a:solidFill>
              </a:rPr>
              <a:t>, RA &amp; </a:t>
            </a:r>
            <a:r>
              <a:rPr lang="en-US" altLang="en-US" sz="1400" dirty="0" err="1" smtClean="0">
                <a:solidFill>
                  <a:prstClr val="black"/>
                </a:solidFill>
              </a:rPr>
              <a:t>Wessler</a:t>
            </a:r>
            <a:r>
              <a:rPr lang="en-US" altLang="en-US" sz="1400" dirty="0" smtClean="0">
                <a:solidFill>
                  <a:prstClr val="black"/>
                </a:solidFill>
              </a:rPr>
              <a:t>, RL (1980)</a:t>
            </a:r>
            <a:r>
              <a:rPr lang="en-US" altLang="en-US" sz="1400" dirty="0">
                <a:solidFill>
                  <a:prstClr val="black"/>
                </a:solidFill>
              </a:rPr>
              <a:t>. </a:t>
            </a:r>
            <a:r>
              <a:rPr lang="en-US" altLang="en-US" sz="1400" dirty="0" smtClean="0">
                <a:solidFill>
                  <a:prstClr val="black"/>
                </a:solidFill>
              </a:rPr>
              <a:t>The Principles and Practice of Rational-Emotive Therapy, </a:t>
            </a:r>
            <a:r>
              <a:rPr lang="en-US" altLang="en-US" sz="1400" dirty="0" err="1" smtClean="0">
                <a:solidFill>
                  <a:prstClr val="black"/>
                </a:solidFill>
              </a:rPr>
              <a:t>Jossey</a:t>
            </a:r>
            <a:r>
              <a:rPr lang="en-US" altLang="en-US" sz="1400" dirty="0" smtClean="0">
                <a:solidFill>
                  <a:prstClr val="black"/>
                </a:solidFill>
              </a:rPr>
              <a:t>-Bass</a:t>
            </a:r>
            <a:endParaRPr lang="en-US" altLang="en-US" sz="1400" dirty="0">
              <a:solidFill>
                <a:prstClr val="black"/>
              </a:solidFill>
            </a:endParaRPr>
          </a:p>
        </p:txBody>
      </p:sp>
    </p:spTree>
    <p:extLst>
      <p:ext uri="{BB962C8B-B14F-4D97-AF65-F5344CB8AC3E}">
        <p14:creationId xmlns:p14="http://schemas.microsoft.com/office/powerpoint/2010/main" val="21182081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predilection for single orderings</a:t>
            </a:r>
            <a:endParaRPr lang="en-US" dirty="0"/>
          </a:p>
        </p:txBody>
      </p:sp>
      <p:cxnSp>
        <p:nvCxnSpPr>
          <p:cNvPr id="7" name="Straight Arrow Connector 6"/>
          <p:cNvCxnSpPr/>
          <p:nvPr/>
        </p:nvCxnSpPr>
        <p:spPr>
          <a:xfrm>
            <a:off x="6372200"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24522" y="5333146"/>
            <a:ext cx="782587" cy="400110"/>
          </a:xfrm>
          <a:prstGeom prst="rect">
            <a:avLst/>
          </a:prstGeom>
          <a:noFill/>
        </p:spPr>
        <p:txBody>
          <a:bodyPr wrap="none" rtlCol="0">
            <a:spAutoFit/>
          </a:bodyPr>
          <a:lstStyle/>
          <a:p>
            <a:r>
              <a:rPr lang="en-US" dirty="0" smtClean="0">
                <a:solidFill>
                  <a:prstClr val="black"/>
                </a:solidFill>
              </a:rPr>
              <a:t>(bad)</a:t>
            </a:r>
            <a:endParaRPr lang="en-US" dirty="0">
              <a:solidFill>
                <a:prstClr val="black"/>
              </a:solidFill>
            </a:endParaRPr>
          </a:p>
        </p:txBody>
      </p:sp>
      <p:sp>
        <p:nvSpPr>
          <p:cNvPr id="9" name="TextBox 8"/>
          <p:cNvSpPr txBox="1"/>
          <p:nvPr/>
        </p:nvSpPr>
        <p:spPr>
          <a:xfrm>
            <a:off x="2452788" y="1412776"/>
            <a:ext cx="926055" cy="400110"/>
          </a:xfrm>
          <a:prstGeom prst="rect">
            <a:avLst/>
          </a:prstGeom>
          <a:noFill/>
        </p:spPr>
        <p:txBody>
          <a:bodyPr wrap="none" rtlCol="0">
            <a:spAutoFit/>
          </a:bodyPr>
          <a:lstStyle/>
          <a:p>
            <a:r>
              <a:rPr lang="en-US" dirty="0" smtClean="0">
                <a:solidFill>
                  <a:prstClr val="black"/>
                </a:solidFill>
              </a:rPr>
              <a:t>(good)</a:t>
            </a:r>
            <a:endParaRPr lang="en-US" dirty="0">
              <a:solidFill>
                <a:prstClr val="black"/>
              </a:solidFill>
            </a:endParaRPr>
          </a:p>
        </p:txBody>
      </p:sp>
      <p:sp>
        <p:nvSpPr>
          <p:cNvPr id="10" name="TextBox 9"/>
          <p:cNvSpPr txBox="1"/>
          <p:nvPr/>
        </p:nvSpPr>
        <p:spPr>
          <a:xfrm>
            <a:off x="5909172" y="1412776"/>
            <a:ext cx="926055" cy="400110"/>
          </a:xfrm>
          <a:prstGeom prst="rect">
            <a:avLst/>
          </a:prstGeom>
          <a:noFill/>
        </p:spPr>
        <p:txBody>
          <a:bodyPr wrap="none" rtlCol="0">
            <a:spAutoFit/>
          </a:bodyPr>
          <a:lstStyle/>
          <a:p>
            <a:r>
              <a:rPr lang="en-US" dirty="0" smtClean="0">
                <a:solidFill>
                  <a:prstClr val="black"/>
                </a:solidFill>
              </a:rPr>
              <a:t>(good)</a:t>
            </a:r>
            <a:endParaRPr lang="en-US" dirty="0">
              <a:solidFill>
                <a:prstClr val="black"/>
              </a:solidFill>
            </a:endParaRPr>
          </a:p>
        </p:txBody>
      </p:sp>
      <p:sp>
        <p:nvSpPr>
          <p:cNvPr id="11" name="TextBox 10"/>
          <p:cNvSpPr txBox="1"/>
          <p:nvPr/>
        </p:nvSpPr>
        <p:spPr>
          <a:xfrm>
            <a:off x="5968399" y="5333146"/>
            <a:ext cx="783413" cy="400110"/>
          </a:xfrm>
          <a:prstGeom prst="rect">
            <a:avLst/>
          </a:prstGeom>
          <a:noFill/>
        </p:spPr>
        <p:txBody>
          <a:bodyPr wrap="none" rtlCol="0">
            <a:spAutoFit/>
          </a:bodyPr>
          <a:lstStyle/>
          <a:p>
            <a:r>
              <a:rPr lang="en-US" dirty="0" smtClean="0">
                <a:solidFill>
                  <a:prstClr val="black"/>
                </a:solidFill>
              </a:rPr>
              <a:t>(bad)</a:t>
            </a:r>
            <a:endParaRPr lang="en-US" dirty="0">
              <a:solidFill>
                <a:prstClr val="black"/>
              </a:solidFill>
            </a:endParaRPr>
          </a:p>
        </p:txBody>
      </p:sp>
      <p:sp>
        <p:nvSpPr>
          <p:cNvPr id="12" name="TextBox 11"/>
          <p:cNvSpPr txBox="1"/>
          <p:nvPr/>
        </p:nvSpPr>
        <p:spPr>
          <a:xfrm>
            <a:off x="4593808" y="3372961"/>
            <a:ext cx="3556783" cy="400110"/>
          </a:xfrm>
          <a:prstGeom prst="rect">
            <a:avLst/>
          </a:prstGeom>
          <a:noFill/>
        </p:spPr>
        <p:txBody>
          <a:bodyPr wrap="none" rtlCol="0">
            <a:spAutoFit/>
          </a:bodyPr>
          <a:lstStyle/>
          <a:p>
            <a:r>
              <a:rPr lang="en-US" dirty="0" smtClean="0">
                <a:solidFill>
                  <a:prstClr val="black"/>
                </a:solidFill>
              </a:rPr>
              <a:t>Action / Effect / Characteristic</a:t>
            </a:r>
            <a:endParaRPr lang="en-US" dirty="0">
              <a:solidFill>
                <a:prstClr val="black"/>
              </a:solidFill>
            </a:endParaRPr>
          </a:p>
        </p:txBody>
      </p:sp>
      <p:sp>
        <p:nvSpPr>
          <p:cNvPr id="13" name="TextBox 12"/>
          <p:cNvSpPr txBox="1"/>
          <p:nvPr/>
        </p:nvSpPr>
        <p:spPr>
          <a:xfrm>
            <a:off x="251520" y="6531278"/>
            <a:ext cx="8622873" cy="307777"/>
          </a:xfrm>
          <a:prstGeom prst="rect">
            <a:avLst/>
          </a:prstGeom>
          <a:noFill/>
        </p:spPr>
        <p:txBody>
          <a:bodyPr wrap="none" rtlCol="0">
            <a:spAutoFit/>
          </a:bodyPr>
          <a:lstStyle/>
          <a:p>
            <a:pPr marL="57150"/>
            <a:r>
              <a:rPr lang="en-US" altLang="en-US" sz="1400" dirty="0" err="1" smtClean="0">
                <a:solidFill>
                  <a:prstClr val="black"/>
                </a:solidFill>
              </a:rPr>
              <a:t>Wessler</a:t>
            </a:r>
            <a:r>
              <a:rPr lang="en-US" altLang="en-US" sz="1400" dirty="0" smtClean="0">
                <a:solidFill>
                  <a:prstClr val="black"/>
                </a:solidFill>
              </a:rPr>
              <a:t>, RA &amp; </a:t>
            </a:r>
            <a:r>
              <a:rPr lang="en-US" altLang="en-US" sz="1400" dirty="0" err="1" smtClean="0">
                <a:solidFill>
                  <a:prstClr val="black"/>
                </a:solidFill>
              </a:rPr>
              <a:t>Wessler</a:t>
            </a:r>
            <a:r>
              <a:rPr lang="en-US" altLang="en-US" sz="1400" dirty="0" smtClean="0">
                <a:solidFill>
                  <a:prstClr val="black"/>
                </a:solidFill>
              </a:rPr>
              <a:t>, RL (1980)</a:t>
            </a:r>
            <a:r>
              <a:rPr lang="en-US" altLang="en-US" sz="1400" dirty="0">
                <a:solidFill>
                  <a:prstClr val="black"/>
                </a:solidFill>
              </a:rPr>
              <a:t>. </a:t>
            </a:r>
            <a:r>
              <a:rPr lang="en-US" altLang="en-US" sz="1400" dirty="0" smtClean="0">
                <a:solidFill>
                  <a:prstClr val="black"/>
                </a:solidFill>
              </a:rPr>
              <a:t>The Principles and Practice of Rational-Emotive Therapy, </a:t>
            </a:r>
            <a:r>
              <a:rPr lang="en-US" altLang="en-US" sz="1400" dirty="0" err="1" smtClean="0">
                <a:solidFill>
                  <a:prstClr val="black"/>
                </a:solidFill>
              </a:rPr>
              <a:t>Jossey</a:t>
            </a:r>
            <a:r>
              <a:rPr lang="en-US" altLang="en-US" sz="1400" dirty="0" smtClean="0">
                <a:solidFill>
                  <a:prstClr val="black"/>
                </a:solidFill>
              </a:rPr>
              <a:t>-Bass</a:t>
            </a:r>
            <a:endParaRPr lang="en-US" altLang="en-US" sz="1400" dirty="0">
              <a:solidFill>
                <a:prstClr val="black"/>
              </a:solidFill>
            </a:endParaRPr>
          </a:p>
        </p:txBody>
      </p:sp>
      <p:cxnSp>
        <p:nvCxnSpPr>
          <p:cNvPr id="14" name="Straight Arrow Connector 13"/>
          <p:cNvCxnSpPr/>
          <p:nvPr/>
        </p:nvCxnSpPr>
        <p:spPr>
          <a:xfrm>
            <a:off x="291581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02268" y="3372961"/>
            <a:ext cx="627095" cy="400110"/>
          </a:xfrm>
          <a:prstGeom prst="rect">
            <a:avLst/>
          </a:prstGeom>
          <a:noFill/>
        </p:spPr>
        <p:txBody>
          <a:bodyPr wrap="none" rtlCol="0">
            <a:spAutoFit/>
          </a:bodyPr>
          <a:lstStyle/>
          <a:p>
            <a:r>
              <a:rPr lang="en-US" dirty="0" smtClean="0">
                <a:solidFill>
                  <a:prstClr val="black"/>
                </a:solidFill>
              </a:rPr>
              <a:t>Self</a:t>
            </a:r>
            <a:endParaRPr lang="en-US" dirty="0">
              <a:solidFill>
                <a:prstClr val="black"/>
              </a:solidFill>
            </a:endParaRPr>
          </a:p>
        </p:txBody>
      </p:sp>
      <p:cxnSp>
        <p:nvCxnSpPr>
          <p:cNvPr id="17" name="Straight Arrow Connector 16"/>
          <p:cNvCxnSpPr/>
          <p:nvPr/>
        </p:nvCxnSpPr>
        <p:spPr>
          <a:xfrm>
            <a:off x="6084168"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79613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43609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07605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71601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35597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99593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635896"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265539" y="1916832"/>
            <a:ext cx="0" cy="331236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0035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ea typeface="ＭＳ Ｐゴシック" pitchFamily="34" charset="-128"/>
              </a:rPr>
              <a:t>Overcoming the rating game</a:t>
            </a:r>
          </a:p>
        </p:txBody>
      </p:sp>
      <p:sp>
        <p:nvSpPr>
          <p:cNvPr id="33795" name="Content Placeholder 2"/>
          <p:cNvSpPr>
            <a:spLocks noGrp="1"/>
          </p:cNvSpPr>
          <p:nvPr>
            <p:ph idx="1"/>
          </p:nvPr>
        </p:nvSpPr>
        <p:spPr>
          <a:xfrm>
            <a:off x="457200" y="1600200"/>
            <a:ext cx="3610744" cy="4525963"/>
          </a:xfrm>
        </p:spPr>
        <p:txBody>
          <a:bodyPr/>
          <a:lstStyle/>
          <a:p>
            <a:r>
              <a:rPr lang="en-US" altLang="en-US" dirty="0" smtClean="0">
                <a:ea typeface="ＭＳ Ｐゴシック" pitchFamily="34" charset="-128"/>
              </a:rPr>
              <a:t>Rate a chair</a:t>
            </a:r>
          </a:p>
          <a:p>
            <a:pPr lvl="1"/>
            <a:r>
              <a:rPr lang="en-US" altLang="en-US" dirty="0" smtClean="0">
                <a:ea typeface="ＭＳ Ｐゴシック" pitchFamily="34" charset="-128"/>
              </a:rPr>
              <a:t>You can rate its characteristics</a:t>
            </a:r>
          </a:p>
          <a:p>
            <a:pPr lvl="1"/>
            <a:r>
              <a:rPr lang="en-US" altLang="en-US" dirty="0" smtClean="0">
                <a:ea typeface="ＭＳ Ｐゴシック" pitchFamily="34" charset="-128"/>
              </a:rPr>
              <a:t>You cannot rate its essence</a:t>
            </a:r>
          </a:p>
        </p:txBody>
      </p:sp>
      <p:pic>
        <p:nvPicPr>
          <p:cNvPr id="2" name="Picture 1"/>
          <p:cNvPicPr>
            <a:picLocks noChangeAspect="1"/>
          </p:cNvPicPr>
          <p:nvPr/>
        </p:nvPicPr>
        <p:blipFill>
          <a:blip r:embed="rId2"/>
          <a:stretch>
            <a:fillRect/>
          </a:stretch>
        </p:blipFill>
        <p:spPr>
          <a:xfrm>
            <a:off x="4285228" y="1325684"/>
            <a:ext cx="4858772" cy="5556851"/>
          </a:xfrm>
          <a:prstGeom prst="rect">
            <a:avLst/>
          </a:prstGeom>
        </p:spPr>
      </p:pic>
    </p:spTree>
    <p:extLst>
      <p:ext uri="{BB962C8B-B14F-4D97-AF65-F5344CB8AC3E}">
        <p14:creationId xmlns:p14="http://schemas.microsoft.com/office/powerpoint/2010/main" val="26713693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ea typeface="ＭＳ Ｐゴシック" pitchFamily="34" charset="-128"/>
              </a:rPr>
              <a:t>Overcoming the rating game</a:t>
            </a:r>
          </a:p>
        </p:txBody>
      </p:sp>
      <p:sp>
        <p:nvSpPr>
          <p:cNvPr id="33795" name="Content Placeholder 2"/>
          <p:cNvSpPr>
            <a:spLocks noGrp="1"/>
          </p:cNvSpPr>
          <p:nvPr>
            <p:ph idx="1"/>
          </p:nvPr>
        </p:nvSpPr>
        <p:spPr>
          <a:xfrm>
            <a:off x="457200" y="1600200"/>
            <a:ext cx="3610744" cy="4525963"/>
          </a:xfrm>
        </p:spPr>
        <p:txBody>
          <a:bodyPr/>
          <a:lstStyle/>
          <a:p>
            <a:r>
              <a:rPr lang="en-US" altLang="en-US" dirty="0" smtClean="0">
                <a:ea typeface="ＭＳ Ｐゴシック" pitchFamily="34" charset="-128"/>
              </a:rPr>
              <a:t>Are humans more complex than chairs?</a:t>
            </a:r>
          </a:p>
          <a:p>
            <a:r>
              <a:rPr lang="en-US" altLang="en-US" dirty="0" smtClean="0">
                <a:ea typeface="ＭＳ Ｐゴシック" pitchFamily="34" charset="-128"/>
              </a:rPr>
              <a:t>A single rating denies our complexity</a:t>
            </a:r>
          </a:p>
        </p:txBody>
      </p:sp>
      <p:pic>
        <p:nvPicPr>
          <p:cNvPr id="2" name="Picture 1"/>
          <p:cNvPicPr>
            <a:picLocks noChangeAspect="1"/>
          </p:cNvPicPr>
          <p:nvPr/>
        </p:nvPicPr>
        <p:blipFill>
          <a:blip r:embed="rId2"/>
          <a:stretch>
            <a:fillRect/>
          </a:stretch>
        </p:blipFill>
        <p:spPr>
          <a:xfrm>
            <a:off x="4285228" y="1325684"/>
            <a:ext cx="4858772" cy="5556851"/>
          </a:xfrm>
          <a:prstGeom prst="rect">
            <a:avLst/>
          </a:prstGeom>
        </p:spPr>
      </p:pic>
    </p:spTree>
    <p:extLst>
      <p:ext uri="{BB962C8B-B14F-4D97-AF65-F5344CB8AC3E}">
        <p14:creationId xmlns:p14="http://schemas.microsoft.com/office/powerpoint/2010/main" val="17553471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GB" altLang="en-US" dirty="0" smtClean="0"/>
              <a:t>Why is self-esteem problematic?</a:t>
            </a:r>
            <a:endParaRPr lang="en-US" altLang="en-US" dirty="0" smtClean="0"/>
          </a:p>
        </p:txBody>
      </p:sp>
      <p:sp>
        <p:nvSpPr>
          <p:cNvPr id="35843" name="Content Placeholder 2"/>
          <p:cNvSpPr>
            <a:spLocks noGrp="1"/>
          </p:cNvSpPr>
          <p:nvPr>
            <p:ph idx="1"/>
          </p:nvPr>
        </p:nvSpPr>
        <p:spPr/>
        <p:txBody>
          <a:bodyPr/>
          <a:lstStyle/>
          <a:p>
            <a:r>
              <a:rPr lang="en-GB" altLang="en-US" dirty="0" smtClean="0"/>
              <a:t>It denies our wondrous complexity</a:t>
            </a:r>
          </a:p>
          <a:p>
            <a:r>
              <a:rPr lang="en-GB" altLang="en-US" dirty="0" smtClean="0"/>
              <a:t>Esteem ratings are conditional</a:t>
            </a:r>
          </a:p>
          <a:p>
            <a:pPr lvl="1"/>
            <a:r>
              <a:rPr lang="en-GB" altLang="en-US" dirty="0" smtClean="0"/>
              <a:t>E.g. You did a good thing – you’re a good boy!</a:t>
            </a:r>
          </a:p>
          <a:p>
            <a:pPr lvl="1"/>
            <a:r>
              <a:rPr lang="en-GB" altLang="en-US" dirty="0"/>
              <a:t>C</a:t>
            </a:r>
            <a:r>
              <a:rPr lang="en-GB" altLang="en-US" dirty="0" smtClean="0"/>
              <a:t>onditional high self-esteem is fleeting</a:t>
            </a:r>
          </a:p>
          <a:p>
            <a:r>
              <a:rPr lang="en-GB" altLang="en-US" dirty="0" smtClean="0"/>
              <a:t>Raising self-esteem often reduces motivation to act</a:t>
            </a:r>
          </a:p>
          <a:p>
            <a:pPr lvl="1"/>
            <a:r>
              <a:rPr lang="en-GB" altLang="en-US" dirty="0" smtClean="0"/>
              <a:t>It can externalise control and responsibility</a:t>
            </a:r>
          </a:p>
          <a:p>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GlowDiffused trans="80000"/>
                    </a14:imgEffect>
                    <a14:imgEffect>
                      <a14:saturation sat="105000"/>
                    </a14:imgEffect>
                  </a14:imgLayer>
                </a14:imgProps>
              </a:ext>
              <a:ext uri="{28A0092B-C50C-407E-A947-70E740481C1C}">
                <a14:useLocalDpi xmlns:a14="http://schemas.microsoft.com/office/drawing/2010/main" val="0"/>
              </a:ext>
            </a:extLst>
          </a:blip>
          <a:srcRect/>
          <a:stretch>
            <a:fillRect/>
          </a:stretch>
        </p:blipFill>
        <p:spPr bwMode="auto">
          <a:xfrm>
            <a:off x="5724708" y="4221088"/>
            <a:ext cx="3168492" cy="25497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a:xfrm>
            <a:off x="467544" y="188640"/>
            <a:ext cx="8229600" cy="6394722"/>
          </a:xfrm>
          <a:effectLst>
            <a:outerShdw blurRad="50800" dist="50800" dir="5400000" algn="ctr" rotWithShape="0">
              <a:srgbClr val="000000">
                <a:alpha val="18000"/>
              </a:srgbClr>
            </a:outerShdw>
          </a:effectLst>
        </p:spPr>
        <p:txBody>
          <a:bodyPr>
            <a:normAutofit/>
          </a:bodyPr>
          <a:lstStyle/>
          <a:p>
            <a:r>
              <a:rPr lang="en-GB" dirty="0" smtClean="0"/>
              <a:t>Working to raise self-esteem promotes the swapping of one conceptualised self for another</a:t>
            </a:r>
            <a:br>
              <a:rPr lang="en-GB" dirty="0" smtClean="0"/>
            </a:br>
            <a:r>
              <a:rPr lang="en-GB" dirty="0"/>
              <a:t/>
            </a:r>
            <a:br>
              <a:rPr lang="en-GB" dirty="0"/>
            </a:br>
            <a:r>
              <a:rPr lang="en-GB" dirty="0" smtClean="0"/>
              <a:t>This is not consistent with ACT</a:t>
            </a:r>
            <a:br>
              <a:rPr lang="en-GB" dirty="0" smtClean="0"/>
            </a:br>
            <a:r>
              <a:rPr lang="en-GB" dirty="0"/>
              <a:t/>
            </a:r>
            <a:br>
              <a:rPr lang="en-GB" dirty="0"/>
            </a:br>
            <a:endParaRPr lang="en-GB" dirty="0"/>
          </a:p>
        </p:txBody>
      </p:sp>
    </p:spTree>
    <p:extLst>
      <p:ext uri="{BB962C8B-B14F-4D97-AF65-F5344CB8AC3E}">
        <p14:creationId xmlns:p14="http://schemas.microsoft.com/office/powerpoint/2010/main" val="15745215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altLang="en-US" smtClean="0"/>
              <a:t>Unconditional self-acceptance</a:t>
            </a:r>
            <a:endParaRPr lang="en-GB" altLang="en-US" dirty="0" smtClean="0"/>
          </a:p>
        </p:txBody>
      </p:sp>
      <p:sp>
        <p:nvSpPr>
          <p:cNvPr id="38915" name="Content Placeholder 2"/>
          <p:cNvSpPr>
            <a:spLocks noGrp="1"/>
          </p:cNvSpPr>
          <p:nvPr>
            <p:ph idx="1"/>
          </p:nvPr>
        </p:nvSpPr>
        <p:spPr/>
        <p:txBody>
          <a:bodyPr>
            <a:normAutofit/>
          </a:bodyPr>
          <a:lstStyle/>
          <a:p>
            <a:r>
              <a:rPr lang="en-GB" altLang="en-US" dirty="0" smtClean="0"/>
              <a:t>In our essence, we are:</a:t>
            </a:r>
          </a:p>
          <a:p>
            <a:pPr lvl="1"/>
            <a:r>
              <a:rPr lang="en-GB" altLang="en-US" dirty="0" smtClean="0"/>
              <a:t>Un-rateable</a:t>
            </a:r>
            <a:endParaRPr lang="en-GB" altLang="en-US" dirty="0"/>
          </a:p>
          <a:p>
            <a:pPr lvl="1"/>
            <a:r>
              <a:rPr lang="en-GB" altLang="en-US" dirty="0" smtClean="0"/>
              <a:t>In flux</a:t>
            </a:r>
          </a:p>
          <a:p>
            <a:pPr lvl="1"/>
            <a:r>
              <a:rPr lang="en-GB" altLang="en-US" dirty="0" smtClean="0"/>
              <a:t>Unique</a:t>
            </a:r>
          </a:p>
          <a:p>
            <a:pPr lvl="1"/>
            <a:r>
              <a:rPr lang="en-GB" altLang="en-US" dirty="0" smtClean="0"/>
              <a:t>Equal to others in terms of a shared humanity</a:t>
            </a:r>
          </a:p>
          <a:p>
            <a:pPr lvl="1"/>
            <a:r>
              <a:rPr lang="en-GB" altLang="en-US" dirty="0" smtClean="0"/>
              <a:t>The place where everything else about us happens</a:t>
            </a: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2154561"/>
            <a:ext cx="1897037" cy="10864513"/>
          </a:xfrm>
          <a:prstGeom prst="rect">
            <a:avLst/>
          </a:prstGeom>
          <a:noFill/>
        </p:spPr>
        <p:txBody>
          <a:bodyPr wrap="square" rtlCol="0">
            <a:spAutoFit/>
          </a:bodyPr>
          <a:lstStyle/>
          <a:p>
            <a:r>
              <a:rPr lang="en-GB" sz="70000" dirty="0" smtClean="0">
                <a:latin typeface="Rockwell Extra Bold" panose="02060903040505020403" pitchFamily="18" charset="0"/>
              </a:rPr>
              <a:t>I</a:t>
            </a:r>
            <a:endParaRPr lang="en-GB" sz="70000" dirty="0">
              <a:latin typeface="Rockwell Extra Bold" panose="02060903040505020403" pitchFamily="18" charset="0"/>
            </a:endParaRPr>
          </a:p>
        </p:txBody>
      </p:sp>
    </p:spTree>
    <p:extLst>
      <p:ext uri="{BB962C8B-B14F-4D97-AF65-F5344CB8AC3E}">
        <p14:creationId xmlns:p14="http://schemas.microsoft.com/office/powerpoint/2010/main" val="27156948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21282" y="1484784"/>
            <a:ext cx="3810000" cy="4104456"/>
          </a:xfrm>
        </p:spPr>
      </p:pic>
      <p:pic>
        <p:nvPicPr>
          <p:cNvPr id="4" name="Picture 3"/>
          <p:cNvPicPr>
            <a:picLocks noChangeAspect="1"/>
          </p:cNvPicPr>
          <p:nvPr/>
        </p:nvPicPr>
        <p:blipFill>
          <a:blip r:embed="rId3"/>
          <a:stretch>
            <a:fillRect/>
          </a:stretch>
        </p:blipFill>
        <p:spPr>
          <a:xfrm>
            <a:off x="0" y="1268760"/>
            <a:ext cx="5154933" cy="3384376"/>
          </a:xfrm>
          <a:prstGeom prst="rect">
            <a:avLst/>
          </a:prstGeom>
        </p:spPr>
      </p:pic>
    </p:spTree>
    <p:extLst>
      <p:ext uri="{BB962C8B-B14F-4D97-AF65-F5344CB8AC3E}">
        <p14:creationId xmlns:p14="http://schemas.microsoft.com/office/powerpoint/2010/main" val="10402499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800" y="-2154561"/>
            <a:ext cx="1897037" cy="10864513"/>
          </a:xfrm>
          <a:prstGeom prst="rect">
            <a:avLst/>
          </a:prstGeom>
          <a:noFill/>
        </p:spPr>
        <p:txBody>
          <a:bodyPr wrap="square" rtlCol="0">
            <a:spAutoFit/>
          </a:bodyPr>
          <a:lstStyle/>
          <a:p>
            <a:r>
              <a:rPr lang="en-GB" sz="70000" dirty="0" smtClean="0">
                <a:latin typeface="Rockwell Extra Bold" panose="02060903040505020403" pitchFamily="18" charset="0"/>
              </a:rPr>
              <a:t>I</a:t>
            </a:r>
            <a:endParaRPr lang="en-GB" sz="70000" dirty="0">
              <a:latin typeface="Rockwell Extra Bold" panose="02060903040505020403" pitchFamily="18" charset="0"/>
            </a:endParaRPr>
          </a:p>
        </p:txBody>
      </p:sp>
      <p:sp>
        <p:nvSpPr>
          <p:cNvPr id="3" name="TextBox 2"/>
          <p:cNvSpPr txBox="1"/>
          <p:nvPr/>
        </p:nvSpPr>
        <p:spPr>
          <a:xfrm>
            <a:off x="3720318" y="486205"/>
            <a:ext cx="2304256" cy="5940088"/>
          </a:xfrm>
          <a:prstGeom prst="rect">
            <a:avLst/>
          </a:prstGeom>
          <a:noFill/>
        </p:spPr>
        <p:txBody>
          <a:bodyPr wrap="square" rtlCol="0">
            <a:spAutoFit/>
          </a:bodyPr>
          <a:lstStyle/>
          <a:p>
            <a:r>
              <a:rPr lang="en-GB" dirty="0" smtClean="0">
                <a:solidFill>
                  <a:schemeClr val="bg1"/>
                </a:solidFill>
              </a:rPr>
              <a:t>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i</a:t>
            </a:r>
            <a:r>
              <a:rPr lang="en-GB" dirty="0">
                <a:solidFill>
                  <a:schemeClr val="bg1"/>
                </a:solidFill>
              </a:rPr>
              <a:t>i</a:t>
            </a:r>
            <a:endParaRPr lang="en-GB" dirty="0"/>
          </a:p>
        </p:txBody>
      </p:sp>
    </p:spTree>
    <p:extLst>
      <p:ext uri="{BB962C8B-B14F-4D97-AF65-F5344CB8AC3E}">
        <p14:creationId xmlns:p14="http://schemas.microsoft.com/office/powerpoint/2010/main" val="3869242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771" y="0"/>
            <a:ext cx="6858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8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normAutofit fontScale="90000"/>
          </a:bodyPr>
          <a:lstStyle/>
          <a:p>
            <a:r>
              <a:rPr lang="en-GB" altLang="en-US" dirty="0" smtClean="0"/>
              <a:t/>
            </a:r>
            <a:br>
              <a:rPr lang="en-GB" altLang="en-US" dirty="0" smtClean="0"/>
            </a:br>
            <a:r>
              <a:rPr lang="en-GB" altLang="en-US" dirty="0"/>
              <a:t>Why I don’t want to raise my clients’ self-esteem</a:t>
            </a:r>
            <a:endParaRPr lang="en-US" altLang="en-US" dirty="0" smtClean="0"/>
          </a:p>
        </p:txBody>
      </p:sp>
      <p:sp>
        <p:nvSpPr>
          <p:cNvPr id="5123" name="Rectangle 3"/>
          <p:cNvSpPr>
            <a:spLocks noGrp="1" noChangeArrowheads="1"/>
          </p:cNvSpPr>
          <p:nvPr>
            <p:ph type="subTitle" idx="1"/>
          </p:nvPr>
        </p:nvSpPr>
        <p:spPr>
          <a:xfrm>
            <a:off x="1371600" y="3886200"/>
            <a:ext cx="6400800" cy="2351112"/>
          </a:xfrm>
        </p:spPr>
        <p:txBody>
          <a:bodyPr>
            <a:normAutofit fontScale="92500" lnSpcReduction="20000"/>
          </a:bodyPr>
          <a:lstStyle/>
          <a:p>
            <a:pPr eaLnBrk="1" hangingPunct="1"/>
            <a:endParaRPr lang="en-GB" altLang="en-US" sz="2000" dirty="0" smtClean="0"/>
          </a:p>
          <a:p>
            <a:pPr eaLnBrk="1" hangingPunct="1"/>
            <a:endParaRPr lang="en-GB" altLang="en-US" sz="2000" dirty="0" smtClean="0"/>
          </a:p>
          <a:p>
            <a:pPr eaLnBrk="1" hangingPunct="1"/>
            <a:r>
              <a:rPr lang="en-GB" altLang="en-US" sz="2300" dirty="0" smtClean="0"/>
              <a:t>Dr Richard Bennett</a:t>
            </a:r>
          </a:p>
          <a:p>
            <a:pPr eaLnBrk="1" hangingPunct="1"/>
            <a:r>
              <a:rPr lang="en-GB" altLang="en-US" sz="2300" dirty="0" smtClean="0"/>
              <a:t>Birmingham, United Kingdom</a:t>
            </a:r>
          </a:p>
          <a:p>
            <a:pPr eaLnBrk="1" hangingPunct="1"/>
            <a:endParaRPr lang="en-GB" altLang="en-US" sz="2300" dirty="0"/>
          </a:p>
          <a:p>
            <a:pPr eaLnBrk="1" hangingPunct="1"/>
            <a:r>
              <a:rPr lang="en-GB" altLang="en-US" sz="2300" dirty="0" err="1" smtClean="0">
                <a:solidFill>
                  <a:schemeClr val="bg1">
                    <a:lumMod val="50000"/>
                  </a:schemeClr>
                </a:solidFill>
              </a:rPr>
              <a:t>www.thinkpsychology.co</a:t>
            </a:r>
            <a:endParaRPr lang="en-GB" altLang="en-US" sz="2300" dirty="0" smtClean="0">
              <a:solidFill>
                <a:schemeClr val="bg1">
                  <a:lumMod val="50000"/>
                </a:schemeClr>
              </a:solidFill>
            </a:endParaRPr>
          </a:p>
          <a:p>
            <a:pPr eaLnBrk="1" hangingPunct="1"/>
            <a:r>
              <a:rPr lang="en-GB" altLang="en-US" sz="2300" dirty="0" smtClean="0"/>
              <a:t>@</a:t>
            </a:r>
            <a:r>
              <a:rPr lang="en-GB" altLang="en-US" sz="2300" dirty="0" err="1" smtClean="0"/>
              <a:t>thinkpsychol</a:t>
            </a:r>
            <a:endParaRPr lang="en-GB" altLang="en-US" sz="2300" dirty="0" smtClean="0"/>
          </a:p>
        </p:txBody>
      </p:sp>
      <p:pic>
        <p:nvPicPr>
          <p:cNvPr id="2" name="Picture 1" descr="think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476672"/>
            <a:ext cx="2843808" cy="1354364"/>
          </a:xfrm>
          <a:prstGeom prst="rect">
            <a:avLst/>
          </a:prstGeom>
        </p:spPr>
      </p:pic>
    </p:spTree>
    <p:extLst>
      <p:ext uri="{BB962C8B-B14F-4D97-AF65-F5344CB8AC3E}">
        <p14:creationId xmlns:p14="http://schemas.microsoft.com/office/powerpoint/2010/main" val="38059866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21282" y="1484784"/>
            <a:ext cx="3810000" cy="4104456"/>
          </a:xfrm>
        </p:spPr>
      </p:pic>
      <p:pic>
        <p:nvPicPr>
          <p:cNvPr id="4" name="Picture 3"/>
          <p:cNvPicPr>
            <a:picLocks noChangeAspect="1"/>
          </p:cNvPicPr>
          <p:nvPr/>
        </p:nvPicPr>
        <p:blipFill>
          <a:blip r:embed="rId3"/>
          <a:stretch>
            <a:fillRect/>
          </a:stretch>
        </p:blipFill>
        <p:spPr>
          <a:xfrm>
            <a:off x="0" y="1268760"/>
            <a:ext cx="5154933" cy="3384376"/>
          </a:xfrm>
          <a:prstGeom prst="rect">
            <a:avLst/>
          </a:prstGeom>
        </p:spPr>
      </p:pic>
      <p:pic>
        <p:nvPicPr>
          <p:cNvPr id="5" name="Picture 4"/>
          <p:cNvPicPr>
            <a:picLocks noChangeAspect="1"/>
          </p:cNvPicPr>
          <p:nvPr/>
        </p:nvPicPr>
        <p:blipFill>
          <a:blip r:embed="rId4"/>
          <a:stretch>
            <a:fillRect/>
          </a:stretch>
        </p:blipFill>
        <p:spPr>
          <a:xfrm>
            <a:off x="-1" y="1196752"/>
            <a:ext cx="5156701" cy="3240360"/>
          </a:xfrm>
          <a:prstGeom prst="rect">
            <a:avLst/>
          </a:prstGeom>
        </p:spPr>
      </p:pic>
      <p:pic>
        <p:nvPicPr>
          <p:cNvPr id="6"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tretch>
            <a:fillRect/>
          </a:stretch>
        </p:blipFill>
        <p:spPr bwMode="auto">
          <a:xfrm>
            <a:off x="5364088" y="1484784"/>
            <a:ext cx="3779911"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29485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8315"/>
            <a:ext cx="8316788" cy="68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8854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p:cNvPicPr>
          <p:nvPr/>
        </p:nvPicPr>
        <p:blipFill>
          <a:blip r:embed="rId3">
            <a:alphaModFix amt="23000"/>
            <a:extLst>
              <a:ext uri="{28A0092B-C50C-407E-A947-70E740481C1C}">
                <a14:useLocalDpi xmlns:a14="http://schemas.microsoft.com/office/drawing/2010/main" val="0"/>
              </a:ext>
            </a:extLst>
          </a:blip>
          <a:srcRect/>
          <a:stretch>
            <a:fillRect/>
          </a:stretch>
        </p:blipFill>
        <p:spPr bwMode="auto">
          <a:xfrm>
            <a:off x="94364" y="836712"/>
            <a:ext cx="9046155"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Title 1"/>
          <p:cNvSpPr>
            <a:spLocks noGrp="1"/>
          </p:cNvSpPr>
          <p:nvPr>
            <p:ph type="title"/>
          </p:nvPr>
        </p:nvSpPr>
        <p:spPr/>
        <p:txBody>
          <a:bodyPr/>
          <a:lstStyle/>
          <a:p>
            <a:r>
              <a:rPr lang="en-GB" altLang="en-US" dirty="0" smtClean="0">
                <a:ea typeface="ＭＳ Ｐゴシック" pitchFamily="34" charset="-128"/>
              </a:rPr>
              <a:t>Defining self-esteem</a:t>
            </a:r>
          </a:p>
        </p:txBody>
      </p:sp>
      <p:sp>
        <p:nvSpPr>
          <p:cNvPr id="9219" name="Content Placeholder 2"/>
          <p:cNvSpPr>
            <a:spLocks noGrp="1"/>
          </p:cNvSpPr>
          <p:nvPr>
            <p:ph idx="1"/>
          </p:nvPr>
        </p:nvSpPr>
        <p:spPr/>
        <p:txBody>
          <a:bodyPr>
            <a:normAutofit lnSpcReduction="10000"/>
          </a:bodyPr>
          <a:lstStyle/>
          <a:p>
            <a:r>
              <a:rPr lang="en-GB" altLang="en-US" dirty="0" smtClean="0">
                <a:ea typeface="ＭＳ Ｐゴシック" pitchFamily="34" charset="-128"/>
              </a:rPr>
              <a:t>The concept of self-esteem has two components:</a:t>
            </a:r>
          </a:p>
          <a:p>
            <a:pPr lvl="1"/>
            <a:r>
              <a:rPr lang="en-GB" altLang="en-US" dirty="0">
                <a:ea typeface="Arial" pitchFamily="34" charset="0"/>
              </a:rPr>
              <a:t>Self</a:t>
            </a:r>
          </a:p>
          <a:p>
            <a:pPr lvl="2"/>
            <a:r>
              <a:rPr lang="en-GB" altLang="en-US" dirty="0">
                <a:ea typeface="Arial" pitchFamily="34" charset="0"/>
              </a:rPr>
              <a:t>The summation of your (verbal) history</a:t>
            </a:r>
          </a:p>
          <a:p>
            <a:pPr lvl="2"/>
            <a:r>
              <a:rPr lang="en-GB" altLang="en-US" dirty="0">
                <a:ea typeface="Arial" pitchFamily="34" charset="0"/>
              </a:rPr>
              <a:t>All behaviours / emotions / sensations / thoughts / fantasies / physiology / characteristics / traits / talents / skills / dreams</a:t>
            </a:r>
          </a:p>
          <a:p>
            <a:pPr lvl="1"/>
            <a:r>
              <a:rPr lang="en-GB" altLang="en-US" dirty="0" smtClean="0">
                <a:ea typeface="Arial" pitchFamily="34" charset="0"/>
              </a:rPr>
              <a:t>Esteem</a:t>
            </a:r>
          </a:p>
          <a:p>
            <a:pPr lvl="2"/>
            <a:r>
              <a:rPr lang="en-GB" altLang="en-US" dirty="0" smtClean="0">
                <a:ea typeface="Arial" pitchFamily="34" charset="0"/>
              </a:rPr>
              <a:t>From the verb ‘estimate’</a:t>
            </a:r>
          </a:p>
          <a:p>
            <a:pPr lvl="2"/>
            <a:r>
              <a:rPr lang="en-GB" altLang="en-US" dirty="0" smtClean="0">
                <a:ea typeface="Arial" pitchFamily="34" charset="0"/>
              </a:rPr>
              <a:t>Synonyms: judge / rate / evaluate</a:t>
            </a:r>
          </a:p>
        </p:txBody>
      </p:sp>
    </p:spTree>
    <p:extLst>
      <p:ext uri="{BB962C8B-B14F-4D97-AF65-F5344CB8AC3E}">
        <p14:creationId xmlns:p14="http://schemas.microsoft.com/office/powerpoint/2010/main" val="2734166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5656" y="620688"/>
            <a:ext cx="6119647" cy="4928986"/>
          </a:xfrm>
          <a:prstGeom prst="rect">
            <a:avLst/>
          </a:prstGeom>
        </p:spPr>
      </p:pic>
      <p:sp>
        <p:nvSpPr>
          <p:cNvPr id="5" name="TextBox 4"/>
          <p:cNvSpPr txBox="1"/>
          <p:nvPr/>
        </p:nvSpPr>
        <p:spPr>
          <a:xfrm>
            <a:off x="1691680" y="5805264"/>
            <a:ext cx="5776266" cy="646331"/>
          </a:xfrm>
          <a:prstGeom prst="rect">
            <a:avLst/>
          </a:prstGeom>
          <a:noFill/>
        </p:spPr>
        <p:txBody>
          <a:bodyPr wrap="none" rtlCol="0">
            <a:spAutoFit/>
          </a:bodyPr>
          <a:lstStyle/>
          <a:p>
            <a:r>
              <a:rPr lang="en-US" sz="3600" b="1" dirty="0" smtClean="0">
                <a:solidFill>
                  <a:prstClr val="black"/>
                </a:solidFill>
              </a:rPr>
              <a:t>CONCEPTUALISED SELF</a:t>
            </a:r>
            <a:endParaRPr lang="en-US" sz="3600" b="1" dirty="0">
              <a:solidFill>
                <a:prstClr val="black"/>
              </a:solidFill>
            </a:endParaRPr>
          </a:p>
        </p:txBody>
      </p:sp>
    </p:spTree>
    <p:extLst>
      <p:ext uri="{BB962C8B-B14F-4D97-AF65-F5344CB8AC3E}">
        <p14:creationId xmlns:p14="http://schemas.microsoft.com/office/powerpoint/2010/main" val="2825866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ea typeface="ＭＳ Ｐゴシック" pitchFamily="34" charset="-128"/>
              </a:rPr>
              <a:t>The language of ‘low self-esteem’</a:t>
            </a:r>
          </a:p>
        </p:txBody>
      </p:sp>
      <p:sp>
        <p:nvSpPr>
          <p:cNvPr id="11267" name="Content Placeholder 2"/>
          <p:cNvSpPr>
            <a:spLocks noGrp="1"/>
          </p:cNvSpPr>
          <p:nvPr>
            <p:ph idx="1"/>
          </p:nvPr>
        </p:nvSpPr>
        <p:spPr/>
        <p:txBody>
          <a:bodyPr>
            <a:normAutofit/>
          </a:bodyPr>
          <a:lstStyle/>
          <a:p>
            <a:r>
              <a:rPr lang="en-GB" altLang="en-US" dirty="0" smtClean="0">
                <a:ea typeface="Arial" pitchFamily="34" charset="0"/>
              </a:rPr>
              <a:t>“I can’t cope.  I’m worthless”</a:t>
            </a:r>
          </a:p>
          <a:p>
            <a:r>
              <a:rPr lang="en-GB" altLang="en-US" dirty="0" smtClean="0">
                <a:ea typeface="ＭＳ Ｐゴシック" pitchFamily="34" charset="-128"/>
              </a:rPr>
              <a:t>“I failed.  I always fail.  I’m a failure”</a:t>
            </a:r>
          </a:p>
          <a:p>
            <a:r>
              <a:rPr lang="en-GB" altLang="en-US" dirty="0" smtClean="0">
                <a:ea typeface="ＭＳ Ｐゴシック" pitchFamily="34" charset="-128"/>
              </a:rPr>
              <a:t>“She left me.  I know I’m </a:t>
            </a:r>
            <a:r>
              <a:rPr lang="en-GB" altLang="en-US" dirty="0" err="1" smtClean="0">
                <a:ea typeface="ＭＳ Ｐゴシック" pitchFamily="34" charset="-128"/>
              </a:rPr>
              <a:t>unloveable</a:t>
            </a:r>
            <a:r>
              <a:rPr lang="en-GB" altLang="en-US" dirty="0" smtClean="0">
                <a:ea typeface="ＭＳ Ｐゴシック" pitchFamily="34" charset="-128"/>
              </a:rPr>
              <a:t>”</a:t>
            </a:r>
          </a:p>
        </p:txBody>
      </p:sp>
      <p:pic>
        <p:nvPicPr>
          <p:cNvPr id="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410601"/>
            <a:ext cx="5165527" cy="344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3059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deictic relations</a:t>
            </a:r>
            <a:endParaRPr lang="en-US" dirty="0"/>
          </a:p>
        </p:txBody>
      </p:sp>
      <p:sp>
        <p:nvSpPr>
          <p:cNvPr id="4" name="Oval 3"/>
          <p:cNvSpPr/>
          <p:nvPr/>
        </p:nvSpPr>
        <p:spPr>
          <a:xfrm>
            <a:off x="395536" y="1484784"/>
            <a:ext cx="3888432" cy="38884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prstClr val="white"/>
                </a:solidFill>
              </a:rPr>
              <a:t>I-ness</a:t>
            </a:r>
            <a:endParaRPr lang="en-US" sz="3600" dirty="0">
              <a:solidFill>
                <a:prstClr val="white"/>
              </a:solidFill>
            </a:endParaRPr>
          </a:p>
        </p:txBody>
      </p:sp>
      <p:sp>
        <p:nvSpPr>
          <p:cNvPr id="5" name="Oval 4"/>
          <p:cNvSpPr/>
          <p:nvPr/>
        </p:nvSpPr>
        <p:spPr>
          <a:xfrm>
            <a:off x="4788024" y="1484784"/>
            <a:ext cx="3888432" cy="38884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prstClr val="white"/>
                </a:solidFill>
              </a:rPr>
              <a:t>Content</a:t>
            </a:r>
            <a:endParaRPr lang="en-US" dirty="0">
              <a:solidFill>
                <a:prstClr val="white"/>
              </a:solidFill>
            </a:endParaRPr>
          </a:p>
        </p:txBody>
      </p:sp>
      <p:sp>
        <p:nvSpPr>
          <p:cNvPr id="6" name="Oval 5"/>
          <p:cNvSpPr/>
          <p:nvPr/>
        </p:nvSpPr>
        <p:spPr>
          <a:xfrm>
            <a:off x="2123728" y="3933056"/>
            <a:ext cx="1224136" cy="11521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rPr>
              <a:t>Content</a:t>
            </a:r>
            <a:endParaRPr lang="en-US" sz="1400" dirty="0">
              <a:solidFill>
                <a:prstClr val="white"/>
              </a:solidFill>
            </a:endParaRPr>
          </a:p>
        </p:txBody>
      </p:sp>
      <p:sp>
        <p:nvSpPr>
          <p:cNvPr id="7" name="Oval 6"/>
          <p:cNvSpPr/>
          <p:nvPr/>
        </p:nvSpPr>
        <p:spPr>
          <a:xfrm>
            <a:off x="6660232" y="3933056"/>
            <a:ext cx="1224136" cy="11521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rPr>
              <a:t>I-ness</a:t>
            </a:r>
            <a:endParaRPr lang="en-US" sz="1400" dirty="0">
              <a:solidFill>
                <a:prstClr val="white"/>
              </a:solidFill>
            </a:endParaRPr>
          </a:p>
        </p:txBody>
      </p:sp>
      <p:sp>
        <p:nvSpPr>
          <p:cNvPr id="8" name="Rectangle 7"/>
          <p:cNvSpPr/>
          <p:nvPr/>
        </p:nvSpPr>
        <p:spPr>
          <a:xfrm>
            <a:off x="3491880" y="5229200"/>
            <a:ext cx="968032" cy="707886"/>
          </a:xfrm>
          <a:prstGeom prst="rect">
            <a:avLst/>
          </a:prstGeom>
        </p:spPr>
        <p:txBody>
          <a:bodyPr wrap="square">
            <a:spAutoFit/>
          </a:bodyPr>
          <a:lstStyle/>
          <a:p>
            <a:r>
              <a:rPr lang="en-US" sz="4000" dirty="0">
                <a:solidFill>
                  <a:prstClr val="black"/>
                </a:solidFill>
                <a:latin typeface="Zapf Dingbats"/>
                <a:ea typeface="Zapf Dingbats"/>
                <a:cs typeface="Zapf Dingbats"/>
              </a:rPr>
              <a:t>✓</a:t>
            </a:r>
            <a:endParaRPr lang="en-US" sz="4000" dirty="0">
              <a:solidFill>
                <a:prstClr val="black"/>
              </a:solidFill>
            </a:endParaRPr>
          </a:p>
        </p:txBody>
      </p:sp>
      <p:sp>
        <p:nvSpPr>
          <p:cNvPr id="9" name="Rectangle 8"/>
          <p:cNvSpPr/>
          <p:nvPr/>
        </p:nvSpPr>
        <p:spPr>
          <a:xfrm>
            <a:off x="8244408" y="5229200"/>
            <a:ext cx="453970" cy="646331"/>
          </a:xfrm>
          <a:prstGeom prst="rect">
            <a:avLst/>
          </a:prstGeom>
        </p:spPr>
        <p:txBody>
          <a:bodyPr wrap="none">
            <a:spAutoFit/>
          </a:bodyPr>
          <a:lstStyle/>
          <a:p>
            <a:r>
              <a:rPr lang="en-US" sz="3600" dirty="0">
                <a:solidFill>
                  <a:prstClr val="black"/>
                </a:solidFill>
                <a:latin typeface="Zapf Dingbats"/>
                <a:ea typeface="Zapf Dingbats"/>
                <a:cs typeface="Zapf Dingbats"/>
              </a:rPr>
              <a:t>✗</a:t>
            </a:r>
            <a:endParaRPr lang="en-US" sz="3600" dirty="0">
              <a:solidFill>
                <a:prstClr val="black"/>
              </a:solidFill>
            </a:endParaRPr>
          </a:p>
        </p:txBody>
      </p:sp>
      <p:sp>
        <p:nvSpPr>
          <p:cNvPr id="11" name="TextBox 10"/>
          <p:cNvSpPr txBox="1"/>
          <p:nvPr/>
        </p:nvSpPr>
        <p:spPr>
          <a:xfrm>
            <a:off x="323528" y="5949280"/>
            <a:ext cx="8568952" cy="738664"/>
          </a:xfrm>
          <a:prstGeom prst="rect">
            <a:avLst/>
          </a:prstGeom>
          <a:noFill/>
        </p:spPr>
        <p:txBody>
          <a:bodyPr wrap="square" rtlCol="0">
            <a:spAutoFit/>
          </a:bodyPr>
          <a:lstStyle/>
          <a:p>
            <a:r>
              <a:rPr lang="en-US" sz="1400" dirty="0" err="1" smtClean="0">
                <a:solidFill>
                  <a:prstClr val="black"/>
                </a:solidFill>
              </a:rPr>
              <a:t>Foody</a:t>
            </a:r>
            <a:r>
              <a:rPr lang="en-US" sz="1400" dirty="0" smtClean="0">
                <a:solidFill>
                  <a:prstClr val="black"/>
                </a:solidFill>
              </a:rPr>
              <a:t>, M, Barnes-Holmes, Y &amp; Barnes-Holmes, D.  (2013).  An Empirical Investigation of </a:t>
            </a:r>
            <a:r>
              <a:rPr lang="en-US" sz="1400" dirty="0" err="1" smtClean="0">
                <a:solidFill>
                  <a:prstClr val="black"/>
                </a:solidFill>
              </a:rPr>
              <a:t>Hierachical</a:t>
            </a:r>
            <a:r>
              <a:rPr lang="en-US" sz="1400" dirty="0" smtClean="0">
                <a:solidFill>
                  <a:prstClr val="black"/>
                </a:solidFill>
              </a:rPr>
              <a:t> versus Distinction Relations in a Self-based ACT exercise.  International Journal of Psychology and Psychological Therapy, 13, 3, 373-388</a:t>
            </a:r>
            <a:endParaRPr lang="en-US" sz="1600" dirty="0">
              <a:solidFill>
                <a:prstClr val="black"/>
              </a:solidFill>
            </a:endParaRPr>
          </a:p>
        </p:txBody>
      </p:sp>
    </p:spTree>
    <p:extLst>
      <p:ext uri="{BB962C8B-B14F-4D97-AF65-F5344CB8AC3E}">
        <p14:creationId xmlns:p14="http://schemas.microsoft.com/office/powerpoint/2010/main" val="5775374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lstStyle/>
          <a:p>
            <a:r>
              <a:rPr lang="en-US" altLang="en-US" dirty="0" smtClean="0">
                <a:ea typeface="ＭＳ Ｐゴシック" pitchFamily="34" charset="-128"/>
              </a:rPr>
              <a:t>Is ‘high self-esteem’ the remedy?</a:t>
            </a:r>
          </a:p>
        </p:txBody>
      </p:sp>
      <p:sp>
        <p:nvSpPr>
          <p:cNvPr id="34820" name="Content Placeholder 2"/>
          <p:cNvSpPr>
            <a:spLocks noGrp="1"/>
          </p:cNvSpPr>
          <p:nvPr>
            <p:ph idx="1"/>
          </p:nvPr>
        </p:nvSpPr>
        <p:spPr/>
        <p:txBody>
          <a:bodyPr/>
          <a:lstStyle/>
          <a:p>
            <a:r>
              <a:rPr lang="en-US" altLang="en-US" dirty="0" smtClean="0">
                <a:ea typeface="ＭＳ Ｐゴシック" pitchFamily="34" charset="-128"/>
              </a:rPr>
              <a:t>Low self-esteem involves ‘self’ a single, global, negative rating.</a:t>
            </a:r>
          </a:p>
          <a:p>
            <a:r>
              <a:rPr lang="en-US" altLang="en-US" dirty="0" smtClean="0">
                <a:ea typeface="ＭＳ Ｐゴシック" pitchFamily="34" charset="-128"/>
              </a:rPr>
              <a:t>High self-esteem involves ‘self’ a single, global, positive rating.</a:t>
            </a:r>
          </a:p>
          <a:p>
            <a:r>
              <a:rPr lang="en-US" altLang="en-US" dirty="0" smtClean="0">
                <a:ea typeface="ＭＳ Ｐゴシック" pitchFamily="34" charset="-128"/>
              </a:rPr>
              <a:t>Is that the answer?</a:t>
            </a:r>
          </a:p>
        </p:txBody>
      </p:sp>
      <p:pic>
        <p:nvPicPr>
          <p:cNvPr id="2" name="Picture 1"/>
          <p:cNvPicPr>
            <a:picLocks noChangeAspect="1"/>
          </p:cNvPicPr>
          <p:nvPr/>
        </p:nvPicPr>
        <p:blipFill>
          <a:blip r:embed="rId3"/>
          <a:stretch>
            <a:fillRect/>
          </a:stretch>
        </p:blipFill>
        <p:spPr>
          <a:xfrm>
            <a:off x="4211960" y="4177544"/>
            <a:ext cx="4932040" cy="2680456"/>
          </a:xfrm>
          <a:prstGeom prst="rect">
            <a:avLst/>
          </a:prstGeom>
        </p:spPr>
      </p:pic>
    </p:spTree>
    <p:extLst>
      <p:ext uri="{BB962C8B-B14F-4D97-AF65-F5344CB8AC3E}">
        <p14:creationId xmlns:p14="http://schemas.microsoft.com/office/powerpoint/2010/main" val="24031194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11391</TotalTime>
  <Words>683</Words>
  <Application>Microsoft Macintosh PowerPoint</Application>
  <PresentationFormat>On-screen Show (4:3)</PresentationFormat>
  <Paragraphs>92</Paragraphs>
  <Slides>22</Slides>
  <Notes>6</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Office Theme</vt:lpstr>
      <vt:lpstr>1_Office Theme</vt:lpstr>
      <vt:lpstr>2_Office Theme</vt:lpstr>
      <vt:lpstr>3_Office Theme</vt:lpstr>
      <vt:lpstr>4_Office Theme</vt:lpstr>
      <vt:lpstr> Why I don’t want to raise  self-esteem</vt:lpstr>
      <vt:lpstr>PowerPoint Presentation</vt:lpstr>
      <vt:lpstr>PowerPoint Presentation</vt:lpstr>
      <vt:lpstr>PowerPoint Presentation</vt:lpstr>
      <vt:lpstr>Defining self-esteem</vt:lpstr>
      <vt:lpstr>PowerPoint Presentation</vt:lpstr>
      <vt:lpstr>The language of ‘low self-esteem’</vt:lpstr>
      <vt:lpstr>Hierarchical deictic relations</vt:lpstr>
      <vt:lpstr>Is ‘high self-esteem’ the remedy?</vt:lpstr>
      <vt:lpstr>PowerPoint Presentation</vt:lpstr>
      <vt:lpstr>The rating game</vt:lpstr>
      <vt:lpstr>A predilection for single orderings</vt:lpstr>
      <vt:lpstr>Overcoming the rating game</vt:lpstr>
      <vt:lpstr>Overcoming the rating game</vt:lpstr>
      <vt:lpstr>Why is self-esteem problematic?</vt:lpstr>
      <vt:lpstr>Working to raise self-esteem promotes the swapping of one conceptualised self for another  This is not consistent with ACT  </vt:lpstr>
      <vt:lpstr>PowerPoint Presentation</vt:lpstr>
      <vt:lpstr>Unconditional self-acceptance</vt:lpstr>
      <vt:lpstr>PowerPoint Presentation</vt:lpstr>
      <vt:lpstr>PowerPoint Presentation</vt:lpstr>
      <vt:lpstr>PowerPoint Presentation</vt:lpstr>
      <vt:lpstr> Why I don’t want to raise my clients’ self-esteem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Systematic Assessment of Short-Term Violence Risks</dc:title>
  <dc:creator>Carla</dc:creator>
  <cp:lastModifiedBy>Richard Bennett</cp:lastModifiedBy>
  <cp:revision>103</cp:revision>
  <dcterms:created xsi:type="dcterms:W3CDTF">2005-01-12T01:16:06Z</dcterms:created>
  <dcterms:modified xsi:type="dcterms:W3CDTF">2015-07-12T22:53:11Z</dcterms:modified>
</cp:coreProperties>
</file>