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6"/>
  </p:notesMasterIdLst>
  <p:handoutMasterIdLst>
    <p:handoutMasterId r:id="rId47"/>
  </p:handoutMasterIdLst>
  <p:sldIdLst>
    <p:sldId id="387" r:id="rId2"/>
    <p:sldId id="399" r:id="rId3"/>
    <p:sldId id="400" r:id="rId4"/>
    <p:sldId id="321" r:id="rId5"/>
    <p:sldId id="413" r:id="rId6"/>
    <p:sldId id="393" r:id="rId7"/>
    <p:sldId id="394" r:id="rId8"/>
    <p:sldId id="395" r:id="rId9"/>
    <p:sldId id="338" r:id="rId10"/>
    <p:sldId id="353" r:id="rId11"/>
    <p:sldId id="352" r:id="rId12"/>
    <p:sldId id="392" r:id="rId13"/>
    <p:sldId id="339" r:id="rId14"/>
    <p:sldId id="398" r:id="rId15"/>
    <p:sldId id="397" r:id="rId16"/>
    <p:sldId id="362" r:id="rId17"/>
    <p:sldId id="396" r:id="rId18"/>
    <p:sldId id="401" r:id="rId19"/>
    <p:sldId id="403" r:id="rId20"/>
    <p:sldId id="402" r:id="rId21"/>
    <p:sldId id="360" r:id="rId22"/>
    <p:sldId id="361" r:id="rId23"/>
    <p:sldId id="359" r:id="rId24"/>
    <p:sldId id="407" r:id="rId25"/>
    <p:sldId id="414" r:id="rId26"/>
    <p:sldId id="415" r:id="rId27"/>
    <p:sldId id="404" r:id="rId28"/>
    <p:sldId id="349" r:id="rId29"/>
    <p:sldId id="350" r:id="rId30"/>
    <p:sldId id="405" r:id="rId31"/>
    <p:sldId id="363" r:id="rId32"/>
    <p:sldId id="351" r:id="rId33"/>
    <p:sldId id="364" r:id="rId34"/>
    <p:sldId id="365" r:id="rId35"/>
    <p:sldId id="382" r:id="rId36"/>
    <p:sldId id="406" r:id="rId37"/>
    <p:sldId id="388" r:id="rId38"/>
    <p:sldId id="408" r:id="rId39"/>
    <p:sldId id="348" r:id="rId40"/>
    <p:sldId id="409" r:id="rId41"/>
    <p:sldId id="410" r:id="rId42"/>
    <p:sldId id="389" r:id="rId43"/>
    <p:sldId id="411" r:id="rId44"/>
    <p:sldId id="412" r:id="rId45"/>
  </p:sldIdLst>
  <p:sldSz cx="9144000" cy="6858000" type="screen4x3"/>
  <p:notesSz cx="6858000" cy="9144000"/>
  <p:defaultTextStyle>
    <a:defPPr>
      <a:defRPr lang="en-CA"/>
    </a:defPPr>
    <a:lvl1pPr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0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29" autoAdjust="0"/>
  </p:normalViewPr>
  <p:slideViewPr>
    <p:cSldViewPr>
      <p:cViewPr>
        <p:scale>
          <a:sx n="100" d="100"/>
          <a:sy n="100" d="100"/>
        </p:scale>
        <p:origin x="-1328" y="-12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7758"/>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ADE2D-378E-9D44-AF2C-50D0E8858D2B}" type="doc">
      <dgm:prSet loTypeId="urn:microsoft.com/office/officeart/2005/8/layout/radial2" loCatId="" qsTypeId="urn:microsoft.com/office/officeart/2005/8/quickstyle/simple4" qsCatId="simple" csTypeId="urn:microsoft.com/office/officeart/2005/8/colors/accent1_2" csCatId="accent1" phldr="1"/>
      <dgm:spPr/>
      <dgm:t>
        <a:bodyPr/>
        <a:lstStyle/>
        <a:p>
          <a:endParaRPr lang="en-US"/>
        </a:p>
      </dgm:t>
    </dgm:pt>
    <dgm:pt modelId="{A7A67BD1-0DFC-6746-9C7B-8BBDFBD42630}">
      <dgm:prSet phldrT="[Text]"/>
      <dgm:spPr/>
      <dgm:t>
        <a:bodyPr/>
        <a:lstStyle/>
        <a:p>
          <a:r>
            <a:rPr lang="en-US" dirty="0" smtClean="0"/>
            <a:t>Self</a:t>
          </a:r>
          <a:endParaRPr lang="en-US" dirty="0"/>
        </a:p>
      </dgm:t>
    </dgm:pt>
    <dgm:pt modelId="{462E7B1C-FDE6-B448-AAA8-1D229430DB13}" type="parTrans" cxnId="{022E330C-1DAC-8A4D-B270-D0236062C5BE}">
      <dgm:prSet/>
      <dgm:spPr/>
      <dgm:t>
        <a:bodyPr/>
        <a:lstStyle/>
        <a:p>
          <a:endParaRPr lang="en-US"/>
        </a:p>
      </dgm:t>
    </dgm:pt>
    <dgm:pt modelId="{1F709B90-10F0-E34F-A25B-A47A71C58E6A}" type="sibTrans" cxnId="{022E330C-1DAC-8A4D-B270-D0236062C5BE}">
      <dgm:prSet/>
      <dgm:spPr/>
      <dgm:t>
        <a:bodyPr/>
        <a:lstStyle/>
        <a:p>
          <a:endParaRPr lang="en-US"/>
        </a:p>
      </dgm:t>
    </dgm:pt>
    <dgm:pt modelId="{F2B4C78A-89D4-854C-A5CC-91FC04E901A4}">
      <dgm:prSet phldrT="[Text]"/>
      <dgm:spPr/>
      <dgm:t>
        <a:bodyPr/>
        <a:lstStyle/>
        <a:p>
          <a:r>
            <a:rPr lang="en-US" dirty="0" smtClean="0"/>
            <a:t>Other</a:t>
          </a:r>
          <a:endParaRPr lang="en-US" dirty="0"/>
        </a:p>
      </dgm:t>
    </dgm:pt>
    <dgm:pt modelId="{E288FA03-CA64-6647-8EF7-6C0E5B280DD2}" type="parTrans" cxnId="{422CE435-BD7E-1847-8E9E-45E5988FFFC7}">
      <dgm:prSet/>
      <dgm:spPr/>
      <dgm:t>
        <a:bodyPr/>
        <a:lstStyle/>
        <a:p>
          <a:endParaRPr lang="en-US"/>
        </a:p>
      </dgm:t>
    </dgm:pt>
    <dgm:pt modelId="{E06154C8-CA60-C64D-B338-523BA4715E51}" type="sibTrans" cxnId="{422CE435-BD7E-1847-8E9E-45E5988FFFC7}">
      <dgm:prSet/>
      <dgm:spPr/>
      <dgm:t>
        <a:bodyPr/>
        <a:lstStyle/>
        <a:p>
          <a:endParaRPr lang="en-US"/>
        </a:p>
      </dgm:t>
    </dgm:pt>
    <dgm:pt modelId="{1E2F8A48-3B58-0D4E-811A-F2A4023AD15A}">
      <dgm:prSet phldrT="[Text]"/>
      <dgm:spPr/>
      <dgm:t>
        <a:bodyPr/>
        <a:lstStyle/>
        <a:p>
          <a:r>
            <a:rPr lang="en-US" dirty="0" smtClean="0"/>
            <a:t>Life</a:t>
          </a:r>
          <a:endParaRPr lang="en-US" dirty="0"/>
        </a:p>
      </dgm:t>
    </dgm:pt>
    <dgm:pt modelId="{80244CC1-30BF-6642-A017-71774DBD6FE2}" type="parTrans" cxnId="{FB5AC15B-E1E3-6343-B4CA-A2D05A997230}">
      <dgm:prSet/>
      <dgm:spPr/>
      <dgm:t>
        <a:bodyPr/>
        <a:lstStyle/>
        <a:p>
          <a:endParaRPr lang="en-US"/>
        </a:p>
      </dgm:t>
    </dgm:pt>
    <dgm:pt modelId="{B813EB44-F3F9-324D-9548-BE3CFCC6D7B8}" type="sibTrans" cxnId="{FB5AC15B-E1E3-6343-B4CA-A2D05A997230}">
      <dgm:prSet/>
      <dgm:spPr/>
      <dgm:t>
        <a:bodyPr/>
        <a:lstStyle/>
        <a:p>
          <a:endParaRPr lang="en-US"/>
        </a:p>
      </dgm:t>
    </dgm:pt>
    <dgm:pt modelId="{0605ECB1-E5E2-394D-BA60-EAF0969C6092}" type="pres">
      <dgm:prSet presAssocID="{92FADE2D-378E-9D44-AF2C-50D0E8858D2B}" presName="composite" presStyleCnt="0">
        <dgm:presLayoutVars>
          <dgm:chMax val="5"/>
          <dgm:dir/>
          <dgm:animLvl val="ctr"/>
          <dgm:resizeHandles val="exact"/>
        </dgm:presLayoutVars>
      </dgm:prSet>
      <dgm:spPr/>
      <dgm:t>
        <a:bodyPr/>
        <a:lstStyle/>
        <a:p>
          <a:endParaRPr lang="en-US"/>
        </a:p>
      </dgm:t>
    </dgm:pt>
    <dgm:pt modelId="{9E8CF3D8-2CD8-AF46-8D2E-665DCCC33F9B}" type="pres">
      <dgm:prSet presAssocID="{92FADE2D-378E-9D44-AF2C-50D0E8858D2B}" presName="cycle" presStyleCnt="0"/>
      <dgm:spPr/>
    </dgm:pt>
    <dgm:pt modelId="{DD95F045-2F51-DB46-9B22-40D5325A14C0}" type="pres">
      <dgm:prSet presAssocID="{92FADE2D-378E-9D44-AF2C-50D0E8858D2B}" presName="centerShape" presStyleCnt="0"/>
      <dgm:spPr/>
    </dgm:pt>
    <dgm:pt modelId="{B687E893-9171-4E44-9280-ADB9D9BA9714}" type="pres">
      <dgm:prSet presAssocID="{92FADE2D-378E-9D44-AF2C-50D0E8858D2B}" presName="connSite" presStyleLbl="node1" presStyleIdx="0" presStyleCnt="4"/>
      <dgm:spPr/>
    </dgm:pt>
    <dgm:pt modelId="{7502354D-488B-744A-B5ED-3D9F4B57424A}" type="pres">
      <dgm:prSet presAssocID="{92FADE2D-378E-9D44-AF2C-50D0E8858D2B}" presName="visible" presStyleLbl="node1" presStyleIdx="0" presStyleCnt="4"/>
      <dgm:spPr/>
    </dgm:pt>
    <dgm:pt modelId="{9A4518F9-8B15-064E-A117-97292A9A0654}" type="pres">
      <dgm:prSet presAssocID="{462E7B1C-FDE6-B448-AAA8-1D229430DB13}" presName="Name25" presStyleLbl="parChTrans1D1" presStyleIdx="0" presStyleCnt="3"/>
      <dgm:spPr/>
      <dgm:t>
        <a:bodyPr/>
        <a:lstStyle/>
        <a:p>
          <a:endParaRPr lang="en-US"/>
        </a:p>
      </dgm:t>
    </dgm:pt>
    <dgm:pt modelId="{F5B912B2-A48B-F34E-B35D-2A4AC39B102C}" type="pres">
      <dgm:prSet presAssocID="{A7A67BD1-0DFC-6746-9C7B-8BBDFBD42630}" presName="node" presStyleCnt="0"/>
      <dgm:spPr/>
    </dgm:pt>
    <dgm:pt modelId="{FD773A47-17B9-5343-9690-6420F7AF7348}" type="pres">
      <dgm:prSet presAssocID="{A7A67BD1-0DFC-6746-9C7B-8BBDFBD42630}" presName="parentNode" presStyleLbl="node1" presStyleIdx="1" presStyleCnt="4">
        <dgm:presLayoutVars>
          <dgm:chMax val="1"/>
          <dgm:bulletEnabled val="1"/>
        </dgm:presLayoutVars>
      </dgm:prSet>
      <dgm:spPr/>
      <dgm:t>
        <a:bodyPr/>
        <a:lstStyle/>
        <a:p>
          <a:endParaRPr lang="en-US"/>
        </a:p>
      </dgm:t>
    </dgm:pt>
    <dgm:pt modelId="{C76E14C4-9E6D-EF49-8431-44B64D01B108}" type="pres">
      <dgm:prSet presAssocID="{A7A67BD1-0DFC-6746-9C7B-8BBDFBD42630}" presName="childNode" presStyleLbl="revTx" presStyleIdx="0" presStyleCnt="0">
        <dgm:presLayoutVars>
          <dgm:bulletEnabled val="1"/>
        </dgm:presLayoutVars>
      </dgm:prSet>
      <dgm:spPr/>
      <dgm:t>
        <a:bodyPr/>
        <a:lstStyle/>
        <a:p>
          <a:endParaRPr lang="en-US"/>
        </a:p>
      </dgm:t>
    </dgm:pt>
    <dgm:pt modelId="{D5F89DD8-2ADB-9346-B67F-A794A22EB40F}" type="pres">
      <dgm:prSet presAssocID="{E288FA03-CA64-6647-8EF7-6C0E5B280DD2}" presName="Name25" presStyleLbl="parChTrans1D1" presStyleIdx="1" presStyleCnt="3"/>
      <dgm:spPr/>
      <dgm:t>
        <a:bodyPr/>
        <a:lstStyle/>
        <a:p>
          <a:endParaRPr lang="en-US"/>
        </a:p>
      </dgm:t>
    </dgm:pt>
    <dgm:pt modelId="{4218E5FE-51A2-E84F-A20B-23D0D1C7AF6B}" type="pres">
      <dgm:prSet presAssocID="{F2B4C78A-89D4-854C-A5CC-91FC04E901A4}" presName="node" presStyleCnt="0"/>
      <dgm:spPr/>
    </dgm:pt>
    <dgm:pt modelId="{B405988B-38C6-CE49-9BFB-116807C822B0}" type="pres">
      <dgm:prSet presAssocID="{F2B4C78A-89D4-854C-A5CC-91FC04E901A4}" presName="parentNode" presStyleLbl="node1" presStyleIdx="2" presStyleCnt="4">
        <dgm:presLayoutVars>
          <dgm:chMax val="1"/>
          <dgm:bulletEnabled val="1"/>
        </dgm:presLayoutVars>
      </dgm:prSet>
      <dgm:spPr/>
      <dgm:t>
        <a:bodyPr/>
        <a:lstStyle/>
        <a:p>
          <a:endParaRPr lang="en-US"/>
        </a:p>
      </dgm:t>
    </dgm:pt>
    <dgm:pt modelId="{6DA0EA2A-F1B2-B247-98EA-945F28A87A34}" type="pres">
      <dgm:prSet presAssocID="{F2B4C78A-89D4-854C-A5CC-91FC04E901A4}" presName="childNode" presStyleLbl="revTx" presStyleIdx="0" presStyleCnt="0">
        <dgm:presLayoutVars>
          <dgm:bulletEnabled val="1"/>
        </dgm:presLayoutVars>
      </dgm:prSet>
      <dgm:spPr/>
      <dgm:t>
        <a:bodyPr/>
        <a:lstStyle/>
        <a:p>
          <a:endParaRPr lang="en-US"/>
        </a:p>
      </dgm:t>
    </dgm:pt>
    <dgm:pt modelId="{12FA54EA-E792-1C43-A2DA-A96655A48133}" type="pres">
      <dgm:prSet presAssocID="{80244CC1-30BF-6642-A017-71774DBD6FE2}" presName="Name25" presStyleLbl="parChTrans1D1" presStyleIdx="2" presStyleCnt="3"/>
      <dgm:spPr/>
      <dgm:t>
        <a:bodyPr/>
        <a:lstStyle/>
        <a:p>
          <a:endParaRPr lang="en-US"/>
        </a:p>
      </dgm:t>
    </dgm:pt>
    <dgm:pt modelId="{54A5338A-1B54-3449-9E2B-E1FB7A50FC7B}" type="pres">
      <dgm:prSet presAssocID="{1E2F8A48-3B58-0D4E-811A-F2A4023AD15A}" presName="node" presStyleCnt="0"/>
      <dgm:spPr/>
    </dgm:pt>
    <dgm:pt modelId="{8902DD4E-01E2-6946-9ACA-EE9ABA2D01EA}" type="pres">
      <dgm:prSet presAssocID="{1E2F8A48-3B58-0D4E-811A-F2A4023AD15A}" presName="parentNode" presStyleLbl="node1" presStyleIdx="3" presStyleCnt="4">
        <dgm:presLayoutVars>
          <dgm:chMax val="1"/>
          <dgm:bulletEnabled val="1"/>
        </dgm:presLayoutVars>
      </dgm:prSet>
      <dgm:spPr/>
      <dgm:t>
        <a:bodyPr/>
        <a:lstStyle/>
        <a:p>
          <a:endParaRPr lang="en-US"/>
        </a:p>
      </dgm:t>
    </dgm:pt>
    <dgm:pt modelId="{6B9768F5-522E-4542-B340-E6D6A2E9EFC3}" type="pres">
      <dgm:prSet presAssocID="{1E2F8A48-3B58-0D4E-811A-F2A4023AD15A}" presName="childNode" presStyleLbl="revTx" presStyleIdx="0" presStyleCnt="0">
        <dgm:presLayoutVars>
          <dgm:bulletEnabled val="1"/>
        </dgm:presLayoutVars>
      </dgm:prSet>
      <dgm:spPr/>
      <dgm:t>
        <a:bodyPr/>
        <a:lstStyle/>
        <a:p>
          <a:endParaRPr lang="en-US"/>
        </a:p>
      </dgm:t>
    </dgm:pt>
  </dgm:ptLst>
  <dgm:cxnLst>
    <dgm:cxn modelId="{8E56C7BE-9239-2C45-93DE-E165EC2363A3}" type="presOf" srcId="{462E7B1C-FDE6-B448-AAA8-1D229430DB13}" destId="{9A4518F9-8B15-064E-A117-97292A9A0654}" srcOrd="0" destOrd="0" presId="urn:microsoft.com/office/officeart/2005/8/layout/radial2"/>
    <dgm:cxn modelId="{FB5AC15B-E1E3-6343-B4CA-A2D05A997230}" srcId="{92FADE2D-378E-9D44-AF2C-50D0E8858D2B}" destId="{1E2F8A48-3B58-0D4E-811A-F2A4023AD15A}" srcOrd="2" destOrd="0" parTransId="{80244CC1-30BF-6642-A017-71774DBD6FE2}" sibTransId="{B813EB44-F3F9-324D-9548-BE3CFCC6D7B8}"/>
    <dgm:cxn modelId="{018E34CC-3152-574C-974D-382C8347AA64}" type="presOf" srcId="{A7A67BD1-0DFC-6746-9C7B-8BBDFBD42630}" destId="{FD773A47-17B9-5343-9690-6420F7AF7348}" srcOrd="0" destOrd="0" presId="urn:microsoft.com/office/officeart/2005/8/layout/radial2"/>
    <dgm:cxn modelId="{022E330C-1DAC-8A4D-B270-D0236062C5BE}" srcId="{92FADE2D-378E-9D44-AF2C-50D0E8858D2B}" destId="{A7A67BD1-0DFC-6746-9C7B-8BBDFBD42630}" srcOrd="0" destOrd="0" parTransId="{462E7B1C-FDE6-B448-AAA8-1D229430DB13}" sibTransId="{1F709B90-10F0-E34F-A25B-A47A71C58E6A}"/>
    <dgm:cxn modelId="{2731D7F4-46D3-FB43-97C5-4633974FF527}" type="presOf" srcId="{E288FA03-CA64-6647-8EF7-6C0E5B280DD2}" destId="{D5F89DD8-2ADB-9346-B67F-A794A22EB40F}" srcOrd="0" destOrd="0" presId="urn:microsoft.com/office/officeart/2005/8/layout/radial2"/>
    <dgm:cxn modelId="{81BC4C4F-62AF-0E4F-967F-EBD257DBD74B}" type="presOf" srcId="{F2B4C78A-89D4-854C-A5CC-91FC04E901A4}" destId="{B405988B-38C6-CE49-9BFB-116807C822B0}" srcOrd="0" destOrd="0" presId="urn:microsoft.com/office/officeart/2005/8/layout/radial2"/>
    <dgm:cxn modelId="{990DC3E3-7429-9649-A557-FAE9B0E10DE4}" type="presOf" srcId="{92FADE2D-378E-9D44-AF2C-50D0E8858D2B}" destId="{0605ECB1-E5E2-394D-BA60-EAF0969C6092}" srcOrd="0" destOrd="0" presId="urn:microsoft.com/office/officeart/2005/8/layout/radial2"/>
    <dgm:cxn modelId="{D4D29E1B-99E1-C343-871F-1FAAFD261D23}" type="presOf" srcId="{1E2F8A48-3B58-0D4E-811A-F2A4023AD15A}" destId="{8902DD4E-01E2-6946-9ACA-EE9ABA2D01EA}" srcOrd="0" destOrd="0" presId="urn:microsoft.com/office/officeart/2005/8/layout/radial2"/>
    <dgm:cxn modelId="{422CE435-BD7E-1847-8E9E-45E5988FFFC7}" srcId="{92FADE2D-378E-9D44-AF2C-50D0E8858D2B}" destId="{F2B4C78A-89D4-854C-A5CC-91FC04E901A4}" srcOrd="1" destOrd="0" parTransId="{E288FA03-CA64-6647-8EF7-6C0E5B280DD2}" sibTransId="{E06154C8-CA60-C64D-B338-523BA4715E51}"/>
    <dgm:cxn modelId="{810F8608-522F-2547-9631-14D6159BE55E}" type="presOf" srcId="{80244CC1-30BF-6642-A017-71774DBD6FE2}" destId="{12FA54EA-E792-1C43-A2DA-A96655A48133}" srcOrd="0" destOrd="0" presId="urn:microsoft.com/office/officeart/2005/8/layout/radial2"/>
    <dgm:cxn modelId="{B3F86BA5-F0BC-4E48-94C9-5A82EF5F45FA}" type="presParOf" srcId="{0605ECB1-E5E2-394D-BA60-EAF0969C6092}" destId="{9E8CF3D8-2CD8-AF46-8D2E-665DCCC33F9B}" srcOrd="0" destOrd="0" presId="urn:microsoft.com/office/officeart/2005/8/layout/radial2"/>
    <dgm:cxn modelId="{553A9372-3DCF-AF40-B27F-C67C06F02589}" type="presParOf" srcId="{9E8CF3D8-2CD8-AF46-8D2E-665DCCC33F9B}" destId="{DD95F045-2F51-DB46-9B22-40D5325A14C0}" srcOrd="0" destOrd="0" presId="urn:microsoft.com/office/officeart/2005/8/layout/radial2"/>
    <dgm:cxn modelId="{9A2B6634-FD34-9044-8DA3-B5BE22FF31AB}" type="presParOf" srcId="{DD95F045-2F51-DB46-9B22-40D5325A14C0}" destId="{B687E893-9171-4E44-9280-ADB9D9BA9714}" srcOrd="0" destOrd="0" presId="urn:microsoft.com/office/officeart/2005/8/layout/radial2"/>
    <dgm:cxn modelId="{F70F55CD-27BC-3541-8A82-F49358E8532F}" type="presParOf" srcId="{DD95F045-2F51-DB46-9B22-40D5325A14C0}" destId="{7502354D-488B-744A-B5ED-3D9F4B57424A}" srcOrd="1" destOrd="0" presId="urn:microsoft.com/office/officeart/2005/8/layout/radial2"/>
    <dgm:cxn modelId="{98E984FA-F95F-2B4D-BEB3-D7CF88F7650F}" type="presParOf" srcId="{9E8CF3D8-2CD8-AF46-8D2E-665DCCC33F9B}" destId="{9A4518F9-8B15-064E-A117-97292A9A0654}" srcOrd="1" destOrd="0" presId="urn:microsoft.com/office/officeart/2005/8/layout/radial2"/>
    <dgm:cxn modelId="{5F3D9394-8792-5948-9AB9-C65AFE0B3114}" type="presParOf" srcId="{9E8CF3D8-2CD8-AF46-8D2E-665DCCC33F9B}" destId="{F5B912B2-A48B-F34E-B35D-2A4AC39B102C}" srcOrd="2" destOrd="0" presId="urn:microsoft.com/office/officeart/2005/8/layout/radial2"/>
    <dgm:cxn modelId="{04B51A67-071A-624D-8739-6BBD255209E6}" type="presParOf" srcId="{F5B912B2-A48B-F34E-B35D-2A4AC39B102C}" destId="{FD773A47-17B9-5343-9690-6420F7AF7348}" srcOrd="0" destOrd="0" presId="urn:microsoft.com/office/officeart/2005/8/layout/radial2"/>
    <dgm:cxn modelId="{B40DD6E8-FEFE-4544-BCD0-4C1A01260DBC}" type="presParOf" srcId="{F5B912B2-A48B-F34E-B35D-2A4AC39B102C}" destId="{C76E14C4-9E6D-EF49-8431-44B64D01B108}" srcOrd="1" destOrd="0" presId="urn:microsoft.com/office/officeart/2005/8/layout/radial2"/>
    <dgm:cxn modelId="{B46C2232-AC2C-4342-96EE-AEB9E69A2433}" type="presParOf" srcId="{9E8CF3D8-2CD8-AF46-8D2E-665DCCC33F9B}" destId="{D5F89DD8-2ADB-9346-B67F-A794A22EB40F}" srcOrd="3" destOrd="0" presId="urn:microsoft.com/office/officeart/2005/8/layout/radial2"/>
    <dgm:cxn modelId="{6D0BBA99-4149-AE4B-AF85-144564A7EFAB}" type="presParOf" srcId="{9E8CF3D8-2CD8-AF46-8D2E-665DCCC33F9B}" destId="{4218E5FE-51A2-E84F-A20B-23D0D1C7AF6B}" srcOrd="4" destOrd="0" presId="urn:microsoft.com/office/officeart/2005/8/layout/radial2"/>
    <dgm:cxn modelId="{BFD51622-8013-144D-B86E-185A18D0720C}" type="presParOf" srcId="{4218E5FE-51A2-E84F-A20B-23D0D1C7AF6B}" destId="{B405988B-38C6-CE49-9BFB-116807C822B0}" srcOrd="0" destOrd="0" presId="urn:microsoft.com/office/officeart/2005/8/layout/radial2"/>
    <dgm:cxn modelId="{34897B8D-B48E-B644-884F-DABFBFE3B420}" type="presParOf" srcId="{4218E5FE-51A2-E84F-A20B-23D0D1C7AF6B}" destId="{6DA0EA2A-F1B2-B247-98EA-945F28A87A34}" srcOrd="1" destOrd="0" presId="urn:microsoft.com/office/officeart/2005/8/layout/radial2"/>
    <dgm:cxn modelId="{0BBB2A41-995B-D440-B8F8-F403AD97769B}" type="presParOf" srcId="{9E8CF3D8-2CD8-AF46-8D2E-665DCCC33F9B}" destId="{12FA54EA-E792-1C43-A2DA-A96655A48133}" srcOrd="5" destOrd="0" presId="urn:microsoft.com/office/officeart/2005/8/layout/radial2"/>
    <dgm:cxn modelId="{916BC4D7-C29E-2841-B233-6851B1CB33E3}" type="presParOf" srcId="{9E8CF3D8-2CD8-AF46-8D2E-665DCCC33F9B}" destId="{54A5338A-1B54-3449-9E2B-E1FB7A50FC7B}" srcOrd="6" destOrd="0" presId="urn:microsoft.com/office/officeart/2005/8/layout/radial2"/>
    <dgm:cxn modelId="{6A696C81-EB6C-4244-BBA9-E0B12813427D}" type="presParOf" srcId="{54A5338A-1B54-3449-9E2B-E1FB7A50FC7B}" destId="{8902DD4E-01E2-6946-9ACA-EE9ABA2D01EA}" srcOrd="0" destOrd="0" presId="urn:microsoft.com/office/officeart/2005/8/layout/radial2"/>
    <dgm:cxn modelId="{06CB7726-0AEF-A545-B134-5160D15C2C86}" type="presParOf" srcId="{54A5338A-1B54-3449-9E2B-E1FB7A50FC7B}" destId="{6B9768F5-522E-4542-B340-E6D6A2E9EFC3}"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r>
              <a:rPr lang="en-US" dirty="0" err="1" smtClean="0"/>
              <a:t>Dr</a:t>
            </a:r>
            <a:r>
              <a:rPr lang="en-US" dirty="0" smtClean="0"/>
              <a:t> Richard Bennett			</a:t>
            </a:r>
            <a:endParaRPr lang="en-US" dirty="0"/>
          </a:p>
        </p:txBody>
      </p:sp>
      <p:sp>
        <p:nvSpPr>
          <p:cNvPr id="1730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r>
              <a:rPr lang="en-US" dirty="0" smtClean="0"/>
              <a:t>ACBSWC 2015</a:t>
            </a:r>
            <a:endParaRPr lang="en-US" dirty="0"/>
          </a:p>
        </p:txBody>
      </p:sp>
      <p:sp>
        <p:nvSpPr>
          <p:cNvPr id="1730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r>
              <a:rPr lang="en-US" dirty="0" err="1" smtClean="0"/>
              <a:t>www.thinkpsychology.co</a:t>
            </a:r>
            <a:endParaRPr lang="en-US" dirty="0"/>
          </a:p>
        </p:txBody>
      </p:sp>
      <p:sp>
        <p:nvSpPr>
          <p:cNvPr id="1730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r>
              <a:rPr lang="en-US" altLang="en-US" dirty="0" smtClean="0"/>
              <a:t>@</a:t>
            </a:r>
            <a:r>
              <a:rPr lang="en-US" altLang="en-US" dirty="0" err="1" smtClean="0"/>
              <a:t>thinkpsychol</a:t>
            </a:r>
            <a:endParaRPr lang="en-US" altLang="en-US" dirty="0"/>
          </a:p>
        </p:txBody>
      </p:sp>
    </p:spTree>
    <p:extLst>
      <p:ext uri="{BB962C8B-B14F-4D97-AF65-F5344CB8AC3E}">
        <p14:creationId xmlns:p14="http://schemas.microsoft.com/office/powerpoint/2010/main" val="373872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CA"/>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CA"/>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CA"/>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8681BD3F-FAAE-4684-A2DC-958D61DFAA08}" type="slidenum">
              <a:rPr lang="en-CA" altLang="en-US"/>
              <a:pPr>
                <a:defRPr/>
              </a:pPr>
              <a:t>‹#›</a:t>
            </a:fld>
            <a:endParaRPr lang="en-CA" altLang="en-US"/>
          </a:p>
        </p:txBody>
      </p:sp>
    </p:spTree>
    <p:extLst>
      <p:ext uri="{BB962C8B-B14F-4D97-AF65-F5344CB8AC3E}">
        <p14:creationId xmlns:p14="http://schemas.microsoft.com/office/powerpoint/2010/main" val="22540562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4778A8D6-A447-4737-8293-EEC7A7286C9B}" type="slidenum">
              <a:rPr lang="en-CA" altLang="en-US" smtClean="0"/>
              <a:pPr eaLnBrk="1" hangingPunct="1">
                <a:spcBef>
                  <a:spcPct val="0"/>
                </a:spcBef>
              </a:pPr>
              <a:t>4</a:t>
            </a:fld>
            <a:endParaRPr lang="en-CA"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ea typeface="ＭＳ Ｐゴシック" pitchFamily="34" charset="-128"/>
            </a:endParaRPr>
          </a:p>
        </p:txBody>
      </p:sp>
      <p:sp>
        <p:nvSpPr>
          <p:cNvPr id="6861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1" hangingPunct="1">
              <a:spcBef>
                <a:spcPct val="0"/>
              </a:spcBef>
            </a:pPr>
            <a:fld id="{692FC94D-47B6-42F9-B17A-E0251BD75A30}" type="slidenum">
              <a:rPr lang="en-CA" altLang="en-US">
                <a:cs typeface="Arial" pitchFamily="34" charset="0"/>
              </a:rPr>
              <a:pPr algn="r" eaLnBrk="1" hangingPunct="1">
                <a:spcBef>
                  <a:spcPct val="0"/>
                </a:spcBef>
              </a:pPr>
              <a:t>31</a:t>
            </a:fld>
            <a:endParaRPr lang="en-CA" altLang="en-US">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ea typeface="ＭＳ Ｐゴシック" pitchFamily="34" charset="-128"/>
            </a:endParaRPr>
          </a:p>
        </p:txBody>
      </p:sp>
      <p:sp>
        <p:nvSpPr>
          <p:cNvPr id="6963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1" hangingPunct="1">
              <a:spcBef>
                <a:spcPct val="0"/>
              </a:spcBef>
            </a:pPr>
            <a:fld id="{1127F3EC-C2BC-4CE8-99FE-EEBD58599813}" type="slidenum">
              <a:rPr lang="en-CA" altLang="en-US">
                <a:cs typeface="Arial" pitchFamily="34" charset="0"/>
              </a:rPr>
              <a:pPr algn="r" eaLnBrk="1" hangingPunct="1">
                <a:spcBef>
                  <a:spcPct val="0"/>
                </a:spcBef>
              </a:pPr>
              <a:t>32</a:t>
            </a:fld>
            <a:endParaRPr lang="en-CA" altLang="en-US">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wonderful and terrible life, full of the good, the bad,</a:t>
            </a:r>
            <a:r>
              <a:rPr lang="en-GB" baseline="0" dirty="0" smtClean="0"/>
              <a:t> and the indifferent</a:t>
            </a:r>
            <a:endParaRPr lang="en-GB" dirty="0"/>
          </a:p>
        </p:txBody>
      </p:sp>
      <p:sp>
        <p:nvSpPr>
          <p:cNvPr id="4" name="Slide Number Placeholder 3"/>
          <p:cNvSpPr>
            <a:spLocks noGrp="1"/>
          </p:cNvSpPr>
          <p:nvPr>
            <p:ph type="sldNum" sz="quarter" idx="10"/>
          </p:nvPr>
        </p:nvSpPr>
        <p:spPr/>
        <p:txBody>
          <a:bodyPr/>
          <a:lstStyle/>
          <a:p>
            <a:pPr>
              <a:defRPr/>
            </a:pPr>
            <a:fld id="{8681BD3F-FAAE-4684-A2DC-958D61DFAA08}" type="slidenum">
              <a:rPr lang="en-CA" altLang="en-US" smtClean="0"/>
              <a:pPr>
                <a:defRPr/>
              </a:pPr>
              <a:t>35</a:t>
            </a:fld>
            <a:endParaRPr lang="en-CA" altLang="en-US"/>
          </a:p>
        </p:txBody>
      </p:sp>
    </p:spTree>
    <p:extLst>
      <p:ext uri="{BB962C8B-B14F-4D97-AF65-F5344CB8AC3E}">
        <p14:creationId xmlns:p14="http://schemas.microsoft.com/office/powerpoint/2010/main" val="1392032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ea typeface="ＭＳ Ｐゴシック" pitchFamily="34" charset="-128"/>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21E7F3F2-EF98-49B7-8C17-9A661641ED95}" type="slidenum">
              <a:rPr lang="en-CA" altLang="en-US" smtClean="0"/>
              <a:pPr eaLnBrk="1" hangingPunct="1">
                <a:spcBef>
                  <a:spcPct val="0"/>
                </a:spcBef>
              </a:pPr>
              <a:t>39</a:t>
            </a:fld>
            <a:endParaRPr lang="en-CA"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ea typeface="ＭＳ Ｐゴシック" pitchFamily="34" charset="-128"/>
              </a:rPr>
              <a:t>Ask:  Why is someone referred to as “esteemed” (e.g. “My esteemed colleague”)?  What makes someone esteemed?  How do they become esteemed?  Reinforce idea that esteem is a judgement (i.e. a cognition) and not a fact.</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D16230BA-5B47-41C0-A2ED-10C86DCBFF01}" type="slidenum">
              <a:rPr lang="en-CA" altLang="en-US" smtClean="0"/>
              <a:pPr eaLnBrk="1" hangingPunct="1">
                <a:spcBef>
                  <a:spcPct val="0"/>
                </a:spcBef>
              </a:pPr>
              <a:t>9</a:t>
            </a:fld>
            <a:endParaRPr lang="en-CA"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ea typeface="ＭＳ Ｐゴシック" pitchFamily="34" charset="-128"/>
              </a:rPr>
              <a:t>Ask:  Why is someone referred to as “esteemed” (e.g. “My esteemed colleague”)?  What makes someone esteemed?  How do they become esteemed?  Reinforce idea that esteem is a judgement (i.e. a cognition) and not a fact.</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15DBB71A-FFDB-4FF1-80E5-2F919D8D55EF}" type="slidenum">
              <a:rPr lang="en-CA" altLang="en-US" smtClean="0"/>
              <a:pPr eaLnBrk="1" hangingPunct="1">
                <a:spcBef>
                  <a:spcPct val="0"/>
                </a:spcBef>
              </a:pPr>
              <a:t>10</a:t>
            </a:fld>
            <a:endParaRPr lang="en-CA"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ea typeface="ＭＳ Ｐゴシック" pitchFamily="34" charset="-128"/>
              </a:rPr>
              <a:t>Ask:  Why is someone referred to as “esteemed” (e.g. “My esteemed colleague”)?  What makes someone esteemed?  How do they become esteemed?  Reinforce idea that esteem is a judgement (i.e. a cognition) and not a fact.</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3936E84D-0FCB-4D18-B099-2512DE6CA7D2}" type="slidenum">
              <a:rPr lang="en-CA" altLang="en-US" smtClean="0"/>
              <a:pPr eaLnBrk="1" hangingPunct="1">
                <a:spcBef>
                  <a:spcPct val="0"/>
                </a:spcBef>
              </a:pPr>
              <a:t>13</a:t>
            </a:fld>
            <a:endParaRPr lang="en-CA"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…and write a LSE statement on one side and a HSE statement on other.  Hold it up close to your face so you are looking at this and nothing else.  It dominates your field of view.  Now flip it over so the opposite statement dominates your field of view.  Now put it on your lap so that you can actually see and engage with the world around you.  Keep the paper on your lap and keep flipping it until you can’t remember which side is uppermost.  Ask which is more important – the paper or the world around you?</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3E7C42B0-52EA-4738-9EFA-47940DCFF2B2}" type="slidenum">
              <a:rPr lang="en-CA" altLang="en-US" smtClean="0"/>
              <a:pPr eaLnBrk="1" hangingPunct="1">
                <a:spcBef>
                  <a:spcPct val="0"/>
                </a:spcBef>
              </a:pPr>
              <a:t>16</a:t>
            </a:fld>
            <a:endParaRPr lang="en-CA"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things tend to align</a:t>
            </a:r>
            <a:endParaRPr lang="en-US" dirty="0"/>
          </a:p>
        </p:txBody>
      </p:sp>
      <p:sp>
        <p:nvSpPr>
          <p:cNvPr id="4" name="Slide Number Placeholder 3"/>
          <p:cNvSpPr>
            <a:spLocks noGrp="1"/>
          </p:cNvSpPr>
          <p:nvPr>
            <p:ph type="sldNum" sz="quarter" idx="10"/>
          </p:nvPr>
        </p:nvSpPr>
        <p:spPr/>
        <p:txBody>
          <a:bodyPr/>
          <a:lstStyle/>
          <a:p>
            <a:pPr>
              <a:defRPr/>
            </a:pPr>
            <a:fld id="{8681BD3F-FAAE-4684-A2DC-958D61DFAA08}" type="slidenum">
              <a:rPr lang="en-CA" altLang="en-US" smtClean="0"/>
              <a:pPr>
                <a:defRPr/>
              </a:pPr>
              <a:t>17</a:t>
            </a:fld>
            <a:endParaRPr lang="en-CA" altLang="en-US"/>
          </a:p>
        </p:txBody>
      </p:sp>
    </p:spTree>
    <p:extLst>
      <p:ext uri="{BB962C8B-B14F-4D97-AF65-F5344CB8AC3E}">
        <p14:creationId xmlns:p14="http://schemas.microsoft.com/office/powerpoint/2010/main" val="3261982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things tend to align</a:t>
            </a:r>
            <a:endParaRPr lang="en-US" dirty="0"/>
          </a:p>
        </p:txBody>
      </p:sp>
      <p:sp>
        <p:nvSpPr>
          <p:cNvPr id="4" name="Slide Number Placeholder 3"/>
          <p:cNvSpPr>
            <a:spLocks noGrp="1"/>
          </p:cNvSpPr>
          <p:nvPr>
            <p:ph type="sldNum" sz="quarter" idx="10"/>
          </p:nvPr>
        </p:nvSpPr>
        <p:spPr/>
        <p:txBody>
          <a:bodyPr/>
          <a:lstStyle/>
          <a:p>
            <a:pPr>
              <a:defRPr/>
            </a:pPr>
            <a:fld id="{8681BD3F-FAAE-4684-A2DC-958D61DFAA08}" type="slidenum">
              <a:rPr lang="en-CA" altLang="en-US" smtClean="0">
                <a:solidFill>
                  <a:prstClr val="black"/>
                </a:solidFill>
              </a:rPr>
              <a:pPr>
                <a:defRPr/>
              </a:pPr>
              <a:t>18</a:t>
            </a:fld>
            <a:endParaRPr lang="en-CA" altLang="en-US">
              <a:solidFill>
                <a:prstClr val="black"/>
              </a:solidFill>
            </a:endParaRPr>
          </a:p>
        </p:txBody>
      </p:sp>
    </p:spTree>
    <p:extLst>
      <p:ext uri="{BB962C8B-B14F-4D97-AF65-F5344CB8AC3E}">
        <p14:creationId xmlns:p14="http://schemas.microsoft.com/office/powerpoint/2010/main" val="3261982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ea typeface="ＭＳ Ｐゴシック" pitchFamily="34" charset="-128"/>
            </a:endParaRPr>
          </a:p>
        </p:txBody>
      </p:sp>
      <p:sp>
        <p:nvSpPr>
          <p:cNvPr id="6451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1" hangingPunct="1">
              <a:spcBef>
                <a:spcPct val="0"/>
              </a:spcBef>
            </a:pPr>
            <a:fld id="{09CDF60B-8BAB-4475-BCC3-B8E295A833E1}" type="slidenum">
              <a:rPr lang="en-CA" altLang="en-US">
                <a:cs typeface="Arial" pitchFamily="34" charset="0"/>
              </a:rPr>
              <a:pPr algn="r" eaLnBrk="1" hangingPunct="1">
                <a:spcBef>
                  <a:spcPct val="0"/>
                </a:spcBef>
              </a:pPr>
              <a:t>28</a:t>
            </a:fld>
            <a:endParaRPr lang="en-CA" altLang="en-US">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ea typeface="ＭＳ Ｐゴシック" pitchFamily="34" charset="-128"/>
            </a:endParaRPr>
          </a:p>
        </p:txBody>
      </p:sp>
      <p:sp>
        <p:nvSpPr>
          <p:cNvPr id="6758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1" hangingPunct="1">
              <a:spcBef>
                <a:spcPct val="0"/>
              </a:spcBef>
            </a:pPr>
            <a:fld id="{F85D273F-EEE4-4D12-AC1E-255364F536D7}" type="slidenum">
              <a:rPr lang="en-CA" altLang="en-US">
                <a:cs typeface="Arial" pitchFamily="34" charset="0"/>
              </a:rPr>
              <a:pPr algn="r" eaLnBrk="1" hangingPunct="1">
                <a:spcBef>
                  <a:spcPct val="0"/>
                </a:spcBef>
              </a:pPr>
              <a:t>29</a:t>
            </a:fld>
            <a:endParaRPr lang="en-CA" alt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6F21FDC-D8CC-6C43-A748-96CF59859858}" type="datetimeFigureOut">
              <a:rPr lang="en-US" smtClean="0"/>
              <a:t>12/07/15</a:t>
            </a:fld>
            <a:endParaRPr 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1A337A8-4D5B-E04B-9008-6D59E5250168}" type="slidenum">
              <a:rPr lang="en-US" smtClean="0"/>
              <a:t>‹#›</a:t>
            </a:fld>
            <a:endParaRPr lang="en-US"/>
          </a:p>
        </p:txBody>
      </p:sp>
    </p:spTree>
    <p:extLst>
      <p:ext uri="{BB962C8B-B14F-4D97-AF65-F5344CB8AC3E}">
        <p14:creationId xmlns:p14="http://schemas.microsoft.com/office/powerpoint/2010/main" val="259095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F21FDC-D8CC-6C43-A748-96CF59859858}" type="datetimeFigureOut">
              <a:rPr lang="en-US" smtClean="0"/>
              <a:t>12/07/15</a:t>
            </a:fld>
            <a:endParaRPr 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1A337A8-4D5B-E04B-9008-6D59E5250168}" type="slidenum">
              <a:rPr lang="en-US" smtClean="0"/>
              <a:t>‹#›</a:t>
            </a:fld>
            <a:endParaRPr lang="en-US"/>
          </a:p>
        </p:txBody>
      </p:sp>
    </p:spTree>
    <p:extLst>
      <p:ext uri="{BB962C8B-B14F-4D97-AF65-F5344CB8AC3E}">
        <p14:creationId xmlns:p14="http://schemas.microsoft.com/office/powerpoint/2010/main" val="4046918438"/>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F21FDC-D8CC-6C43-A748-96CF59859858}" type="datetimeFigureOut">
              <a:rPr lang="en-US" smtClean="0"/>
              <a:t>12/07/15</a:t>
            </a:fld>
            <a:endParaRPr 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1A337A8-4D5B-E04B-9008-6D59E5250168}" type="slidenum">
              <a:rPr lang="en-US" smtClean="0"/>
              <a:t>‹#›</a:t>
            </a:fld>
            <a:endParaRPr lang="en-US"/>
          </a:p>
        </p:txBody>
      </p:sp>
    </p:spTree>
    <p:extLst>
      <p:ext uri="{BB962C8B-B14F-4D97-AF65-F5344CB8AC3E}">
        <p14:creationId xmlns:p14="http://schemas.microsoft.com/office/powerpoint/2010/main" val="64072064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F21FDC-D8CC-6C43-A748-96CF59859858}" type="datetimeFigureOut">
              <a:rPr lang="en-US" smtClean="0"/>
              <a:t>12/07/15</a:t>
            </a:fld>
            <a:endParaRPr 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1A337A8-4D5B-E04B-9008-6D59E5250168}" type="slidenum">
              <a:rPr lang="en-US" smtClean="0"/>
              <a:t>‹#›</a:t>
            </a:fld>
            <a:endParaRPr lang="en-US"/>
          </a:p>
        </p:txBody>
      </p:sp>
    </p:spTree>
    <p:extLst>
      <p:ext uri="{BB962C8B-B14F-4D97-AF65-F5344CB8AC3E}">
        <p14:creationId xmlns:p14="http://schemas.microsoft.com/office/powerpoint/2010/main" val="258031521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6F21FDC-D8CC-6C43-A748-96CF59859858}" type="datetimeFigureOut">
              <a:rPr lang="en-US" smtClean="0"/>
              <a:t>12/07/15</a:t>
            </a:fld>
            <a:endParaRPr 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1A337A8-4D5B-E04B-9008-6D59E5250168}" type="slidenum">
              <a:rPr lang="en-US" smtClean="0"/>
              <a:t>‹#›</a:t>
            </a:fld>
            <a:endParaRPr lang="en-US"/>
          </a:p>
        </p:txBody>
      </p:sp>
    </p:spTree>
    <p:extLst>
      <p:ext uri="{BB962C8B-B14F-4D97-AF65-F5344CB8AC3E}">
        <p14:creationId xmlns:p14="http://schemas.microsoft.com/office/powerpoint/2010/main" val="24648398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6F21FDC-D8CC-6C43-A748-96CF59859858}" type="datetimeFigureOut">
              <a:rPr lang="en-US" smtClean="0"/>
              <a:t>12/07/15</a:t>
            </a:fld>
            <a:endParaRPr lang="en-US"/>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F1A337A8-4D5B-E04B-9008-6D59E5250168}" type="slidenum">
              <a:rPr lang="en-US" smtClean="0"/>
              <a:t>‹#›</a:t>
            </a:fld>
            <a:endParaRPr lang="en-US"/>
          </a:p>
        </p:txBody>
      </p:sp>
    </p:spTree>
    <p:extLst>
      <p:ext uri="{BB962C8B-B14F-4D97-AF65-F5344CB8AC3E}">
        <p14:creationId xmlns:p14="http://schemas.microsoft.com/office/powerpoint/2010/main" val="194290478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6F21FDC-D8CC-6C43-A748-96CF59859858}" type="datetimeFigureOut">
              <a:rPr lang="en-US" smtClean="0"/>
              <a:t>12/07/15</a:t>
            </a:fld>
            <a:endParaRPr lang="en-US"/>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F1A337A8-4D5B-E04B-9008-6D59E5250168}" type="slidenum">
              <a:rPr lang="en-US" smtClean="0"/>
              <a:t>‹#›</a:t>
            </a:fld>
            <a:endParaRPr lang="en-US"/>
          </a:p>
        </p:txBody>
      </p:sp>
    </p:spTree>
    <p:extLst>
      <p:ext uri="{BB962C8B-B14F-4D97-AF65-F5344CB8AC3E}">
        <p14:creationId xmlns:p14="http://schemas.microsoft.com/office/powerpoint/2010/main" val="167282750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6F21FDC-D8CC-6C43-A748-96CF59859858}" type="datetimeFigureOut">
              <a:rPr lang="en-US" smtClean="0"/>
              <a:t>12/07/15</a:t>
            </a:fld>
            <a:endParaRPr lang="en-US"/>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F1A337A8-4D5B-E04B-9008-6D59E5250168}" type="slidenum">
              <a:rPr lang="en-US" smtClean="0"/>
              <a:t>‹#›</a:t>
            </a:fld>
            <a:endParaRPr lang="en-US"/>
          </a:p>
        </p:txBody>
      </p:sp>
    </p:spTree>
    <p:extLst>
      <p:ext uri="{BB962C8B-B14F-4D97-AF65-F5344CB8AC3E}">
        <p14:creationId xmlns:p14="http://schemas.microsoft.com/office/powerpoint/2010/main" val="1663466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21FDC-D8CC-6C43-A748-96CF59859858}" type="datetimeFigureOut">
              <a:rPr lang="en-US" smtClean="0"/>
              <a:t>12/07/15</a:t>
            </a:fld>
            <a:endParaRPr lang="en-US"/>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fld id="{F1A337A8-4D5B-E04B-9008-6D59E5250168}" type="slidenum">
              <a:rPr lang="en-US" smtClean="0"/>
              <a:t>‹#›</a:t>
            </a:fld>
            <a:endParaRPr lang="en-US"/>
          </a:p>
        </p:txBody>
      </p:sp>
    </p:spTree>
    <p:extLst>
      <p:ext uri="{BB962C8B-B14F-4D97-AF65-F5344CB8AC3E}">
        <p14:creationId xmlns:p14="http://schemas.microsoft.com/office/powerpoint/2010/main" val="2735090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F21FDC-D8CC-6C43-A748-96CF59859858}" type="datetimeFigureOut">
              <a:rPr lang="en-US" smtClean="0"/>
              <a:t>12/07/15</a:t>
            </a:fld>
            <a:endParaRPr lang="en-US"/>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F1A337A8-4D5B-E04B-9008-6D59E5250168}" type="slidenum">
              <a:rPr lang="en-US" smtClean="0"/>
              <a:t>‹#›</a:t>
            </a:fld>
            <a:endParaRPr lang="en-US"/>
          </a:p>
        </p:txBody>
      </p:sp>
    </p:spTree>
    <p:extLst>
      <p:ext uri="{BB962C8B-B14F-4D97-AF65-F5344CB8AC3E}">
        <p14:creationId xmlns:p14="http://schemas.microsoft.com/office/powerpoint/2010/main" val="319422270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F21FDC-D8CC-6C43-A748-96CF59859858}" type="datetimeFigureOut">
              <a:rPr lang="en-US" smtClean="0"/>
              <a:t>12/07/15</a:t>
            </a:fld>
            <a:endParaRPr lang="en-US"/>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F1A337A8-4D5B-E04B-9008-6D59E5250168}" type="slidenum">
              <a:rPr lang="en-US" smtClean="0"/>
              <a:t>‹#›</a:t>
            </a:fld>
            <a:endParaRPr lang="en-US"/>
          </a:p>
        </p:txBody>
      </p:sp>
    </p:spTree>
    <p:extLst>
      <p:ext uri="{BB962C8B-B14F-4D97-AF65-F5344CB8AC3E}">
        <p14:creationId xmlns:p14="http://schemas.microsoft.com/office/powerpoint/2010/main" val="2002141081"/>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21FDC-D8CC-6C43-A748-96CF59859858}" type="datetimeFigureOut">
              <a:rPr lang="en-US" smtClean="0"/>
              <a:t>12/07/15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337A8-4D5B-E04B-9008-6D59E5250168}" type="slidenum">
              <a:rPr lang="en-US" smtClean="0"/>
              <a:t>‹#›</a:t>
            </a:fld>
            <a:endParaRPr lang="en-US"/>
          </a:p>
        </p:txBody>
      </p:sp>
    </p:spTree>
    <p:extLst>
      <p:ext uri="{BB962C8B-B14F-4D97-AF65-F5344CB8AC3E}">
        <p14:creationId xmlns:p14="http://schemas.microsoft.com/office/powerpoint/2010/main" val="120761688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normAutofit fontScale="90000"/>
          </a:bodyPr>
          <a:lstStyle/>
          <a:p>
            <a:pPr eaLnBrk="1" hangingPunct="1"/>
            <a:r>
              <a:rPr lang="en-GB" altLang="en-US" dirty="0" smtClean="0"/>
              <a:t/>
            </a:r>
            <a:br>
              <a:rPr lang="en-GB" altLang="en-US" dirty="0" smtClean="0"/>
            </a:br>
            <a:r>
              <a:rPr lang="en-GB" altLang="en-US" dirty="0" smtClean="0"/>
              <a:t>Self-acceptance:  The compassionate alternative to self-esteem</a:t>
            </a:r>
            <a:endParaRPr lang="en-US" altLang="en-US" dirty="0" smtClean="0"/>
          </a:p>
        </p:txBody>
      </p:sp>
      <p:sp>
        <p:nvSpPr>
          <p:cNvPr id="5123" name="Rectangle 3"/>
          <p:cNvSpPr>
            <a:spLocks noGrp="1" noChangeArrowheads="1"/>
          </p:cNvSpPr>
          <p:nvPr>
            <p:ph type="subTitle" idx="1"/>
          </p:nvPr>
        </p:nvSpPr>
        <p:spPr>
          <a:xfrm>
            <a:off x="1371600" y="3886200"/>
            <a:ext cx="6400800" cy="2351112"/>
          </a:xfrm>
        </p:spPr>
        <p:txBody>
          <a:bodyPr>
            <a:normAutofit fontScale="92500" lnSpcReduction="20000"/>
          </a:bodyPr>
          <a:lstStyle/>
          <a:p>
            <a:pPr eaLnBrk="1" hangingPunct="1"/>
            <a:endParaRPr lang="en-GB" altLang="en-US" sz="2000" dirty="0" smtClean="0"/>
          </a:p>
          <a:p>
            <a:pPr eaLnBrk="1" hangingPunct="1"/>
            <a:endParaRPr lang="en-GB" altLang="en-US" sz="2000" dirty="0" smtClean="0"/>
          </a:p>
          <a:p>
            <a:pPr eaLnBrk="1" hangingPunct="1"/>
            <a:r>
              <a:rPr lang="en-GB" altLang="en-US" sz="2300" dirty="0" smtClean="0"/>
              <a:t>Dr Richard Bennett</a:t>
            </a:r>
          </a:p>
          <a:p>
            <a:pPr eaLnBrk="1" hangingPunct="1"/>
            <a:r>
              <a:rPr lang="en-GB" altLang="en-US" sz="2300" dirty="0" smtClean="0"/>
              <a:t>Clinical Psychologist</a:t>
            </a:r>
          </a:p>
          <a:p>
            <a:pPr eaLnBrk="1" hangingPunct="1"/>
            <a:endParaRPr lang="en-GB" altLang="en-US" sz="2300" dirty="0"/>
          </a:p>
          <a:p>
            <a:pPr eaLnBrk="1" hangingPunct="1"/>
            <a:r>
              <a:rPr lang="en-GB" altLang="en-US" sz="2300" dirty="0" err="1" smtClean="0">
                <a:solidFill>
                  <a:schemeClr val="bg1">
                    <a:lumMod val="50000"/>
                  </a:schemeClr>
                </a:solidFill>
              </a:rPr>
              <a:t>www.thinkpsychology.co</a:t>
            </a:r>
            <a:endParaRPr lang="en-GB" altLang="en-US" sz="2300" dirty="0" smtClean="0">
              <a:solidFill>
                <a:schemeClr val="bg1">
                  <a:lumMod val="50000"/>
                </a:schemeClr>
              </a:solidFill>
            </a:endParaRPr>
          </a:p>
          <a:p>
            <a:pPr eaLnBrk="1" hangingPunct="1"/>
            <a:r>
              <a:rPr lang="en-GB" altLang="en-US" sz="2300" dirty="0" smtClean="0"/>
              <a:t>@</a:t>
            </a:r>
            <a:r>
              <a:rPr lang="en-GB" altLang="en-US" sz="2300" dirty="0" err="1" smtClean="0"/>
              <a:t>thinkpsychol</a:t>
            </a:r>
            <a:endParaRPr lang="en-GB" altLang="en-US" sz="2300" dirty="0" smtClean="0"/>
          </a:p>
        </p:txBody>
      </p:sp>
      <p:pic>
        <p:nvPicPr>
          <p:cNvPr id="2" name="Picture 1" descr="think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476672"/>
            <a:ext cx="2843808" cy="13543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mtClean="0">
                <a:ea typeface="ＭＳ Ｐゴシック" pitchFamily="34" charset="-128"/>
              </a:rPr>
              <a:t>Defining self-esteem</a:t>
            </a:r>
          </a:p>
        </p:txBody>
      </p:sp>
      <p:sp>
        <p:nvSpPr>
          <p:cNvPr id="9219" name="Content Placeholder 2"/>
          <p:cNvSpPr>
            <a:spLocks noGrp="1"/>
          </p:cNvSpPr>
          <p:nvPr>
            <p:ph idx="1"/>
          </p:nvPr>
        </p:nvSpPr>
        <p:spPr/>
        <p:txBody>
          <a:bodyPr/>
          <a:lstStyle/>
          <a:p>
            <a:r>
              <a:rPr lang="en-GB" altLang="en-US" dirty="0" smtClean="0">
                <a:ea typeface="ＭＳ Ｐゴシック" pitchFamily="34" charset="-128"/>
              </a:rPr>
              <a:t>The concept of self-esteem has two components:</a:t>
            </a:r>
          </a:p>
          <a:p>
            <a:pPr lvl="1"/>
            <a:r>
              <a:rPr lang="en-GB" altLang="en-US" dirty="0" smtClean="0">
                <a:ea typeface="Arial" pitchFamily="34" charset="0"/>
              </a:rPr>
              <a:t>Esteem</a:t>
            </a:r>
          </a:p>
          <a:p>
            <a:pPr lvl="2"/>
            <a:r>
              <a:rPr lang="en-GB" altLang="en-US" dirty="0" smtClean="0">
                <a:ea typeface="Arial" pitchFamily="34" charset="0"/>
              </a:rPr>
              <a:t>From the verb ‘estimate’</a:t>
            </a:r>
          </a:p>
          <a:p>
            <a:pPr lvl="2"/>
            <a:r>
              <a:rPr lang="en-GB" altLang="en-US" dirty="0" smtClean="0">
                <a:ea typeface="Arial" pitchFamily="34" charset="0"/>
              </a:rPr>
              <a:t>Synonyms: judge / rate / evaluate</a:t>
            </a:r>
          </a:p>
          <a:p>
            <a:pPr lvl="1"/>
            <a:r>
              <a:rPr lang="en-GB" altLang="en-US" dirty="0" smtClean="0">
                <a:ea typeface="Arial" pitchFamily="34" charset="0"/>
              </a:rPr>
              <a:t>Consider</a:t>
            </a:r>
          </a:p>
          <a:p>
            <a:pPr lvl="2"/>
            <a:r>
              <a:rPr lang="en-GB" altLang="en-US" dirty="0" smtClean="0">
                <a:ea typeface="Arial" pitchFamily="34" charset="0"/>
              </a:rPr>
              <a:t>Why are people esteemed?</a:t>
            </a:r>
          </a:p>
          <a:p>
            <a:pPr lvl="2"/>
            <a:r>
              <a:rPr lang="en-GB" altLang="en-US" dirty="0" smtClean="0">
                <a:ea typeface="Arial" pitchFamily="34" charset="0"/>
              </a:rPr>
              <a:t>How do they become esteemed?</a:t>
            </a:r>
          </a:p>
        </p:txBody>
      </p:sp>
      <p:pic>
        <p:nvPicPr>
          <p:cNvPr id="9220" name="Picture 4"/>
          <p:cNvPicPr>
            <a:picLocks noChangeAspect="1"/>
          </p:cNvPicPr>
          <p:nvPr/>
        </p:nvPicPr>
        <p:blipFill>
          <a:blip r:embed="rId3">
            <a:alphaModFix amt="23000"/>
            <a:extLst>
              <a:ext uri="{28A0092B-C50C-407E-A947-70E740481C1C}">
                <a14:useLocalDpi xmlns:a14="http://schemas.microsoft.com/office/drawing/2010/main" val="0"/>
              </a:ext>
            </a:extLst>
          </a:blip>
          <a:srcRect/>
          <a:stretch>
            <a:fillRect/>
          </a:stretch>
        </p:blipFill>
        <p:spPr bwMode="auto">
          <a:xfrm>
            <a:off x="94364" y="836712"/>
            <a:ext cx="9046155" cy="60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ea typeface="ＭＳ Ｐゴシック" pitchFamily="34" charset="-128"/>
              </a:rPr>
              <a:t>Defining self-esteem</a:t>
            </a:r>
          </a:p>
        </p:txBody>
      </p:sp>
      <p:sp>
        <p:nvSpPr>
          <p:cNvPr id="10243" name="Content Placeholder 2"/>
          <p:cNvSpPr>
            <a:spLocks noGrp="1"/>
          </p:cNvSpPr>
          <p:nvPr>
            <p:ph idx="1"/>
          </p:nvPr>
        </p:nvSpPr>
        <p:spPr>
          <a:xfrm>
            <a:off x="457200" y="1600200"/>
            <a:ext cx="8229600" cy="4997152"/>
          </a:xfrm>
        </p:spPr>
        <p:txBody>
          <a:bodyPr>
            <a:normAutofit fontScale="62500" lnSpcReduction="20000"/>
          </a:bodyPr>
          <a:lstStyle/>
          <a:p>
            <a:r>
              <a:rPr lang="en-GB" altLang="en-US" sz="3800" dirty="0" smtClean="0">
                <a:ea typeface="ＭＳ Ｐゴシック" pitchFamily="34" charset="-128"/>
              </a:rPr>
              <a:t>A learned, global judgment about the self…which shapes how the person thinks, feels and behaves on a day-to-day basis</a:t>
            </a:r>
          </a:p>
          <a:p>
            <a:r>
              <a:rPr lang="en-GB" altLang="en-US" sz="3800" dirty="0" smtClean="0">
                <a:ea typeface="ＭＳ Ｐゴシック" pitchFamily="34" charset="-128"/>
              </a:rPr>
              <a:t>The overall opinion we have of ourselves, how we judge or evaluate ourselves, the value we attach to ourselves as people</a:t>
            </a:r>
          </a:p>
          <a:p>
            <a:r>
              <a:rPr lang="en-GB" altLang="en-US" sz="3800" dirty="0" smtClean="0">
                <a:ea typeface="ＭＳ Ｐゴシック" pitchFamily="34" charset="-128"/>
              </a:rPr>
              <a:t>It is a generic cognitive representation of the self (a schema), based on perception and experience that is:</a:t>
            </a:r>
          </a:p>
          <a:p>
            <a:pPr lvl="1"/>
            <a:r>
              <a:rPr lang="en-GB" altLang="en-US" sz="3800" dirty="0" smtClean="0">
                <a:ea typeface="Arial" pitchFamily="34" charset="0"/>
              </a:rPr>
              <a:t>Learned</a:t>
            </a:r>
          </a:p>
          <a:p>
            <a:pPr lvl="1"/>
            <a:r>
              <a:rPr lang="en-GB" altLang="en-US" sz="3800" dirty="0" smtClean="0">
                <a:ea typeface="Arial" pitchFamily="34" charset="0"/>
              </a:rPr>
              <a:t>Self-maintaining</a:t>
            </a:r>
          </a:p>
          <a:p>
            <a:pPr lvl="1"/>
            <a:r>
              <a:rPr lang="en-GB" altLang="en-US" sz="3800" dirty="0" smtClean="0">
                <a:ea typeface="Arial" pitchFamily="34" charset="0"/>
              </a:rPr>
              <a:t>Resistant to change</a:t>
            </a:r>
          </a:p>
          <a:p>
            <a:pPr lvl="1"/>
            <a:r>
              <a:rPr lang="en-GB" altLang="en-US" sz="3800" dirty="0" smtClean="0">
                <a:ea typeface="Arial" pitchFamily="34" charset="0"/>
              </a:rPr>
              <a:t>An influence on information processing and behavioural responses</a:t>
            </a:r>
          </a:p>
          <a:p>
            <a:pPr marL="57150" indent="0">
              <a:buNone/>
            </a:pPr>
            <a:endParaRPr lang="en-US" altLang="en-US" dirty="0">
              <a:ea typeface="ＭＳ Ｐゴシック" pitchFamily="34" charset="-128"/>
            </a:endParaRPr>
          </a:p>
          <a:p>
            <a:pPr marL="57150" indent="0">
              <a:buNone/>
            </a:pPr>
            <a:endParaRPr lang="en-US" altLang="en-US" sz="2600" dirty="0" smtClean="0">
              <a:ea typeface="ＭＳ Ｐゴシック" pitchFamily="34" charset="-128"/>
            </a:endParaRPr>
          </a:p>
          <a:p>
            <a:pPr marL="57150" indent="0">
              <a:buNone/>
            </a:pPr>
            <a:r>
              <a:rPr lang="en-US" altLang="en-US" sz="2900" dirty="0" smtClean="0">
                <a:ea typeface="ＭＳ Ｐゴシック" pitchFamily="34" charset="-128"/>
              </a:rPr>
              <a:t>Fennell, M. (1999). </a:t>
            </a:r>
            <a:r>
              <a:rPr lang="en-US" altLang="en-US" sz="2900" i="1" dirty="0" smtClean="0">
                <a:ea typeface="ＭＳ Ｐゴシック" pitchFamily="34" charset="-128"/>
              </a:rPr>
              <a:t>Overcoming Low Self Esteem</a:t>
            </a:r>
            <a:r>
              <a:rPr lang="en-US" altLang="en-US" sz="2900" dirty="0" smtClean="0">
                <a:ea typeface="ＭＳ Ｐゴシック" pitchFamily="34" charset="-128"/>
              </a:rPr>
              <a:t>. Edinburgh: Constable &amp; Robinson. </a:t>
            </a:r>
          </a:p>
          <a:p>
            <a:pPr marL="457200" lvl="1" indent="0">
              <a:buNone/>
            </a:pPr>
            <a:endParaRPr lang="en-GB" altLang="en-US" sz="3200" dirty="0" smtClean="0">
              <a:ea typeface="Arial" pitchFamily="34" charset="0"/>
            </a:endParaRPr>
          </a:p>
          <a:p>
            <a:endParaRPr lang="en-GB" altLang="en-US" dirty="0" smtClean="0">
              <a:ea typeface="ＭＳ Ｐゴシック" pitchFamily="34" charset="-128"/>
            </a:endParaRPr>
          </a:p>
          <a:p>
            <a:endParaRPr lang="en-US" altLang="en-US" dirty="0" smtClean="0">
              <a:ea typeface="ＭＳ Ｐゴシック"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5656" y="620688"/>
            <a:ext cx="6119647" cy="4928986"/>
          </a:xfrm>
          <a:prstGeom prst="rect">
            <a:avLst/>
          </a:prstGeom>
        </p:spPr>
      </p:pic>
      <p:sp>
        <p:nvSpPr>
          <p:cNvPr id="5" name="TextBox 4"/>
          <p:cNvSpPr txBox="1"/>
          <p:nvPr/>
        </p:nvSpPr>
        <p:spPr>
          <a:xfrm>
            <a:off x="1691680" y="5805264"/>
            <a:ext cx="5776266" cy="646331"/>
          </a:xfrm>
          <a:prstGeom prst="rect">
            <a:avLst/>
          </a:prstGeom>
          <a:noFill/>
        </p:spPr>
        <p:txBody>
          <a:bodyPr wrap="none" rtlCol="0">
            <a:spAutoFit/>
          </a:bodyPr>
          <a:lstStyle/>
          <a:p>
            <a:r>
              <a:rPr lang="en-US" sz="3600" b="1" dirty="0" smtClean="0"/>
              <a:t>CONCEPTUALISED SELF</a:t>
            </a:r>
            <a:endParaRPr lang="en-US" sz="3600" b="1" dirty="0"/>
          </a:p>
        </p:txBody>
      </p:sp>
    </p:spTree>
    <p:extLst>
      <p:ext uri="{BB962C8B-B14F-4D97-AF65-F5344CB8AC3E}">
        <p14:creationId xmlns:p14="http://schemas.microsoft.com/office/powerpoint/2010/main" val="367760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dirty="0" smtClean="0">
                <a:ea typeface="ＭＳ Ｐゴシック" pitchFamily="34" charset="-128"/>
              </a:rPr>
              <a:t>The language of low self-esteem</a:t>
            </a:r>
          </a:p>
        </p:txBody>
      </p:sp>
      <p:sp>
        <p:nvSpPr>
          <p:cNvPr id="11267" name="Content Placeholder 2"/>
          <p:cNvSpPr>
            <a:spLocks noGrp="1"/>
          </p:cNvSpPr>
          <p:nvPr>
            <p:ph idx="1"/>
          </p:nvPr>
        </p:nvSpPr>
        <p:spPr/>
        <p:txBody>
          <a:bodyPr>
            <a:normAutofit/>
          </a:bodyPr>
          <a:lstStyle/>
          <a:p>
            <a:r>
              <a:rPr lang="en-GB" altLang="en-US" dirty="0" smtClean="0">
                <a:ea typeface="Arial" pitchFamily="34" charset="0"/>
              </a:rPr>
              <a:t>“I can’t cope.  I’m worthless”</a:t>
            </a:r>
          </a:p>
          <a:p>
            <a:r>
              <a:rPr lang="en-GB" altLang="en-US" dirty="0" smtClean="0">
                <a:ea typeface="ＭＳ Ｐゴシック" pitchFamily="34" charset="-128"/>
              </a:rPr>
              <a:t>“I failed.  I always fail.  I’m a failure”</a:t>
            </a:r>
          </a:p>
          <a:p>
            <a:r>
              <a:rPr lang="en-GB" altLang="en-US" dirty="0" smtClean="0">
                <a:ea typeface="ＭＳ Ｐゴシック" pitchFamily="34" charset="-128"/>
              </a:rPr>
              <a:t>“She left me.  I know I’m </a:t>
            </a:r>
            <a:r>
              <a:rPr lang="en-GB" altLang="en-US" dirty="0" err="1" smtClean="0">
                <a:ea typeface="ＭＳ Ｐゴシック" pitchFamily="34" charset="-128"/>
              </a:rPr>
              <a:t>unloveable</a:t>
            </a:r>
            <a:r>
              <a:rPr lang="en-GB" altLang="en-US" dirty="0" smtClean="0">
                <a:ea typeface="ＭＳ Ｐゴシック" pitchFamily="34" charset="-128"/>
              </a:rPr>
              <a:t>”</a:t>
            </a:r>
          </a:p>
        </p:txBody>
      </p:sp>
      <p:pic>
        <p:nvPicPr>
          <p:cNvPr id="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410601"/>
            <a:ext cx="5165527" cy="344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Hierachical</a:t>
            </a:r>
            <a:r>
              <a:rPr lang="en-US" dirty="0" smtClean="0"/>
              <a:t> deictic relations</a:t>
            </a:r>
            <a:endParaRPr lang="en-US" dirty="0"/>
          </a:p>
        </p:txBody>
      </p:sp>
      <p:sp>
        <p:nvSpPr>
          <p:cNvPr id="4" name="Oval 3"/>
          <p:cNvSpPr/>
          <p:nvPr/>
        </p:nvSpPr>
        <p:spPr>
          <a:xfrm>
            <a:off x="395536" y="1484784"/>
            <a:ext cx="3888432" cy="38884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smtClean="0"/>
              <a:t>I-ness</a:t>
            </a:r>
            <a:endParaRPr lang="en-US" sz="6000" dirty="0"/>
          </a:p>
        </p:txBody>
      </p:sp>
      <p:sp>
        <p:nvSpPr>
          <p:cNvPr id="5" name="Oval 4"/>
          <p:cNvSpPr/>
          <p:nvPr/>
        </p:nvSpPr>
        <p:spPr>
          <a:xfrm>
            <a:off x="4788024" y="1484784"/>
            <a:ext cx="3888432" cy="38884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smtClean="0"/>
              <a:t>Content</a:t>
            </a:r>
            <a:endParaRPr lang="en-US" sz="6000" dirty="0"/>
          </a:p>
        </p:txBody>
      </p:sp>
      <p:sp>
        <p:nvSpPr>
          <p:cNvPr id="6" name="Oval 5"/>
          <p:cNvSpPr/>
          <p:nvPr/>
        </p:nvSpPr>
        <p:spPr>
          <a:xfrm>
            <a:off x="2267744" y="4077072"/>
            <a:ext cx="1080120" cy="10081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Content</a:t>
            </a:r>
            <a:endParaRPr lang="en-US" sz="1400" dirty="0"/>
          </a:p>
        </p:txBody>
      </p:sp>
      <p:sp>
        <p:nvSpPr>
          <p:cNvPr id="7" name="Oval 6"/>
          <p:cNvSpPr/>
          <p:nvPr/>
        </p:nvSpPr>
        <p:spPr>
          <a:xfrm>
            <a:off x="6804248" y="4077072"/>
            <a:ext cx="1080120" cy="10081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I-ness</a:t>
            </a:r>
            <a:endParaRPr lang="en-US" sz="1400" dirty="0"/>
          </a:p>
        </p:txBody>
      </p:sp>
      <p:sp>
        <p:nvSpPr>
          <p:cNvPr id="8" name="Rectangle 7"/>
          <p:cNvSpPr/>
          <p:nvPr/>
        </p:nvSpPr>
        <p:spPr>
          <a:xfrm>
            <a:off x="3491880" y="5229200"/>
            <a:ext cx="968032" cy="707886"/>
          </a:xfrm>
          <a:prstGeom prst="rect">
            <a:avLst/>
          </a:prstGeom>
        </p:spPr>
        <p:txBody>
          <a:bodyPr wrap="square">
            <a:spAutoFit/>
          </a:bodyPr>
          <a:lstStyle/>
          <a:p>
            <a:r>
              <a:rPr lang="en-US" sz="4000" dirty="0">
                <a:latin typeface="Zapf Dingbats"/>
                <a:ea typeface="Zapf Dingbats"/>
                <a:cs typeface="Zapf Dingbats"/>
              </a:rPr>
              <a:t>✓</a:t>
            </a:r>
            <a:endParaRPr lang="en-US" sz="4000" dirty="0"/>
          </a:p>
        </p:txBody>
      </p:sp>
      <p:sp>
        <p:nvSpPr>
          <p:cNvPr id="9" name="Rectangle 8"/>
          <p:cNvSpPr/>
          <p:nvPr/>
        </p:nvSpPr>
        <p:spPr>
          <a:xfrm>
            <a:off x="8244408" y="5229200"/>
            <a:ext cx="453970" cy="646331"/>
          </a:xfrm>
          <a:prstGeom prst="rect">
            <a:avLst/>
          </a:prstGeom>
        </p:spPr>
        <p:txBody>
          <a:bodyPr wrap="none">
            <a:spAutoFit/>
          </a:bodyPr>
          <a:lstStyle/>
          <a:p>
            <a:r>
              <a:rPr lang="en-US" sz="3600" dirty="0">
                <a:latin typeface="Zapf Dingbats"/>
                <a:ea typeface="Zapf Dingbats"/>
                <a:cs typeface="Zapf Dingbats"/>
              </a:rPr>
              <a:t>✗</a:t>
            </a:r>
            <a:endParaRPr lang="en-US" sz="3600" dirty="0"/>
          </a:p>
        </p:txBody>
      </p:sp>
      <p:sp>
        <p:nvSpPr>
          <p:cNvPr id="11" name="TextBox 10"/>
          <p:cNvSpPr txBox="1"/>
          <p:nvPr/>
        </p:nvSpPr>
        <p:spPr>
          <a:xfrm>
            <a:off x="323528" y="5949280"/>
            <a:ext cx="8568952" cy="738664"/>
          </a:xfrm>
          <a:prstGeom prst="rect">
            <a:avLst/>
          </a:prstGeom>
          <a:noFill/>
        </p:spPr>
        <p:txBody>
          <a:bodyPr wrap="square" rtlCol="0">
            <a:spAutoFit/>
          </a:bodyPr>
          <a:lstStyle/>
          <a:p>
            <a:r>
              <a:rPr lang="en-US" sz="1400" dirty="0" err="1" smtClean="0"/>
              <a:t>Foody</a:t>
            </a:r>
            <a:r>
              <a:rPr lang="en-US" sz="1400" dirty="0" smtClean="0"/>
              <a:t>, M, Barnes-Holmes, Y &amp; Barnes-Holmes, D.  (2013).  An Empirical Investigation of </a:t>
            </a:r>
            <a:r>
              <a:rPr lang="en-US" sz="1400" dirty="0" err="1" smtClean="0"/>
              <a:t>Hierachical</a:t>
            </a:r>
            <a:r>
              <a:rPr lang="en-US" sz="1400" dirty="0" smtClean="0"/>
              <a:t> versus Distinction Relations in a Self-based ACT exercise.  International Journal of Psychology and Psychological Therapy, 13, 3, 373-388</a:t>
            </a:r>
            <a:endParaRPr lang="en-US" sz="1600" dirty="0"/>
          </a:p>
        </p:txBody>
      </p:sp>
    </p:spTree>
    <p:extLst>
      <p:ext uri="{BB962C8B-B14F-4D97-AF65-F5344CB8AC3E}">
        <p14:creationId xmlns:p14="http://schemas.microsoft.com/office/powerpoint/2010/main" val="33839044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8808"/>
            <a:ext cx="8388424" cy="682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28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lstStyle/>
          <a:p>
            <a:r>
              <a:rPr lang="en-US" altLang="en-US" smtClean="0">
                <a:ea typeface="ＭＳ Ｐゴシック" pitchFamily="34" charset="-128"/>
              </a:rPr>
              <a:t>Is high self-esteem the remedy?</a:t>
            </a:r>
          </a:p>
        </p:txBody>
      </p:sp>
      <p:sp>
        <p:nvSpPr>
          <p:cNvPr id="34820" name="Content Placeholder 2"/>
          <p:cNvSpPr>
            <a:spLocks noGrp="1"/>
          </p:cNvSpPr>
          <p:nvPr>
            <p:ph idx="1"/>
          </p:nvPr>
        </p:nvSpPr>
        <p:spPr/>
        <p:txBody>
          <a:bodyPr/>
          <a:lstStyle/>
          <a:p>
            <a:r>
              <a:rPr lang="en-US" altLang="en-US" dirty="0" smtClean="0">
                <a:ea typeface="ＭＳ Ｐゴシック" pitchFamily="34" charset="-128"/>
              </a:rPr>
              <a:t>Low self-esteem involves consistently giving ones’ complex and changing ‘self’ a single, global, negative rating.</a:t>
            </a:r>
          </a:p>
          <a:p>
            <a:r>
              <a:rPr lang="en-US" altLang="en-US" dirty="0" smtClean="0">
                <a:ea typeface="ＭＳ Ｐゴシック" pitchFamily="34" charset="-128"/>
              </a:rPr>
              <a:t>High self-esteem involves consistently giving ones’ complex and changing ‘self’ a single, global, positive rating.</a:t>
            </a:r>
          </a:p>
          <a:p>
            <a:r>
              <a:rPr lang="en-US" altLang="en-US" dirty="0" smtClean="0">
                <a:ea typeface="ＭＳ Ｐゴシック" pitchFamily="34" charset="-128"/>
              </a:rPr>
              <a:t>Is that the answer?</a:t>
            </a:r>
          </a:p>
          <a:p>
            <a:r>
              <a:rPr lang="en-US" altLang="en-US" dirty="0" smtClean="0">
                <a:ea typeface="ＭＳ Ｐゴシック" pitchFamily="34" charset="-128"/>
              </a:rPr>
              <a:t>Take a piece of A4 paper…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rating game</a:t>
            </a:r>
            <a:endParaRPr lang="en-US" dirty="0"/>
          </a:p>
        </p:txBody>
      </p:sp>
      <p:cxnSp>
        <p:nvCxnSpPr>
          <p:cNvPr id="5" name="Straight Arrow Connector 4"/>
          <p:cNvCxnSpPr/>
          <p:nvPr/>
        </p:nvCxnSpPr>
        <p:spPr>
          <a:xfrm>
            <a:off x="2987824" y="3501008"/>
            <a:ext cx="345638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716016"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259632" y="3284984"/>
            <a:ext cx="1510399" cy="400110"/>
          </a:xfrm>
          <a:prstGeom prst="rect">
            <a:avLst/>
          </a:prstGeom>
          <a:noFill/>
        </p:spPr>
        <p:txBody>
          <a:bodyPr wrap="none" rtlCol="0">
            <a:spAutoFit/>
          </a:bodyPr>
          <a:lstStyle/>
          <a:p>
            <a:r>
              <a:rPr lang="en-US" dirty="0" smtClean="0"/>
              <a:t>Self    (bad)</a:t>
            </a:r>
            <a:endParaRPr lang="en-US" dirty="0"/>
          </a:p>
        </p:txBody>
      </p:sp>
      <p:sp>
        <p:nvSpPr>
          <p:cNvPr id="9" name="TextBox 8"/>
          <p:cNvSpPr txBox="1"/>
          <p:nvPr/>
        </p:nvSpPr>
        <p:spPr>
          <a:xfrm>
            <a:off x="6732240" y="3284984"/>
            <a:ext cx="926055" cy="400110"/>
          </a:xfrm>
          <a:prstGeom prst="rect">
            <a:avLst/>
          </a:prstGeom>
          <a:noFill/>
        </p:spPr>
        <p:txBody>
          <a:bodyPr wrap="none" rtlCol="0">
            <a:spAutoFit/>
          </a:bodyPr>
          <a:lstStyle/>
          <a:p>
            <a:r>
              <a:rPr lang="en-US" dirty="0" smtClean="0"/>
              <a:t>(good)</a:t>
            </a:r>
            <a:endParaRPr lang="en-US" dirty="0"/>
          </a:p>
        </p:txBody>
      </p:sp>
      <p:sp>
        <p:nvSpPr>
          <p:cNvPr id="10" name="TextBox 9"/>
          <p:cNvSpPr txBox="1"/>
          <p:nvPr/>
        </p:nvSpPr>
        <p:spPr>
          <a:xfrm>
            <a:off x="4211960" y="1412776"/>
            <a:ext cx="926055" cy="400110"/>
          </a:xfrm>
          <a:prstGeom prst="rect">
            <a:avLst/>
          </a:prstGeom>
          <a:noFill/>
        </p:spPr>
        <p:txBody>
          <a:bodyPr wrap="none" rtlCol="0">
            <a:spAutoFit/>
          </a:bodyPr>
          <a:lstStyle/>
          <a:p>
            <a:r>
              <a:rPr lang="en-US" dirty="0" smtClean="0"/>
              <a:t>(good)</a:t>
            </a:r>
            <a:endParaRPr lang="en-US" dirty="0"/>
          </a:p>
        </p:txBody>
      </p:sp>
      <p:sp>
        <p:nvSpPr>
          <p:cNvPr id="11" name="TextBox 10"/>
          <p:cNvSpPr txBox="1"/>
          <p:nvPr/>
        </p:nvSpPr>
        <p:spPr>
          <a:xfrm>
            <a:off x="4355976" y="5301208"/>
            <a:ext cx="783413" cy="400110"/>
          </a:xfrm>
          <a:prstGeom prst="rect">
            <a:avLst/>
          </a:prstGeom>
          <a:noFill/>
        </p:spPr>
        <p:txBody>
          <a:bodyPr wrap="none" rtlCol="0">
            <a:spAutoFit/>
          </a:bodyPr>
          <a:lstStyle/>
          <a:p>
            <a:r>
              <a:rPr lang="en-US" dirty="0" smtClean="0"/>
              <a:t>(bad)</a:t>
            </a:r>
            <a:endParaRPr lang="en-US" dirty="0"/>
          </a:p>
        </p:txBody>
      </p:sp>
      <p:sp>
        <p:nvSpPr>
          <p:cNvPr id="12" name="TextBox 11"/>
          <p:cNvSpPr txBox="1"/>
          <p:nvPr/>
        </p:nvSpPr>
        <p:spPr>
          <a:xfrm>
            <a:off x="2987824" y="5733256"/>
            <a:ext cx="3556783" cy="400110"/>
          </a:xfrm>
          <a:prstGeom prst="rect">
            <a:avLst/>
          </a:prstGeom>
          <a:noFill/>
        </p:spPr>
        <p:txBody>
          <a:bodyPr wrap="none" rtlCol="0">
            <a:spAutoFit/>
          </a:bodyPr>
          <a:lstStyle/>
          <a:p>
            <a:r>
              <a:rPr lang="en-US" dirty="0" smtClean="0"/>
              <a:t>Action / Effect / Characteristic</a:t>
            </a:r>
            <a:endParaRPr lang="en-US" dirty="0"/>
          </a:p>
        </p:txBody>
      </p:sp>
      <p:sp>
        <p:nvSpPr>
          <p:cNvPr id="13" name="TextBox 12"/>
          <p:cNvSpPr txBox="1"/>
          <p:nvPr/>
        </p:nvSpPr>
        <p:spPr>
          <a:xfrm>
            <a:off x="251520" y="6531278"/>
            <a:ext cx="8622873" cy="307777"/>
          </a:xfrm>
          <a:prstGeom prst="rect">
            <a:avLst/>
          </a:prstGeom>
          <a:noFill/>
        </p:spPr>
        <p:txBody>
          <a:bodyPr wrap="none" rtlCol="0">
            <a:spAutoFit/>
          </a:bodyPr>
          <a:lstStyle/>
          <a:p>
            <a:pPr marL="57150" indent="0">
              <a:buNone/>
            </a:pPr>
            <a:r>
              <a:rPr lang="en-US" altLang="en-US" sz="1400" dirty="0" err="1" smtClean="0"/>
              <a:t>Wessler</a:t>
            </a:r>
            <a:r>
              <a:rPr lang="en-US" altLang="en-US" sz="1400" dirty="0" smtClean="0"/>
              <a:t>, RA &amp; </a:t>
            </a:r>
            <a:r>
              <a:rPr lang="en-US" altLang="en-US" sz="1400" dirty="0" err="1" smtClean="0"/>
              <a:t>Wessler</a:t>
            </a:r>
            <a:r>
              <a:rPr lang="en-US" altLang="en-US" sz="1400" dirty="0" smtClean="0"/>
              <a:t>, RL (1980)</a:t>
            </a:r>
            <a:r>
              <a:rPr lang="en-US" altLang="en-US" sz="1400" dirty="0"/>
              <a:t>. </a:t>
            </a:r>
            <a:r>
              <a:rPr lang="en-US" altLang="en-US" sz="1400" dirty="0" smtClean="0"/>
              <a:t>The Principles and Practice of Rational-Emotive Therapy, </a:t>
            </a:r>
            <a:r>
              <a:rPr lang="en-US" altLang="en-US" sz="1400" dirty="0" err="1" smtClean="0"/>
              <a:t>Jossey</a:t>
            </a:r>
            <a:r>
              <a:rPr lang="en-US" altLang="en-US" sz="1400" dirty="0" smtClean="0"/>
              <a:t>-Bass</a:t>
            </a:r>
            <a:endParaRPr lang="en-US" altLang="en-US" sz="1400" dirty="0"/>
          </a:p>
        </p:txBody>
      </p:sp>
    </p:spTree>
    <p:extLst>
      <p:ext uri="{BB962C8B-B14F-4D97-AF65-F5344CB8AC3E}">
        <p14:creationId xmlns:p14="http://schemas.microsoft.com/office/powerpoint/2010/main" val="1178166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predilection for single orderings</a:t>
            </a:r>
            <a:endParaRPr lang="en-US" dirty="0"/>
          </a:p>
        </p:txBody>
      </p:sp>
      <p:cxnSp>
        <p:nvCxnSpPr>
          <p:cNvPr id="7" name="Straight Arrow Connector 6"/>
          <p:cNvCxnSpPr/>
          <p:nvPr/>
        </p:nvCxnSpPr>
        <p:spPr>
          <a:xfrm>
            <a:off x="6372200"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524522" y="5333146"/>
            <a:ext cx="782587" cy="400110"/>
          </a:xfrm>
          <a:prstGeom prst="rect">
            <a:avLst/>
          </a:prstGeom>
          <a:noFill/>
        </p:spPr>
        <p:txBody>
          <a:bodyPr wrap="none" rtlCol="0">
            <a:spAutoFit/>
          </a:bodyPr>
          <a:lstStyle/>
          <a:p>
            <a:r>
              <a:rPr lang="en-US" dirty="0" smtClean="0">
                <a:solidFill>
                  <a:prstClr val="black"/>
                </a:solidFill>
              </a:rPr>
              <a:t>(bad)</a:t>
            </a:r>
            <a:endParaRPr lang="en-US" dirty="0">
              <a:solidFill>
                <a:prstClr val="black"/>
              </a:solidFill>
            </a:endParaRPr>
          </a:p>
        </p:txBody>
      </p:sp>
      <p:sp>
        <p:nvSpPr>
          <p:cNvPr id="9" name="TextBox 8"/>
          <p:cNvSpPr txBox="1"/>
          <p:nvPr/>
        </p:nvSpPr>
        <p:spPr>
          <a:xfrm>
            <a:off x="2452788" y="1412776"/>
            <a:ext cx="926055" cy="400110"/>
          </a:xfrm>
          <a:prstGeom prst="rect">
            <a:avLst/>
          </a:prstGeom>
          <a:noFill/>
        </p:spPr>
        <p:txBody>
          <a:bodyPr wrap="none" rtlCol="0">
            <a:spAutoFit/>
          </a:bodyPr>
          <a:lstStyle/>
          <a:p>
            <a:r>
              <a:rPr lang="en-US" dirty="0" smtClean="0">
                <a:solidFill>
                  <a:prstClr val="black"/>
                </a:solidFill>
              </a:rPr>
              <a:t>(good)</a:t>
            </a:r>
            <a:endParaRPr lang="en-US" dirty="0">
              <a:solidFill>
                <a:prstClr val="black"/>
              </a:solidFill>
            </a:endParaRPr>
          </a:p>
        </p:txBody>
      </p:sp>
      <p:sp>
        <p:nvSpPr>
          <p:cNvPr id="10" name="TextBox 9"/>
          <p:cNvSpPr txBox="1"/>
          <p:nvPr/>
        </p:nvSpPr>
        <p:spPr>
          <a:xfrm>
            <a:off x="5909172" y="1412776"/>
            <a:ext cx="926055" cy="400110"/>
          </a:xfrm>
          <a:prstGeom prst="rect">
            <a:avLst/>
          </a:prstGeom>
          <a:noFill/>
        </p:spPr>
        <p:txBody>
          <a:bodyPr wrap="none" rtlCol="0">
            <a:spAutoFit/>
          </a:bodyPr>
          <a:lstStyle/>
          <a:p>
            <a:r>
              <a:rPr lang="en-US" dirty="0" smtClean="0">
                <a:solidFill>
                  <a:prstClr val="black"/>
                </a:solidFill>
              </a:rPr>
              <a:t>(good)</a:t>
            </a:r>
            <a:endParaRPr lang="en-US" dirty="0">
              <a:solidFill>
                <a:prstClr val="black"/>
              </a:solidFill>
            </a:endParaRPr>
          </a:p>
        </p:txBody>
      </p:sp>
      <p:sp>
        <p:nvSpPr>
          <p:cNvPr id="11" name="TextBox 10"/>
          <p:cNvSpPr txBox="1"/>
          <p:nvPr/>
        </p:nvSpPr>
        <p:spPr>
          <a:xfrm>
            <a:off x="5968399" y="5333146"/>
            <a:ext cx="783413" cy="400110"/>
          </a:xfrm>
          <a:prstGeom prst="rect">
            <a:avLst/>
          </a:prstGeom>
          <a:noFill/>
        </p:spPr>
        <p:txBody>
          <a:bodyPr wrap="none" rtlCol="0">
            <a:spAutoFit/>
          </a:bodyPr>
          <a:lstStyle/>
          <a:p>
            <a:r>
              <a:rPr lang="en-US" dirty="0" smtClean="0">
                <a:solidFill>
                  <a:prstClr val="black"/>
                </a:solidFill>
              </a:rPr>
              <a:t>(bad)</a:t>
            </a:r>
            <a:endParaRPr lang="en-US" dirty="0">
              <a:solidFill>
                <a:prstClr val="black"/>
              </a:solidFill>
            </a:endParaRPr>
          </a:p>
        </p:txBody>
      </p:sp>
      <p:sp>
        <p:nvSpPr>
          <p:cNvPr id="12" name="TextBox 11"/>
          <p:cNvSpPr txBox="1"/>
          <p:nvPr/>
        </p:nvSpPr>
        <p:spPr>
          <a:xfrm>
            <a:off x="4593808" y="3372961"/>
            <a:ext cx="3556783" cy="400110"/>
          </a:xfrm>
          <a:prstGeom prst="rect">
            <a:avLst/>
          </a:prstGeom>
          <a:noFill/>
        </p:spPr>
        <p:txBody>
          <a:bodyPr wrap="none" rtlCol="0">
            <a:spAutoFit/>
          </a:bodyPr>
          <a:lstStyle/>
          <a:p>
            <a:r>
              <a:rPr lang="en-US" dirty="0" smtClean="0">
                <a:solidFill>
                  <a:prstClr val="black"/>
                </a:solidFill>
              </a:rPr>
              <a:t>Action / Effect / Characteristic</a:t>
            </a:r>
            <a:endParaRPr lang="en-US" dirty="0">
              <a:solidFill>
                <a:prstClr val="black"/>
              </a:solidFill>
            </a:endParaRPr>
          </a:p>
        </p:txBody>
      </p:sp>
      <p:sp>
        <p:nvSpPr>
          <p:cNvPr id="13" name="TextBox 12"/>
          <p:cNvSpPr txBox="1"/>
          <p:nvPr/>
        </p:nvSpPr>
        <p:spPr>
          <a:xfrm>
            <a:off x="251520" y="6531278"/>
            <a:ext cx="8622873" cy="307777"/>
          </a:xfrm>
          <a:prstGeom prst="rect">
            <a:avLst/>
          </a:prstGeom>
          <a:noFill/>
        </p:spPr>
        <p:txBody>
          <a:bodyPr wrap="none" rtlCol="0">
            <a:spAutoFit/>
          </a:bodyPr>
          <a:lstStyle/>
          <a:p>
            <a:pPr marL="57150"/>
            <a:r>
              <a:rPr lang="en-US" altLang="en-US" sz="1400" dirty="0" err="1" smtClean="0">
                <a:solidFill>
                  <a:prstClr val="black"/>
                </a:solidFill>
              </a:rPr>
              <a:t>Wessler</a:t>
            </a:r>
            <a:r>
              <a:rPr lang="en-US" altLang="en-US" sz="1400" dirty="0" smtClean="0">
                <a:solidFill>
                  <a:prstClr val="black"/>
                </a:solidFill>
              </a:rPr>
              <a:t>, RA &amp; </a:t>
            </a:r>
            <a:r>
              <a:rPr lang="en-US" altLang="en-US" sz="1400" dirty="0" err="1" smtClean="0">
                <a:solidFill>
                  <a:prstClr val="black"/>
                </a:solidFill>
              </a:rPr>
              <a:t>Wessler</a:t>
            </a:r>
            <a:r>
              <a:rPr lang="en-US" altLang="en-US" sz="1400" dirty="0" smtClean="0">
                <a:solidFill>
                  <a:prstClr val="black"/>
                </a:solidFill>
              </a:rPr>
              <a:t>, RL (1980)</a:t>
            </a:r>
            <a:r>
              <a:rPr lang="en-US" altLang="en-US" sz="1400" dirty="0">
                <a:solidFill>
                  <a:prstClr val="black"/>
                </a:solidFill>
              </a:rPr>
              <a:t>. </a:t>
            </a:r>
            <a:r>
              <a:rPr lang="en-US" altLang="en-US" sz="1400" dirty="0" smtClean="0">
                <a:solidFill>
                  <a:prstClr val="black"/>
                </a:solidFill>
              </a:rPr>
              <a:t>The Principles and Practice of Rational-Emotive Therapy, </a:t>
            </a:r>
            <a:r>
              <a:rPr lang="en-US" altLang="en-US" sz="1400" dirty="0" err="1" smtClean="0">
                <a:solidFill>
                  <a:prstClr val="black"/>
                </a:solidFill>
              </a:rPr>
              <a:t>Jossey</a:t>
            </a:r>
            <a:r>
              <a:rPr lang="en-US" altLang="en-US" sz="1400" dirty="0" smtClean="0">
                <a:solidFill>
                  <a:prstClr val="black"/>
                </a:solidFill>
              </a:rPr>
              <a:t>-Bass</a:t>
            </a:r>
            <a:endParaRPr lang="en-US" altLang="en-US" sz="1400" dirty="0">
              <a:solidFill>
                <a:prstClr val="black"/>
              </a:solidFill>
            </a:endParaRPr>
          </a:p>
        </p:txBody>
      </p:sp>
      <p:cxnSp>
        <p:nvCxnSpPr>
          <p:cNvPr id="14" name="Straight Arrow Connector 13"/>
          <p:cNvCxnSpPr/>
          <p:nvPr/>
        </p:nvCxnSpPr>
        <p:spPr>
          <a:xfrm>
            <a:off x="2915816"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02268" y="3372961"/>
            <a:ext cx="627095" cy="400110"/>
          </a:xfrm>
          <a:prstGeom prst="rect">
            <a:avLst/>
          </a:prstGeom>
          <a:noFill/>
        </p:spPr>
        <p:txBody>
          <a:bodyPr wrap="none" rtlCol="0">
            <a:spAutoFit/>
          </a:bodyPr>
          <a:lstStyle/>
          <a:p>
            <a:r>
              <a:rPr lang="en-US" dirty="0" smtClean="0">
                <a:solidFill>
                  <a:prstClr val="black"/>
                </a:solidFill>
              </a:rPr>
              <a:t>Self</a:t>
            </a:r>
            <a:endParaRPr lang="en-US" dirty="0">
              <a:solidFill>
                <a:prstClr val="black"/>
              </a:solidFill>
            </a:endParaRPr>
          </a:p>
        </p:txBody>
      </p:sp>
      <p:cxnSp>
        <p:nvCxnSpPr>
          <p:cNvPr id="17" name="Straight Arrow Connector 16"/>
          <p:cNvCxnSpPr/>
          <p:nvPr/>
        </p:nvCxnSpPr>
        <p:spPr>
          <a:xfrm>
            <a:off x="6084168"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796136"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436096"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076056"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716016"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355976"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995936"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635896"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265539"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89821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ea typeface="ＭＳ Ｐゴシック" pitchFamily="34" charset="-128"/>
              </a:rPr>
              <a:t>Overcoming the rating game</a:t>
            </a:r>
          </a:p>
        </p:txBody>
      </p:sp>
      <p:sp>
        <p:nvSpPr>
          <p:cNvPr id="33795" name="Content Placeholder 2"/>
          <p:cNvSpPr>
            <a:spLocks noGrp="1"/>
          </p:cNvSpPr>
          <p:nvPr>
            <p:ph idx="1"/>
          </p:nvPr>
        </p:nvSpPr>
        <p:spPr>
          <a:xfrm>
            <a:off x="457200" y="1600200"/>
            <a:ext cx="3610744" cy="4525963"/>
          </a:xfrm>
        </p:spPr>
        <p:txBody>
          <a:bodyPr/>
          <a:lstStyle/>
          <a:p>
            <a:r>
              <a:rPr lang="en-US" altLang="en-US" dirty="0" smtClean="0">
                <a:ea typeface="ＭＳ Ｐゴシック" pitchFamily="34" charset="-128"/>
              </a:rPr>
              <a:t>Rate a chair</a:t>
            </a:r>
          </a:p>
        </p:txBody>
      </p:sp>
      <p:pic>
        <p:nvPicPr>
          <p:cNvPr id="2" name="Picture 1"/>
          <p:cNvPicPr>
            <a:picLocks noChangeAspect="1"/>
          </p:cNvPicPr>
          <p:nvPr/>
        </p:nvPicPr>
        <p:blipFill>
          <a:blip r:embed="rId2"/>
          <a:stretch>
            <a:fillRect/>
          </a:stretch>
        </p:blipFill>
        <p:spPr>
          <a:xfrm>
            <a:off x="4285228" y="1325684"/>
            <a:ext cx="4858772" cy="5556851"/>
          </a:xfrm>
          <a:prstGeom prst="rect">
            <a:avLst/>
          </a:prstGeom>
        </p:spPr>
      </p:pic>
    </p:spTree>
    <p:extLst>
      <p:ext uri="{BB962C8B-B14F-4D97-AF65-F5344CB8AC3E}">
        <p14:creationId xmlns:p14="http://schemas.microsoft.com/office/powerpoint/2010/main" val="10648005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21282" y="1484784"/>
            <a:ext cx="3810000" cy="4104456"/>
          </a:xfrm>
        </p:spPr>
      </p:pic>
      <p:pic>
        <p:nvPicPr>
          <p:cNvPr id="4" name="Picture 3"/>
          <p:cNvPicPr>
            <a:picLocks noChangeAspect="1"/>
          </p:cNvPicPr>
          <p:nvPr/>
        </p:nvPicPr>
        <p:blipFill>
          <a:blip r:embed="rId3"/>
          <a:stretch>
            <a:fillRect/>
          </a:stretch>
        </p:blipFill>
        <p:spPr>
          <a:xfrm>
            <a:off x="0" y="1268760"/>
            <a:ext cx="5154933" cy="3384376"/>
          </a:xfrm>
          <a:prstGeom prst="rect">
            <a:avLst/>
          </a:prstGeom>
        </p:spPr>
      </p:pic>
    </p:spTree>
    <p:extLst>
      <p:ext uri="{BB962C8B-B14F-4D97-AF65-F5344CB8AC3E}">
        <p14:creationId xmlns:p14="http://schemas.microsoft.com/office/powerpoint/2010/main" val="169043224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ea typeface="ＭＳ Ｐゴシック" pitchFamily="34" charset="-128"/>
              </a:rPr>
              <a:t>Overcoming the rating game</a:t>
            </a:r>
          </a:p>
        </p:txBody>
      </p:sp>
      <p:sp>
        <p:nvSpPr>
          <p:cNvPr id="33795" name="Content Placeholder 2"/>
          <p:cNvSpPr>
            <a:spLocks noGrp="1"/>
          </p:cNvSpPr>
          <p:nvPr>
            <p:ph idx="1"/>
          </p:nvPr>
        </p:nvSpPr>
        <p:spPr>
          <a:xfrm>
            <a:off x="457200" y="1600200"/>
            <a:ext cx="3610744" cy="4525963"/>
          </a:xfrm>
        </p:spPr>
        <p:txBody>
          <a:bodyPr/>
          <a:lstStyle/>
          <a:p>
            <a:r>
              <a:rPr lang="en-US" altLang="en-US" dirty="0" smtClean="0">
                <a:ea typeface="ＭＳ Ｐゴシック" pitchFamily="34" charset="-128"/>
              </a:rPr>
              <a:t>You can rate its characteristics</a:t>
            </a:r>
          </a:p>
          <a:p>
            <a:r>
              <a:rPr lang="en-US" altLang="en-US" dirty="0" smtClean="0">
                <a:ea typeface="ＭＳ Ｐゴシック" pitchFamily="34" charset="-128"/>
              </a:rPr>
              <a:t>You cannot rate its essence</a:t>
            </a:r>
          </a:p>
          <a:p>
            <a:r>
              <a:rPr lang="en-US" altLang="en-US" dirty="0" smtClean="0">
                <a:ea typeface="ＭＳ Ｐゴシック" pitchFamily="34" charset="-128"/>
              </a:rPr>
              <a:t>Are humans more complex than chairs?</a:t>
            </a:r>
          </a:p>
        </p:txBody>
      </p:sp>
      <p:pic>
        <p:nvPicPr>
          <p:cNvPr id="2" name="Picture 1"/>
          <p:cNvPicPr>
            <a:picLocks noChangeAspect="1"/>
          </p:cNvPicPr>
          <p:nvPr/>
        </p:nvPicPr>
        <p:blipFill>
          <a:blip r:embed="rId2"/>
          <a:stretch>
            <a:fillRect/>
          </a:stretch>
        </p:blipFill>
        <p:spPr>
          <a:xfrm>
            <a:off x="4285228" y="1325684"/>
            <a:ext cx="4858772" cy="5556851"/>
          </a:xfrm>
          <a:prstGeom prst="rect">
            <a:avLst/>
          </a:prstGeom>
        </p:spPr>
      </p:pic>
    </p:spTree>
    <p:extLst>
      <p:ext uri="{BB962C8B-B14F-4D97-AF65-F5344CB8AC3E}">
        <p14:creationId xmlns:p14="http://schemas.microsoft.com/office/powerpoint/2010/main" val="34305672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lang="en-GB" altLang="en-US" dirty="0" smtClean="0"/>
              <a:t>Why is self-esteem problematic?</a:t>
            </a:r>
            <a:endParaRPr lang="en-US" altLang="en-US" dirty="0" smtClean="0"/>
          </a:p>
        </p:txBody>
      </p:sp>
      <p:sp>
        <p:nvSpPr>
          <p:cNvPr id="36867" name="Content Placeholder 2"/>
          <p:cNvSpPr>
            <a:spLocks noGrp="1"/>
          </p:cNvSpPr>
          <p:nvPr>
            <p:ph idx="1"/>
          </p:nvPr>
        </p:nvSpPr>
        <p:spPr/>
        <p:txBody>
          <a:bodyPr>
            <a:normAutofit lnSpcReduction="10000"/>
          </a:bodyPr>
          <a:lstStyle/>
          <a:p>
            <a:r>
              <a:rPr lang="en-GB" altLang="en-US" dirty="0" smtClean="0"/>
              <a:t> Self-esteem involves two ratings when one will suffice </a:t>
            </a:r>
          </a:p>
          <a:p>
            <a:pPr lvl="1"/>
            <a:r>
              <a:rPr lang="en-GB" altLang="en-US" dirty="0" smtClean="0"/>
              <a:t>“Doing better at my work is a better thing and therefore I am a better person”</a:t>
            </a:r>
          </a:p>
          <a:p>
            <a:pPr lvl="1"/>
            <a:r>
              <a:rPr lang="en-GB" altLang="en-US" dirty="0" smtClean="0"/>
              <a:t>The second part is not necessary and represents a logical error</a:t>
            </a:r>
          </a:p>
          <a:p>
            <a:pPr lvl="2"/>
            <a:r>
              <a:rPr lang="en-GB" altLang="en-US" dirty="0" smtClean="0"/>
              <a:t>The whole-part error</a:t>
            </a:r>
          </a:p>
          <a:p>
            <a:pPr lvl="1"/>
            <a:r>
              <a:rPr lang="en-GB" altLang="en-US" dirty="0" smtClean="0"/>
              <a:t>It involves conceptualising the self on the basis of content</a:t>
            </a:r>
          </a:p>
          <a:p>
            <a:pPr lvl="2"/>
            <a:r>
              <a:rPr lang="en-GB" altLang="en-US" dirty="0" smtClean="0"/>
              <a:t>The pizza metaphor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GB" altLang="en-US" dirty="0" smtClean="0">
                <a:ea typeface="ＭＳ Ｐゴシック" pitchFamily="34" charset="-128"/>
              </a:rPr>
              <a:t>Why is self-esteem problematic?</a:t>
            </a:r>
            <a:endParaRPr lang="en-US" altLang="en-US" dirty="0" smtClean="0">
              <a:ea typeface="ＭＳ Ｐゴシック" pitchFamily="34" charset="-128"/>
            </a:endParaRPr>
          </a:p>
        </p:txBody>
      </p:sp>
      <p:sp>
        <p:nvSpPr>
          <p:cNvPr id="37891" name="Content Placeholder 2"/>
          <p:cNvSpPr>
            <a:spLocks noGrp="1"/>
          </p:cNvSpPr>
          <p:nvPr>
            <p:ph idx="1"/>
          </p:nvPr>
        </p:nvSpPr>
        <p:spPr/>
        <p:txBody>
          <a:bodyPr>
            <a:normAutofit fontScale="92500" lnSpcReduction="10000"/>
          </a:bodyPr>
          <a:lstStyle/>
          <a:p>
            <a:r>
              <a:rPr lang="en-GB" altLang="en-US" dirty="0" smtClean="0">
                <a:ea typeface="ＭＳ Ｐゴシック" pitchFamily="34" charset="-128"/>
              </a:rPr>
              <a:t>Humans are of equal worth irrespective of what they have achieved or done, or what is happening around them</a:t>
            </a:r>
          </a:p>
          <a:p>
            <a:pPr lvl="1"/>
            <a:r>
              <a:rPr lang="en-GB" altLang="en-US" dirty="0" smtClean="0">
                <a:ea typeface="Arial" pitchFamily="34" charset="0"/>
              </a:rPr>
              <a:t>Is my worth as a person enhanced if I perform well at something?</a:t>
            </a:r>
          </a:p>
          <a:p>
            <a:pPr lvl="1"/>
            <a:r>
              <a:rPr lang="en-GB" altLang="en-US" dirty="0" smtClean="0">
                <a:ea typeface="Arial" pitchFamily="34" charset="0"/>
              </a:rPr>
              <a:t>Is my worth as a person diminished if I perform badly at something?</a:t>
            </a:r>
          </a:p>
          <a:p>
            <a:pPr lvl="1"/>
            <a:r>
              <a:rPr lang="en-GB" altLang="en-US" dirty="0" smtClean="0">
                <a:ea typeface="Arial" pitchFamily="34" charset="0"/>
              </a:rPr>
              <a:t>Would you raise a child to believe this?</a:t>
            </a:r>
          </a:p>
          <a:p>
            <a:pPr lvl="2"/>
            <a:r>
              <a:rPr lang="en-GB" altLang="en-US" dirty="0" smtClean="0">
                <a:ea typeface="Arial" pitchFamily="34" charset="0"/>
              </a:rPr>
              <a:t>E.g. child does a good act and you say “Good Boy!” or behaves badly and you say “Bad boy!!!”</a:t>
            </a:r>
          </a:p>
          <a:p>
            <a:pPr lvl="1"/>
            <a:r>
              <a:rPr lang="en-GB" altLang="en-US" dirty="0" smtClean="0">
                <a:ea typeface="Arial" pitchFamily="34" charset="0"/>
              </a:rPr>
              <a:t>What would be the impact upon them if you did?</a:t>
            </a:r>
          </a:p>
          <a:p>
            <a:endParaRPr lang="en-US" altLang="en-US" dirty="0" smtClean="0">
              <a:ea typeface="ＭＳ Ｐゴシック" pitchFamily="34" charset="-128"/>
            </a:endParaRPr>
          </a:p>
          <a:p>
            <a:pPr lvl="1"/>
            <a:endParaRPr lang="en-GB" altLang="en-US" dirty="0" smtClean="0">
              <a:ea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en-GB" altLang="en-US" dirty="0" smtClean="0"/>
              <a:t>Why is self-esteem problematic?</a:t>
            </a:r>
            <a:endParaRPr lang="en-US" altLang="en-US" dirty="0" smtClean="0"/>
          </a:p>
        </p:txBody>
      </p:sp>
      <p:sp>
        <p:nvSpPr>
          <p:cNvPr id="35843" name="Content Placeholder 2"/>
          <p:cNvSpPr>
            <a:spLocks noGrp="1"/>
          </p:cNvSpPr>
          <p:nvPr>
            <p:ph idx="1"/>
          </p:nvPr>
        </p:nvSpPr>
        <p:spPr/>
        <p:txBody>
          <a:bodyPr>
            <a:normAutofit fontScale="92500" lnSpcReduction="10000"/>
          </a:bodyPr>
          <a:lstStyle/>
          <a:p>
            <a:r>
              <a:rPr lang="en-GB" altLang="en-US" dirty="0" smtClean="0"/>
              <a:t>It denies our complexity</a:t>
            </a:r>
          </a:p>
          <a:p>
            <a:pPr lvl="1"/>
            <a:r>
              <a:rPr lang="en-GB" altLang="en-US" dirty="0"/>
              <a:t>You can sample the self but global ratings are not helpful</a:t>
            </a:r>
          </a:p>
          <a:p>
            <a:pPr lvl="1"/>
            <a:r>
              <a:rPr lang="en-GB" altLang="en-US" dirty="0"/>
              <a:t>Such ratings tend to exert control over behavioural functions and limit our </a:t>
            </a:r>
            <a:r>
              <a:rPr lang="en-GB" altLang="en-US" dirty="0" smtClean="0"/>
              <a:t>repertoire</a:t>
            </a:r>
            <a:endParaRPr lang="en-GB" altLang="en-US" dirty="0"/>
          </a:p>
          <a:p>
            <a:r>
              <a:rPr lang="en-GB" altLang="en-US" dirty="0" smtClean="0"/>
              <a:t>Esteem ratings are conditional</a:t>
            </a:r>
          </a:p>
          <a:p>
            <a:pPr lvl="1"/>
            <a:r>
              <a:rPr lang="en-GB" altLang="en-US" dirty="0" smtClean="0"/>
              <a:t>Conditional </a:t>
            </a:r>
            <a:r>
              <a:rPr lang="en-GB" altLang="en-US" dirty="0"/>
              <a:t>high self-esteem is fleeting</a:t>
            </a:r>
          </a:p>
          <a:p>
            <a:r>
              <a:rPr lang="en-GB" altLang="en-US" dirty="0" smtClean="0"/>
              <a:t>‘Improving’ self-esteem often reduces motivation to change</a:t>
            </a:r>
          </a:p>
          <a:p>
            <a:pPr lvl="1"/>
            <a:r>
              <a:rPr lang="en-GB" altLang="en-US" dirty="0" smtClean="0"/>
              <a:t>It can externalise control and responsibility</a:t>
            </a:r>
          </a:p>
          <a:p>
            <a:endParaRPr lang="en-US" alt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GlowDiffused trans="80000"/>
                    </a14:imgEffect>
                    <a14:imgEffect>
                      <a14:saturation sat="105000"/>
                    </a14:imgEffect>
                  </a14:imgLayer>
                </a14:imgProps>
              </a:ext>
              <a:ext uri="{28A0092B-C50C-407E-A947-70E740481C1C}">
                <a14:useLocalDpi xmlns:a14="http://schemas.microsoft.com/office/drawing/2010/main" val="0"/>
              </a:ext>
            </a:extLst>
          </a:blip>
          <a:srcRect/>
          <a:stretch>
            <a:fillRect/>
          </a:stretch>
        </p:blipFill>
        <p:spPr bwMode="auto">
          <a:xfrm>
            <a:off x="3779912" y="4293096"/>
            <a:ext cx="1656184" cy="13327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p:cNvSpPr>
            <a:spLocks noGrp="1"/>
          </p:cNvSpPr>
          <p:nvPr>
            <p:ph type="title"/>
          </p:nvPr>
        </p:nvSpPr>
        <p:spPr>
          <a:xfrm>
            <a:off x="395536" y="260648"/>
            <a:ext cx="8229600" cy="6480720"/>
          </a:xfrm>
          <a:effectLst>
            <a:outerShdw blurRad="50800" dist="50800" dir="5400000" algn="ctr" rotWithShape="0">
              <a:srgbClr val="000000">
                <a:alpha val="18000"/>
              </a:srgbClr>
            </a:outerShdw>
          </a:effectLst>
        </p:spPr>
        <p:txBody>
          <a:bodyPr>
            <a:normAutofit/>
          </a:bodyPr>
          <a:lstStyle/>
          <a:p>
            <a:r>
              <a:rPr lang="en-GB" dirty="0" smtClean="0"/>
              <a:t>Working to raise self-esteem promotes the swapping of one conceptualised self for another</a:t>
            </a:r>
            <a:br>
              <a:rPr lang="en-GB" dirty="0" smtClean="0"/>
            </a:br>
            <a:r>
              <a:rPr lang="en-GB" dirty="0"/>
              <a:t/>
            </a:r>
            <a:br>
              <a:rPr lang="en-GB" dirty="0"/>
            </a:br>
            <a:r>
              <a:rPr lang="en-GB" dirty="0" smtClean="0"/>
              <a:t>This is not consistent with ACT</a:t>
            </a:r>
            <a:br>
              <a:rPr lang="en-GB" dirty="0" smtClean="0"/>
            </a:br>
            <a:r>
              <a:rPr lang="en-GB" dirty="0"/>
              <a:t/>
            </a:r>
            <a:br>
              <a:rPr lang="en-GB" dirty="0"/>
            </a:br>
            <a:r>
              <a:rPr lang="en-GB" dirty="0" smtClean="0"/>
              <a:t/>
            </a:r>
            <a:br>
              <a:rPr lang="en-GB" dirty="0" smtClean="0"/>
            </a:br>
            <a:r>
              <a:rPr lang="en-GB" dirty="0" smtClean="0"/>
              <a:t/>
            </a:r>
            <a:br>
              <a:rPr lang="en-GB" dirty="0" smtClean="0"/>
            </a:br>
            <a:r>
              <a:rPr lang="en-GB" sz="1400" dirty="0" smtClean="0"/>
              <a:t>Hayes, S., </a:t>
            </a:r>
            <a:r>
              <a:rPr lang="en-GB" sz="1400" dirty="0" err="1" smtClean="0"/>
              <a:t>Strosahl</a:t>
            </a:r>
            <a:r>
              <a:rPr lang="en-GB" sz="1400" dirty="0" smtClean="0"/>
              <a:t>, K, Wilson, K. (1999) Acceptance and Commitment Therapy.  New York: Guilford Press</a:t>
            </a:r>
            <a:endParaRPr lang="en-GB" dirty="0"/>
          </a:p>
        </p:txBody>
      </p:sp>
    </p:spTree>
    <p:extLst>
      <p:ext uri="{BB962C8B-B14F-4D97-AF65-F5344CB8AC3E}">
        <p14:creationId xmlns:p14="http://schemas.microsoft.com/office/powerpoint/2010/main" val="29567283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the context that counts</a:t>
            </a:r>
            <a:endParaRPr lang="en-US" dirty="0"/>
          </a:p>
        </p:txBody>
      </p:sp>
      <p:pic>
        <p:nvPicPr>
          <p:cNvPr id="10" name="Picture 9" descr="Screen Shot 2015-07-12 at 11.06.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124744"/>
            <a:ext cx="6503516" cy="5020258"/>
          </a:xfrm>
          <a:prstGeom prst="rect">
            <a:avLst/>
          </a:prstGeom>
        </p:spPr>
      </p:pic>
      <p:sp>
        <p:nvSpPr>
          <p:cNvPr id="11" name="TextBox 10"/>
          <p:cNvSpPr txBox="1"/>
          <p:nvPr/>
        </p:nvSpPr>
        <p:spPr>
          <a:xfrm>
            <a:off x="179512" y="6165304"/>
            <a:ext cx="8784976" cy="523220"/>
          </a:xfrm>
          <a:prstGeom prst="rect">
            <a:avLst/>
          </a:prstGeom>
          <a:noFill/>
        </p:spPr>
        <p:txBody>
          <a:bodyPr wrap="square" rtlCol="0">
            <a:spAutoFit/>
          </a:bodyPr>
          <a:lstStyle/>
          <a:p>
            <a:r>
              <a:rPr lang="en-US" sz="1400" dirty="0" smtClean="0">
                <a:latin typeface="Arial"/>
                <a:cs typeface="Arial"/>
              </a:rPr>
              <a:t>Marshall et al (2015) Self</a:t>
            </a:r>
            <a:r>
              <a:rPr lang="en-US" sz="1400" dirty="0">
                <a:latin typeface="Arial"/>
                <a:cs typeface="Arial"/>
              </a:rPr>
              <a:t>-compassion protects against the negative effects of low self-esteem: A longitudinal study in a large adolescent </a:t>
            </a:r>
            <a:r>
              <a:rPr lang="en-US" sz="1400" dirty="0" smtClean="0">
                <a:latin typeface="Arial"/>
                <a:cs typeface="Arial"/>
              </a:rPr>
              <a:t>sample.  Journal of Personality and Individual Differences, 74, 116-121</a:t>
            </a:r>
            <a:endParaRPr lang="en-US" sz="1400" b="1" dirty="0">
              <a:latin typeface="Arial"/>
              <a:cs typeface="Arial"/>
            </a:endParaRPr>
          </a:p>
        </p:txBody>
      </p:sp>
    </p:spTree>
    <p:extLst>
      <p:ext uri="{BB962C8B-B14F-4D97-AF65-F5344CB8AC3E}">
        <p14:creationId xmlns:p14="http://schemas.microsoft.com/office/powerpoint/2010/main" val="360660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therapeutic targets</a:t>
            </a:r>
            <a:endParaRPr lang="en-US" dirty="0"/>
          </a:p>
        </p:txBody>
      </p:sp>
      <p:sp>
        <p:nvSpPr>
          <p:cNvPr id="3" name="Content Placeholder 2"/>
          <p:cNvSpPr>
            <a:spLocks noGrp="1"/>
          </p:cNvSpPr>
          <p:nvPr>
            <p:ph idx="1"/>
          </p:nvPr>
        </p:nvSpPr>
        <p:spPr>
          <a:xfrm>
            <a:off x="457200" y="1600200"/>
            <a:ext cx="8229600" cy="5069160"/>
          </a:xfrm>
        </p:spPr>
        <p:txBody>
          <a:bodyPr>
            <a:normAutofit/>
          </a:bodyPr>
          <a:lstStyle/>
          <a:p>
            <a:r>
              <a:rPr lang="en-US" dirty="0" smtClean="0"/>
              <a:t>Weakening fusion with self-criticism and self-</a:t>
            </a:r>
            <a:r>
              <a:rPr lang="en-US" dirty="0" err="1" smtClean="0"/>
              <a:t>conceptualisations</a:t>
            </a:r>
            <a:endParaRPr lang="en-US" dirty="0" smtClean="0"/>
          </a:p>
          <a:p>
            <a:r>
              <a:rPr lang="en-US" dirty="0" smtClean="0"/>
              <a:t>Strengthening deictic framing repertoires involved in cultivating self-perspective-taking and self-as-context</a:t>
            </a:r>
          </a:p>
          <a:p>
            <a:r>
              <a:rPr lang="en-US" dirty="0" smtClean="0"/>
              <a:t>Constructing and enacting a value of self-compassion through self-acceptance</a:t>
            </a:r>
          </a:p>
          <a:p>
            <a:pPr marL="0" indent="0">
              <a:buNone/>
            </a:pPr>
            <a:endParaRPr lang="en-US" sz="1500" dirty="0" smtClean="0"/>
          </a:p>
          <a:p>
            <a:pPr marL="0" indent="0">
              <a:buNone/>
            </a:pPr>
            <a:endParaRPr lang="en-US" sz="1500" dirty="0" smtClean="0"/>
          </a:p>
          <a:p>
            <a:pPr marL="0" indent="0">
              <a:buNone/>
            </a:pPr>
            <a:endParaRPr lang="en-US" sz="1500" dirty="0"/>
          </a:p>
          <a:p>
            <a:pPr marL="0" indent="0">
              <a:buNone/>
            </a:pPr>
            <a:r>
              <a:rPr lang="en-US" sz="1500" dirty="0" err="1" smtClean="0"/>
              <a:t>Yadavaia</a:t>
            </a:r>
            <a:r>
              <a:rPr lang="en-US" sz="1500" dirty="0" smtClean="0"/>
              <a:t> et al (2014)  Using ACT to increase self-compassion: a randomized controlled trial.  Journal of Contextual Behavioral Science, 3, 248-257</a:t>
            </a:r>
            <a:endParaRPr lang="en-US" sz="1500" dirty="0"/>
          </a:p>
        </p:txBody>
      </p:sp>
    </p:spTree>
    <p:extLst>
      <p:ext uri="{BB962C8B-B14F-4D97-AF65-F5344CB8AC3E}">
        <p14:creationId xmlns:p14="http://schemas.microsoft.com/office/powerpoint/2010/main" val="3049255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55431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eaLnBrk="1" hangingPunct="1"/>
            <a:r>
              <a:rPr lang="en-GB" altLang="en-US" dirty="0" smtClean="0">
                <a:ea typeface="ＭＳ Ｐゴシック" pitchFamily="34" charset="-128"/>
              </a:rPr>
              <a:t>Unconditional self-acceptance</a:t>
            </a:r>
          </a:p>
        </p:txBody>
      </p:sp>
      <p:sp>
        <p:nvSpPr>
          <p:cNvPr id="16387" name="Content Placeholder 2"/>
          <p:cNvSpPr>
            <a:spLocks noGrp="1"/>
          </p:cNvSpPr>
          <p:nvPr>
            <p:ph idx="1"/>
          </p:nvPr>
        </p:nvSpPr>
        <p:spPr>
          <a:xfrm>
            <a:off x="457200" y="1600200"/>
            <a:ext cx="8229600" cy="4997152"/>
          </a:xfrm>
        </p:spPr>
        <p:txBody>
          <a:bodyPr>
            <a:normAutofit/>
          </a:bodyPr>
          <a:lstStyle/>
          <a:p>
            <a:pPr eaLnBrk="1" hangingPunct="1"/>
            <a:r>
              <a:rPr lang="en-GB" altLang="en-US" dirty="0" smtClean="0">
                <a:ea typeface="ＭＳ Ｐゴシック" pitchFamily="34" charset="-128"/>
              </a:rPr>
              <a:t>An alternative to the concept of self-esteem</a:t>
            </a:r>
          </a:p>
          <a:p>
            <a:pPr eaLnBrk="1" hangingPunct="1"/>
            <a:r>
              <a:rPr lang="en-GB" altLang="en-US" dirty="0" smtClean="0">
                <a:ea typeface="ＭＳ Ｐゴシック" pitchFamily="34" charset="-128"/>
              </a:rPr>
              <a:t>Initially promoted by Albert Ellis as a key feature of Rational Emotive Behaviour Therapy (REBT)</a:t>
            </a:r>
          </a:p>
          <a:p>
            <a:pPr eaLnBrk="1" hangingPunct="1"/>
            <a:r>
              <a:rPr lang="en-GB" altLang="en-US" dirty="0" smtClean="0">
                <a:ea typeface="ＭＳ Ｐゴシック" pitchFamily="34" charset="-128"/>
              </a:rPr>
              <a:t>A resurgent idea in third wave cognitive behavioural therapies</a:t>
            </a:r>
          </a:p>
          <a:p>
            <a:pPr marL="0" indent="0" eaLnBrk="1" hangingPunct="1">
              <a:buNone/>
            </a:pPr>
            <a:endParaRPr lang="en-GB" altLang="en-US" dirty="0">
              <a:ea typeface="ＭＳ Ｐゴシック" pitchFamily="34" charset="-128"/>
            </a:endParaRPr>
          </a:p>
          <a:p>
            <a:pPr marL="0" indent="0" eaLnBrk="1" hangingPunct="1">
              <a:buNone/>
            </a:pPr>
            <a:endParaRPr lang="en-GB" altLang="en-US" sz="1400" dirty="0" smtClean="0">
              <a:ea typeface="ＭＳ Ｐゴシック" pitchFamily="34" charset="-128"/>
            </a:endParaRPr>
          </a:p>
          <a:p>
            <a:pPr marL="0" indent="0" eaLnBrk="1" hangingPunct="1">
              <a:buNone/>
            </a:pPr>
            <a:endParaRPr lang="en-GB" altLang="en-US" sz="1400" dirty="0">
              <a:ea typeface="ＭＳ Ｐゴシック" pitchFamily="34" charset="-128"/>
            </a:endParaRPr>
          </a:p>
          <a:p>
            <a:pPr marL="0" indent="0" eaLnBrk="1" hangingPunct="1">
              <a:buNone/>
            </a:pPr>
            <a:endParaRPr lang="en-GB" altLang="en-US" sz="1400" dirty="0" smtClean="0">
              <a:ea typeface="ＭＳ Ｐゴシック" pitchFamily="34" charset="-128"/>
            </a:endParaRPr>
          </a:p>
          <a:p>
            <a:pPr marL="0" indent="0" algn="ctr" eaLnBrk="1" hangingPunct="1">
              <a:buNone/>
            </a:pPr>
            <a:r>
              <a:rPr lang="en-GB" altLang="en-US" sz="1400" dirty="0" smtClean="0">
                <a:ea typeface="ＭＳ Ｐゴシック" pitchFamily="34" charset="-128"/>
              </a:rPr>
              <a:t>Ellis, A. (2005)  The Myth of Self-esteem.  New York: Prometheus Books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7" end="7"/>
                                            </p:txEl>
                                          </p:spTgt>
                                        </p:tgtEl>
                                        <p:attrNameLst>
                                          <p:attrName>style.visibility</p:attrName>
                                        </p:attrNameLst>
                                      </p:cBhvr>
                                      <p:to>
                                        <p:strVal val="visible"/>
                                      </p:to>
                                    </p:set>
                                    <p:anim calcmode="lin" valueType="num">
                                      <p:cBhvr additive="base">
                                        <p:cTn id="25" dur="500" fill="hold"/>
                                        <p:tgtEl>
                                          <p:spTgt spid="16387">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GB" altLang="en-US" dirty="0" smtClean="0"/>
              <a:t>Unconditional self-acceptance</a:t>
            </a:r>
          </a:p>
        </p:txBody>
      </p:sp>
      <p:sp>
        <p:nvSpPr>
          <p:cNvPr id="38915" name="Content Placeholder 2"/>
          <p:cNvSpPr>
            <a:spLocks noGrp="1"/>
          </p:cNvSpPr>
          <p:nvPr>
            <p:ph idx="1"/>
          </p:nvPr>
        </p:nvSpPr>
        <p:spPr/>
        <p:txBody>
          <a:bodyPr>
            <a:normAutofit fontScale="92500"/>
          </a:bodyPr>
          <a:lstStyle/>
          <a:p>
            <a:r>
              <a:rPr lang="en-GB" altLang="en-US" dirty="0" smtClean="0"/>
              <a:t>Promoting unconditional self-acceptance</a:t>
            </a:r>
          </a:p>
          <a:p>
            <a:pPr lvl="1"/>
            <a:r>
              <a:rPr lang="en-GB" altLang="en-US" dirty="0" smtClean="0"/>
              <a:t>Human beings are too complex to give a single rating</a:t>
            </a:r>
          </a:p>
          <a:p>
            <a:pPr lvl="1"/>
            <a:r>
              <a:rPr lang="en-GB" altLang="en-US" dirty="0" smtClean="0"/>
              <a:t>In our essence, we are</a:t>
            </a:r>
          </a:p>
          <a:p>
            <a:pPr lvl="2"/>
            <a:r>
              <a:rPr lang="en-GB" altLang="en-US" dirty="0" smtClean="0"/>
              <a:t>Un-rateable, although it may be workable for us to rate aspects of ourselves in order to take credit for positive qualities or address less desirable ones.</a:t>
            </a:r>
          </a:p>
          <a:p>
            <a:pPr lvl="2"/>
            <a:r>
              <a:rPr lang="en-GB" altLang="en-US" dirty="0" smtClean="0"/>
              <a:t>In flux – ever changing</a:t>
            </a:r>
          </a:p>
          <a:p>
            <a:pPr lvl="2"/>
            <a:r>
              <a:rPr lang="en-GB" altLang="en-US" dirty="0" smtClean="0"/>
              <a:t>Fallible – incurable tendency to make mistakes</a:t>
            </a:r>
          </a:p>
          <a:p>
            <a:pPr lvl="2"/>
            <a:r>
              <a:rPr lang="en-GB" altLang="en-US" dirty="0" smtClean="0"/>
              <a:t>Unique – </a:t>
            </a:r>
            <a:r>
              <a:rPr lang="en-US" altLang="en-US" dirty="0" err="1" smtClean="0"/>
              <a:t>ju</a:t>
            </a:r>
            <a:r>
              <a:rPr lang="en-GB" altLang="en-US" dirty="0" err="1" smtClean="0"/>
              <a:t>st</a:t>
            </a:r>
            <a:r>
              <a:rPr lang="en-GB" altLang="en-US" dirty="0" smtClean="0"/>
              <a:t> like everyone else!</a:t>
            </a:r>
          </a:p>
          <a:p>
            <a:pPr lvl="2"/>
            <a:r>
              <a:rPr lang="en-GB" altLang="en-US" dirty="0" smtClean="0"/>
              <a:t>Equal to others in terms of a shared humanity but unequal in specific ways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21282" y="1484784"/>
            <a:ext cx="3810000" cy="4104456"/>
          </a:xfrm>
        </p:spPr>
      </p:pic>
      <p:pic>
        <p:nvPicPr>
          <p:cNvPr id="4" name="Picture 3"/>
          <p:cNvPicPr>
            <a:picLocks noChangeAspect="1"/>
          </p:cNvPicPr>
          <p:nvPr/>
        </p:nvPicPr>
        <p:blipFill>
          <a:blip r:embed="rId3"/>
          <a:stretch>
            <a:fillRect/>
          </a:stretch>
        </p:blipFill>
        <p:spPr>
          <a:xfrm>
            <a:off x="0" y="1268760"/>
            <a:ext cx="5154933" cy="3384376"/>
          </a:xfrm>
          <a:prstGeom prst="rect">
            <a:avLst/>
          </a:prstGeom>
        </p:spPr>
      </p:pic>
      <p:pic>
        <p:nvPicPr>
          <p:cNvPr id="5" name="Picture 4"/>
          <p:cNvPicPr>
            <a:picLocks noChangeAspect="1"/>
          </p:cNvPicPr>
          <p:nvPr/>
        </p:nvPicPr>
        <p:blipFill>
          <a:blip r:embed="rId4"/>
          <a:stretch>
            <a:fillRect/>
          </a:stretch>
        </p:blipFill>
        <p:spPr>
          <a:xfrm>
            <a:off x="-1" y="1196752"/>
            <a:ext cx="5156701" cy="3240360"/>
          </a:xfrm>
          <a:prstGeom prst="rect">
            <a:avLst/>
          </a:prstGeom>
        </p:spPr>
      </p:pic>
      <p:pic>
        <p:nvPicPr>
          <p:cNvPr id="6" name="Picture 2"/>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tretch>
            <a:fillRect/>
          </a:stretch>
        </p:blipFill>
        <p:spPr bwMode="auto">
          <a:xfrm>
            <a:off x="5364088" y="1484784"/>
            <a:ext cx="3779911"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745591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95536" y="5157192"/>
            <a:ext cx="8229600" cy="1440160"/>
          </a:xfrm>
        </p:spPr>
        <p:txBody>
          <a:bodyPr>
            <a:normAutofit/>
          </a:bodyPr>
          <a:lstStyle/>
          <a:p>
            <a:pPr marL="0" indent="0" algn="ctr">
              <a:buNone/>
            </a:pPr>
            <a:r>
              <a:rPr lang="en-US" sz="2400" dirty="0" smtClean="0"/>
              <a:t>“You love a person because he or she has lovable traits, but you accept everybody just because they’re alive and human”</a:t>
            </a:r>
          </a:p>
          <a:p>
            <a:pPr marL="0" indent="0" algn="ctr">
              <a:buNone/>
            </a:pPr>
            <a:r>
              <a:rPr lang="en-US" sz="2400" b="1" dirty="0" smtClean="0"/>
              <a:t>Albert Ellis</a:t>
            </a:r>
            <a:endParaRPr lang="en-US" sz="2400" b="1" dirty="0"/>
          </a:p>
        </p:txBody>
      </p:sp>
      <p:pic>
        <p:nvPicPr>
          <p:cNvPr id="8" name="Picture 2" descr="https://psychotherapy.net/data/uploads/l4c6eeeffc50c5.jpg"/>
          <p:cNvPicPr>
            <a:picLocks noChangeAspect="1" noChangeArrowheads="1"/>
          </p:cNvPicPr>
          <p:nvPr/>
        </p:nvPicPr>
        <p:blipFill>
          <a:blip r:embed="rId2" cstate="print"/>
          <a:srcRect/>
          <a:stretch>
            <a:fillRect/>
          </a:stretch>
        </p:blipFill>
        <p:spPr bwMode="auto">
          <a:xfrm>
            <a:off x="2267744" y="620688"/>
            <a:ext cx="4536504" cy="4100614"/>
          </a:xfrm>
          <a:prstGeom prst="rect">
            <a:avLst/>
          </a:prstGeom>
          <a:noFill/>
        </p:spPr>
      </p:pic>
    </p:spTree>
    <p:extLst>
      <p:ext uri="{BB962C8B-B14F-4D97-AF65-F5344CB8AC3E}">
        <p14:creationId xmlns:p14="http://schemas.microsoft.com/office/powerpoint/2010/main" val="2491564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altLang="en-US" smtClean="0"/>
              <a:t>Unconditional self-acceptance</a:t>
            </a:r>
            <a:endParaRPr lang="en-GB" altLang="en-US" dirty="0" smtClean="0"/>
          </a:p>
        </p:txBody>
      </p:sp>
      <p:sp>
        <p:nvSpPr>
          <p:cNvPr id="39939" name="Content Placeholder 2"/>
          <p:cNvSpPr>
            <a:spLocks noGrp="1"/>
          </p:cNvSpPr>
          <p:nvPr>
            <p:ph idx="1"/>
          </p:nvPr>
        </p:nvSpPr>
        <p:spPr>
          <a:xfrm>
            <a:off x="457200" y="1600200"/>
            <a:ext cx="8229600" cy="5069160"/>
          </a:xfrm>
        </p:spPr>
        <p:txBody>
          <a:bodyPr>
            <a:normAutofit/>
          </a:bodyPr>
          <a:lstStyle/>
          <a:p>
            <a:r>
              <a:rPr lang="en-GB" altLang="en-US" dirty="0" smtClean="0"/>
              <a:t>Promoting unconditional self-acceptance</a:t>
            </a:r>
          </a:p>
          <a:p>
            <a:pPr lvl="1"/>
            <a:r>
              <a:rPr lang="en-GB" altLang="en-US" dirty="0" smtClean="0"/>
              <a:t>All around the world people have a shared sense of ‘human-ness’- we are all composed of good / bad / indifferent qualities</a:t>
            </a:r>
          </a:p>
          <a:p>
            <a:pPr lvl="1"/>
            <a:r>
              <a:rPr lang="en-GB" altLang="en-US" dirty="0" smtClean="0"/>
              <a:t>We all have the same intrinsic worth</a:t>
            </a:r>
          </a:p>
          <a:p>
            <a:pPr lvl="1"/>
            <a:r>
              <a:rPr lang="en-GB" altLang="en-US" dirty="0" smtClean="0"/>
              <a:t>We are not defined by our behaviours</a:t>
            </a:r>
          </a:p>
          <a:p>
            <a:pPr lvl="2"/>
            <a:r>
              <a:rPr lang="en-GB" altLang="en-US" dirty="0" smtClean="0"/>
              <a:t>Doing a bad thing does not make one a bad person</a:t>
            </a:r>
          </a:p>
          <a:p>
            <a:pPr lvl="2"/>
            <a:r>
              <a:rPr lang="en-GB" altLang="en-US" dirty="0" smtClean="0"/>
              <a:t>Doing a good thing does not make one a good person</a:t>
            </a:r>
          </a:p>
          <a:p>
            <a:pPr marL="914400" lvl="2" indent="0" algn="ctr">
              <a:buNone/>
            </a:pPr>
            <a:endParaRPr lang="en-GB" altLang="en-US" sz="1400" dirty="0" smtClean="0"/>
          </a:p>
          <a:p>
            <a:pPr marL="914400" lvl="2" indent="0" algn="ctr">
              <a:buNone/>
            </a:pPr>
            <a:endParaRPr lang="en-GB" altLang="en-US" sz="1400" dirty="0" smtClean="0"/>
          </a:p>
          <a:p>
            <a:pPr marL="914400" lvl="2" indent="0" algn="ctr">
              <a:buNone/>
            </a:pPr>
            <a:endParaRPr lang="en-GB" altLang="en-US" sz="1400" dirty="0" smtClean="0"/>
          </a:p>
          <a:p>
            <a:pPr marL="914400" lvl="2" indent="0" algn="ctr">
              <a:buNone/>
            </a:pPr>
            <a:r>
              <a:rPr lang="en-GB" altLang="en-US" sz="1400" dirty="0" smtClean="0"/>
              <a:t>Dryden, W. (1999) How to Accept Yourself.  London: Sheldon Press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altLang="en-US" smtClean="0"/>
              <a:t>Unconditional self-acceptance</a:t>
            </a:r>
            <a:endParaRPr lang="en-GB" altLang="en-US" dirty="0" smtClean="0"/>
          </a:p>
        </p:txBody>
      </p:sp>
      <p:sp>
        <p:nvSpPr>
          <p:cNvPr id="40963" name="Content Placeholder 2"/>
          <p:cNvSpPr>
            <a:spLocks noGrp="1"/>
          </p:cNvSpPr>
          <p:nvPr>
            <p:ph idx="1"/>
          </p:nvPr>
        </p:nvSpPr>
        <p:spPr/>
        <p:txBody>
          <a:bodyPr>
            <a:normAutofit fontScale="77500" lnSpcReduction="20000"/>
          </a:bodyPr>
          <a:lstStyle/>
          <a:p>
            <a:r>
              <a:rPr lang="en-GB" altLang="en-US" dirty="0" smtClean="0"/>
              <a:t>Unconditional self-acceptance encourages a person to notice aspects of their experience but discourages someone from assigning a global negative self-rating…</a:t>
            </a:r>
          </a:p>
          <a:p>
            <a:pPr lvl="1"/>
            <a:r>
              <a:rPr lang="en-GB" altLang="en-US" dirty="0" smtClean="0"/>
              <a:t>…whereas self-esteem encourages the person to rate their whole ‘</a:t>
            </a:r>
            <a:r>
              <a:rPr lang="en-GB" altLang="ja-JP" dirty="0" smtClean="0"/>
              <a:t>self</a:t>
            </a:r>
            <a:r>
              <a:rPr lang="en-GB" altLang="en-US" dirty="0" smtClean="0"/>
              <a:t>’</a:t>
            </a:r>
            <a:endParaRPr lang="en-GB" altLang="ja-JP" dirty="0" smtClean="0"/>
          </a:p>
          <a:p>
            <a:r>
              <a:rPr lang="en-GB" altLang="en-US" dirty="0" smtClean="0"/>
              <a:t>Unconditional self-acceptance encourages a person to take a broad perspective on aspects of their self…</a:t>
            </a:r>
          </a:p>
          <a:p>
            <a:pPr lvl="1"/>
            <a:r>
              <a:rPr lang="en-GB" altLang="en-US" dirty="0" smtClean="0"/>
              <a:t>…whereas self-esteem influences people to see the self in a limited context</a:t>
            </a:r>
          </a:p>
          <a:p>
            <a:r>
              <a:rPr lang="en-GB" altLang="en-US" dirty="0" smtClean="0"/>
              <a:t>Unconditional self-acceptance promotes flexible perspective taking and avoids over-general conceptualisation</a:t>
            </a:r>
          </a:p>
          <a:p>
            <a:pPr lvl="1"/>
            <a:r>
              <a:rPr lang="en-GB" altLang="en-US" dirty="0" smtClean="0"/>
              <a:t>…whereas self-esteem leads people toward rigidity and fusion with a conceptualised self</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alphaModFix amt="16000"/>
          </a:blip>
          <a:stretch>
            <a:fillRect/>
          </a:stretch>
        </p:blipFill>
        <p:spPr>
          <a:xfrm>
            <a:off x="-108520" y="0"/>
            <a:ext cx="9252520" cy="6858000"/>
          </a:xfrm>
          <a:prstGeom prst="rect">
            <a:avLst/>
          </a:prstGeom>
        </p:spPr>
      </p:pic>
      <p:sp>
        <p:nvSpPr>
          <p:cNvPr id="43011" name="Title 1"/>
          <p:cNvSpPr>
            <a:spLocks noGrp="1"/>
          </p:cNvSpPr>
          <p:nvPr>
            <p:ph type="title"/>
          </p:nvPr>
        </p:nvSpPr>
        <p:spPr/>
        <p:txBody>
          <a:bodyPr/>
          <a:lstStyle/>
          <a:p>
            <a:r>
              <a:rPr lang="en-US" altLang="en-US" smtClean="0">
                <a:ea typeface="ＭＳ Ｐゴシック" pitchFamily="34" charset="-128"/>
              </a:rPr>
              <a:t>NB…a logical extension</a:t>
            </a:r>
          </a:p>
        </p:txBody>
      </p:sp>
      <p:graphicFrame>
        <p:nvGraphicFramePr>
          <p:cNvPr id="3" name="Diagram 2"/>
          <p:cNvGraphicFramePr/>
          <p:nvPr>
            <p:extLst>
              <p:ext uri="{D42A27DB-BD31-4B8C-83A1-F6EECF244321}">
                <p14:modId xmlns:p14="http://schemas.microsoft.com/office/powerpoint/2010/main" val="745301029"/>
              </p:ext>
            </p:extLst>
          </p:nvPr>
        </p:nvGraphicFramePr>
        <p:xfrm>
          <a:off x="1919536" y="1412776"/>
          <a:ext cx="7224464"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195736" y="3645024"/>
            <a:ext cx="2329083" cy="584776"/>
          </a:xfrm>
          <a:prstGeom prst="rect">
            <a:avLst/>
          </a:prstGeom>
          <a:noFill/>
        </p:spPr>
        <p:txBody>
          <a:bodyPr wrap="none" rtlCol="0">
            <a:spAutoFit/>
          </a:bodyPr>
          <a:lstStyle/>
          <a:p>
            <a:r>
              <a:rPr lang="en-US" sz="3200" dirty="0" smtClean="0">
                <a:solidFill>
                  <a:schemeClr val="bg1"/>
                </a:solidFill>
              </a:rPr>
              <a:t>Acceptance</a:t>
            </a:r>
            <a:endParaRPr lang="en-US" sz="32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p:cNvPicPr>
          <p:nvPr/>
        </p:nvPicPr>
        <p:blipFill>
          <a:blip r:embed="rId2">
            <a:alphaModFix amt="51000"/>
            <a:extLst>
              <a:ext uri="{28A0092B-C50C-407E-A947-70E740481C1C}">
                <a14:useLocalDpi xmlns:a14="http://schemas.microsoft.com/office/drawing/2010/main" val="0"/>
              </a:ext>
            </a:extLst>
          </a:blip>
          <a:srcRect/>
          <a:stretch>
            <a:fillRect/>
          </a:stretch>
        </p:blipFill>
        <p:spPr bwMode="auto">
          <a:xfrm>
            <a:off x="6156176" y="3177493"/>
            <a:ext cx="2987824" cy="368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title"/>
          </p:nvPr>
        </p:nvSpPr>
        <p:spPr/>
        <p:txBody>
          <a:bodyPr/>
          <a:lstStyle/>
          <a:p>
            <a:r>
              <a:rPr lang="en-US" altLang="en-US" smtClean="0">
                <a:ea typeface="ＭＳ Ｐゴシック" pitchFamily="34" charset="-128"/>
              </a:rPr>
              <a:t>Let’s get real…</a:t>
            </a:r>
          </a:p>
        </p:txBody>
      </p:sp>
      <p:sp>
        <p:nvSpPr>
          <p:cNvPr id="44036" name="Content Placeholder 2"/>
          <p:cNvSpPr>
            <a:spLocks noGrp="1"/>
          </p:cNvSpPr>
          <p:nvPr>
            <p:ph idx="1"/>
          </p:nvPr>
        </p:nvSpPr>
        <p:spPr/>
        <p:txBody>
          <a:bodyPr/>
          <a:lstStyle/>
          <a:p>
            <a:r>
              <a:rPr lang="en-US" altLang="en-US" dirty="0" smtClean="0">
                <a:ea typeface="ＭＳ Ｐゴシック" pitchFamily="34" charset="-128"/>
              </a:rPr>
              <a:t>Unconditional self acceptance can be learnt (but not practiced perfectly or all of the time)</a:t>
            </a:r>
          </a:p>
          <a:p>
            <a:r>
              <a:rPr lang="en-US" altLang="en-US" dirty="0" smtClean="0">
                <a:ea typeface="ＭＳ Ｐゴシック" pitchFamily="34" charset="-128"/>
              </a:rPr>
              <a:t>Internalizing it is difficult and involves hard work</a:t>
            </a:r>
          </a:p>
          <a:p>
            <a:r>
              <a:rPr lang="en-US" altLang="en-US" dirty="0" smtClean="0">
                <a:ea typeface="ＭＳ Ｐゴシック" pitchFamily="34" charset="-128"/>
              </a:rPr>
              <a:t>So, where to start?</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48680"/>
            <a:ext cx="7588664" cy="426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1" name="Content Placeholder 2"/>
          <p:cNvSpPr>
            <a:spLocks noGrp="1"/>
          </p:cNvSpPr>
          <p:nvPr>
            <p:ph idx="4294967295"/>
          </p:nvPr>
        </p:nvSpPr>
        <p:spPr>
          <a:xfrm>
            <a:off x="2123728" y="5301208"/>
            <a:ext cx="5068887" cy="1150937"/>
          </a:xfrm>
        </p:spPr>
        <p:txBody>
          <a:bodyPr>
            <a:noAutofit/>
          </a:bodyPr>
          <a:lstStyle/>
          <a:p>
            <a:pPr marL="0" indent="0" algn="ctr">
              <a:buFont typeface="Wingdings" pitchFamily="2" charset="2"/>
              <a:buNone/>
            </a:pPr>
            <a:r>
              <a:rPr lang="en-US" altLang="en-US" sz="2400" dirty="0" smtClean="0">
                <a:ea typeface="ＭＳ Ｐゴシック" pitchFamily="34" charset="-128"/>
              </a:rPr>
              <a:t>“Have the life you want by being present to the life you have”</a:t>
            </a:r>
          </a:p>
          <a:p>
            <a:pPr marL="0" indent="0" algn="ctr">
              <a:buFont typeface="Wingdings" pitchFamily="2" charset="2"/>
              <a:buNone/>
            </a:pPr>
            <a:r>
              <a:rPr lang="en-US" altLang="en-US" sz="2400" b="1" dirty="0" smtClean="0">
                <a:ea typeface="ＭＳ Ｐゴシック" pitchFamily="34" charset="-128"/>
              </a:rPr>
              <a:t>Mark </a:t>
            </a:r>
            <a:r>
              <a:rPr lang="en-US" altLang="en-US" sz="2400" b="1" dirty="0" err="1" smtClean="0">
                <a:ea typeface="ＭＳ Ｐゴシック" pitchFamily="34" charset="-128"/>
              </a:rPr>
              <a:t>Nepo</a:t>
            </a:r>
            <a:endParaRPr lang="en-US" altLang="en-US" sz="2400" b="1"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1">
                                            <p:txEl>
                                              <p:pRg st="0" end="0"/>
                                            </p:txEl>
                                          </p:spTgt>
                                        </p:tgtEl>
                                        <p:attrNameLst>
                                          <p:attrName>style.visibility</p:attrName>
                                        </p:attrNameLst>
                                      </p:cBhvr>
                                      <p:to>
                                        <p:strVal val="visible"/>
                                      </p:to>
                                    </p:set>
                                    <p:anim calcmode="lin" valueType="num">
                                      <p:cBhvr additive="base">
                                        <p:cTn id="7" dur="500" fill="hold"/>
                                        <p:tgtEl>
                                          <p:spTgt spid="768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801">
                                            <p:txEl>
                                              <p:pRg st="1" end="1"/>
                                            </p:txEl>
                                          </p:spTgt>
                                        </p:tgtEl>
                                        <p:attrNameLst>
                                          <p:attrName>style.visibility</p:attrName>
                                        </p:attrNameLst>
                                      </p:cBhvr>
                                      <p:to>
                                        <p:strVal val="visible"/>
                                      </p:to>
                                    </p:set>
                                    <p:anim calcmode="lin" valueType="num">
                                      <p:cBhvr additive="base">
                                        <p:cTn id="13" dur="500" fill="hold"/>
                                        <p:tgtEl>
                                          <p:spTgt spid="7680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0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compassionate stance via RFT</a:t>
            </a:r>
            <a:endParaRPr lang="en-US" dirty="0"/>
          </a:p>
        </p:txBody>
      </p:sp>
      <p:sp>
        <p:nvSpPr>
          <p:cNvPr id="4" name="Oval 3"/>
          <p:cNvSpPr/>
          <p:nvPr/>
        </p:nvSpPr>
        <p:spPr>
          <a:xfrm>
            <a:off x="395536" y="1484784"/>
            <a:ext cx="3168352" cy="331236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Therapist</a:t>
            </a:r>
            <a:endParaRPr lang="en-US" sz="4000" dirty="0"/>
          </a:p>
        </p:txBody>
      </p:sp>
      <p:sp>
        <p:nvSpPr>
          <p:cNvPr id="5" name="Oval 4"/>
          <p:cNvSpPr/>
          <p:nvPr/>
        </p:nvSpPr>
        <p:spPr>
          <a:xfrm>
            <a:off x="5364088" y="1484784"/>
            <a:ext cx="3312368" cy="331236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Client</a:t>
            </a:r>
            <a:endParaRPr lang="en-US" sz="4800" dirty="0"/>
          </a:p>
        </p:txBody>
      </p:sp>
      <p:sp>
        <p:nvSpPr>
          <p:cNvPr id="6" name="Oval 5"/>
          <p:cNvSpPr/>
          <p:nvPr/>
        </p:nvSpPr>
        <p:spPr>
          <a:xfrm>
            <a:off x="1979712" y="3717032"/>
            <a:ext cx="1368152" cy="13681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Content</a:t>
            </a:r>
            <a:endParaRPr lang="en-US" sz="1400" dirty="0"/>
          </a:p>
        </p:txBody>
      </p:sp>
      <p:sp>
        <p:nvSpPr>
          <p:cNvPr id="7" name="Oval 6"/>
          <p:cNvSpPr/>
          <p:nvPr/>
        </p:nvSpPr>
        <p:spPr>
          <a:xfrm>
            <a:off x="6948264" y="3717032"/>
            <a:ext cx="1440160" cy="13681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Content</a:t>
            </a:r>
            <a:endParaRPr lang="en-US" sz="1400" dirty="0"/>
          </a:p>
        </p:txBody>
      </p:sp>
      <p:sp>
        <p:nvSpPr>
          <p:cNvPr id="11" name="TextBox 10"/>
          <p:cNvSpPr txBox="1"/>
          <p:nvPr/>
        </p:nvSpPr>
        <p:spPr>
          <a:xfrm>
            <a:off x="323528" y="5949280"/>
            <a:ext cx="8568952" cy="307777"/>
          </a:xfrm>
          <a:prstGeom prst="rect">
            <a:avLst/>
          </a:prstGeom>
          <a:noFill/>
        </p:spPr>
        <p:txBody>
          <a:bodyPr wrap="square" rtlCol="0">
            <a:spAutoFit/>
          </a:bodyPr>
          <a:lstStyle/>
          <a:p>
            <a:pPr algn="ctr"/>
            <a:r>
              <a:rPr lang="en-US" sz="1400" dirty="0" smtClean="0"/>
              <a:t>McHugh, L &amp; Stewart, I. (2012) The Self and Perspective Taking.  Oakland: New Harbinger</a:t>
            </a:r>
            <a:endParaRPr lang="en-US" sz="1600" dirty="0"/>
          </a:p>
        </p:txBody>
      </p:sp>
      <p:cxnSp>
        <p:nvCxnSpPr>
          <p:cNvPr id="10" name="Straight Arrow Connector 9"/>
          <p:cNvCxnSpPr/>
          <p:nvPr/>
        </p:nvCxnSpPr>
        <p:spPr>
          <a:xfrm>
            <a:off x="3923928" y="3212976"/>
            <a:ext cx="1008112" cy="0"/>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279385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 compassionate stance via RFT</a:t>
            </a:r>
            <a:endParaRPr lang="en-GB" dirty="0"/>
          </a:p>
        </p:txBody>
      </p:sp>
      <p:sp>
        <p:nvSpPr>
          <p:cNvPr id="3" name="Content Placeholder 2"/>
          <p:cNvSpPr>
            <a:spLocks noGrp="1"/>
          </p:cNvSpPr>
          <p:nvPr>
            <p:ph idx="1"/>
          </p:nvPr>
        </p:nvSpPr>
        <p:spPr/>
        <p:txBody>
          <a:bodyPr/>
          <a:lstStyle/>
          <a:p>
            <a:r>
              <a:rPr lang="en-GB" dirty="0" smtClean="0"/>
              <a:t>Promote self-other co-ordination through perspective taking (“If I were you…”)</a:t>
            </a:r>
          </a:p>
          <a:p>
            <a:pPr lvl="1"/>
            <a:r>
              <a:rPr lang="en-GB" dirty="0" smtClean="0"/>
              <a:t>Validate the presence of the content</a:t>
            </a:r>
          </a:p>
          <a:p>
            <a:pPr lvl="1"/>
            <a:r>
              <a:rPr lang="en-GB" dirty="0" smtClean="0"/>
              <a:t>Validate the emotional impact of the content</a:t>
            </a:r>
          </a:p>
          <a:p>
            <a:pPr lvl="1"/>
            <a:r>
              <a:rPr lang="en-GB" dirty="0" smtClean="0"/>
              <a:t>Validate the behavioural control exerted by the content</a:t>
            </a:r>
          </a:p>
          <a:p>
            <a:endParaRPr lang="en-GB" dirty="0"/>
          </a:p>
          <a:p>
            <a:r>
              <a:rPr lang="en-GB" dirty="0" smtClean="0"/>
              <a:t>Source: Yvonne Barnes-Holmes (2015)</a:t>
            </a:r>
            <a:endParaRPr lang="en-GB" dirty="0"/>
          </a:p>
        </p:txBody>
      </p:sp>
    </p:spTree>
    <p:extLst>
      <p:ext uri="{BB962C8B-B14F-4D97-AF65-F5344CB8AC3E}">
        <p14:creationId xmlns:p14="http://schemas.microsoft.com/office/powerpoint/2010/main" val="2848871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compassionate stance via RFT</a:t>
            </a:r>
            <a:endParaRPr lang="en-US" dirty="0"/>
          </a:p>
        </p:txBody>
      </p:sp>
      <p:sp>
        <p:nvSpPr>
          <p:cNvPr id="3" name="Content Placeholder 2"/>
          <p:cNvSpPr>
            <a:spLocks noGrp="1"/>
          </p:cNvSpPr>
          <p:nvPr>
            <p:ph idx="1"/>
          </p:nvPr>
        </p:nvSpPr>
        <p:spPr/>
        <p:txBody>
          <a:bodyPr/>
          <a:lstStyle/>
          <a:p>
            <a:r>
              <a:rPr lang="en-US" dirty="0" smtClean="0"/>
              <a:t>Promote self-content distinction</a:t>
            </a:r>
          </a:p>
          <a:p>
            <a:pPr lvl="1"/>
            <a:r>
              <a:rPr lang="en-US" dirty="0" smtClean="0"/>
              <a:t>Observe the content</a:t>
            </a:r>
          </a:p>
          <a:p>
            <a:pPr lvl="1"/>
            <a:r>
              <a:rPr lang="en-US" dirty="0" smtClean="0"/>
              <a:t>Discriminate between self and content</a:t>
            </a:r>
          </a:p>
          <a:p>
            <a:pPr lvl="1"/>
            <a:r>
              <a:rPr lang="en-US" dirty="0" smtClean="0"/>
              <a:t>Present opportunity to choose</a:t>
            </a:r>
          </a:p>
          <a:p>
            <a:pPr lvl="2"/>
            <a:r>
              <a:rPr lang="en-US" dirty="0" smtClean="0"/>
              <a:t>E.g. to make choices that are not about you being governed by your content</a:t>
            </a:r>
            <a:endParaRPr lang="en-US" dirty="0"/>
          </a:p>
        </p:txBody>
      </p:sp>
    </p:spTree>
    <p:extLst>
      <p:ext uri="{BB962C8B-B14F-4D97-AF65-F5344CB8AC3E}">
        <p14:creationId xmlns:p14="http://schemas.microsoft.com/office/powerpoint/2010/main" val="3314558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fontScale="90000"/>
          </a:bodyPr>
          <a:lstStyle/>
          <a:p>
            <a:pPr eaLnBrk="1" hangingPunct="1"/>
            <a:r>
              <a:rPr lang="en-GB" altLang="en-US" dirty="0" smtClean="0">
                <a:ea typeface="ＭＳ Ｐゴシック" pitchFamily="34" charset="-128"/>
              </a:rPr>
              <a:t>Verbal strategies for promoting self acceptance</a:t>
            </a:r>
          </a:p>
        </p:txBody>
      </p:sp>
      <p:sp>
        <p:nvSpPr>
          <p:cNvPr id="46083" name="Content Placeholder 2"/>
          <p:cNvSpPr>
            <a:spLocks noGrp="1"/>
          </p:cNvSpPr>
          <p:nvPr>
            <p:ph idx="1"/>
          </p:nvPr>
        </p:nvSpPr>
        <p:spPr>
          <a:xfrm>
            <a:off x="295275" y="1489075"/>
            <a:ext cx="8524875" cy="5368925"/>
          </a:xfrm>
        </p:spPr>
        <p:txBody>
          <a:bodyPr/>
          <a:lstStyle/>
          <a:p>
            <a:pPr eaLnBrk="1" hangingPunct="1"/>
            <a:r>
              <a:rPr lang="en-GB" altLang="en-US" dirty="0" smtClean="0">
                <a:ea typeface="ＭＳ Ｐゴシック" pitchFamily="34" charset="-128"/>
              </a:rPr>
              <a:t>Discouraging global conceptualisations</a:t>
            </a:r>
          </a:p>
          <a:p>
            <a:pPr lvl="1" eaLnBrk="1" hangingPunct="1"/>
            <a:r>
              <a:rPr lang="en-GB" altLang="en-US" dirty="0" smtClean="0">
                <a:ea typeface="Arial" pitchFamily="34" charset="0"/>
              </a:rPr>
              <a:t>Noticing the difference between context and content</a:t>
            </a:r>
          </a:p>
          <a:p>
            <a:pPr lvl="2" eaLnBrk="1" hangingPunct="1"/>
            <a:r>
              <a:rPr lang="en-GB" altLang="en-US" dirty="0" smtClean="0">
                <a:ea typeface="Arial" pitchFamily="34" charset="0"/>
              </a:rPr>
              <a:t>The sky and the weather (Russ Harris)</a:t>
            </a:r>
          </a:p>
          <a:p>
            <a:pPr lvl="2" eaLnBrk="1" hangingPunct="1"/>
            <a:r>
              <a:rPr lang="en-GB" altLang="en-US" dirty="0" smtClean="0">
                <a:ea typeface="Arial" pitchFamily="34" charset="0"/>
              </a:rPr>
              <a:t>The chessboard metaphor (Hayes, </a:t>
            </a:r>
            <a:r>
              <a:rPr lang="en-GB" altLang="en-US" dirty="0" err="1" smtClean="0">
                <a:ea typeface="Arial" pitchFamily="34" charset="0"/>
              </a:rPr>
              <a:t>Strosahl</a:t>
            </a:r>
            <a:r>
              <a:rPr lang="en-GB" altLang="en-US" dirty="0" smtClean="0">
                <a:ea typeface="Arial" pitchFamily="34" charset="0"/>
              </a:rPr>
              <a:t>, Wilson)</a:t>
            </a:r>
          </a:p>
          <a:p>
            <a:pPr lvl="2" eaLnBrk="1" hangingPunct="1"/>
            <a:r>
              <a:rPr lang="en-GB" altLang="en-US" dirty="0" smtClean="0">
                <a:ea typeface="Arial" pitchFamily="34" charset="0"/>
              </a:rPr>
              <a:t>The pizza metaphor (Jason Jones)</a:t>
            </a:r>
          </a:p>
          <a:p>
            <a:pPr lvl="2" eaLnBrk="1" hangingPunct="1"/>
            <a:r>
              <a:rPr lang="en-GB" altLang="en-US" dirty="0" smtClean="0">
                <a:ea typeface="Arial" pitchFamily="34" charset="0"/>
              </a:rPr>
              <a:t>Rating a chair (Peter </a:t>
            </a:r>
            <a:r>
              <a:rPr lang="en-GB" altLang="en-US" dirty="0" err="1" smtClean="0">
                <a:ea typeface="Arial" pitchFamily="34" charset="0"/>
              </a:rPr>
              <a:t>Trower</a:t>
            </a:r>
            <a:r>
              <a:rPr lang="en-GB" altLang="en-US" dirty="0" smtClean="0">
                <a:ea typeface="Arial" pitchFamily="34" charset="0"/>
              </a:rPr>
              <a:t>)</a:t>
            </a:r>
          </a:p>
          <a:p>
            <a:pPr lvl="2" eaLnBrk="1" hangingPunct="1"/>
            <a:r>
              <a:rPr lang="en-GB" altLang="en-US" dirty="0" smtClean="0">
                <a:ea typeface="Arial" pitchFamily="34" charset="0"/>
              </a:rPr>
              <a:t>The fruit bowl metaphor (Ruth and Richard </a:t>
            </a:r>
            <a:r>
              <a:rPr lang="en-GB" altLang="en-US" dirty="0" err="1" smtClean="0">
                <a:ea typeface="Arial" pitchFamily="34" charset="0"/>
              </a:rPr>
              <a:t>Wessler</a:t>
            </a:r>
            <a:r>
              <a:rPr lang="en-GB" altLang="en-US" dirty="0" smtClean="0">
                <a:ea typeface="Arial" pitchFamily="34" charset="0"/>
              </a:rPr>
              <a:t>)</a:t>
            </a:r>
          </a:p>
          <a:p>
            <a:pPr lvl="2"/>
            <a:r>
              <a:rPr lang="en-GB" altLang="en-US" dirty="0" smtClean="0">
                <a:ea typeface="Arial" pitchFamily="34" charset="0"/>
              </a:rPr>
              <a:t>“Big I, Little </a:t>
            </a:r>
            <a:r>
              <a:rPr lang="en-GB" altLang="en-US" dirty="0" err="1" smtClean="0">
                <a:ea typeface="Arial" pitchFamily="34" charset="0"/>
              </a:rPr>
              <a:t>i</a:t>
            </a:r>
            <a:r>
              <a:rPr lang="en-GB" altLang="en-US" dirty="0" smtClean="0">
                <a:ea typeface="Arial" pitchFamily="34" charset="0"/>
              </a:rPr>
              <a:t>” technique (Arnold Lazarus)</a:t>
            </a:r>
            <a:endParaRPr lang="en-GB" altLang="en-US" dirty="0" smtClean="0">
              <a:ea typeface="ＭＳ Ｐゴシック" pitchFamily="34" charset="-128"/>
            </a:endParaRPr>
          </a:p>
          <a:p>
            <a:pPr lvl="2" eaLnBrk="1" hangingPunct="1"/>
            <a:endParaRPr lang="en-GB" altLang="en-US" dirty="0" smtClean="0">
              <a:ea typeface="Arial" pitchFamily="34" charset="0"/>
            </a:endParaRPr>
          </a:p>
          <a:p>
            <a:pPr lvl="2" eaLnBrk="1" hangingPunct="1"/>
            <a:endParaRPr lang="en-GB" altLang="en-US" dirty="0" smtClean="0">
              <a:ea typeface="Arial" pitchFamily="34" charset="0"/>
            </a:endParaRPr>
          </a:p>
          <a:p>
            <a:pPr lvl="1" eaLnBrk="1" hangingPunct="1"/>
            <a:endParaRPr lang="en-GB" altLang="en-US" dirty="0" smtClean="0">
              <a:ea typeface="Arial" pitchFamily="34" charset="0"/>
            </a:endParaRPr>
          </a:p>
          <a:p>
            <a:pPr lvl="1" eaLnBrk="1" hangingPunct="1"/>
            <a:endParaRPr lang="en-GB" altLang="en-US" dirty="0" smtClean="0">
              <a:ea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ltLang="en-US" dirty="0" smtClean="0">
                <a:ea typeface="ＭＳ Ｐゴシック" pitchFamily="34" charset="-128"/>
              </a:rPr>
              <a:t>Overview</a:t>
            </a:r>
          </a:p>
        </p:txBody>
      </p:sp>
      <p:sp>
        <p:nvSpPr>
          <p:cNvPr id="6147" name="Rectangle 3"/>
          <p:cNvSpPr>
            <a:spLocks noGrp="1" noChangeArrowheads="1"/>
          </p:cNvSpPr>
          <p:nvPr>
            <p:ph idx="1"/>
          </p:nvPr>
        </p:nvSpPr>
        <p:spPr/>
        <p:txBody>
          <a:bodyPr/>
          <a:lstStyle/>
          <a:p>
            <a:r>
              <a:rPr lang="en-GB" altLang="en-US" dirty="0" smtClean="0">
                <a:ea typeface="ＭＳ Ｐゴシック" pitchFamily="34" charset="-128"/>
              </a:rPr>
              <a:t>Self-acceptance and self-esteem</a:t>
            </a:r>
          </a:p>
          <a:p>
            <a:pPr lvl="1"/>
            <a:r>
              <a:rPr lang="en-GB" altLang="en-US" dirty="0" smtClean="0">
                <a:ea typeface="Arial" pitchFamily="34" charset="0"/>
              </a:rPr>
              <a:t>Defining concepts</a:t>
            </a:r>
          </a:p>
          <a:p>
            <a:pPr lvl="1"/>
            <a:r>
              <a:rPr lang="en-GB" altLang="en-US" dirty="0" smtClean="0">
                <a:ea typeface="Arial" pitchFamily="34" charset="0"/>
              </a:rPr>
              <a:t>Relationship to ACT and RFT theory</a:t>
            </a:r>
          </a:p>
          <a:p>
            <a:pPr lvl="1"/>
            <a:r>
              <a:rPr lang="en-GB" altLang="en-US" dirty="0" smtClean="0">
                <a:ea typeface="Arial" pitchFamily="34" charset="0"/>
              </a:rPr>
              <a:t>Useful strategies for promoting a dialogue based around self-acceptance</a:t>
            </a:r>
          </a:p>
          <a:p>
            <a:pPr lvl="1"/>
            <a:endParaRPr lang="en-GB" altLang="en-US" dirty="0" smtClean="0">
              <a:ea typeface="Arial" pitchFamily="34" charset="0"/>
            </a:endParaRPr>
          </a:p>
          <a:p>
            <a:pPr lvl="1"/>
            <a:endParaRPr lang="en-GB" altLang="en-US" dirty="0" smtClean="0">
              <a:ea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1800" y="-2154561"/>
            <a:ext cx="1897037" cy="10864513"/>
          </a:xfrm>
          <a:prstGeom prst="rect">
            <a:avLst/>
          </a:prstGeom>
          <a:noFill/>
        </p:spPr>
        <p:txBody>
          <a:bodyPr wrap="square" rtlCol="0">
            <a:spAutoFit/>
          </a:bodyPr>
          <a:lstStyle/>
          <a:p>
            <a:r>
              <a:rPr lang="en-GB" sz="70000" dirty="0" smtClean="0">
                <a:latin typeface="Rockwell Extra Bold" panose="02060903040505020403" pitchFamily="18" charset="0"/>
              </a:rPr>
              <a:t>I</a:t>
            </a:r>
            <a:endParaRPr lang="en-GB" sz="70000" dirty="0">
              <a:latin typeface="Rockwell Extra Bold" panose="02060903040505020403" pitchFamily="18" charset="0"/>
            </a:endParaRPr>
          </a:p>
        </p:txBody>
      </p:sp>
    </p:spTree>
    <p:extLst>
      <p:ext uri="{BB962C8B-B14F-4D97-AF65-F5344CB8AC3E}">
        <p14:creationId xmlns:p14="http://schemas.microsoft.com/office/powerpoint/2010/main" val="162254056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1800" y="-2154561"/>
            <a:ext cx="1897037" cy="10864513"/>
          </a:xfrm>
          <a:prstGeom prst="rect">
            <a:avLst/>
          </a:prstGeom>
          <a:noFill/>
        </p:spPr>
        <p:txBody>
          <a:bodyPr wrap="square" rtlCol="0">
            <a:spAutoFit/>
          </a:bodyPr>
          <a:lstStyle/>
          <a:p>
            <a:r>
              <a:rPr lang="en-GB" sz="70000" dirty="0" smtClean="0">
                <a:latin typeface="Rockwell Extra Bold" panose="02060903040505020403" pitchFamily="18" charset="0"/>
              </a:rPr>
              <a:t>I</a:t>
            </a:r>
            <a:endParaRPr lang="en-GB" sz="70000" dirty="0">
              <a:latin typeface="Rockwell Extra Bold" panose="02060903040505020403" pitchFamily="18" charset="0"/>
            </a:endParaRPr>
          </a:p>
        </p:txBody>
      </p:sp>
      <p:sp>
        <p:nvSpPr>
          <p:cNvPr id="3" name="TextBox 2"/>
          <p:cNvSpPr txBox="1"/>
          <p:nvPr/>
        </p:nvSpPr>
        <p:spPr>
          <a:xfrm>
            <a:off x="3720318" y="486205"/>
            <a:ext cx="2304256" cy="5940088"/>
          </a:xfrm>
          <a:prstGeom prst="rect">
            <a:avLst/>
          </a:prstGeom>
          <a:noFill/>
        </p:spPr>
        <p:txBody>
          <a:bodyPr wrap="square" rtlCol="0">
            <a:spAutoFit/>
          </a:bodyPr>
          <a:lstStyle/>
          <a:p>
            <a:r>
              <a:rPr lang="en-GB" dirty="0" smtClean="0">
                <a:solidFill>
                  <a:schemeClr val="bg1"/>
                </a:solidFill>
              </a:rPr>
              <a:t>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a:t>
            </a:r>
            <a:r>
              <a:rPr lang="en-GB" dirty="0">
                <a:solidFill>
                  <a:schemeClr val="bg1"/>
                </a:solidFill>
              </a:rPr>
              <a:t>i</a:t>
            </a:r>
            <a:endParaRPr lang="en-GB" dirty="0"/>
          </a:p>
        </p:txBody>
      </p:sp>
    </p:spTree>
    <p:extLst>
      <p:ext uri="{BB962C8B-B14F-4D97-AF65-F5344CB8AC3E}">
        <p14:creationId xmlns:p14="http://schemas.microsoft.com/office/powerpoint/2010/main" val="2358804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Video demonstration – “I am selfish”</a:t>
            </a:r>
            <a:endParaRPr lang="en-GB" dirty="0"/>
          </a:p>
        </p:txBody>
      </p:sp>
      <p:sp>
        <p:nvSpPr>
          <p:cNvPr id="3" name="Content Placeholder 2"/>
          <p:cNvSpPr>
            <a:spLocks noGrp="1"/>
          </p:cNvSpPr>
          <p:nvPr>
            <p:ph idx="1"/>
          </p:nvPr>
        </p:nvSpPr>
        <p:spPr/>
        <p:txBody>
          <a:bodyPr>
            <a:normAutofit lnSpcReduction="10000"/>
          </a:bodyPr>
          <a:lstStyle/>
          <a:p>
            <a:r>
              <a:rPr lang="en-GB" dirty="0" smtClean="0"/>
              <a:t>Watch the clip, which incorporates:</a:t>
            </a:r>
          </a:p>
          <a:p>
            <a:pPr lvl="1"/>
            <a:r>
              <a:rPr lang="en-GB" dirty="0" smtClean="0"/>
              <a:t>The sky and the weather metaphor</a:t>
            </a:r>
          </a:p>
          <a:p>
            <a:pPr lvl="1"/>
            <a:r>
              <a:rPr lang="en-GB" dirty="0" smtClean="0"/>
              <a:t>A mindfulness process based on hierarchical deictic relations</a:t>
            </a:r>
          </a:p>
          <a:p>
            <a:pPr lvl="1"/>
            <a:endParaRPr lang="en-GB" dirty="0" smtClean="0"/>
          </a:p>
          <a:p>
            <a:r>
              <a:rPr lang="en-GB" dirty="0" smtClean="0"/>
              <a:t>Notice and reflect upon:</a:t>
            </a:r>
          </a:p>
          <a:p>
            <a:pPr lvl="1"/>
            <a:r>
              <a:rPr lang="en-GB" dirty="0" smtClean="0"/>
              <a:t>The verbal content of the session</a:t>
            </a:r>
          </a:p>
          <a:p>
            <a:pPr lvl="1"/>
            <a:r>
              <a:rPr lang="en-GB" dirty="0" smtClean="0"/>
              <a:t>The relational process between therapist and client</a:t>
            </a:r>
          </a:p>
          <a:p>
            <a:pPr lvl="1"/>
            <a:endParaRPr lang="en-GB" dirty="0"/>
          </a:p>
        </p:txBody>
      </p:sp>
    </p:spTree>
    <p:extLst>
      <p:ext uri="{BB962C8B-B14F-4D97-AF65-F5344CB8AC3E}">
        <p14:creationId xmlns:p14="http://schemas.microsoft.com/office/powerpoint/2010/main" val="3004818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771" y="0"/>
            <a:ext cx="6858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265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normAutofit fontScale="90000"/>
          </a:bodyPr>
          <a:lstStyle/>
          <a:p>
            <a:pPr eaLnBrk="1" hangingPunct="1"/>
            <a:r>
              <a:rPr lang="en-GB" altLang="en-US" dirty="0" smtClean="0"/>
              <a:t/>
            </a:r>
            <a:br>
              <a:rPr lang="en-GB" altLang="en-US" dirty="0" smtClean="0"/>
            </a:br>
            <a:r>
              <a:rPr lang="en-GB" altLang="en-US" dirty="0" smtClean="0"/>
              <a:t>Self-acceptance:  The compassionate alternative to self-esteem</a:t>
            </a:r>
            <a:endParaRPr lang="en-US" altLang="en-US" dirty="0" smtClean="0"/>
          </a:p>
        </p:txBody>
      </p:sp>
      <p:sp>
        <p:nvSpPr>
          <p:cNvPr id="5123" name="Rectangle 3"/>
          <p:cNvSpPr>
            <a:spLocks noGrp="1" noChangeArrowheads="1"/>
          </p:cNvSpPr>
          <p:nvPr>
            <p:ph type="subTitle" idx="1"/>
          </p:nvPr>
        </p:nvSpPr>
        <p:spPr>
          <a:xfrm>
            <a:off x="1371600" y="3886200"/>
            <a:ext cx="6400800" cy="2351112"/>
          </a:xfrm>
        </p:spPr>
        <p:txBody>
          <a:bodyPr>
            <a:normAutofit fontScale="92500" lnSpcReduction="20000"/>
          </a:bodyPr>
          <a:lstStyle/>
          <a:p>
            <a:pPr eaLnBrk="1" hangingPunct="1"/>
            <a:endParaRPr lang="en-GB" altLang="en-US" sz="2000" dirty="0" smtClean="0"/>
          </a:p>
          <a:p>
            <a:pPr eaLnBrk="1" hangingPunct="1"/>
            <a:endParaRPr lang="en-GB" altLang="en-US" sz="2000" dirty="0" smtClean="0"/>
          </a:p>
          <a:p>
            <a:pPr eaLnBrk="1" hangingPunct="1"/>
            <a:r>
              <a:rPr lang="en-GB" altLang="en-US" sz="2300" dirty="0" smtClean="0"/>
              <a:t>Dr Richard Bennett</a:t>
            </a:r>
          </a:p>
          <a:p>
            <a:pPr eaLnBrk="1" hangingPunct="1"/>
            <a:r>
              <a:rPr lang="en-GB" altLang="en-US" sz="2300" dirty="0" smtClean="0"/>
              <a:t>Clinical Psychologist</a:t>
            </a:r>
          </a:p>
          <a:p>
            <a:pPr eaLnBrk="1" hangingPunct="1"/>
            <a:endParaRPr lang="en-GB" altLang="en-US" sz="2300" dirty="0"/>
          </a:p>
          <a:p>
            <a:pPr eaLnBrk="1" hangingPunct="1"/>
            <a:r>
              <a:rPr lang="en-GB" altLang="en-US" sz="2300" dirty="0" err="1" smtClean="0">
                <a:solidFill>
                  <a:schemeClr val="bg1">
                    <a:lumMod val="50000"/>
                  </a:schemeClr>
                </a:solidFill>
              </a:rPr>
              <a:t>www.thinkpsychology.co</a:t>
            </a:r>
            <a:endParaRPr lang="en-GB" altLang="en-US" sz="2300" dirty="0" smtClean="0">
              <a:solidFill>
                <a:schemeClr val="bg1">
                  <a:lumMod val="50000"/>
                </a:schemeClr>
              </a:solidFill>
            </a:endParaRPr>
          </a:p>
          <a:p>
            <a:pPr eaLnBrk="1" hangingPunct="1"/>
            <a:r>
              <a:rPr lang="en-GB" altLang="en-US" sz="2300" dirty="0" smtClean="0"/>
              <a:t>@</a:t>
            </a:r>
            <a:r>
              <a:rPr lang="en-GB" altLang="en-US" sz="2300" dirty="0" err="1" smtClean="0"/>
              <a:t>thinkpsychol</a:t>
            </a:r>
            <a:endParaRPr lang="en-GB" altLang="en-US" sz="2300" dirty="0" smtClean="0"/>
          </a:p>
        </p:txBody>
      </p:sp>
      <p:pic>
        <p:nvPicPr>
          <p:cNvPr id="2" name="Picture 1" descr="think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476672"/>
            <a:ext cx="2843808" cy="1354364"/>
          </a:xfrm>
          <a:prstGeom prst="rect">
            <a:avLst/>
          </a:prstGeom>
        </p:spPr>
      </p:pic>
    </p:spTree>
    <p:extLst>
      <p:ext uri="{BB962C8B-B14F-4D97-AF65-F5344CB8AC3E}">
        <p14:creationId xmlns:p14="http://schemas.microsoft.com/office/powerpoint/2010/main" val="19014207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08104" y="4046998"/>
            <a:ext cx="3635896" cy="2811002"/>
          </a:xfrm>
          <a:prstGeom prst="rect">
            <a:avLst/>
          </a:prstGeom>
          <a:blipFill rotWithShape="1">
            <a:blip r:embed="rId3">
              <a:alphaModFix amt="0"/>
            </a:blip>
            <a:tile tx="0" ty="0" sx="100000" sy="100000" flip="none" algn="tl"/>
          </a:blipFill>
        </p:spPr>
      </p:pic>
      <p:sp>
        <p:nvSpPr>
          <p:cNvPr id="2" name="Title 1"/>
          <p:cNvSpPr>
            <a:spLocks noGrp="1"/>
          </p:cNvSpPr>
          <p:nvPr>
            <p:ph type="title"/>
          </p:nvPr>
        </p:nvSpPr>
        <p:spPr/>
        <p:txBody>
          <a:bodyPr/>
          <a:lstStyle/>
          <a:p>
            <a:r>
              <a:rPr lang="en-US" dirty="0" smtClean="0"/>
              <a:t>Without whom…</a:t>
            </a:r>
            <a:endParaRPr lang="en-US" dirty="0"/>
          </a:p>
        </p:txBody>
      </p:sp>
      <p:sp>
        <p:nvSpPr>
          <p:cNvPr id="3" name="Content Placeholder 2"/>
          <p:cNvSpPr>
            <a:spLocks noGrp="1"/>
          </p:cNvSpPr>
          <p:nvPr>
            <p:ph idx="1"/>
          </p:nvPr>
        </p:nvSpPr>
        <p:spPr/>
        <p:txBody>
          <a:bodyPr/>
          <a:lstStyle/>
          <a:p>
            <a:r>
              <a:rPr lang="en-US" dirty="0" smtClean="0"/>
              <a:t>Steven Hayes, </a:t>
            </a:r>
            <a:r>
              <a:rPr lang="en-US" dirty="0"/>
              <a:t>K</a:t>
            </a:r>
            <a:r>
              <a:rPr lang="en-US" dirty="0" smtClean="0"/>
              <a:t>irk </a:t>
            </a:r>
            <a:r>
              <a:rPr lang="en-US" dirty="0" err="1" smtClean="0"/>
              <a:t>Strosahl</a:t>
            </a:r>
            <a:r>
              <a:rPr lang="en-US" dirty="0" smtClean="0"/>
              <a:t>, Kelly Wilson, Yvonne Barnes-Holmes, Dermot Barnes-Holmes, Louise McHugh, </a:t>
            </a:r>
            <a:r>
              <a:rPr lang="en-US" dirty="0" err="1" smtClean="0"/>
              <a:t>Mairead</a:t>
            </a:r>
            <a:r>
              <a:rPr lang="en-US" dirty="0" smtClean="0"/>
              <a:t> </a:t>
            </a:r>
            <a:r>
              <a:rPr lang="en-US" dirty="0" err="1" smtClean="0"/>
              <a:t>Foody</a:t>
            </a:r>
            <a:r>
              <a:rPr lang="en-US" dirty="0" smtClean="0"/>
              <a:t>, Russ Harris, Albert Ellis, Windy Dryden, </a:t>
            </a:r>
            <a:r>
              <a:rPr lang="en-US" dirty="0" err="1" smtClean="0"/>
              <a:t>Niklas</a:t>
            </a:r>
            <a:r>
              <a:rPr lang="en-US" dirty="0" smtClean="0"/>
              <a:t> </a:t>
            </a:r>
            <a:r>
              <a:rPr lang="en-US" dirty="0" err="1" smtClean="0"/>
              <a:t>Torneke</a:t>
            </a:r>
            <a:r>
              <a:rPr lang="en-US" dirty="0" smtClean="0"/>
              <a:t>, </a:t>
            </a:r>
            <a:r>
              <a:rPr lang="en-US" dirty="0" err="1" smtClean="0"/>
              <a:t>Rikke</a:t>
            </a:r>
            <a:r>
              <a:rPr lang="en-US" dirty="0" smtClean="0"/>
              <a:t> </a:t>
            </a:r>
            <a:r>
              <a:rPr lang="en-US" dirty="0" err="1" smtClean="0"/>
              <a:t>Kjelgaard</a:t>
            </a:r>
            <a:r>
              <a:rPr lang="en-US" dirty="0" smtClean="0"/>
              <a:t>, Peter </a:t>
            </a:r>
            <a:r>
              <a:rPr lang="en-US" dirty="0" err="1" smtClean="0"/>
              <a:t>Trower</a:t>
            </a:r>
            <a:r>
              <a:rPr lang="en-US" dirty="0" smtClean="0"/>
              <a:t>, Jason Jones</a:t>
            </a:r>
          </a:p>
          <a:p>
            <a:r>
              <a:rPr lang="en-US" dirty="0" smtClean="0"/>
              <a:t>The entire ACBS community</a:t>
            </a:r>
            <a:endParaRPr lang="en-US" dirty="0"/>
          </a:p>
        </p:txBody>
      </p:sp>
    </p:spTree>
    <p:extLst>
      <p:ext uri="{BB962C8B-B14F-4D97-AF65-F5344CB8AC3E}">
        <p14:creationId xmlns:p14="http://schemas.microsoft.com/office/powerpoint/2010/main" val="1649362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self</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self’ lacks operational definition</a:t>
            </a:r>
          </a:p>
          <a:p>
            <a:r>
              <a:rPr lang="en-US" dirty="0" smtClean="0"/>
              <a:t>RFT offers a developmental account of the self via learning ‘deictic’ or ‘perspective’ relations</a:t>
            </a:r>
          </a:p>
          <a:p>
            <a:pPr lvl="1"/>
            <a:r>
              <a:rPr lang="en-US" dirty="0" smtClean="0"/>
              <a:t>I v You</a:t>
            </a:r>
          </a:p>
          <a:p>
            <a:pPr lvl="1"/>
            <a:r>
              <a:rPr lang="en-US" dirty="0" smtClean="0"/>
              <a:t>Here v There</a:t>
            </a:r>
          </a:p>
          <a:p>
            <a:pPr lvl="1"/>
            <a:r>
              <a:rPr lang="en-US" dirty="0" smtClean="0"/>
              <a:t>Now v Then</a:t>
            </a:r>
          </a:p>
          <a:p>
            <a:r>
              <a:rPr lang="en-US" dirty="0" smtClean="0"/>
              <a:t>Over time, a consistent and distinct sense of ‘I-ness’ is developed in relation to other perspectives</a:t>
            </a:r>
          </a:p>
          <a:p>
            <a:pPr marL="0" indent="0">
              <a:buNone/>
            </a:pPr>
            <a:endParaRPr lang="en-US" sz="1800" dirty="0" smtClean="0"/>
          </a:p>
          <a:p>
            <a:pPr marL="0" indent="0">
              <a:buNone/>
            </a:pPr>
            <a:r>
              <a:rPr lang="en-US" sz="1800" dirty="0" smtClean="0"/>
              <a:t>McHugh </a:t>
            </a:r>
            <a:r>
              <a:rPr lang="en-US" sz="1800" dirty="0"/>
              <a:t>L, Barnes-Holmes Y, Barnes-Holmes </a:t>
            </a:r>
            <a:r>
              <a:rPr lang="en-US" sz="1800" dirty="0" smtClean="0"/>
              <a:t>D (2004) </a:t>
            </a:r>
            <a:r>
              <a:rPr lang="en-US" sz="1800" dirty="0"/>
              <a:t>Perspective</a:t>
            </a:r>
            <a:r>
              <a:rPr lang="en-US" sz="1800" dirty="0" smtClean="0"/>
              <a:t>-taking </a:t>
            </a:r>
            <a:r>
              <a:rPr lang="en-US" sz="1800" dirty="0"/>
              <a:t>as relational responding: a developmental profile. </a:t>
            </a:r>
            <a:r>
              <a:rPr lang="en-US" sz="1800" dirty="0" err="1" smtClean="0"/>
              <a:t>Psychol</a:t>
            </a:r>
            <a:r>
              <a:rPr lang="en-US" sz="1800" dirty="0" smtClean="0"/>
              <a:t> Rec, </a:t>
            </a:r>
            <a:r>
              <a:rPr lang="en-US" sz="1800" dirty="0"/>
              <a:t>54:115-144.</a:t>
            </a:r>
            <a:br>
              <a:rPr lang="en-US" sz="1800" dirty="0"/>
            </a:br>
            <a:endParaRPr lang="en-US" sz="1800" dirty="0" smtClean="0"/>
          </a:p>
          <a:p>
            <a:endParaRPr lang="en-US" dirty="0" smtClean="0"/>
          </a:p>
        </p:txBody>
      </p:sp>
    </p:spTree>
    <p:extLst>
      <p:ext uri="{BB962C8B-B14F-4D97-AF65-F5344CB8AC3E}">
        <p14:creationId xmlns:p14="http://schemas.microsoft.com/office/powerpoint/2010/main" val="1567226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self</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‘I-here-now’ coherence is crucial as we mature, but…</a:t>
            </a:r>
          </a:p>
          <a:p>
            <a:r>
              <a:rPr lang="en-US" dirty="0" smtClean="0"/>
              <a:t>…”Good development gets you into bad trouble” (Yvonne Barnes-Holmes)</a:t>
            </a:r>
          </a:p>
          <a:p>
            <a:r>
              <a:rPr lang="en-US" dirty="0" smtClean="0"/>
              <a:t>Development supports fusion</a:t>
            </a:r>
          </a:p>
          <a:p>
            <a:pPr lvl="1"/>
            <a:r>
              <a:rPr lang="en-US" dirty="0" smtClean="0"/>
              <a:t>excessive co-ordination between ‘I-ness’ and content</a:t>
            </a:r>
          </a:p>
          <a:p>
            <a:pPr lvl="1"/>
            <a:r>
              <a:rPr lang="en-US" dirty="0"/>
              <a:t>t</a:t>
            </a:r>
            <a:r>
              <a:rPr lang="en-US" dirty="0" smtClean="0"/>
              <a:t>endency to co-ordinate </a:t>
            </a:r>
            <a:r>
              <a:rPr lang="en-US" dirty="0" err="1" smtClean="0"/>
              <a:t>judgements</a:t>
            </a:r>
            <a:r>
              <a:rPr lang="en-US" dirty="0" smtClean="0"/>
              <a:t> along a single dimension </a:t>
            </a:r>
          </a:p>
          <a:p>
            <a:pPr lvl="1"/>
            <a:r>
              <a:rPr lang="en-US" dirty="0"/>
              <a:t>h</a:t>
            </a:r>
            <a:r>
              <a:rPr lang="en-US" dirty="0" smtClean="0"/>
              <a:t>igh regulation of </a:t>
            </a:r>
            <a:r>
              <a:rPr lang="en-US" dirty="0" err="1" smtClean="0"/>
              <a:t>behavioural</a:t>
            </a:r>
            <a:r>
              <a:rPr lang="en-US" dirty="0" smtClean="0"/>
              <a:t> functions as a consequence</a:t>
            </a:r>
            <a:endParaRPr lang="en-US" sz="1800" dirty="0"/>
          </a:p>
          <a:p>
            <a:pPr marL="0" indent="0">
              <a:buNone/>
            </a:pPr>
            <a:endParaRPr lang="en-US" sz="1800" dirty="0" smtClean="0"/>
          </a:p>
          <a:p>
            <a:pPr marL="0" indent="0">
              <a:buNone/>
            </a:pPr>
            <a:r>
              <a:rPr lang="en-US" sz="1800" dirty="0" err="1" smtClean="0"/>
              <a:t>DeSoto</a:t>
            </a:r>
            <a:r>
              <a:rPr lang="en-US" sz="1800" dirty="0" smtClean="0"/>
              <a:t>, C.B (1961).  The Predilection for Single Orderings.  Journal of Abnormal and Social Psychology, 62, 16-23</a:t>
            </a:r>
          </a:p>
          <a:p>
            <a:pPr marL="0" indent="0">
              <a:buNone/>
            </a:pPr>
            <a:r>
              <a:rPr lang="en-US" sz="1800" dirty="0" smtClean="0"/>
              <a:t>McHugh </a:t>
            </a:r>
            <a:r>
              <a:rPr lang="en-US" sz="1800" dirty="0"/>
              <a:t>L, Stewart </a:t>
            </a:r>
            <a:r>
              <a:rPr lang="en-US" sz="1800" dirty="0" smtClean="0"/>
              <a:t>I (2012).  </a:t>
            </a:r>
            <a:r>
              <a:rPr lang="en-US" sz="1800" dirty="0"/>
              <a:t>The Self and Perspective Taking: Contributions and Applications From Modern Behavioral Science. Dublin: New Harbinger </a:t>
            </a:r>
            <a:r>
              <a:rPr lang="en-US" sz="1800" dirty="0" smtClean="0"/>
              <a:t>Publications</a:t>
            </a:r>
            <a:endParaRPr lang="en-US" sz="1800" dirty="0"/>
          </a:p>
        </p:txBody>
      </p:sp>
    </p:spTree>
    <p:extLst>
      <p:ext uri="{BB962C8B-B14F-4D97-AF65-F5344CB8AC3E}">
        <p14:creationId xmlns:p14="http://schemas.microsoft.com/office/powerpoint/2010/main" val="1517360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8315"/>
            <a:ext cx="8316788" cy="682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924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23000"/>
          </a:blip>
          <a:stretch>
            <a:fillRect/>
          </a:stretch>
        </p:blipFill>
        <p:spPr>
          <a:xfrm>
            <a:off x="2667000" y="24903"/>
            <a:ext cx="5073352" cy="6764469"/>
          </a:xfrm>
          <a:prstGeom prst="rect">
            <a:avLst/>
          </a:prstGeom>
        </p:spPr>
      </p:pic>
      <p:sp>
        <p:nvSpPr>
          <p:cNvPr id="8194" name="Title 1"/>
          <p:cNvSpPr>
            <a:spLocks noGrp="1"/>
          </p:cNvSpPr>
          <p:nvPr>
            <p:ph type="title"/>
          </p:nvPr>
        </p:nvSpPr>
        <p:spPr/>
        <p:txBody>
          <a:bodyPr/>
          <a:lstStyle/>
          <a:p>
            <a:r>
              <a:rPr lang="en-GB" altLang="en-US" smtClean="0">
                <a:ea typeface="ＭＳ Ｐゴシック" pitchFamily="34" charset="-128"/>
              </a:rPr>
              <a:t>Defining self-esteem</a:t>
            </a:r>
          </a:p>
        </p:txBody>
      </p:sp>
      <p:sp>
        <p:nvSpPr>
          <p:cNvPr id="8195" name="Content Placeholder 2"/>
          <p:cNvSpPr>
            <a:spLocks noGrp="1"/>
          </p:cNvSpPr>
          <p:nvPr>
            <p:ph idx="1"/>
          </p:nvPr>
        </p:nvSpPr>
        <p:spPr/>
        <p:txBody>
          <a:bodyPr/>
          <a:lstStyle/>
          <a:p>
            <a:r>
              <a:rPr lang="en-GB" altLang="en-US" dirty="0" smtClean="0">
                <a:ea typeface="ＭＳ Ｐゴシック" pitchFamily="34" charset="-128"/>
              </a:rPr>
              <a:t>The concept of self-esteem has two components:</a:t>
            </a:r>
          </a:p>
          <a:p>
            <a:pPr lvl="1"/>
            <a:r>
              <a:rPr lang="en-GB" altLang="en-US" dirty="0" smtClean="0">
                <a:ea typeface="Arial" pitchFamily="34" charset="0"/>
              </a:rPr>
              <a:t>Self</a:t>
            </a:r>
          </a:p>
          <a:p>
            <a:pPr lvl="2"/>
            <a:r>
              <a:rPr lang="en-GB" altLang="en-US" dirty="0" smtClean="0">
                <a:ea typeface="Arial" pitchFamily="34" charset="0"/>
              </a:rPr>
              <a:t>The summation of your (verbal) history</a:t>
            </a:r>
          </a:p>
          <a:p>
            <a:pPr lvl="2"/>
            <a:r>
              <a:rPr lang="en-GB" altLang="en-US" dirty="0" smtClean="0">
                <a:ea typeface="Arial" pitchFamily="34" charset="0"/>
              </a:rPr>
              <a:t>All behaviours / emotions / sensations / thoughts / fantasies / physiology / characteristics / traits / talents / skills / dreams</a:t>
            </a:r>
          </a:p>
          <a:p>
            <a:pPr lvl="1"/>
            <a:r>
              <a:rPr lang="en-GB" altLang="en-US" dirty="0" smtClean="0">
                <a:ea typeface="Arial" pitchFamily="34" charset="0"/>
              </a:rPr>
              <a:t>The ‘self’ is extremely complex</a:t>
            </a:r>
          </a:p>
          <a:p>
            <a:pPr lvl="1"/>
            <a:r>
              <a:rPr lang="en-GB" altLang="en-US" dirty="0" smtClean="0">
                <a:ea typeface="Arial" pitchFamily="34" charset="0"/>
              </a:rPr>
              <a:t>The ‘self’ is constantly changing</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11532</TotalTime>
  <Words>2081</Words>
  <Application>Microsoft Macintosh PowerPoint</Application>
  <PresentationFormat>On-screen Show (4:3)</PresentationFormat>
  <Paragraphs>252</Paragraphs>
  <Slides>44</Slides>
  <Notes>13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 Self-acceptance:  The compassionate alternative to self-esteem</vt:lpstr>
      <vt:lpstr>PowerPoint Presentation</vt:lpstr>
      <vt:lpstr>PowerPoint Presentation</vt:lpstr>
      <vt:lpstr>Overview</vt:lpstr>
      <vt:lpstr>Without whom…</vt:lpstr>
      <vt:lpstr>Defining the self</vt:lpstr>
      <vt:lpstr>Defining the self</vt:lpstr>
      <vt:lpstr>PowerPoint Presentation</vt:lpstr>
      <vt:lpstr>Defining self-esteem</vt:lpstr>
      <vt:lpstr>Defining self-esteem</vt:lpstr>
      <vt:lpstr>Defining self-esteem</vt:lpstr>
      <vt:lpstr>PowerPoint Presentation</vt:lpstr>
      <vt:lpstr>The language of low self-esteem</vt:lpstr>
      <vt:lpstr>Hierachical deictic relations</vt:lpstr>
      <vt:lpstr>PowerPoint Presentation</vt:lpstr>
      <vt:lpstr>Is high self-esteem the remedy?</vt:lpstr>
      <vt:lpstr>The rating game</vt:lpstr>
      <vt:lpstr>A predilection for single orderings</vt:lpstr>
      <vt:lpstr>Overcoming the rating game</vt:lpstr>
      <vt:lpstr>Overcoming the rating game</vt:lpstr>
      <vt:lpstr>Why is self-esteem problematic?</vt:lpstr>
      <vt:lpstr>Why is self-esteem problematic?</vt:lpstr>
      <vt:lpstr>Why is self-esteem problematic?</vt:lpstr>
      <vt:lpstr>Working to raise self-esteem promotes the swapping of one conceptualised self for another  This is not consistent with ACT    Hayes, S., Strosahl, K, Wilson, K. (1999) Acceptance and Commitment Therapy.  New York: Guilford Press</vt:lpstr>
      <vt:lpstr>It’s the context that counts</vt:lpstr>
      <vt:lpstr>Key therapeutic targets</vt:lpstr>
      <vt:lpstr>PowerPoint Presentation</vt:lpstr>
      <vt:lpstr>Unconditional self-acceptance</vt:lpstr>
      <vt:lpstr>Unconditional self-acceptance</vt:lpstr>
      <vt:lpstr>PowerPoint Presentation</vt:lpstr>
      <vt:lpstr>Unconditional self-acceptance</vt:lpstr>
      <vt:lpstr>Unconditional self-acceptance</vt:lpstr>
      <vt:lpstr>NB…a logical extension</vt:lpstr>
      <vt:lpstr>Let’s get real…</vt:lpstr>
      <vt:lpstr>PowerPoint Presentation</vt:lpstr>
      <vt:lpstr>A compassionate stance via RFT</vt:lpstr>
      <vt:lpstr>A compassionate stance via RFT</vt:lpstr>
      <vt:lpstr>A compassionate stance via RFT</vt:lpstr>
      <vt:lpstr>Verbal strategies for promoting self acceptance</vt:lpstr>
      <vt:lpstr>PowerPoint Presentation</vt:lpstr>
      <vt:lpstr>PowerPoint Presentation</vt:lpstr>
      <vt:lpstr>Video demonstration – “I am selfish”</vt:lpstr>
      <vt:lpstr>PowerPoint Presentation</vt:lpstr>
      <vt:lpstr> Self-acceptance:  The compassionate alternative to self-esteem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Systematic Assessment of Short-Term Violence Risks</dc:title>
  <dc:creator>Carla</dc:creator>
  <cp:lastModifiedBy>Richard Bennett</cp:lastModifiedBy>
  <cp:revision>117</cp:revision>
  <dcterms:created xsi:type="dcterms:W3CDTF">2005-01-12T01:16:06Z</dcterms:created>
  <dcterms:modified xsi:type="dcterms:W3CDTF">2015-07-12T22:54:18Z</dcterms:modified>
</cp:coreProperties>
</file>