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handoutMasterIdLst>
    <p:handoutMasterId r:id="rId24"/>
  </p:handoutMasterIdLst>
  <p:sldIdLst>
    <p:sldId id="256" r:id="rId2"/>
    <p:sldId id="277" r:id="rId3"/>
    <p:sldId id="291" r:id="rId4"/>
    <p:sldId id="288" r:id="rId5"/>
    <p:sldId id="289" r:id="rId6"/>
    <p:sldId id="290" r:id="rId7"/>
    <p:sldId id="264" r:id="rId8"/>
    <p:sldId id="283" r:id="rId9"/>
    <p:sldId id="285" r:id="rId10"/>
    <p:sldId id="260" r:id="rId11"/>
    <p:sldId id="261" r:id="rId12"/>
    <p:sldId id="267" r:id="rId13"/>
    <p:sldId id="286" r:id="rId14"/>
    <p:sldId id="292" r:id="rId15"/>
    <p:sldId id="294" r:id="rId16"/>
    <p:sldId id="295" r:id="rId17"/>
    <p:sldId id="299" r:id="rId18"/>
    <p:sldId id="293" r:id="rId19"/>
    <p:sldId id="271" r:id="rId20"/>
    <p:sldId id="298" r:id="rId21"/>
    <p:sldId id="276" r:id="rId22"/>
  </p:sldIdLst>
  <p:sldSz cx="9144000" cy="6858000" type="screen4x3"/>
  <p:notesSz cx="6797675" cy="9926638"/>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C9D4"/>
    <a:srgbClr val="FFCC99"/>
    <a:srgbClr val="CCFFCC"/>
    <a:srgbClr val="FFCCCC"/>
    <a:srgbClr val="E9EDF4"/>
    <a:srgbClr val="D0D8E8"/>
    <a:srgbClr val="FD11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4587" autoAdjust="0"/>
    <p:restoredTop sz="86323" autoAdjust="0"/>
  </p:normalViewPr>
  <p:slideViewPr>
    <p:cSldViewPr>
      <p:cViewPr>
        <p:scale>
          <a:sx n="80" d="100"/>
          <a:sy n="80" d="100"/>
        </p:scale>
        <p:origin x="-1722" y="138"/>
      </p:cViewPr>
      <p:guideLst>
        <p:guide orient="horz" pos="2160"/>
        <p:guide pos="2880"/>
      </p:guideLst>
    </p:cSldViewPr>
  </p:slideViewPr>
  <p:outlineViewPr>
    <p:cViewPr>
      <p:scale>
        <a:sx n="33" d="100"/>
        <a:sy n="33" d="100"/>
      </p:scale>
      <p:origin x="0" y="97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82" d="100"/>
          <a:sy n="82" d="100"/>
        </p:scale>
        <p:origin x="-2292" y="168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4DB81A-CA19-4198-9A3B-CDFE811AF55B}" type="doc">
      <dgm:prSet loTypeId="urn:microsoft.com/office/officeart/2005/8/layout/venn1" loCatId="relationship" qsTypeId="urn:microsoft.com/office/officeart/2005/8/quickstyle/simple5" qsCatId="simple" csTypeId="urn:microsoft.com/office/officeart/2005/8/colors/colorful1" csCatId="colorful" phldr="1"/>
      <dgm:spPr/>
    </dgm:pt>
    <dgm:pt modelId="{8FA83FBA-E402-470E-BA06-99FEB145AEB8}">
      <dgm:prSet phldrT="[Text]"/>
      <dgm:spPr>
        <a:solidFill>
          <a:schemeClr val="accent3">
            <a:alpha val="50000"/>
          </a:schemeClr>
        </a:solidFill>
      </dgm:spPr>
      <dgm:t>
        <a:bodyPr/>
        <a:lstStyle/>
        <a:p>
          <a:r>
            <a:rPr lang="en-AU" b="1" dirty="0" smtClean="0"/>
            <a:t>Cognitive Flexibility</a:t>
          </a:r>
          <a:endParaRPr lang="en-AU" b="1" dirty="0"/>
        </a:p>
      </dgm:t>
    </dgm:pt>
    <dgm:pt modelId="{2D79087B-1729-47F8-8C91-F1321C5044E5}" type="parTrans" cxnId="{359E1E63-D32B-479F-ADC0-7CF50FE448E8}">
      <dgm:prSet/>
      <dgm:spPr/>
      <dgm:t>
        <a:bodyPr/>
        <a:lstStyle/>
        <a:p>
          <a:endParaRPr lang="en-AU"/>
        </a:p>
      </dgm:t>
    </dgm:pt>
    <dgm:pt modelId="{5B66C1DA-E43F-4A2C-838D-FF03AE742EBD}" type="sibTrans" cxnId="{359E1E63-D32B-479F-ADC0-7CF50FE448E8}">
      <dgm:prSet/>
      <dgm:spPr/>
      <dgm:t>
        <a:bodyPr/>
        <a:lstStyle/>
        <a:p>
          <a:endParaRPr lang="en-AU"/>
        </a:p>
      </dgm:t>
    </dgm:pt>
    <dgm:pt modelId="{D8C322CC-E922-43FC-823C-ADB27186AE8E}">
      <dgm:prSet phldrT="[Text]"/>
      <dgm:spPr>
        <a:solidFill>
          <a:schemeClr val="accent2">
            <a:alpha val="50000"/>
          </a:schemeClr>
        </a:solidFill>
      </dgm:spPr>
      <dgm:t>
        <a:bodyPr/>
        <a:lstStyle/>
        <a:p>
          <a:r>
            <a:rPr lang="en-AU" b="1" dirty="0" smtClean="0"/>
            <a:t>Psychological Flexibility</a:t>
          </a:r>
          <a:endParaRPr lang="en-AU" b="1" dirty="0"/>
        </a:p>
      </dgm:t>
    </dgm:pt>
    <dgm:pt modelId="{0D801007-B1FD-4E3F-8BF8-67FDF5415535}" type="parTrans" cxnId="{0E0FD4B3-D363-4D30-AD32-F0AB3EE383B1}">
      <dgm:prSet/>
      <dgm:spPr/>
      <dgm:t>
        <a:bodyPr/>
        <a:lstStyle/>
        <a:p>
          <a:endParaRPr lang="en-AU"/>
        </a:p>
      </dgm:t>
    </dgm:pt>
    <dgm:pt modelId="{EF312D5C-B45D-467B-A679-1EBDBA05F50F}" type="sibTrans" cxnId="{0E0FD4B3-D363-4D30-AD32-F0AB3EE383B1}">
      <dgm:prSet/>
      <dgm:spPr/>
      <dgm:t>
        <a:bodyPr/>
        <a:lstStyle/>
        <a:p>
          <a:endParaRPr lang="en-AU"/>
        </a:p>
      </dgm:t>
    </dgm:pt>
    <dgm:pt modelId="{8CC2AEC8-3794-4677-A2F4-27BA0DBCB737}" type="pres">
      <dgm:prSet presAssocID="{774DB81A-CA19-4198-9A3B-CDFE811AF55B}" presName="compositeShape" presStyleCnt="0">
        <dgm:presLayoutVars>
          <dgm:chMax val="7"/>
          <dgm:dir/>
          <dgm:resizeHandles val="exact"/>
        </dgm:presLayoutVars>
      </dgm:prSet>
      <dgm:spPr/>
    </dgm:pt>
    <dgm:pt modelId="{C1DED9E6-F5C2-4159-B47D-4089E48C12A8}" type="pres">
      <dgm:prSet presAssocID="{8FA83FBA-E402-470E-BA06-99FEB145AEB8}" presName="circ1" presStyleLbl="vennNode1" presStyleIdx="0" presStyleCnt="2" custScaleX="95744" custScaleY="91551" custLinFactNeighborX="-485" custLinFactNeighborY="1830"/>
      <dgm:spPr/>
      <dgm:t>
        <a:bodyPr/>
        <a:lstStyle/>
        <a:p>
          <a:endParaRPr lang="en-AU"/>
        </a:p>
      </dgm:t>
    </dgm:pt>
    <dgm:pt modelId="{872A805A-F4CB-4B6F-9CCB-1C5256923F71}" type="pres">
      <dgm:prSet presAssocID="{8FA83FBA-E402-470E-BA06-99FEB145AEB8}" presName="circ1Tx" presStyleLbl="revTx" presStyleIdx="0" presStyleCnt="0">
        <dgm:presLayoutVars>
          <dgm:chMax val="0"/>
          <dgm:chPref val="0"/>
          <dgm:bulletEnabled val="1"/>
        </dgm:presLayoutVars>
      </dgm:prSet>
      <dgm:spPr/>
      <dgm:t>
        <a:bodyPr/>
        <a:lstStyle/>
        <a:p>
          <a:endParaRPr lang="en-AU"/>
        </a:p>
      </dgm:t>
    </dgm:pt>
    <dgm:pt modelId="{C8F72E2D-AEDD-4C71-9EDA-D51A34682ED1}" type="pres">
      <dgm:prSet presAssocID="{D8C322CC-E922-43FC-823C-ADB27186AE8E}" presName="circ2" presStyleLbl="vennNode1" presStyleIdx="1" presStyleCnt="2" custScaleX="93680" custScaleY="91486" custLinFactNeighborX="-1103" custLinFactNeighborY="1798"/>
      <dgm:spPr/>
      <dgm:t>
        <a:bodyPr/>
        <a:lstStyle/>
        <a:p>
          <a:endParaRPr lang="en-AU"/>
        </a:p>
      </dgm:t>
    </dgm:pt>
    <dgm:pt modelId="{53A0D958-D93D-4565-A443-26144822255F}" type="pres">
      <dgm:prSet presAssocID="{D8C322CC-E922-43FC-823C-ADB27186AE8E}" presName="circ2Tx" presStyleLbl="revTx" presStyleIdx="0" presStyleCnt="0">
        <dgm:presLayoutVars>
          <dgm:chMax val="0"/>
          <dgm:chPref val="0"/>
          <dgm:bulletEnabled val="1"/>
        </dgm:presLayoutVars>
      </dgm:prSet>
      <dgm:spPr/>
      <dgm:t>
        <a:bodyPr/>
        <a:lstStyle/>
        <a:p>
          <a:endParaRPr lang="en-AU"/>
        </a:p>
      </dgm:t>
    </dgm:pt>
  </dgm:ptLst>
  <dgm:cxnLst>
    <dgm:cxn modelId="{359E1E63-D32B-479F-ADC0-7CF50FE448E8}" srcId="{774DB81A-CA19-4198-9A3B-CDFE811AF55B}" destId="{8FA83FBA-E402-470E-BA06-99FEB145AEB8}" srcOrd="0" destOrd="0" parTransId="{2D79087B-1729-47F8-8C91-F1321C5044E5}" sibTransId="{5B66C1DA-E43F-4A2C-838D-FF03AE742EBD}"/>
    <dgm:cxn modelId="{0E0FD4B3-D363-4D30-AD32-F0AB3EE383B1}" srcId="{774DB81A-CA19-4198-9A3B-CDFE811AF55B}" destId="{D8C322CC-E922-43FC-823C-ADB27186AE8E}" srcOrd="1" destOrd="0" parTransId="{0D801007-B1FD-4E3F-8BF8-67FDF5415535}" sibTransId="{EF312D5C-B45D-467B-A679-1EBDBA05F50F}"/>
    <dgm:cxn modelId="{DB97B3B2-F019-4CB1-AC94-2B3E4E4AAF12}" type="presOf" srcId="{774DB81A-CA19-4198-9A3B-CDFE811AF55B}" destId="{8CC2AEC8-3794-4677-A2F4-27BA0DBCB737}" srcOrd="0" destOrd="0" presId="urn:microsoft.com/office/officeart/2005/8/layout/venn1"/>
    <dgm:cxn modelId="{77430307-B1B5-435A-BE95-EEDC78724F03}" type="presOf" srcId="{8FA83FBA-E402-470E-BA06-99FEB145AEB8}" destId="{872A805A-F4CB-4B6F-9CCB-1C5256923F71}" srcOrd="1" destOrd="0" presId="urn:microsoft.com/office/officeart/2005/8/layout/venn1"/>
    <dgm:cxn modelId="{AD2C54ED-166B-4EB2-BEBF-25C0B053F917}" type="presOf" srcId="{8FA83FBA-E402-470E-BA06-99FEB145AEB8}" destId="{C1DED9E6-F5C2-4159-B47D-4089E48C12A8}" srcOrd="0" destOrd="0" presId="urn:microsoft.com/office/officeart/2005/8/layout/venn1"/>
    <dgm:cxn modelId="{F86A9289-3C93-40EF-9E6C-08F635D4679E}" type="presOf" srcId="{D8C322CC-E922-43FC-823C-ADB27186AE8E}" destId="{C8F72E2D-AEDD-4C71-9EDA-D51A34682ED1}" srcOrd="0" destOrd="0" presId="urn:microsoft.com/office/officeart/2005/8/layout/venn1"/>
    <dgm:cxn modelId="{C4772C51-5CDA-4166-BE47-E11AD92F39E7}" type="presOf" srcId="{D8C322CC-E922-43FC-823C-ADB27186AE8E}" destId="{53A0D958-D93D-4565-A443-26144822255F}" srcOrd="1" destOrd="0" presId="urn:microsoft.com/office/officeart/2005/8/layout/venn1"/>
    <dgm:cxn modelId="{97B229E2-4A83-438A-8584-EFD0813C7922}" type="presParOf" srcId="{8CC2AEC8-3794-4677-A2F4-27BA0DBCB737}" destId="{C1DED9E6-F5C2-4159-B47D-4089E48C12A8}" srcOrd="0" destOrd="0" presId="urn:microsoft.com/office/officeart/2005/8/layout/venn1"/>
    <dgm:cxn modelId="{2A9A2BF2-0CA2-42CF-8FF5-011C396C533F}" type="presParOf" srcId="{8CC2AEC8-3794-4677-A2F4-27BA0DBCB737}" destId="{872A805A-F4CB-4B6F-9CCB-1C5256923F71}" srcOrd="1" destOrd="0" presId="urn:microsoft.com/office/officeart/2005/8/layout/venn1"/>
    <dgm:cxn modelId="{124E1457-8179-4C24-8D52-9747EE6F41E8}" type="presParOf" srcId="{8CC2AEC8-3794-4677-A2F4-27BA0DBCB737}" destId="{C8F72E2D-AEDD-4C71-9EDA-D51A34682ED1}" srcOrd="2" destOrd="0" presId="urn:microsoft.com/office/officeart/2005/8/layout/venn1"/>
    <dgm:cxn modelId="{C2288F4F-9616-4104-B03E-82269973CE85}" type="presParOf" srcId="{8CC2AEC8-3794-4677-A2F4-27BA0DBCB737}" destId="{53A0D958-D93D-4565-A443-26144822255F}"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DED9E6-F5C2-4159-B47D-4089E48C12A8}">
      <dsp:nvSpPr>
        <dsp:cNvPr id="0" name=""/>
        <dsp:cNvSpPr/>
      </dsp:nvSpPr>
      <dsp:spPr>
        <a:xfrm>
          <a:off x="216022" y="576064"/>
          <a:ext cx="3328929" cy="3183142"/>
        </a:xfrm>
        <a:prstGeom prst="ellipse">
          <a:avLst/>
        </a:prstGeom>
        <a:solidFill>
          <a:schemeClr val="accent3">
            <a:alpha val="5000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2">
              <a:alpha val="50000"/>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AU" sz="2600" b="1" kern="1200" dirty="0" smtClean="0"/>
            <a:t>Cognitive Flexibility</a:t>
          </a:r>
          <a:endParaRPr lang="en-AU" sz="2600" b="1" kern="1200" dirty="0"/>
        </a:p>
      </dsp:txBody>
      <dsp:txXfrm>
        <a:off x="680872" y="951425"/>
        <a:ext cx="1919382" cy="2432420"/>
      </dsp:txXfrm>
    </dsp:sp>
    <dsp:sp modelId="{C8F72E2D-AEDD-4C71-9EDA-D51A34682ED1}">
      <dsp:nvSpPr>
        <dsp:cNvPr id="0" name=""/>
        <dsp:cNvSpPr/>
      </dsp:nvSpPr>
      <dsp:spPr>
        <a:xfrm>
          <a:off x="2736294" y="576081"/>
          <a:ext cx="3257165" cy="3180882"/>
        </a:xfrm>
        <a:prstGeom prst="ellipse">
          <a:avLst/>
        </a:prstGeom>
        <a:solidFill>
          <a:schemeClr val="accent2">
            <a:alpha val="5000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3">
              <a:alpha val="50000"/>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AU" sz="2600" b="1" kern="1200" dirty="0" smtClean="0"/>
            <a:t>Psychological Flexibility</a:t>
          </a:r>
          <a:endParaRPr lang="en-AU" sz="2600" b="1" kern="1200" dirty="0"/>
        </a:p>
      </dsp:txBody>
      <dsp:txXfrm>
        <a:off x="3660625" y="951175"/>
        <a:ext cx="1878005" cy="2430693"/>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en-AU"/>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ED71AA61-32B7-4CB2-AAC5-5F713F0CDDB6}" type="datetimeFigureOut">
              <a:rPr lang="en-AU"/>
              <a:pPr>
                <a:defRPr/>
              </a:pPr>
              <a:t>10/07/2013</a:t>
            </a:fld>
            <a:endParaRPr lang="en-AU"/>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en-AU"/>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pPr>
              <a:defRPr/>
            </a:pPr>
            <a:fld id="{A8C9813C-D160-4834-9AAD-B2865F9DDAAF}" type="slidenum">
              <a:rPr lang="en-AU"/>
              <a:pPr>
                <a:defRPr/>
              </a:pPr>
              <a:t>‹#›</a:t>
            </a:fld>
            <a:endParaRPr lang="en-AU"/>
          </a:p>
        </p:txBody>
      </p:sp>
    </p:spTree>
    <p:extLst>
      <p:ext uri="{BB962C8B-B14F-4D97-AF65-F5344CB8AC3E}">
        <p14:creationId xmlns:p14="http://schemas.microsoft.com/office/powerpoint/2010/main" val="286642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en-AU"/>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80322C17-1EF7-45B6-9AC1-37C43FDD4D98}" type="datetimeFigureOut">
              <a:rPr lang="en-AU"/>
              <a:pPr>
                <a:defRPr/>
              </a:pPr>
              <a:t>10/07/2013</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AU" noProof="0" smtClean="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smtClean="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en-AU"/>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pPr>
              <a:defRPr/>
            </a:pPr>
            <a:fld id="{4A9C6034-B516-46EF-BA73-230AE6988788}" type="slidenum">
              <a:rPr lang="en-AU"/>
              <a:pPr>
                <a:defRPr/>
              </a:pPr>
              <a:t>‹#›</a:t>
            </a:fld>
            <a:endParaRPr lang="en-AU"/>
          </a:p>
        </p:txBody>
      </p:sp>
    </p:spTree>
    <p:extLst>
      <p:ext uri="{BB962C8B-B14F-4D97-AF65-F5344CB8AC3E}">
        <p14:creationId xmlns:p14="http://schemas.microsoft.com/office/powerpoint/2010/main" val="6509567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842D1F-47C0-40F2-856A-7E4947546033}" type="slidenum">
              <a:rPr lang="en-AU" smtClean="0"/>
              <a:pPr/>
              <a:t>1</a:t>
            </a:fld>
            <a:endParaRPr lang="en-A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9BAF7CA-56A4-4FC1-ABB5-87CA52B0CB21}" type="slidenum">
              <a:rPr lang="en-AU" smtClean="0"/>
              <a:pPr/>
              <a:t>10</a:t>
            </a:fld>
            <a:endParaRPr lang="en-A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B313174-E327-4AC9-BF19-9DBE50ABDC3E}" type="slidenum">
              <a:rPr lang="en-AU" smtClean="0"/>
              <a:pPr/>
              <a:t>11</a:t>
            </a:fld>
            <a:endParaRPr lang="en-A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dirty="0"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CE99140-432C-4A50-910B-CA3A0D82AE5D}" type="slidenum">
              <a:rPr lang="en-AU" smtClean="0"/>
              <a:pPr/>
              <a:t>12</a:t>
            </a:fld>
            <a:endParaRPr lang="en-A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9EE8CCA-B10F-4EDC-A76C-22D7187F74AB}" type="slidenum">
              <a:rPr lang="en-AU" smtClean="0"/>
              <a:pPr/>
              <a:t>13</a:t>
            </a:fld>
            <a:endParaRPr lang="en-A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FF87699-407D-42A2-A183-6C3F0FB9DD9C}" type="slidenum">
              <a:rPr lang="en-AU" smtClean="0"/>
              <a:pPr/>
              <a:t>14</a:t>
            </a:fld>
            <a:endParaRPr lang="en-A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50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4A1C9C-91E3-4239-85CB-38E16445BC49}" type="slidenum">
              <a:rPr lang="en-AU" smtClean="0"/>
              <a:pPr/>
              <a:t>15</a:t>
            </a:fld>
            <a:endParaRPr lang="en-A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71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C60EFEA-CBE5-48A5-B765-9B8B2B90D630}" type="slidenum">
              <a:rPr lang="en-AU" smtClean="0"/>
              <a:pPr/>
              <a:t>16</a:t>
            </a:fld>
            <a:endParaRPr lang="en-AU"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9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D43889-26D9-4632-BEA5-11B4541AC56E}" type="slidenum">
              <a:rPr lang="en-AU" smtClean="0"/>
              <a:pPr/>
              <a:t>17</a:t>
            </a:fld>
            <a:endParaRPr lang="en-A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AU" dirty="0" smtClean="0"/>
          </a:p>
        </p:txBody>
      </p:sp>
      <p:sp>
        <p:nvSpPr>
          <p:cNvPr id="532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37117B5-708E-4CD0-8934-0D09D0A9A712}" type="slidenum">
              <a:rPr lang="en-AU" smtClean="0"/>
              <a:pPr/>
              <a:t>18</a:t>
            </a:fld>
            <a:endParaRPr lang="en-AU"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52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515D2B3-60AF-45EA-954D-42AB6ECAB26C}" type="slidenum">
              <a:rPr lang="en-AU" smtClean="0"/>
              <a:pPr/>
              <a:t>19</a:t>
            </a:fld>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4F70A7F-C6AF-4C2E-8E03-9466B2C5B7F9}" type="slidenum">
              <a:rPr lang="en-AU" smtClean="0"/>
              <a:pPr/>
              <a:t>2</a:t>
            </a:fld>
            <a:endParaRPr lang="en-AU"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4A9C6034-B516-46EF-BA73-230AE6988788}" type="slidenum">
              <a:rPr lang="en-AU" smtClean="0"/>
              <a:pPr>
                <a:defRPr/>
              </a:pPr>
              <a:t>20</a:t>
            </a:fld>
            <a:endParaRPr lang="en-AU"/>
          </a:p>
        </p:txBody>
      </p:sp>
    </p:spTree>
    <p:extLst>
      <p:ext uri="{BB962C8B-B14F-4D97-AF65-F5344CB8AC3E}">
        <p14:creationId xmlns:p14="http://schemas.microsoft.com/office/powerpoint/2010/main" val="2324330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83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870C880-45E5-448C-9A66-A1F4DF228A32}" type="slidenum">
              <a:rPr lang="en-AU" smtClean="0"/>
              <a:pPr/>
              <a:t>21</a:t>
            </a:fld>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048F27-0CD8-434A-A43C-B56799C72AEA}" type="slidenum">
              <a:rPr lang="en-AU" smtClean="0"/>
              <a:pPr/>
              <a:t>3</a:t>
            </a:fld>
            <a:endParaRPr lang="en-A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089672-0FE5-4CFC-BA6C-F152856D7CC2}" type="slidenum">
              <a:rPr lang="en-AU" smtClean="0"/>
              <a:pPr/>
              <a:t>4</a:t>
            </a:fld>
            <a:endParaRPr lang="en-A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7817F3-4AEF-472B-9386-0FD30A56579E}" type="slidenum">
              <a:rPr lang="en-AU" smtClean="0"/>
              <a:pPr/>
              <a:t>5</a:t>
            </a:fld>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C55AF2-896C-4306-9B0E-A4553F51EA2E}" type="slidenum">
              <a:rPr lang="en-AU" smtClean="0"/>
              <a:pPr/>
              <a:t>6</a:t>
            </a:fld>
            <a:endParaRPr lang="en-A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xfrm>
            <a:off x="590550" y="4964113"/>
            <a:ext cx="5438775" cy="3600450"/>
          </a:xfrm>
          <a:noFill/>
        </p:spPr>
        <p:txBody>
          <a:bodyPr wrap="square" numCol="1" anchor="t" anchorCtr="0" compatLnSpc="1">
            <a:prstTxWarp prst="textNoShape">
              <a:avLst/>
            </a:prstTxWarp>
          </a:bodyPr>
          <a:lstStyle/>
          <a:p>
            <a:pPr eaLnBrk="1" hangingPunct="1">
              <a:spcBef>
                <a:spcPct val="0"/>
              </a:spcBef>
            </a:pPr>
            <a:endParaRPr lang="en-AU" dirty="0" smtClean="0"/>
          </a:p>
          <a:p>
            <a:pPr eaLnBrk="1" hangingPunct="1">
              <a:spcBef>
                <a:spcPct val="0"/>
              </a:spcBef>
            </a:pPr>
            <a:endParaRPr lang="en-AU" dirty="0" smtClean="0"/>
          </a:p>
          <a:p>
            <a:pPr eaLnBrk="1" hangingPunct="1">
              <a:spcBef>
                <a:spcPct val="0"/>
              </a:spcBef>
            </a:pPr>
            <a:endParaRPr lang="en-AU" dirty="0"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27A2F89-B076-4C83-9034-3481A400C108}" type="slidenum">
              <a:rPr lang="en-AU" smtClean="0"/>
              <a:pPr/>
              <a:t>7</a:t>
            </a:fld>
            <a:endParaRPr lang="en-A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TextEdit="1"/>
          </p:cNvSpPr>
          <p:nvPr>
            <p:ph type="sldImg"/>
          </p:nvPr>
        </p:nvSpPr>
        <p:spPr bwMode="auto">
          <a:noFill/>
          <a:ln>
            <a:solidFill>
              <a:srgbClr val="000000"/>
            </a:solidFill>
            <a:miter lim="800000"/>
            <a:headEnd/>
            <a:tailEnd/>
          </a:ln>
        </p:spPr>
      </p:sp>
      <p:sp>
        <p:nvSpPr>
          <p:cNvPr id="30722"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AU" dirty="0" smtClean="0"/>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FFF2EA8-A038-4A69-8A4E-DE78769D23F7}" type="slidenum">
              <a:rPr lang="en-AU" smtClean="0"/>
              <a:pPr/>
              <a:t>9</a:t>
            </a:fld>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D53DBCE1-DF99-43B7-B568-96CD71764936}" type="slidenum">
              <a:rPr lang="en-AU"/>
              <a:pPr>
                <a:defRPr/>
              </a:pPr>
              <a:t>‹#›</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Date Placeholder 3"/>
          <p:cNvSpPr>
            <a:spLocks noGrp="1"/>
          </p:cNvSpPr>
          <p:nvPr>
            <p:ph type="dt" sz="half" idx="12"/>
          </p:nvPr>
        </p:nvSpPr>
        <p:spPr/>
        <p:txBody>
          <a:bodyPr/>
          <a:lstStyle>
            <a:lvl1pPr>
              <a:defRPr/>
            </a:lvl1pPr>
          </a:lstStyle>
          <a:p>
            <a:pPr>
              <a:defRPr/>
            </a:pPr>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7816BF19-F7CD-4ABA-9EFB-7DE7F6DF80B8}" type="slidenum">
              <a:rPr lang="en-AU"/>
              <a:pPr>
                <a:defRPr/>
              </a:pPr>
              <a:t>‹#›</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Date Placeholder 3"/>
          <p:cNvSpPr>
            <a:spLocks noGrp="1"/>
          </p:cNvSpPr>
          <p:nvPr>
            <p:ph type="dt" sz="half" idx="12"/>
          </p:nvPr>
        </p:nvSpPr>
        <p:spPr/>
        <p:txBody>
          <a:bodyPr/>
          <a:lstStyle>
            <a:lvl1pPr>
              <a:defRPr/>
            </a:lvl1pPr>
          </a:lstStyle>
          <a:p>
            <a:pPr>
              <a:defRPr/>
            </a:pPr>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35683410-68F6-4807-BB92-36B529AF077A}" type="slidenum">
              <a:rPr lang="en-AU"/>
              <a:pPr>
                <a:defRPr/>
              </a:pPr>
              <a:t>‹#›</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Date Placeholder 3"/>
          <p:cNvSpPr>
            <a:spLocks noGrp="1"/>
          </p:cNvSpPr>
          <p:nvPr>
            <p:ph type="dt" sz="half" idx="12"/>
          </p:nvPr>
        </p:nvSpPr>
        <p:spPr/>
        <p:txBody>
          <a:bodyPr/>
          <a:lstStyle>
            <a:lvl1pPr>
              <a:defRPr/>
            </a:lvl1pPr>
          </a:lstStyle>
          <a:p>
            <a:pPr>
              <a:defRPr/>
            </a:pPr>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41DB495E-DC13-4F54-8913-B2F473394C6D}" type="slidenum">
              <a:rPr lang="en-AU"/>
              <a:pPr>
                <a:defRPr/>
              </a:pPr>
              <a:t>‹#›</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Date Placeholder 3"/>
          <p:cNvSpPr>
            <a:spLocks noGrp="1"/>
          </p:cNvSpPr>
          <p:nvPr>
            <p:ph type="dt" sz="half" idx="12"/>
          </p:nvPr>
        </p:nvSpPr>
        <p:spPr/>
        <p:txBody>
          <a:bodyPr/>
          <a:lstStyle>
            <a:lvl1pPr>
              <a:defRPr/>
            </a:lvl1pPr>
          </a:lstStyle>
          <a:p>
            <a:pPr>
              <a:defRPr/>
            </a:pPr>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A97E96EA-6FD3-4F86-B92E-036300748A0B}" type="slidenum">
              <a:rPr lang="en-AU"/>
              <a:pPr>
                <a:defRPr/>
              </a:pPr>
              <a:t>‹#›</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Date Placeholder 3"/>
          <p:cNvSpPr>
            <a:spLocks noGrp="1"/>
          </p:cNvSpPr>
          <p:nvPr>
            <p:ph type="dt" sz="half" idx="12"/>
          </p:nvPr>
        </p:nvSpPr>
        <p:spPr/>
        <p:txBody>
          <a:bodyPr/>
          <a:lstStyle>
            <a:lvl1pPr>
              <a:defRPr/>
            </a:lvl1pPr>
          </a:lstStyle>
          <a:p>
            <a:pPr>
              <a:defRPr/>
            </a:pPr>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C9604453-54C6-4CDC-823D-769AC6C193E0}" type="slidenum">
              <a:rPr lang="en-AU"/>
              <a:pPr>
                <a:defRPr/>
              </a:pPr>
              <a:t>‹#›</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Date Placeholder 3"/>
          <p:cNvSpPr>
            <a:spLocks noGrp="1"/>
          </p:cNvSpPr>
          <p:nvPr>
            <p:ph type="dt" sz="half" idx="12"/>
          </p:nvPr>
        </p:nvSpPr>
        <p:spPr/>
        <p:txBody>
          <a:bodyPr/>
          <a:lstStyle>
            <a:lvl1pPr>
              <a:defRPr/>
            </a:lvl1pPr>
          </a:lstStyle>
          <a:p>
            <a:pPr>
              <a:defRPr/>
            </a:pPr>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2AEEFD52-7A1D-421D-9CAD-57C2F24F8D9E}" type="slidenum">
              <a:rPr lang="en-AU"/>
              <a:pPr>
                <a:defRPr/>
              </a:pPr>
              <a:t>‹#›</a:t>
            </a:fld>
            <a:endParaRPr lang="en-AU"/>
          </a:p>
        </p:txBody>
      </p:sp>
      <p:sp>
        <p:nvSpPr>
          <p:cNvPr id="8" name="Footer Placeholder 4"/>
          <p:cNvSpPr>
            <a:spLocks noGrp="1"/>
          </p:cNvSpPr>
          <p:nvPr>
            <p:ph type="ftr" sz="quarter" idx="11"/>
          </p:nvPr>
        </p:nvSpPr>
        <p:spPr/>
        <p:txBody>
          <a:bodyPr/>
          <a:lstStyle>
            <a:lvl1pPr>
              <a:defRPr/>
            </a:lvl1pPr>
          </a:lstStyle>
          <a:p>
            <a:pPr>
              <a:defRPr/>
            </a:pPr>
            <a:endParaRPr lang="en-AU"/>
          </a:p>
        </p:txBody>
      </p:sp>
      <p:sp>
        <p:nvSpPr>
          <p:cNvPr id="9" name="Date Placeholder 3"/>
          <p:cNvSpPr>
            <a:spLocks noGrp="1"/>
          </p:cNvSpPr>
          <p:nvPr>
            <p:ph type="dt" sz="half" idx="12"/>
          </p:nvPr>
        </p:nvSpPr>
        <p:spPr/>
        <p:txBody>
          <a:bodyPr/>
          <a:lstStyle>
            <a:lvl1pPr>
              <a:defRPr/>
            </a:lvl1pPr>
          </a:lstStyle>
          <a:p>
            <a:pPr>
              <a:defRPr/>
            </a:pPr>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B14B8AFA-7979-468C-8941-52C0E2240BF0}" type="slidenum">
              <a:rPr lang="en-AU"/>
              <a:pPr>
                <a:defRPr/>
              </a:pPr>
              <a:t>‹#›</a:t>
            </a:fld>
            <a:endParaRPr lang="en-AU"/>
          </a:p>
        </p:txBody>
      </p:sp>
      <p:sp>
        <p:nvSpPr>
          <p:cNvPr id="4" name="Footer Placeholder 4"/>
          <p:cNvSpPr>
            <a:spLocks noGrp="1"/>
          </p:cNvSpPr>
          <p:nvPr>
            <p:ph type="ftr" sz="quarter" idx="11"/>
          </p:nvPr>
        </p:nvSpPr>
        <p:spPr/>
        <p:txBody>
          <a:bodyPr/>
          <a:lstStyle>
            <a:lvl1pPr>
              <a:defRPr/>
            </a:lvl1pPr>
          </a:lstStyle>
          <a:p>
            <a:pPr>
              <a:defRPr/>
            </a:pPr>
            <a:endParaRPr lang="en-AU"/>
          </a:p>
        </p:txBody>
      </p:sp>
      <p:sp>
        <p:nvSpPr>
          <p:cNvPr id="5" name="Date Placeholder 3"/>
          <p:cNvSpPr>
            <a:spLocks noGrp="1"/>
          </p:cNvSpPr>
          <p:nvPr>
            <p:ph type="dt" sz="half" idx="12"/>
          </p:nvPr>
        </p:nvSpPr>
        <p:spPr/>
        <p:txBody>
          <a:bodyPr/>
          <a:lstStyle>
            <a:lvl1pPr>
              <a:defRPr/>
            </a:lvl1pPr>
          </a:lstStyle>
          <a:p>
            <a:pPr>
              <a:defRPr/>
            </a:pPr>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9701F8A0-D67A-40CA-B8E2-8F9B2CF05BCC}" type="slidenum">
              <a:rPr lang="en-AU"/>
              <a:pPr>
                <a:defRPr/>
              </a:pPr>
              <a:t>‹#›</a:t>
            </a:fld>
            <a:endParaRPr lang="en-AU"/>
          </a:p>
        </p:txBody>
      </p:sp>
      <p:sp>
        <p:nvSpPr>
          <p:cNvPr id="3" name="Footer Placeholder 4"/>
          <p:cNvSpPr>
            <a:spLocks noGrp="1"/>
          </p:cNvSpPr>
          <p:nvPr>
            <p:ph type="ftr" sz="quarter" idx="11"/>
          </p:nvPr>
        </p:nvSpPr>
        <p:spPr/>
        <p:txBody>
          <a:bodyPr/>
          <a:lstStyle>
            <a:lvl1pPr>
              <a:defRPr/>
            </a:lvl1pPr>
          </a:lstStyle>
          <a:p>
            <a:pPr>
              <a:defRPr/>
            </a:pPr>
            <a:endParaRPr lang="en-AU"/>
          </a:p>
        </p:txBody>
      </p:sp>
      <p:sp>
        <p:nvSpPr>
          <p:cNvPr id="4" name="Date Placeholder 3"/>
          <p:cNvSpPr>
            <a:spLocks noGrp="1"/>
          </p:cNvSpPr>
          <p:nvPr>
            <p:ph type="dt" sz="half" idx="12"/>
          </p:nvPr>
        </p:nvSpPr>
        <p:spPr/>
        <p:txBody>
          <a:bodyPr/>
          <a:lstStyle>
            <a:lvl1pPr>
              <a:defRPr/>
            </a:lvl1pPr>
          </a:lstStyle>
          <a:p>
            <a:pPr>
              <a:defRPr/>
            </a:pPr>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37D8FE3B-D7F5-4081-983B-469CC8868DE5}" type="slidenum">
              <a:rPr lang="en-AU"/>
              <a:pPr>
                <a:defRPr/>
              </a:pPr>
              <a:t>‹#›</a:t>
            </a:fld>
            <a:endParaRPr lang="en-AU"/>
          </a:p>
        </p:txBody>
      </p:sp>
      <p:sp>
        <p:nvSpPr>
          <p:cNvPr id="6" name="Footer Placeholder 4"/>
          <p:cNvSpPr>
            <a:spLocks noGrp="1"/>
          </p:cNvSpPr>
          <p:nvPr>
            <p:ph type="ftr" sz="quarter" idx="15"/>
          </p:nvPr>
        </p:nvSpPr>
        <p:spPr/>
        <p:txBody>
          <a:bodyPr/>
          <a:lstStyle>
            <a:lvl1pPr>
              <a:defRPr/>
            </a:lvl1pPr>
          </a:lstStyle>
          <a:p>
            <a:pPr>
              <a:defRPr/>
            </a:pPr>
            <a:endParaRPr lang="en-AU"/>
          </a:p>
        </p:txBody>
      </p:sp>
      <p:sp>
        <p:nvSpPr>
          <p:cNvPr id="7" name="Date Placeholder 3"/>
          <p:cNvSpPr>
            <a:spLocks noGrp="1"/>
          </p:cNvSpPr>
          <p:nvPr>
            <p:ph type="dt" sz="half" idx="16"/>
          </p:nvPr>
        </p:nvSpPr>
        <p:spPr/>
        <p:txBody>
          <a:bodyPr/>
          <a:lstStyle>
            <a:lvl1pPr>
              <a:defRPr/>
            </a:lvl1pPr>
          </a:lstStyle>
          <a:p>
            <a:pPr>
              <a:defRPr/>
            </a:pPr>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F901C55D-F29C-4408-BE67-7355F8B55224}" type="slidenum">
              <a:rPr lang="en-AU"/>
              <a:pPr>
                <a:defRPr/>
              </a:pPr>
              <a:t>‹#›</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Date Placeholder 3"/>
          <p:cNvSpPr>
            <a:spLocks noGrp="1"/>
          </p:cNvSpPr>
          <p:nvPr>
            <p:ph type="dt" sz="half" idx="12"/>
          </p:nvPr>
        </p:nvSpPr>
        <p:spPr/>
        <p:txBody>
          <a:bodyPr/>
          <a:lstStyle>
            <a:lvl1pPr>
              <a:defRPr/>
            </a:lvl1pPr>
          </a:lstStyle>
          <a:p>
            <a:pPr>
              <a:defRPr/>
            </a:pPr>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D206FB00-7697-4C63-93C6-53A3DC982F12}" type="slidenum">
              <a:rPr lang="en-AU"/>
              <a:pPr>
                <a:defRPr/>
              </a:pPr>
              <a:t>‹#›</a:t>
            </a:fld>
            <a:endParaRPr lang="en-AU"/>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a:defRPr/>
            </a:pPr>
            <a:endParaRPr lang="en-AU"/>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a:defRPr/>
            </a:pPr>
            <a:endParaRPr lang="en-AU"/>
          </a:p>
        </p:txBody>
      </p:sp>
    </p:spTree>
  </p:cSld>
  <p:clrMap bg1="lt1" tx1="dk1" bg2="lt2" tx2="dk2" accent1="accent1" accent2="accent2" accent3="accent3" accent4="accent4" accent5="accent5" accent6="accent6" hlink="hlink" folHlink="folHlink"/>
  <p:sldLayoutIdLst>
    <p:sldLayoutId id="2147483707" r:id="rId1"/>
    <p:sldLayoutId id="2147483706" r:id="rId2"/>
    <p:sldLayoutId id="2147483705" r:id="rId3"/>
    <p:sldLayoutId id="2147483704" r:id="rId4"/>
    <p:sldLayoutId id="2147483703" r:id="rId5"/>
    <p:sldLayoutId id="2147483702" r:id="rId6"/>
    <p:sldLayoutId id="2147483701" r:id="rId7"/>
    <p:sldLayoutId id="2147483700" r:id="rId8"/>
    <p:sldLayoutId id="2147483699" r:id="rId9"/>
    <p:sldLayoutId id="2147483698" r:id="rId10"/>
    <p:sldLayoutId id="2147483697" r:id="rId11"/>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9BBB59"/>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8064A2"/>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4BACC6"/>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23850" y="1268413"/>
            <a:ext cx="8134350" cy="1728787"/>
          </a:xfrm>
        </p:spPr>
        <p:txBody>
          <a:bodyPr wrap="square" numCol="1" anchorCtr="0" compatLnSpc="1">
            <a:prstTxWarp prst="textNoShape">
              <a:avLst/>
            </a:prstTxWarp>
          </a:bodyPr>
          <a:lstStyle/>
          <a:p>
            <a:pPr algn="ctr">
              <a:defRPr/>
            </a:pPr>
            <a:r>
              <a:rPr lang="en-AU" sz="3600" b="1" dirty="0"/>
              <a:t>T</a:t>
            </a:r>
            <a:r>
              <a:rPr lang="en-AU" sz="3600" b="1" dirty="0" smtClean="0"/>
              <a:t>he </a:t>
            </a:r>
            <a:r>
              <a:rPr lang="en-AU" sz="3600" b="1" dirty="0"/>
              <a:t>relationship between cognitive flexibility and psychological flexibility after acquired brain injury</a:t>
            </a:r>
            <a:endParaRPr lang="en-AU" sz="3600" dirty="0"/>
          </a:p>
        </p:txBody>
      </p:sp>
      <p:sp>
        <p:nvSpPr>
          <p:cNvPr id="2051" name="Rectangle 3"/>
          <p:cNvSpPr>
            <a:spLocks noGrp="1" noChangeArrowheads="1"/>
          </p:cNvSpPr>
          <p:nvPr>
            <p:ph type="subTitle" idx="1"/>
          </p:nvPr>
        </p:nvSpPr>
        <p:spPr>
          <a:xfrm>
            <a:off x="611188" y="3284538"/>
            <a:ext cx="7632700" cy="2808287"/>
          </a:xfrm>
        </p:spPr>
        <p:txBody>
          <a:bodyPr rtlCol="0">
            <a:noAutofit/>
          </a:bodyPr>
          <a:lstStyle/>
          <a:p>
            <a:pPr>
              <a:defRPr/>
            </a:pPr>
            <a:r>
              <a:rPr lang="en-AU" b="1" u="sng" dirty="0">
                <a:solidFill>
                  <a:schemeClr val="tx1">
                    <a:lumMod val="75000"/>
                    <a:lumOff val="25000"/>
                  </a:schemeClr>
                </a:solidFill>
              </a:rPr>
              <a:t>Whiting, </a:t>
            </a:r>
            <a:r>
              <a:rPr lang="en-AU" b="1" u="sng" dirty="0" smtClean="0">
                <a:solidFill>
                  <a:schemeClr val="tx1">
                    <a:lumMod val="75000"/>
                    <a:lumOff val="25000"/>
                  </a:schemeClr>
                </a:solidFill>
              </a:rPr>
              <a:t>Diane</a:t>
            </a:r>
            <a:r>
              <a:rPr lang="en-AU" b="1" u="sng" baseline="30000" dirty="0" smtClean="0">
                <a:solidFill>
                  <a:schemeClr val="tx1">
                    <a:lumMod val="75000"/>
                    <a:lumOff val="25000"/>
                  </a:schemeClr>
                </a:solidFill>
              </a:rPr>
              <a:t>1</a:t>
            </a:r>
            <a:r>
              <a:rPr lang="en-AU" b="1" baseline="30000" dirty="0" smtClean="0">
                <a:solidFill>
                  <a:schemeClr val="tx1">
                    <a:lumMod val="75000"/>
                    <a:lumOff val="25000"/>
                  </a:schemeClr>
                </a:solidFill>
              </a:rPr>
              <a:t>,2</a:t>
            </a:r>
            <a:r>
              <a:rPr lang="en-AU" b="1" dirty="0">
                <a:solidFill>
                  <a:schemeClr val="tx1">
                    <a:lumMod val="75000"/>
                    <a:lumOff val="25000"/>
                  </a:schemeClr>
                </a:solidFill>
              </a:rPr>
              <a:t>; Deane, </a:t>
            </a:r>
            <a:r>
              <a:rPr lang="en-AU" b="1" dirty="0" smtClean="0">
                <a:solidFill>
                  <a:schemeClr val="tx1">
                    <a:lumMod val="75000"/>
                    <a:lumOff val="25000"/>
                  </a:schemeClr>
                </a:solidFill>
              </a:rPr>
              <a:t>Frank</a:t>
            </a:r>
            <a:r>
              <a:rPr lang="en-AU" b="1" baseline="30000" dirty="0" smtClean="0">
                <a:solidFill>
                  <a:schemeClr val="tx1">
                    <a:lumMod val="75000"/>
                    <a:lumOff val="25000"/>
                  </a:schemeClr>
                </a:solidFill>
              </a:rPr>
              <a:t>2</a:t>
            </a:r>
            <a:r>
              <a:rPr lang="en-AU" b="1" dirty="0">
                <a:solidFill>
                  <a:schemeClr val="tx1">
                    <a:lumMod val="75000"/>
                    <a:lumOff val="25000"/>
                  </a:schemeClr>
                </a:solidFill>
              </a:rPr>
              <a:t>; Ciarrochi, Joseph</a:t>
            </a:r>
            <a:r>
              <a:rPr lang="en-AU" b="1" baseline="30000" dirty="0">
                <a:solidFill>
                  <a:schemeClr val="tx1">
                    <a:lumMod val="75000"/>
                    <a:lumOff val="25000"/>
                  </a:schemeClr>
                </a:solidFill>
              </a:rPr>
              <a:t>3</a:t>
            </a:r>
            <a:r>
              <a:rPr lang="en-AU" b="1" dirty="0">
                <a:solidFill>
                  <a:schemeClr val="tx1">
                    <a:lumMod val="75000"/>
                    <a:lumOff val="25000"/>
                  </a:schemeClr>
                </a:solidFill>
              </a:rPr>
              <a:t>; McLeod, Hamish</a:t>
            </a:r>
            <a:r>
              <a:rPr lang="en-AU" b="1" baseline="30000" dirty="0">
                <a:solidFill>
                  <a:schemeClr val="tx1">
                    <a:lumMod val="75000"/>
                    <a:lumOff val="25000"/>
                  </a:schemeClr>
                </a:solidFill>
              </a:rPr>
              <a:t>4</a:t>
            </a:r>
            <a:r>
              <a:rPr lang="en-AU" b="1" dirty="0">
                <a:solidFill>
                  <a:schemeClr val="tx1">
                    <a:lumMod val="75000"/>
                    <a:lumOff val="25000"/>
                  </a:schemeClr>
                </a:solidFill>
              </a:rPr>
              <a:t>; Simpson, </a:t>
            </a:r>
            <a:r>
              <a:rPr lang="en-AU" b="1" dirty="0" smtClean="0">
                <a:solidFill>
                  <a:schemeClr val="tx1">
                    <a:lumMod val="75000"/>
                    <a:lumOff val="25000"/>
                  </a:schemeClr>
                </a:solidFill>
              </a:rPr>
              <a:t>Grahame</a:t>
            </a:r>
            <a:r>
              <a:rPr lang="en-AU" b="1" baseline="30000" dirty="0" smtClean="0">
                <a:solidFill>
                  <a:schemeClr val="tx1">
                    <a:lumMod val="75000"/>
                    <a:lumOff val="25000"/>
                  </a:schemeClr>
                </a:solidFill>
              </a:rPr>
              <a:t>1,5,6</a:t>
            </a:r>
            <a:endParaRPr lang="en-AU" b="1" dirty="0">
              <a:solidFill>
                <a:schemeClr val="tx1">
                  <a:lumMod val="75000"/>
                  <a:lumOff val="25000"/>
                </a:schemeClr>
              </a:solidFill>
            </a:endParaRPr>
          </a:p>
          <a:p>
            <a:pPr>
              <a:defRPr/>
            </a:pPr>
            <a:r>
              <a:rPr lang="en-AU" sz="1600" dirty="0" smtClean="0">
                <a:solidFill>
                  <a:schemeClr val="tx1">
                    <a:lumMod val="75000"/>
                    <a:lumOff val="25000"/>
                  </a:schemeClr>
                </a:solidFill>
              </a:rPr>
              <a:t>1. Liverpool </a:t>
            </a:r>
            <a:r>
              <a:rPr lang="en-AU" sz="1600" dirty="0">
                <a:solidFill>
                  <a:schemeClr val="tx1">
                    <a:lumMod val="75000"/>
                    <a:lumOff val="25000"/>
                  </a:schemeClr>
                </a:solidFill>
              </a:rPr>
              <a:t>Brain Injury Rehabilitation Unit, Sydney, Australia</a:t>
            </a:r>
          </a:p>
          <a:p>
            <a:pPr>
              <a:defRPr/>
            </a:pPr>
            <a:r>
              <a:rPr lang="en-AU" sz="1600" dirty="0" smtClean="0">
                <a:solidFill>
                  <a:schemeClr val="tx1">
                    <a:lumMod val="75000"/>
                    <a:lumOff val="25000"/>
                  </a:schemeClr>
                </a:solidFill>
              </a:rPr>
              <a:t>2. School </a:t>
            </a:r>
            <a:r>
              <a:rPr lang="en-AU" sz="1600" dirty="0">
                <a:solidFill>
                  <a:schemeClr val="tx1">
                    <a:lumMod val="75000"/>
                    <a:lumOff val="25000"/>
                  </a:schemeClr>
                </a:solidFill>
              </a:rPr>
              <a:t>of Psychology, University of Wollongong, Australia</a:t>
            </a:r>
          </a:p>
          <a:p>
            <a:pPr>
              <a:defRPr/>
            </a:pPr>
            <a:r>
              <a:rPr lang="en-AU" sz="1600" dirty="0" smtClean="0">
                <a:solidFill>
                  <a:schemeClr val="tx1">
                    <a:lumMod val="75000"/>
                    <a:lumOff val="25000"/>
                  </a:schemeClr>
                </a:solidFill>
              </a:rPr>
              <a:t>3. School </a:t>
            </a:r>
            <a:r>
              <a:rPr lang="en-AU" sz="1600" dirty="0">
                <a:solidFill>
                  <a:schemeClr val="tx1">
                    <a:lumMod val="75000"/>
                    <a:lumOff val="25000"/>
                  </a:schemeClr>
                </a:solidFill>
              </a:rPr>
              <a:t>of Social Sciences and Psychology, University of Western Sydney, Australia</a:t>
            </a:r>
          </a:p>
          <a:p>
            <a:pPr>
              <a:defRPr/>
            </a:pPr>
            <a:r>
              <a:rPr lang="en-AU" sz="1600" dirty="0" smtClean="0">
                <a:solidFill>
                  <a:schemeClr val="tx1">
                    <a:lumMod val="75000"/>
                    <a:lumOff val="25000"/>
                  </a:schemeClr>
                </a:solidFill>
              </a:rPr>
              <a:t>4. Institute </a:t>
            </a:r>
            <a:r>
              <a:rPr lang="en-AU" sz="1600" dirty="0">
                <a:solidFill>
                  <a:schemeClr val="tx1">
                    <a:lumMod val="75000"/>
                    <a:lumOff val="25000"/>
                  </a:schemeClr>
                </a:solidFill>
              </a:rPr>
              <a:t>of Health and Wellbeing, University of Glasgow, Scotland</a:t>
            </a:r>
          </a:p>
          <a:p>
            <a:pPr>
              <a:defRPr/>
            </a:pPr>
            <a:r>
              <a:rPr lang="en-AU" sz="1600" dirty="0" smtClean="0">
                <a:solidFill>
                  <a:schemeClr val="tx1">
                    <a:lumMod val="75000"/>
                    <a:lumOff val="25000"/>
                  </a:schemeClr>
                </a:solidFill>
              </a:rPr>
              <a:t>5. Rehabilitation </a:t>
            </a:r>
            <a:r>
              <a:rPr lang="en-AU" sz="1600" dirty="0">
                <a:solidFill>
                  <a:schemeClr val="tx1">
                    <a:lumMod val="75000"/>
                    <a:lumOff val="25000"/>
                  </a:schemeClr>
                </a:solidFill>
              </a:rPr>
              <a:t>Studies Unit, University of Sydney, </a:t>
            </a:r>
            <a:r>
              <a:rPr lang="en-AU" sz="1600" dirty="0" smtClean="0">
                <a:solidFill>
                  <a:schemeClr val="tx1">
                    <a:lumMod val="75000"/>
                    <a:lumOff val="25000"/>
                  </a:schemeClr>
                </a:solidFill>
              </a:rPr>
              <a:t>Australia</a:t>
            </a:r>
          </a:p>
          <a:p>
            <a:pPr>
              <a:defRPr/>
            </a:pPr>
            <a:r>
              <a:rPr lang="en-AU" sz="1600" dirty="0" smtClean="0">
                <a:solidFill>
                  <a:schemeClr val="tx1">
                    <a:lumMod val="75000"/>
                    <a:lumOff val="25000"/>
                  </a:schemeClr>
                </a:solidFill>
              </a:rPr>
              <a:t>6. </a:t>
            </a:r>
            <a:r>
              <a:rPr lang="en-AU" sz="1600" dirty="0" err="1" smtClean="0">
                <a:solidFill>
                  <a:schemeClr val="tx1">
                    <a:lumMod val="75000"/>
                    <a:lumOff val="25000"/>
                  </a:schemeClr>
                </a:solidFill>
              </a:rPr>
              <a:t>Inghams</a:t>
            </a:r>
            <a:r>
              <a:rPr lang="en-AU" sz="1600" dirty="0" smtClean="0">
                <a:solidFill>
                  <a:schemeClr val="tx1">
                    <a:lumMod val="75000"/>
                    <a:lumOff val="25000"/>
                  </a:schemeClr>
                </a:solidFill>
              </a:rPr>
              <a:t> Institute Applied Medical Research, Liverpool, Australia</a:t>
            </a:r>
          </a:p>
          <a:p>
            <a:pPr algn="ctr">
              <a:defRPr/>
            </a:pPr>
            <a:endParaRPr lang="en-AU" b="1" dirty="0" smtClean="0">
              <a:solidFill>
                <a:schemeClr val="tx1">
                  <a:lumMod val="75000"/>
                  <a:lumOff val="25000"/>
                </a:schemeClr>
              </a:solidFill>
            </a:endParaRPr>
          </a:p>
          <a:p>
            <a:pPr algn="ctr">
              <a:defRPr/>
            </a:pPr>
            <a:r>
              <a:rPr lang="en-AU" b="1" dirty="0" smtClean="0">
                <a:solidFill>
                  <a:schemeClr val="tx1">
                    <a:lumMod val="75000"/>
                    <a:lumOff val="25000"/>
                  </a:schemeClr>
                </a:solidFill>
              </a:rPr>
              <a:t>ACBS, Sydney, July 2013</a:t>
            </a:r>
            <a:endParaRPr lang="en-AU" b="1" dirty="0">
              <a:solidFill>
                <a:schemeClr val="tx1">
                  <a:lumMod val="75000"/>
                  <a:lumOff val="25000"/>
                </a:schemeClr>
              </a:solidFill>
            </a:endParaRPr>
          </a:p>
          <a:p>
            <a:pPr>
              <a:defRPr/>
            </a:pPr>
            <a:r>
              <a:rPr lang="en-AU" dirty="0">
                <a:solidFill>
                  <a:schemeClr val="tx1">
                    <a:lumMod val="75000"/>
                    <a:lumOff val="25000"/>
                  </a:schemeClr>
                </a:solidFill>
              </a:rPr>
              <a:t> </a:t>
            </a:r>
            <a:endParaRPr lang="en-AU" dirty="0" smtClean="0">
              <a:solidFill>
                <a:schemeClr val="tx1">
                  <a:lumMod val="75000"/>
                  <a:lumOff val="25000"/>
                </a:schemeClr>
              </a:solidFill>
            </a:endParaRPr>
          </a:p>
        </p:txBody>
      </p:sp>
      <p:pic>
        <p:nvPicPr>
          <p:cNvPr id="15363" name="Picture 6" descr="University of Wollongong">
            <a:hlinkClick r:id=""/>
          </p:cNvPr>
          <p:cNvPicPr>
            <a:picLocks noChangeAspect="1" noChangeArrowheads="1"/>
          </p:cNvPicPr>
          <p:nvPr/>
        </p:nvPicPr>
        <p:blipFill>
          <a:blip r:embed="rId3"/>
          <a:srcRect/>
          <a:stretch>
            <a:fillRect/>
          </a:stretch>
        </p:blipFill>
        <p:spPr bwMode="auto">
          <a:xfrm>
            <a:off x="6300788" y="476250"/>
            <a:ext cx="2133600" cy="381000"/>
          </a:xfrm>
          <a:prstGeom prst="rect">
            <a:avLst/>
          </a:prstGeom>
          <a:noFill/>
          <a:ln w="9525">
            <a:noFill/>
            <a:miter lim="800000"/>
            <a:headEnd/>
            <a:tailEnd/>
          </a:ln>
        </p:spPr>
      </p:pic>
      <p:pic>
        <p:nvPicPr>
          <p:cNvPr id="15364" name="Picture 5" descr="NSW Health South West Sydney LHN - col grad RGB"/>
          <p:cNvPicPr>
            <a:picLocks noChangeAspect="1" noChangeArrowheads="1"/>
          </p:cNvPicPr>
          <p:nvPr/>
        </p:nvPicPr>
        <p:blipFill>
          <a:blip r:embed="rId4"/>
          <a:srcRect/>
          <a:stretch>
            <a:fillRect/>
          </a:stretch>
        </p:blipFill>
        <p:spPr bwMode="auto">
          <a:xfrm>
            <a:off x="468313" y="333375"/>
            <a:ext cx="3189287" cy="849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fontAlgn="auto" hangingPunct="1">
              <a:spcAft>
                <a:spcPts val="0"/>
              </a:spcAft>
              <a:defRPr/>
            </a:pPr>
            <a:r>
              <a:rPr lang="en-AU" dirty="0" smtClean="0"/>
              <a:t>Participants</a:t>
            </a:r>
          </a:p>
        </p:txBody>
      </p:sp>
      <p:sp>
        <p:nvSpPr>
          <p:cNvPr id="33794" name="Rectangle 3"/>
          <p:cNvSpPr>
            <a:spLocks noGrp="1" noChangeArrowheads="1"/>
          </p:cNvSpPr>
          <p:nvPr>
            <p:ph idx="1"/>
          </p:nvPr>
        </p:nvSpPr>
        <p:spPr>
          <a:xfrm>
            <a:off x="457200" y="1412875"/>
            <a:ext cx="7859713" cy="4895850"/>
          </a:xfrm>
        </p:spPr>
        <p:txBody>
          <a:bodyPr/>
          <a:lstStyle/>
          <a:p>
            <a:pPr eaLnBrk="1" hangingPunct="1">
              <a:lnSpc>
                <a:spcPct val="90000"/>
              </a:lnSpc>
            </a:pPr>
            <a:r>
              <a:rPr lang="en-AU" sz="2800" smtClean="0"/>
              <a:t>75 ABI clients of Liverpool Brain Injury Rehabilitation Unit</a:t>
            </a:r>
          </a:p>
          <a:p>
            <a:pPr eaLnBrk="1" hangingPunct="1">
              <a:lnSpc>
                <a:spcPct val="90000"/>
              </a:lnSpc>
            </a:pPr>
            <a:r>
              <a:rPr lang="en-AU" sz="2800" smtClean="0"/>
              <a:t>Inclusion criteria</a:t>
            </a:r>
          </a:p>
          <a:p>
            <a:pPr lvl="1" eaLnBrk="1" hangingPunct="1">
              <a:lnSpc>
                <a:spcPct val="90000"/>
              </a:lnSpc>
            </a:pPr>
            <a:r>
              <a:rPr lang="en-AU" sz="2400" smtClean="0"/>
              <a:t>Sustained an acquired brain injury (ABI) after the age of 17 years </a:t>
            </a:r>
          </a:p>
          <a:p>
            <a:pPr lvl="1" eaLnBrk="1" hangingPunct="1">
              <a:lnSpc>
                <a:spcPct val="90000"/>
              </a:lnSpc>
            </a:pPr>
            <a:r>
              <a:rPr lang="en-AU" sz="2400" smtClean="0"/>
              <a:t>Aged between 17 and 65 years</a:t>
            </a:r>
          </a:p>
          <a:p>
            <a:pPr lvl="1" eaLnBrk="1" hangingPunct="1">
              <a:lnSpc>
                <a:spcPct val="90000"/>
              </a:lnSpc>
            </a:pPr>
            <a:r>
              <a:rPr lang="en-AU" sz="2400" smtClean="0"/>
              <a:t>Adequate language skills &amp; cognitive ability to  complete measures</a:t>
            </a:r>
          </a:p>
          <a:p>
            <a:pPr eaLnBrk="1" hangingPunct="1">
              <a:lnSpc>
                <a:spcPct val="90000"/>
              </a:lnSpc>
            </a:pPr>
            <a:r>
              <a:rPr lang="en-AU" sz="2800" smtClean="0"/>
              <a:t>Exclusion criteria</a:t>
            </a:r>
          </a:p>
          <a:p>
            <a:pPr lvl="1" eaLnBrk="1" hangingPunct="1">
              <a:lnSpc>
                <a:spcPct val="90000"/>
              </a:lnSpc>
            </a:pPr>
            <a:r>
              <a:rPr lang="en-AU" sz="2400" smtClean="0"/>
              <a:t>Malingering on neuropsychological assessment</a:t>
            </a:r>
          </a:p>
          <a:p>
            <a:pPr lvl="1" eaLnBrk="1" hangingPunct="1">
              <a:lnSpc>
                <a:spcPct val="90000"/>
              </a:lnSpc>
            </a:pPr>
            <a:r>
              <a:rPr lang="en-AU" sz="2400" smtClean="0"/>
              <a:t>ABI is from a dementia or neurological illness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115888"/>
            <a:ext cx="7499350" cy="936625"/>
          </a:xfrm>
        </p:spPr>
        <p:txBody>
          <a:bodyPr/>
          <a:lstStyle/>
          <a:p>
            <a:pPr eaLnBrk="1" fontAlgn="auto" hangingPunct="1">
              <a:spcAft>
                <a:spcPts val="0"/>
              </a:spcAft>
              <a:defRPr/>
            </a:pPr>
            <a:r>
              <a:rPr lang="en-US" dirty="0" smtClean="0"/>
              <a:t>Demographic Variables</a:t>
            </a:r>
          </a:p>
        </p:txBody>
      </p:sp>
      <p:graphicFrame>
        <p:nvGraphicFramePr>
          <p:cNvPr id="2" name="Content Placeholder 1"/>
          <p:cNvGraphicFramePr>
            <a:graphicFrameLocks noGrp="1"/>
          </p:cNvGraphicFramePr>
          <p:nvPr>
            <p:ph idx="1"/>
          </p:nvPr>
        </p:nvGraphicFramePr>
        <p:xfrm>
          <a:off x="539750" y="1196975"/>
          <a:ext cx="7416824" cy="5359653"/>
        </p:xfrm>
        <a:graphic>
          <a:graphicData uri="http://schemas.openxmlformats.org/drawingml/2006/table">
            <a:tbl>
              <a:tblPr firstRow="1" bandRow="1">
                <a:tableStyleId>{5C22544A-7EE6-4342-B048-85BDC9FD1C3A}</a:tableStyleId>
              </a:tblPr>
              <a:tblGrid>
                <a:gridCol w="4104456"/>
                <a:gridCol w="3312368"/>
              </a:tblGrid>
              <a:tr h="792087">
                <a:tc>
                  <a:txBody>
                    <a:bodyPr/>
                    <a:lstStyle/>
                    <a:p>
                      <a:r>
                        <a:rPr lang="en-AU" sz="2400" dirty="0" smtClean="0"/>
                        <a:t>Variable</a:t>
                      </a:r>
                      <a:endParaRPr lang="en-AU" sz="2400" dirty="0"/>
                    </a:p>
                  </a:txBody>
                  <a:tcPr marL="91451" marR="91451" marT="45710" marB="45710"/>
                </a:tc>
                <a:tc>
                  <a:txBody>
                    <a:bodyPr/>
                    <a:lstStyle/>
                    <a:p>
                      <a:pPr algn="ctr"/>
                      <a:r>
                        <a:rPr lang="en-AU" sz="2400" dirty="0" smtClean="0"/>
                        <a:t>Mean (SD)/Number (%)</a:t>
                      </a:r>
                    </a:p>
                    <a:p>
                      <a:pPr algn="ctr"/>
                      <a:r>
                        <a:rPr lang="en-AU" sz="2400" dirty="0" smtClean="0"/>
                        <a:t>N</a:t>
                      </a:r>
                      <a:r>
                        <a:rPr lang="en-AU" sz="2400" baseline="0" dirty="0" smtClean="0"/>
                        <a:t> = 75</a:t>
                      </a:r>
                    </a:p>
                  </a:txBody>
                  <a:tcPr marL="91451" marR="91451" marT="45710" marB="45710"/>
                </a:tc>
              </a:tr>
              <a:tr h="853009">
                <a:tc>
                  <a:txBody>
                    <a:bodyPr/>
                    <a:lstStyle/>
                    <a:p>
                      <a:r>
                        <a:rPr lang="en-AU" sz="2400" dirty="0" smtClean="0"/>
                        <a:t>Gender</a:t>
                      </a:r>
                    </a:p>
                    <a:p>
                      <a:r>
                        <a:rPr lang="en-AU" sz="2400" dirty="0" smtClean="0"/>
                        <a:t>  - Male</a:t>
                      </a:r>
                    </a:p>
                    <a:p>
                      <a:r>
                        <a:rPr lang="en-AU" sz="2400" baseline="0" dirty="0" smtClean="0"/>
                        <a:t>  - Female</a:t>
                      </a:r>
                      <a:endParaRPr lang="en-AU" sz="2400" dirty="0"/>
                    </a:p>
                  </a:txBody>
                  <a:tcPr marL="91451" marR="91451" marT="45710" marB="45710"/>
                </a:tc>
                <a:tc>
                  <a:txBody>
                    <a:bodyPr/>
                    <a:lstStyle/>
                    <a:p>
                      <a:pPr algn="ctr"/>
                      <a:endParaRPr lang="en-AU" sz="2400" i="0" dirty="0" smtClean="0"/>
                    </a:p>
                    <a:p>
                      <a:pPr algn="ctr"/>
                      <a:r>
                        <a:rPr lang="en-AU" sz="2400" i="0" dirty="0" smtClean="0"/>
                        <a:t>58 (77.3)</a:t>
                      </a:r>
                    </a:p>
                    <a:p>
                      <a:pPr algn="ctr"/>
                      <a:r>
                        <a:rPr lang="en-AU" sz="2400" i="0" dirty="0" smtClean="0"/>
                        <a:t>17 (22.3)</a:t>
                      </a:r>
                      <a:endParaRPr lang="en-AU" sz="2400" i="0" dirty="0"/>
                    </a:p>
                  </a:txBody>
                  <a:tcPr marL="91451" marR="91451" marT="45710" marB="45710"/>
                </a:tc>
              </a:tr>
              <a:tr h="483364">
                <a:tc>
                  <a:txBody>
                    <a:bodyPr/>
                    <a:lstStyle/>
                    <a:p>
                      <a:r>
                        <a:rPr lang="en-AU" sz="2400" dirty="0" smtClean="0"/>
                        <a:t>Age</a:t>
                      </a:r>
                      <a:endParaRPr lang="en-AU" sz="2400" dirty="0"/>
                    </a:p>
                  </a:txBody>
                  <a:tcPr marL="91451" marR="91451" marT="45710" marB="4571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2400" i="0" dirty="0" smtClean="0"/>
                        <a:t>38.7 (14.5)</a:t>
                      </a:r>
                    </a:p>
                  </a:txBody>
                  <a:tcPr marL="91451" marR="91451" marT="45710" marB="45710"/>
                </a:tc>
              </a:tr>
              <a:tr h="853009">
                <a:tc>
                  <a:txBody>
                    <a:bodyPr/>
                    <a:lstStyle/>
                    <a:p>
                      <a:r>
                        <a:rPr lang="en-AU" sz="2400" dirty="0" smtClean="0"/>
                        <a:t>Injury Type</a:t>
                      </a:r>
                    </a:p>
                    <a:p>
                      <a:r>
                        <a:rPr lang="en-AU" sz="2400" dirty="0" smtClean="0"/>
                        <a:t>  - TBI</a:t>
                      </a:r>
                    </a:p>
                    <a:p>
                      <a:r>
                        <a:rPr lang="en-AU" sz="2400" dirty="0" smtClean="0"/>
                        <a:t>  - ABI</a:t>
                      </a:r>
                      <a:endParaRPr lang="en-AU" sz="2400" dirty="0"/>
                    </a:p>
                  </a:txBody>
                  <a:tcPr marL="91451" marR="91451" marT="45710" marB="45710"/>
                </a:tc>
                <a:tc>
                  <a:txBody>
                    <a:bodyPr/>
                    <a:lstStyle/>
                    <a:p>
                      <a:pPr algn="ctr"/>
                      <a:endParaRPr lang="en-AU" sz="2400" i="0" dirty="0" smtClean="0"/>
                    </a:p>
                    <a:p>
                      <a:pPr algn="ctr"/>
                      <a:r>
                        <a:rPr lang="en-AU" sz="2400" i="0" dirty="0" smtClean="0"/>
                        <a:t>58 (77.3)</a:t>
                      </a:r>
                    </a:p>
                    <a:p>
                      <a:pPr algn="ctr"/>
                      <a:r>
                        <a:rPr lang="en-AU" sz="2400" i="0" dirty="0" smtClean="0"/>
                        <a:t>17 (22.3)</a:t>
                      </a:r>
                      <a:endParaRPr lang="en-AU" sz="2400" i="0" dirty="0"/>
                    </a:p>
                  </a:txBody>
                  <a:tcPr marL="91451" marR="91451" marT="45710" marB="45710"/>
                </a:tc>
              </a:tr>
              <a:tr h="597101">
                <a:tc>
                  <a:txBody>
                    <a:bodyPr/>
                    <a:lstStyle/>
                    <a:p>
                      <a:r>
                        <a:rPr lang="en-AU" sz="2400" dirty="0" smtClean="0"/>
                        <a:t>PTA (days) (n=58)</a:t>
                      </a:r>
                    </a:p>
                    <a:p>
                      <a:r>
                        <a:rPr lang="en-AU" sz="2400" dirty="0" smtClean="0"/>
                        <a:t>[median]</a:t>
                      </a:r>
                    </a:p>
                  </a:txBody>
                  <a:tcPr marL="91451" marR="91451" marT="45710" marB="45710"/>
                </a:tc>
                <a:tc>
                  <a:txBody>
                    <a:bodyPr/>
                    <a:lstStyle/>
                    <a:p>
                      <a:pPr algn="ctr"/>
                      <a:r>
                        <a:rPr lang="en-AU" sz="2400" i="0" dirty="0" smtClean="0"/>
                        <a:t>24.6</a:t>
                      </a:r>
                      <a:r>
                        <a:rPr lang="en-AU" sz="2400" i="0" baseline="0" dirty="0" smtClean="0"/>
                        <a:t> (34.3)</a:t>
                      </a:r>
                    </a:p>
                    <a:p>
                      <a:pPr algn="ctr"/>
                      <a:r>
                        <a:rPr lang="en-AU" sz="2400" i="0" baseline="0" dirty="0" smtClean="0"/>
                        <a:t>[14]</a:t>
                      </a:r>
                      <a:endParaRPr lang="en-AU" sz="2400" i="0" dirty="0"/>
                    </a:p>
                  </a:txBody>
                  <a:tcPr marL="91451" marR="91451" marT="45710" marB="45710"/>
                </a:tc>
              </a:tr>
              <a:tr h="853009">
                <a:tc>
                  <a:txBody>
                    <a:bodyPr/>
                    <a:lstStyle/>
                    <a:p>
                      <a:r>
                        <a:rPr lang="en-AU" sz="2400" dirty="0" smtClean="0"/>
                        <a:t>Time since injury/dx</a:t>
                      </a:r>
                      <a:r>
                        <a:rPr lang="en-AU" sz="2400" baseline="0" dirty="0" smtClean="0"/>
                        <a:t> </a:t>
                      </a:r>
                      <a:r>
                        <a:rPr lang="en-AU" sz="2400" dirty="0" smtClean="0"/>
                        <a:t>(months)</a:t>
                      </a:r>
                    </a:p>
                    <a:p>
                      <a:r>
                        <a:rPr lang="en-AU" sz="2400" dirty="0" smtClean="0"/>
                        <a:t>[median]</a:t>
                      </a:r>
                      <a:endParaRPr lang="en-AU" sz="2400" dirty="0"/>
                    </a:p>
                  </a:txBody>
                  <a:tcPr marL="91451" marR="91451" marT="45710" marB="45710"/>
                </a:tc>
                <a:tc>
                  <a:txBody>
                    <a:bodyPr/>
                    <a:lstStyle/>
                    <a:p>
                      <a:pPr algn="ctr"/>
                      <a:r>
                        <a:rPr lang="en-AU" sz="2400" i="0" dirty="0" smtClean="0"/>
                        <a:t>20.8</a:t>
                      </a:r>
                      <a:r>
                        <a:rPr lang="en-AU" sz="2400" i="0" baseline="0" dirty="0" smtClean="0"/>
                        <a:t> (27.0)</a:t>
                      </a:r>
                    </a:p>
                    <a:p>
                      <a:pPr algn="ctr"/>
                      <a:r>
                        <a:rPr lang="en-AU" sz="2400" i="0" baseline="0" dirty="0" smtClean="0"/>
                        <a:t>[14]</a:t>
                      </a:r>
                      <a:endParaRPr lang="en-AU" sz="2400" i="0" dirty="0"/>
                    </a:p>
                  </a:txBody>
                  <a:tcPr marL="91451" marR="91451" marT="45710" marB="45710"/>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785937"/>
          </a:xfrm>
        </p:spPr>
        <p:txBody>
          <a:bodyPr/>
          <a:lstStyle/>
          <a:p>
            <a:pPr eaLnBrk="1" fontAlgn="auto" hangingPunct="1">
              <a:spcAft>
                <a:spcPts val="0"/>
              </a:spcAft>
              <a:defRPr/>
            </a:pPr>
            <a:r>
              <a:rPr lang="en-AU" dirty="0">
                <a:solidFill>
                  <a:srgbClr val="1F497D"/>
                </a:solidFill>
              </a:rPr>
              <a:t>Results </a:t>
            </a:r>
            <a:br>
              <a:rPr lang="en-AU" dirty="0">
                <a:solidFill>
                  <a:srgbClr val="1F497D"/>
                </a:solidFill>
              </a:rPr>
            </a:br>
            <a:r>
              <a:rPr lang="en-AU" sz="2800" dirty="0">
                <a:solidFill>
                  <a:srgbClr val="1F497D"/>
                </a:solidFill>
              </a:rPr>
              <a:t>Relationships between Psychological flexibility and measures of mood – </a:t>
            </a:r>
            <a:r>
              <a:rPr lang="en-AU" sz="2800" dirty="0" err="1">
                <a:solidFill>
                  <a:srgbClr val="1F497D"/>
                </a:solidFill>
              </a:rPr>
              <a:t>Spearmans</a:t>
            </a:r>
            <a:r>
              <a:rPr lang="en-AU" sz="2800" dirty="0">
                <a:solidFill>
                  <a:srgbClr val="1F497D"/>
                </a:solidFill>
              </a:rPr>
              <a:t> </a:t>
            </a:r>
            <a:r>
              <a:rPr lang="en-AU" sz="2800" dirty="0" smtClean="0">
                <a:solidFill>
                  <a:srgbClr val="1F497D"/>
                </a:solidFill>
              </a:rPr>
              <a:t>Rho (n=75)</a:t>
            </a:r>
            <a:endParaRPr lang="en-AU" sz="2800" dirty="0"/>
          </a:p>
        </p:txBody>
      </p:sp>
      <p:graphicFrame>
        <p:nvGraphicFramePr>
          <p:cNvPr id="42042" name="Group 58"/>
          <p:cNvGraphicFramePr>
            <a:graphicFrameLocks noGrp="1"/>
          </p:cNvGraphicFramePr>
          <p:nvPr>
            <p:ph idx="1"/>
          </p:nvPr>
        </p:nvGraphicFramePr>
        <p:xfrm>
          <a:off x="365125" y="2492375"/>
          <a:ext cx="8023299" cy="2870787"/>
        </p:xfrm>
        <a:graphic>
          <a:graphicData uri="http://schemas.openxmlformats.org/drawingml/2006/table">
            <a:tbl>
              <a:tblPr/>
              <a:tblGrid>
                <a:gridCol w="1003300"/>
                <a:gridCol w="858838"/>
                <a:gridCol w="931862"/>
                <a:gridCol w="895350"/>
                <a:gridCol w="858838"/>
                <a:gridCol w="860425"/>
                <a:gridCol w="958502"/>
                <a:gridCol w="864096"/>
                <a:gridCol w="792088"/>
              </a:tblGrid>
              <a:tr h="134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smtClean="0">
                          <a:ln>
                            <a:noFill/>
                          </a:ln>
                          <a:solidFill>
                            <a:srgbClr val="FFFFFF"/>
                          </a:solidFill>
                          <a:effectLst/>
                          <a:latin typeface="Calibri" pitchFamily="34" charset="0"/>
                        </a:rPr>
                        <a:t>AAQ-II</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smtClean="0">
                          <a:ln>
                            <a:noFill/>
                          </a:ln>
                          <a:solidFill>
                            <a:srgbClr val="FFFFFF"/>
                          </a:solidFill>
                          <a:effectLst/>
                          <a:latin typeface="Calibri" pitchFamily="34" charset="0"/>
                        </a:rPr>
                        <a:t>DASS-Depr</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smtClean="0">
                          <a:ln>
                            <a:noFill/>
                          </a:ln>
                          <a:solidFill>
                            <a:srgbClr val="FFFFFF"/>
                          </a:solidFill>
                          <a:effectLst/>
                          <a:latin typeface="Calibri" pitchFamily="34" charset="0"/>
                        </a:rPr>
                        <a:t>DASS- Anx</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smtClean="0">
                          <a:ln>
                            <a:noFill/>
                          </a:ln>
                          <a:solidFill>
                            <a:srgbClr val="FFFFFF"/>
                          </a:solidFill>
                          <a:effectLst/>
                          <a:latin typeface="Calibri" pitchFamily="34" charset="0"/>
                        </a:rPr>
                        <a:t>DASS- Stress</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smtClean="0">
                          <a:ln>
                            <a:noFill/>
                          </a:ln>
                          <a:solidFill>
                            <a:srgbClr val="FFFFFF"/>
                          </a:solidFill>
                          <a:effectLst/>
                          <a:latin typeface="Calibri" pitchFamily="34" charset="0"/>
                        </a:rPr>
                        <a:t>PANAS -ve</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smtClean="0">
                          <a:ln>
                            <a:noFill/>
                          </a:ln>
                          <a:solidFill>
                            <a:srgbClr val="FFFFFF"/>
                          </a:solidFill>
                          <a:effectLst/>
                          <a:latin typeface="Calibri" pitchFamily="34" charset="0"/>
                        </a:rPr>
                        <a:t>PANAS +ve</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smtClean="0">
                          <a:ln>
                            <a:noFill/>
                          </a:ln>
                          <a:solidFill>
                            <a:srgbClr val="FFFFFF"/>
                          </a:solidFill>
                          <a:effectLst/>
                          <a:latin typeface="Calibri" pitchFamily="34" charset="0"/>
                        </a:rPr>
                        <a:t>ATAQ- threat</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smtClean="0">
                          <a:ln>
                            <a:noFill/>
                          </a:ln>
                          <a:solidFill>
                            <a:srgbClr val="FFFFFF"/>
                          </a:solidFill>
                          <a:effectLst/>
                          <a:latin typeface="Calibri" pitchFamily="34" charset="0"/>
                        </a:rPr>
                        <a:t>ATAQ- Avoid</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smtClean="0">
                          <a:ln>
                            <a:noFill/>
                          </a:ln>
                          <a:solidFill>
                            <a:srgbClr val="000000"/>
                          </a:solidFill>
                          <a:effectLst/>
                          <a:latin typeface="Calibri" pitchFamily="34" charset="0"/>
                        </a:rPr>
                        <a:t>AAQ-ABI</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smtClean="0">
                          <a:ln>
                            <a:noFill/>
                          </a:ln>
                          <a:solidFill>
                            <a:srgbClr val="000000"/>
                          </a:solidFill>
                          <a:effectLst/>
                          <a:latin typeface="Calibri" pitchFamily="34" charset="0"/>
                        </a:rPr>
                        <a:t>9-item</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dirty="0" smtClean="0">
                          <a:ln>
                            <a:noFill/>
                          </a:ln>
                          <a:solidFill>
                            <a:srgbClr val="000000"/>
                          </a:solidFill>
                          <a:effectLst/>
                          <a:latin typeface="Calibri" pitchFamily="34" charset="0"/>
                        </a:rPr>
                        <a:t>.70**</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smtClean="0">
                          <a:ln>
                            <a:noFill/>
                          </a:ln>
                          <a:solidFill>
                            <a:srgbClr val="000000"/>
                          </a:solidFill>
                          <a:effectLst/>
                          <a:latin typeface="Calibri" pitchFamily="34" charset="0"/>
                        </a:rPr>
                        <a:t>-.67**</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dirty="0" smtClean="0">
                          <a:ln>
                            <a:noFill/>
                          </a:ln>
                          <a:solidFill>
                            <a:srgbClr val="000000"/>
                          </a:solidFill>
                          <a:effectLst/>
                          <a:latin typeface="Calibri" pitchFamily="34" charset="0"/>
                        </a:rPr>
                        <a:t>-.63**</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smtClean="0">
                          <a:ln>
                            <a:noFill/>
                          </a:ln>
                          <a:solidFill>
                            <a:srgbClr val="000000"/>
                          </a:solidFill>
                          <a:effectLst/>
                          <a:latin typeface="Calibri" pitchFamily="34" charset="0"/>
                        </a:rPr>
                        <a:t>-.64**</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smtClean="0">
                          <a:ln>
                            <a:noFill/>
                          </a:ln>
                          <a:solidFill>
                            <a:srgbClr val="000000"/>
                          </a:solidFill>
                          <a:effectLst/>
                          <a:latin typeface="Calibri" pitchFamily="34" charset="0"/>
                        </a:rPr>
                        <a:t>-.74**</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dirty="0" smtClean="0">
                          <a:ln>
                            <a:noFill/>
                          </a:ln>
                          <a:solidFill>
                            <a:srgbClr val="000000"/>
                          </a:solidFill>
                          <a:effectLst/>
                          <a:latin typeface="Calibri" pitchFamily="34" charset="0"/>
                        </a:rPr>
                        <a:t>.35**</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smtClean="0">
                          <a:ln>
                            <a:noFill/>
                          </a:ln>
                          <a:solidFill>
                            <a:srgbClr val="000000"/>
                          </a:solidFill>
                          <a:effectLst/>
                          <a:latin typeface="Calibri" pitchFamily="34" charset="0"/>
                        </a:rPr>
                        <a:t>-.66**</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smtClean="0">
                          <a:ln>
                            <a:noFill/>
                          </a:ln>
                          <a:solidFill>
                            <a:srgbClr val="000000"/>
                          </a:solidFill>
                          <a:effectLst/>
                          <a:latin typeface="Calibri" pitchFamily="34" charset="0"/>
                        </a:rPr>
                        <a:t>-.72**</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smtClean="0">
                          <a:ln>
                            <a:noFill/>
                          </a:ln>
                          <a:solidFill>
                            <a:srgbClr val="000000"/>
                          </a:solidFill>
                          <a:effectLst/>
                          <a:latin typeface="Calibri" pitchFamily="34" charset="0"/>
                        </a:rPr>
                        <a:t>AAQ-II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AU" sz="17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0" i="0" u="none" strike="noStrike" cap="none" normalizeH="0" baseline="0" dirty="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smtClean="0">
                          <a:ln>
                            <a:noFill/>
                          </a:ln>
                          <a:solidFill>
                            <a:srgbClr val="000000"/>
                          </a:solidFill>
                          <a:effectLst/>
                          <a:latin typeface="Calibri" pitchFamily="34" charset="0"/>
                        </a:rPr>
                        <a:t>-.66**</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smtClean="0">
                          <a:ln>
                            <a:noFill/>
                          </a:ln>
                          <a:solidFill>
                            <a:srgbClr val="000000"/>
                          </a:solidFill>
                          <a:effectLst/>
                          <a:latin typeface="Calibri" pitchFamily="34" charset="0"/>
                        </a:rPr>
                        <a:t>-.52**</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smtClean="0">
                          <a:ln>
                            <a:noFill/>
                          </a:ln>
                          <a:solidFill>
                            <a:srgbClr val="000000"/>
                          </a:solidFill>
                          <a:effectLst/>
                          <a:latin typeface="Calibri" pitchFamily="34" charset="0"/>
                        </a:rPr>
                        <a:t>-.56**</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smtClean="0">
                          <a:ln>
                            <a:noFill/>
                          </a:ln>
                          <a:solidFill>
                            <a:srgbClr val="000000"/>
                          </a:solidFill>
                          <a:effectLst/>
                          <a:latin typeface="Calibri" pitchFamily="34" charset="0"/>
                        </a:rPr>
                        <a:t>-.72**</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dirty="0" smtClean="0">
                          <a:ln>
                            <a:noFill/>
                          </a:ln>
                          <a:solidFill>
                            <a:srgbClr val="000000"/>
                          </a:solidFill>
                          <a:effectLst/>
                          <a:latin typeface="Calibri" pitchFamily="34" charset="0"/>
                        </a:rPr>
                        <a:t>.33**</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smtClean="0">
                          <a:ln>
                            <a:noFill/>
                          </a:ln>
                          <a:solidFill>
                            <a:srgbClr val="000000"/>
                          </a:solidFill>
                          <a:effectLst/>
                          <a:latin typeface="Calibri" pitchFamily="34" charset="0"/>
                        </a:rPr>
                        <a:t>-.60**</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smtClean="0">
                          <a:ln>
                            <a:noFill/>
                          </a:ln>
                          <a:solidFill>
                            <a:srgbClr val="000000"/>
                          </a:solidFill>
                          <a:effectLst/>
                          <a:latin typeface="Calibri" pitchFamily="34" charset="0"/>
                        </a:rPr>
                        <a:t>-.63**</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gridSpan="9">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0000"/>
                          </a:solidFill>
                          <a:effectLst/>
                          <a:latin typeface="Calibri" pitchFamily="34" charset="0"/>
                        </a:rPr>
                        <a:t>DASS: Depression Anxiety and Stress Scale – 21; PANAS: Positive and Negative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0000"/>
                          </a:solidFill>
                          <a:effectLst/>
                          <a:latin typeface="Calibri" pitchFamily="34" charset="0"/>
                        </a:rPr>
                        <a:t>Affect Schedule; ATAQ: Appraisal Threat and Avoidance Questionnaire </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7944" name="TextBox 2"/>
          <p:cNvSpPr txBox="1">
            <a:spLocks noChangeArrowheads="1"/>
          </p:cNvSpPr>
          <p:nvPr/>
        </p:nvSpPr>
        <p:spPr bwMode="auto">
          <a:xfrm>
            <a:off x="395288" y="4410075"/>
            <a:ext cx="4968875" cy="306388"/>
          </a:xfrm>
          <a:prstGeom prst="rect">
            <a:avLst/>
          </a:prstGeom>
          <a:noFill/>
          <a:ln w="9525">
            <a:noFill/>
            <a:miter lim="800000"/>
            <a:headEnd/>
            <a:tailEnd/>
          </a:ln>
        </p:spPr>
        <p:txBody>
          <a:bodyPr>
            <a:spAutoFit/>
          </a:bodyPr>
          <a:lstStyle/>
          <a:p>
            <a:r>
              <a:rPr lang="en-AU" sz="1400"/>
              <a:t>**</a:t>
            </a:r>
            <a:r>
              <a:rPr lang="en-AU" sz="1400" i="1"/>
              <a:t>p</a:t>
            </a:r>
            <a:r>
              <a:rPr lang="en-AU" sz="1400"/>
              <a:t> &lt; .01;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785937"/>
          </a:xfrm>
        </p:spPr>
        <p:txBody>
          <a:bodyPr/>
          <a:lstStyle/>
          <a:p>
            <a:pPr eaLnBrk="1" fontAlgn="auto" hangingPunct="1">
              <a:spcAft>
                <a:spcPts val="0"/>
              </a:spcAft>
              <a:defRPr/>
            </a:pPr>
            <a:r>
              <a:rPr lang="en-AU" dirty="0">
                <a:solidFill>
                  <a:srgbClr val="1F497D"/>
                </a:solidFill>
              </a:rPr>
              <a:t>Results </a:t>
            </a:r>
            <a:br>
              <a:rPr lang="en-AU" dirty="0">
                <a:solidFill>
                  <a:srgbClr val="1F497D"/>
                </a:solidFill>
              </a:rPr>
            </a:br>
            <a:r>
              <a:rPr lang="en-AU" sz="2800" dirty="0">
                <a:solidFill>
                  <a:srgbClr val="1F497D"/>
                </a:solidFill>
              </a:rPr>
              <a:t>Relationships between </a:t>
            </a:r>
            <a:r>
              <a:rPr lang="en-AU" sz="2800" dirty="0" smtClean="0">
                <a:solidFill>
                  <a:srgbClr val="1F497D"/>
                </a:solidFill>
              </a:rPr>
              <a:t>psychological </a:t>
            </a:r>
            <a:r>
              <a:rPr lang="en-AU" sz="2800" dirty="0">
                <a:solidFill>
                  <a:srgbClr val="1F497D"/>
                </a:solidFill>
              </a:rPr>
              <a:t>flexibility and </a:t>
            </a:r>
            <a:r>
              <a:rPr lang="en-AU" sz="2800" dirty="0" smtClean="0">
                <a:solidFill>
                  <a:srgbClr val="1F497D"/>
                </a:solidFill>
              </a:rPr>
              <a:t>cognitive flexibility– </a:t>
            </a:r>
            <a:r>
              <a:rPr lang="en-AU" sz="2800" dirty="0" err="1">
                <a:solidFill>
                  <a:srgbClr val="1F497D"/>
                </a:solidFill>
              </a:rPr>
              <a:t>Spearmans</a:t>
            </a:r>
            <a:r>
              <a:rPr lang="en-AU" sz="2800" dirty="0">
                <a:solidFill>
                  <a:srgbClr val="1F497D"/>
                </a:solidFill>
              </a:rPr>
              <a:t> </a:t>
            </a:r>
            <a:r>
              <a:rPr lang="en-AU" sz="2800" dirty="0" smtClean="0">
                <a:solidFill>
                  <a:srgbClr val="1F497D"/>
                </a:solidFill>
              </a:rPr>
              <a:t>Rho (n=75)</a:t>
            </a:r>
            <a:endParaRPr lang="en-AU" sz="2800" dirty="0"/>
          </a:p>
        </p:txBody>
      </p:sp>
      <p:graphicFrame>
        <p:nvGraphicFramePr>
          <p:cNvPr id="42042" name="Group 58"/>
          <p:cNvGraphicFramePr>
            <a:graphicFrameLocks noGrp="1"/>
          </p:cNvGraphicFramePr>
          <p:nvPr>
            <p:ph idx="1"/>
          </p:nvPr>
        </p:nvGraphicFramePr>
        <p:xfrm>
          <a:off x="420688" y="2290763"/>
          <a:ext cx="7548957" cy="2876214"/>
        </p:xfrm>
        <a:graphic>
          <a:graphicData uri="http://schemas.openxmlformats.org/drawingml/2006/table">
            <a:tbl>
              <a:tblPr/>
              <a:tblGrid>
                <a:gridCol w="1045165"/>
                <a:gridCol w="706934"/>
                <a:gridCol w="919014"/>
                <a:gridCol w="1073914"/>
                <a:gridCol w="1030231"/>
                <a:gridCol w="950983"/>
                <a:gridCol w="833008"/>
                <a:gridCol w="989708"/>
              </a:tblGrid>
              <a:tr h="91422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FFFF"/>
                          </a:solidFill>
                          <a:effectLst/>
                          <a:latin typeface="Calibri" pitchFamily="34" charset="0"/>
                        </a:rPr>
                        <a:t>Sim</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FFFF"/>
                          </a:solidFill>
                          <a:effectLst/>
                          <a:latin typeface="Calibri" pitchFamily="34" charset="0"/>
                        </a:rPr>
                        <a:t>WCST</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FFFF"/>
                          </a:solidFill>
                          <a:effectLst/>
                          <a:latin typeface="Calibri" pitchFamily="34" charset="0"/>
                        </a:rPr>
                        <a:t>PR</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FFFF"/>
                          </a:solidFill>
                          <a:effectLst/>
                          <a:latin typeface="Calibri" pitchFamily="34" charset="0"/>
                        </a:rPr>
                        <a:t>WCST FTMS</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FFFF"/>
                          </a:solidFill>
                          <a:effectLst/>
                          <a:latin typeface="Calibri" pitchFamily="34" charset="0"/>
                        </a:rPr>
                        <a:t>Stroop</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FFFF"/>
                          </a:solidFill>
                          <a:effectLst/>
                          <a:latin typeface="Calibri" pitchFamily="34" charset="0"/>
                        </a:rPr>
                        <a:t>C/W %</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FFFF"/>
                          </a:solidFill>
                          <a:effectLst/>
                          <a:latin typeface="Calibri" pitchFamily="34" charset="0"/>
                        </a:rPr>
                        <a:t>Trails A/B %</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FFFF"/>
                          </a:solidFill>
                          <a:effectLst/>
                          <a:latin typeface="Calibri" pitchFamily="34" charset="0"/>
                        </a:rPr>
                        <a:t>FAS</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FFFF"/>
                          </a:solidFill>
                          <a:effectLst/>
                          <a:latin typeface="Calibri" pitchFamily="34" charset="0"/>
                        </a:rPr>
                        <a:t>AUT</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094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smtClean="0">
                          <a:ln>
                            <a:noFill/>
                          </a:ln>
                          <a:solidFill>
                            <a:srgbClr val="000000"/>
                          </a:solidFill>
                          <a:effectLst/>
                          <a:latin typeface="Calibri" pitchFamily="34" charset="0"/>
                        </a:rPr>
                        <a:t>AAQ-ABI</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smtClean="0">
                          <a:ln>
                            <a:noFill/>
                          </a:ln>
                          <a:solidFill>
                            <a:srgbClr val="000000"/>
                          </a:solidFill>
                          <a:effectLst/>
                          <a:latin typeface="Calibri" pitchFamily="34" charset="0"/>
                        </a:rPr>
                        <a:t>9-item</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dirty="0" smtClean="0">
                          <a:ln>
                            <a:noFill/>
                          </a:ln>
                          <a:solidFill>
                            <a:srgbClr val="000000"/>
                          </a:solidFill>
                          <a:effectLst/>
                          <a:latin typeface="Calibri" pitchFamily="34" charset="0"/>
                        </a:rPr>
                        <a:t>.26*</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dirty="0" smtClean="0">
                          <a:ln>
                            <a:noFill/>
                          </a:ln>
                          <a:solidFill>
                            <a:srgbClr val="000000"/>
                          </a:solidFill>
                          <a:effectLst/>
                          <a:latin typeface="Calibri" pitchFamily="34" charset="0"/>
                        </a:rPr>
                        <a:t>-.21</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dirty="0" smtClean="0">
                          <a:ln>
                            <a:noFill/>
                          </a:ln>
                          <a:solidFill>
                            <a:srgbClr val="000000"/>
                          </a:solidFill>
                          <a:effectLst/>
                          <a:latin typeface="Calibri" pitchFamily="34" charset="0"/>
                        </a:rPr>
                        <a:t>-.26*</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dirty="0" smtClean="0">
                          <a:ln>
                            <a:noFill/>
                          </a:ln>
                          <a:solidFill>
                            <a:srgbClr val="000000"/>
                          </a:solidFill>
                          <a:effectLst/>
                          <a:latin typeface="Calibri" pitchFamily="34" charset="0"/>
                        </a:rPr>
                        <a:t>.33**</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dirty="0" smtClean="0">
                          <a:ln>
                            <a:noFill/>
                          </a:ln>
                          <a:solidFill>
                            <a:srgbClr val="000000"/>
                          </a:solidFill>
                          <a:effectLst/>
                          <a:latin typeface="Calibri" pitchFamily="34" charset="0"/>
                        </a:rPr>
                        <a:t>.04</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dirty="0" smtClean="0">
                          <a:ln>
                            <a:noFill/>
                          </a:ln>
                          <a:solidFill>
                            <a:srgbClr val="000000"/>
                          </a:solidFill>
                          <a:effectLst/>
                          <a:latin typeface="Calibri" pitchFamily="34" charset="0"/>
                        </a:rPr>
                        <a:t>.42**</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dirty="0" smtClean="0">
                          <a:ln>
                            <a:noFill/>
                          </a:ln>
                          <a:solidFill>
                            <a:srgbClr val="000000"/>
                          </a:solidFill>
                          <a:effectLst/>
                          <a:latin typeface="Calibri" pitchFamily="34" charset="0"/>
                        </a:rPr>
                        <a:t>.32**</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094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smtClean="0">
                          <a:ln>
                            <a:noFill/>
                          </a:ln>
                          <a:solidFill>
                            <a:srgbClr val="000000"/>
                          </a:solidFill>
                          <a:effectLst/>
                          <a:latin typeface="Calibri" pitchFamily="34" charset="0"/>
                        </a:rPr>
                        <a:t>AAQ-II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AU" sz="17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dirty="0" smtClean="0">
                          <a:ln>
                            <a:noFill/>
                          </a:ln>
                          <a:solidFill>
                            <a:srgbClr val="000000"/>
                          </a:solidFill>
                          <a:effectLst/>
                          <a:latin typeface="Calibri" pitchFamily="34" charset="0"/>
                        </a:rPr>
                        <a:t>.23*</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dirty="0" smtClean="0">
                          <a:ln>
                            <a:noFill/>
                          </a:ln>
                          <a:solidFill>
                            <a:srgbClr val="000000"/>
                          </a:solidFill>
                          <a:effectLst/>
                          <a:latin typeface="Calibri" pitchFamily="34" charset="0"/>
                        </a:rPr>
                        <a:t>-.06</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dirty="0" smtClean="0">
                          <a:ln>
                            <a:noFill/>
                          </a:ln>
                          <a:solidFill>
                            <a:srgbClr val="000000"/>
                          </a:solidFill>
                          <a:effectLst/>
                          <a:latin typeface="Calibri" pitchFamily="34" charset="0"/>
                        </a:rPr>
                        <a:t>-.08</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dirty="0" smtClean="0">
                          <a:ln>
                            <a:noFill/>
                          </a:ln>
                          <a:solidFill>
                            <a:srgbClr val="000000"/>
                          </a:solidFill>
                          <a:effectLst/>
                          <a:latin typeface="Calibri" pitchFamily="34" charset="0"/>
                        </a:rPr>
                        <a:t>.28*</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dirty="0" smtClean="0">
                          <a:ln>
                            <a:noFill/>
                          </a:ln>
                          <a:solidFill>
                            <a:srgbClr val="000000"/>
                          </a:solidFill>
                          <a:effectLst/>
                          <a:latin typeface="Calibri" pitchFamily="34" charset="0"/>
                        </a:rPr>
                        <a:t>-.003</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dirty="0" smtClean="0">
                          <a:ln>
                            <a:noFill/>
                          </a:ln>
                          <a:solidFill>
                            <a:srgbClr val="000000"/>
                          </a:solidFill>
                          <a:effectLst/>
                          <a:latin typeface="Calibri" pitchFamily="34" charset="0"/>
                        </a:rPr>
                        <a:t>.49**</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dirty="0" smtClean="0">
                          <a:ln>
                            <a:noFill/>
                          </a:ln>
                          <a:solidFill>
                            <a:srgbClr val="000000"/>
                          </a:solidFill>
                          <a:effectLst/>
                          <a:latin typeface="Calibri" pitchFamily="34" charset="0"/>
                        </a:rPr>
                        <a:t>.24*</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0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08">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c hMerge="1">
                  <a:txBody>
                    <a:bodyPr/>
                    <a:lstStyle/>
                    <a:p>
                      <a:endParaRPr lang="en-US"/>
                    </a:p>
                  </a:txBody>
                  <a:tcPr/>
                </a:tc>
                <a:tc hMerge="1">
                  <a:txBody>
                    <a:bodyPr/>
                    <a:lstStyle/>
                    <a:p>
                      <a:endParaRPr lang="en-AU"/>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39988" name="TextBox 2"/>
          <p:cNvSpPr txBox="1">
            <a:spLocks noChangeArrowheads="1"/>
          </p:cNvSpPr>
          <p:nvPr/>
        </p:nvSpPr>
        <p:spPr bwMode="auto">
          <a:xfrm>
            <a:off x="468313" y="4859338"/>
            <a:ext cx="4968875" cy="306387"/>
          </a:xfrm>
          <a:prstGeom prst="rect">
            <a:avLst/>
          </a:prstGeom>
          <a:noFill/>
          <a:ln w="9525">
            <a:noFill/>
            <a:miter lim="800000"/>
            <a:headEnd/>
            <a:tailEnd/>
          </a:ln>
        </p:spPr>
        <p:txBody>
          <a:bodyPr>
            <a:spAutoFit/>
          </a:bodyPr>
          <a:lstStyle/>
          <a:p>
            <a:r>
              <a:rPr lang="en-AU" sz="1400"/>
              <a:t>**</a:t>
            </a:r>
            <a:r>
              <a:rPr lang="en-AU" sz="1400" i="1"/>
              <a:t>p</a:t>
            </a:r>
            <a:r>
              <a:rPr lang="en-AU" sz="1400"/>
              <a:t> &lt; .01; *</a:t>
            </a:r>
            <a:r>
              <a:rPr lang="en-AU" sz="1400" i="1"/>
              <a:t>p </a:t>
            </a:r>
            <a:r>
              <a:rPr lang="en-AU" sz="1400"/>
              <a:t>&lt; .05</a:t>
            </a:r>
          </a:p>
        </p:txBody>
      </p:sp>
      <p:sp>
        <p:nvSpPr>
          <p:cNvPr id="39989" name="TextBox 2"/>
          <p:cNvSpPr txBox="1">
            <a:spLocks noChangeArrowheads="1"/>
          </p:cNvSpPr>
          <p:nvPr/>
        </p:nvSpPr>
        <p:spPr bwMode="auto">
          <a:xfrm>
            <a:off x="403225" y="5445125"/>
            <a:ext cx="7553325" cy="1200150"/>
          </a:xfrm>
          <a:prstGeom prst="rect">
            <a:avLst/>
          </a:prstGeom>
          <a:noFill/>
          <a:ln w="9525">
            <a:noFill/>
            <a:miter lim="800000"/>
            <a:headEnd/>
            <a:tailEnd/>
          </a:ln>
        </p:spPr>
        <p:txBody>
          <a:bodyPr>
            <a:spAutoFit/>
          </a:bodyPr>
          <a:lstStyle/>
          <a:p>
            <a:r>
              <a:rPr lang="en-AU"/>
              <a:t>Sim: Similarities (WAIS-IV), WCST PR – Perseverative Responses, WCST FTMS: Failure to maintain set, Stroop C/W %: Colour Word Percentile, Trails A/B%: Percentage ration between trail A &amp; B, FAS: Controlled Oral Word Associate Test, AUT: Alternate Uses Test.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785937"/>
          </a:xfrm>
        </p:spPr>
        <p:txBody>
          <a:bodyPr wrap="square" numCol="1" anchorCtr="0" compatLnSpc="1">
            <a:prstTxWarp prst="textNoShape">
              <a:avLst/>
            </a:prstTxWarp>
          </a:bodyPr>
          <a:lstStyle/>
          <a:p>
            <a:pPr eaLnBrk="1" hangingPunct="1"/>
            <a:r>
              <a:rPr lang="en-AU" dirty="0" smtClean="0">
                <a:solidFill>
                  <a:srgbClr val="1F497D"/>
                </a:solidFill>
              </a:rPr>
              <a:t>Results </a:t>
            </a:r>
            <a:br>
              <a:rPr lang="en-AU" dirty="0" smtClean="0">
                <a:solidFill>
                  <a:srgbClr val="1F497D"/>
                </a:solidFill>
              </a:rPr>
            </a:br>
            <a:r>
              <a:rPr lang="en-AU" sz="2800" dirty="0" smtClean="0">
                <a:solidFill>
                  <a:srgbClr val="1F497D"/>
                </a:solidFill>
              </a:rPr>
              <a:t>Relationships between psychological flexibility and cognitive flexibility  FSIQ (WIAS-IV &amp; III)</a:t>
            </a:r>
            <a:br>
              <a:rPr lang="en-AU" sz="2800" dirty="0" smtClean="0">
                <a:solidFill>
                  <a:srgbClr val="1F497D"/>
                </a:solidFill>
              </a:rPr>
            </a:br>
            <a:r>
              <a:rPr lang="en-AU" sz="2800" dirty="0" err="1" smtClean="0">
                <a:solidFill>
                  <a:srgbClr val="1F497D"/>
                </a:solidFill>
              </a:rPr>
              <a:t>Spearmans</a:t>
            </a:r>
            <a:r>
              <a:rPr lang="en-AU" sz="2800" dirty="0" smtClean="0">
                <a:solidFill>
                  <a:srgbClr val="1F497D"/>
                </a:solidFill>
              </a:rPr>
              <a:t> Rho (n=51)</a:t>
            </a:r>
            <a:endParaRPr lang="en-AU" sz="2800" dirty="0" smtClean="0"/>
          </a:p>
        </p:txBody>
      </p:sp>
      <p:graphicFrame>
        <p:nvGraphicFramePr>
          <p:cNvPr id="42042" name="Group 58"/>
          <p:cNvGraphicFramePr>
            <a:graphicFrameLocks noGrp="1"/>
          </p:cNvGraphicFramePr>
          <p:nvPr>
            <p:ph idx="1"/>
            <p:extLst>
              <p:ext uri="{D42A27DB-BD31-4B8C-83A1-F6EECF244321}">
                <p14:modId xmlns:p14="http://schemas.microsoft.com/office/powerpoint/2010/main" val="3736053673"/>
              </p:ext>
            </p:extLst>
          </p:nvPr>
        </p:nvGraphicFramePr>
        <p:xfrm>
          <a:off x="365125" y="2492375"/>
          <a:ext cx="7735888" cy="3211806"/>
        </p:xfrm>
        <a:graphic>
          <a:graphicData uri="http://schemas.openxmlformats.org/drawingml/2006/table">
            <a:tbl>
              <a:tblPr/>
              <a:tblGrid>
                <a:gridCol w="949325"/>
                <a:gridCol w="876300"/>
                <a:gridCol w="642938"/>
                <a:gridCol w="835025"/>
                <a:gridCol w="835025"/>
                <a:gridCol w="835025"/>
                <a:gridCol w="963612"/>
                <a:gridCol w="898525"/>
                <a:gridCol w="900113"/>
              </a:tblGrid>
              <a:tr h="914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FFFF"/>
                          </a:solidFill>
                          <a:effectLst/>
                          <a:latin typeface="Calibri" pitchFamily="34" charset="0"/>
                        </a:rPr>
                        <a:t>AAQ-II</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dirty="0" smtClean="0">
                          <a:ln>
                            <a:noFill/>
                          </a:ln>
                          <a:solidFill>
                            <a:schemeClr val="tx1"/>
                          </a:solidFill>
                          <a:effectLst/>
                          <a:latin typeface="Calibri" pitchFamily="34" charset="0"/>
                        </a:rPr>
                        <a:t>Sim</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pattFill prst="dkUpDiag">
                      <a:fgClr>
                        <a:schemeClr val="bg1"/>
                      </a:fgClr>
                      <a:bgClr>
                        <a:schemeClr val="accent1"/>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FFFF"/>
                          </a:solidFill>
                          <a:effectLst/>
                          <a:latin typeface="Calibri" pitchFamily="34" charset="0"/>
                        </a:rPr>
                        <a:t>WCST</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FFFF"/>
                          </a:solidFill>
                          <a:effectLst/>
                          <a:latin typeface="Calibri" pitchFamily="34" charset="0"/>
                        </a:rPr>
                        <a:t>PE</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FFFF"/>
                          </a:solidFill>
                          <a:effectLst/>
                          <a:latin typeface="Calibri" pitchFamily="34" charset="0"/>
                        </a:rPr>
                        <a:t>WCST FTMS</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FFFF"/>
                          </a:solidFill>
                          <a:effectLst/>
                          <a:latin typeface="Calibri" pitchFamily="34" charset="0"/>
                        </a:rPr>
                        <a:t>Stroop</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FFFF"/>
                          </a:solidFill>
                          <a:effectLst/>
                          <a:latin typeface="Calibri" pitchFamily="34" charset="0"/>
                        </a:rPr>
                        <a:t>C/W%</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smtClean="0">
                          <a:ln>
                            <a:noFill/>
                          </a:ln>
                          <a:solidFill>
                            <a:srgbClr val="FFFFFF"/>
                          </a:solidFill>
                          <a:effectLst/>
                          <a:latin typeface="Calibri" pitchFamily="34" charset="0"/>
                        </a:rPr>
                        <a:t>Trails A/B%</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smtClean="0">
                          <a:ln>
                            <a:noFill/>
                          </a:ln>
                          <a:solidFill>
                            <a:srgbClr val="FFFFFF"/>
                          </a:solidFill>
                          <a:effectLst/>
                          <a:latin typeface="Calibri" pitchFamily="34" charset="0"/>
                        </a:rPr>
                        <a:t>FAS</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smtClean="0">
                          <a:ln>
                            <a:noFill/>
                          </a:ln>
                          <a:solidFill>
                            <a:srgbClr val="FFFFFF"/>
                          </a:solidFill>
                          <a:effectLst/>
                          <a:latin typeface="Calibri" pitchFamily="34" charset="0"/>
                        </a:rPr>
                        <a:t>AUT</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09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rgbClr val="000000"/>
                          </a:solidFill>
                          <a:effectLst/>
                          <a:latin typeface="Calibri" pitchFamily="34" charset="0"/>
                        </a:rPr>
                        <a:t>AAQ-ABI</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rgbClr val="000000"/>
                          </a:solidFill>
                          <a:effectLst/>
                          <a:latin typeface="Calibri" pitchFamily="34" charset="0"/>
                        </a:rPr>
                        <a:t>9-item</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rgbClr val="000000"/>
                          </a:solidFill>
                          <a:effectLst/>
                          <a:latin typeface="Calibri" pitchFamily="34" charset="0"/>
                        </a:rPr>
                        <a:t>.62**</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pattFill prst="dkUpDiag">
                      <a:fgClr>
                        <a:schemeClr val="bg1"/>
                      </a:fgClr>
                      <a:bgClr>
                        <a:schemeClr val="accent1"/>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rgbClr val="000000"/>
                          </a:solidFill>
                          <a:effectLst/>
                          <a:latin typeface="Calibri" pitchFamily="34" charset="0"/>
                        </a:rPr>
                        <a:t>NA</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rgbClr val="000000"/>
                          </a:solidFill>
                          <a:effectLst/>
                          <a:latin typeface="Calibri" pitchFamily="34" charset="0"/>
                        </a:rPr>
                        <a:t>-.09 ns</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rgbClr val="000000"/>
                          </a:solidFill>
                          <a:effectLst/>
                          <a:latin typeface="Calibri" pitchFamily="34" charset="0"/>
                        </a:rPr>
                        <a:t>.35*</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AC09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rgbClr val="000000"/>
                          </a:solidFill>
                          <a:effectLst/>
                          <a:latin typeface="Calibri" pitchFamily="34" charset="0"/>
                        </a:rPr>
                        <a:t>NA</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rgbClr val="000000"/>
                          </a:solidFill>
                          <a:effectLst/>
                          <a:latin typeface="Calibri" pitchFamily="34" charset="0"/>
                        </a:rPr>
                        <a:t>.27 </a:t>
                      </a:r>
                      <a:r>
                        <a:rPr kumimoji="0" lang="en-AU" sz="1800" b="0" i="1" u="none" strike="noStrike" cap="none" normalizeH="0" baseline="0" smtClean="0">
                          <a:ln>
                            <a:noFill/>
                          </a:ln>
                          <a:solidFill>
                            <a:srgbClr val="000000"/>
                          </a:solidFill>
                          <a:effectLst/>
                          <a:latin typeface="Calibri" pitchFamily="34" charset="0"/>
                        </a:rPr>
                        <a:t>p</a:t>
                      </a:r>
                      <a:r>
                        <a:rPr kumimoji="0" lang="en-AU" sz="1800" b="0" i="0" u="none" strike="noStrike" cap="none" normalizeH="0" baseline="0" smtClean="0">
                          <a:ln>
                            <a:noFill/>
                          </a:ln>
                          <a:solidFill>
                            <a:srgbClr val="000000"/>
                          </a:solidFill>
                          <a:effectLst/>
                          <a:latin typeface="Calibri" pitchFamily="34" charset="0"/>
                        </a:rPr>
                        <a:t>=.055</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rgbClr val="000000"/>
                          </a:solidFill>
                          <a:effectLst/>
                          <a:latin typeface="Calibri" pitchFamily="34" charset="0"/>
                        </a:rPr>
                        <a:t>.20 ns</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09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rgbClr val="000000"/>
                          </a:solidFill>
                          <a:effectLst/>
                          <a:latin typeface="Calibri" pitchFamily="34" charset="0"/>
                        </a:rPr>
                        <a:t>AAQ-II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pattFill prst="dkUpDiag">
                      <a:fgClr>
                        <a:schemeClr val="bg1"/>
                      </a:fgClr>
                      <a:bgClr>
                        <a:schemeClr val="accent1"/>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rgbClr val="000000"/>
                          </a:solidFill>
                          <a:effectLst/>
                          <a:latin typeface="Calibri" pitchFamily="34" charset="0"/>
                        </a:rPr>
                        <a:t>NA</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rgbClr val="000000"/>
                          </a:solidFill>
                          <a:effectLst/>
                          <a:latin typeface="Calibri" pitchFamily="34" charset="0"/>
                        </a:rPr>
                        <a:t>NA</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rgbClr val="000000"/>
                          </a:solidFill>
                          <a:effectLst/>
                          <a:latin typeface="Calibri" pitchFamily="34" charset="0"/>
                        </a:rPr>
                        <a:t>.13 ns</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rgbClr val="000000"/>
                          </a:solidFill>
                          <a:effectLst/>
                          <a:latin typeface="Calibri" pitchFamily="34" charset="0"/>
                        </a:rPr>
                        <a:t>NA</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rgbClr val="000000"/>
                          </a:solidFill>
                          <a:effectLst/>
                          <a:latin typeface="Calibri" pitchFamily="34" charset="0"/>
                        </a:rPr>
                        <a:t>.39**</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AC09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0000"/>
                          </a:solidFill>
                          <a:effectLst/>
                          <a:latin typeface="Calibri" pitchFamily="34" charset="0"/>
                        </a:rPr>
                        <a:t>.09 ns</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pattFill prst="dkUpDiag">
                      <a:fgClr>
                        <a:schemeClr val="bg1"/>
                      </a:fgClr>
                      <a:bgClr>
                        <a:schemeClr val="accent1"/>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gridSpan="8">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42041" name="TextBox 2"/>
          <p:cNvSpPr txBox="1">
            <a:spLocks noChangeArrowheads="1"/>
          </p:cNvSpPr>
          <p:nvPr/>
        </p:nvSpPr>
        <p:spPr bwMode="auto">
          <a:xfrm>
            <a:off x="403225" y="5075238"/>
            <a:ext cx="5392911" cy="800219"/>
          </a:xfrm>
          <a:prstGeom prst="rect">
            <a:avLst/>
          </a:prstGeom>
          <a:noFill/>
          <a:ln w="9525">
            <a:noFill/>
            <a:miter lim="800000"/>
            <a:headEnd/>
            <a:tailEnd/>
          </a:ln>
        </p:spPr>
        <p:txBody>
          <a:bodyPr wrap="square">
            <a:spAutoFit/>
          </a:bodyPr>
          <a:lstStyle/>
          <a:p>
            <a:r>
              <a:rPr lang="en-AU" sz="1400" dirty="0"/>
              <a:t>**</a:t>
            </a:r>
            <a:r>
              <a:rPr lang="en-AU" sz="1400" i="1" dirty="0"/>
              <a:t>p</a:t>
            </a:r>
            <a:r>
              <a:rPr lang="en-AU" sz="1400" dirty="0"/>
              <a:t> &lt; .01; * </a:t>
            </a:r>
            <a:r>
              <a:rPr lang="en-AU" sz="1400" i="1" dirty="0"/>
              <a:t>p </a:t>
            </a:r>
            <a:r>
              <a:rPr lang="en-AU" sz="1400" dirty="0"/>
              <a:t>&lt; .05</a:t>
            </a:r>
          </a:p>
          <a:p>
            <a:endParaRPr lang="en-AU" sz="1400" dirty="0"/>
          </a:p>
          <a:p>
            <a:r>
              <a:rPr lang="en-AU" dirty="0"/>
              <a:t>Similarities excluded as it is a subtest of WAIS-IV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785937"/>
          </a:xfrm>
        </p:spPr>
        <p:txBody>
          <a:bodyPr/>
          <a:lstStyle/>
          <a:p>
            <a:pPr eaLnBrk="1" fontAlgn="auto" hangingPunct="1">
              <a:spcAft>
                <a:spcPts val="0"/>
              </a:spcAft>
              <a:defRPr/>
            </a:pPr>
            <a:r>
              <a:rPr lang="en-AU" dirty="0">
                <a:solidFill>
                  <a:srgbClr val="1F497D"/>
                </a:solidFill>
              </a:rPr>
              <a:t>Results </a:t>
            </a:r>
            <a:br>
              <a:rPr lang="en-AU" dirty="0">
                <a:solidFill>
                  <a:srgbClr val="1F497D"/>
                </a:solidFill>
              </a:rPr>
            </a:br>
            <a:r>
              <a:rPr lang="en-AU" sz="2800" dirty="0">
                <a:solidFill>
                  <a:srgbClr val="1F497D"/>
                </a:solidFill>
              </a:rPr>
              <a:t>Relationships between </a:t>
            </a:r>
            <a:r>
              <a:rPr lang="en-AU" sz="2800" dirty="0" smtClean="0">
                <a:solidFill>
                  <a:srgbClr val="1F497D"/>
                </a:solidFill>
              </a:rPr>
              <a:t>psychological </a:t>
            </a:r>
            <a:r>
              <a:rPr lang="en-AU" sz="2800" dirty="0">
                <a:solidFill>
                  <a:srgbClr val="1F497D"/>
                </a:solidFill>
              </a:rPr>
              <a:t>flexibility and </a:t>
            </a:r>
            <a:r>
              <a:rPr lang="en-AU" sz="2800" dirty="0" smtClean="0">
                <a:solidFill>
                  <a:srgbClr val="1F497D"/>
                </a:solidFill>
              </a:rPr>
              <a:t>memory, working memory and processing speed </a:t>
            </a:r>
            <a:r>
              <a:rPr lang="en-AU" sz="2800" dirty="0" err="1">
                <a:solidFill>
                  <a:srgbClr val="1F497D"/>
                </a:solidFill>
              </a:rPr>
              <a:t>Spearmans</a:t>
            </a:r>
            <a:r>
              <a:rPr lang="en-AU" sz="2800" dirty="0">
                <a:solidFill>
                  <a:srgbClr val="1F497D"/>
                </a:solidFill>
              </a:rPr>
              <a:t> </a:t>
            </a:r>
            <a:r>
              <a:rPr lang="en-AU" sz="2800" dirty="0" smtClean="0">
                <a:solidFill>
                  <a:srgbClr val="1F497D"/>
                </a:solidFill>
              </a:rPr>
              <a:t>Rho (n=51)</a:t>
            </a:r>
            <a:endParaRPr lang="en-AU" sz="2800" dirty="0"/>
          </a:p>
        </p:txBody>
      </p:sp>
      <p:graphicFrame>
        <p:nvGraphicFramePr>
          <p:cNvPr id="42042" name="Group 58"/>
          <p:cNvGraphicFramePr>
            <a:graphicFrameLocks noGrp="1"/>
          </p:cNvGraphicFramePr>
          <p:nvPr>
            <p:ph idx="1"/>
            <p:extLst>
              <p:ext uri="{D42A27DB-BD31-4B8C-83A1-F6EECF244321}">
                <p14:modId xmlns:p14="http://schemas.microsoft.com/office/powerpoint/2010/main" val="933513961"/>
              </p:ext>
            </p:extLst>
          </p:nvPr>
        </p:nvGraphicFramePr>
        <p:xfrm>
          <a:off x="365125" y="2492375"/>
          <a:ext cx="7735266" cy="3211660"/>
        </p:xfrm>
        <a:graphic>
          <a:graphicData uri="http://schemas.openxmlformats.org/drawingml/2006/table">
            <a:tbl>
              <a:tblPr/>
              <a:tblGrid>
                <a:gridCol w="949673"/>
                <a:gridCol w="664914"/>
                <a:gridCol w="853452"/>
                <a:gridCol w="1162772"/>
                <a:gridCol w="936104"/>
                <a:gridCol w="720080"/>
                <a:gridCol w="792088"/>
                <a:gridCol w="756900"/>
                <a:gridCol w="899283"/>
              </a:tblGrid>
              <a:tr h="91422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FFFF"/>
                          </a:solidFill>
                          <a:effectLst/>
                          <a:latin typeface="Calibri" pitchFamily="34" charset="0"/>
                        </a:rPr>
                        <a:t>Arith</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FFFF"/>
                          </a:solidFill>
                          <a:effectLst/>
                          <a:latin typeface="Calibri" pitchFamily="34" charset="0"/>
                        </a:rPr>
                        <a:t>Coding</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FFFF"/>
                          </a:solidFill>
                          <a:effectLst/>
                          <a:latin typeface="Calibri" pitchFamily="34" charset="0"/>
                        </a:rPr>
                        <a:t>Symbol Search &amp; Digit Span</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FFFF"/>
                          </a:solidFill>
                          <a:effectLst/>
                          <a:latin typeface="Calibri" pitchFamily="34" charset="0"/>
                        </a:rPr>
                        <a:t>CVLT-II</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FFFF"/>
                          </a:solidFill>
                          <a:effectLst/>
                          <a:latin typeface="Calibri" pitchFamily="34" charset="0"/>
                        </a:rPr>
                        <a:t>1-5</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FFFF"/>
                          </a:solidFill>
                          <a:effectLst/>
                          <a:latin typeface="Calibri" pitchFamily="34" charset="0"/>
                        </a:rPr>
                        <a:t>CVLT Short delay</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FFFF"/>
                          </a:solidFill>
                          <a:effectLst/>
                          <a:latin typeface="Calibri" pitchFamily="34" charset="0"/>
                        </a:rPr>
                        <a:t>WMS LM I</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FFFF"/>
                          </a:solidFill>
                          <a:effectLst/>
                          <a:latin typeface="Calibri" pitchFamily="34" charset="0"/>
                        </a:rPr>
                        <a:t>WMS</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FFFF"/>
                          </a:solidFill>
                          <a:effectLst/>
                          <a:latin typeface="Calibri" pitchFamily="34" charset="0"/>
                        </a:rPr>
                        <a:t>LM II</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FFFF"/>
                          </a:solidFill>
                          <a:effectLst/>
                          <a:latin typeface="Calibri" pitchFamily="34" charset="0"/>
                        </a:rPr>
                        <a:t>WMS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FFFF"/>
                          </a:solidFill>
                          <a:effectLst/>
                          <a:latin typeface="Calibri" pitchFamily="34" charset="0"/>
                        </a:rPr>
                        <a:t>VR I &amp; VRII</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094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0000"/>
                          </a:solidFill>
                          <a:effectLst/>
                          <a:latin typeface="Calibri" pitchFamily="34" charset="0"/>
                        </a:rPr>
                        <a:t>AAQ-ABI</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0000"/>
                          </a:solidFill>
                          <a:effectLst/>
                          <a:latin typeface="Calibri" pitchFamily="34" charset="0"/>
                        </a:rPr>
                        <a:t>9-item</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0000"/>
                          </a:solidFill>
                          <a:effectLst/>
                          <a:latin typeface="Calibri" pitchFamily="34" charset="0"/>
                        </a:rPr>
                        <a:t>.32*</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0000"/>
                          </a:solidFill>
                          <a:effectLst/>
                          <a:latin typeface="Calibri" pitchFamily="34" charset="0"/>
                        </a:rPr>
                        <a:t>.32*</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0000"/>
                          </a:solidFill>
                          <a:effectLst/>
                          <a:latin typeface="Calibri" pitchFamily="34" charset="0"/>
                        </a:rPr>
                        <a:t>ns</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0000"/>
                          </a:solidFill>
                          <a:effectLst/>
                          <a:latin typeface="Calibri" pitchFamily="34" charset="0"/>
                        </a:rPr>
                        <a:t>.24*</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0000"/>
                          </a:solidFill>
                          <a:effectLst/>
                          <a:latin typeface="Calibri" pitchFamily="34" charset="0"/>
                        </a:rPr>
                        <a:t>ns</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0000"/>
                          </a:solidFill>
                          <a:effectLst/>
                          <a:latin typeface="Calibri" pitchFamily="34" charset="0"/>
                        </a:rPr>
                        <a:t>.27*</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0000"/>
                          </a:solidFill>
                          <a:effectLst/>
                          <a:latin typeface="Calibri" pitchFamily="34" charset="0"/>
                        </a:rPr>
                        <a:t>ns</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0000"/>
                          </a:solidFill>
                          <a:effectLst/>
                          <a:latin typeface="Calibri" pitchFamily="34" charset="0"/>
                        </a:rPr>
                        <a:t>ns</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094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rgbClr val="000000"/>
                          </a:solidFill>
                          <a:effectLst/>
                          <a:latin typeface="Calibri" pitchFamily="34" charset="0"/>
                        </a:rPr>
                        <a:t>AAQ-II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.28*</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0000"/>
                          </a:solidFill>
                          <a:effectLst/>
                          <a:latin typeface="Calibri" pitchFamily="34" charset="0"/>
                        </a:rPr>
                        <a:t>.26*</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0000"/>
                          </a:solidFill>
                          <a:effectLst/>
                          <a:latin typeface="Calibri" pitchFamily="34" charset="0"/>
                        </a:rPr>
                        <a:t>ns</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0000"/>
                          </a:solidFill>
                          <a:effectLst/>
                          <a:latin typeface="Calibri" pitchFamily="34" charset="0"/>
                        </a:rPr>
                        <a:t>.30*</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0000"/>
                          </a:solidFill>
                          <a:effectLst/>
                          <a:latin typeface="Calibri" pitchFamily="34" charset="0"/>
                        </a:rPr>
                        <a:t>.25*</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0000"/>
                          </a:solidFill>
                          <a:effectLst/>
                          <a:latin typeface="Calibri" pitchFamily="34" charset="0"/>
                        </a:rPr>
                        <a:t>.27*</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0000"/>
                          </a:solidFill>
                          <a:effectLst/>
                          <a:latin typeface="Calibri" pitchFamily="34" charset="0"/>
                        </a:rPr>
                        <a:t>ns</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0000"/>
                          </a:solidFill>
                          <a:effectLst/>
                          <a:latin typeface="Calibri" pitchFamily="34" charset="0"/>
                        </a:rPr>
                        <a:t>ns</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0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08">
                <a:tc gridSpan="8">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AU"/>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44089" name="TextBox 2"/>
          <p:cNvSpPr txBox="1">
            <a:spLocks noChangeArrowheads="1"/>
          </p:cNvSpPr>
          <p:nvPr/>
        </p:nvSpPr>
        <p:spPr bwMode="auto">
          <a:xfrm>
            <a:off x="380321" y="4978225"/>
            <a:ext cx="4968875" cy="1077218"/>
          </a:xfrm>
          <a:prstGeom prst="rect">
            <a:avLst/>
          </a:prstGeom>
          <a:noFill/>
          <a:ln w="9525">
            <a:noFill/>
            <a:miter lim="800000"/>
            <a:headEnd/>
            <a:tailEnd/>
          </a:ln>
        </p:spPr>
        <p:txBody>
          <a:bodyPr>
            <a:spAutoFit/>
          </a:bodyPr>
          <a:lstStyle/>
          <a:p>
            <a:r>
              <a:rPr lang="en-AU" sz="1400" i="1" dirty="0" smtClean="0"/>
              <a:t>p </a:t>
            </a:r>
            <a:r>
              <a:rPr lang="en-AU" sz="1400" dirty="0"/>
              <a:t>&lt; .</a:t>
            </a:r>
            <a:r>
              <a:rPr lang="en-AU" sz="1400" dirty="0" smtClean="0"/>
              <a:t>05</a:t>
            </a:r>
          </a:p>
          <a:p>
            <a:endParaRPr lang="en-AU" sz="1400" dirty="0" smtClean="0"/>
          </a:p>
          <a:p>
            <a:r>
              <a:rPr lang="en-AU" dirty="0" smtClean="0"/>
              <a:t>Working Memory: Arithmetic &amp; Digit Span</a:t>
            </a:r>
          </a:p>
          <a:p>
            <a:r>
              <a:rPr lang="en-AU" dirty="0" smtClean="0"/>
              <a:t>Processing Speed: Coding &amp; Symbol Search</a:t>
            </a:r>
            <a:endParaRPr lang="en-A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785937"/>
          </a:xfrm>
        </p:spPr>
        <p:txBody>
          <a:bodyPr wrap="square" numCol="1" anchorCtr="0" compatLnSpc="1">
            <a:prstTxWarp prst="textNoShape">
              <a:avLst/>
            </a:prstTxWarp>
          </a:bodyPr>
          <a:lstStyle/>
          <a:p>
            <a:pPr eaLnBrk="1" hangingPunct="1"/>
            <a:r>
              <a:rPr lang="en-AU" dirty="0" smtClean="0">
                <a:solidFill>
                  <a:srgbClr val="1F497D"/>
                </a:solidFill>
              </a:rPr>
              <a:t>Results </a:t>
            </a:r>
            <a:br>
              <a:rPr lang="en-AU" dirty="0" smtClean="0">
                <a:solidFill>
                  <a:srgbClr val="1F497D"/>
                </a:solidFill>
              </a:rPr>
            </a:br>
            <a:r>
              <a:rPr lang="en-AU" sz="2800" dirty="0" smtClean="0">
                <a:solidFill>
                  <a:srgbClr val="1F497D"/>
                </a:solidFill>
              </a:rPr>
              <a:t>Relationships between psychological flexibility and memory, working memory and processing speed </a:t>
            </a:r>
            <a:r>
              <a:rPr lang="en-AU" sz="2800" dirty="0" err="1" smtClean="0">
                <a:solidFill>
                  <a:srgbClr val="1F497D"/>
                </a:solidFill>
              </a:rPr>
              <a:t>Spearmans</a:t>
            </a:r>
            <a:r>
              <a:rPr lang="en-AU" sz="2800" dirty="0" smtClean="0">
                <a:solidFill>
                  <a:srgbClr val="1F497D"/>
                </a:solidFill>
              </a:rPr>
              <a:t> Rho  Partial correlation with FSIQ (WAIS-IV &amp;III)  (n=48)</a:t>
            </a:r>
            <a:endParaRPr lang="en-AU" sz="2800" dirty="0" smtClean="0"/>
          </a:p>
        </p:txBody>
      </p:sp>
      <p:graphicFrame>
        <p:nvGraphicFramePr>
          <p:cNvPr id="42042" name="Group 58"/>
          <p:cNvGraphicFramePr>
            <a:graphicFrameLocks noGrp="1"/>
          </p:cNvGraphicFramePr>
          <p:nvPr>
            <p:ph idx="1"/>
          </p:nvPr>
        </p:nvGraphicFramePr>
        <p:xfrm>
          <a:off x="365125" y="2492375"/>
          <a:ext cx="7735888" cy="3150858"/>
        </p:xfrm>
        <a:graphic>
          <a:graphicData uri="http://schemas.openxmlformats.org/drawingml/2006/table">
            <a:tbl>
              <a:tblPr/>
              <a:tblGrid>
                <a:gridCol w="949325"/>
                <a:gridCol w="665163"/>
                <a:gridCol w="854075"/>
                <a:gridCol w="1017587"/>
                <a:gridCol w="865188"/>
                <a:gridCol w="792162"/>
                <a:gridCol w="793750"/>
                <a:gridCol w="898525"/>
                <a:gridCol w="900113"/>
              </a:tblGrid>
              <a:tr h="914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smtClean="0">
                          <a:ln>
                            <a:noFill/>
                          </a:ln>
                          <a:solidFill>
                            <a:schemeClr val="tx1"/>
                          </a:solidFill>
                          <a:effectLst/>
                          <a:latin typeface="Calibri" pitchFamily="34" charset="0"/>
                        </a:rPr>
                        <a:t>Arith</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pattFill prst="dkUpDiag">
                      <a:fgClr>
                        <a:schemeClr val="bg1"/>
                      </a:fgClr>
                      <a:bgClr>
                        <a:schemeClr val="accent1"/>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smtClean="0">
                          <a:ln>
                            <a:noFill/>
                          </a:ln>
                          <a:solidFill>
                            <a:schemeClr val="tx1"/>
                          </a:solidFill>
                          <a:effectLst/>
                          <a:latin typeface="Calibri" pitchFamily="34" charset="0"/>
                        </a:rPr>
                        <a:t>Coding</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pattFill prst="dkUpDiag">
                      <a:fgClr>
                        <a:schemeClr val="bg1"/>
                      </a:fgClr>
                      <a:bgClr>
                        <a:schemeClr val="accent1"/>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smtClean="0">
                          <a:ln>
                            <a:noFill/>
                          </a:ln>
                          <a:solidFill>
                            <a:schemeClr val="tx1"/>
                          </a:solidFill>
                          <a:effectLst/>
                          <a:latin typeface="Calibri" pitchFamily="34" charset="0"/>
                        </a:rPr>
                        <a:t>Symbol Search &amp; Digit span</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pattFill prst="dkUpDiag">
                      <a:fgClr>
                        <a:schemeClr val="bg1"/>
                      </a:fgClr>
                      <a:bgClr>
                        <a:schemeClr val="accent1"/>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smtClean="0">
                          <a:ln>
                            <a:noFill/>
                          </a:ln>
                          <a:solidFill>
                            <a:srgbClr val="FFFFFF"/>
                          </a:solidFill>
                          <a:effectLst/>
                          <a:latin typeface="Calibri" pitchFamily="34" charset="0"/>
                        </a:rPr>
                        <a:t>CVLT-II</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smtClean="0">
                          <a:ln>
                            <a:noFill/>
                          </a:ln>
                          <a:solidFill>
                            <a:srgbClr val="FFFFFF"/>
                          </a:solidFill>
                          <a:effectLst/>
                          <a:latin typeface="Calibri" pitchFamily="34" charset="0"/>
                        </a:rPr>
                        <a:t>1-5</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smtClean="0">
                          <a:ln>
                            <a:noFill/>
                          </a:ln>
                          <a:solidFill>
                            <a:srgbClr val="FFFFFF"/>
                          </a:solidFill>
                          <a:effectLst/>
                          <a:latin typeface="Calibri" pitchFamily="34" charset="0"/>
                        </a:rPr>
                        <a:t>CVLT Short delay</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smtClean="0">
                          <a:ln>
                            <a:noFill/>
                          </a:ln>
                          <a:solidFill>
                            <a:srgbClr val="FFFFFF"/>
                          </a:solidFill>
                          <a:effectLst/>
                          <a:latin typeface="Calibri" pitchFamily="34" charset="0"/>
                        </a:rPr>
                        <a:t>WMS LM I</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smtClean="0">
                          <a:ln>
                            <a:noFill/>
                          </a:ln>
                          <a:solidFill>
                            <a:srgbClr val="FFFFFF"/>
                          </a:solidFill>
                          <a:effectLst/>
                          <a:latin typeface="Calibri" pitchFamily="34" charset="0"/>
                        </a:rPr>
                        <a:t>WMS</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smtClean="0">
                          <a:ln>
                            <a:noFill/>
                          </a:ln>
                          <a:solidFill>
                            <a:srgbClr val="FFFFFF"/>
                          </a:solidFill>
                          <a:effectLst/>
                          <a:latin typeface="Calibri" pitchFamily="34" charset="0"/>
                        </a:rPr>
                        <a:t>LM II</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smtClean="0">
                          <a:ln>
                            <a:noFill/>
                          </a:ln>
                          <a:solidFill>
                            <a:srgbClr val="FFFFFF"/>
                          </a:solidFill>
                          <a:effectLst/>
                          <a:latin typeface="Calibri" pitchFamily="34" charset="0"/>
                        </a:rPr>
                        <a:t>WMS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smtClean="0">
                          <a:ln>
                            <a:noFill/>
                          </a:ln>
                          <a:solidFill>
                            <a:srgbClr val="FFFFFF"/>
                          </a:solidFill>
                          <a:effectLst/>
                          <a:latin typeface="Calibri" pitchFamily="34" charset="0"/>
                        </a:rPr>
                        <a:t>VR I &amp; VRII</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09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smtClean="0">
                          <a:ln>
                            <a:noFill/>
                          </a:ln>
                          <a:solidFill>
                            <a:srgbClr val="000000"/>
                          </a:solidFill>
                          <a:effectLst/>
                          <a:latin typeface="Calibri" pitchFamily="34" charset="0"/>
                        </a:rPr>
                        <a:t>AAQ-ABI</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smtClean="0">
                          <a:ln>
                            <a:noFill/>
                          </a:ln>
                          <a:solidFill>
                            <a:srgbClr val="000000"/>
                          </a:solidFill>
                          <a:effectLst/>
                          <a:latin typeface="Calibri" pitchFamily="34" charset="0"/>
                        </a:rPr>
                        <a:t>9-item</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pattFill prst="dkUpDiag">
                      <a:fgClr>
                        <a:schemeClr val="bg1"/>
                      </a:fgClr>
                      <a:bgClr>
                        <a:schemeClr val="accent1"/>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pattFill prst="dkUpDiag">
                      <a:fgClr>
                        <a:schemeClr val="bg1"/>
                      </a:fgClr>
                      <a:bgClr>
                        <a:schemeClr val="accent1"/>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pattFill prst="dkUpDiag">
                      <a:fgClr>
                        <a:schemeClr val="bg1"/>
                      </a:fgClr>
                      <a:bgClr>
                        <a:schemeClr val="accent1"/>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smtClean="0">
                          <a:ln>
                            <a:noFill/>
                          </a:ln>
                          <a:solidFill>
                            <a:srgbClr val="000000"/>
                          </a:solidFill>
                          <a:effectLst/>
                          <a:latin typeface="Calibri" pitchFamily="34" charset="0"/>
                        </a:rPr>
                        <a:t>ns</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smtClean="0">
                          <a:ln>
                            <a:noFill/>
                          </a:ln>
                          <a:solidFill>
                            <a:srgbClr val="000000"/>
                          </a:solidFill>
                          <a:effectLst/>
                          <a:latin typeface="Calibri" pitchFamily="34" charset="0"/>
                        </a:rPr>
                        <a:t>ns</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smtClean="0">
                          <a:ln>
                            <a:noFill/>
                          </a:ln>
                          <a:solidFill>
                            <a:srgbClr val="000000"/>
                          </a:solidFill>
                          <a:effectLst/>
                          <a:latin typeface="Calibri" pitchFamily="34" charset="0"/>
                        </a:rPr>
                        <a:t>ns</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smtClean="0">
                          <a:ln>
                            <a:noFill/>
                          </a:ln>
                          <a:solidFill>
                            <a:srgbClr val="000000"/>
                          </a:solidFill>
                          <a:effectLst/>
                          <a:latin typeface="Calibri" pitchFamily="34" charset="0"/>
                        </a:rPr>
                        <a:t>ns</a:t>
                      </a:r>
                      <a:endParaRPr kumimoji="0" lang="en-AU" sz="14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smtClean="0">
                          <a:ln>
                            <a:noFill/>
                          </a:ln>
                          <a:solidFill>
                            <a:srgbClr val="000000"/>
                          </a:solidFill>
                          <a:effectLst/>
                          <a:latin typeface="Calibri" pitchFamily="34" charset="0"/>
                        </a:rPr>
                        <a:t>ns</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09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smtClean="0">
                          <a:ln>
                            <a:noFill/>
                          </a:ln>
                          <a:solidFill>
                            <a:srgbClr val="000000"/>
                          </a:solidFill>
                          <a:effectLst/>
                          <a:latin typeface="Calibri" pitchFamily="34" charset="0"/>
                        </a:rPr>
                        <a:t>AAQ-II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AU" sz="17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pattFill prst="dkUpDiag">
                      <a:fgClr>
                        <a:schemeClr val="bg1"/>
                      </a:fgClr>
                      <a:bgClr>
                        <a:schemeClr val="accent1"/>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pattFill prst="dkUpDiag">
                      <a:fgClr>
                        <a:schemeClr val="bg1"/>
                      </a:fgClr>
                      <a:bgClr>
                        <a:schemeClr val="accent1"/>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pattFill prst="dkUpDiag">
                      <a:fgClr>
                        <a:schemeClr val="bg1"/>
                      </a:fgClr>
                      <a:bgClr>
                        <a:schemeClr val="accent1"/>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smtClean="0">
                          <a:ln>
                            <a:noFill/>
                          </a:ln>
                          <a:solidFill>
                            <a:srgbClr val="000000"/>
                          </a:solidFill>
                          <a:effectLst/>
                          <a:latin typeface="Calibri" pitchFamily="34" charset="0"/>
                        </a:rPr>
                        <a:t>ns</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smtClean="0">
                          <a:ln>
                            <a:noFill/>
                          </a:ln>
                          <a:solidFill>
                            <a:srgbClr val="000000"/>
                          </a:solidFill>
                          <a:effectLst/>
                          <a:latin typeface="Calibri" pitchFamily="34" charset="0"/>
                        </a:rPr>
                        <a:t>ns</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smtClean="0">
                          <a:ln>
                            <a:noFill/>
                          </a:ln>
                          <a:solidFill>
                            <a:srgbClr val="000000"/>
                          </a:solidFill>
                          <a:effectLst/>
                          <a:latin typeface="Calibri" pitchFamily="34" charset="0"/>
                        </a:rPr>
                        <a:t>ns</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smtClean="0">
                          <a:ln>
                            <a:noFill/>
                          </a:ln>
                          <a:solidFill>
                            <a:srgbClr val="000000"/>
                          </a:solidFill>
                          <a:effectLst/>
                          <a:latin typeface="Calibri" pitchFamily="34" charset="0"/>
                        </a:rPr>
                        <a:t>ns</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700" b="0" i="0" u="none" strike="noStrike" cap="none" normalizeH="0" baseline="0" smtClean="0">
                          <a:ln>
                            <a:noFill/>
                          </a:ln>
                          <a:solidFill>
                            <a:srgbClr val="000000"/>
                          </a:solidFill>
                          <a:effectLst/>
                          <a:latin typeface="Calibri" pitchFamily="34" charset="0"/>
                        </a:rPr>
                        <a:t>ns</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pattFill prst="dkUpDiag">
                      <a:fgClr>
                        <a:schemeClr val="bg1"/>
                      </a:fgClr>
                      <a:bgClr>
                        <a:schemeClr val="accent1"/>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pattFill prst="dkUpDiag">
                      <a:fgClr>
                        <a:schemeClr val="bg1"/>
                      </a:fgClr>
                      <a:bgClr>
                        <a:schemeClr val="accent1"/>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pattFill prst="dkUpDiag">
                      <a:fgClr>
                        <a:schemeClr val="bg1"/>
                      </a:fgClr>
                      <a:bgClr>
                        <a:schemeClr val="accent1"/>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gridSpan="8">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46137" name="TextBox 2"/>
          <p:cNvSpPr txBox="1">
            <a:spLocks noChangeArrowheads="1"/>
          </p:cNvSpPr>
          <p:nvPr/>
        </p:nvSpPr>
        <p:spPr bwMode="auto">
          <a:xfrm>
            <a:off x="374403" y="5229225"/>
            <a:ext cx="7942013" cy="800219"/>
          </a:xfrm>
          <a:prstGeom prst="rect">
            <a:avLst/>
          </a:prstGeom>
          <a:noFill/>
          <a:ln w="9525">
            <a:noFill/>
            <a:miter lim="800000"/>
            <a:headEnd/>
            <a:tailEnd/>
          </a:ln>
        </p:spPr>
        <p:txBody>
          <a:bodyPr wrap="square">
            <a:spAutoFit/>
          </a:bodyPr>
          <a:lstStyle/>
          <a:p>
            <a:endParaRPr lang="en-AU" sz="1400" dirty="0"/>
          </a:p>
          <a:p>
            <a:endParaRPr lang="en-AU" sz="1400" dirty="0"/>
          </a:p>
          <a:p>
            <a:r>
              <a:rPr lang="en-AU" dirty="0">
                <a:latin typeface="+mn-lt"/>
              </a:rPr>
              <a:t>Arithmetic, </a:t>
            </a:r>
            <a:r>
              <a:rPr lang="en-AU" dirty="0" smtClean="0">
                <a:latin typeface="+mn-lt"/>
              </a:rPr>
              <a:t>Coding, </a:t>
            </a:r>
            <a:r>
              <a:rPr lang="en-AU" dirty="0">
                <a:latin typeface="+mn-lt"/>
              </a:rPr>
              <a:t>Symbol Search </a:t>
            </a:r>
            <a:r>
              <a:rPr lang="en-AU" dirty="0" smtClean="0">
                <a:latin typeface="+mn-lt"/>
              </a:rPr>
              <a:t>&amp; </a:t>
            </a:r>
            <a:r>
              <a:rPr lang="en-AU" dirty="0">
                <a:latin typeface="+mn-lt"/>
              </a:rPr>
              <a:t>Digit span excluded as all subtests of FSIQ</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620713"/>
            <a:ext cx="7620000" cy="1785937"/>
          </a:xfrm>
        </p:spPr>
        <p:txBody>
          <a:bodyPr wrap="square" numCol="1" anchorCtr="0" compatLnSpc="1">
            <a:prstTxWarp prst="textNoShape">
              <a:avLst/>
            </a:prstTxWarp>
          </a:bodyPr>
          <a:lstStyle/>
          <a:p>
            <a:pPr eaLnBrk="1" hangingPunct="1"/>
            <a:r>
              <a:rPr lang="en-AU" dirty="0" smtClean="0">
                <a:solidFill>
                  <a:srgbClr val="1F497D"/>
                </a:solidFill>
              </a:rPr>
              <a:t>Results </a:t>
            </a:r>
            <a:br>
              <a:rPr lang="en-AU" dirty="0" smtClean="0">
                <a:solidFill>
                  <a:srgbClr val="1F497D"/>
                </a:solidFill>
              </a:rPr>
            </a:br>
            <a:r>
              <a:rPr lang="en-AU" sz="2800" dirty="0" smtClean="0">
                <a:solidFill>
                  <a:srgbClr val="1F497D"/>
                </a:solidFill>
              </a:rPr>
              <a:t>Relationships between psychological flexibility and cognitive flexibility  partial correlation with </a:t>
            </a:r>
            <a:br>
              <a:rPr lang="en-AU" sz="2800" dirty="0" smtClean="0">
                <a:solidFill>
                  <a:srgbClr val="1F497D"/>
                </a:solidFill>
              </a:rPr>
            </a:br>
            <a:r>
              <a:rPr lang="en-AU" sz="2800" dirty="0" smtClean="0">
                <a:solidFill>
                  <a:srgbClr val="1F497D"/>
                </a:solidFill>
              </a:rPr>
              <a:t>1. Working memory (Arithmetic)</a:t>
            </a:r>
            <a:br>
              <a:rPr lang="en-AU" sz="2800" dirty="0" smtClean="0">
                <a:solidFill>
                  <a:srgbClr val="1F497D"/>
                </a:solidFill>
              </a:rPr>
            </a:br>
            <a:r>
              <a:rPr lang="en-AU" sz="2800" dirty="0" smtClean="0">
                <a:solidFill>
                  <a:srgbClr val="1F497D"/>
                </a:solidFill>
              </a:rPr>
              <a:t>2. Processing speed (Coding)</a:t>
            </a:r>
            <a:br>
              <a:rPr lang="en-AU" sz="2800" dirty="0" smtClean="0">
                <a:solidFill>
                  <a:srgbClr val="1F497D"/>
                </a:solidFill>
              </a:rPr>
            </a:br>
            <a:r>
              <a:rPr lang="en-AU" sz="2800" dirty="0" err="1" smtClean="0">
                <a:solidFill>
                  <a:srgbClr val="1F497D"/>
                </a:solidFill>
              </a:rPr>
              <a:t>Spearmans</a:t>
            </a:r>
            <a:r>
              <a:rPr lang="en-AU" sz="2800" dirty="0" smtClean="0">
                <a:solidFill>
                  <a:srgbClr val="1F497D"/>
                </a:solidFill>
              </a:rPr>
              <a:t> Rho (n=51)</a:t>
            </a:r>
            <a:endParaRPr lang="en-AU" sz="2800" dirty="0" smtClean="0"/>
          </a:p>
        </p:txBody>
      </p:sp>
      <p:graphicFrame>
        <p:nvGraphicFramePr>
          <p:cNvPr id="48252" name="Group 124"/>
          <p:cNvGraphicFramePr>
            <a:graphicFrameLocks noGrp="1"/>
          </p:cNvGraphicFramePr>
          <p:nvPr>
            <p:ph idx="1"/>
            <p:extLst>
              <p:ext uri="{D42A27DB-BD31-4B8C-83A1-F6EECF244321}">
                <p14:modId xmlns:p14="http://schemas.microsoft.com/office/powerpoint/2010/main" val="1623625154"/>
              </p:ext>
            </p:extLst>
          </p:nvPr>
        </p:nvGraphicFramePr>
        <p:xfrm>
          <a:off x="827088" y="3141663"/>
          <a:ext cx="6835775" cy="3206079"/>
        </p:xfrm>
        <a:graphic>
          <a:graphicData uri="http://schemas.openxmlformats.org/drawingml/2006/table">
            <a:tbl>
              <a:tblPr/>
              <a:tblGrid>
                <a:gridCol w="1224632"/>
                <a:gridCol w="1152128"/>
                <a:gridCol w="1584176"/>
                <a:gridCol w="1296144"/>
                <a:gridCol w="1578695"/>
              </a:tblGrid>
              <a:tr h="482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smtClean="0">
                          <a:ln>
                            <a:noFill/>
                          </a:ln>
                          <a:solidFill>
                            <a:srgbClr val="FFFFFF"/>
                          </a:solidFill>
                          <a:effectLst/>
                          <a:latin typeface="Calibri" pitchFamily="34" charset="0"/>
                        </a:rPr>
                        <a:t>1. Wording Memory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smtClean="0">
                          <a:ln>
                            <a:noFill/>
                          </a:ln>
                          <a:solidFill>
                            <a:srgbClr val="FFFFFF"/>
                          </a:solidFill>
                          <a:effectLst/>
                          <a:latin typeface="Calibri" pitchFamily="34" charset="0"/>
                        </a:rPr>
                        <a:t>(Arithmetic)</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smtClean="0">
                          <a:ln>
                            <a:noFill/>
                          </a:ln>
                          <a:solidFill>
                            <a:srgbClr val="FFFFFF"/>
                          </a:solidFill>
                          <a:effectLst/>
                          <a:latin typeface="Calibri" pitchFamily="34" charset="0"/>
                        </a:rPr>
                        <a:t>2. Processing Speed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smtClean="0">
                          <a:ln>
                            <a:noFill/>
                          </a:ln>
                          <a:solidFill>
                            <a:srgbClr val="FFFFFF"/>
                          </a:solidFill>
                          <a:effectLst/>
                          <a:latin typeface="Calibri" pitchFamily="34" charset="0"/>
                        </a:rPr>
                        <a:t>(Coding)</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914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FFFF"/>
                          </a:solidFill>
                          <a:effectLst/>
                          <a:latin typeface="Calibri" pitchFamily="34" charset="0"/>
                        </a:rPr>
                        <a:t>Stroop</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FFFF"/>
                          </a:solidFill>
                          <a:effectLst/>
                          <a:latin typeface="Calibri" pitchFamily="34" charset="0"/>
                        </a:rPr>
                        <a:t>C/W%</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smtClean="0">
                          <a:ln>
                            <a:noFill/>
                          </a:ln>
                          <a:solidFill>
                            <a:srgbClr val="FFFFFF"/>
                          </a:solidFill>
                          <a:effectLst/>
                          <a:latin typeface="Calibri" pitchFamily="34" charset="0"/>
                        </a:rPr>
                        <a:t>FAS</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smtClean="0">
                          <a:ln>
                            <a:noFill/>
                          </a:ln>
                          <a:solidFill>
                            <a:srgbClr val="FFFFFF"/>
                          </a:solidFill>
                          <a:effectLst/>
                          <a:latin typeface="Calibri" pitchFamily="34" charset="0"/>
                        </a:rPr>
                        <a:t>Verbal Fluency</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smtClean="0">
                          <a:ln>
                            <a:noFill/>
                          </a:ln>
                          <a:solidFill>
                            <a:srgbClr val="FFFFFF"/>
                          </a:solidFill>
                          <a:effectLst/>
                          <a:latin typeface="Calibri" pitchFamily="34" charset="0"/>
                        </a:rPr>
                        <a:t>Stroop</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smtClean="0">
                          <a:ln>
                            <a:noFill/>
                          </a:ln>
                          <a:solidFill>
                            <a:srgbClr val="FFFFFF"/>
                          </a:solidFill>
                          <a:effectLst/>
                          <a:latin typeface="Calibri" pitchFamily="34" charset="0"/>
                        </a:rPr>
                        <a:t>C/W%</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smtClean="0">
                          <a:ln>
                            <a:noFill/>
                          </a:ln>
                          <a:solidFill>
                            <a:srgbClr val="FFFFFF"/>
                          </a:solidFill>
                          <a:effectLst/>
                          <a:latin typeface="Calibri" pitchFamily="34" charset="0"/>
                        </a:rPr>
                        <a:t>FAS</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smtClean="0">
                          <a:ln>
                            <a:noFill/>
                          </a:ln>
                          <a:solidFill>
                            <a:srgbClr val="FFFFFF"/>
                          </a:solidFill>
                          <a:effectLst/>
                          <a:latin typeface="Calibri" pitchFamily="34" charset="0"/>
                        </a:rPr>
                        <a:t>Verbal Fluency</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33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0000"/>
                          </a:solidFill>
                          <a:effectLst/>
                          <a:latin typeface="Calibri" pitchFamily="34" charset="0"/>
                        </a:rPr>
                        <a:t>AAQ-ABI</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0000"/>
                          </a:solidFill>
                          <a:effectLst/>
                          <a:latin typeface="Calibri" pitchFamily="34" charset="0"/>
                        </a:rPr>
                        <a:t>9-item</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0000"/>
                          </a:solidFill>
                          <a:effectLst/>
                          <a:latin typeface="Calibri" pitchFamily="34" charset="0"/>
                        </a:rPr>
                        <a:t>.35**</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rgbClr val="000000"/>
                          </a:solidFill>
                          <a:effectLst/>
                          <a:latin typeface="Calibri" pitchFamily="34" charset="0"/>
                        </a:rPr>
                        <a:t>.25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smtClean="0">
                          <a:ln>
                            <a:noFill/>
                          </a:ln>
                          <a:solidFill>
                            <a:srgbClr val="000000"/>
                          </a:solidFill>
                          <a:effectLst/>
                          <a:latin typeface="Calibri" pitchFamily="34" charset="0"/>
                        </a:rPr>
                        <a:t>.35**</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0000"/>
                          </a:solidFill>
                          <a:effectLst/>
                          <a:latin typeface="Calibri" pitchFamily="34" charset="0"/>
                        </a:rPr>
                        <a:t>.30*</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99"/>
                    </a:solidFill>
                  </a:tcPr>
                </a:tc>
              </a:tr>
              <a:tr h="609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0000"/>
                          </a:solidFill>
                          <a:effectLst/>
                          <a:latin typeface="Calibri" pitchFamily="34" charset="0"/>
                        </a:rPr>
                        <a:t>AAQ-II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0000"/>
                          </a:solidFill>
                          <a:effectLst/>
                          <a:latin typeface="Calibri" pitchFamily="34" charset="0"/>
                        </a:rPr>
                        <a:t>.13 ns</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0000"/>
                          </a:solidFill>
                          <a:effectLst/>
                          <a:latin typeface="Calibri" pitchFamily="34" charset="0"/>
                        </a:rPr>
                        <a:t>.34*</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0000"/>
                          </a:solidFill>
                          <a:effectLst/>
                          <a:latin typeface="Calibri" pitchFamily="34" charset="0"/>
                        </a:rPr>
                        <a:t>.13 ns</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0000"/>
                          </a:solidFill>
                          <a:effectLst/>
                          <a:latin typeface="Calibri" pitchFamily="34" charset="0"/>
                        </a:rPr>
                        <a:t>.37**</a:t>
                      </a: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99"/>
                    </a:solidFill>
                  </a:tcPr>
                </a:tc>
              </a:tr>
              <a:tr h="371475">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34" charset="0"/>
                      </a:endParaRPr>
                    </a:p>
                  </a:txBody>
                  <a:tcPr marL="91442" marR="91442"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8185" name="TextBox 2"/>
          <p:cNvSpPr txBox="1">
            <a:spLocks noChangeArrowheads="1"/>
          </p:cNvSpPr>
          <p:nvPr/>
        </p:nvSpPr>
        <p:spPr bwMode="auto">
          <a:xfrm>
            <a:off x="900112" y="6279316"/>
            <a:ext cx="4968875" cy="306388"/>
          </a:xfrm>
          <a:prstGeom prst="rect">
            <a:avLst/>
          </a:prstGeom>
          <a:noFill/>
          <a:ln w="9525">
            <a:noFill/>
            <a:miter lim="800000"/>
            <a:headEnd/>
            <a:tailEnd/>
          </a:ln>
        </p:spPr>
        <p:txBody>
          <a:bodyPr>
            <a:spAutoFit/>
          </a:bodyPr>
          <a:lstStyle/>
          <a:p>
            <a:r>
              <a:rPr lang="en-AU" sz="1400" dirty="0"/>
              <a:t>**</a:t>
            </a:r>
            <a:r>
              <a:rPr lang="en-AU" sz="1400" i="1" dirty="0"/>
              <a:t>p</a:t>
            </a:r>
            <a:r>
              <a:rPr lang="en-AU" sz="1400" dirty="0"/>
              <a:t> &lt; .01; * </a:t>
            </a:r>
            <a:r>
              <a:rPr lang="en-AU" sz="1400" i="1" dirty="0"/>
              <a:t>p </a:t>
            </a:r>
            <a:r>
              <a:rPr lang="en-AU" sz="1400" dirty="0"/>
              <a:t>&lt; .05</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403648" y="512676"/>
            <a:ext cx="1944216" cy="1080120"/>
          </a:xfrm>
          <a:prstGeom prst="roundRect">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AU" dirty="0"/>
              <a:t>Cognitive Flexibility</a:t>
            </a:r>
          </a:p>
        </p:txBody>
      </p:sp>
      <p:sp>
        <p:nvSpPr>
          <p:cNvPr id="5" name="Rounded Rectangle 4"/>
          <p:cNvSpPr/>
          <p:nvPr/>
        </p:nvSpPr>
        <p:spPr>
          <a:xfrm>
            <a:off x="5304933" y="512676"/>
            <a:ext cx="1944216" cy="1080120"/>
          </a:xfrm>
          <a:prstGeom prst="roundRect">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AU" dirty="0"/>
              <a:t>Psychological Flexibility</a:t>
            </a:r>
          </a:p>
        </p:txBody>
      </p:sp>
      <p:sp>
        <p:nvSpPr>
          <p:cNvPr id="6" name="Left-Right Arrow 5"/>
          <p:cNvSpPr/>
          <p:nvPr/>
        </p:nvSpPr>
        <p:spPr>
          <a:xfrm>
            <a:off x="3468688" y="847725"/>
            <a:ext cx="1728787" cy="485775"/>
          </a:xfrm>
          <a:prstGeom prst="leftRightArrow">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AU"/>
          </a:p>
        </p:txBody>
      </p:sp>
      <p:sp>
        <p:nvSpPr>
          <p:cNvPr id="8" name="Rounded Rectangle 7"/>
          <p:cNvSpPr/>
          <p:nvPr/>
        </p:nvSpPr>
        <p:spPr>
          <a:xfrm>
            <a:off x="2980563" y="1844824"/>
            <a:ext cx="2740538" cy="1728192"/>
          </a:xfrm>
          <a:prstGeom prst="round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en-AU" dirty="0">
                <a:solidFill>
                  <a:schemeClr val="tx1"/>
                </a:solidFill>
              </a:rPr>
              <a:t>Accounting for </a:t>
            </a:r>
            <a:endParaRPr lang="en-AU" dirty="0" smtClean="0">
              <a:solidFill>
                <a:schemeClr val="tx1"/>
              </a:solidFill>
            </a:endParaRPr>
          </a:p>
          <a:p>
            <a:pPr algn="ctr">
              <a:defRPr/>
            </a:pPr>
            <a:r>
              <a:rPr lang="en-AU" dirty="0" smtClean="0">
                <a:solidFill>
                  <a:schemeClr val="tx1"/>
                </a:solidFill>
              </a:rPr>
              <a:t>General Intelligence</a:t>
            </a:r>
          </a:p>
          <a:p>
            <a:pPr algn="ctr">
              <a:defRPr/>
            </a:pPr>
            <a:r>
              <a:rPr lang="en-AU" dirty="0" smtClean="0">
                <a:solidFill>
                  <a:schemeClr val="tx1"/>
                </a:solidFill>
              </a:rPr>
              <a:t>Verbal &amp; Visual Memory</a:t>
            </a:r>
          </a:p>
          <a:p>
            <a:pPr algn="ctr">
              <a:defRPr/>
            </a:pPr>
            <a:r>
              <a:rPr lang="en-AU" dirty="0" smtClean="0">
                <a:solidFill>
                  <a:schemeClr val="tx1"/>
                </a:solidFill>
              </a:rPr>
              <a:t>Working memory</a:t>
            </a:r>
          </a:p>
          <a:p>
            <a:pPr algn="ctr">
              <a:defRPr/>
            </a:pPr>
            <a:r>
              <a:rPr lang="en-AU" dirty="0" smtClean="0">
                <a:solidFill>
                  <a:schemeClr val="tx1"/>
                </a:solidFill>
              </a:rPr>
              <a:t>Processing Speed</a:t>
            </a:r>
            <a:endParaRPr lang="en-AU" dirty="0">
              <a:solidFill>
                <a:schemeClr val="tx1"/>
              </a:solidFill>
            </a:endParaRPr>
          </a:p>
        </p:txBody>
      </p:sp>
      <p:sp>
        <p:nvSpPr>
          <p:cNvPr id="12" name="Down Arrow 11"/>
          <p:cNvSpPr/>
          <p:nvPr/>
        </p:nvSpPr>
        <p:spPr>
          <a:xfrm>
            <a:off x="4090987" y="1220399"/>
            <a:ext cx="484187" cy="624425"/>
          </a:xfrm>
          <a:prstGeom prst="downArrow">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AU"/>
          </a:p>
        </p:txBody>
      </p:sp>
      <p:sp>
        <p:nvSpPr>
          <p:cNvPr id="13" name="Rounded Rectangle 12"/>
          <p:cNvSpPr/>
          <p:nvPr/>
        </p:nvSpPr>
        <p:spPr>
          <a:xfrm>
            <a:off x="1766788" y="3979322"/>
            <a:ext cx="1944216" cy="1080120"/>
          </a:xfrm>
          <a:prstGeom prst="round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AU" dirty="0" smtClean="0">
                <a:solidFill>
                  <a:schemeClr val="tx1"/>
                </a:solidFill>
              </a:rPr>
              <a:t>COWAT (FAS) </a:t>
            </a:r>
            <a:endParaRPr lang="en-AU" dirty="0">
              <a:solidFill>
                <a:schemeClr val="tx1"/>
              </a:solidFill>
            </a:endParaRPr>
          </a:p>
          <a:p>
            <a:pPr algn="ctr">
              <a:defRPr/>
            </a:pPr>
            <a:r>
              <a:rPr lang="en-AU" dirty="0">
                <a:solidFill>
                  <a:schemeClr val="tx1"/>
                </a:solidFill>
              </a:rPr>
              <a:t>Verbal </a:t>
            </a:r>
            <a:r>
              <a:rPr lang="en-AU" dirty="0" err="1">
                <a:solidFill>
                  <a:schemeClr val="tx1"/>
                </a:solidFill>
              </a:rPr>
              <a:t>generativity</a:t>
            </a:r>
            <a:endParaRPr lang="en-AU" dirty="0">
              <a:solidFill>
                <a:schemeClr val="tx1"/>
              </a:solidFill>
            </a:endParaRPr>
          </a:p>
        </p:txBody>
      </p:sp>
      <p:sp>
        <p:nvSpPr>
          <p:cNvPr id="14" name="Rounded Rectangle 13"/>
          <p:cNvSpPr/>
          <p:nvPr/>
        </p:nvSpPr>
        <p:spPr>
          <a:xfrm>
            <a:off x="4731242" y="4015700"/>
            <a:ext cx="1944216" cy="1080120"/>
          </a:xfrm>
          <a:prstGeom prst="round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AU" dirty="0">
                <a:solidFill>
                  <a:schemeClr val="tx1"/>
                </a:solidFill>
              </a:rPr>
              <a:t>Stroop C/W </a:t>
            </a:r>
          </a:p>
          <a:p>
            <a:pPr algn="ctr">
              <a:defRPr/>
            </a:pPr>
            <a:r>
              <a:rPr lang="en-AU" dirty="0">
                <a:solidFill>
                  <a:schemeClr val="tx1"/>
                </a:solidFill>
              </a:rPr>
              <a:t>Verbal inhibition</a:t>
            </a:r>
          </a:p>
        </p:txBody>
      </p:sp>
      <p:pic>
        <p:nvPicPr>
          <p:cNvPr id="308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0394" y="3573016"/>
            <a:ext cx="523875"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2"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1371" y="3573016"/>
            <a:ext cx="523875" cy="435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3"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57776" y="5657882"/>
            <a:ext cx="1981200" cy="1122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Left-Up Arrow 2"/>
          <p:cNvSpPr/>
          <p:nvPr/>
        </p:nvSpPr>
        <p:spPr>
          <a:xfrm>
            <a:off x="5242222" y="5095820"/>
            <a:ext cx="998887" cy="1285508"/>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Left-Up Arrow 23"/>
          <p:cNvSpPr/>
          <p:nvPr/>
        </p:nvSpPr>
        <p:spPr>
          <a:xfrm rot="5400000">
            <a:off x="1986804" y="5191629"/>
            <a:ext cx="1348291" cy="1156673"/>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dirty="0"/>
              <a:t>C</a:t>
            </a:r>
            <a:r>
              <a:rPr lang="en-AU" dirty="0" smtClean="0"/>
              <a:t>onclusions</a:t>
            </a:r>
            <a:endParaRPr lang="en-AU" dirty="0"/>
          </a:p>
        </p:txBody>
      </p:sp>
      <p:sp>
        <p:nvSpPr>
          <p:cNvPr id="54274" name="Content Placeholder 2"/>
          <p:cNvSpPr>
            <a:spLocks noGrp="1"/>
          </p:cNvSpPr>
          <p:nvPr>
            <p:ph idx="1"/>
          </p:nvPr>
        </p:nvSpPr>
        <p:spPr/>
        <p:txBody>
          <a:bodyPr/>
          <a:lstStyle/>
          <a:p>
            <a:r>
              <a:rPr lang="en-AU" dirty="0" smtClean="0"/>
              <a:t>Components of cognitive flexibility are associated with psychological flexibility</a:t>
            </a:r>
          </a:p>
          <a:p>
            <a:r>
              <a:rPr lang="en-AU" dirty="0" smtClean="0"/>
              <a:t>A large number of the relationships can be explained by general intelligence</a:t>
            </a:r>
          </a:p>
          <a:p>
            <a:r>
              <a:rPr lang="en-AU" dirty="0" smtClean="0"/>
              <a:t>The ‘ability to shift’  a commonly used measure of cognitive flexibility demonstrated no association</a:t>
            </a:r>
          </a:p>
          <a:p>
            <a:r>
              <a:rPr lang="en-AU" dirty="0" smtClean="0"/>
              <a:t>Higher level verbal flexibility such as verbal </a:t>
            </a:r>
            <a:r>
              <a:rPr lang="en-AU" dirty="0" err="1" smtClean="0"/>
              <a:t>generativity</a:t>
            </a:r>
            <a:r>
              <a:rPr lang="en-AU" dirty="0" smtClean="0"/>
              <a:t> and verbal inhibition indicated a moderate positive relationship</a:t>
            </a:r>
          </a:p>
          <a:p>
            <a:r>
              <a:rPr lang="en-AU" dirty="0" smtClean="0"/>
              <a:t>This  association remained even accounting for general intelligence, working memory and processing speed.</a:t>
            </a:r>
          </a:p>
          <a:p>
            <a:endParaRPr lang="en-AU"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a:defRPr/>
            </a:pPr>
            <a:r>
              <a:rPr lang="en-AU" dirty="0" smtClean="0"/>
              <a:t>Aim</a:t>
            </a:r>
          </a:p>
        </p:txBody>
      </p:sp>
      <p:sp>
        <p:nvSpPr>
          <p:cNvPr id="3" name="Content Placeholder 2"/>
          <p:cNvSpPr>
            <a:spLocks noGrp="1"/>
          </p:cNvSpPr>
          <p:nvPr>
            <p:ph idx="1"/>
          </p:nvPr>
        </p:nvSpPr>
        <p:spPr>
          <a:xfrm>
            <a:off x="457200" y="1600200"/>
            <a:ext cx="7210425" cy="1252538"/>
          </a:xfrm>
        </p:spPr>
        <p:txBody>
          <a:bodyPr/>
          <a:lstStyle/>
          <a:p>
            <a:pPr marL="411163" lvl="1" indent="0">
              <a:buFont typeface="Arial" charset="0"/>
              <a:buNone/>
              <a:defRPr/>
            </a:pPr>
            <a:endParaRPr lang="en-AU" dirty="0"/>
          </a:p>
          <a:p>
            <a:pPr>
              <a:defRPr/>
            </a:pPr>
            <a:r>
              <a:rPr lang="en-AU" dirty="0"/>
              <a:t>E</a:t>
            </a:r>
            <a:r>
              <a:rPr lang="en-AU" dirty="0" smtClean="0"/>
              <a:t>xplore the interaction between cognitive flexibility and psychological </a:t>
            </a:r>
            <a:r>
              <a:rPr lang="en-AU" dirty="0"/>
              <a:t>flexibility </a:t>
            </a:r>
            <a:r>
              <a:rPr lang="en-AU" dirty="0" smtClean="0"/>
              <a:t>after an acquired </a:t>
            </a:r>
            <a:r>
              <a:rPr lang="en-AU" dirty="0"/>
              <a:t>brain </a:t>
            </a:r>
            <a:r>
              <a:rPr lang="en-AU" dirty="0" smtClean="0"/>
              <a:t>injury</a:t>
            </a:r>
          </a:p>
          <a:p>
            <a:pPr marL="114300" indent="0">
              <a:buFont typeface="Arial" charset="0"/>
              <a:buNone/>
              <a:defRPr/>
            </a:pPr>
            <a:endParaRPr lang="en-AU" dirty="0"/>
          </a:p>
          <a:p>
            <a:pPr>
              <a:defRPr/>
            </a:pPr>
            <a:endParaRPr lang="en-AU" dirty="0" smtClean="0"/>
          </a:p>
          <a:p>
            <a:pPr marL="114300" indent="0">
              <a:buFont typeface="Arial" charset="0"/>
              <a:buNone/>
              <a:defRPr/>
            </a:pPr>
            <a:endParaRPr lang="en-AU" dirty="0"/>
          </a:p>
        </p:txBody>
      </p:sp>
      <p:sp>
        <p:nvSpPr>
          <p:cNvPr id="17411" name="Rectangle 2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17412" name="Picture 32"/>
          <p:cNvPicPr>
            <a:picLocks noChangeAspect="1" noChangeArrowheads="1"/>
          </p:cNvPicPr>
          <p:nvPr/>
        </p:nvPicPr>
        <p:blipFill>
          <a:blip r:embed="rId3"/>
          <a:srcRect/>
          <a:stretch>
            <a:fillRect/>
          </a:stretch>
        </p:blipFill>
        <p:spPr bwMode="auto">
          <a:xfrm>
            <a:off x="5018088" y="3619500"/>
            <a:ext cx="2247900" cy="2238375"/>
          </a:xfrm>
          <a:prstGeom prst="rect">
            <a:avLst/>
          </a:prstGeom>
          <a:noFill/>
          <a:ln w="9525">
            <a:noFill/>
            <a:miter lim="800000"/>
            <a:headEnd/>
            <a:tailEnd/>
          </a:ln>
        </p:spPr>
      </p:pic>
      <p:grpSp>
        <p:nvGrpSpPr>
          <p:cNvPr id="17413" name="Group 28"/>
          <p:cNvGrpSpPr>
            <a:grpSpLocks/>
          </p:cNvGrpSpPr>
          <p:nvPr/>
        </p:nvGrpSpPr>
        <p:grpSpPr bwMode="auto">
          <a:xfrm>
            <a:off x="1036638" y="3648075"/>
            <a:ext cx="2152650" cy="2143125"/>
            <a:chOff x="0" y="0"/>
            <a:chExt cx="2152650" cy="2143125"/>
          </a:xfrm>
        </p:grpSpPr>
        <p:sp>
          <p:nvSpPr>
            <p:cNvPr id="30" name="Oval 29"/>
            <p:cNvSpPr/>
            <p:nvPr/>
          </p:nvSpPr>
          <p:spPr>
            <a:xfrm>
              <a:off x="0" y="0"/>
              <a:ext cx="2152650" cy="2143125"/>
            </a:xfrm>
            <a:prstGeom prst="ellipse">
              <a:avLst/>
            </a:prstGeom>
          </p:spPr>
          <p:style>
            <a:lnRef idx="1">
              <a:schemeClr val="accent3"/>
            </a:lnRef>
            <a:fillRef idx="2">
              <a:schemeClr val="accent3"/>
            </a:fillRef>
            <a:effectRef idx="1">
              <a:schemeClr val="accent3"/>
            </a:effectRef>
            <a:fontRef idx="minor">
              <a:schemeClr val="dk1"/>
            </a:fontRef>
          </p:style>
          <p:txBody>
            <a:bodyPr anchor="ctr"/>
            <a:lstStyle/>
            <a:p>
              <a:pPr>
                <a:defRPr/>
              </a:pPr>
              <a:endParaRPr lang="en-AU"/>
            </a:p>
          </p:txBody>
        </p:sp>
        <p:sp>
          <p:nvSpPr>
            <p:cNvPr id="31" name="Text Box 3"/>
            <p:cNvSpPr txBox="1"/>
            <p:nvPr/>
          </p:nvSpPr>
          <p:spPr>
            <a:xfrm>
              <a:off x="0" y="542925"/>
              <a:ext cx="2152650" cy="10763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ctr">
                <a:lnSpc>
                  <a:spcPct val="115000"/>
                </a:lnSpc>
                <a:spcAft>
                  <a:spcPts val="1000"/>
                </a:spcAft>
                <a:defRPr/>
              </a:pPr>
              <a:r>
                <a:rPr lang="en-AU" sz="2600" b="1" dirty="0">
                  <a:ea typeface="Calibri"/>
                  <a:cs typeface="Times New Roman"/>
                </a:rPr>
                <a:t>Cognitive Flexibility</a:t>
              </a:r>
              <a:endParaRPr lang="en-AU" sz="1100" dirty="0">
                <a:ea typeface="Calibri"/>
                <a:cs typeface="Times New Roman"/>
              </a:endParaRPr>
            </a:p>
          </p:txBody>
        </p:sp>
      </p:grpSp>
      <p:sp>
        <p:nvSpPr>
          <p:cNvPr id="25" name="Left-Right Arrow 24"/>
          <p:cNvSpPr/>
          <p:nvPr/>
        </p:nvSpPr>
        <p:spPr>
          <a:xfrm>
            <a:off x="3189288" y="4195763"/>
            <a:ext cx="1887537" cy="895350"/>
          </a:xfrm>
          <a:prstGeom prst="leftRightArrow">
            <a:avLst/>
          </a:prstGeom>
          <a:solidFill>
            <a:schemeClr val="accent3">
              <a:lumMod val="7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dirty="0" smtClean="0"/>
              <a:t>Final Message</a:t>
            </a:r>
            <a:endParaRPr lang="en-AU" dirty="0"/>
          </a:p>
        </p:txBody>
      </p:sp>
      <p:sp>
        <p:nvSpPr>
          <p:cNvPr id="3" name="Content Placeholder 2"/>
          <p:cNvSpPr>
            <a:spLocks noGrp="1"/>
          </p:cNvSpPr>
          <p:nvPr>
            <p:ph idx="1"/>
          </p:nvPr>
        </p:nvSpPr>
        <p:spPr>
          <a:xfrm>
            <a:off x="467544" y="1340768"/>
            <a:ext cx="7620000" cy="2261171"/>
          </a:xfrm>
        </p:spPr>
        <p:txBody>
          <a:bodyPr/>
          <a:lstStyle/>
          <a:p>
            <a:pPr>
              <a:defRPr/>
            </a:pPr>
            <a:r>
              <a:rPr lang="en-AU" dirty="0" smtClean="0"/>
              <a:t>Higher levels of psychological flexibility are associated with good verbal </a:t>
            </a:r>
            <a:r>
              <a:rPr lang="en-AU" dirty="0" err="1" smtClean="0"/>
              <a:t>generativity</a:t>
            </a:r>
            <a:r>
              <a:rPr lang="en-AU" dirty="0" smtClean="0"/>
              <a:t> and verbal inhibition </a:t>
            </a:r>
            <a:endParaRPr lang="en-AU" dirty="0"/>
          </a:p>
          <a:p>
            <a:pPr>
              <a:defRPr/>
            </a:pPr>
            <a:r>
              <a:rPr lang="en-AU" dirty="0" smtClean="0"/>
              <a:t>Therefore, there does appear to be some overlap between the constructs of cognitive flexibility and psychological flexibility but …</a:t>
            </a:r>
          </a:p>
          <a:p>
            <a:pPr>
              <a:defRPr/>
            </a:pPr>
            <a:endParaRPr lang="en-AU" dirty="0"/>
          </a:p>
          <a:p>
            <a:pPr>
              <a:defRPr/>
            </a:pPr>
            <a:endParaRPr lang="en-AU" dirty="0" smtClean="0"/>
          </a:p>
          <a:p>
            <a:pPr>
              <a:defRPr/>
            </a:pPr>
            <a:endParaRPr lang="en-AU" dirty="0"/>
          </a:p>
          <a:p>
            <a:pPr>
              <a:defRPr/>
            </a:pPr>
            <a:endParaRPr lang="en-AU" dirty="0" smtClean="0"/>
          </a:p>
          <a:p>
            <a:pPr>
              <a:defRPr/>
            </a:pPr>
            <a:endParaRPr lang="en-AU" dirty="0"/>
          </a:p>
          <a:p>
            <a:pPr marL="114300" indent="0">
              <a:buFont typeface="Arial" charset="0"/>
              <a:buNone/>
              <a:defRPr/>
            </a:pPr>
            <a:endParaRPr lang="en-AU" dirty="0" smtClean="0"/>
          </a:p>
          <a:p>
            <a:pPr>
              <a:defRPr/>
            </a:pPr>
            <a:r>
              <a:rPr lang="en-AU" dirty="0" smtClean="0"/>
              <a:t>You </a:t>
            </a:r>
            <a:r>
              <a:rPr lang="en-AU" dirty="0" smtClean="0"/>
              <a:t>don’t necessarily have to be cognitively </a:t>
            </a:r>
            <a:r>
              <a:rPr lang="en-AU" dirty="0" smtClean="0"/>
              <a:t>flexible </a:t>
            </a:r>
            <a:r>
              <a:rPr lang="en-AU" dirty="0" smtClean="0"/>
              <a:t>in order to be psychological flexible but it probably helps</a:t>
            </a:r>
            <a:r>
              <a:rPr lang="en-AU" dirty="0"/>
              <a:t>!</a:t>
            </a:r>
            <a:endParaRPr lang="en-AU" dirty="0" smtClean="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4581" y="2780928"/>
            <a:ext cx="5183037" cy="2858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dirty="0" smtClean="0"/>
              <a:t>References &amp; Questions</a:t>
            </a:r>
            <a:endParaRPr lang="en-AU" dirty="0"/>
          </a:p>
        </p:txBody>
      </p:sp>
      <p:sp>
        <p:nvSpPr>
          <p:cNvPr id="57346" name="Content Placeholder 2"/>
          <p:cNvSpPr>
            <a:spLocks noGrp="1"/>
          </p:cNvSpPr>
          <p:nvPr>
            <p:ph idx="1"/>
          </p:nvPr>
        </p:nvSpPr>
        <p:spPr>
          <a:xfrm>
            <a:off x="457200" y="1340768"/>
            <a:ext cx="7620000" cy="5060032"/>
          </a:xfrm>
        </p:spPr>
        <p:txBody>
          <a:bodyPr/>
          <a:lstStyle/>
          <a:p>
            <a:r>
              <a:rPr lang="en-AU" sz="1800" dirty="0" smtClean="0"/>
              <a:t>Bond, F. W., Hayes, S. C., Baer, R. A., Carpenter, K. C., </a:t>
            </a:r>
            <a:r>
              <a:rPr lang="en-AU" sz="1800" dirty="0" err="1" smtClean="0"/>
              <a:t>Guenole</a:t>
            </a:r>
            <a:r>
              <a:rPr lang="en-AU" sz="1800" dirty="0" smtClean="0"/>
              <a:t>, N., </a:t>
            </a:r>
            <a:r>
              <a:rPr lang="en-AU" sz="1800" dirty="0" err="1" smtClean="0"/>
              <a:t>Orcutt</a:t>
            </a:r>
            <a:r>
              <a:rPr lang="en-AU" sz="1800" dirty="0" smtClean="0"/>
              <a:t>, H. K., Waltz, T.,  </a:t>
            </a:r>
            <a:r>
              <a:rPr lang="en-AU" sz="1800" dirty="0" err="1" smtClean="0"/>
              <a:t>Zettle</a:t>
            </a:r>
            <a:r>
              <a:rPr lang="en-AU" sz="1800" dirty="0" smtClean="0"/>
              <a:t>, R. D. (2011). Preliminary psychometric properties of the Acceptance and Action Questionnaire–II: A revised measure of psychological flexibility and acceptance. </a:t>
            </a:r>
            <a:r>
              <a:rPr lang="en-AU" sz="1800" i="1" dirty="0" err="1" smtClean="0"/>
              <a:t>Behavior</a:t>
            </a:r>
            <a:r>
              <a:rPr lang="en-AU" sz="1800" i="1" dirty="0" smtClean="0"/>
              <a:t> Therapy, 42</a:t>
            </a:r>
            <a:r>
              <a:rPr lang="en-AU" sz="1800" dirty="0" smtClean="0"/>
              <a:t>, 676-688. </a:t>
            </a:r>
          </a:p>
          <a:p>
            <a:r>
              <a:rPr lang="en-AU" sz="1800" dirty="0" err="1"/>
              <a:t>Chawla</a:t>
            </a:r>
            <a:r>
              <a:rPr lang="en-AU" sz="1800" dirty="0"/>
              <a:t>, N., &amp; </a:t>
            </a:r>
            <a:r>
              <a:rPr lang="en-AU" sz="1800" dirty="0" err="1"/>
              <a:t>Ostafin</a:t>
            </a:r>
            <a:r>
              <a:rPr lang="en-AU" sz="1800" dirty="0"/>
              <a:t>, B. (2007). Experiential avoidance as a functional dimensional approach to psychopathology: An empirical review. </a:t>
            </a:r>
            <a:r>
              <a:rPr lang="en-AU" sz="1800" i="1" dirty="0"/>
              <a:t>Journal of Clinical Psychology, 63</a:t>
            </a:r>
            <a:r>
              <a:rPr lang="en-AU" sz="1800" dirty="0"/>
              <a:t>(9), 871-890. </a:t>
            </a:r>
          </a:p>
          <a:p>
            <a:r>
              <a:rPr lang="en-AU" sz="1800" dirty="0" smtClean="0"/>
              <a:t>Hayes</a:t>
            </a:r>
            <a:r>
              <a:rPr lang="en-AU" sz="1800" dirty="0"/>
              <a:t>, S. C., </a:t>
            </a:r>
            <a:r>
              <a:rPr lang="en-AU" sz="1800" dirty="0" err="1"/>
              <a:t>Luoma</a:t>
            </a:r>
            <a:r>
              <a:rPr lang="en-AU" sz="1800" dirty="0"/>
              <a:t>, J. B., Bond, F. W., Masuda, A., &amp; Lillis, J. (2006). Acceptance and Commitment Therapy: Model, processes, and outcomes. </a:t>
            </a:r>
            <a:r>
              <a:rPr lang="en-AU" sz="1800" i="1" dirty="0"/>
              <a:t>Behaviour Research and Therapy, 44</a:t>
            </a:r>
            <a:r>
              <a:rPr lang="en-AU" sz="1800" dirty="0"/>
              <a:t>(1), 1-25. </a:t>
            </a:r>
            <a:endParaRPr lang="en-AU" sz="1800" dirty="0" smtClean="0"/>
          </a:p>
          <a:p>
            <a:r>
              <a:rPr lang="en-AU" sz="1800" dirty="0"/>
              <a:t>Kashdan, T. B., &amp; Rottenberg, J. (2010). Psychological </a:t>
            </a:r>
            <a:r>
              <a:rPr lang="en-AU" sz="1800" dirty="0" smtClean="0"/>
              <a:t>flexibility </a:t>
            </a:r>
            <a:r>
              <a:rPr lang="en-AU" sz="1800" dirty="0"/>
              <a:t>as a fundamental aspect of health. </a:t>
            </a:r>
            <a:r>
              <a:rPr lang="en-AU" sz="1800" i="1" dirty="0"/>
              <a:t>Clinical Psychology Review, 30</a:t>
            </a:r>
            <a:r>
              <a:rPr lang="en-AU" sz="1800" dirty="0"/>
              <a:t>(4), 467-480. </a:t>
            </a:r>
            <a:endParaRPr lang="en-AU" sz="1800" dirty="0" smtClean="0"/>
          </a:p>
          <a:p>
            <a:r>
              <a:rPr lang="en-AU" sz="1800" dirty="0" err="1"/>
              <a:t>Lezak</a:t>
            </a:r>
            <a:r>
              <a:rPr lang="en-AU" sz="1800" dirty="0"/>
              <a:t>, M. D. (2004). </a:t>
            </a:r>
            <a:r>
              <a:rPr lang="en-AU" sz="1800" i="1" dirty="0"/>
              <a:t>Neuropsychological assessment</a:t>
            </a:r>
            <a:r>
              <a:rPr lang="en-AU" sz="1800" dirty="0"/>
              <a:t>: Oxford University Press, USA.</a:t>
            </a:r>
          </a:p>
          <a:p>
            <a:r>
              <a:rPr lang="en-AU" sz="1800" dirty="0" smtClean="0"/>
              <a:t>Sylvester, M. (2011). </a:t>
            </a:r>
            <a:r>
              <a:rPr lang="en-AU" sz="1800" i="1" dirty="0" smtClean="0"/>
              <a:t>Acceptance and commitment therapy for improving adaptive functioning in persons with a history of </a:t>
            </a:r>
            <a:r>
              <a:rPr lang="en-AU" sz="1800" i="1" dirty="0" err="1" smtClean="0"/>
              <a:t>pediatric</a:t>
            </a:r>
            <a:r>
              <a:rPr lang="en-AU" sz="1800" i="1" dirty="0" smtClean="0"/>
              <a:t> acquired brain injury.</a:t>
            </a:r>
            <a:r>
              <a:rPr lang="en-AU" sz="1800" dirty="0" smtClean="0"/>
              <a:t> Doctor of Philosophy in Clinical Psychology Dissertation, University of Nevada, Reno.   </a:t>
            </a:r>
          </a:p>
          <a:p>
            <a:endParaRPr lang="en-AU"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dirty="0" smtClean="0"/>
              <a:t>Why?</a:t>
            </a:r>
            <a:endParaRPr lang="en-AU" dirty="0"/>
          </a:p>
        </p:txBody>
      </p:sp>
      <p:sp>
        <p:nvSpPr>
          <p:cNvPr id="3" name="Content Placeholder 2"/>
          <p:cNvSpPr>
            <a:spLocks noGrp="1"/>
          </p:cNvSpPr>
          <p:nvPr>
            <p:ph idx="1"/>
          </p:nvPr>
        </p:nvSpPr>
        <p:spPr/>
        <p:txBody>
          <a:bodyPr/>
          <a:lstStyle/>
          <a:p>
            <a:pPr>
              <a:defRPr/>
            </a:pPr>
            <a:r>
              <a:rPr lang="en-AU" sz="2400" dirty="0"/>
              <a:t>Psychological flexibility is proposed to be necessary for well </a:t>
            </a:r>
            <a:r>
              <a:rPr lang="en-AU" sz="2400" dirty="0" smtClean="0"/>
              <a:t>being</a:t>
            </a:r>
          </a:p>
          <a:p>
            <a:pPr>
              <a:defRPr/>
            </a:pPr>
            <a:r>
              <a:rPr lang="en-AU" sz="2400" dirty="0" smtClean="0"/>
              <a:t>Psychological flexibility desired treatment outcome of contextual behaviour therapies such as ACT</a:t>
            </a:r>
          </a:p>
          <a:p>
            <a:pPr>
              <a:defRPr/>
            </a:pPr>
            <a:r>
              <a:rPr lang="en-AU" sz="2400" dirty="0" smtClean="0"/>
              <a:t>A component of psychological flexibility is cognitive flexibility</a:t>
            </a:r>
          </a:p>
          <a:p>
            <a:pPr>
              <a:defRPr/>
            </a:pPr>
            <a:r>
              <a:rPr lang="en-AU" sz="2400" dirty="0" smtClean="0"/>
              <a:t>After a brain injury people experience cognitive impairments including impairments in their cognitive flexibility</a:t>
            </a:r>
          </a:p>
          <a:p>
            <a:pPr>
              <a:defRPr/>
            </a:pPr>
            <a:r>
              <a:rPr lang="en-AU" sz="2400" dirty="0" smtClean="0"/>
              <a:t>Therefore can those who demonstrate cognitive inflexibility achieve psychological flexibility?</a:t>
            </a:r>
          </a:p>
          <a:p>
            <a:pPr marL="114300" indent="0">
              <a:buFont typeface="Arial" charset="0"/>
              <a:buNone/>
              <a:defRPr/>
            </a:pPr>
            <a:endParaRPr lang="en-A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a:defRPr/>
            </a:pPr>
            <a:r>
              <a:rPr lang="en-AU" dirty="0" smtClean="0"/>
              <a:t>Separate Constructs</a:t>
            </a:r>
          </a:p>
        </p:txBody>
      </p:sp>
      <p:sp>
        <p:nvSpPr>
          <p:cNvPr id="21506" name="Rectangle 2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21507" name="Picture 2"/>
          <p:cNvPicPr>
            <a:picLocks noChangeAspect="1" noChangeArrowheads="1"/>
          </p:cNvPicPr>
          <p:nvPr/>
        </p:nvPicPr>
        <p:blipFill>
          <a:blip r:embed="rId3"/>
          <a:srcRect/>
          <a:stretch>
            <a:fillRect/>
          </a:stretch>
        </p:blipFill>
        <p:spPr bwMode="auto">
          <a:xfrm>
            <a:off x="323528" y="2636912"/>
            <a:ext cx="7901849" cy="3068662"/>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dirty="0" smtClean="0"/>
              <a:t>Overlapping</a:t>
            </a:r>
            <a:endParaRPr lang="en-AU" dirty="0"/>
          </a:p>
        </p:txBody>
      </p:sp>
      <p:graphicFrame>
        <p:nvGraphicFramePr>
          <p:cNvPr id="3" name="Diagram 2"/>
          <p:cNvGraphicFramePr/>
          <p:nvPr>
            <p:extLst>
              <p:ext uri="{D42A27DB-BD31-4B8C-83A1-F6EECF244321}">
                <p14:modId xmlns:p14="http://schemas.microsoft.com/office/powerpoint/2010/main" val="2917440064"/>
              </p:ext>
            </p:extLst>
          </p:nvPr>
        </p:nvGraphicFramePr>
        <p:xfrm>
          <a:off x="1475656" y="1844824"/>
          <a:ext cx="6264696" cy="42080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dirty="0" smtClean="0"/>
              <a:t>Is one a component of the other?</a:t>
            </a:r>
            <a:endParaRPr lang="en-AU" dirty="0"/>
          </a:p>
        </p:txBody>
      </p:sp>
      <p:pic>
        <p:nvPicPr>
          <p:cNvPr id="25602" name="Picture 4"/>
          <p:cNvPicPr>
            <a:picLocks noChangeAspect="1" noChangeArrowheads="1"/>
          </p:cNvPicPr>
          <p:nvPr/>
        </p:nvPicPr>
        <p:blipFill>
          <a:blip r:embed="rId3"/>
          <a:srcRect/>
          <a:stretch>
            <a:fillRect/>
          </a:stretch>
        </p:blipFill>
        <p:spPr bwMode="auto">
          <a:xfrm>
            <a:off x="1600200" y="1449388"/>
            <a:ext cx="5494338" cy="5478462"/>
          </a:xfrm>
          <a:prstGeom prst="rect">
            <a:avLst/>
          </a:prstGeom>
          <a:noFill/>
          <a:ln w="9525">
            <a:noFill/>
            <a:miter lim="800000"/>
            <a:headEnd/>
            <a:tailEnd/>
          </a:ln>
        </p:spPr>
      </p:pic>
      <p:pic>
        <p:nvPicPr>
          <p:cNvPr id="25603" name="Picture 3"/>
          <p:cNvPicPr>
            <a:picLocks noChangeAspect="1" noChangeArrowheads="1"/>
          </p:cNvPicPr>
          <p:nvPr/>
        </p:nvPicPr>
        <p:blipFill>
          <a:blip r:embed="rId4"/>
          <a:srcRect/>
          <a:stretch>
            <a:fillRect/>
          </a:stretch>
        </p:blipFill>
        <p:spPr bwMode="auto">
          <a:xfrm>
            <a:off x="4643438" y="3068638"/>
            <a:ext cx="2247900" cy="2238375"/>
          </a:xfrm>
          <a:prstGeom prst="rect">
            <a:avLst/>
          </a:prstGeom>
          <a:noFill/>
          <a:ln w="9525">
            <a:noFill/>
            <a:miter lim="800000"/>
            <a:headEnd/>
            <a:tailEnd/>
          </a:ln>
        </p:spPr>
      </p:pic>
      <p:sp>
        <p:nvSpPr>
          <p:cNvPr id="25604" name="TextBox 4"/>
          <p:cNvSpPr txBox="1">
            <a:spLocks noChangeArrowheads="1"/>
          </p:cNvSpPr>
          <p:nvPr/>
        </p:nvSpPr>
        <p:spPr bwMode="auto">
          <a:xfrm>
            <a:off x="2268538" y="2708275"/>
            <a:ext cx="2808287" cy="954088"/>
          </a:xfrm>
          <a:prstGeom prst="rect">
            <a:avLst/>
          </a:prstGeom>
          <a:noFill/>
          <a:ln w="9525">
            <a:noFill/>
            <a:miter lim="800000"/>
            <a:headEnd/>
            <a:tailEnd/>
          </a:ln>
        </p:spPr>
        <p:txBody>
          <a:bodyPr>
            <a:spAutoFit/>
          </a:bodyPr>
          <a:lstStyle/>
          <a:p>
            <a:r>
              <a:rPr lang="en-AU" sz="2800" b="1" dirty="0"/>
              <a:t>Psychological</a:t>
            </a:r>
          </a:p>
          <a:p>
            <a:r>
              <a:rPr lang="en-AU" sz="2800" b="1" dirty="0"/>
              <a:t>Flexibility</a:t>
            </a:r>
          </a:p>
        </p:txBody>
      </p:sp>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43813" cy="1143000"/>
          </a:xfrm>
        </p:spPr>
        <p:txBody>
          <a:bodyPr/>
          <a:lstStyle/>
          <a:p>
            <a:pPr eaLnBrk="1" fontAlgn="auto" hangingPunct="1">
              <a:spcAft>
                <a:spcPts val="0"/>
              </a:spcAft>
              <a:defRPr/>
            </a:pPr>
            <a:r>
              <a:rPr lang="en-AU" sz="4000" dirty="0" smtClean="0"/>
              <a:t>Cognitive Flexibility</a:t>
            </a:r>
            <a:endParaRPr lang="en-AU" sz="4000" dirty="0"/>
          </a:p>
        </p:txBody>
      </p:sp>
      <p:sp>
        <p:nvSpPr>
          <p:cNvPr id="27650" name="Content Placeholder 2"/>
          <p:cNvSpPr>
            <a:spLocks noGrp="1"/>
          </p:cNvSpPr>
          <p:nvPr>
            <p:ph idx="1"/>
          </p:nvPr>
        </p:nvSpPr>
        <p:spPr>
          <a:xfrm>
            <a:off x="457200" y="1916113"/>
            <a:ext cx="7620000" cy="4484687"/>
          </a:xfrm>
        </p:spPr>
        <p:txBody>
          <a:bodyPr/>
          <a:lstStyle/>
          <a:p>
            <a:pPr eaLnBrk="1" hangingPunct="1"/>
            <a:endParaRPr lang="en-AU" sz="2400" dirty="0" smtClean="0"/>
          </a:p>
          <a:p>
            <a:pPr eaLnBrk="1" hangingPunct="1"/>
            <a:endParaRPr lang="en-AU" sz="2400" dirty="0" smtClean="0"/>
          </a:p>
        </p:txBody>
      </p:sp>
      <p:sp>
        <p:nvSpPr>
          <p:cNvPr id="3" name="Rectangle 2"/>
          <p:cNvSpPr/>
          <p:nvPr/>
        </p:nvSpPr>
        <p:spPr>
          <a:xfrm>
            <a:off x="971550" y="1844675"/>
            <a:ext cx="6840538" cy="3046413"/>
          </a:xfrm>
          <a:prstGeom prst="rect">
            <a:avLst/>
          </a:prstGeom>
        </p:spPr>
        <p:txBody>
          <a:bodyPr>
            <a:spAutoFit/>
          </a:bodyPr>
          <a:lstStyle/>
          <a:p>
            <a:pPr marL="285750" indent="-285750">
              <a:buFont typeface="Arial" pitchFamily="34" charset="0"/>
              <a:buChar char="•"/>
              <a:defRPr/>
            </a:pPr>
            <a:r>
              <a:rPr lang="en-AU" sz="2400" dirty="0">
                <a:latin typeface="+mn-lt"/>
              </a:rPr>
              <a:t>Cognitive flexibility is an aspect of executive functioning</a:t>
            </a:r>
          </a:p>
          <a:p>
            <a:pPr marL="285750" indent="-285750">
              <a:buFont typeface="Arial" pitchFamily="34" charset="0"/>
              <a:buChar char="•"/>
              <a:defRPr/>
            </a:pPr>
            <a:r>
              <a:rPr lang="en-AU" sz="2400" dirty="0">
                <a:latin typeface="+mn-lt"/>
              </a:rPr>
              <a:t>It is the ability to change behaviour such as a thought or action in response to situational demands (</a:t>
            </a:r>
            <a:r>
              <a:rPr lang="en-AU" sz="2400" dirty="0" err="1">
                <a:latin typeface="+mn-lt"/>
              </a:rPr>
              <a:t>Lezak</a:t>
            </a:r>
            <a:r>
              <a:rPr lang="en-AU" sz="2400" dirty="0">
                <a:latin typeface="+mn-lt"/>
              </a:rPr>
              <a:t>, 2004)</a:t>
            </a:r>
          </a:p>
          <a:p>
            <a:pPr marL="285750" indent="-285750">
              <a:buFont typeface="Arial" pitchFamily="34" charset="0"/>
              <a:buChar char="•"/>
              <a:defRPr/>
            </a:pPr>
            <a:r>
              <a:rPr lang="en-AU" sz="2400" dirty="0">
                <a:latin typeface="+mn-lt"/>
              </a:rPr>
              <a:t>Individuals with ABI often demonstrated impairments in their executive functioning, including their cognitive flexibility.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bwMode="auto"/>
        <p:txBody>
          <a:bodyPr wrap="square" numCol="1" anchorCtr="0" compatLnSpc="1">
            <a:prstTxWarp prst="textNoShape">
              <a:avLst/>
            </a:prstTxWarp>
          </a:bodyPr>
          <a:lstStyle/>
          <a:p>
            <a:pPr>
              <a:defRPr/>
            </a:pPr>
            <a:r>
              <a:rPr lang="en-AU" sz="4200" dirty="0" smtClean="0"/>
              <a:t>Psychological Flexibility</a:t>
            </a:r>
          </a:p>
        </p:txBody>
      </p:sp>
      <p:sp>
        <p:nvSpPr>
          <p:cNvPr id="47107" name="Rectangle 3"/>
          <p:cNvSpPr>
            <a:spLocks noGrp="1"/>
          </p:cNvSpPr>
          <p:nvPr>
            <p:ph type="body" idx="1"/>
          </p:nvPr>
        </p:nvSpPr>
        <p:spPr>
          <a:xfrm>
            <a:off x="457200" y="1600200"/>
            <a:ext cx="7620000" cy="3916363"/>
          </a:xfrm>
        </p:spPr>
        <p:txBody>
          <a:bodyPr/>
          <a:lstStyle/>
          <a:p>
            <a:pPr marL="285750" indent="-285750" eaLnBrk="1" hangingPunct="1">
              <a:buFont typeface="Arial" pitchFamily="34" charset="0"/>
              <a:buChar char="•"/>
              <a:defRPr/>
            </a:pPr>
            <a:r>
              <a:rPr lang="en-AU" sz="2400" dirty="0" smtClean="0"/>
              <a:t>Psychological </a:t>
            </a:r>
            <a:r>
              <a:rPr lang="en-AU" sz="2400" dirty="0"/>
              <a:t>flexibility refers to an individuals ability to stay in contact with the present moment and to change or persist with behaviour that is consistent with their values (Hayes et al., 2006)</a:t>
            </a:r>
          </a:p>
          <a:p>
            <a:pPr marL="285750" indent="-285750" eaLnBrk="1" hangingPunct="1">
              <a:buFont typeface="Arial" pitchFamily="34" charset="0"/>
              <a:buChar char="•"/>
              <a:defRPr/>
            </a:pPr>
            <a:r>
              <a:rPr lang="en-AU" sz="2400" dirty="0"/>
              <a:t>Component of psychological flexibility is proposed to be cognitive flexibility (</a:t>
            </a:r>
            <a:r>
              <a:rPr lang="en-AU" sz="2400" dirty="0" err="1"/>
              <a:t>Chawla</a:t>
            </a:r>
            <a:r>
              <a:rPr lang="en-AU" sz="2400" dirty="0"/>
              <a:t> &amp; </a:t>
            </a:r>
            <a:r>
              <a:rPr lang="en-AU" sz="2400" dirty="0" err="1"/>
              <a:t>Ostafin</a:t>
            </a:r>
            <a:r>
              <a:rPr lang="en-AU" sz="2400" dirty="0"/>
              <a:t>, 2007; </a:t>
            </a:r>
            <a:r>
              <a:rPr lang="en-AU" sz="2400" dirty="0" err="1"/>
              <a:t>Kashdan</a:t>
            </a:r>
            <a:r>
              <a:rPr lang="en-AU" sz="2400" dirty="0"/>
              <a:t> &amp; </a:t>
            </a:r>
            <a:r>
              <a:rPr lang="en-AU" sz="2400" dirty="0" err="1"/>
              <a:t>Rottenberg</a:t>
            </a:r>
            <a:r>
              <a:rPr lang="en-AU" sz="2400" dirty="0"/>
              <a:t>, 2010</a:t>
            </a:r>
            <a:r>
              <a:rPr lang="en-AU" sz="2400" dirty="0" smtClean="0"/>
              <a:t>)</a:t>
            </a:r>
          </a:p>
          <a:p>
            <a:pPr marL="285750" indent="-285750" eaLnBrk="1" hangingPunct="1">
              <a:buFont typeface="Arial" pitchFamily="34" charset="0"/>
              <a:buChar char="•"/>
              <a:defRPr/>
            </a:pPr>
            <a:r>
              <a:rPr lang="en-AU" sz="2400" dirty="0"/>
              <a:t>The goal of ACT is to increase psychological flexibility within the context of a values guided life.</a:t>
            </a:r>
          </a:p>
          <a:p>
            <a:pPr marL="285750" indent="-285750" eaLnBrk="1" hangingPunct="1">
              <a:buFont typeface="Arial" pitchFamily="34" charset="0"/>
              <a:buChar char="•"/>
              <a:defRPr/>
            </a:pPr>
            <a:endParaRPr lang="en-AU" dirty="0"/>
          </a:p>
          <a:p>
            <a:pPr>
              <a:defRPr/>
            </a:pPr>
            <a:endParaRPr lang="en-AU"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dirty="0" smtClean="0"/>
              <a:t>Measures</a:t>
            </a:r>
            <a:endParaRPr lang="en-AU" dirty="0"/>
          </a:p>
        </p:txBody>
      </p:sp>
      <p:sp>
        <p:nvSpPr>
          <p:cNvPr id="31746" name="Content Placeholder 2"/>
          <p:cNvSpPr>
            <a:spLocks noGrp="1"/>
          </p:cNvSpPr>
          <p:nvPr>
            <p:ph idx="1"/>
          </p:nvPr>
        </p:nvSpPr>
        <p:spPr>
          <a:xfrm>
            <a:off x="250825" y="1196752"/>
            <a:ext cx="8208963" cy="5472336"/>
          </a:xfrm>
        </p:spPr>
        <p:txBody>
          <a:bodyPr/>
          <a:lstStyle/>
          <a:p>
            <a:r>
              <a:rPr lang="en-AU" dirty="0" smtClean="0"/>
              <a:t>Psychological flexibility</a:t>
            </a:r>
          </a:p>
          <a:p>
            <a:pPr lvl="1"/>
            <a:r>
              <a:rPr lang="en-AU" dirty="0" smtClean="0"/>
              <a:t>Acceptance &amp; Action Questionnaire II (AAQ-II) (Bond et al., 2011)</a:t>
            </a:r>
          </a:p>
          <a:p>
            <a:pPr lvl="1"/>
            <a:r>
              <a:rPr lang="en-AU" dirty="0" smtClean="0"/>
              <a:t>Acceptance &amp; Action Questionnaire–Acquired Brain Injury (AAQ-ABI-R) (Sylvester, 2011)</a:t>
            </a:r>
          </a:p>
          <a:p>
            <a:r>
              <a:rPr lang="en-AU" dirty="0" smtClean="0"/>
              <a:t>Mood</a:t>
            </a:r>
          </a:p>
          <a:p>
            <a:pPr lvl="1"/>
            <a:r>
              <a:rPr lang="en-AU" dirty="0" smtClean="0"/>
              <a:t>Depression Anxiety and Stress Scales–21 (DASS21)</a:t>
            </a:r>
          </a:p>
          <a:p>
            <a:pPr lvl="1"/>
            <a:r>
              <a:rPr lang="en-AU" dirty="0" smtClean="0">
                <a:solidFill>
                  <a:srgbClr val="000000"/>
                </a:solidFill>
              </a:rPr>
              <a:t>Positive and Negative Affect Schedule (PANAS)</a:t>
            </a:r>
          </a:p>
          <a:p>
            <a:pPr lvl="1"/>
            <a:r>
              <a:rPr lang="en-AU" dirty="0" smtClean="0">
                <a:solidFill>
                  <a:srgbClr val="000000"/>
                </a:solidFill>
              </a:rPr>
              <a:t>Appraisal Threat and Avoidance Questionnaire (ATAQ)</a:t>
            </a:r>
          </a:p>
          <a:p>
            <a:r>
              <a:rPr lang="en-AU" dirty="0" smtClean="0"/>
              <a:t>Cognitive flexibility</a:t>
            </a:r>
          </a:p>
          <a:p>
            <a:pPr lvl="1"/>
            <a:r>
              <a:rPr lang="en-AU" dirty="0" smtClean="0"/>
              <a:t>Similarities (Subtest of WAIS-IV)</a:t>
            </a:r>
          </a:p>
          <a:p>
            <a:pPr lvl="1"/>
            <a:r>
              <a:rPr lang="en-AU" dirty="0" smtClean="0"/>
              <a:t>Wisconsin Card Sort Test (Perseverative errors, failure to maintain set)</a:t>
            </a:r>
          </a:p>
          <a:p>
            <a:pPr lvl="1"/>
            <a:r>
              <a:rPr lang="en-AU" dirty="0" smtClean="0"/>
              <a:t>Trail Making Test (A/B%)</a:t>
            </a:r>
          </a:p>
          <a:p>
            <a:pPr lvl="1"/>
            <a:r>
              <a:rPr lang="en-AU" dirty="0" smtClean="0"/>
              <a:t>Stroop </a:t>
            </a:r>
          </a:p>
          <a:p>
            <a:pPr lvl="1"/>
            <a:r>
              <a:rPr lang="en-AU" dirty="0" smtClean="0"/>
              <a:t>Alternate Uses Test (AUT)</a:t>
            </a:r>
          </a:p>
          <a:p>
            <a:pPr lvl="1"/>
            <a:r>
              <a:rPr lang="en-AU" dirty="0" smtClean="0"/>
              <a:t>COWAT (post hoc)</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purple and green</Template>
  <TotalTime>11935</TotalTime>
  <Words>1457</Words>
  <Application>Microsoft Office PowerPoint</Application>
  <PresentationFormat>On-screen Show (4:3)</PresentationFormat>
  <Paragraphs>319</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Adjacency</vt:lpstr>
      <vt:lpstr>The relationship between cognitive flexibility and psychological flexibility after acquired brain injury</vt:lpstr>
      <vt:lpstr>Aim</vt:lpstr>
      <vt:lpstr>Why?</vt:lpstr>
      <vt:lpstr>Separate Constructs</vt:lpstr>
      <vt:lpstr>Overlapping</vt:lpstr>
      <vt:lpstr>Is one a component of the other?</vt:lpstr>
      <vt:lpstr>Cognitive Flexibility</vt:lpstr>
      <vt:lpstr>Psychological Flexibility</vt:lpstr>
      <vt:lpstr>Measures</vt:lpstr>
      <vt:lpstr>Participants</vt:lpstr>
      <vt:lpstr>Demographic Variables</vt:lpstr>
      <vt:lpstr>Results  Relationships between Psychological flexibility and measures of mood – Spearmans Rho (n=75)</vt:lpstr>
      <vt:lpstr>Results  Relationships between psychological flexibility and cognitive flexibility– Spearmans Rho (n=75)</vt:lpstr>
      <vt:lpstr>Results  Relationships between psychological flexibility and cognitive flexibility  FSIQ (WIAS-IV &amp; III) Spearmans Rho (n=51)</vt:lpstr>
      <vt:lpstr>Results  Relationships between psychological flexibility and memory, working memory and processing speed Spearmans Rho (n=51)</vt:lpstr>
      <vt:lpstr>Results  Relationships between psychological flexibility and memory, working memory and processing speed Spearmans Rho  Partial correlation with FSIQ (WAIS-IV &amp;III)  (n=48)</vt:lpstr>
      <vt:lpstr>Results  Relationships between psychological flexibility and cognitive flexibility  partial correlation with  1. Working memory (Arithmetic) 2. Processing speed (Coding) Spearmans Rho (n=51)</vt:lpstr>
      <vt:lpstr>PowerPoint Presentation</vt:lpstr>
      <vt:lpstr>Conclusions</vt:lpstr>
      <vt:lpstr>Final Message</vt:lpstr>
      <vt:lpstr>References &amp; Questions</vt:lpstr>
    </vt:vector>
  </TitlesOfParts>
  <Company>SWSAHS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 to facilitate adjustment after traumatic brain injury: A RCT</dc:title>
  <dc:creator>SWSAHS</dc:creator>
  <cp:lastModifiedBy>Diane</cp:lastModifiedBy>
  <cp:revision>211</cp:revision>
  <cp:lastPrinted>2013-05-01T01:44:24Z</cp:lastPrinted>
  <dcterms:created xsi:type="dcterms:W3CDTF">2009-09-17T23:14:55Z</dcterms:created>
  <dcterms:modified xsi:type="dcterms:W3CDTF">2013-07-10T11:28:36Z</dcterms:modified>
</cp:coreProperties>
</file>