
<file path=[Content_Types].xml><?xml version="1.0" encoding="utf-8"?>
<Types xmlns="http://schemas.openxmlformats.org/package/2006/content-types">
  <Override PartName="/ppt/diagrams/layout2.xml" ContentType="application/vnd.openxmlformats-officedocument.drawingml.diagramLayout+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diagrams/quickStyle5.xml" ContentType="application/vnd.openxmlformats-officedocument.drawingml.diagramStyl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1.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diagrams/data4.xml" ContentType="application/vnd.openxmlformats-officedocument.drawingml.diagramData+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diagrams/quickStyle4.xml" ContentType="application/vnd.openxmlformats-officedocument.drawingml.diagramStyle+xml"/>
  <Override PartName="/ppt/notesSlides/notesSlide7.xml" ContentType="application/vnd.openxmlformats-officedocument.presentationml.notesSlide+xml"/>
  <Override PartName="/ppt/diagrams/drawing6.xml" ContentType="application/vnd.ms-office.drawingml.diagramDrawing+xml"/>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diagrams/data3.xml" ContentType="application/vnd.openxmlformats-officedocument.drawingml.diagramData+xml"/>
  <Default Extension="png" ContentType="image/png"/>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diagrams/colors6.xml" ContentType="application/vnd.openxmlformats-officedocument.drawingml.diagramColors+xml"/>
  <Override PartName="/ppt/notesSlides/notesSlide6.xml" ContentType="application/vnd.openxmlformats-officedocument.presentationml.notesSlide+xml"/>
  <Override PartName="/ppt/presProps.xml" ContentType="application/vnd.openxmlformats-officedocument.presentationml.presProps+xml"/>
  <Override PartName="/ppt/diagrams/quickStyle3.xml" ContentType="application/vnd.openxmlformats-officedocument.drawingml.diagramStyle+xml"/>
  <Override PartName="/ppt/diagrams/drawing5.xml" ContentType="application/vnd.ms-office.drawingml.diagramDrawing+xml"/>
  <Override PartName="/ppt/slides/slide3.xml" ContentType="application/vnd.openxmlformats-officedocument.presentationml.slide+xml"/>
  <Override PartName="/ppt/diagrams/layout6.xml" ContentType="application/vnd.openxmlformats-officedocument.drawingml.diagramLayout+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diagrams/colors5.xml" ContentType="application/vnd.openxmlformats-officedocument.drawingml.diagramColors+xml"/>
  <Override PartName="/ppt/notesSlides/notesSlide5.xml" ContentType="application/vnd.openxmlformats-officedocument.presentationml.notesSlide+xml"/>
  <Override PartName="/ppt/diagrams/quickStyle2.xml" ContentType="application/vnd.openxmlformats-officedocument.drawingml.diagramStyle+xml"/>
  <Override PartName="/ppt/slides/slide9.xml" ContentType="application/vnd.openxmlformats-officedocument.presentationml.slide+xml"/>
  <Override PartName="/ppt/diagrams/drawing4.xml" ContentType="application/vnd.ms-office.drawingml.diagramDrawing+xml"/>
  <Override PartName="/ppt/slideLayouts/slideLayout9.xml" ContentType="application/vnd.openxmlformats-officedocument.presentationml.slideLayout+xml"/>
  <Override PartName="/ppt/slides/slide2.xml" ContentType="application/vnd.openxmlformats-officedocument.presentationml.slide+xml"/>
  <Override PartName="/ppt/diagrams/layout5.xml" ContentType="application/vnd.openxmlformats-officedocument.drawingml.diagramLayout+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slides/slide10.xml" ContentType="application/vnd.openxmlformats-officedocument.presentationml.slide+xml"/>
  <Override PartName="/ppt/notesSlides/notesSlide12.xml" ContentType="application/vnd.openxmlformats-officedocument.presentationml.notesSlide+xml"/>
  <Override PartName="/ppt/diagrams/colors4.xml" ContentType="application/vnd.openxmlformats-officedocument.drawingml.diagramColors+xml"/>
  <Override PartName="/docProps/app.xml" ContentType="application/vnd.openxmlformats-officedocument.extended-properties+xml"/>
  <Override PartName="/ppt/notesSlides/notesSlide4.xml" ContentType="application/vnd.openxmlformats-officedocument.presentationml.notesSlide+xml"/>
  <Override PartName="/ppt/diagrams/quickStyle1.xml" ContentType="application/vnd.openxmlformats-officedocument.drawingml.diagramStyle+xml"/>
  <Override PartName="/ppt/notesSlides/notesSlide10.xml" ContentType="application/vnd.openxmlformats-officedocument.presentationml.notesSlide+xml"/>
  <Override PartName="/ppt/diagrams/drawing3.xml" ContentType="application/vnd.ms-office.drawingml.diagramDrawing+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diagrams/layout4.xml" ContentType="application/vnd.openxmlformats-officedocument.drawingml.diagramLayout+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diagrams/colors3.xml" ContentType="application/vnd.openxmlformats-officedocument.drawingml.diagramColors+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diagrams/data6.xml" ContentType="application/vnd.openxmlformats-officedocument.drawingml.diagramData+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diagrams/quickStyle6.xml" ContentType="application/vnd.openxmlformats-officedocument.drawingml.diagramStyle+xml"/>
  <Override PartName="/ppt/diagrams/colors2.xml" ContentType="application/vnd.openxmlformats-officedocument.drawingml.diagramColors+xml"/>
  <Override PartName="/ppt/notesSlides/notesSlide2.xml" ContentType="application/vnd.openxmlformats-officedocument.presentationml.notesSlide+xml"/>
  <Override PartName="/ppt/theme/theme1.xml" ContentType="application/vnd.openxmlformats-officedocument.theme+xml"/>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diagrams/data5.xml" ContentType="application/vnd.openxmlformats-officedocument.drawingml.diagramData+xml"/>
  <Default Extension="pdf" ContentType="application/pdf"/>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3"/>
  </p:notesMasterIdLst>
  <p:sldIdLst>
    <p:sldId id="256" r:id="rId2"/>
    <p:sldId id="257" r:id="rId3"/>
    <p:sldId id="258" r:id="rId4"/>
    <p:sldId id="259" r:id="rId5"/>
    <p:sldId id="260" r:id="rId6"/>
    <p:sldId id="261" r:id="rId7"/>
    <p:sldId id="263" r:id="rId8"/>
    <p:sldId id="262" r:id="rId9"/>
    <p:sldId id="265" r:id="rId10"/>
    <p:sldId id="272" r:id="rId11"/>
    <p:sldId id="268" r:id="rId12"/>
    <p:sldId id="273" r:id="rId13"/>
    <p:sldId id="266" r:id="rId14"/>
    <p:sldId id="275" r:id="rId15"/>
    <p:sldId id="264" r:id="rId16"/>
    <p:sldId id="274" r:id="rId17"/>
    <p:sldId id="267" r:id="rId18"/>
    <p:sldId id="276" r:id="rId19"/>
    <p:sldId id="271" r:id="rId20"/>
    <p:sldId id="270" r:id="rId21"/>
    <p:sldId id="26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71" autoAdjust="0"/>
    <p:restoredTop sz="73630" autoAdjust="0"/>
  </p:normalViewPr>
  <p:slideViewPr>
    <p:cSldViewPr snapToGrid="0" snapToObjects="1">
      <p:cViewPr varScale="1">
        <p:scale>
          <a:sx n="62" d="100"/>
          <a:sy n="62" d="100"/>
        </p:scale>
        <p:origin x="-1312" y="-120"/>
      </p:cViewPr>
      <p:guideLst>
        <p:guide orient="horz" pos="2160"/>
        <p:guide pos="2880"/>
      </p:guideLst>
    </p:cSldViewPr>
  </p:slideViewPr>
  <p:outlineViewPr>
    <p:cViewPr>
      <p:scale>
        <a:sx n="33" d="100"/>
        <a:sy n="33" d="100"/>
      </p:scale>
      <p:origin x="0" y="1545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D5E5D7-CD53-3843-A3D5-3760CAAB34D5}"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27454E6B-6FE4-7E47-BC55-CF90FE8AD0F9}">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rgbClr val="000000"/>
              </a:solidFill>
            </a:rPr>
            <a:t>S </a:t>
          </a:r>
          <a:r>
            <a:rPr lang="en-US" dirty="0" err="1" smtClean="0">
              <a:solidFill>
                <a:srgbClr val="000000"/>
              </a:solidFill>
            </a:rPr>
            <a:t>ubstances</a:t>
          </a:r>
          <a:r>
            <a:rPr lang="en-US" dirty="0" smtClean="0">
              <a:solidFill>
                <a:srgbClr val="000000"/>
              </a:solidFill>
            </a:rPr>
            <a:t> or self-harm</a:t>
          </a:r>
          <a:endParaRPr lang="en-US" dirty="0">
            <a:solidFill>
              <a:srgbClr val="000000"/>
            </a:solidFill>
          </a:endParaRPr>
        </a:p>
      </dgm:t>
    </dgm:pt>
    <dgm:pt modelId="{0FEC481E-B71A-3E41-A2F0-D78662ADF852}" type="parTrans" cxnId="{6CA4AE52-E6BF-C646-96E3-7CA673B01B73}">
      <dgm:prSet/>
      <dgm:spPr/>
      <dgm:t>
        <a:bodyPr/>
        <a:lstStyle/>
        <a:p>
          <a:endParaRPr lang="en-US"/>
        </a:p>
      </dgm:t>
    </dgm:pt>
    <dgm:pt modelId="{0CE93D35-7122-414D-BC0B-6E9BC9D2D9EC}" type="sibTrans" cxnId="{6CA4AE52-E6BF-C646-96E3-7CA673B01B73}">
      <dgm:prSet/>
      <dgm:spPr/>
      <dgm:t>
        <a:bodyPr/>
        <a:lstStyle/>
        <a:p>
          <a:endParaRPr lang="en-US"/>
        </a:p>
      </dgm:t>
    </dgm:pt>
    <dgm:pt modelId="{095DC887-BA61-7F4F-8151-B1978A33E86B}">
      <dgm:prSet phldrT="[Text]"/>
      <dgm:spPr/>
      <dgm:t>
        <a:bodyPr/>
        <a:lstStyle/>
        <a:p>
          <a:r>
            <a:rPr lang="en-US" dirty="0" smtClean="0">
              <a:solidFill>
                <a:srgbClr val="000000"/>
              </a:solidFill>
            </a:rPr>
            <a:t>What am I willing to do in the service of my values, even if it’s hard</a:t>
          </a:r>
          <a:endParaRPr lang="en-US" dirty="0">
            <a:solidFill>
              <a:srgbClr val="000000"/>
            </a:solidFill>
          </a:endParaRPr>
        </a:p>
      </dgm:t>
    </dgm:pt>
    <dgm:pt modelId="{283F9752-58B6-DC4D-9324-E54A38D951B2}" type="parTrans" cxnId="{26F7CD71-4966-F648-9FFA-7C30DBCA6AF1}">
      <dgm:prSet/>
      <dgm:spPr/>
      <dgm:t>
        <a:bodyPr/>
        <a:lstStyle/>
        <a:p>
          <a:endParaRPr lang="en-US"/>
        </a:p>
      </dgm:t>
    </dgm:pt>
    <dgm:pt modelId="{DF5C951F-E919-F841-9424-FE22048A774E}" type="sibTrans" cxnId="{26F7CD71-4966-F648-9FFA-7C30DBCA6AF1}">
      <dgm:prSet/>
      <dgm:spPr/>
      <dgm:t>
        <a:bodyPr/>
        <a:lstStyle/>
        <a:p>
          <a:endParaRPr lang="en-US"/>
        </a:p>
      </dgm:t>
    </dgm:pt>
    <dgm:pt modelId="{75AE3762-5808-3848-A070-9E6E2E94C76F}">
      <dgm:prSet phldrT="[Text]"/>
      <dgm:spPr/>
      <dgm:t>
        <a:bodyPr/>
        <a:lstStyle/>
        <a:p>
          <a:r>
            <a:rPr lang="en-US" dirty="0" smtClean="0">
              <a:solidFill>
                <a:srgbClr val="000000"/>
              </a:solidFill>
            </a:rPr>
            <a:t>What I don’t want to think, feel, experience</a:t>
          </a:r>
          <a:endParaRPr lang="en-US" dirty="0">
            <a:solidFill>
              <a:srgbClr val="000000"/>
            </a:solidFill>
          </a:endParaRPr>
        </a:p>
      </dgm:t>
    </dgm:pt>
    <dgm:pt modelId="{5E22BBB9-9E9A-D044-A82E-DD2187227F0B}" type="parTrans" cxnId="{862A0620-10D8-8441-A2AA-7DF78C5BB231}">
      <dgm:prSet/>
      <dgm:spPr/>
      <dgm:t>
        <a:bodyPr/>
        <a:lstStyle/>
        <a:p>
          <a:endParaRPr lang="en-US"/>
        </a:p>
      </dgm:t>
    </dgm:pt>
    <dgm:pt modelId="{30D9AF73-9F9F-054C-AF33-D061713CEC1F}" type="sibTrans" cxnId="{862A0620-10D8-8441-A2AA-7DF78C5BB231}">
      <dgm:prSet/>
      <dgm:spPr/>
      <dgm:t>
        <a:bodyPr/>
        <a:lstStyle/>
        <a:p>
          <a:endParaRPr lang="en-US"/>
        </a:p>
      </dgm:t>
    </dgm:pt>
    <dgm:pt modelId="{CB343B8B-408F-CE4E-A0D6-B6CC511678ED}">
      <dgm:prSet phldrT="[Text]"/>
      <dgm:spPr/>
      <dgm:t>
        <a:bodyPr/>
        <a:lstStyle/>
        <a:p>
          <a:r>
            <a:rPr lang="en-US" dirty="0" smtClean="0">
              <a:solidFill>
                <a:srgbClr val="000000"/>
              </a:solidFill>
            </a:rPr>
            <a:t>What’s important to me</a:t>
          </a:r>
          <a:r>
            <a:rPr lang="en-US" dirty="0" smtClean="0">
              <a:solidFill>
                <a:srgbClr val="404040"/>
              </a:solidFill>
            </a:rPr>
            <a:t>?</a:t>
          </a:r>
          <a:endParaRPr lang="en-US" dirty="0">
            <a:solidFill>
              <a:srgbClr val="404040"/>
            </a:solidFill>
          </a:endParaRPr>
        </a:p>
      </dgm:t>
    </dgm:pt>
    <dgm:pt modelId="{C74ECB49-7E0B-4A43-BC08-C49AD92022E9}" type="parTrans" cxnId="{DA9B7AEC-6D9D-8F45-893B-AFFAA3041562}">
      <dgm:prSet/>
      <dgm:spPr/>
      <dgm:t>
        <a:bodyPr/>
        <a:lstStyle/>
        <a:p>
          <a:endParaRPr lang="en-US"/>
        </a:p>
      </dgm:t>
    </dgm:pt>
    <dgm:pt modelId="{6EC6E85B-43A0-6F4F-AB93-34A357D372A3}" type="sibTrans" cxnId="{DA9B7AEC-6D9D-8F45-893B-AFFAA3041562}">
      <dgm:prSet/>
      <dgm:spPr/>
      <dgm:t>
        <a:bodyPr/>
        <a:lstStyle/>
        <a:p>
          <a:endParaRPr lang="en-US"/>
        </a:p>
      </dgm:t>
    </dgm:pt>
    <dgm:pt modelId="{081D3ECA-03DB-2548-BAA0-E96194F7FC58}" type="pres">
      <dgm:prSet presAssocID="{55D5E5D7-CD53-3843-A3D5-3760CAAB34D5}" presName="matrix" presStyleCnt="0">
        <dgm:presLayoutVars>
          <dgm:chMax val="1"/>
          <dgm:dir/>
          <dgm:resizeHandles val="exact"/>
        </dgm:presLayoutVars>
      </dgm:prSet>
      <dgm:spPr/>
      <dgm:t>
        <a:bodyPr/>
        <a:lstStyle/>
        <a:p>
          <a:endParaRPr lang="en-US"/>
        </a:p>
      </dgm:t>
    </dgm:pt>
    <dgm:pt modelId="{7822AC1F-0AE1-1544-A71A-2F7DA48C5301}" type="pres">
      <dgm:prSet presAssocID="{55D5E5D7-CD53-3843-A3D5-3760CAAB34D5}" presName="axisShape" presStyleLbl="bgShp" presStyleIdx="0" presStyleCnt="1"/>
      <dgm:spPr/>
    </dgm:pt>
    <dgm:pt modelId="{122E9269-47B6-6B4B-9841-A73A72563909}" type="pres">
      <dgm:prSet presAssocID="{55D5E5D7-CD53-3843-A3D5-3760CAAB34D5}" presName="rect1" presStyleLbl="node1" presStyleIdx="0" presStyleCnt="4">
        <dgm:presLayoutVars>
          <dgm:chMax val="0"/>
          <dgm:chPref val="0"/>
          <dgm:bulletEnabled val="1"/>
        </dgm:presLayoutVars>
      </dgm:prSet>
      <dgm:spPr/>
      <dgm:t>
        <a:bodyPr/>
        <a:lstStyle/>
        <a:p>
          <a:endParaRPr lang="en-US"/>
        </a:p>
      </dgm:t>
    </dgm:pt>
    <dgm:pt modelId="{464ECF18-7AC1-6142-A5BD-382710C10C7C}" type="pres">
      <dgm:prSet presAssocID="{55D5E5D7-CD53-3843-A3D5-3760CAAB34D5}" presName="rect2" presStyleLbl="node1" presStyleIdx="1" presStyleCnt="4">
        <dgm:presLayoutVars>
          <dgm:chMax val="0"/>
          <dgm:chPref val="0"/>
          <dgm:bulletEnabled val="1"/>
        </dgm:presLayoutVars>
      </dgm:prSet>
      <dgm:spPr/>
      <dgm:t>
        <a:bodyPr/>
        <a:lstStyle/>
        <a:p>
          <a:endParaRPr lang="en-US"/>
        </a:p>
      </dgm:t>
    </dgm:pt>
    <dgm:pt modelId="{CE1E087D-980A-2F47-A464-340E2F95CF57}" type="pres">
      <dgm:prSet presAssocID="{55D5E5D7-CD53-3843-A3D5-3760CAAB34D5}" presName="rect3" presStyleLbl="node1" presStyleIdx="2" presStyleCnt="4">
        <dgm:presLayoutVars>
          <dgm:chMax val="0"/>
          <dgm:chPref val="0"/>
          <dgm:bulletEnabled val="1"/>
        </dgm:presLayoutVars>
      </dgm:prSet>
      <dgm:spPr/>
      <dgm:t>
        <a:bodyPr/>
        <a:lstStyle/>
        <a:p>
          <a:endParaRPr lang="en-US"/>
        </a:p>
      </dgm:t>
    </dgm:pt>
    <dgm:pt modelId="{093AE520-9B31-034F-9477-0609FA12E9F5}" type="pres">
      <dgm:prSet presAssocID="{55D5E5D7-CD53-3843-A3D5-3760CAAB34D5}" presName="rect4" presStyleLbl="node1" presStyleIdx="3" presStyleCnt="4">
        <dgm:presLayoutVars>
          <dgm:chMax val="0"/>
          <dgm:chPref val="0"/>
          <dgm:bulletEnabled val="1"/>
        </dgm:presLayoutVars>
      </dgm:prSet>
      <dgm:spPr/>
      <dgm:t>
        <a:bodyPr/>
        <a:lstStyle/>
        <a:p>
          <a:endParaRPr lang="en-US"/>
        </a:p>
      </dgm:t>
    </dgm:pt>
  </dgm:ptLst>
  <dgm:cxnLst>
    <dgm:cxn modelId="{52D0568D-62FF-1A47-BB38-6CA9DBAA0B55}" type="presOf" srcId="{75AE3762-5808-3848-A070-9E6E2E94C76F}" destId="{CE1E087D-980A-2F47-A464-340E2F95CF57}" srcOrd="0" destOrd="0" presId="urn:microsoft.com/office/officeart/2005/8/layout/matrix2"/>
    <dgm:cxn modelId="{6CA4AE52-E6BF-C646-96E3-7CA673B01B73}" srcId="{55D5E5D7-CD53-3843-A3D5-3760CAAB34D5}" destId="{27454E6B-6FE4-7E47-BC55-CF90FE8AD0F9}" srcOrd="0" destOrd="0" parTransId="{0FEC481E-B71A-3E41-A2F0-D78662ADF852}" sibTransId="{0CE93D35-7122-414D-BC0B-6E9BC9D2D9EC}"/>
    <dgm:cxn modelId="{85A4BD0A-090F-8447-A51C-960B418CE0F8}" type="presOf" srcId="{CB343B8B-408F-CE4E-A0D6-B6CC511678ED}" destId="{093AE520-9B31-034F-9477-0609FA12E9F5}" srcOrd="0" destOrd="0" presId="urn:microsoft.com/office/officeart/2005/8/layout/matrix2"/>
    <dgm:cxn modelId="{FAB6A7D0-0129-C344-A67C-84EE94DAC933}" type="presOf" srcId="{095DC887-BA61-7F4F-8151-B1978A33E86B}" destId="{464ECF18-7AC1-6142-A5BD-382710C10C7C}" srcOrd="0" destOrd="0" presId="urn:microsoft.com/office/officeart/2005/8/layout/matrix2"/>
    <dgm:cxn modelId="{A93CD784-4EB1-8F4D-89D7-7DA8761BD439}" type="presOf" srcId="{55D5E5D7-CD53-3843-A3D5-3760CAAB34D5}" destId="{081D3ECA-03DB-2548-BAA0-E96194F7FC58}" srcOrd="0" destOrd="0" presId="urn:microsoft.com/office/officeart/2005/8/layout/matrix2"/>
    <dgm:cxn modelId="{DA9B7AEC-6D9D-8F45-893B-AFFAA3041562}" srcId="{55D5E5D7-CD53-3843-A3D5-3760CAAB34D5}" destId="{CB343B8B-408F-CE4E-A0D6-B6CC511678ED}" srcOrd="3" destOrd="0" parTransId="{C74ECB49-7E0B-4A43-BC08-C49AD92022E9}" sibTransId="{6EC6E85B-43A0-6F4F-AB93-34A357D372A3}"/>
    <dgm:cxn modelId="{A92E0C14-C29D-3A48-B4F3-CCACB5468E5F}" type="presOf" srcId="{27454E6B-6FE4-7E47-BC55-CF90FE8AD0F9}" destId="{122E9269-47B6-6B4B-9841-A73A72563909}" srcOrd="0" destOrd="0" presId="urn:microsoft.com/office/officeart/2005/8/layout/matrix2"/>
    <dgm:cxn modelId="{862A0620-10D8-8441-A2AA-7DF78C5BB231}" srcId="{55D5E5D7-CD53-3843-A3D5-3760CAAB34D5}" destId="{75AE3762-5808-3848-A070-9E6E2E94C76F}" srcOrd="2" destOrd="0" parTransId="{5E22BBB9-9E9A-D044-A82E-DD2187227F0B}" sibTransId="{30D9AF73-9F9F-054C-AF33-D061713CEC1F}"/>
    <dgm:cxn modelId="{26F7CD71-4966-F648-9FFA-7C30DBCA6AF1}" srcId="{55D5E5D7-CD53-3843-A3D5-3760CAAB34D5}" destId="{095DC887-BA61-7F4F-8151-B1978A33E86B}" srcOrd="1" destOrd="0" parTransId="{283F9752-58B6-DC4D-9324-E54A38D951B2}" sibTransId="{DF5C951F-E919-F841-9424-FE22048A774E}"/>
    <dgm:cxn modelId="{464F1991-B30C-8846-BA95-D2F3E10DFB6E}" type="presParOf" srcId="{081D3ECA-03DB-2548-BAA0-E96194F7FC58}" destId="{7822AC1F-0AE1-1544-A71A-2F7DA48C5301}" srcOrd="0" destOrd="0" presId="urn:microsoft.com/office/officeart/2005/8/layout/matrix2"/>
    <dgm:cxn modelId="{F87837AB-EA8A-BB4D-86DF-F51787B4C28C}" type="presParOf" srcId="{081D3ECA-03DB-2548-BAA0-E96194F7FC58}" destId="{122E9269-47B6-6B4B-9841-A73A72563909}" srcOrd="1" destOrd="0" presId="urn:microsoft.com/office/officeart/2005/8/layout/matrix2"/>
    <dgm:cxn modelId="{1CB4C569-CEB5-7C4B-AE12-C060EFF76D64}" type="presParOf" srcId="{081D3ECA-03DB-2548-BAA0-E96194F7FC58}" destId="{464ECF18-7AC1-6142-A5BD-382710C10C7C}" srcOrd="2" destOrd="0" presId="urn:microsoft.com/office/officeart/2005/8/layout/matrix2"/>
    <dgm:cxn modelId="{AB396C4E-4515-ED4E-BFC1-C467E8A49F22}" type="presParOf" srcId="{081D3ECA-03DB-2548-BAA0-E96194F7FC58}" destId="{CE1E087D-980A-2F47-A464-340E2F95CF57}" srcOrd="3" destOrd="0" presId="urn:microsoft.com/office/officeart/2005/8/layout/matrix2"/>
    <dgm:cxn modelId="{BC4EB015-09DF-D34F-9BC1-CB354610DCEF}" type="presParOf" srcId="{081D3ECA-03DB-2548-BAA0-E96194F7FC58}" destId="{093AE520-9B31-034F-9477-0609FA12E9F5}"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D5E5D7-CD53-3843-A3D5-3760CAAB34D5}"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27454E6B-6FE4-7E47-BC55-CF90FE8AD0F9}">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rgbClr val="000000"/>
              </a:solidFill>
            </a:rPr>
            <a:t>S </a:t>
          </a:r>
          <a:r>
            <a:rPr lang="en-US" dirty="0" err="1" smtClean="0">
              <a:solidFill>
                <a:srgbClr val="000000"/>
              </a:solidFill>
            </a:rPr>
            <a:t>ubstances</a:t>
          </a:r>
          <a:r>
            <a:rPr lang="en-US" dirty="0" smtClean="0">
              <a:solidFill>
                <a:srgbClr val="000000"/>
              </a:solidFill>
            </a:rPr>
            <a:t> or self-harm</a:t>
          </a:r>
          <a:endParaRPr lang="en-US" dirty="0">
            <a:solidFill>
              <a:srgbClr val="000000"/>
            </a:solidFill>
          </a:endParaRPr>
        </a:p>
      </dgm:t>
    </dgm:pt>
    <dgm:pt modelId="{0FEC481E-B71A-3E41-A2F0-D78662ADF852}" type="parTrans" cxnId="{6CA4AE52-E6BF-C646-96E3-7CA673B01B73}">
      <dgm:prSet/>
      <dgm:spPr/>
      <dgm:t>
        <a:bodyPr/>
        <a:lstStyle/>
        <a:p>
          <a:endParaRPr lang="en-US"/>
        </a:p>
      </dgm:t>
    </dgm:pt>
    <dgm:pt modelId="{0CE93D35-7122-414D-BC0B-6E9BC9D2D9EC}" type="sibTrans" cxnId="{6CA4AE52-E6BF-C646-96E3-7CA673B01B73}">
      <dgm:prSet/>
      <dgm:spPr/>
      <dgm:t>
        <a:bodyPr/>
        <a:lstStyle/>
        <a:p>
          <a:endParaRPr lang="en-US"/>
        </a:p>
      </dgm:t>
    </dgm:pt>
    <dgm:pt modelId="{095DC887-BA61-7F4F-8151-B1978A33E86B}">
      <dgm:prSet phldrT="[Text]"/>
      <dgm:spPr/>
      <dgm:t>
        <a:bodyPr/>
        <a:lstStyle/>
        <a:p>
          <a:r>
            <a:rPr lang="en-US" dirty="0" smtClean="0">
              <a:solidFill>
                <a:srgbClr val="000000"/>
              </a:solidFill>
            </a:rPr>
            <a:t>What am I willing to do in the service of my values, even if it’s hard</a:t>
          </a:r>
          <a:endParaRPr lang="en-US" dirty="0">
            <a:solidFill>
              <a:srgbClr val="000000"/>
            </a:solidFill>
          </a:endParaRPr>
        </a:p>
      </dgm:t>
    </dgm:pt>
    <dgm:pt modelId="{283F9752-58B6-DC4D-9324-E54A38D951B2}" type="parTrans" cxnId="{26F7CD71-4966-F648-9FFA-7C30DBCA6AF1}">
      <dgm:prSet/>
      <dgm:spPr/>
      <dgm:t>
        <a:bodyPr/>
        <a:lstStyle/>
        <a:p>
          <a:endParaRPr lang="en-US"/>
        </a:p>
      </dgm:t>
    </dgm:pt>
    <dgm:pt modelId="{DF5C951F-E919-F841-9424-FE22048A774E}" type="sibTrans" cxnId="{26F7CD71-4966-F648-9FFA-7C30DBCA6AF1}">
      <dgm:prSet/>
      <dgm:spPr/>
      <dgm:t>
        <a:bodyPr/>
        <a:lstStyle/>
        <a:p>
          <a:endParaRPr lang="en-US"/>
        </a:p>
      </dgm:t>
    </dgm:pt>
    <dgm:pt modelId="{75AE3762-5808-3848-A070-9E6E2E94C76F}">
      <dgm:prSet phldrT="[Text]"/>
      <dgm:spPr/>
      <dgm:t>
        <a:bodyPr/>
        <a:lstStyle/>
        <a:p>
          <a:r>
            <a:rPr lang="en-US" dirty="0" smtClean="0">
              <a:solidFill>
                <a:srgbClr val="000000"/>
              </a:solidFill>
            </a:rPr>
            <a:t>What I don’t want to think, feel, experience</a:t>
          </a:r>
          <a:endParaRPr lang="en-US" dirty="0">
            <a:solidFill>
              <a:srgbClr val="000000"/>
            </a:solidFill>
          </a:endParaRPr>
        </a:p>
      </dgm:t>
    </dgm:pt>
    <dgm:pt modelId="{5E22BBB9-9E9A-D044-A82E-DD2187227F0B}" type="parTrans" cxnId="{862A0620-10D8-8441-A2AA-7DF78C5BB231}">
      <dgm:prSet/>
      <dgm:spPr/>
      <dgm:t>
        <a:bodyPr/>
        <a:lstStyle/>
        <a:p>
          <a:endParaRPr lang="en-US"/>
        </a:p>
      </dgm:t>
    </dgm:pt>
    <dgm:pt modelId="{30D9AF73-9F9F-054C-AF33-D061713CEC1F}" type="sibTrans" cxnId="{862A0620-10D8-8441-A2AA-7DF78C5BB231}">
      <dgm:prSet/>
      <dgm:spPr/>
      <dgm:t>
        <a:bodyPr/>
        <a:lstStyle/>
        <a:p>
          <a:endParaRPr lang="en-US"/>
        </a:p>
      </dgm:t>
    </dgm:pt>
    <dgm:pt modelId="{CB343B8B-408F-CE4E-A0D6-B6CC511678ED}">
      <dgm:prSet phldrT="[Text]"/>
      <dgm:spPr/>
      <dgm:t>
        <a:bodyPr/>
        <a:lstStyle/>
        <a:p>
          <a:r>
            <a:rPr lang="en-US" dirty="0" smtClean="0">
              <a:solidFill>
                <a:srgbClr val="000000"/>
              </a:solidFill>
            </a:rPr>
            <a:t>What’s important to me</a:t>
          </a:r>
          <a:r>
            <a:rPr lang="en-US" dirty="0" smtClean="0">
              <a:solidFill>
                <a:srgbClr val="404040"/>
              </a:solidFill>
            </a:rPr>
            <a:t>?</a:t>
          </a:r>
          <a:endParaRPr lang="en-US" dirty="0">
            <a:solidFill>
              <a:srgbClr val="404040"/>
            </a:solidFill>
          </a:endParaRPr>
        </a:p>
      </dgm:t>
    </dgm:pt>
    <dgm:pt modelId="{C74ECB49-7E0B-4A43-BC08-C49AD92022E9}" type="parTrans" cxnId="{DA9B7AEC-6D9D-8F45-893B-AFFAA3041562}">
      <dgm:prSet/>
      <dgm:spPr/>
      <dgm:t>
        <a:bodyPr/>
        <a:lstStyle/>
        <a:p>
          <a:endParaRPr lang="en-US"/>
        </a:p>
      </dgm:t>
    </dgm:pt>
    <dgm:pt modelId="{6EC6E85B-43A0-6F4F-AB93-34A357D372A3}" type="sibTrans" cxnId="{DA9B7AEC-6D9D-8F45-893B-AFFAA3041562}">
      <dgm:prSet/>
      <dgm:spPr/>
      <dgm:t>
        <a:bodyPr/>
        <a:lstStyle/>
        <a:p>
          <a:endParaRPr lang="en-US"/>
        </a:p>
      </dgm:t>
    </dgm:pt>
    <dgm:pt modelId="{081D3ECA-03DB-2548-BAA0-E96194F7FC58}" type="pres">
      <dgm:prSet presAssocID="{55D5E5D7-CD53-3843-A3D5-3760CAAB34D5}" presName="matrix" presStyleCnt="0">
        <dgm:presLayoutVars>
          <dgm:chMax val="1"/>
          <dgm:dir/>
          <dgm:resizeHandles val="exact"/>
        </dgm:presLayoutVars>
      </dgm:prSet>
      <dgm:spPr/>
      <dgm:t>
        <a:bodyPr/>
        <a:lstStyle/>
        <a:p>
          <a:endParaRPr lang="en-US"/>
        </a:p>
      </dgm:t>
    </dgm:pt>
    <dgm:pt modelId="{7822AC1F-0AE1-1544-A71A-2F7DA48C5301}" type="pres">
      <dgm:prSet presAssocID="{55D5E5D7-CD53-3843-A3D5-3760CAAB34D5}" presName="axisShape" presStyleLbl="bgShp" presStyleIdx="0" presStyleCnt="1"/>
      <dgm:spPr/>
    </dgm:pt>
    <dgm:pt modelId="{122E9269-47B6-6B4B-9841-A73A72563909}" type="pres">
      <dgm:prSet presAssocID="{55D5E5D7-CD53-3843-A3D5-3760CAAB34D5}" presName="rect1" presStyleLbl="node1" presStyleIdx="0" presStyleCnt="4">
        <dgm:presLayoutVars>
          <dgm:chMax val="0"/>
          <dgm:chPref val="0"/>
          <dgm:bulletEnabled val="1"/>
        </dgm:presLayoutVars>
      </dgm:prSet>
      <dgm:spPr/>
      <dgm:t>
        <a:bodyPr/>
        <a:lstStyle/>
        <a:p>
          <a:endParaRPr lang="en-US"/>
        </a:p>
      </dgm:t>
    </dgm:pt>
    <dgm:pt modelId="{464ECF18-7AC1-6142-A5BD-382710C10C7C}" type="pres">
      <dgm:prSet presAssocID="{55D5E5D7-CD53-3843-A3D5-3760CAAB34D5}" presName="rect2" presStyleLbl="node1" presStyleIdx="1" presStyleCnt="4">
        <dgm:presLayoutVars>
          <dgm:chMax val="0"/>
          <dgm:chPref val="0"/>
          <dgm:bulletEnabled val="1"/>
        </dgm:presLayoutVars>
      </dgm:prSet>
      <dgm:spPr/>
      <dgm:t>
        <a:bodyPr/>
        <a:lstStyle/>
        <a:p>
          <a:endParaRPr lang="en-US"/>
        </a:p>
      </dgm:t>
    </dgm:pt>
    <dgm:pt modelId="{CE1E087D-980A-2F47-A464-340E2F95CF57}" type="pres">
      <dgm:prSet presAssocID="{55D5E5D7-CD53-3843-A3D5-3760CAAB34D5}" presName="rect3" presStyleLbl="node1" presStyleIdx="2" presStyleCnt="4">
        <dgm:presLayoutVars>
          <dgm:chMax val="0"/>
          <dgm:chPref val="0"/>
          <dgm:bulletEnabled val="1"/>
        </dgm:presLayoutVars>
      </dgm:prSet>
      <dgm:spPr/>
      <dgm:t>
        <a:bodyPr/>
        <a:lstStyle/>
        <a:p>
          <a:endParaRPr lang="en-US"/>
        </a:p>
      </dgm:t>
    </dgm:pt>
    <dgm:pt modelId="{093AE520-9B31-034F-9477-0609FA12E9F5}" type="pres">
      <dgm:prSet presAssocID="{55D5E5D7-CD53-3843-A3D5-3760CAAB34D5}" presName="rect4" presStyleLbl="node1" presStyleIdx="3" presStyleCnt="4">
        <dgm:presLayoutVars>
          <dgm:chMax val="0"/>
          <dgm:chPref val="0"/>
          <dgm:bulletEnabled val="1"/>
        </dgm:presLayoutVars>
      </dgm:prSet>
      <dgm:spPr/>
      <dgm:t>
        <a:bodyPr/>
        <a:lstStyle/>
        <a:p>
          <a:endParaRPr lang="en-US"/>
        </a:p>
      </dgm:t>
    </dgm:pt>
  </dgm:ptLst>
  <dgm:cxnLst>
    <dgm:cxn modelId="{6CA4AE52-E6BF-C646-96E3-7CA673B01B73}" srcId="{55D5E5D7-CD53-3843-A3D5-3760CAAB34D5}" destId="{27454E6B-6FE4-7E47-BC55-CF90FE8AD0F9}" srcOrd="0" destOrd="0" parTransId="{0FEC481E-B71A-3E41-A2F0-D78662ADF852}" sibTransId="{0CE93D35-7122-414D-BC0B-6E9BC9D2D9EC}"/>
    <dgm:cxn modelId="{6B86C63B-2799-7845-A098-F5D6E1C17FF8}" type="presOf" srcId="{55D5E5D7-CD53-3843-A3D5-3760CAAB34D5}" destId="{081D3ECA-03DB-2548-BAA0-E96194F7FC58}" srcOrd="0" destOrd="0" presId="urn:microsoft.com/office/officeart/2005/8/layout/matrix2"/>
    <dgm:cxn modelId="{2E9B52BB-1D98-B546-BDCD-663C0CD81DD5}" type="presOf" srcId="{CB343B8B-408F-CE4E-A0D6-B6CC511678ED}" destId="{093AE520-9B31-034F-9477-0609FA12E9F5}" srcOrd="0" destOrd="0" presId="urn:microsoft.com/office/officeart/2005/8/layout/matrix2"/>
    <dgm:cxn modelId="{722E7E4E-C4E4-CD43-BB2B-46D912C92477}" type="presOf" srcId="{27454E6B-6FE4-7E47-BC55-CF90FE8AD0F9}" destId="{122E9269-47B6-6B4B-9841-A73A72563909}" srcOrd="0" destOrd="0" presId="urn:microsoft.com/office/officeart/2005/8/layout/matrix2"/>
    <dgm:cxn modelId="{A927C466-D0CB-D745-A54D-058557D5C6B9}" type="presOf" srcId="{75AE3762-5808-3848-A070-9E6E2E94C76F}" destId="{CE1E087D-980A-2F47-A464-340E2F95CF57}" srcOrd="0" destOrd="0" presId="urn:microsoft.com/office/officeart/2005/8/layout/matrix2"/>
    <dgm:cxn modelId="{DA9B7AEC-6D9D-8F45-893B-AFFAA3041562}" srcId="{55D5E5D7-CD53-3843-A3D5-3760CAAB34D5}" destId="{CB343B8B-408F-CE4E-A0D6-B6CC511678ED}" srcOrd="3" destOrd="0" parTransId="{C74ECB49-7E0B-4A43-BC08-C49AD92022E9}" sibTransId="{6EC6E85B-43A0-6F4F-AB93-34A357D372A3}"/>
    <dgm:cxn modelId="{862A0620-10D8-8441-A2AA-7DF78C5BB231}" srcId="{55D5E5D7-CD53-3843-A3D5-3760CAAB34D5}" destId="{75AE3762-5808-3848-A070-9E6E2E94C76F}" srcOrd="2" destOrd="0" parTransId="{5E22BBB9-9E9A-D044-A82E-DD2187227F0B}" sibTransId="{30D9AF73-9F9F-054C-AF33-D061713CEC1F}"/>
    <dgm:cxn modelId="{26F7CD71-4966-F648-9FFA-7C30DBCA6AF1}" srcId="{55D5E5D7-CD53-3843-A3D5-3760CAAB34D5}" destId="{095DC887-BA61-7F4F-8151-B1978A33E86B}" srcOrd="1" destOrd="0" parTransId="{283F9752-58B6-DC4D-9324-E54A38D951B2}" sibTransId="{DF5C951F-E919-F841-9424-FE22048A774E}"/>
    <dgm:cxn modelId="{F99ABE0E-350B-A049-8826-D23A29E8EA5D}" type="presOf" srcId="{095DC887-BA61-7F4F-8151-B1978A33E86B}" destId="{464ECF18-7AC1-6142-A5BD-382710C10C7C}" srcOrd="0" destOrd="0" presId="urn:microsoft.com/office/officeart/2005/8/layout/matrix2"/>
    <dgm:cxn modelId="{C0718F44-2500-F947-8FB7-F9A21CD23BA4}" type="presParOf" srcId="{081D3ECA-03DB-2548-BAA0-E96194F7FC58}" destId="{7822AC1F-0AE1-1544-A71A-2F7DA48C5301}" srcOrd="0" destOrd="0" presId="urn:microsoft.com/office/officeart/2005/8/layout/matrix2"/>
    <dgm:cxn modelId="{AAFCFD47-F9E2-E446-A476-639443889CAB}" type="presParOf" srcId="{081D3ECA-03DB-2548-BAA0-E96194F7FC58}" destId="{122E9269-47B6-6B4B-9841-A73A72563909}" srcOrd="1" destOrd="0" presId="urn:microsoft.com/office/officeart/2005/8/layout/matrix2"/>
    <dgm:cxn modelId="{9118287D-62E7-5C4D-AB1B-E7A9DE7C6766}" type="presParOf" srcId="{081D3ECA-03DB-2548-BAA0-E96194F7FC58}" destId="{464ECF18-7AC1-6142-A5BD-382710C10C7C}" srcOrd="2" destOrd="0" presId="urn:microsoft.com/office/officeart/2005/8/layout/matrix2"/>
    <dgm:cxn modelId="{EA6EC147-C554-BE47-A849-4B33E78AC278}" type="presParOf" srcId="{081D3ECA-03DB-2548-BAA0-E96194F7FC58}" destId="{CE1E087D-980A-2F47-A464-340E2F95CF57}" srcOrd="3" destOrd="0" presId="urn:microsoft.com/office/officeart/2005/8/layout/matrix2"/>
    <dgm:cxn modelId="{571C1C86-9C2D-F646-8946-4DDAC851965E}" type="presParOf" srcId="{081D3ECA-03DB-2548-BAA0-E96194F7FC58}" destId="{093AE520-9B31-034F-9477-0609FA12E9F5}"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395471-E37E-8346-BFBA-B417EFE733FD}"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805B2C91-383C-204A-804B-823A52F496C7}">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chemeClr val="tx1"/>
              </a:solidFill>
            </a:rPr>
            <a:t>S </a:t>
          </a:r>
          <a:r>
            <a:rPr lang="en-US" dirty="0" err="1" smtClean="0">
              <a:solidFill>
                <a:schemeClr val="tx1"/>
              </a:solidFill>
            </a:rPr>
            <a:t>ubstances</a:t>
          </a:r>
          <a:r>
            <a:rPr lang="en-US" dirty="0" smtClean="0">
              <a:solidFill>
                <a:schemeClr val="tx1"/>
              </a:solidFill>
            </a:rPr>
            <a:t> or self-harm</a:t>
          </a:r>
          <a:endParaRPr lang="en-US" dirty="0">
            <a:solidFill>
              <a:schemeClr val="tx1"/>
            </a:solidFill>
          </a:endParaRPr>
        </a:p>
      </dgm:t>
    </dgm:pt>
    <dgm:pt modelId="{154AB662-1D30-9C48-AB26-66E2F268C70E}" type="parTrans" cxnId="{4C509FBE-C565-E54A-9A47-1456442A735D}">
      <dgm:prSet/>
      <dgm:spPr/>
      <dgm:t>
        <a:bodyPr/>
        <a:lstStyle/>
        <a:p>
          <a:endParaRPr lang="en-US"/>
        </a:p>
      </dgm:t>
    </dgm:pt>
    <dgm:pt modelId="{7B4841A7-294A-3D42-A49A-E07D4AA58624}" type="sibTrans" cxnId="{4C509FBE-C565-E54A-9A47-1456442A735D}">
      <dgm:prSet/>
      <dgm:spPr/>
      <dgm:t>
        <a:bodyPr/>
        <a:lstStyle/>
        <a:p>
          <a:endParaRPr lang="en-US"/>
        </a:p>
      </dgm:t>
    </dgm:pt>
    <dgm:pt modelId="{B0AF3D88-84F1-1146-B9CA-F20C4E69FDC2}">
      <dgm:prSet phldrT="[Text]"/>
      <dgm:spPr/>
      <dgm:t>
        <a:bodyPr/>
        <a:lstStyle/>
        <a:p>
          <a:r>
            <a:rPr lang="en-US" dirty="0" smtClean="0">
              <a:solidFill>
                <a:srgbClr val="000000"/>
              </a:solidFill>
            </a:rPr>
            <a:t>What am I willing to do in the service of my values, even if it’s hard?</a:t>
          </a:r>
          <a:endParaRPr lang="en-US" dirty="0">
            <a:solidFill>
              <a:srgbClr val="000000"/>
            </a:solidFill>
          </a:endParaRPr>
        </a:p>
      </dgm:t>
    </dgm:pt>
    <dgm:pt modelId="{17C97361-9C0C-AE42-8063-EDA989BBB94D}" type="parTrans" cxnId="{77A71D48-9B6B-0746-A8BE-18F7E47611D5}">
      <dgm:prSet/>
      <dgm:spPr/>
      <dgm:t>
        <a:bodyPr/>
        <a:lstStyle/>
        <a:p>
          <a:endParaRPr lang="en-US"/>
        </a:p>
      </dgm:t>
    </dgm:pt>
    <dgm:pt modelId="{C934B587-5D92-0644-926F-60C04306A413}" type="sibTrans" cxnId="{77A71D48-9B6B-0746-A8BE-18F7E47611D5}">
      <dgm:prSet/>
      <dgm:spPr/>
      <dgm:t>
        <a:bodyPr/>
        <a:lstStyle/>
        <a:p>
          <a:endParaRPr lang="en-US"/>
        </a:p>
      </dgm:t>
    </dgm:pt>
    <dgm:pt modelId="{74E8875E-64F4-0946-8D00-22F86AD7D6F1}">
      <dgm:prSet phldrT="[Text]"/>
      <dgm:spPr/>
      <dgm:t>
        <a:bodyPr/>
        <a:lstStyle/>
        <a:p>
          <a:r>
            <a:rPr lang="en-US" dirty="0" smtClean="0">
              <a:solidFill>
                <a:srgbClr val="000000"/>
              </a:solidFill>
            </a:rPr>
            <a:t>What I don’t want to think, feel, experience</a:t>
          </a:r>
          <a:endParaRPr lang="en-US" dirty="0">
            <a:solidFill>
              <a:srgbClr val="000000"/>
            </a:solidFill>
          </a:endParaRPr>
        </a:p>
      </dgm:t>
    </dgm:pt>
    <dgm:pt modelId="{76898848-30B6-2F4E-BC4A-F8C4DFC8593C}" type="parTrans" cxnId="{784CB9DC-090F-7645-937D-2897CD8CFC80}">
      <dgm:prSet/>
      <dgm:spPr/>
      <dgm:t>
        <a:bodyPr/>
        <a:lstStyle/>
        <a:p>
          <a:endParaRPr lang="en-US"/>
        </a:p>
      </dgm:t>
    </dgm:pt>
    <dgm:pt modelId="{E2B63929-FA6F-E743-B375-115BFFC59EE9}" type="sibTrans" cxnId="{784CB9DC-090F-7645-937D-2897CD8CFC80}">
      <dgm:prSet/>
      <dgm:spPr/>
      <dgm:t>
        <a:bodyPr/>
        <a:lstStyle/>
        <a:p>
          <a:endParaRPr lang="en-US"/>
        </a:p>
      </dgm:t>
    </dgm:pt>
    <dgm:pt modelId="{260A547D-1643-EF49-AD2C-FBE4D40D0241}">
      <dgm:prSet phldrT="[Text]"/>
      <dgm:spPr/>
      <dgm:t>
        <a:bodyPr/>
        <a:lstStyle/>
        <a:p>
          <a:r>
            <a:rPr lang="en-US" dirty="0" smtClean="0">
              <a:solidFill>
                <a:srgbClr val="000000"/>
              </a:solidFill>
            </a:rPr>
            <a:t>What’s important to me?</a:t>
          </a:r>
          <a:endParaRPr lang="en-US" dirty="0">
            <a:solidFill>
              <a:srgbClr val="000000"/>
            </a:solidFill>
          </a:endParaRPr>
        </a:p>
      </dgm:t>
    </dgm:pt>
    <dgm:pt modelId="{A2E63877-5FF5-D747-A53B-56709C8162EC}" type="parTrans" cxnId="{E69A2942-7E56-AE49-A7AD-AC5D2BF532F5}">
      <dgm:prSet/>
      <dgm:spPr/>
      <dgm:t>
        <a:bodyPr/>
        <a:lstStyle/>
        <a:p>
          <a:endParaRPr lang="en-US"/>
        </a:p>
      </dgm:t>
    </dgm:pt>
    <dgm:pt modelId="{92FF32D1-7016-5742-A55B-47AD93ABC33C}" type="sibTrans" cxnId="{E69A2942-7E56-AE49-A7AD-AC5D2BF532F5}">
      <dgm:prSet/>
      <dgm:spPr/>
      <dgm:t>
        <a:bodyPr/>
        <a:lstStyle/>
        <a:p>
          <a:endParaRPr lang="en-US"/>
        </a:p>
      </dgm:t>
    </dgm:pt>
    <dgm:pt modelId="{D4EF144F-CAEE-6248-B156-47847E3C24B5}" type="pres">
      <dgm:prSet presAssocID="{80395471-E37E-8346-BFBA-B417EFE733FD}" presName="matrix" presStyleCnt="0">
        <dgm:presLayoutVars>
          <dgm:chMax val="1"/>
          <dgm:dir/>
          <dgm:resizeHandles val="exact"/>
        </dgm:presLayoutVars>
      </dgm:prSet>
      <dgm:spPr/>
      <dgm:t>
        <a:bodyPr/>
        <a:lstStyle/>
        <a:p>
          <a:endParaRPr lang="en-US"/>
        </a:p>
      </dgm:t>
    </dgm:pt>
    <dgm:pt modelId="{49CCCDB0-E696-7C4E-8654-E9D6D7041299}" type="pres">
      <dgm:prSet presAssocID="{80395471-E37E-8346-BFBA-B417EFE733FD}" presName="axisShape" presStyleLbl="bgShp" presStyleIdx="0" presStyleCnt="1"/>
      <dgm:spPr/>
    </dgm:pt>
    <dgm:pt modelId="{85463199-D8D4-A941-B98C-2239886A0D1F}" type="pres">
      <dgm:prSet presAssocID="{80395471-E37E-8346-BFBA-B417EFE733FD}" presName="rect1" presStyleLbl="node1" presStyleIdx="0" presStyleCnt="4">
        <dgm:presLayoutVars>
          <dgm:chMax val="0"/>
          <dgm:chPref val="0"/>
          <dgm:bulletEnabled val="1"/>
        </dgm:presLayoutVars>
      </dgm:prSet>
      <dgm:spPr/>
      <dgm:t>
        <a:bodyPr/>
        <a:lstStyle/>
        <a:p>
          <a:endParaRPr lang="en-US"/>
        </a:p>
      </dgm:t>
    </dgm:pt>
    <dgm:pt modelId="{1B5A286E-00F6-7E44-B0A0-4D56C5353345}" type="pres">
      <dgm:prSet presAssocID="{80395471-E37E-8346-BFBA-B417EFE733FD}" presName="rect2" presStyleLbl="node1" presStyleIdx="1" presStyleCnt="4">
        <dgm:presLayoutVars>
          <dgm:chMax val="0"/>
          <dgm:chPref val="0"/>
          <dgm:bulletEnabled val="1"/>
        </dgm:presLayoutVars>
      </dgm:prSet>
      <dgm:spPr/>
      <dgm:t>
        <a:bodyPr/>
        <a:lstStyle/>
        <a:p>
          <a:endParaRPr lang="en-US"/>
        </a:p>
      </dgm:t>
    </dgm:pt>
    <dgm:pt modelId="{F0D503E1-B273-3048-8910-2CFF663EC04B}" type="pres">
      <dgm:prSet presAssocID="{80395471-E37E-8346-BFBA-B417EFE733FD}" presName="rect3" presStyleLbl="node1" presStyleIdx="2" presStyleCnt="4">
        <dgm:presLayoutVars>
          <dgm:chMax val="0"/>
          <dgm:chPref val="0"/>
          <dgm:bulletEnabled val="1"/>
        </dgm:presLayoutVars>
      </dgm:prSet>
      <dgm:spPr/>
      <dgm:t>
        <a:bodyPr/>
        <a:lstStyle/>
        <a:p>
          <a:endParaRPr lang="en-US"/>
        </a:p>
      </dgm:t>
    </dgm:pt>
    <dgm:pt modelId="{F0AD0F74-D3D5-044D-B13D-14299CD02830}" type="pres">
      <dgm:prSet presAssocID="{80395471-E37E-8346-BFBA-B417EFE733FD}" presName="rect4" presStyleLbl="node1" presStyleIdx="3" presStyleCnt="4">
        <dgm:presLayoutVars>
          <dgm:chMax val="0"/>
          <dgm:chPref val="0"/>
          <dgm:bulletEnabled val="1"/>
        </dgm:presLayoutVars>
      </dgm:prSet>
      <dgm:spPr/>
      <dgm:t>
        <a:bodyPr/>
        <a:lstStyle/>
        <a:p>
          <a:endParaRPr lang="en-US"/>
        </a:p>
      </dgm:t>
    </dgm:pt>
  </dgm:ptLst>
  <dgm:cxnLst>
    <dgm:cxn modelId="{B89BB248-9F47-0743-87E9-9680802F919E}" type="presOf" srcId="{805B2C91-383C-204A-804B-823A52F496C7}" destId="{85463199-D8D4-A941-B98C-2239886A0D1F}" srcOrd="0" destOrd="0" presId="urn:microsoft.com/office/officeart/2005/8/layout/matrix2"/>
    <dgm:cxn modelId="{16C77B92-243A-9044-85E6-8BADA1334F06}" type="presOf" srcId="{B0AF3D88-84F1-1146-B9CA-F20C4E69FDC2}" destId="{1B5A286E-00F6-7E44-B0A0-4D56C5353345}" srcOrd="0" destOrd="0" presId="urn:microsoft.com/office/officeart/2005/8/layout/matrix2"/>
    <dgm:cxn modelId="{ABB20910-3480-4A4D-9E34-79A1E1B3E460}" type="presOf" srcId="{80395471-E37E-8346-BFBA-B417EFE733FD}" destId="{D4EF144F-CAEE-6248-B156-47847E3C24B5}" srcOrd="0" destOrd="0" presId="urn:microsoft.com/office/officeart/2005/8/layout/matrix2"/>
    <dgm:cxn modelId="{784CB9DC-090F-7645-937D-2897CD8CFC80}" srcId="{80395471-E37E-8346-BFBA-B417EFE733FD}" destId="{74E8875E-64F4-0946-8D00-22F86AD7D6F1}" srcOrd="2" destOrd="0" parTransId="{76898848-30B6-2F4E-BC4A-F8C4DFC8593C}" sibTransId="{E2B63929-FA6F-E743-B375-115BFFC59EE9}"/>
    <dgm:cxn modelId="{E69A2942-7E56-AE49-A7AD-AC5D2BF532F5}" srcId="{80395471-E37E-8346-BFBA-B417EFE733FD}" destId="{260A547D-1643-EF49-AD2C-FBE4D40D0241}" srcOrd="3" destOrd="0" parTransId="{A2E63877-5FF5-D747-A53B-56709C8162EC}" sibTransId="{92FF32D1-7016-5742-A55B-47AD93ABC33C}"/>
    <dgm:cxn modelId="{4C509FBE-C565-E54A-9A47-1456442A735D}" srcId="{80395471-E37E-8346-BFBA-B417EFE733FD}" destId="{805B2C91-383C-204A-804B-823A52F496C7}" srcOrd="0" destOrd="0" parTransId="{154AB662-1D30-9C48-AB26-66E2F268C70E}" sibTransId="{7B4841A7-294A-3D42-A49A-E07D4AA58624}"/>
    <dgm:cxn modelId="{32219427-0E71-2E43-ACE0-A60968D61B21}" type="presOf" srcId="{260A547D-1643-EF49-AD2C-FBE4D40D0241}" destId="{F0AD0F74-D3D5-044D-B13D-14299CD02830}" srcOrd="0" destOrd="0" presId="urn:microsoft.com/office/officeart/2005/8/layout/matrix2"/>
    <dgm:cxn modelId="{4668FCFB-2990-AA41-AEB8-74BC7D171E53}" type="presOf" srcId="{74E8875E-64F4-0946-8D00-22F86AD7D6F1}" destId="{F0D503E1-B273-3048-8910-2CFF663EC04B}" srcOrd="0" destOrd="0" presId="urn:microsoft.com/office/officeart/2005/8/layout/matrix2"/>
    <dgm:cxn modelId="{77A71D48-9B6B-0746-A8BE-18F7E47611D5}" srcId="{80395471-E37E-8346-BFBA-B417EFE733FD}" destId="{B0AF3D88-84F1-1146-B9CA-F20C4E69FDC2}" srcOrd="1" destOrd="0" parTransId="{17C97361-9C0C-AE42-8063-EDA989BBB94D}" sibTransId="{C934B587-5D92-0644-926F-60C04306A413}"/>
    <dgm:cxn modelId="{C171139F-9C63-104C-923B-8D6EF71FD00D}" type="presParOf" srcId="{D4EF144F-CAEE-6248-B156-47847E3C24B5}" destId="{49CCCDB0-E696-7C4E-8654-E9D6D7041299}" srcOrd="0" destOrd="0" presId="urn:microsoft.com/office/officeart/2005/8/layout/matrix2"/>
    <dgm:cxn modelId="{5A7A0D3A-25E8-F44C-8F1B-AAAA01D5F380}" type="presParOf" srcId="{D4EF144F-CAEE-6248-B156-47847E3C24B5}" destId="{85463199-D8D4-A941-B98C-2239886A0D1F}" srcOrd="1" destOrd="0" presId="urn:microsoft.com/office/officeart/2005/8/layout/matrix2"/>
    <dgm:cxn modelId="{FB441662-178B-EB48-8533-C9213BD48FAE}" type="presParOf" srcId="{D4EF144F-CAEE-6248-B156-47847E3C24B5}" destId="{1B5A286E-00F6-7E44-B0A0-4D56C5353345}" srcOrd="2" destOrd="0" presId="urn:microsoft.com/office/officeart/2005/8/layout/matrix2"/>
    <dgm:cxn modelId="{EE8CDD6A-D2A0-B14A-A7A3-294C768004CE}" type="presParOf" srcId="{D4EF144F-CAEE-6248-B156-47847E3C24B5}" destId="{F0D503E1-B273-3048-8910-2CFF663EC04B}" srcOrd="3" destOrd="0" presId="urn:microsoft.com/office/officeart/2005/8/layout/matrix2"/>
    <dgm:cxn modelId="{F4C0F634-0136-CE40-95FA-46DE4E21C63D}" type="presParOf" srcId="{D4EF144F-CAEE-6248-B156-47847E3C24B5}" destId="{F0AD0F74-D3D5-044D-B13D-14299CD02830}"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9AB7BB-C65B-604D-B53C-627EFF7CC675}"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E69CA9ED-C3D3-EC47-B8AF-65F2C28BF547}">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chemeClr val="tx1"/>
              </a:solidFill>
            </a:rPr>
            <a:t>S </a:t>
          </a:r>
          <a:r>
            <a:rPr lang="en-US" dirty="0" err="1" smtClean="0">
              <a:solidFill>
                <a:schemeClr val="tx1"/>
              </a:solidFill>
            </a:rPr>
            <a:t>ubstances</a:t>
          </a:r>
          <a:r>
            <a:rPr lang="en-US" dirty="0" smtClean="0">
              <a:solidFill>
                <a:schemeClr val="tx1"/>
              </a:solidFill>
            </a:rPr>
            <a:t> or self-harm</a:t>
          </a:r>
          <a:endParaRPr lang="en-US" dirty="0"/>
        </a:p>
      </dgm:t>
    </dgm:pt>
    <dgm:pt modelId="{AB1F0ED7-D36E-C04C-BAAA-BE020275E079}" type="parTrans" cxnId="{D05A2724-DC1E-B94F-ACC9-00FDA4145D01}">
      <dgm:prSet/>
      <dgm:spPr/>
      <dgm:t>
        <a:bodyPr/>
        <a:lstStyle/>
        <a:p>
          <a:endParaRPr lang="en-US"/>
        </a:p>
      </dgm:t>
    </dgm:pt>
    <dgm:pt modelId="{5FFBD06D-1B87-D849-9848-8BD75937410C}" type="sibTrans" cxnId="{D05A2724-DC1E-B94F-ACC9-00FDA4145D01}">
      <dgm:prSet/>
      <dgm:spPr/>
      <dgm:t>
        <a:bodyPr/>
        <a:lstStyle/>
        <a:p>
          <a:endParaRPr lang="en-US"/>
        </a:p>
      </dgm:t>
    </dgm:pt>
    <dgm:pt modelId="{3BDFAC15-3CB4-0441-BC97-5E163F0B8D2B}">
      <dgm:prSet phldrT="[Text]"/>
      <dgm:spPr/>
      <dgm:t>
        <a:bodyPr/>
        <a:lstStyle/>
        <a:p>
          <a:r>
            <a:rPr lang="en-US" dirty="0" smtClean="0">
              <a:solidFill>
                <a:srgbClr val="000000"/>
              </a:solidFill>
            </a:rPr>
            <a:t>What am I willing to do in the service of my values, even if it’s hard?</a:t>
          </a:r>
          <a:endParaRPr lang="en-US" dirty="0"/>
        </a:p>
      </dgm:t>
    </dgm:pt>
    <dgm:pt modelId="{11670218-A4E3-9C4C-8E21-DF7FDEEB5C56}" type="parTrans" cxnId="{CCF0D655-356E-6A42-A51C-3378FDB7163D}">
      <dgm:prSet/>
      <dgm:spPr/>
      <dgm:t>
        <a:bodyPr/>
        <a:lstStyle/>
        <a:p>
          <a:endParaRPr lang="en-US"/>
        </a:p>
      </dgm:t>
    </dgm:pt>
    <dgm:pt modelId="{FBE01FC2-83CF-D948-BF49-139E07671B38}" type="sibTrans" cxnId="{CCF0D655-356E-6A42-A51C-3378FDB7163D}">
      <dgm:prSet/>
      <dgm:spPr/>
      <dgm:t>
        <a:bodyPr/>
        <a:lstStyle/>
        <a:p>
          <a:endParaRPr lang="en-US"/>
        </a:p>
      </dgm:t>
    </dgm:pt>
    <dgm:pt modelId="{B6A3E325-EB7D-9A44-A134-102BB8CACA28}">
      <dgm:prSet phldrT="[Text]"/>
      <dgm:spPr/>
      <dgm:t>
        <a:bodyPr/>
        <a:lstStyle/>
        <a:p>
          <a:r>
            <a:rPr lang="en-US" dirty="0" smtClean="0">
              <a:solidFill>
                <a:srgbClr val="000000"/>
              </a:solidFill>
            </a:rPr>
            <a:t>What I don’t want to think, feel, experience</a:t>
          </a:r>
          <a:endParaRPr lang="en-US" dirty="0"/>
        </a:p>
      </dgm:t>
    </dgm:pt>
    <dgm:pt modelId="{EC800E59-2C6B-0A42-82F6-58C4636332E4}" type="parTrans" cxnId="{B92409FD-BE13-7244-A639-F83733539B33}">
      <dgm:prSet/>
      <dgm:spPr/>
      <dgm:t>
        <a:bodyPr/>
        <a:lstStyle/>
        <a:p>
          <a:endParaRPr lang="en-US"/>
        </a:p>
      </dgm:t>
    </dgm:pt>
    <dgm:pt modelId="{82EF524B-E6E5-574B-8ADC-37C2D8ED7F45}" type="sibTrans" cxnId="{B92409FD-BE13-7244-A639-F83733539B33}">
      <dgm:prSet/>
      <dgm:spPr/>
      <dgm:t>
        <a:bodyPr/>
        <a:lstStyle/>
        <a:p>
          <a:endParaRPr lang="en-US"/>
        </a:p>
      </dgm:t>
    </dgm:pt>
    <dgm:pt modelId="{50CA07FF-ED9D-9A4A-B7C7-CBB7F26D7BAB}">
      <dgm:prSet phldrT="[Text]"/>
      <dgm:spPr/>
      <dgm:t>
        <a:bodyPr/>
        <a:lstStyle/>
        <a:p>
          <a:r>
            <a:rPr lang="en-US" dirty="0" smtClean="0">
              <a:solidFill>
                <a:srgbClr val="000000"/>
              </a:solidFill>
            </a:rPr>
            <a:t>What’s important to me?</a:t>
          </a:r>
          <a:endParaRPr lang="en-US" dirty="0"/>
        </a:p>
      </dgm:t>
    </dgm:pt>
    <dgm:pt modelId="{0DC8F24B-46A8-624C-BC53-0FAD1901475C}" type="parTrans" cxnId="{49F5C0AB-57BB-9548-BE96-4E8C962476BA}">
      <dgm:prSet/>
      <dgm:spPr/>
      <dgm:t>
        <a:bodyPr/>
        <a:lstStyle/>
        <a:p>
          <a:endParaRPr lang="en-US"/>
        </a:p>
      </dgm:t>
    </dgm:pt>
    <dgm:pt modelId="{416BF68E-7FFE-0144-8A81-CFF6AAE07032}" type="sibTrans" cxnId="{49F5C0AB-57BB-9548-BE96-4E8C962476BA}">
      <dgm:prSet/>
      <dgm:spPr/>
      <dgm:t>
        <a:bodyPr/>
        <a:lstStyle/>
        <a:p>
          <a:endParaRPr lang="en-US"/>
        </a:p>
      </dgm:t>
    </dgm:pt>
    <dgm:pt modelId="{D59B2953-B627-C442-B997-9CD3CF83F9A6}" type="pres">
      <dgm:prSet presAssocID="{519AB7BB-C65B-604D-B53C-627EFF7CC675}" presName="matrix" presStyleCnt="0">
        <dgm:presLayoutVars>
          <dgm:chMax val="1"/>
          <dgm:dir/>
          <dgm:resizeHandles val="exact"/>
        </dgm:presLayoutVars>
      </dgm:prSet>
      <dgm:spPr/>
      <dgm:t>
        <a:bodyPr/>
        <a:lstStyle/>
        <a:p>
          <a:endParaRPr lang="en-US"/>
        </a:p>
      </dgm:t>
    </dgm:pt>
    <dgm:pt modelId="{B809C7A9-C907-5E49-A179-327BC04CF9F7}" type="pres">
      <dgm:prSet presAssocID="{519AB7BB-C65B-604D-B53C-627EFF7CC675}" presName="axisShape" presStyleLbl="bgShp" presStyleIdx="0" presStyleCnt="1"/>
      <dgm:spPr/>
    </dgm:pt>
    <dgm:pt modelId="{8A0755A2-7981-7949-8BC5-1931294F39BF}" type="pres">
      <dgm:prSet presAssocID="{519AB7BB-C65B-604D-B53C-627EFF7CC675}" presName="rect1" presStyleLbl="node1" presStyleIdx="0" presStyleCnt="4">
        <dgm:presLayoutVars>
          <dgm:chMax val="0"/>
          <dgm:chPref val="0"/>
          <dgm:bulletEnabled val="1"/>
        </dgm:presLayoutVars>
      </dgm:prSet>
      <dgm:spPr/>
      <dgm:t>
        <a:bodyPr/>
        <a:lstStyle/>
        <a:p>
          <a:endParaRPr lang="en-US"/>
        </a:p>
      </dgm:t>
    </dgm:pt>
    <dgm:pt modelId="{4E367676-B469-744D-9D7E-12EBF4412A99}" type="pres">
      <dgm:prSet presAssocID="{519AB7BB-C65B-604D-B53C-627EFF7CC675}" presName="rect2" presStyleLbl="node1" presStyleIdx="1" presStyleCnt="4">
        <dgm:presLayoutVars>
          <dgm:chMax val="0"/>
          <dgm:chPref val="0"/>
          <dgm:bulletEnabled val="1"/>
        </dgm:presLayoutVars>
      </dgm:prSet>
      <dgm:spPr/>
      <dgm:t>
        <a:bodyPr/>
        <a:lstStyle/>
        <a:p>
          <a:endParaRPr lang="en-US"/>
        </a:p>
      </dgm:t>
    </dgm:pt>
    <dgm:pt modelId="{66FFEF80-DF3F-0B4A-A279-07996E670F86}" type="pres">
      <dgm:prSet presAssocID="{519AB7BB-C65B-604D-B53C-627EFF7CC675}" presName="rect3" presStyleLbl="node1" presStyleIdx="2" presStyleCnt="4">
        <dgm:presLayoutVars>
          <dgm:chMax val="0"/>
          <dgm:chPref val="0"/>
          <dgm:bulletEnabled val="1"/>
        </dgm:presLayoutVars>
      </dgm:prSet>
      <dgm:spPr/>
      <dgm:t>
        <a:bodyPr/>
        <a:lstStyle/>
        <a:p>
          <a:endParaRPr lang="en-US"/>
        </a:p>
      </dgm:t>
    </dgm:pt>
    <dgm:pt modelId="{3182A868-3E34-AC48-B594-61018C0B035D}" type="pres">
      <dgm:prSet presAssocID="{519AB7BB-C65B-604D-B53C-627EFF7CC675}" presName="rect4" presStyleLbl="node1" presStyleIdx="3" presStyleCnt="4">
        <dgm:presLayoutVars>
          <dgm:chMax val="0"/>
          <dgm:chPref val="0"/>
          <dgm:bulletEnabled val="1"/>
        </dgm:presLayoutVars>
      </dgm:prSet>
      <dgm:spPr/>
      <dgm:t>
        <a:bodyPr/>
        <a:lstStyle/>
        <a:p>
          <a:endParaRPr lang="en-US"/>
        </a:p>
      </dgm:t>
    </dgm:pt>
  </dgm:ptLst>
  <dgm:cxnLst>
    <dgm:cxn modelId="{CCF0D655-356E-6A42-A51C-3378FDB7163D}" srcId="{519AB7BB-C65B-604D-B53C-627EFF7CC675}" destId="{3BDFAC15-3CB4-0441-BC97-5E163F0B8D2B}" srcOrd="1" destOrd="0" parTransId="{11670218-A4E3-9C4C-8E21-DF7FDEEB5C56}" sibTransId="{FBE01FC2-83CF-D948-BF49-139E07671B38}"/>
    <dgm:cxn modelId="{49F5C0AB-57BB-9548-BE96-4E8C962476BA}" srcId="{519AB7BB-C65B-604D-B53C-627EFF7CC675}" destId="{50CA07FF-ED9D-9A4A-B7C7-CBB7F26D7BAB}" srcOrd="3" destOrd="0" parTransId="{0DC8F24B-46A8-624C-BC53-0FAD1901475C}" sibTransId="{416BF68E-7FFE-0144-8A81-CFF6AAE07032}"/>
    <dgm:cxn modelId="{D05A2724-DC1E-B94F-ACC9-00FDA4145D01}" srcId="{519AB7BB-C65B-604D-B53C-627EFF7CC675}" destId="{E69CA9ED-C3D3-EC47-B8AF-65F2C28BF547}" srcOrd="0" destOrd="0" parTransId="{AB1F0ED7-D36E-C04C-BAAA-BE020275E079}" sibTransId="{5FFBD06D-1B87-D849-9848-8BD75937410C}"/>
    <dgm:cxn modelId="{C4565B82-3516-E349-BEF3-9C47797FC71B}" type="presOf" srcId="{50CA07FF-ED9D-9A4A-B7C7-CBB7F26D7BAB}" destId="{3182A868-3E34-AC48-B594-61018C0B035D}" srcOrd="0" destOrd="0" presId="urn:microsoft.com/office/officeart/2005/8/layout/matrix2"/>
    <dgm:cxn modelId="{BFAEF4BE-F9CC-B44C-B52C-599353042242}" type="presOf" srcId="{519AB7BB-C65B-604D-B53C-627EFF7CC675}" destId="{D59B2953-B627-C442-B997-9CD3CF83F9A6}" srcOrd="0" destOrd="0" presId="urn:microsoft.com/office/officeart/2005/8/layout/matrix2"/>
    <dgm:cxn modelId="{B92409FD-BE13-7244-A639-F83733539B33}" srcId="{519AB7BB-C65B-604D-B53C-627EFF7CC675}" destId="{B6A3E325-EB7D-9A44-A134-102BB8CACA28}" srcOrd="2" destOrd="0" parTransId="{EC800E59-2C6B-0A42-82F6-58C4636332E4}" sibTransId="{82EF524B-E6E5-574B-8ADC-37C2D8ED7F45}"/>
    <dgm:cxn modelId="{035EB583-2BA8-D74B-A1F1-B9BE7599C4C4}" type="presOf" srcId="{E69CA9ED-C3D3-EC47-B8AF-65F2C28BF547}" destId="{8A0755A2-7981-7949-8BC5-1931294F39BF}" srcOrd="0" destOrd="0" presId="urn:microsoft.com/office/officeart/2005/8/layout/matrix2"/>
    <dgm:cxn modelId="{A84E02CA-D5AB-7E4C-8510-8B0DA2EB2408}" type="presOf" srcId="{3BDFAC15-3CB4-0441-BC97-5E163F0B8D2B}" destId="{4E367676-B469-744D-9D7E-12EBF4412A99}" srcOrd="0" destOrd="0" presId="urn:microsoft.com/office/officeart/2005/8/layout/matrix2"/>
    <dgm:cxn modelId="{F031DC8F-E9CC-F240-A17C-DB2AFA26D862}" type="presOf" srcId="{B6A3E325-EB7D-9A44-A134-102BB8CACA28}" destId="{66FFEF80-DF3F-0B4A-A279-07996E670F86}" srcOrd="0" destOrd="0" presId="urn:microsoft.com/office/officeart/2005/8/layout/matrix2"/>
    <dgm:cxn modelId="{B9669C6D-C374-1142-84A2-C49DA18E3BD7}" type="presParOf" srcId="{D59B2953-B627-C442-B997-9CD3CF83F9A6}" destId="{B809C7A9-C907-5E49-A179-327BC04CF9F7}" srcOrd="0" destOrd="0" presId="urn:microsoft.com/office/officeart/2005/8/layout/matrix2"/>
    <dgm:cxn modelId="{270661B7-203C-3246-ADF4-B17547FAD633}" type="presParOf" srcId="{D59B2953-B627-C442-B997-9CD3CF83F9A6}" destId="{8A0755A2-7981-7949-8BC5-1931294F39BF}" srcOrd="1" destOrd="0" presId="urn:microsoft.com/office/officeart/2005/8/layout/matrix2"/>
    <dgm:cxn modelId="{31138AB2-8971-C047-9CA9-E6A842B54CF8}" type="presParOf" srcId="{D59B2953-B627-C442-B997-9CD3CF83F9A6}" destId="{4E367676-B469-744D-9D7E-12EBF4412A99}" srcOrd="2" destOrd="0" presId="urn:microsoft.com/office/officeart/2005/8/layout/matrix2"/>
    <dgm:cxn modelId="{11C0E5E7-AFDC-004F-A254-B34001E71DE2}" type="presParOf" srcId="{D59B2953-B627-C442-B997-9CD3CF83F9A6}" destId="{66FFEF80-DF3F-0B4A-A279-07996E670F86}" srcOrd="3" destOrd="0" presId="urn:microsoft.com/office/officeart/2005/8/layout/matrix2"/>
    <dgm:cxn modelId="{64B4B1F8-DF6F-524B-B636-088CDC456D6E}" type="presParOf" srcId="{D59B2953-B627-C442-B997-9CD3CF83F9A6}" destId="{3182A868-3E34-AC48-B594-61018C0B035D}"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19AB7BB-C65B-604D-B53C-627EFF7CC675}"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E69CA9ED-C3D3-EC47-B8AF-65F2C28BF547}">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chemeClr val="tx1"/>
              </a:solidFill>
            </a:rPr>
            <a:t>S </a:t>
          </a:r>
          <a:r>
            <a:rPr lang="en-US" dirty="0" err="1" smtClean="0">
              <a:solidFill>
                <a:schemeClr val="tx1"/>
              </a:solidFill>
            </a:rPr>
            <a:t>ubstances</a:t>
          </a:r>
          <a:r>
            <a:rPr lang="en-US" dirty="0" smtClean="0">
              <a:solidFill>
                <a:schemeClr val="tx1"/>
              </a:solidFill>
            </a:rPr>
            <a:t> or self-harm</a:t>
          </a:r>
          <a:endParaRPr lang="en-US" dirty="0"/>
        </a:p>
      </dgm:t>
    </dgm:pt>
    <dgm:pt modelId="{AB1F0ED7-D36E-C04C-BAAA-BE020275E079}" type="parTrans" cxnId="{D05A2724-DC1E-B94F-ACC9-00FDA4145D01}">
      <dgm:prSet/>
      <dgm:spPr/>
      <dgm:t>
        <a:bodyPr/>
        <a:lstStyle/>
        <a:p>
          <a:endParaRPr lang="en-US"/>
        </a:p>
      </dgm:t>
    </dgm:pt>
    <dgm:pt modelId="{5FFBD06D-1B87-D849-9848-8BD75937410C}" type="sibTrans" cxnId="{D05A2724-DC1E-B94F-ACC9-00FDA4145D01}">
      <dgm:prSet/>
      <dgm:spPr/>
      <dgm:t>
        <a:bodyPr/>
        <a:lstStyle/>
        <a:p>
          <a:endParaRPr lang="en-US"/>
        </a:p>
      </dgm:t>
    </dgm:pt>
    <dgm:pt modelId="{3BDFAC15-3CB4-0441-BC97-5E163F0B8D2B}">
      <dgm:prSet phldrT="[Text]"/>
      <dgm:spPr/>
      <dgm:t>
        <a:bodyPr/>
        <a:lstStyle/>
        <a:p>
          <a:r>
            <a:rPr lang="en-US" dirty="0" smtClean="0">
              <a:solidFill>
                <a:srgbClr val="000000"/>
              </a:solidFill>
            </a:rPr>
            <a:t>What am I willing to do in the service of my values, even if it’s hard?</a:t>
          </a:r>
          <a:endParaRPr lang="en-US" dirty="0"/>
        </a:p>
      </dgm:t>
    </dgm:pt>
    <dgm:pt modelId="{11670218-A4E3-9C4C-8E21-DF7FDEEB5C56}" type="parTrans" cxnId="{CCF0D655-356E-6A42-A51C-3378FDB7163D}">
      <dgm:prSet/>
      <dgm:spPr/>
      <dgm:t>
        <a:bodyPr/>
        <a:lstStyle/>
        <a:p>
          <a:endParaRPr lang="en-US"/>
        </a:p>
      </dgm:t>
    </dgm:pt>
    <dgm:pt modelId="{FBE01FC2-83CF-D948-BF49-139E07671B38}" type="sibTrans" cxnId="{CCF0D655-356E-6A42-A51C-3378FDB7163D}">
      <dgm:prSet/>
      <dgm:spPr/>
      <dgm:t>
        <a:bodyPr/>
        <a:lstStyle/>
        <a:p>
          <a:endParaRPr lang="en-US"/>
        </a:p>
      </dgm:t>
    </dgm:pt>
    <dgm:pt modelId="{B6A3E325-EB7D-9A44-A134-102BB8CACA28}">
      <dgm:prSet phldrT="[Text]"/>
      <dgm:spPr/>
      <dgm:t>
        <a:bodyPr/>
        <a:lstStyle/>
        <a:p>
          <a:r>
            <a:rPr lang="en-US" dirty="0" smtClean="0">
              <a:solidFill>
                <a:srgbClr val="000000"/>
              </a:solidFill>
            </a:rPr>
            <a:t>What I don’t want to think, feel, experience</a:t>
          </a:r>
          <a:endParaRPr lang="en-US" dirty="0"/>
        </a:p>
      </dgm:t>
    </dgm:pt>
    <dgm:pt modelId="{EC800E59-2C6B-0A42-82F6-58C4636332E4}" type="parTrans" cxnId="{B92409FD-BE13-7244-A639-F83733539B33}">
      <dgm:prSet/>
      <dgm:spPr/>
      <dgm:t>
        <a:bodyPr/>
        <a:lstStyle/>
        <a:p>
          <a:endParaRPr lang="en-US"/>
        </a:p>
      </dgm:t>
    </dgm:pt>
    <dgm:pt modelId="{82EF524B-E6E5-574B-8ADC-37C2D8ED7F45}" type="sibTrans" cxnId="{B92409FD-BE13-7244-A639-F83733539B33}">
      <dgm:prSet/>
      <dgm:spPr/>
      <dgm:t>
        <a:bodyPr/>
        <a:lstStyle/>
        <a:p>
          <a:endParaRPr lang="en-US"/>
        </a:p>
      </dgm:t>
    </dgm:pt>
    <dgm:pt modelId="{50CA07FF-ED9D-9A4A-B7C7-CBB7F26D7BAB}">
      <dgm:prSet phldrT="[Text]"/>
      <dgm:spPr/>
      <dgm:t>
        <a:bodyPr/>
        <a:lstStyle/>
        <a:p>
          <a:r>
            <a:rPr lang="en-US" dirty="0" smtClean="0">
              <a:solidFill>
                <a:srgbClr val="000000"/>
              </a:solidFill>
            </a:rPr>
            <a:t>What’s important to me?</a:t>
          </a:r>
          <a:endParaRPr lang="en-US" dirty="0"/>
        </a:p>
      </dgm:t>
    </dgm:pt>
    <dgm:pt modelId="{0DC8F24B-46A8-624C-BC53-0FAD1901475C}" type="parTrans" cxnId="{49F5C0AB-57BB-9548-BE96-4E8C962476BA}">
      <dgm:prSet/>
      <dgm:spPr/>
      <dgm:t>
        <a:bodyPr/>
        <a:lstStyle/>
        <a:p>
          <a:endParaRPr lang="en-US"/>
        </a:p>
      </dgm:t>
    </dgm:pt>
    <dgm:pt modelId="{416BF68E-7FFE-0144-8A81-CFF6AAE07032}" type="sibTrans" cxnId="{49F5C0AB-57BB-9548-BE96-4E8C962476BA}">
      <dgm:prSet/>
      <dgm:spPr/>
      <dgm:t>
        <a:bodyPr/>
        <a:lstStyle/>
        <a:p>
          <a:endParaRPr lang="en-US"/>
        </a:p>
      </dgm:t>
    </dgm:pt>
    <dgm:pt modelId="{D59B2953-B627-C442-B997-9CD3CF83F9A6}" type="pres">
      <dgm:prSet presAssocID="{519AB7BB-C65B-604D-B53C-627EFF7CC675}" presName="matrix" presStyleCnt="0">
        <dgm:presLayoutVars>
          <dgm:chMax val="1"/>
          <dgm:dir/>
          <dgm:resizeHandles val="exact"/>
        </dgm:presLayoutVars>
      </dgm:prSet>
      <dgm:spPr/>
      <dgm:t>
        <a:bodyPr/>
        <a:lstStyle/>
        <a:p>
          <a:endParaRPr lang="en-US"/>
        </a:p>
      </dgm:t>
    </dgm:pt>
    <dgm:pt modelId="{B809C7A9-C907-5E49-A179-327BC04CF9F7}" type="pres">
      <dgm:prSet presAssocID="{519AB7BB-C65B-604D-B53C-627EFF7CC675}" presName="axisShape" presStyleLbl="bgShp" presStyleIdx="0" presStyleCnt="1"/>
      <dgm:spPr/>
    </dgm:pt>
    <dgm:pt modelId="{8A0755A2-7981-7949-8BC5-1931294F39BF}" type="pres">
      <dgm:prSet presAssocID="{519AB7BB-C65B-604D-B53C-627EFF7CC675}" presName="rect1" presStyleLbl="node1" presStyleIdx="0" presStyleCnt="4">
        <dgm:presLayoutVars>
          <dgm:chMax val="0"/>
          <dgm:chPref val="0"/>
          <dgm:bulletEnabled val="1"/>
        </dgm:presLayoutVars>
      </dgm:prSet>
      <dgm:spPr/>
      <dgm:t>
        <a:bodyPr/>
        <a:lstStyle/>
        <a:p>
          <a:endParaRPr lang="en-US"/>
        </a:p>
      </dgm:t>
    </dgm:pt>
    <dgm:pt modelId="{4E367676-B469-744D-9D7E-12EBF4412A99}" type="pres">
      <dgm:prSet presAssocID="{519AB7BB-C65B-604D-B53C-627EFF7CC675}" presName="rect2" presStyleLbl="node1" presStyleIdx="1" presStyleCnt="4">
        <dgm:presLayoutVars>
          <dgm:chMax val="0"/>
          <dgm:chPref val="0"/>
          <dgm:bulletEnabled val="1"/>
        </dgm:presLayoutVars>
      </dgm:prSet>
      <dgm:spPr/>
      <dgm:t>
        <a:bodyPr/>
        <a:lstStyle/>
        <a:p>
          <a:endParaRPr lang="en-US"/>
        </a:p>
      </dgm:t>
    </dgm:pt>
    <dgm:pt modelId="{66FFEF80-DF3F-0B4A-A279-07996E670F86}" type="pres">
      <dgm:prSet presAssocID="{519AB7BB-C65B-604D-B53C-627EFF7CC675}" presName="rect3" presStyleLbl="node1" presStyleIdx="2" presStyleCnt="4">
        <dgm:presLayoutVars>
          <dgm:chMax val="0"/>
          <dgm:chPref val="0"/>
          <dgm:bulletEnabled val="1"/>
        </dgm:presLayoutVars>
      </dgm:prSet>
      <dgm:spPr/>
      <dgm:t>
        <a:bodyPr/>
        <a:lstStyle/>
        <a:p>
          <a:endParaRPr lang="en-US"/>
        </a:p>
      </dgm:t>
    </dgm:pt>
    <dgm:pt modelId="{3182A868-3E34-AC48-B594-61018C0B035D}" type="pres">
      <dgm:prSet presAssocID="{519AB7BB-C65B-604D-B53C-627EFF7CC675}" presName="rect4" presStyleLbl="node1" presStyleIdx="3" presStyleCnt="4">
        <dgm:presLayoutVars>
          <dgm:chMax val="0"/>
          <dgm:chPref val="0"/>
          <dgm:bulletEnabled val="1"/>
        </dgm:presLayoutVars>
      </dgm:prSet>
      <dgm:spPr/>
      <dgm:t>
        <a:bodyPr/>
        <a:lstStyle/>
        <a:p>
          <a:endParaRPr lang="en-US"/>
        </a:p>
      </dgm:t>
    </dgm:pt>
  </dgm:ptLst>
  <dgm:cxnLst>
    <dgm:cxn modelId="{CCF0D655-356E-6A42-A51C-3378FDB7163D}" srcId="{519AB7BB-C65B-604D-B53C-627EFF7CC675}" destId="{3BDFAC15-3CB4-0441-BC97-5E163F0B8D2B}" srcOrd="1" destOrd="0" parTransId="{11670218-A4E3-9C4C-8E21-DF7FDEEB5C56}" sibTransId="{FBE01FC2-83CF-D948-BF49-139E07671B38}"/>
    <dgm:cxn modelId="{49F5C0AB-57BB-9548-BE96-4E8C962476BA}" srcId="{519AB7BB-C65B-604D-B53C-627EFF7CC675}" destId="{50CA07FF-ED9D-9A4A-B7C7-CBB7F26D7BAB}" srcOrd="3" destOrd="0" parTransId="{0DC8F24B-46A8-624C-BC53-0FAD1901475C}" sibTransId="{416BF68E-7FFE-0144-8A81-CFF6AAE07032}"/>
    <dgm:cxn modelId="{D05A2724-DC1E-B94F-ACC9-00FDA4145D01}" srcId="{519AB7BB-C65B-604D-B53C-627EFF7CC675}" destId="{E69CA9ED-C3D3-EC47-B8AF-65F2C28BF547}" srcOrd="0" destOrd="0" parTransId="{AB1F0ED7-D36E-C04C-BAAA-BE020275E079}" sibTransId="{5FFBD06D-1B87-D849-9848-8BD75937410C}"/>
    <dgm:cxn modelId="{4DA4C205-B15B-0F42-9755-74BE2265B629}" type="presOf" srcId="{E69CA9ED-C3D3-EC47-B8AF-65F2C28BF547}" destId="{8A0755A2-7981-7949-8BC5-1931294F39BF}" srcOrd="0" destOrd="0" presId="urn:microsoft.com/office/officeart/2005/8/layout/matrix2"/>
    <dgm:cxn modelId="{B253EFC5-9A6E-544A-85B7-2236DB5077C5}" type="presOf" srcId="{519AB7BB-C65B-604D-B53C-627EFF7CC675}" destId="{D59B2953-B627-C442-B997-9CD3CF83F9A6}" srcOrd="0" destOrd="0" presId="urn:microsoft.com/office/officeart/2005/8/layout/matrix2"/>
    <dgm:cxn modelId="{D59649BA-CF68-3D4C-8F78-3E915A208A1C}" type="presOf" srcId="{B6A3E325-EB7D-9A44-A134-102BB8CACA28}" destId="{66FFEF80-DF3F-0B4A-A279-07996E670F86}" srcOrd="0" destOrd="0" presId="urn:microsoft.com/office/officeart/2005/8/layout/matrix2"/>
    <dgm:cxn modelId="{B92409FD-BE13-7244-A639-F83733539B33}" srcId="{519AB7BB-C65B-604D-B53C-627EFF7CC675}" destId="{B6A3E325-EB7D-9A44-A134-102BB8CACA28}" srcOrd="2" destOrd="0" parTransId="{EC800E59-2C6B-0A42-82F6-58C4636332E4}" sibTransId="{82EF524B-E6E5-574B-8ADC-37C2D8ED7F45}"/>
    <dgm:cxn modelId="{E0682BD7-F183-4C49-8A79-141E390F7085}" type="presOf" srcId="{50CA07FF-ED9D-9A4A-B7C7-CBB7F26D7BAB}" destId="{3182A868-3E34-AC48-B594-61018C0B035D}" srcOrd="0" destOrd="0" presId="urn:microsoft.com/office/officeart/2005/8/layout/matrix2"/>
    <dgm:cxn modelId="{6AC30341-9EC4-1343-A385-6931E6A6E591}" type="presOf" srcId="{3BDFAC15-3CB4-0441-BC97-5E163F0B8D2B}" destId="{4E367676-B469-744D-9D7E-12EBF4412A99}" srcOrd="0" destOrd="0" presId="urn:microsoft.com/office/officeart/2005/8/layout/matrix2"/>
    <dgm:cxn modelId="{4F1D945E-759B-F345-B515-91127F54BAAC}" type="presParOf" srcId="{D59B2953-B627-C442-B997-9CD3CF83F9A6}" destId="{B809C7A9-C907-5E49-A179-327BC04CF9F7}" srcOrd="0" destOrd="0" presId="urn:microsoft.com/office/officeart/2005/8/layout/matrix2"/>
    <dgm:cxn modelId="{9C68C2A8-AEB4-204C-BEC0-026E1839AE78}" type="presParOf" srcId="{D59B2953-B627-C442-B997-9CD3CF83F9A6}" destId="{8A0755A2-7981-7949-8BC5-1931294F39BF}" srcOrd="1" destOrd="0" presId="urn:microsoft.com/office/officeart/2005/8/layout/matrix2"/>
    <dgm:cxn modelId="{2DF9E96C-F9AB-4040-93C0-B4245ED3A6A6}" type="presParOf" srcId="{D59B2953-B627-C442-B997-9CD3CF83F9A6}" destId="{4E367676-B469-744D-9D7E-12EBF4412A99}" srcOrd="2" destOrd="0" presId="urn:microsoft.com/office/officeart/2005/8/layout/matrix2"/>
    <dgm:cxn modelId="{9F6E4D04-4D8C-1842-BBD9-234CB9DBA2DB}" type="presParOf" srcId="{D59B2953-B627-C442-B997-9CD3CF83F9A6}" destId="{66FFEF80-DF3F-0B4A-A279-07996E670F86}" srcOrd="3" destOrd="0" presId="urn:microsoft.com/office/officeart/2005/8/layout/matrix2"/>
    <dgm:cxn modelId="{1705DE69-A836-274E-9CDB-C4009BA33DA9}" type="presParOf" srcId="{D59B2953-B627-C442-B997-9CD3CF83F9A6}" destId="{3182A868-3E34-AC48-B594-61018C0B035D}"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9AB7BB-C65B-604D-B53C-627EFF7CC675}" type="doc">
      <dgm:prSet loTypeId="urn:microsoft.com/office/officeart/2005/8/layout/matrix2" loCatId="matrix" qsTypeId="urn:microsoft.com/office/officeart/2005/8/quickstyle/simple4" qsCatId="simple" csTypeId="urn:microsoft.com/office/officeart/2005/8/colors/colorful1" csCatId="colorful" phldr="1"/>
      <dgm:spPr/>
      <dgm:t>
        <a:bodyPr/>
        <a:lstStyle/>
        <a:p>
          <a:endParaRPr lang="en-US"/>
        </a:p>
      </dgm:t>
    </dgm:pt>
    <dgm:pt modelId="{E69CA9ED-C3D3-EC47-B8AF-65F2C28BF547}">
      <dgm:prSet phldrT="[Text]"/>
      <dgm:spPr/>
      <dgm:t>
        <a:bodyPr/>
        <a:lstStyle/>
        <a:p>
          <a:pPr algn="l"/>
          <a:r>
            <a:rPr lang="en-US" b="1" dirty="0" smtClean="0">
              <a:solidFill>
                <a:srgbClr val="000000"/>
              </a:solidFill>
            </a:rPr>
            <a:t>D </a:t>
          </a:r>
          <a:r>
            <a:rPr lang="en-US" dirty="0" err="1" smtClean="0">
              <a:solidFill>
                <a:srgbClr val="000000"/>
              </a:solidFill>
            </a:rPr>
            <a:t>istraction</a:t>
          </a:r>
          <a:endParaRPr lang="en-US" dirty="0" smtClean="0">
            <a:solidFill>
              <a:srgbClr val="000000"/>
            </a:solidFill>
          </a:endParaRPr>
        </a:p>
        <a:p>
          <a:pPr algn="l"/>
          <a:r>
            <a:rPr lang="en-US" b="1" dirty="0" smtClean="0">
              <a:solidFill>
                <a:srgbClr val="000000"/>
              </a:solidFill>
            </a:rPr>
            <a:t>O </a:t>
          </a:r>
          <a:r>
            <a:rPr lang="en-US" dirty="0" err="1" smtClean="0">
              <a:solidFill>
                <a:srgbClr val="000000"/>
              </a:solidFill>
            </a:rPr>
            <a:t>pting</a:t>
          </a:r>
          <a:r>
            <a:rPr lang="en-US" dirty="0" smtClean="0">
              <a:solidFill>
                <a:srgbClr val="000000"/>
              </a:solidFill>
            </a:rPr>
            <a:t> out</a:t>
          </a:r>
        </a:p>
        <a:p>
          <a:pPr algn="l"/>
          <a:r>
            <a:rPr lang="en-US" b="1" dirty="0" smtClean="0">
              <a:solidFill>
                <a:srgbClr val="000000"/>
              </a:solidFill>
            </a:rPr>
            <a:t>T </a:t>
          </a:r>
          <a:r>
            <a:rPr lang="en-US" dirty="0" err="1" smtClean="0">
              <a:solidFill>
                <a:srgbClr val="000000"/>
              </a:solidFill>
            </a:rPr>
            <a:t>hinking</a:t>
          </a:r>
          <a:endParaRPr lang="en-US" dirty="0" smtClean="0">
            <a:solidFill>
              <a:srgbClr val="000000"/>
            </a:solidFill>
          </a:endParaRPr>
        </a:p>
        <a:p>
          <a:pPr algn="l"/>
          <a:r>
            <a:rPr lang="en-US" b="1" dirty="0" smtClean="0">
              <a:solidFill>
                <a:schemeClr val="tx1"/>
              </a:solidFill>
            </a:rPr>
            <a:t>S </a:t>
          </a:r>
          <a:r>
            <a:rPr lang="en-US" dirty="0" err="1" smtClean="0">
              <a:solidFill>
                <a:schemeClr val="tx1"/>
              </a:solidFill>
            </a:rPr>
            <a:t>ubstances</a:t>
          </a:r>
          <a:r>
            <a:rPr lang="en-US" dirty="0" smtClean="0">
              <a:solidFill>
                <a:schemeClr val="tx1"/>
              </a:solidFill>
            </a:rPr>
            <a:t> or self-harm</a:t>
          </a:r>
          <a:endParaRPr lang="en-US" dirty="0"/>
        </a:p>
      </dgm:t>
    </dgm:pt>
    <dgm:pt modelId="{AB1F0ED7-D36E-C04C-BAAA-BE020275E079}" type="parTrans" cxnId="{D05A2724-DC1E-B94F-ACC9-00FDA4145D01}">
      <dgm:prSet/>
      <dgm:spPr/>
      <dgm:t>
        <a:bodyPr/>
        <a:lstStyle/>
        <a:p>
          <a:endParaRPr lang="en-US"/>
        </a:p>
      </dgm:t>
    </dgm:pt>
    <dgm:pt modelId="{5FFBD06D-1B87-D849-9848-8BD75937410C}" type="sibTrans" cxnId="{D05A2724-DC1E-B94F-ACC9-00FDA4145D01}">
      <dgm:prSet/>
      <dgm:spPr/>
      <dgm:t>
        <a:bodyPr/>
        <a:lstStyle/>
        <a:p>
          <a:endParaRPr lang="en-US"/>
        </a:p>
      </dgm:t>
    </dgm:pt>
    <dgm:pt modelId="{3BDFAC15-3CB4-0441-BC97-5E163F0B8D2B}">
      <dgm:prSet phldrT="[Text]"/>
      <dgm:spPr/>
      <dgm:t>
        <a:bodyPr/>
        <a:lstStyle/>
        <a:p>
          <a:r>
            <a:rPr lang="en-US" dirty="0" smtClean="0">
              <a:solidFill>
                <a:srgbClr val="000000"/>
              </a:solidFill>
            </a:rPr>
            <a:t>What am I willing to do in the service of my values, even if it’s hard?</a:t>
          </a:r>
          <a:endParaRPr lang="en-US" dirty="0"/>
        </a:p>
      </dgm:t>
    </dgm:pt>
    <dgm:pt modelId="{11670218-A4E3-9C4C-8E21-DF7FDEEB5C56}" type="parTrans" cxnId="{CCF0D655-356E-6A42-A51C-3378FDB7163D}">
      <dgm:prSet/>
      <dgm:spPr/>
      <dgm:t>
        <a:bodyPr/>
        <a:lstStyle/>
        <a:p>
          <a:endParaRPr lang="en-US"/>
        </a:p>
      </dgm:t>
    </dgm:pt>
    <dgm:pt modelId="{FBE01FC2-83CF-D948-BF49-139E07671B38}" type="sibTrans" cxnId="{CCF0D655-356E-6A42-A51C-3378FDB7163D}">
      <dgm:prSet/>
      <dgm:spPr/>
      <dgm:t>
        <a:bodyPr/>
        <a:lstStyle/>
        <a:p>
          <a:endParaRPr lang="en-US"/>
        </a:p>
      </dgm:t>
    </dgm:pt>
    <dgm:pt modelId="{B6A3E325-EB7D-9A44-A134-102BB8CACA28}">
      <dgm:prSet phldrT="[Text]"/>
      <dgm:spPr/>
      <dgm:t>
        <a:bodyPr/>
        <a:lstStyle/>
        <a:p>
          <a:r>
            <a:rPr lang="en-US" dirty="0" smtClean="0">
              <a:solidFill>
                <a:srgbClr val="000000"/>
              </a:solidFill>
            </a:rPr>
            <a:t>What I don’t want to think, feel, experience</a:t>
          </a:r>
          <a:endParaRPr lang="en-US" dirty="0"/>
        </a:p>
      </dgm:t>
    </dgm:pt>
    <dgm:pt modelId="{EC800E59-2C6B-0A42-82F6-58C4636332E4}" type="parTrans" cxnId="{B92409FD-BE13-7244-A639-F83733539B33}">
      <dgm:prSet/>
      <dgm:spPr/>
      <dgm:t>
        <a:bodyPr/>
        <a:lstStyle/>
        <a:p>
          <a:endParaRPr lang="en-US"/>
        </a:p>
      </dgm:t>
    </dgm:pt>
    <dgm:pt modelId="{82EF524B-E6E5-574B-8ADC-37C2D8ED7F45}" type="sibTrans" cxnId="{B92409FD-BE13-7244-A639-F83733539B33}">
      <dgm:prSet/>
      <dgm:spPr/>
      <dgm:t>
        <a:bodyPr/>
        <a:lstStyle/>
        <a:p>
          <a:endParaRPr lang="en-US"/>
        </a:p>
      </dgm:t>
    </dgm:pt>
    <dgm:pt modelId="{50CA07FF-ED9D-9A4A-B7C7-CBB7F26D7BAB}">
      <dgm:prSet phldrT="[Text]"/>
      <dgm:spPr/>
      <dgm:t>
        <a:bodyPr/>
        <a:lstStyle/>
        <a:p>
          <a:r>
            <a:rPr lang="en-US" dirty="0" smtClean="0">
              <a:solidFill>
                <a:srgbClr val="000000"/>
              </a:solidFill>
            </a:rPr>
            <a:t>What’s important to me?</a:t>
          </a:r>
          <a:endParaRPr lang="en-US" dirty="0"/>
        </a:p>
      </dgm:t>
    </dgm:pt>
    <dgm:pt modelId="{0DC8F24B-46A8-624C-BC53-0FAD1901475C}" type="parTrans" cxnId="{49F5C0AB-57BB-9548-BE96-4E8C962476BA}">
      <dgm:prSet/>
      <dgm:spPr/>
      <dgm:t>
        <a:bodyPr/>
        <a:lstStyle/>
        <a:p>
          <a:endParaRPr lang="en-US"/>
        </a:p>
      </dgm:t>
    </dgm:pt>
    <dgm:pt modelId="{416BF68E-7FFE-0144-8A81-CFF6AAE07032}" type="sibTrans" cxnId="{49F5C0AB-57BB-9548-BE96-4E8C962476BA}">
      <dgm:prSet/>
      <dgm:spPr/>
      <dgm:t>
        <a:bodyPr/>
        <a:lstStyle/>
        <a:p>
          <a:endParaRPr lang="en-US"/>
        </a:p>
      </dgm:t>
    </dgm:pt>
    <dgm:pt modelId="{D59B2953-B627-C442-B997-9CD3CF83F9A6}" type="pres">
      <dgm:prSet presAssocID="{519AB7BB-C65B-604D-B53C-627EFF7CC675}" presName="matrix" presStyleCnt="0">
        <dgm:presLayoutVars>
          <dgm:chMax val="1"/>
          <dgm:dir/>
          <dgm:resizeHandles val="exact"/>
        </dgm:presLayoutVars>
      </dgm:prSet>
      <dgm:spPr/>
      <dgm:t>
        <a:bodyPr/>
        <a:lstStyle/>
        <a:p>
          <a:endParaRPr lang="en-US"/>
        </a:p>
      </dgm:t>
    </dgm:pt>
    <dgm:pt modelId="{B809C7A9-C907-5E49-A179-327BC04CF9F7}" type="pres">
      <dgm:prSet presAssocID="{519AB7BB-C65B-604D-B53C-627EFF7CC675}" presName="axisShape" presStyleLbl="bgShp" presStyleIdx="0" presStyleCnt="1"/>
      <dgm:spPr/>
    </dgm:pt>
    <dgm:pt modelId="{8A0755A2-7981-7949-8BC5-1931294F39BF}" type="pres">
      <dgm:prSet presAssocID="{519AB7BB-C65B-604D-B53C-627EFF7CC675}" presName="rect1" presStyleLbl="node1" presStyleIdx="0" presStyleCnt="4">
        <dgm:presLayoutVars>
          <dgm:chMax val="0"/>
          <dgm:chPref val="0"/>
          <dgm:bulletEnabled val="1"/>
        </dgm:presLayoutVars>
      </dgm:prSet>
      <dgm:spPr/>
      <dgm:t>
        <a:bodyPr/>
        <a:lstStyle/>
        <a:p>
          <a:endParaRPr lang="en-US"/>
        </a:p>
      </dgm:t>
    </dgm:pt>
    <dgm:pt modelId="{4E367676-B469-744D-9D7E-12EBF4412A99}" type="pres">
      <dgm:prSet presAssocID="{519AB7BB-C65B-604D-B53C-627EFF7CC675}" presName="rect2" presStyleLbl="node1" presStyleIdx="1" presStyleCnt="4">
        <dgm:presLayoutVars>
          <dgm:chMax val="0"/>
          <dgm:chPref val="0"/>
          <dgm:bulletEnabled val="1"/>
        </dgm:presLayoutVars>
      </dgm:prSet>
      <dgm:spPr/>
      <dgm:t>
        <a:bodyPr/>
        <a:lstStyle/>
        <a:p>
          <a:endParaRPr lang="en-US"/>
        </a:p>
      </dgm:t>
    </dgm:pt>
    <dgm:pt modelId="{66FFEF80-DF3F-0B4A-A279-07996E670F86}" type="pres">
      <dgm:prSet presAssocID="{519AB7BB-C65B-604D-B53C-627EFF7CC675}" presName="rect3" presStyleLbl="node1" presStyleIdx="2" presStyleCnt="4">
        <dgm:presLayoutVars>
          <dgm:chMax val="0"/>
          <dgm:chPref val="0"/>
          <dgm:bulletEnabled val="1"/>
        </dgm:presLayoutVars>
      </dgm:prSet>
      <dgm:spPr/>
      <dgm:t>
        <a:bodyPr/>
        <a:lstStyle/>
        <a:p>
          <a:endParaRPr lang="en-US"/>
        </a:p>
      </dgm:t>
    </dgm:pt>
    <dgm:pt modelId="{3182A868-3E34-AC48-B594-61018C0B035D}" type="pres">
      <dgm:prSet presAssocID="{519AB7BB-C65B-604D-B53C-627EFF7CC675}" presName="rect4" presStyleLbl="node1" presStyleIdx="3" presStyleCnt="4">
        <dgm:presLayoutVars>
          <dgm:chMax val="0"/>
          <dgm:chPref val="0"/>
          <dgm:bulletEnabled val="1"/>
        </dgm:presLayoutVars>
      </dgm:prSet>
      <dgm:spPr/>
      <dgm:t>
        <a:bodyPr/>
        <a:lstStyle/>
        <a:p>
          <a:endParaRPr lang="en-US"/>
        </a:p>
      </dgm:t>
    </dgm:pt>
  </dgm:ptLst>
  <dgm:cxnLst>
    <dgm:cxn modelId="{CCF0D655-356E-6A42-A51C-3378FDB7163D}" srcId="{519AB7BB-C65B-604D-B53C-627EFF7CC675}" destId="{3BDFAC15-3CB4-0441-BC97-5E163F0B8D2B}" srcOrd="1" destOrd="0" parTransId="{11670218-A4E3-9C4C-8E21-DF7FDEEB5C56}" sibTransId="{FBE01FC2-83CF-D948-BF49-139E07671B38}"/>
    <dgm:cxn modelId="{49F5C0AB-57BB-9548-BE96-4E8C962476BA}" srcId="{519AB7BB-C65B-604D-B53C-627EFF7CC675}" destId="{50CA07FF-ED9D-9A4A-B7C7-CBB7F26D7BAB}" srcOrd="3" destOrd="0" parTransId="{0DC8F24B-46A8-624C-BC53-0FAD1901475C}" sibTransId="{416BF68E-7FFE-0144-8A81-CFF6AAE07032}"/>
    <dgm:cxn modelId="{1AC3D943-B4D1-E147-B2CA-5428FF8DD4E3}" type="presOf" srcId="{519AB7BB-C65B-604D-B53C-627EFF7CC675}" destId="{D59B2953-B627-C442-B997-9CD3CF83F9A6}" srcOrd="0" destOrd="0" presId="urn:microsoft.com/office/officeart/2005/8/layout/matrix2"/>
    <dgm:cxn modelId="{D05A2724-DC1E-B94F-ACC9-00FDA4145D01}" srcId="{519AB7BB-C65B-604D-B53C-627EFF7CC675}" destId="{E69CA9ED-C3D3-EC47-B8AF-65F2C28BF547}" srcOrd="0" destOrd="0" parTransId="{AB1F0ED7-D36E-C04C-BAAA-BE020275E079}" sibTransId="{5FFBD06D-1B87-D849-9848-8BD75937410C}"/>
    <dgm:cxn modelId="{48CE7AA4-EE43-C14D-9EB5-5E1296DCF187}" type="presOf" srcId="{E69CA9ED-C3D3-EC47-B8AF-65F2C28BF547}" destId="{8A0755A2-7981-7949-8BC5-1931294F39BF}" srcOrd="0" destOrd="0" presId="urn:microsoft.com/office/officeart/2005/8/layout/matrix2"/>
    <dgm:cxn modelId="{B92409FD-BE13-7244-A639-F83733539B33}" srcId="{519AB7BB-C65B-604D-B53C-627EFF7CC675}" destId="{B6A3E325-EB7D-9A44-A134-102BB8CACA28}" srcOrd="2" destOrd="0" parTransId="{EC800E59-2C6B-0A42-82F6-58C4636332E4}" sibTransId="{82EF524B-E6E5-574B-8ADC-37C2D8ED7F45}"/>
    <dgm:cxn modelId="{5C287860-FD3C-5440-BC91-230873AB73C2}" type="presOf" srcId="{50CA07FF-ED9D-9A4A-B7C7-CBB7F26D7BAB}" destId="{3182A868-3E34-AC48-B594-61018C0B035D}" srcOrd="0" destOrd="0" presId="urn:microsoft.com/office/officeart/2005/8/layout/matrix2"/>
    <dgm:cxn modelId="{0679B425-FD20-4348-9018-C0E8896817C0}" type="presOf" srcId="{3BDFAC15-3CB4-0441-BC97-5E163F0B8D2B}" destId="{4E367676-B469-744D-9D7E-12EBF4412A99}" srcOrd="0" destOrd="0" presId="urn:microsoft.com/office/officeart/2005/8/layout/matrix2"/>
    <dgm:cxn modelId="{AB007A07-830F-514E-9D17-2B7239BCE2BE}" type="presOf" srcId="{B6A3E325-EB7D-9A44-A134-102BB8CACA28}" destId="{66FFEF80-DF3F-0B4A-A279-07996E670F86}" srcOrd="0" destOrd="0" presId="urn:microsoft.com/office/officeart/2005/8/layout/matrix2"/>
    <dgm:cxn modelId="{D97BEBF1-FE4C-6B4B-A48D-A3B2A96F63DF}" type="presParOf" srcId="{D59B2953-B627-C442-B997-9CD3CF83F9A6}" destId="{B809C7A9-C907-5E49-A179-327BC04CF9F7}" srcOrd="0" destOrd="0" presId="urn:microsoft.com/office/officeart/2005/8/layout/matrix2"/>
    <dgm:cxn modelId="{D3990717-4668-814F-9F6C-C36BD8A563D7}" type="presParOf" srcId="{D59B2953-B627-C442-B997-9CD3CF83F9A6}" destId="{8A0755A2-7981-7949-8BC5-1931294F39BF}" srcOrd="1" destOrd="0" presId="urn:microsoft.com/office/officeart/2005/8/layout/matrix2"/>
    <dgm:cxn modelId="{F9F8C0D4-E79E-BE47-9BAC-1481EDEB9938}" type="presParOf" srcId="{D59B2953-B627-C442-B997-9CD3CF83F9A6}" destId="{4E367676-B469-744D-9D7E-12EBF4412A99}" srcOrd="2" destOrd="0" presId="urn:microsoft.com/office/officeart/2005/8/layout/matrix2"/>
    <dgm:cxn modelId="{38F4C2F4-1ECA-C848-BACC-D6D5B16E4A10}" type="presParOf" srcId="{D59B2953-B627-C442-B997-9CD3CF83F9A6}" destId="{66FFEF80-DF3F-0B4A-A279-07996E670F86}" srcOrd="3" destOrd="0" presId="urn:microsoft.com/office/officeart/2005/8/layout/matrix2"/>
    <dgm:cxn modelId="{4E5DF6EE-ACA5-5A43-88F2-C5C74E3AB07F}" type="presParOf" srcId="{D59B2953-B627-C442-B997-9CD3CF83F9A6}" destId="{3182A868-3E34-AC48-B594-61018C0B035D}" srcOrd="4" destOrd="0" presId="urn:microsoft.com/office/officeart/2005/8/layout/matrix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22AC1F-0AE1-1544-A71A-2F7DA48C5301}">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122E9269-47B6-6B4B-9841-A73A72563909}">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S </a:t>
          </a:r>
          <a:r>
            <a:rPr lang="en-US" sz="1400" kern="1200" dirty="0" err="1" smtClean="0">
              <a:solidFill>
                <a:srgbClr val="000000"/>
              </a:solidFill>
            </a:rPr>
            <a:t>ubstances</a:t>
          </a:r>
          <a:r>
            <a:rPr lang="en-US" sz="1400" kern="1200" dirty="0" smtClean="0">
              <a:solidFill>
                <a:srgbClr val="000000"/>
              </a:solidFill>
            </a:rPr>
            <a:t> or self-harm</a:t>
          </a:r>
          <a:endParaRPr lang="en-US" sz="1400" kern="1200" dirty="0">
            <a:solidFill>
              <a:srgbClr val="000000"/>
            </a:solidFill>
          </a:endParaRPr>
        </a:p>
      </dsp:txBody>
      <dsp:txXfrm>
        <a:off x="357116" y="248372"/>
        <a:ext cx="1528444" cy="1528444"/>
      </dsp:txXfrm>
    </dsp:sp>
    <dsp:sp modelId="{464ECF18-7AC1-6142-A5BD-382710C10C7C}">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solidFill>
              <a:srgbClr val="000000"/>
            </a:solidFill>
          </a:endParaRPr>
        </a:p>
      </dsp:txBody>
      <dsp:txXfrm>
        <a:off x="2153038" y="248372"/>
        <a:ext cx="1528444" cy="1528444"/>
      </dsp:txXfrm>
    </dsp:sp>
    <dsp:sp modelId="{CE1E087D-980A-2F47-A464-340E2F95CF57}">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solidFill>
              <a:srgbClr val="000000"/>
            </a:solidFill>
          </a:endParaRPr>
        </a:p>
      </dsp:txBody>
      <dsp:txXfrm>
        <a:off x="357116" y="2044294"/>
        <a:ext cx="1528444" cy="1528444"/>
      </dsp:txXfrm>
    </dsp:sp>
    <dsp:sp modelId="{093AE520-9B31-034F-9477-0609FA12E9F5}">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r>
            <a:rPr lang="en-US" sz="1400" kern="1200" dirty="0" smtClean="0">
              <a:solidFill>
                <a:srgbClr val="404040"/>
              </a:solidFill>
            </a:rPr>
            <a:t>?</a:t>
          </a:r>
          <a:endParaRPr lang="en-US" sz="1400" kern="1200" dirty="0">
            <a:solidFill>
              <a:srgbClr val="404040"/>
            </a:solidFill>
          </a:endParaRPr>
        </a:p>
      </dsp:txBody>
      <dsp:txXfrm>
        <a:off x="2153038" y="2044294"/>
        <a:ext cx="1528444" cy="15284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822AC1F-0AE1-1544-A71A-2F7DA48C5301}">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122E9269-47B6-6B4B-9841-A73A72563909}">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S </a:t>
          </a:r>
          <a:r>
            <a:rPr lang="en-US" sz="1400" kern="1200" dirty="0" err="1" smtClean="0">
              <a:solidFill>
                <a:srgbClr val="000000"/>
              </a:solidFill>
            </a:rPr>
            <a:t>ubstances</a:t>
          </a:r>
          <a:r>
            <a:rPr lang="en-US" sz="1400" kern="1200" dirty="0" smtClean="0">
              <a:solidFill>
                <a:srgbClr val="000000"/>
              </a:solidFill>
            </a:rPr>
            <a:t> or self-harm</a:t>
          </a:r>
          <a:endParaRPr lang="en-US" sz="1400" kern="1200" dirty="0">
            <a:solidFill>
              <a:srgbClr val="000000"/>
            </a:solidFill>
          </a:endParaRPr>
        </a:p>
      </dsp:txBody>
      <dsp:txXfrm>
        <a:off x="357116" y="248372"/>
        <a:ext cx="1528444" cy="1528444"/>
      </dsp:txXfrm>
    </dsp:sp>
    <dsp:sp modelId="{464ECF18-7AC1-6142-A5BD-382710C10C7C}">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solidFill>
              <a:srgbClr val="000000"/>
            </a:solidFill>
          </a:endParaRPr>
        </a:p>
      </dsp:txBody>
      <dsp:txXfrm>
        <a:off x="2153038" y="248372"/>
        <a:ext cx="1528444" cy="1528444"/>
      </dsp:txXfrm>
    </dsp:sp>
    <dsp:sp modelId="{CE1E087D-980A-2F47-A464-340E2F95CF57}">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solidFill>
              <a:srgbClr val="000000"/>
            </a:solidFill>
          </a:endParaRPr>
        </a:p>
      </dsp:txBody>
      <dsp:txXfrm>
        <a:off x="357116" y="2044294"/>
        <a:ext cx="1528444" cy="1528444"/>
      </dsp:txXfrm>
    </dsp:sp>
    <dsp:sp modelId="{093AE520-9B31-034F-9477-0609FA12E9F5}">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r>
            <a:rPr lang="en-US" sz="1400" kern="1200" dirty="0" smtClean="0">
              <a:solidFill>
                <a:srgbClr val="404040"/>
              </a:solidFill>
            </a:rPr>
            <a:t>?</a:t>
          </a:r>
          <a:endParaRPr lang="en-US" sz="1400" kern="1200" dirty="0">
            <a:solidFill>
              <a:srgbClr val="404040"/>
            </a:solidFill>
          </a:endParaRPr>
        </a:p>
      </dsp:txBody>
      <dsp:txXfrm>
        <a:off x="2153038" y="2044294"/>
        <a:ext cx="1528444" cy="152844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CCCDB0-E696-7C4E-8654-E9D6D7041299}">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85463199-D8D4-A941-B98C-2239886A0D1F}">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chemeClr val="tx1"/>
              </a:solidFill>
            </a:rPr>
            <a:t>S </a:t>
          </a:r>
          <a:r>
            <a:rPr lang="en-US" sz="1400" kern="1200" dirty="0" err="1" smtClean="0">
              <a:solidFill>
                <a:schemeClr val="tx1"/>
              </a:solidFill>
            </a:rPr>
            <a:t>ubstances</a:t>
          </a:r>
          <a:r>
            <a:rPr lang="en-US" sz="1400" kern="1200" dirty="0" smtClean="0">
              <a:solidFill>
                <a:schemeClr val="tx1"/>
              </a:solidFill>
            </a:rPr>
            <a:t> or self-harm</a:t>
          </a:r>
          <a:endParaRPr lang="en-US" sz="1400" kern="1200" dirty="0">
            <a:solidFill>
              <a:schemeClr val="tx1"/>
            </a:solidFill>
          </a:endParaRPr>
        </a:p>
      </dsp:txBody>
      <dsp:txXfrm>
        <a:off x="357116" y="248372"/>
        <a:ext cx="1528444" cy="1528444"/>
      </dsp:txXfrm>
    </dsp:sp>
    <dsp:sp modelId="{1B5A286E-00F6-7E44-B0A0-4D56C5353345}">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solidFill>
              <a:srgbClr val="000000"/>
            </a:solidFill>
          </a:endParaRPr>
        </a:p>
      </dsp:txBody>
      <dsp:txXfrm>
        <a:off x="2153038" y="248372"/>
        <a:ext cx="1528444" cy="1528444"/>
      </dsp:txXfrm>
    </dsp:sp>
    <dsp:sp modelId="{F0D503E1-B273-3048-8910-2CFF663EC04B}">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solidFill>
              <a:srgbClr val="000000"/>
            </a:solidFill>
          </a:endParaRPr>
        </a:p>
      </dsp:txBody>
      <dsp:txXfrm>
        <a:off x="357116" y="2044294"/>
        <a:ext cx="1528444" cy="1528444"/>
      </dsp:txXfrm>
    </dsp:sp>
    <dsp:sp modelId="{F0AD0F74-D3D5-044D-B13D-14299CD02830}">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endParaRPr lang="en-US" sz="1400" kern="1200" dirty="0">
            <a:solidFill>
              <a:srgbClr val="000000"/>
            </a:solidFill>
          </a:endParaRPr>
        </a:p>
      </dsp:txBody>
      <dsp:txXfrm>
        <a:off x="2153038" y="2044294"/>
        <a:ext cx="1528444" cy="152844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09C7A9-C907-5E49-A179-327BC04CF9F7}">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8A0755A2-7981-7949-8BC5-1931294F39BF}">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chemeClr val="tx1"/>
              </a:solidFill>
            </a:rPr>
            <a:t>S </a:t>
          </a:r>
          <a:r>
            <a:rPr lang="en-US" sz="1400" kern="1200" dirty="0" err="1" smtClean="0">
              <a:solidFill>
                <a:schemeClr val="tx1"/>
              </a:solidFill>
            </a:rPr>
            <a:t>ubstances</a:t>
          </a:r>
          <a:r>
            <a:rPr lang="en-US" sz="1400" kern="1200" dirty="0" smtClean="0">
              <a:solidFill>
                <a:schemeClr val="tx1"/>
              </a:solidFill>
            </a:rPr>
            <a:t> or self-harm</a:t>
          </a:r>
          <a:endParaRPr lang="en-US" sz="1400" kern="1200" dirty="0"/>
        </a:p>
      </dsp:txBody>
      <dsp:txXfrm>
        <a:off x="357116" y="248372"/>
        <a:ext cx="1528444" cy="1528444"/>
      </dsp:txXfrm>
    </dsp:sp>
    <dsp:sp modelId="{4E367676-B469-744D-9D7E-12EBF4412A99}">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p>
      </dsp:txBody>
      <dsp:txXfrm>
        <a:off x="2153038" y="248372"/>
        <a:ext cx="1528444" cy="1528444"/>
      </dsp:txXfrm>
    </dsp:sp>
    <dsp:sp modelId="{66FFEF80-DF3F-0B4A-A279-07996E670F86}">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p>
      </dsp:txBody>
      <dsp:txXfrm>
        <a:off x="357116" y="2044294"/>
        <a:ext cx="1528444" cy="1528444"/>
      </dsp:txXfrm>
    </dsp:sp>
    <dsp:sp modelId="{3182A868-3E34-AC48-B594-61018C0B035D}">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endParaRPr lang="en-US" sz="1400" kern="1200" dirty="0"/>
        </a:p>
      </dsp:txBody>
      <dsp:txXfrm>
        <a:off x="2153038" y="2044294"/>
        <a:ext cx="1528444" cy="152844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09C7A9-C907-5E49-A179-327BC04CF9F7}">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8A0755A2-7981-7949-8BC5-1931294F39BF}">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chemeClr val="tx1"/>
              </a:solidFill>
            </a:rPr>
            <a:t>S </a:t>
          </a:r>
          <a:r>
            <a:rPr lang="en-US" sz="1400" kern="1200" dirty="0" err="1" smtClean="0">
              <a:solidFill>
                <a:schemeClr val="tx1"/>
              </a:solidFill>
            </a:rPr>
            <a:t>ubstances</a:t>
          </a:r>
          <a:r>
            <a:rPr lang="en-US" sz="1400" kern="1200" dirty="0" smtClean="0">
              <a:solidFill>
                <a:schemeClr val="tx1"/>
              </a:solidFill>
            </a:rPr>
            <a:t> or self-harm</a:t>
          </a:r>
          <a:endParaRPr lang="en-US" sz="1400" kern="1200" dirty="0"/>
        </a:p>
      </dsp:txBody>
      <dsp:txXfrm>
        <a:off x="357116" y="248372"/>
        <a:ext cx="1528444" cy="1528444"/>
      </dsp:txXfrm>
    </dsp:sp>
    <dsp:sp modelId="{4E367676-B469-744D-9D7E-12EBF4412A99}">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p>
      </dsp:txBody>
      <dsp:txXfrm>
        <a:off x="2153038" y="248372"/>
        <a:ext cx="1528444" cy="1528444"/>
      </dsp:txXfrm>
    </dsp:sp>
    <dsp:sp modelId="{66FFEF80-DF3F-0B4A-A279-07996E670F86}">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p>
      </dsp:txBody>
      <dsp:txXfrm>
        <a:off x="357116" y="2044294"/>
        <a:ext cx="1528444" cy="1528444"/>
      </dsp:txXfrm>
    </dsp:sp>
    <dsp:sp modelId="{3182A868-3E34-AC48-B594-61018C0B035D}">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endParaRPr lang="en-US" sz="1400" kern="1200" dirty="0"/>
        </a:p>
      </dsp:txBody>
      <dsp:txXfrm>
        <a:off x="2153038" y="2044294"/>
        <a:ext cx="1528444" cy="152844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09C7A9-C907-5E49-A179-327BC04CF9F7}">
      <dsp:nvSpPr>
        <dsp:cNvPr id="0" name=""/>
        <dsp:cNvSpPr/>
      </dsp:nvSpPr>
      <dsp:spPr>
        <a:xfrm>
          <a:off x="108744" y="0"/>
          <a:ext cx="3821112" cy="3821112"/>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hueOff val="0"/>
              <a:satOff val="0"/>
              <a:lumOff val="0"/>
              <a:alphaOff val="0"/>
              <a:shade val="70000"/>
              <a:satMod val="105000"/>
            </a:schemeClr>
          </a:contourClr>
        </a:sp3d>
      </dsp:spPr>
      <dsp:style>
        <a:lnRef idx="0">
          <a:scrgbClr r="0" g="0" b="0"/>
        </a:lnRef>
        <a:fillRef idx="1">
          <a:scrgbClr r="0" g="0" b="0"/>
        </a:fillRef>
        <a:effectRef idx="2">
          <a:scrgbClr r="0" g="0" b="0"/>
        </a:effectRef>
        <a:fontRef idx="minor"/>
      </dsp:style>
    </dsp:sp>
    <dsp:sp modelId="{8A0755A2-7981-7949-8BC5-1931294F39BF}">
      <dsp:nvSpPr>
        <dsp:cNvPr id="0" name=""/>
        <dsp:cNvSpPr/>
      </dsp:nvSpPr>
      <dsp:spPr>
        <a:xfrm>
          <a:off x="357116" y="248372"/>
          <a:ext cx="1528444" cy="1528444"/>
        </a:xfrm>
        <a:prstGeom prst="round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kern="1200" dirty="0" smtClean="0">
              <a:solidFill>
                <a:srgbClr val="000000"/>
              </a:solidFill>
            </a:rPr>
            <a:t>D </a:t>
          </a:r>
          <a:r>
            <a:rPr lang="en-US" sz="1400" kern="1200" dirty="0" err="1" smtClean="0">
              <a:solidFill>
                <a:srgbClr val="000000"/>
              </a:solidFill>
            </a:rPr>
            <a:t>istraction</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rgbClr val="000000"/>
              </a:solidFill>
            </a:rPr>
            <a:t>O </a:t>
          </a:r>
          <a:r>
            <a:rPr lang="en-US" sz="1400" kern="1200" dirty="0" err="1" smtClean="0">
              <a:solidFill>
                <a:srgbClr val="000000"/>
              </a:solidFill>
            </a:rPr>
            <a:t>pting</a:t>
          </a:r>
          <a:r>
            <a:rPr lang="en-US" sz="1400" kern="1200" dirty="0" smtClean="0">
              <a:solidFill>
                <a:srgbClr val="000000"/>
              </a:solidFill>
            </a:rPr>
            <a:t> out</a:t>
          </a:r>
        </a:p>
        <a:p>
          <a:pPr lvl="0" algn="l" defTabSz="622300">
            <a:lnSpc>
              <a:spcPct val="90000"/>
            </a:lnSpc>
            <a:spcBef>
              <a:spcPct val="0"/>
            </a:spcBef>
            <a:spcAft>
              <a:spcPct val="35000"/>
            </a:spcAft>
          </a:pPr>
          <a:r>
            <a:rPr lang="en-US" sz="1400" b="1" kern="1200" dirty="0" smtClean="0">
              <a:solidFill>
                <a:srgbClr val="000000"/>
              </a:solidFill>
            </a:rPr>
            <a:t>T </a:t>
          </a:r>
          <a:r>
            <a:rPr lang="en-US" sz="1400" kern="1200" dirty="0" err="1" smtClean="0">
              <a:solidFill>
                <a:srgbClr val="000000"/>
              </a:solidFill>
            </a:rPr>
            <a:t>hinking</a:t>
          </a:r>
          <a:endParaRPr lang="en-US" sz="1400" kern="1200" dirty="0" smtClean="0">
            <a:solidFill>
              <a:srgbClr val="000000"/>
            </a:solidFill>
          </a:endParaRPr>
        </a:p>
        <a:p>
          <a:pPr lvl="0" algn="l" defTabSz="622300">
            <a:lnSpc>
              <a:spcPct val="90000"/>
            </a:lnSpc>
            <a:spcBef>
              <a:spcPct val="0"/>
            </a:spcBef>
            <a:spcAft>
              <a:spcPct val="35000"/>
            </a:spcAft>
          </a:pPr>
          <a:r>
            <a:rPr lang="en-US" sz="1400" b="1" kern="1200" dirty="0" smtClean="0">
              <a:solidFill>
                <a:schemeClr val="tx1"/>
              </a:solidFill>
            </a:rPr>
            <a:t>S </a:t>
          </a:r>
          <a:r>
            <a:rPr lang="en-US" sz="1400" kern="1200" dirty="0" err="1" smtClean="0">
              <a:solidFill>
                <a:schemeClr val="tx1"/>
              </a:solidFill>
            </a:rPr>
            <a:t>ubstances</a:t>
          </a:r>
          <a:r>
            <a:rPr lang="en-US" sz="1400" kern="1200" dirty="0" smtClean="0">
              <a:solidFill>
                <a:schemeClr val="tx1"/>
              </a:solidFill>
            </a:rPr>
            <a:t> or self-harm</a:t>
          </a:r>
          <a:endParaRPr lang="en-US" sz="1400" kern="1200" dirty="0"/>
        </a:p>
      </dsp:txBody>
      <dsp:txXfrm>
        <a:off x="357116" y="248372"/>
        <a:ext cx="1528444" cy="1528444"/>
      </dsp:txXfrm>
    </dsp:sp>
    <dsp:sp modelId="{4E367676-B469-744D-9D7E-12EBF4412A99}">
      <dsp:nvSpPr>
        <dsp:cNvPr id="0" name=""/>
        <dsp:cNvSpPr/>
      </dsp:nvSpPr>
      <dsp:spPr>
        <a:xfrm>
          <a:off x="2153038" y="248372"/>
          <a:ext cx="1528444" cy="1528444"/>
        </a:xfrm>
        <a:prstGeom prst="round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am I willing to do in the service of my values, even if it’s hard?</a:t>
          </a:r>
          <a:endParaRPr lang="en-US" sz="1400" kern="1200" dirty="0"/>
        </a:p>
      </dsp:txBody>
      <dsp:txXfrm>
        <a:off x="2153038" y="248372"/>
        <a:ext cx="1528444" cy="1528444"/>
      </dsp:txXfrm>
    </dsp:sp>
    <dsp:sp modelId="{66FFEF80-DF3F-0B4A-A279-07996E670F86}">
      <dsp:nvSpPr>
        <dsp:cNvPr id="0" name=""/>
        <dsp:cNvSpPr/>
      </dsp:nvSpPr>
      <dsp:spPr>
        <a:xfrm>
          <a:off x="357116" y="2044294"/>
          <a:ext cx="1528444" cy="1528444"/>
        </a:xfrm>
        <a:prstGeom prst="roundRec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 I don’t want to think, feel, experience</a:t>
          </a:r>
          <a:endParaRPr lang="en-US" sz="1400" kern="1200" dirty="0"/>
        </a:p>
      </dsp:txBody>
      <dsp:txXfrm>
        <a:off x="357116" y="2044294"/>
        <a:ext cx="1528444" cy="1528444"/>
      </dsp:txXfrm>
    </dsp:sp>
    <dsp:sp modelId="{3182A868-3E34-AC48-B594-61018C0B035D}">
      <dsp:nvSpPr>
        <dsp:cNvPr id="0" name=""/>
        <dsp:cNvSpPr/>
      </dsp:nvSpPr>
      <dsp:spPr>
        <a:xfrm>
          <a:off x="2153038" y="2044294"/>
          <a:ext cx="1528444" cy="1528444"/>
        </a:xfrm>
        <a:prstGeom prst="roundRect">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rPr>
            <a:t>What’s important to me?</a:t>
          </a:r>
          <a:endParaRPr lang="en-US" sz="1400" kern="1200" dirty="0"/>
        </a:p>
      </dsp:txBody>
      <dsp:txXfrm>
        <a:off x="2153038" y="2044294"/>
        <a:ext cx="1528444" cy="1528444"/>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5DB68-40E7-C34C-AD07-3B42018171B6}" type="datetimeFigureOut">
              <a:rPr lang="en-US" smtClean="0"/>
              <a:pPr/>
              <a:t>7/17/15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829C86-35D6-4946-85E9-588CB4C9A4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smtClean="0"/>
              <a:t>Terminology</a:t>
            </a:r>
            <a:r>
              <a:rPr lang="en-US" baseline="0" dirty="0" smtClean="0"/>
              <a:t> is constantly evolving</a:t>
            </a:r>
          </a:p>
          <a:p>
            <a:pPr>
              <a:buFont typeface="Arial"/>
              <a:buChar char="•"/>
            </a:pPr>
            <a:r>
              <a:rPr lang="en-US" baseline="0" dirty="0" smtClean="0"/>
              <a:t>This is not an exhaustive list</a:t>
            </a:r>
          </a:p>
          <a:p>
            <a:pPr>
              <a:buFont typeface="Arial"/>
              <a:buChar char="•"/>
            </a:pPr>
            <a:r>
              <a:rPr lang="en-US" baseline="0" dirty="0" smtClean="0"/>
              <a:t>Some terms are currently considered offensive – “</a:t>
            </a:r>
            <a:r>
              <a:rPr lang="en-US" baseline="0" dirty="0" err="1" smtClean="0"/>
              <a:t>tranny</a:t>
            </a:r>
            <a:r>
              <a:rPr lang="en-US" baseline="0" dirty="0" smtClean="0"/>
              <a:t>,” “hermaphrodite”</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Disclosure</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Disclosure</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Disclosure</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Matrix</a:t>
            </a:r>
            <a:r>
              <a:rPr lang="en-US" baseline="0" dirty="0" smtClean="0"/>
              <a:t> your own experience as a therapist/professional working with trans* clients</a:t>
            </a:r>
          </a:p>
          <a:p>
            <a:endParaRPr lang="en-US" baseline="0" dirty="0" smtClean="0"/>
          </a:p>
          <a:p>
            <a:r>
              <a:rPr lang="en-US" baseline="0" dirty="0" smtClean="0"/>
              <a:t>Silently or large group whip</a:t>
            </a:r>
          </a:p>
        </p:txBody>
      </p:sp>
      <p:sp>
        <p:nvSpPr>
          <p:cNvPr id="4" name="Slide Number Placeholder 3"/>
          <p:cNvSpPr>
            <a:spLocks noGrp="1"/>
          </p:cNvSpPr>
          <p:nvPr>
            <p:ph type="sldNum" sz="quarter" idx="10"/>
          </p:nvPr>
        </p:nvSpPr>
        <p:spPr/>
        <p:txBody>
          <a:bodyPr/>
          <a:lstStyle/>
          <a:p>
            <a:fld id="{E3829C86-35D6-4946-85E9-588CB4C9A4A0}"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err="1" smtClean="0"/>
              <a:t>Estradiol</a:t>
            </a:r>
            <a:r>
              <a:rPr lang="en-US" dirty="0" smtClean="0"/>
              <a:t> and </a:t>
            </a:r>
            <a:r>
              <a:rPr lang="en-US" dirty="0" err="1" smtClean="0"/>
              <a:t>Spironilactone</a:t>
            </a:r>
            <a:r>
              <a:rPr lang="en-US" dirty="0" smtClean="0"/>
              <a:t> –</a:t>
            </a:r>
            <a:r>
              <a:rPr lang="en-US" baseline="0" dirty="0" smtClean="0"/>
              <a:t> feminizing hormones</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version that I use – not</a:t>
            </a:r>
            <a:r>
              <a:rPr lang="en-US" baseline="0" dirty="0" smtClean="0"/>
              <a:t> the only or the best!</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 points about the Matrix:</a:t>
            </a:r>
          </a:p>
          <a:p>
            <a:pPr>
              <a:buFont typeface="Arial"/>
              <a:buChar char="•"/>
            </a:pPr>
            <a:r>
              <a:rPr lang="en-US" dirty="0" smtClean="0"/>
              <a:t>Sorting task – “noticing</a:t>
            </a:r>
            <a:r>
              <a:rPr lang="en-US" baseline="0" dirty="0" smtClean="0"/>
              <a:t> the difference”</a:t>
            </a:r>
          </a:p>
          <a:p>
            <a:pPr>
              <a:buFont typeface="Arial"/>
              <a:buChar char="•"/>
            </a:pPr>
            <a:r>
              <a:rPr lang="en-US" baseline="0" dirty="0" smtClean="0"/>
              <a:t>Facilitates Self as Context – sets up perspective taking</a:t>
            </a:r>
          </a:p>
          <a:p>
            <a:pPr>
              <a:buFont typeface="Arial"/>
              <a:buChar char="•"/>
            </a:pPr>
            <a:r>
              <a:rPr lang="en-US" baseline="0" dirty="0" smtClean="0"/>
              <a:t>Highlights the differences between Experiential Avoidance and Committed Action – “Towards” and “Away” moves</a:t>
            </a:r>
          </a:p>
          <a:p>
            <a:pPr>
              <a:buFont typeface="Arial"/>
              <a:buChar char="•"/>
            </a:pPr>
            <a:r>
              <a:rPr lang="en-US" baseline="0" dirty="0" smtClean="0"/>
              <a:t>Vortex of Doom = getting hooked – going in circles that perpetuate getting stuck, feeling stuck, BEING STUCK</a:t>
            </a:r>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Values translated into contextual action – what values look like in a specific context</a:t>
            </a:r>
            <a:endParaRPr lang="en-US" dirty="0" smtClean="0"/>
          </a:p>
          <a:p>
            <a:pPr marL="0" marR="0"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Mindfulness and Acceptance strategies facilitate a shift from the Away side to the Towards </a:t>
            </a:r>
            <a:r>
              <a:rPr lang="en-US" dirty="0" smtClean="0"/>
              <a:t>side</a:t>
            </a:r>
          </a:p>
          <a:p>
            <a:pPr marL="457200" marR="0" lvl="1"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t>Values as the “why?”</a:t>
            </a:r>
          </a:p>
          <a:p>
            <a:pPr>
              <a:buFont typeface="Arial"/>
              <a:buChar char="•"/>
            </a:pP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pPr marL="228600" indent="-228600">
              <a:buFont typeface="+mj-lt"/>
              <a:buAutoNum type="arabicPeriod"/>
            </a:pPr>
            <a:endParaRPr lang="en-US" dirty="0" smtClean="0"/>
          </a:p>
          <a:p>
            <a:pPr marL="228600" indent="-228600">
              <a:buFont typeface="+mj-lt"/>
              <a:buAutoNum type="arabicPeriod"/>
            </a:pP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Relationships</a:t>
            </a:r>
            <a:r>
              <a:rPr lang="en-US" baseline="0" dirty="0" smtClean="0"/>
              <a:t> and Transition</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Disclosure</a:t>
            </a:r>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If</a:t>
            </a:r>
            <a:r>
              <a:rPr lang="en-US" baseline="0" dirty="0" smtClean="0"/>
              <a:t> you were this client, where would you sort this content?</a:t>
            </a:r>
            <a:endParaRPr lang="en-US" dirty="0" smtClean="0"/>
          </a:p>
          <a:p>
            <a:pPr marL="228600" indent="-228600">
              <a:buFont typeface="+mj-lt"/>
              <a:buAutoNum type="arabicPeriod"/>
            </a:pPr>
            <a:r>
              <a:rPr lang="en-US" dirty="0" smtClean="0"/>
              <a:t>What questions would you want</a:t>
            </a:r>
            <a:r>
              <a:rPr lang="en-US" baseline="0" dirty="0" smtClean="0"/>
              <a:t> to </a:t>
            </a:r>
            <a:r>
              <a:rPr lang="en-US" dirty="0" smtClean="0"/>
              <a:t>ask this client to help them explore the other quadrants of the Matrix?</a:t>
            </a:r>
          </a:p>
          <a:p>
            <a:pPr marL="228600" indent="-228600">
              <a:buFont typeface="+mj-lt"/>
              <a:buAutoNum type="arabicPeriod"/>
            </a:pPr>
            <a:r>
              <a:rPr lang="en-US" dirty="0" smtClean="0"/>
              <a:t>What ACT metaphors or exercises would you</a:t>
            </a:r>
            <a:r>
              <a:rPr lang="en-US" baseline="0" dirty="0" smtClean="0"/>
              <a:t> use?</a:t>
            </a:r>
            <a:endParaRPr lang="en-US" dirty="0" smtClean="0"/>
          </a:p>
          <a:p>
            <a:endParaRPr lang="en-US" dirty="0"/>
          </a:p>
        </p:txBody>
      </p:sp>
      <p:sp>
        <p:nvSpPr>
          <p:cNvPr id="4" name="Slide Number Placeholder 3"/>
          <p:cNvSpPr>
            <a:spLocks noGrp="1"/>
          </p:cNvSpPr>
          <p:nvPr>
            <p:ph type="sldNum" sz="quarter" idx="10"/>
          </p:nvPr>
        </p:nvSpPr>
        <p:spPr/>
        <p:txBody>
          <a:bodyPr/>
          <a:lstStyle/>
          <a:p>
            <a:fld id="{E3829C86-35D6-4946-85E9-588CB4C9A4A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4A9AAA-BD74-E440-8CF9-4CC08D4A9582}" type="datetimeFigureOut">
              <a:rPr lang="en-US" smtClean="0"/>
              <a:pPr/>
              <a:t>7/17/15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C6FE9A-3410-574F-A70E-F89D682FE25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4A9AAA-BD74-E440-8CF9-4CC08D4A9582}" type="datetimeFigureOut">
              <a:rPr lang="en-US" smtClean="0"/>
              <a:pPr/>
              <a:t>7/17/15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6FE9A-3410-574F-A70E-F89D682FE2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AC6FE9A-3410-574F-A70E-F89D682FE25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4A9AAA-BD74-E440-8CF9-4CC08D4A9582}" type="datetimeFigureOut">
              <a:rPr lang="en-US" smtClean="0"/>
              <a:pPr/>
              <a:t>7/17/15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4A9AAA-BD74-E440-8CF9-4CC08D4A9582}" type="datetimeFigureOut">
              <a:rPr lang="en-US" smtClean="0"/>
              <a:pPr/>
              <a:t>7/17/15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AC6FE9A-3410-574F-A70E-F89D682FE25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14A9AAA-BD74-E440-8CF9-4CC08D4A9582}" type="datetimeFigureOut">
              <a:rPr lang="en-US" smtClean="0"/>
              <a:pPr/>
              <a:t>7/17/15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C6FE9A-3410-574F-A70E-F89D682FE25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4A9AAA-BD74-E440-8CF9-4CC08D4A9582}" type="datetimeFigureOut">
              <a:rPr lang="en-US" smtClean="0"/>
              <a:pPr/>
              <a:t>7/17/15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6FE9A-3410-574F-A70E-F89D682FE25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4A9AAA-BD74-E440-8CF9-4CC08D4A9582}" type="datetimeFigureOut">
              <a:rPr lang="en-US" smtClean="0"/>
              <a:pPr/>
              <a:t>7/17/15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AC6FE9A-3410-574F-A70E-F89D682FE25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4A9AAA-BD74-E440-8CF9-4CC08D4A9582}" type="datetimeFigureOut">
              <a:rPr lang="en-US" smtClean="0"/>
              <a:pPr/>
              <a:t>7/17/15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AC6FE9A-3410-574F-A70E-F89D682FE2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4A9AAA-BD74-E440-8CF9-4CC08D4A9582}" type="datetimeFigureOut">
              <a:rPr lang="en-US" smtClean="0"/>
              <a:pPr/>
              <a:t>7/17/15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AC6FE9A-3410-574F-A70E-F89D682FE2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C6FE9A-3410-574F-A70E-F89D682FE25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4A9AAA-BD74-E440-8CF9-4CC08D4A9582}" type="datetimeFigureOut">
              <a:rPr lang="en-US" smtClean="0"/>
              <a:pPr/>
              <a:t>7/17/15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AC6FE9A-3410-574F-A70E-F89D682FE25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4A9AAA-BD74-E440-8CF9-4CC08D4A9582}" type="datetimeFigureOut">
              <a:rPr lang="en-US" smtClean="0"/>
              <a:pPr/>
              <a:t>7/17/15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4A9AAA-BD74-E440-8CF9-4CC08D4A9582}" type="datetimeFigureOut">
              <a:rPr lang="en-US" smtClean="0"/>
              <a:pPr/>
              <a:t>7/17/15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C6FE9A-3410-574F-A70E-F89D682FE25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auren@LaurenGrousdlcpc.net" TargetMode="External"/><Relationship Id="rId3" Type="http://schemas.openxmlformats.org/officeDocument/2006/relationships/hyperlink" Target="http://www.laurengrousdlcpc.ne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WPATH.org" TargetMode="Externa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399"/>
            <a:ext cx="7772400" cy="2734733"/>
          </a:xfrm>
        </p:spPr>
        <p:txBody>
          <a:bodyPr>
            <a:normAutofit lnSpcReduction="10000"/>
          </a:bodyPr>
          <a:lstStyle/>
          <a:p>
            <a:r>
              <a:rPr lang="en-US" sz="2000" dirty="0" smtClean="0"/>
              <a:t>Using the Matrix to Support Gender Diverse clients in counseling</a:t>
            </a:r>
          </a:p>
          <a:p>
            <a:endParaRPr lang="en-US" dirty="0" smtClean="0"/>
          </a:p>
          <a:p>
            <a:endParaRPr lang="en-US" dirty="0" smtClean="0"/>
          </a:p>
          <a:p>
            <a:endParaRPr lang="en-US" dirty="0" smtClean="0"/>
          </a:p>
          <a:p>
            <a:r>
              <a:rPr lang="en-US" dirty="0" smtClean="0"/>
              <a:t>Lauren Grousd, MA, LCPC</a:t>
            </a:r>
          </a:p>
          <a:p>
            <a:r>
              <a:rPr lang="en-US" b="0" dirty="0" smtClean="0"/>
              <a:t>Portland, Maine, USA</a:t>
            </a:r>
          </a:p>
          <a:p>
            <a:r>
              <a:rPr lang="en-US" b="0" dirty="0" smtClean="0">
                <a:hlinkClick r:id="rId2"/>
              </a:rPr>
              <a:t>Lauren@LaurenGrousdlcpc.net</a:t>
            </a:r>
            <a:endParaRPr lang="en-US" b="0" dirty="0" smtClean="0"/>
          </a:p>
          <a:p>
            <a:r>
              <a:rPr lang="en-US" b="0" dirty="0" smtClean="0">
                <a:hlinkClick r:id="rId3"/>
              </a:rPr>
              <a:t>www.laurengrousdlcpc.net</a:t>
            </a:r>
            <a:r>
              <a:rPr lang="en-US" b="0" dirty="0" smtClean="0"/>
              <a:t> </a:t>
            </a:r>
          </a:p>
          <a:p>
            <a:endParaRPr lang="en-US" dirty="0"/>
          </a:p>
        </p:txBody>
      </p:sp>
      <p:sp>
        <p:nvSpPr>
          <p:cNvPr id="2" name="Title 1"/>
          <p:cNvSpPr>
            <a:spLocks noGrp="1"/>
          </p:cNvSpPr>
          <p:nvPr>
            <p:ph type="ctrTitle"/>
          </p:nvPr>
        </p:nvSpPr>
        <p:spPr/>
        <p:txBody>
          <a:bodyPr/>
          <a:lstStyle/>
          <a:p>
            <a:r>
              <a:rPr lang="en-US" dirty="0" smtClean="0"/>
              <a:t>There’s No One Right Answer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
        <p:nvSpPr>
          <p:cNvPr id="5" name="TextBox 4"/>
          <p:cNvSpPr txBox="1"/>
          <p:nvPr/>
        </p:nvSpPr>
        <p:spPr>
          <a:xfrm>
            <a:off x="1577346" y="839964"/>
            <a:ext cx="2929358" cy="2458432"/>
          </a:xfrm>
          <a:prstGeom prst="rect">
            <a:avLst/>
          </a:prstGeom>
          <a:noFill/>
        </p:spPr>
        <p:txBody>
          <a:bodyPr wrap="square" rtlCol="0">
            <a:spAutoFit/>
          </a:bodyPr>
          <a:lstStyle/>
          <a:p>
            <a:endParaRPr lang="en-US" dirty="0"/>
          </a:p>
        </p:txBody>
      </p:sp>
      <p:sp>
        <p:nvSpPr>
          <p:cNvPr id="7" name="TextBox 6"/>
          <p:cNvSpPr txBox="1"/>
          <p:nvPr/>
        </p:nvSpPr>
        <p:spPr>
          <a:xfrm>
            <a:off x="807920" y="4044916"/>
            <a:ext cx="3441483" cy="1998729"/>
          </a:xfrm>
          <a:prstGeom prst="rect">
            <a:avLst/>
          </a:prstGeom>
          <a:noFill/>
        </p:spPr>
        <p:txBody>
          <a:bodyPr wrap="square" rtlCol="0">
            <a:spAutoFit/>
          </a:bodyPr>
          <a:lstStyle/>
          <a:p>
            <a:endParaRPr lang="en-US" dirty="0"/>
          </a:p>
        </p:txBody>
      </p:sp>
      <p:sp>
        <p:nvSpPr>
          <p:cNvPr id="8" name="TextBox 7"/>
          <p:cNvSpPr txBox="1"/>
          <p:nvPr/>
        </p:nvSpPr>
        <p:spPr>
          <a:xfrm>
            <a:off x="4875434" y="4197316"/>
            <a:ext cx="3441483" cy="199872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pPr algn="ctr"/>
            <a:r>
              <a:rPr lang="en-US" dirty="0" smtClean="0"/>
              <a:t>Disclosure</a:t>
            </a:r>
            <a:endParaRPr lang="en-US" dirty="0"/>
          </a:p>
        </p:txBody>
      </p:sp>
      <p:sp>
        <p:nvSpPr>
          <p:cNvPr id="7" name="Text Placeholder 6"/>
          <p:cNvSpPr>
            <a:spLocks noGrp="1"/>
          </p:cNvSpPr>
          <p:nvPr>
            <p:ph type="body" sz="half" idx="3"/>
          </p:nvPr>
        </p:nvSpPr>
        <p:spPr/>
        <p:txBody>
          <a:bodyPr/>
          <a:lstStyle/>
          <a:p>
            <a:pPr algn="ctr"/>
            <a:r>
              <a:rPr lang="en-US" dirty="0" smtClean="0"/>
              <a:t>Matrix It!</a:t>
            </a:r>
            <a:endParaRPr lang="en-US" dirty="0"/>
          </a:p>
        </p:txBody>
      </p:sp>
      <p:graphicFrame>
        <p:nvGraphicFramePr>
          <p:cNvPr id="9" name="Content Placeholder 8"/>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chor="b"/>
          <a:lstStyle/>
          <a:p>
            <a:pPr algn="ctr"/>
            <a:r>
              <a:rPr lang="en-US" dirty="0" smtClean="0"/>
              <a:t>Trans* Experience #2</a:t>
            </a:r>
            <a:endParaRPr lang="en-US" dirty="0"/>
          </a:p>
        </p:txBody>
      </p:sp>
      <p:sp>
        <p:nvSpPr>
          <p:cNvPr id="10" name="Content Placeholder 9"/>
          <p:cNvSpPr>
            <a:spLocks noGrp="1"/>
          </p:cNvSpPr>
          <p:nvPr>
            <p:ph sz="quarter" idx="2"/>
          </p:nvPr>
        </p:nvSpPr>
        <p:spPr>
          <a:xfrm>
            <a:off x="301751" y="2437959"/>
            <a:ext cx="4259805" cy="3818404"/>
          </a:xfrm>
        </p:spPr>
        <p:txBody>
          <a:bodyPr>
            <a:noAutofit/>
          </a:bodyPr>
          <a:lstStyle/>
          <a:p>
            <a:pPr marL="0">
              <a:buNone/>
            </a:pPr>
            <a:r>
              <a:rPr lang="en-US" sz="1900" i="1" dirty="0" smtClean="0">
                <a:latin typeface="Helvetica Light"/>
                <a:cs typeface="Helvetica Light"/>
              </a:rPr>
              <a:t>“I’ve found that the more comfortable I am with my trans history when I’m disclosing, and the less nervous I seem, the more comfortable my date is. I say that it’s shaped who I am in many ways, and I want the other person to know and ask me about it – but it’s not a negative thing. I’ve had many dates where my disclosure has opened up an entirely new realm of conversation and has put my date at ease about sharing aspects of themselves with me.”</a:t>
            </a:r>
            <a:endParaRPr lang="en-US" sz="1900" i="1" dirty="0">
              <a:latin typeface="Helvetica Light"/>
              <a:cs typeface="Helvetica Light"/>
            </a:endParaRPr>
          </a:p>
        </p:txBody>
      </p:sp>
      <p:sp>
        <p:nvSpPr>
          <p:cNvPr id="8" name="TextBox 7"/>
          <p:cNvSpPr txBox="1"/>
          <p:nvPr/>
        </p:nvSpPr>
        <p:spPr>
          <a:xfrm>
            <a:off x="301752" y="6376410"/>
            <a:ext cx="4259804" cy="369332"/>
          </a:xfrm>
          <a:prstGeom prst="rect">
            <a:avLst/>
          </a:prstGeom>
          <a:noFill/>
        </p:spPr>
        <p:txBody>
          <a:bodyPr wrap="square" rtlCol="0">
            <a:spAutoFit/>
          </a:bodyPr>
          <a:lstStyle/>
          <a:p>
            <a:pPr algn="r"/>
            <a:r>
              <a:rPr lang="en-US" dirty="0" smtClean="0"/>
              <a:t>Trans Bodies, Trans Selves, </a:t>
            </a:r>
            <a:r>
              <a:rPr lang="en-US" dirty="0" err="1" smtClean="0"/>
              <a:t>p</a:t>
            </a:r>
            <a:r>
              <a:rPr lang="en-US" dirty="0" smtClean="0"/>
              <a:t>. 342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
        <p:nvSpPr>
          <p:cNvPr id="5" name="TextBox 4"/>
          <p:cNvSpPr txBox="1"/>
          <p:nvPr/>
        </p:nvSpPr>
        <p:spPr>
          <a:xfrm>
            <a:off x="1577346" y="839964"/>
            <a:ext cx="2929358" cy="2458432"/>
          </a:xfrm>
          <a:prstGeom prst="rect">
            <a:avLst/>
          </a:prstGeom>
          <a:noFill/>
        </p:spPr>
        <p:txBody>
          <a:bodyPr wrap="square" rtlCol="0">
            <a:spAutoFit/>
          </a:bodyPr>
          <a:lstStyle/>
          <a:p>
            <a:endParaRPr lang="en-US" dirty="0"/>
          </a:p>
        </p:txBody>
      </p:sp>
      <p:sp>
        <p:nvSpPr>
          <p:cNvPr id="7" name="TextBox 6"/>
          <p:cNvSpPr txBox="1"/>
          <p:nvPr/>
        </p:nvSpPr>
        <p:spPr>
          <a:xfrm>
            <a:off x="807920" y="4044916"/>
            <a:ext cx="3441483" cy="1998729"/>
          </a:xfrm>
          <a:prstGeom prst="rect">
            <a:avLst/>
          </a:prstGeom>
          <a:noFill/>
        </p:spPr>
        <p:txBody>
          <a:bodyPr wrap="square" rtlCol="0">
            <a:spAutoFit/>
          </a:bodyPr>
          <a:lstStyle/>
          <a:p>
            <a:endParaRPr lang="en-US" dirty="0"/>
          </a:p>
        </p:txBody>
      </p:sp>
      <p:sp>
        <p:nvSpPr>
          <p:cNvPr id="8" name="TextBox 7"/>
          <p:cNvSpPr txBox="1"/>
          <p:nvPr/>
        </p:nvSpPr>
        <p:spPr>
          <a:xfrm>
            <a:off x="4875434" y="4197316"/>
            <a:ext cx="3441483" cy="199872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Parents &amp; Culture</a:t>
            </a:r>
            <a:endParaRPr lang="en-US" dirty="0"/>
          </a:p>
        </p:txBody>
      </p:sp>
      <p:sp>
        <p:nvSpPr>
          <p:cNvPr id="3" name="Text Placeholder 2"/>
          <p:cNvSpPr>
            <a:spLocks noGrp="1"/>
          </p:cNvSpPr>
          <p:nvPr>
            <p:ph type="body" sz="half" idx="3"/>
          </p:nvPr>
        </p:nvSpPr>
        <p:spPr/>
        <p:txBody>
          <a:bodyPr/>
          <a:lstStyle/>
          <a:p>
            <a:pPr algn="ctr"/>
            <a:r>
              <a:rPr lang="en-US" smtClean="0"/>
              <a:t>Matrix It!</a:t>
            </a:r>
            <a:endParaRPr lang="en-US" dirty="0"/>
          </a:p>
        </p:txBody>
      </p:sp>
      <p:sp>
        <p:nvSpPr>
          <p:cNvPr id="4" name="Content Placeholder 3"/>
          <p:cNvSpPr>
            <a:spLocks noGrp="1"/>
          </p:cNvSpPr>
          <p:nvPr>
            <p:ph sz="quarter" idx="2"/>
          </p:nvPr>
        </p:nvSpPr>
        <p:spPr>
          <a:xfrm>
            <a:off x="301752" y="2421247"/>
            <a:ext cx="4041648" cy="3818404"/>
          </a:xfrm>
        </p:spPr>
        <p:txBody>
          <a:bodyPr>
            <a:noAutofit/>
          </a:bodyPr>
          <a:lstStyle/>
          <a:p>
            <a:pPr marL="0">
              <a:buNone/>
            </a:pPr>
            <a:r>
              <a:rPr lang="en-US" sz="1900" i="1" dirty="0" smtClean="0">
                <a:latin typeface="Helvetica"/>
                <a:cs typeface="Helvetica"/>
              </a:rPr>
              <a:t>I am a second-generation immigrant from Russia. It’s very difficult for me to talk to my mother (dad is an American) about this. She is still stuck in the mindset that even being gay is a mental imbalance, and so with any discussion of my identity I quickly become too tearful and disgusted to continue talking. I wish there was a way to approach it with her, but until I have become a bit more self-sufficient financially, that probably isn’t going to be an option. </a:t>
            </a:r>
            <a:endParaRPr lang="en-US" sz="1900" i="1" dirty="0">
              <a:latin typeface="Helvetica"/>
              <a:cs typeface="Helvetica"/>
            </a:endParaRPr>
          </a:p>
        </p:txBody>
      </p:sp>
      <p:graphicFrame>
        <p:nvGraphicFramePr>
          <p:cNvPr id="7" name="Content Placeholder 6"/>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itle 5"/>
          <p:cNvSpPr>
            <a:spLocks noGrp="1"/>
          </p:cNvSpPr>
          <p:nvPr>
            <p:ph type="title"/>
          </p:nvPr>
        </p:nvSpPr>
        <p:spPr/>
        <p:txBody>
          <a:bodyPr anchor="ctr"/>
          <a:lstStyle/>
          <a:p>
            <a:r>
              <a:rPr lang="en-US" dirty="0" smtClean="0"/>
              <a:t>Trans* Experience #3</a:t>
            </a:r>
            <a:endParaRPr lang="en-US" dirty="0"/>
          </a:p>
        </p:txBody>
      </p:sp>
      <p:sp>
        <p:nvSpPr>
          <p:cNvPr id="8" name="TextBox 7"/>
          <p:cNvSpPr txBox="1"/>
          <p:nvPr/>
        </p:nvSpPr>
        <p:spPr>
          <a:xfrm>
            <a:off x="301752" y="6360582"/>
            <a:ext cx="4041648" cy="646331"/>
          </a:xfrm>
          <a:prstGeom prst="rect">
            <a:avLst/>
          </a:prstGeom>
          <a:noFill/>
        </p:spPr>
        <p:txBody>
          <a:bodyPr wrap="square" rtlCol="0">
            <a:spAutoFit/>
          </a:bodyPr>
          <a:lstStyle/>
          <a:p>
            <a:r>
              <a:rPr lang="en-US" dirty="0" smtClean="0"/>
              <a:t>Trans Bodies, Trans Selves, </a:t>
            </a:r>
            <a:r>
              <a:rPr lang="en-US" dirty="0" err="1" smtClean="0"/>
              <a:t>p</a:t>
            </a:r>
            <a:r>
              <a:rPr lang="en-US" dirty="0" smtClean="0"/>
              <a:t>. 46-7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
        <p:nvSpPr>
          <p:cNvPr id="5" name="TextBox 4"/>
          <p:cNvSpPr txBox="1"/>
          <p:nvPr/>
        </p:nvSpPr>
        <p:spPr>
          <a:xfrm>
            <a:off x="1577346" y="839964"/>
            <a:ext cx="2929358" cy="2458432"/>
          </a:xfrm>
          <a:prstGeom prst="rect">
            <a:avLst/>
          </a:prstGeom>
          <a:noFill/>
        </p:spPr>
        <p:txBody>
          <a:bodyPr wrap="square" rtlCol="0">
            <a:spAutoFit/>
          </a:bodyPr>
          <a:lstStyle/>
          <a:p>
            <a:endParaRPr lang="en-US" dirty="0"/>
          </a:p>
        </p:txBody>
      </p:sp>
      <p:sp>
        <p:nvSpPr>
          <p:cNvPr id="7" name="TextBox 6"/>
          <p:cNvSpPr txBox="1"/>
          <p:nvPr/>
        </p:nvSpPr>
        <p:spPr>
          <a:xfrm>
            <a:off x="807920" y="4044916"/>
            <a:ext cx="3441483" cy="1998729"/>
          </a:xfrm>
          <a:prstGeom prst="rect">
            <a:avLst/>
          </a:prstGeom>
          <a:noFill/>
        </p:spPr>
        <p:txBody>
          <a:bodyPr wrap="square" rtlCol="0">
            <a:spAutoFit/>
          </a:bodyPr>
          <a:lstStyle/>
          <a:p>
            <a:endParaRPr lang="en-US" dirty="0"/>
          </a:p>
        </p:txBody>
      </p:sp>
      <p:sp>
        <p:nvSpPr>
          <p:cNvPr id="8" name="TextBox 7"/>
          <p:cNvSpPr txBox="1"/>
          <p:nvPr/>
        </p:nvSpPr>
        <p:spPr>
          <a:xfrm>
            <a:off x="4875434" y="4197316"/>
            <a:ext cx="3441483" cy="199872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dirty="0"/>
              <a:t>Kate*: 50 </a:t>
            </a:r>
            <a:r>
              <a:rPr lang="en-US" dirty="0" err="1"/>
              <a:t>y.o</a:t>
            </a:r>
            <a:r>
              <a:rPr lang="en-US" dirty="0"/>
              <a:t>, assigned female at birth</a:t>
            </a:r>
          </a:p>
        </p:txBody>
      </p:sp>
      <p:sp>
        <p:nvSpPr>
          <p:cNvPr id="6" name="Text Placeholder 5"/>
          <p:cNvSpPr>
            <a:spLocks noGrp="1"/>
          </p:cNvSpPr>
          <p:nvPr>
            <p:ph type="body" sz="half" idx="3"/>
          </p:nvPr>
        </p:nvSpPr>
        <p:spPr/>
        <p:txBody>
          <a:bodyPr/>
          <a:lstStyle/>
          <a:p>
            <a:pPr algn="ctr"/>
            <a:r>
              <a:rPr lang="en-US" dirty="0" smtClean="0"/>
              <a:t>Matrix It!</a:t>
            </a:r>
            <a:endParaRPr lang="en-US" dirty="0"/>
          </a:p>
        </p:txBody>
      </p:sp>
      <p:sp>
        <p:nvSpPr>
          <p:cNvPr id="3" name="Content Placeholder 2"/>
          <p:cNvSpPr>
            <a:spLocks noGrp="1"/>
          </p:cNvSpPr>
          <p:nvPr>
            <p:ph sz="quarter" idx="2"/>
          </p:nvPr>
        </p:nvSpPr>
        <p:spPr>
          <a:xfrm>
            <a:off x="301751" y="2254126"/>
            <a:ext cx="4259805" cy="4263375"/>
          </a:xfrm>
        </p:spPr>
        <p:txBody>
          <a:bodyPr>
            <a:noAutofit/>
          </a:bodyPr>
          <a:lstStyle/>
          <a:p>
            <a:pPr marL="0" indent="0">
              <a:spcAft>
                <a:spcPts val="600"/>
              </a:spcAft>
            </a:pPr>
            <a:r>
              <a:rPr lang="en-US" sz="1800" dirty="0" smtClean="0">
                <a:latin typeface="Helvetica"/>
                <a:cs typeface="Helvetica"/>
              </a:rPr>
              <a:t>Identifies as a butch lesbian with a masculine gender presentation. </a:t>
            </a:r>
          </a:p>
          <a:p>
            <a:pPr marL="0" indent="0">
              <a:spcAft>
                <a:spcPts val="600"/>
              </a:spcAft>
            </a:pPr>
            <a:r>
              <a:rPr lang="en-US" sz="1800" dirty="0" smtClean="0">
                <a:solidFill>
                  <a:srgbClr val="404040"/>
                </a:solidFill>
                <a:latin typeface="Helvetica"/>
                <a:cs typeface="Helvetica"/>
              </a:rPr>
              <a:t>Seeking counseling to address chronic loss of libido in her long-term relationships, which has lead to her </a:t>
            </a:r>
            <a:r>
              <a:rPr lang="en-US" sz="1800" dirty="0" err="1" smtClean="0">
                <a:solidFill>
                  <a:srgbClr val="404040"/>
                </a:solidFill>
                <a:latin typeface="Helvetica"/>
                <a:cs typeface="Helvetica"/>
              </a:rPr>
              <a:t>cis</a:t>
            </a:r>
            <a:r>
              <a:rPr lang="en-US" sz="1800" dirty="0" smtClean="0">
                <a:solidFill>
                  <a:srgbClr val="404040"/>
                </a:solidFill>
                <a:latin typeface="Helvetica"/>
                <a:cs typeface="Helvetica"/>
              </a:rPr>
              <a:t> wife recently asking for a divorce. </a:t>
            </a:r>
          </a:p>
          <a:p>
            <a:pPr marL="0" indent="0">
              <a:spcAft>
                <a:spcPts val="600"/>
              </a:spcAft>
            </a:pPr>
            <a:r>
              <a:rPr lang="en-US" sz="1800" dirty="0" smtClean="0">
                <a:latin typeface="Helvetica"/>
                <a:cs typeface="Helvetica"/>
              </a:rPr>
              <a:t>Describes dissatisfaction with her body – dislikes own breasts, fantasizes about having sex as a male but dislikes using toys because “they feel fake.” </a:t>
            </a:r>
          </a:p>
          <a:p>
            <a:pPr marL="0" indent="0"/>
            <a:r>
              <a:rPr lang="en-US" sz="1800" dirty="0" smtClean="0">
                <a:solidFill>
                  <a:srgbClr val="404040"/>
                </a:solidFill>
                <a:latin typeface="Helvetica"/>
                <a:cs typeface="Helvetica"/>
              </a:rPr>
              <a:t>Strong ID as a butch lesbian – “it’s taken me such a long time to get to this place, I don’t want to have to do more work to figure out who I am.”</a:t>
            </a:r>
            <a:endParaRPr lang="en-US" sz="1800" dirty="0">
              <a:solidFill>
                <a:srgbClr val="404040"/>
              </a:solidFill>
              <a:latin typeface="Helvetica"/>
              <a:cs typeface="Helvetica"/>
            </a:endParaRPr>
          </a:p>
        </p:txBody>
      </p:sp>
      <p:graphicFrame>
        <p:nvGraphicFramePr>
          <p:cNvPr id="8" name="Content Placeholder 7"/>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Trans* Experience #4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
        <p:nvSpPr>
          <p:cNvPr id="5" name="TextBox 4"/>
          <p:cNvSpPr txBox="1"/>
          <p:nvPr/>
        </p:nvSpPr>
        <p:spPr>
          <a:xfrm>
            <a:off x="1577346" y="839964"/>
            <a:ext cx="2929358" cy="2458432"/>
          </a:xfrm>
          <a:prstGeom prst="rect">
            <a:avLst/>
          </a:prstGeom>
          <a:noFill/>
        </p:spPr>
        <p:txBody>
          <a:bodyPr wrap="square" rtlCol="0">
            <a:spAutoFit/>
          </a:bodyPr>
          <a:lstStyle/>
          <a:p>
            <a:endParaRPr lang="en-US" dirty="0"/>
          </a:p>
        </p:txBody>
      </p:sp>
      <p:sp>
        <p:nvSpPr>
          <p:cNvPr id="7" name="TextBox 6"/>
          <p:cNvSpPr txBox="1"/>
          <p:nvPr/>
        </p:nvSpPr>
        <p:spPr>
          <a:xfrm>
            <a:off x="807920" y="4044916"/>
            <a:ext cx="3441483" cy="1998729"/>
          </a:xfrm>
          <a:prstGeom prst="rect">
            <a:avLst/>
          </a:prstGeom>
          <a:noFill/>
        </p:spPr>
        <p:txBody>
          <a:bodyPr wrap="square" rtlCol="0">
            <a:spAutoFit/>
          </a:bodyPr>
          <a:lstStyle/>
          <a:p>
            <a:endParaRPr lang="en-US" dirty="0"/>
          </a:p>
        </p:txBody>
      </p:sp>
      <p:sp>
        <p:nvSpPr>
          <p:cNvPr id="8" name="TextBox 7"/>
          <p:cNvSpPr txBox="1"/>
          <p:nvPr/>
        </p:nvSpPr>
        <p:spPr>
          <a:xfrm>
            <a:off x="4875434" y="4197316"/>
            <a:ext cx="3441483" cy="199872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lnSpcReduction="10000"/>
          </a:bodyPr>
          <a:lstStyle/>
          <a:p>
            <a:pPr algn="ctr"/>
            <a:r>
              <a:rPr lang="en-US" dirty="0" smtClean="0"/>
              <a:t>River*: 24 </a:t>
            </a:r>
            <a:r>
              <a:rPr lang="en-US" dirty="0" err="1" smtClean="0"/>
              <a:t>y.o</a:t>
            </a:r>
            <a:r>
              <a:rPr lang="en-US" dirty="0" smtClean="0"/>
              <a:t>., assigned male at birth</a:t>
            </a:r>
            <a:endParaRPr lang="en-US" dirty="0"/>
          </a:p>
        </p:txBody>
      </p:sp>
      <p:sp>
        <p:nvSpPr>
          <p:cNvPr id="6" name="Text Placeholder 5"/>
          <p:cNvSpPr>
            <a:spLocks noGrp="1"/>
          </p:cNvSpPr>
          <p:nvPr>
            <p:ph type="body" sz="half" idx="3"/>
          </p:nvPr>
        </p:nvSpPr>
        <p:spPr/>
        <p:txBody>
          <a:bodyPr anchor="ctr"/>
          <a:lstStyle/>
          <a:p>
            <a:pPr algn="ctr">
              <a:buNone/>
            </a:pPr>
            <a:r>
              <a:rPr lang="en-US" dirty="0" smtClean="0"/>
              <a:t>Matrix It!</a:t>
            </a:r>
            <a:endParaRPr lang="en-US" dirty="0"/>
          </a:p>
        </p:txBody>
      </p:sp>
      <p:sp>
        <p:nvSpPr>
          <p:cNvPr id="3" name="Content Placeholder 2"/>
          <p:cNvSpPr>
            <a:spLocks noGrp="1"/>
          </p:cNvSpPr>
          <p:nvPr>
            <p:ph sz="quarter" idx="2"/>
          </p:nvPr>
        </p:nvSpPr>
        <p:spPr>
          <a:xfrm>
            <a:off x="301752" y="2256973"/>
            <a:ext cx="4243096" cy="4394221"/>
          </a:xfrm>
        </p:spPr>
        <p:txBody>
          <a:bodyPr>
            <a:noAutofit/>
          </a:bodyPr>
          <a:lstStyle/>
          <a:p>
            <a:pPr marL="0">
              <a:spcAft>
                <a:spcPts val="600"/>
              </a:spcAft>
            </a:pPr>
            <a:r>
              <a:rPr lang="en-US" sz="1500" dirty="0" smtClean="0">
                <a:latin typeface="Helvetica"/>
                <a:cs typeface="Helvetica"/>
              </a:rPr>
              <a:t>Identifies as </a:t>
            </a:r>
            <a:r>
              <a:rPr lang="en-US" sz="1500" dirty="0" err="1" smtClean="0">
                <a:latin typeface="Helvetica"/>
                <a:cs typeface="Helvetica"/>
              </a:rPr>
              <a:t>genderqueer</a:t>
            </a:r>
            <a:r>
              <a:rPr lang="en-US" sz="1500" dirty="0" smtClean="0">
                <a:latin typeface="Helvetica"/>
                <a:cs typeface="Helvetica"/>
              </a:rPr>
              <a:t> with a feminine gender presentation</a:t>
            </a:r>
          </a:p>
          <a:p>
            <a:pPr marL="0">
              <a:spcAft>
                <a:spcPts val="600"/>
              </a:spcAft>
            </a:pPr>
            <a:r>
              <a:rPr lang="en-US" sz="1500" dirty="0" smtClean="0">
                <a:solidFill>
                  <a:schemeClr val="tx1">
                    <a:lumMod val="75000"/>
                    <a:lumOff val="25000"/>
                  </a:schemeClr>
                </a:solidFill>
                <a:latin typeface="Helvetica"/>
                <a:cs typeface="Helvetica"/>
              </a:rPr>
              <a:t>Seeks counseling to address anxiety, difficulty with organization and making decisions, and to access feminizing hormones </a:t>
            </a:r>
          </a:p>
          <a:p>
            <a:pPr marL="0">
              <a:spcAft>
                <a:spcPts val="600"/>
              </a:spcAft>
            </a:pPr>
            <a:r>
              <a:rPr lang="en-US" sz="1500" dirty="0" smtClean="0">
                <a:latin typeface="Helvetica"/>
                <a:cs typeface="Helvetica"/>
              </a:rPr>
              <a:t>Moving back to hometown. Parents told River they can’t come out to 17 </a:t>
            </a:r>
            <a:r>
              <a:rPr lang="en-US" sz="1500" dirty="0" err="1" smtClean="0">
                <a:latin typeface="Helvetica"/>
                <a:cs typeface="Helvetica"/>
              </a:rPr>
              <a:t>y.o</a:t>
            </a:r>
            <a:r>
              <a:rPr lang="en-US" sz="1500" dirty="0" smtClean="0">
                <a:latin typeface="Helvetica"/>
                <a:cs typeface="Helvetica"/>
              </a:rPr>
              <a:t>. brother as trans* or present as feminine around him if they’re going to live at home while getting settled. River is 6 mo. into hormone therapy.  </a:t>
            </a:r>
          </a:p>
          <a:p>
            <a:pPr marL="0">
              <a:spcAft>
                <a:spcPts val="600"/>
              </a:spcAft>
            </a:pPr>
            <a:r>
              <a:rPr lang="en-US" sz="1500" dirty="0" smtClean="0">
                <a:solidFill>
                  <a:srgbClr val="404040"/>
                </a:solidFill>
                <a:latin typeface="Helvetica"/>
                <a:cs typeface="Helvetica"/>
              </a:rPr>
              <a:t>Unclear work/career goals; parents have always been very directive </a:t>
            </a:r>
            <a:r>
              <a:rPr lang="en-US" sz="1500" dirty="0" err="1" smtClean="0">
                <a:solidFill>
                  <a:srgbClr val="404040"/>
                </a:solidFill>
                <a:latin typeface="Helvetica"/>
                <a:cs typeface="Helvetica"/>
              </a:rPr>
              <a:t>re:school</a:t>
            </a:r>
            <a:r>
              <a:rPr lang="en-US" sz="1500" dirty="0" smtClean="0">
                <a:solidFill>
                  <a:srgbClr val="404040"/>
                </a:solidFill>
                <a:latin typeface="Helvetica"/>
                <a:cs typeface="Helvetica"/>
              </a:rPr>
              <a:t> &amp; work  </a:t>
            </a:r>
          </a:p>
          <a:p>
            <a:pPr marL="0"/>
            <a:r>
              <a:rPr lang="en-US" sz="1500" dirty="0" smtClean="0">
                <a:latin typeface="Helvetica"/>
                <a:cs typeface="Helvetica"/>
              </a:rPr>
              <a:t>Tends to become fearful when faced with decisions, procrastinates and avoids difficult conversations, and has difficulty identifying behavioral options.</a:t>
            </a:r>
            <a:endParaRPr lang="en-US" sz="1500" dirty="0">
              <a:latin typeface="Helvetica"/>
              <a:cs typeface="Helvetica"/>
            </a:endParaRPr>
          </a:p>
        </p:txBody>
      </p:sp>
      <p:graphicFrame>
        <p:nvGraphicFramePr>
          <p:cNvPr id="8" name="Content Placeholder 7"/>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Trans* Experience #5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
        <p:nvSpPr>
          <p:cNvPr id="5" name="TextBox 4"/>
          <p:cNvSpPr txBox="1"/>
          <p:nvPr/>
        </p:nvSpPr>
        <p:spPr>
          <a:xfrm>
            <a:off x="1577346" y="839964"/>
            <a:ext cx="2929358" cy="2458432"/>
          </a:xfrm>
          <a:prstGeom prst="rect">
            <a:avLst/>
          </a:prstGeom>
          <a:noFill/>
        </p:spPr>
        <p:txBody>
          <a:bodyPr wrap="square" rtlCol="0">
            <a:spAutoFit/>
          </a:bodyPr>
          <a:lstStyle/>
          <a:p>
            <a:endParaRPr lang="en-US" dirty="0"/>
          </a:p>
        </p:txBody>
      </p:sp>
      <p:sp>
        <p:nvSpPr>
          <p:cNvPr id="7" name="TextBox 6"/>
          <p:cNvSpPr txBox="1"/>
          <p:nvPr/>
        </p:nvSpPr>
        <p:spPr>
          <a:xfrm>
            <a:off x="807920" y="4044916"/>
            <a:ext cx="3441483" cy="1998729"/>
          </a:xfrm>
          <a:prstGeom prst="rect">
            <a:avLst/>
          </a:prstGeom>
          <a:noFill/>
        </p:spPr>
        <p:txBody>
          <a:bodyPr wrap="square" rtlCol="0">
            <a:spAutoFit/>
          </a:bodyPr>
          <a:lstStyle/>
          <a:p>
            <a:endParaRPr lang="en-US" dirty="0"/>
          </a:p>
        </p:txBody>
      </p:sp>
      <p:sp>
        <p:nvSpPr>
          <p:cNvPr id="8" name="TextBox 7"/>
          <p:cNvSpPr txBox="1"/>
          <p:nvPr/>
        </p:nvSpPr>
        <p:spPr>
          <a:xfrm>
            <a:off x="4875434" y="4197316"/>
            <a:ext cx="3441483" cy="1998729"/>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lnSpcReduction="10000"/>
          </a:bodyPr>
          <a:lstStyle/>
          <a:p>
            <a:pPr algn="ctr"/>
            <a:r>
              <a:rPr lang="en-US" dirty="0" smtClean="0"/>
              <a:t>Jordan*</a:t>
            </a:r>
            <a:r>
              <a:rPr lang="en-US" dirty="0" smtClean="0"/>
              <a:t>:</a:t>
            </a:r>
            <a:r>
              <a:rPr lang="en-US" dirty="0" smtClean="0"/>
              <a:t> </a:t>
            </a:r>
            <a:r>
              <a:rPr lang="en-US" dirty="0" smtClean="0"/>
              <a:t>17</a:t>
            </a:r>
            <a:r>
              <a:rPr lang="en-US" dirty="0" smtClean="0"/>
              <a:t> </a:t>
            </a:r>
            <a:r>
              <a:rPr lang="en-US" dirty="0" err="1" smtClean="0"/>
              <a:t>y.o</a:t>
            </a:r>
            <a:r>
              <a:rPr lang="en-US" dirty="0" smtClean="0"/>
              <a:t>., assigned</a:t>
            </a:r>
            <a:r>
              <a:rPr lang="en-US" dirty="0" smtClean="0"/>
              <a:t> female </a:t>
            </a:r>
            <a:r>
              <a:rPr lang="en-US" dirty="0" smtClean="0"/>
              <a:t>at birth</a:t>
            </a:r>
            <a:endParaRPr lang="en-US" dirty="0"/>
          </a:p>
        </p:txBody>
      </p:sp>
      <p:sp>
        <p:nvSpPr>
          <p:cNvPr id="6" name="Text Placeholder 5"/>
          <p:cNvSpPr>
            <a:spLocks noGrp="1"/>
          </p:cNvSpPr>
          <p:nvPr>
            <p:ph type="body" sz="half" idx="3"/>
          </p:nvPr>
        </p:nvSpPr>
        <p:spPr/>
        <p:txBody>
          <a:bodyPr anchor="ctr"/>
          <a:lstStyle/>
          <a:p>
            <a:pPr algn="ctr">
              <a:buNone/>
            </a:pPr>
            <a:r>
              <a:rPr lang="en-US" dirty="0" smtClean="0"/>
              <a:t>Matrix It!</a:t>
            </a:r>
            <a:endParaRPr lang="en-US" dirty="0"/>
          </a:p>
        </p:txBody>
      </p:sp>
      <p:sp>
        <p:nvSpPr>
          <p:cNvPr id="3" name="Content Placeholder 2"/>
          <p:cNvSpPr>
            <a:spLocks noGrp="1"/>
          </p:cNvSpPr>
          <p:nvPr>
            <p:ph sz="quarter" idx="2"/>
          </p:nvPr>
        </p:nvSpPr>
        <p:spPr>
          <a:xfrm>
            <a:off x="118531" y="2256973"/>
            <a:ext cx="4544848" cy="4394221"/>
          </a:xfrm>
        </p:spPr>
        <p:txBody>
          <a:bodyPr>
            <a:noAutofit/>
          </a:bodyPr>
          <a:lstStyle/>
          <a:p>
            <a:pPr marL="0">
              <a:spcAft>
                <a:spcPts val="600"/>
              </a:spcAft>
            </a:pPr>
            <a:r>
              <a:rPr lang="en-US" sz="1500" dirty="0" smtClean="0">
                <a:latin typeface="Helvetica"/>
                <a:cs typeface="Helvetica"/>
              </a:rPr>
              <a:t>Identifies as</a:t>
            </a:r>
            <a:r>
              <a:rPr lang="en-US" sz="1500" dirty="0" smtClean="0">
                <a:latin typeface="Helvetica"/>
                <a:cs typeface="Helvetica"/>
              </a:rPr>
              <a:t> male with </a:t>
            </a:r>
            <a:r>
              <a:rPr lang="en-US" sz="1500" dirty="0" smtClean="0">
                <a:latin typeface="Helvetica"/>
                <a:cs typeface="Helvetica"/>
              </a:rPr>
              <a:t>a</a:t>
            </a:r>
            <a:r>
              <a:rPr lang="en-US" sz="1500" dirty="0" smtClean="0">
                <a:latin typeface="Helvetica"/>
                <a:cs typeface="Helvetica"/>
              </a:rPr>
              <a:t> masculine gender </a:t>
            </a:r>
            <a:r>
              <a:rPr lang="en-US" sz="1500" dirty="0" smtClean="0">
                <a:latin typeface="Helvetica"/>
                <a:cs typeface="Helvetica"/>
              </a:rPr>
              <a:t>presentation</a:t>
            </a:r>
          </a:p>
          <a:p>
            <a:pPr marL="0">
              <a:spcAft>
                <a:spcPts val="600"/>
              </a:spcAft>
            </a:pPr>
            <a:r>
              <a:rPr lang="en-US" sz="1500" dirty="0" smtClean="0">
                <a:solidFill>
                  <a:schemeClr val="tx1">
                    <a:lumMod val="75000"/>
                    <a:lumOff val="25000"/>
                  </a:schemeClr>
                </a:solidFill>
                <a:latin typeface="Helvetica"/>
                <a:cs typeface="Helvetica"/>
              </a:rPr>
              <a:t>Seeks counseling to address anxiety,</a:t>
            </a:r>
            <a:r>
              <a:rPr lang="en-US" sz="1500" dirty="0" smtClean="0">
                <a:solidFill>
                  <a:schemeClr val="tx1">
                    <a:lumMod val="75000"/>
                    <a:lumOff val="25000"/>
                  </a:schemeClr>
                </a:solidFill>
                <a:latin typeface="Helvetica"/>
                <a:cs typeface="Helvetica"/>
              </a:rPr>
              <a:t> depression, </a:t>
            </a:r>
            <a:r>
              <a:rPr lang="en-US" sz="1500" dirty="0" smtClean="0">
                <a:solidFill>
                  <a:schemeClr val="tx1">
                    <a:lumMod val="75000"/>
                    <a:lumOff val="25000"/>
                  </a:schemeClr>
                </a:solidFill>
                <a:latin typeface="Helvetica"/>
                <a:cs typeface="Helvetica"/>
              </a:rPr>
              <a:t>and to access</a:t>
            </a:r>
            <a:r>
              <a:rPr lang="en-US" sz="1500" dirty="0" smtClean="0">
                <a:solidFill>
                  <a:schemeClr val="tx1">
                    <a:lumMod val="75000"/>
                    <a:lumOff val="25000"/>
                  </a:schemeClr>
                </a:solidFill>
                <a:latin typeface="Helvetica"/>
                <a:cs typeface="Helvetica"/>
              </a:rPr>
              <a:t> </a:t>
            </a:r>
            <a:r>
              <a:rPr lang="en-US" sz="1500" dirty="0" err="1" smtClean="0">
                <a:solidFill>
                  <a:schemeClr val="tx1">
                    <a:lumMod val="75000"/>
                    <a:lumOff val="25000"/>
                  </a:schemeClr>
                </a:solidFill>
                <a:latin typeface="Helvetica"/>
                <a:cs typeface="Helvetica"/>
              </a:rPr>
              <a:t>masculinizing</a:t>
            </a:r>
            <a:r>
              <a:rPr lang="en-US" sz="1500" dirty="0" smtClean="0">
                <a:solidFill>
                  <a:schemeClr val="tx1">
                    <a:lumMod val="75000"/>
                    <a:lumOff val="25000"/>
                  </a:schemeClr>
                </a:solidFill>
                <a:latin typeface="Helvetica"/>
                <a:cs typeface="Helvetica"/>
              </a:rPr>
              <a:t> hormones. Significan</a:t>
            </a:r>
            <a:r>
              <a:rPr lang="en-US" sz="1500" dirty="0" smtClean="0">
                <a:solidFill>
                  <a:schemeClr val="tx1">
                    <a:lumMod val="75000"/>
                    <a:lumOff val="25000"/>
                  </a:schemeClr>
                </a:solidFill>
                <a:latin typeface="Helvetica"/>
                <a:cs typeface="Helvetica"/>
              </a:rPr>
              <a:t>t gender </a:t>
            </a:r>
            <a:r>
              <a:rPr lang="en-US" sz="1500" dirty="0" err="1" smtClean="0">
                <a:solidFill>
                  <a:schemeClr val="tx1">
                    <a:lumMod val="75000"/>
                    <a:lumOff val="25000"/>
                  </a:schemeClr>
                </a:solidFill>
                <a:latin typeface="Helvetica"/>
                <a:cs typeface="Helvetica"/>
              </a:rPr>
              <a:t>dysphoria</a:t>
            </a:r>
            <a:r>
              <a:rPr lang="en-US" sz="1500" dirty="0" smtClean="0">
                <a:solidFill>
                  <a:schemeClr val="tx1">
                    <a:lumMod val="75000"/>
                    <a:lumOff val="25000"/>
                  </a:schemeClr>
                </a:solidFill>
                <a:latin typeface="Helvetica"/>
                <a:cs typeface="Helvetica"/>
              </a:rPr>
              <a:t>.</a:t>
            </a:r>
            <a:r>
              <a:rPr lang="en-US" sz="1500" dirty="0" smtClean="0">
                <a:solidFill>
                  <a:schemeClr val="tx1">
                    <a:lumMod val="75000"/>
                    <a:lumOff val="25000"/>
                  </a:schemeClr>
                </a:solidFill>
                <a:latin typeface="Helvetica"/>
                <a:cs typeface="Helvetica"/>
              </a:rPr>
              <a:t> </a:t>
            </a:r>
          </a:p>
          <a:p>
            <a:pPr marL="0">
              <a:spcAft>
                <a:spcPts val="600"/>
              </a:spcAft>
            </a:pPr>
            <a:r>
              <a:rPr lang="en-US" sz="1500" dirty="0" smtClean="0">
                <a:latin typeface="Helvetica"/>
                <a:cs typeface="Helvetica"/>
              </a:rPr>
              <a:t>Parents refuse to use correct pronouns or acknowledge his gender identity. Jordan </a:t>
            </a:r>
            <a:r>
              <a:rPr lang="en-US" sz="1500" dirty="0" smtClean="0">
                <a:latin typeface="Helvetica"/>
                <a:cs typeface="Helvetica"/>
              </a:rPr>
              <a:t>plans to live at home through initial years of college.</a:t>
            </a:r>
            <a:r>
              <a:rPr lang="en-US" sz="1500" dirty="0" smtClean="0">
                <a:latin typeface="Helvetica"/>
                <a:cs typeface="Helvetica"/>
              </a:rPr>
              <a:t>  </a:t>
            </a:r>
          </a:p>
          <a:p>
            <a:pPr marL="0">
              <a:spcAft>
                <a:spcPts val="600"/>
              </a:spcAft>
            </a:pPr>
            <a:r>
              <a:rPr lang="en-US" sz="1500" dirty="0" smtClean="0">
                <a:solidFill>
                  <a:srgbClr val="404040"/>
                </a:solidFill>
                <a:latin typeface="Helvetica"/>
                <a:cs typeface="Helvetica"/>
              </a:rPr>
              <a:t>Out at school, </a:t>
            </a:r>
            <a:r>
              <a:rPr lang="en-US" sz="1500" dirty="0" smtClean="0">
                <a:solidFill>
                  <a:srgbClr val="404040"/>
                </a:solidFill>
                <a:latin typeface="Helvetica"/>
                <a:cs typeface="Helvetica"/>
              </a:rPr>
              <a:t>girlfriend and her parents supportive. Played hockey until experiencing several concussions and needing to stop.</a:t>
            </a:r>
            <a:endParaRPr lang="en-US" sz="1500" dirty="0" smtClean="0">
              <a:solidFill>
                <a:srgbClr val="404040"/>
              </a:solidFill>
              <a:latin typeface="Helvetica"/>
              <a:cs typeface="Helvetica"/>
            </a:endParaRPr>
          </a:p>
          <a:p>
            <a:pPr marL="0"/>
            <a:r>
              <a:rPr lang="en-US" sz="1500" dirty="0" smtClean="0">
                <a:latin typeface="Helvetica"/>
                <a:cs typeface="Helvetica"/>
              </a:rPr>
              <a:t>History of cutting, suicidal ideation, physical fighting. Jordan </a:t>
            </a:r>
            <a:r>
              <a:rPr lang="en-US" sz="1500" dirty="0" smtClean="0">
                <a:latin typeface="Helvetica"/>
                <a:cs typeface="Helvetica"/>
              </a:rPr>
              <a:t>is at his 3</a:t>
            </a:r>
            <a:r>
              <a:rPr lang="en-US" sz="1500" baseline="30000" dirty="0" smtClean="0">
                <a:latin typeface="Helvetica"/>
                <a:cs typeface="Helvetica"/>
              </a:rPr>
              <a:t>rd</a:t>
            </a:r>
            <a:r>
              <a:rPr lang="en-US" sz="1500" dirty="0" smtClean="0">
                <a:latin typeface="Helvetica"/>
                <a:cs typeface="Helvetica"/>
              </a:rPr>
              <a:t> high school after experiencing </a:t>
            </a:r>
            <a:r>
              <a:rPr lang="en-US" sz="1500" dirty="0" err="1" smtClean="0">
                <a:latin typeface="Helvetica"/>
                <a:cs typeface="Helvetica"/>
              </a:rPr>
              <a:t>transphobia</a:t>
            </a:r>
            <a:r>
              <a:rPr lang="en-US" sz="1500" dirty="0" smtClean="0">
                <a:latin typeface="Helvetica"/>
                <a:cs typeface="Helvetica"/>
              </a:rPr>
              <a:t> and then he reports being asked to </a:t>
            </a:r>
            <a:r>
              <a:rPr lang="en-US" sz="1500" dirty="0" err="1" smtClean="0">
                <a:latin typeface="Helvetica"/>
                <a:cs typeface="Helvetica"/>
              </a:rPr>
              <a:t>leavehis</a:t>
            </a:r>
            <a:r>
              <a:rPr lang="en-US" sz="1500" dirty="0" smtClean="0">
                <a:latin typeface="Helvetica"/>
                <a:cs typeface="Helvetica"/>
              </a:rPr>
              <a:t> 2</a:t>
            </a:r>
            <a:r>
              <a:rPr lang="en-US" sz="1500" baseline="30000" dirty="0" smtClean="0">
                <a:latin typeface="Helvetica"/>
                <a:cs typeface="Helvetica"/>
              </a:rPr>
              <a:t>nd</a:t>
            </a:r>
            <a:r>
              <a:rPr lang="en-US" sz="1500" dirty="0" smtClean="0">
                <a:latin typeface="Helvetica"/>
                <a:cs typeface="Helvetica"/>
              </a:rPr>
              <a:t> high school following the discovery of his cutting.</a:t>
            </a:r>
            <a:endParaRPr lang="en-US" sz="1500" dirty="0">
              <a:latin typeface="Helvetica"/>
              <a:cs typeface="Helvetica"/>
            </a:endParaRPr>
          </a:p>
        </p:txBody>
      </p:sp>
      <p:graphicFrame>
        <p:nvGraphicFramePr>
          <p:cNvPr id="8" name="Content Placeholder 7"/>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Trans* Experience </a:t>
            </a:r>
            <a:r>
              <a:rPr lang="en-US" dirty="0" smtClean="0"/>
              <a:t>#6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lstStyle/>
          <a:p>
            <a:pPr lvl="0">
              <a:spcAft>
                <a:spcPts val="1800"/>
              </a:spcAft>
            </a:pPr>
            <a:r>
              <a:rPr lang="en-US" b="1" dirty="0" smtClean="0"/>
              <a:t>Identify common experiences and dilemmas that gender diverse clients bring into counseling</a:t>
            </a:r>
          </a:p>
          <a:p>
            <a:pPr>
              <a:spcAft>
                <a:spcPts val="2400"/>
              </a:spcAft>
            </a:pPr>
            <a:r>
              <a:rPr lang="en-US" b="1" dirty="0" smtClean="0"/>
              <a:t>Describe how the 6 core ACT processes can manifest in work with gender diverse clients</a:t>
            </a:r>
            <a:endParaRPr lang="en-US" dirty="0" smtClean="0"/>
          </a:p>
          <a:p>
            <a:pPr>
              <a:spcAft>
                <a:spcPts val="600"/>
              </a:spcAft>
            </a:pPr>
            <a:r>
              <a:rPr lang="en-US" b="1" dirty="0" smtClean="0"/>
              <a:t>Utilize the ACT Matrix and related ACT exercises to support gender diverse clients in clinical practice</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noAutofit/>
          </a:bodyPr>
          <a:lstStyle/>
          <a:p>
            <a:r>
              <a:rPr lang="en-US" sz="2600" dirty="0" smtClean="0"/>
              <a:t>What comes up for you re: working with</a:t>
            </a:r>
            <a:br>
              <a:rPr lang="en-US" sz="2600" dirty="0" smtClean="0"/>
            </a:br>
            <a:r>
              <a:rPr lang="en-US" sz="2600" dirty="0" smtClean="0"/>
              <a:t> gender diverse clients?</a:t>
            </a:r>
            <a:endParaRPr lang="en-US" sz="2600" dirty="0"/>
          </a:p>
        </p:txBody>
      </p:sp>
      <p:pic>
        <p:nvPicPr>
          <p:cNvPr id="4" name="Content Placeholder 3" descr="Matrix worksheet.pdf"/>
          <p:cNvPicPr>
            <a:picLocks noGrp="1" noChangeAspect="1"/>
          </p:cNvPicPr>
          <p:nvPr>
            <p:ph sz="quarter" idx="1"/>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275234" y="1527048"/>
            <a:ext cx="9694469" cy="5212080"/>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t>Adapted from </a:t>
            </a:r>
            <a:r>
              <a:rPr lang="en-US" sz="1600" dirty="0" err="1" smtClean="0"/>
              <a:t>Asling</a:t>
            </a:r>
            <a:r>
              <a:rPr lang="en-US" sz="1600" dirty="0" smtClean="0"/>
              <a:t> Curtin, </a:t>
            </a:r>
            <a:r>
              <a:rPr lang="en-US" sz="1600" dirty="0" err="1" smtClean="0"/>
              <a:t>MSc</a:t>
            </a:r>
            <a:r>
              <a:rPr lang="en-US" sz="1600" dirty="0" smtClean="0"/>
              <a:t>, </a:t>
            </a:r>
            <a:r>
              <a:rPr lang="en-US" sz="1600" i="1" dirty="0" smtClean="0"/>
              <a:t>The Matrix, </a:t>
            </a:r>
            <a:r>
              <a:rPr lang="en-US" sz="1600" dirty="0" smtClean="0"/>
              <a:t>Polk and</a:t>
            </a:r>
            <a:r>
              <a:rPr lang="en-US" sz="1600" dirty="0" smtClean="0"/>
              <a:t> </a:t>
            </a:r>
            <a:r>
              <a:rPr lang="en-US" sz="1600" dirty="0" err="1" smtClean="0"/>
              <a:t>Schoendorff</a:t>
            </a:r>
            <a:r>
              <a:rPr lang="en-US" sz="1600" dirty="0" smtClean="0"/>
              <a:t>, </a:t>
            </a:r>
            <a:r>
              <a:rPr lang="en-US" sz="1600" dirty="0" smtClean="0"/>
              <a:t>ed.</a:t>
            </a:r>
            <a:endParaRPr lang="en-US" sz="1600" dirty="0"/>
          </a:p>
        </p:txBody>
      </p:sp>
      <p:sp>
        <p:nvSpPr>
          <p:cNvPr id="6" name="TextBox 5"/>
          <p:cNvSpPr txBox="1"/>
          <p:nvPr/>
        </p:nvSpPr>
        <p:spPr>
          <a:xfrm>
            <a:off x="2294322" y="2294536"/>
            <a:ext cx="2089472" cy="1659442"/>
          </a:xfrm>
          <a:prstGeom prst="rect">
            <a:avLst/>
          </a:prstGeom>
          <a:noFill/>
        </p:spPr>
        <p:txBody>
          <a:bodyPr wrap="square" rtlCol="0">
            <a:spAutoFit/>
          </a:bodyPr>
          <a:lstStyle/>
          <a:p>
            <a:endParaRPr lang="en-US" dirty="0"/>
          </a:p>
        </p:txBody>
      </p:sp>
      <p:sp>
        <p:nvSpPr>
          <p:cNvPr id="7" name="TextBox 6"/>
          <p:cNvSpPr txBox="1"/>
          <p:nvPr/>
        </p:nvSpPr>
        <p:spPr>
          <a:xfrm>
            <a:off x="4732039" y="2417456"/>
            <a:ext cx="3728274" cy="1536521"/>
          </a:xfrm>
          <a:prstGeom prst="rect">
            <a:avLst/>
          </a:prstGeom>
          <a:noFill/>
        </p:spPr>
        <p:txBody>
          <a:bodyPr wrap="square" rtlCol="0">
            <a:spAutoFit/>
          </a:bodyPr>
          <a:lstStyle/>
          <a:p>
            <a:endParaRPr lang="en-US" dirty="0"/>
          </a:p>
        </p:txBody>
      </p:sp>
      <p:sp>
        <p:nvSpPr>
          <p:cNvPr id="8" name="TextBox 7"/>
          <p:cNvSpPr txBox="1"/>
          <p:nvPr/>
        </p:nvSpPr>
        <p:spPr>
          <a:xfrm>
            <a:off x="1181864" y="4609559"/>
            <a:ext cx="3201930" cy="1454572"/>
          </a:xfrm>
          <a:prstGeom prst="rect">
            <a:avLst/>
          </a:prstGeom>
          <a:noFill/>
        </p:spPr>
        <p:txBody>
          <a:bodyPr wrap="square" rtlCol="0">
            <a:spAutoFit/>
          </a:bodyPr>
          <a:lstStyle/>
          <a:p>
            <a:endParaRPr lang="en-US" dirty="0"/>
          </a:p>
        </p:txBody>
      </p:sp>
      <p:sp>
        <p:nvSpPr>
          <p:cNvPr id="9" name="TextBox 8"/>
          <p:cNvSpPr txBox="1"/>
          <p:nvPr/>
        </p:nvSpPr>
        <p:spPr>
          <a:xfrm>
            <a:off x="4732039" y="4609559"/>
            <a:ext cx="3728274" cy="145457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1"/>
          </p:nvPr>
        </p:nvSpPr>
        <p:spPr>
          <a:xfrm>
            <a:off x="301752" y="1371600"/>
            <a:ext cx="4225437" cy="4681728"/>
          </a:xfrm>
        </p:spPr>
        <p:txBody>
          <a:bodyPr anchor="ctr"/>
          <a:lstStyle/>
          <a:p>
            <a:pPr>
              <a:spcAft>
                <a:spcPts val="600"/>
              </a:spcAft>
            </a:pPr>
            <a:r>
              <a:rPr lang="en-US" b="1" dirty="0" smtClean="0"/>
              <a:t>WPATH – </a:t>
            </a:r>
            <a:r>
              <a:rPr lang="en-US" b="1" dirty="0" smtClean="0">
                <a:hlinkClick r:id="rId2"/>
              </a:rPr>
              <a:t>www.WPATH.org</a:t>
            </a:r>
            <a:r>
              <a:rPr lang="en-US" b="1" dirty="0" smtClean="0"/>
              <a:t> </a:t>
            </a:r>
            <a:endParaRPr lang="en-US" b="1" i="1" dirty="0" smtClean="0"/>
          </a:p>
          <a:p>
            <a:pPr>
              <a:spcAft>
                <a:spcPts val="600"/>
              </a:spcAft>
            </a:pPr>
            <a:r>
              <a:rPr lang="en-US" b="1" i="1" dirty="0" smtClean="0"/>
              <a:t>Trans Bodies, Trans Selves </a:t>
            </a:r>
            <a:r>
              <a:rPr lang="en-US" sz="2000" dirty="0" smtClean="0"/>
              <a:t>by Laura Erickson-</a:t>
            </a:r>
            <a:r>
              <a:rPr lang="en-US" sz="2000" dirty="0" err="1" smtClean="0"/>
              <a:t>Schroth</a:t>
            </a:r>
            <a:r>
              <a:rPr lang="en-US" sz="2000" dirty="0" smtClean="0"/>
              <a:t>, ed.</a:t>
            </a:r>
          </a:p>
          <a:p>
            <a:pPr>
              <a:spcAft>
                <a:spcPts val="600"/>
              </a:spcAft>
            </a:pPr>
            <a:r>
              <a:rPr lang="en-US" b="1" i="1" dirty="0" smtClean="0"/>
              <a:t>Trans/Love </a:t>
            </a:r>
            <a:r>
              <a:rPr lang="en-US" sz="2000" dirty="0" smtClean="0"/>
              <a:t>by </a:t>
            </a:r>
            <a:r>
              <a:rPr lang="en-US" sz="2000" dirty="0" err="1" smtClean="0"/>
              <a:t>Morty</a:t>
            </a:r>
            <a:r>
              <a:rPr lang="en-US" sz="2000" dirty="0" smtClean="0"/>
              <a:t> Diamond and Julia </a:t>
            </a:r>
            <a:r>
              <a:rPr lang="en-US" sz="2000" dirty="0" err="1" smtClean="0"/>
              <a:t>Serano</a:t>
            </a:r>
            <a:r>
              <a:rPr lang="en-US" sz="2000" dirty="0" smtClean="0"/>
              <a:t>, eds.</a:t>
            </a:r>
          </a:p>
          <a:p>
            <a:r>
              <a:rPr lang="en-US" b="1" i="1" dirty="0" smtClean="0"/>
              <a:t>My Gender Workbook </a:t>
            </a:r>
            <a:r>
              <a:rPr lang="en-US" sz="2000" dirty="0" smtClean="0"/>
              <a:t>by Kate Bornstein</a:t>
            </a:r>
          </a:p>
          <a:p>
            <a:pPr>
              <a:buNone/>
            </a:pPr>
            <a:endParaRPr lang="en-US" i="1" dirty="0"/>
          </a:p>
        </p:txBody>
      </p:sp>
      <p:pic>
        <p:nvPicPr>
          <p:cNvPr id="5" name="Content Placeholder 4" descr="TBTS.jpeg"/>
          <p:cNvPicPr>
            <a:picLocks noGrp="1" noChangeAspect="1"/>
          </p:cNvPicPr>
          <p:nvPr>
            <p:ph sz="half" idx="2"/>
          </p:nvPr>
        </p:nvPicPr>
        <p:blipFill>
          <a:blip r:embed="rId3"/>
          <a:srcRect l="-6456" r="-6456"/>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914400"/>
            <a:ext cx="2362200" cy="1066800"/>
          </a:xfrm>
        </p:spPr>
        <p:txBody>
          <a:bodyPr/>
          <a:lstStyle/>
          <a:p>
            <a:r>
              <a:rPr lang="en-US" sz="2600" u="sng" dirty="0" smtClean="0"/>
              <a:t>Group Agreements</a:t>
            </a:r>
            <a:endParaRPr lang="en-US" sz="2600" u="sng" dirty="0"/>
          </a:p>
        </p:txBody>
      </p:sp>
      <p:sp>
        <p:nvSpPr>
          <p:cNvPr id="6" name="Text Placeholder 5"/>
          <p:cNvSpPr>
            <a:spLocks noGrp="1"/>
          </p:cNvSpPr>
          <p:nvPr>
            <p:ph type="body" idx="2"/>
          </p:nvPr>
        </p:nvSpPr>
        <p:spPr/>
        <p:txBody>
          <a:bodyPr>
            <a:normAutofit/>
          </a:bodyPr>
          <a:lstStyle/>
          <a:p>
            <a:r>
              <a:rPr lang="en-US" sz="2000" dirty="0" smtClean="0"/>
              <a:t>What do you need in order to feel safe in this workshop?</a:t>
            </a:r>
          </a:p>
          <a:p>
            <a:endParaRPr lang="en-US" sz="2000" dirty="0"/>
          </a:p>
        </p:txBody>
      </p:sp>
      <p:sp>
        <p:nvSpPr>
          <p:cNvPr id="5" name="Content Placeholder 4"/>
          <p:cNvSpPr>
            <a:spLocks noGrp="1"/>
          </p:cNvSpPr>
          <p:nvPr>
            <p:ph sz="quarter" idx="1"/>
          </p:nvPr>
        </p:nvSpPr>
        <p:spPr/>
        <p:txBody>
          <a:bodyPr anchor="ctr"/>
          <a:lstStyle/>
          <a:p>
            <a:pPr>
              <a:spcAft>
                <a:spcPts val="1200"/>
              </a:spcAft>
            </a:pPr>
            <a:r>
              <a:rPr lang="en-US" dirty="0" smtClean="0"/>
              <a:t>Confidentiality</a:t>
            </a:r>
          </a:p>
          <a:p>
            <a:pPr>
              <a:spcAft>
                <a:spcPts val="1200"/>
              </a:spcAft>
            </a:pPr>
            <a:r>
              <a:rPr lang="en-US" dirty="0" smtClean="0"/>
              <a:t>Notice our assumptions</a:t>
            </a:r>
          </a:p>
          <a:p>
            <a:pPr>
              <a:spcAft>
                <a:spcPts val="1200"/>
              </a:spcAft>
            </a:pPr>
            <a:r>
              <a:rPr lang="en-US" dirty="0" smtClean="0"/>
              <a:t>Honor and respect each other’s experience</a:t>
            </a:r>
          </a:p>
          <a:p>
            <a:pPr>
              <a:spcAft>
                <a:spcPts val="1200"/>
              </a:spcAft>
            </a:pPr>
            <a:r>
              <a:rPr lang="en-US" dirty="0" smtClean="0"/>
              <a:t>Take care of ourselves</a:t>
            </a:r>
          </a:p>
          <a:p>
            <a:r>
              <a:rPr lang="en-US" dirty="0" smtClean="0"/>
              <a:t>Help each other understand – ask for clarification on language,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8949" y="2743200"/>
            <a:ext cx="8530394" cy="3520597"/>
          </a:xfrm>
        </p:spPr>
        <p:txBody>
          <a:bodyPr>
            <a:normAutofit fontScale="92500" lnSpcReduction="20000"/>
          </a:bodyPr>
          <a:lstStyle/>
          <a:p>
            <a:pPr>
              <a:spcAft>
                <a:spcPts val="1200"/>
              </a:spcAft>
              <a:buFont typeface="Arial"/>
              <a:buChar char="•"/>
            </a:pPr>
            <a:r>
              <a:rPr lang="en-US" sz="1800" dirty="0" smtClean="0"/>
              <a:t>If you’ve worked with at least 1 Trans* client</a:t>
            </a:r>
          </a:p>
          <a:p>
            <a:pPr>
              <a:spcAft>
                <a:spcPts val="1200"/>
              </a:spcAft>
              <a:buFont typeface="Arial"/>
              <a:buChar char="•"/>
            </a:pPr>
            <a:r>
              <a:rPr lang="en-US" sz="1800" dirty="0" smtClean="0"/>
              <a:t>If you regularly work with trans* clients</a:t>
            </a:r>
          </a:p>
          <a:p>
            <a:pPr>
              <a:spcAft>
                <a:spcPts val="1200"/>
              </a:spcAft>
              <a:buFont typeface="Arial"/>
              <a:buChar char="•"/>
            </a:pPr>
            <a:r>
              <a:rPr lang="en-US" sz="1800" dirty="0" smtClean="0"/>
              <a:t>If you use the matrix in your </a:t>
            </a:r>
            <a:r>
              <a:rPr lang="en-US" sz="1800" dirty="0" smtClean="0"/>
              <a:t>practice</a:t>
            </a:r>
          </a:p>
          <a:p>
            <a:pPr>
              <a:spcAft>
                <a:spcPts val="1200"/>
              </a:spcAft>
              <a:buFont typeface="Arial"/>
              <a:buChar char="•"/>
            </a:pPr>
            <a:r>
              <a:rPr lang="en-US" sz="1800" dirty="0" smtClean="0"/>
              <a:t>If </a:t>
            </a:r>
            <a:r>
              <a:rPr lang="en-US" sz="1800" dirty="0" smtClean="0"/>
              <a:t>you have personal experience with gender diversity (family, friend, partner, self)</a:t>
            </a:r>
            <a:r>
              <a:rPr lang="en-US" sz="1800" dirty="0" smtClean="0"/>
              <a:t> </a:t>
            </a:r>
            <a:endParaRPr lang="en-US" sz="1800" dirty="0" smtClean="0"/>
          </a:p>
          <a:p>
            <a:pPr>
              <a:buFont typeface="Arial"/>
              <a:buChar char="•"/>
            </a:pPr>
            <a:r>
              <a:rPr lang="en-US" sz="1800" dirty="0" smtClean="0"/>
              <a:t>If you</a:t>
            </a:r>
            <a:r>
              <a:rPr lang="en-US" sz="1800" dirty="0" smtClean="0"/>
              <a:t> </a:t>
            </a:r>
            <a:r>
              <a:rPr lang="en-US" sz="1800" dirty="0" smtClean="0"/>
              <a:t>work in Europe</a:t>
            </a:r>
          </a:p>
          <a:p>
            <a:pPr>
              <a:buFont typeface="Arial"/>
              <a:buChar char="•"/>
            </a:pPr>
            <a:r>
              <a:rPr lang="en-US" sz="1800" dirty="0" smtClean="0"/>
              <a:t>North America</a:t>
            </a:r>
          </a:p>
          <a:p>
            <a:pPr>
              <a:buFont typeface="Arial"/>
              <a:buChar char="•"/>
            </a:pPr>
            <a:r>
              <a:rPr lang="en-US" sz="1800" dirty="0" smtClean="0"/>
              <a:t>South America</a:t>
            </a:r>
            <a:endParaRPr lang="en-US" sz="1800" dirty="0" smtClean="0"/>
          </a:p>
          <a:p>
            <a:pPr>
              <a:buFont typeface="Arial"/>
              <a:buChar char="•"/>
            </a:pPr>
            <a:r>
              <a:rPr lang="en-US" sz="1800" dirty="0" smtClean="0"/>
              <a:t>Australia or New Zealand</a:t>
            </a:r>
          </a:p>
          <a:p>
            <a:pPr>
              <a:buFont typeface="Arial"/>
              <a:buChar char="•"/>
            </a:pPr>
            <a:r>
              <a:rPr lang="en-US" sz="1800" dirty="0" smtClean="0"/>
              <a:t>Asia</a:t>
            </a:r>
          </a:p>
          <a:p>
            <a:pPr>
              <a:buFont typeface="Arial"/>
              <a:buChar char="•"/>
            </a:pPr>
            <a:r>
              <a:rPr lang="en-US" sz="1800" dirty="0" smtClean="0"/>
              <a:t>Africa</a:t>
            </a:r>
            <a:endParaRPr lang="en-US" sz="1800" dirty="0" smtClean="0"/>
          </a:p>
          <a:p>
            <a:pPr>
              <a:buFont typeface="Arial"/>
              <a:buChar char="•"/>
            </a:pPr>
            <a:endParaRPr lang="en-US" dirty="0" smtClean="0"/>
          </a:p>
          <a:p>
            <a:pPr>
              <a:buFont typeface="Arial"/>
              <a:buChar char="•"/>
            </a:pPr>
            <a:endParaRPr lang="en-US" dirty="0"/>
          </a:p>
        </p:txBody>
      </p:sp>
      <p:sp>
        <p:nvSpPr>
          <p:cNvPr id="5" name="Title 4"/>
          <p:cNvSpPr>
            <a:spLocks noGrp="1"/>
          </p:cNvSpPr>
          <p:nvPr>
            <p:ph type="title"/>
          </p:nvPr>
        </p:nvSpPr>
        <p:spPr/>
        <p:txBody>
          <a:bodyPr/>
          <a:lstStyle/>
          <a:p>
            <a:r>
              <a:rPr lang="en-US" dirty="0" smtClean="0"/>
              <a:t>Raise Your Hand…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Trans* = Transgender and Gender-Nonconforming</a:t>
            </a:r>
          </a:p>
        </p:txBody>
      </p:sp>
      <p:sp>
        <p:nvSpPr>
          <p:cNvPr id="7" name="Text Placeholder 6"/>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normAutofit fontScale="92500" lnSpcReduction="10000"/>
          </a:bodyPr>
          <a:lstStyle/>
          <a:p>
            <a:r>
              <a:rPr lang="en-US" dirty="0" smtClean="0"/>
              <a:t>Gender-Nonconforming</a:t>
            </a:r>
          </a:p>
          <a:p>
            <a:r>
              <a:rPr lang="en-US" dirty="0" smtClean="0"/>
              <a:t>Non-Binary</a:t>
            </a:r>
          </a:p>
          <a:p>
            <a:r>
              <a:rPr lang="en-US" dirty="0" err="1" smtClean="0"/>
              <a:t>Genderqueer</a:t>
            </a:r>
            <a:endParaRPr lang="en-US" dirty="0" smtClean="0"/>
          </a:p>
          <a:p>
            <a:r>
              <a:rPr lang="en-US" dirty="0" err="1" smtClean="0"/>
              <a:t>Genderfluid</a:t>
            </a:r>
            <a:endParaRPr lang="en-US" dirty="0" smtClean="0"/>
          </a:p>
          <a:p>
            <a:r>
              <a:rPr lang="en-US" dirty="0" err="1" smtClean="0"/>
              <a:t>Pangender</a:t>
            </a:r>
            <a:endParaRPr lang="en-US" dirty="0" smtClean="0"/>
          </a:p>
          <a:p>
            <a:r>
              <a:rPr lang="en-US" dirty="0" err="1" smtClean="0"/>
              <a:t>Agender</a:t>
            </a:r>
            <a:endParaRPr lang="en-US" dirty="0" smtClean="0"/>
          </a:p>
          <a:p>
            <a:r>
              <a:rPr lang="en-US" dirty="0" err="1" smtClean="0"/>
              <a:t>Bigender</a:t>
            </a:r>
            <a:endParaRPr lang="en-US" dirty="0" smtClean="0"/>
          </a:p>
          <a:p>
            <a:r>
              <a:rPr lang="en-US" dirty="0" smtClean="0"/>
              <a:t>Androgynous</a:t>
            </a:r>
          </a:p>
          <a:p>
            <a:r>
              <a:rPr lang="en-US" dirty="0" err="1" smtClean="0"/>
              <a:t>Cisgender</a:t>
            </a:r>
            <a:r>
              <a:rPr lang="en-US" dirty="0" smtClean="0"/>
              <a:t> (</a:t>
            </a:r>
            <a:r>
              <a:rPr lang="en-US" dirty="0" err="1" smtClean="0"/>
              <a:t>Cis</a:t>
            </a:r>
            <a:r>
              <a:rPr lang="en-US" dirty="0" smtClean="0"/>
              <a:t>)</a:t>
            </a:r>
          </a:p>
          <a:p>
            <a:endParaRPr lang="en-US" dirty="0"/>
          </a:p>
        </p:txBody>
      </p:sp>
      <p:sp>
        <p:nvSpPr>
          <p:cNvPr id="5" name="Content Placeholder 4"/>
          <p:cNvSpPr>
            <a:spLocks noGrp="1"/>
          </p:cNvSpPr>
          <p:nvPr>
            <p:ph sz="quarter" idx="4"/>
          </p:nvPr>
        </p:nvSpPr>
        <p:spPr/>
        <p:txBody>
          <a:bodyPr>
            <a:normAutofit fontScale="92500" lnSpcReduction="10000"/>
          </a:bodyPr>
          <a:lstStyle/>
          <a:p>
            <a:r>
              <a:rPr lang="en-US" dirty="0" err="1" smtClean="0"/>
              <a:t>Transman/Transwoman</a:t>
            </a:r>
            <a:endParaRPr lang="en-US" dirty="0" smtClean="0"/>
          </a:p>
          <a:p>
            <a:r>
              <a:rPr lang="en-US" dirty="0" err="1" smtClean="0"/>
              <a:t>MtF/FtM</a:t>
            </a:r>
            <a:r>
              <a:rPr lang="en-US" dirty="0" smtClean="0"/>
              <a:t> or M2F/F2M</a:t>
            </a:r>
          </a:p>
          <a:p>
            <a:r>
              <a:rPr lang="en-US" dirty="0" smtClean="0"/>
              <a:t>Transsexual</a:t>
            </a:r>
          </a:p>
          <a:p>
            <a:r>
              <a:rPr lang="en-US" dirty="0" smtClean="0"/>
              <a:t>Pre-Op/Post-Op/Non-Op</a:t>
            </a:r>
          </a:p>
          <a:p>
            <a:r>
              <a:rPr lang="en-US" dirty="0" smtClean="0"/>
              <a:t>Assigned Female/Male at Birth</a:t>
            </a:r>
          </a:p>
          <a:p>
            <a:r>
              <a:rPr lang="en-US" dirty="0" smtClean="0">
                <a:solidFill>
                  <a:srgbClr val="FF0000"/>
                </a:solidFill>
              </a:rPr>
              <a:t>“</a:t>
            </a:r>
            <a:r>
              <a:rPr lang="en-US" dirty="0" err="1" smtClean="0">
                <a:solidFill>
                  <a:srgbClr val="FF0000"/>
                </a:solidFill>
              </a:rPr>
              <a:t>Tranny</a:t>
            </a:r>
            <a:r>
              <a:rPr lang="en-US" dirty="0" smtClean="0">
                <a:solidFill>
                  <a:srgbClr val="FF0000"/>
                </a:solidFill>
              </a:rPr>
              <a:t>”</a:t>
            </a:r>
          </a:p>
          <a:p>
            <a:r>
              <a:rPr lang="en-US" dirty="0" smtClean="0">
                <a:solidFill>
                  <a:srgbClr val="FF0000"/>
                </a:solidFill>
              </a:rPr>
              <a:t>“Hermaphrodite”</a:t>
            </a:r>
          </a:p>
          <a:p>
            <a:endParaRPr lang="en-US" dirty="0" smtClean="0"/>
          </a:p>
          <a:p>
            <a:endParaRPr lang="en-US" dirty="0"/>
          </a:p>
        </p:txBody>
      </p:sp>
      <p:sp>
        <p:nvSpPr>
          <p:cNvPr id="6" name="Title 5"/>
          <p:cNvSpPr>
            <a:spLocks noGrp="1"/>
          </p:cNvSpPr>
          <p:nvPr>
            <p:ph type="title"/>
          </p:nvPr>
        </p:nvSpPr>
        <p:spPr/>
        <p:txBody>
          <a:bodyPr/>
          <a:lstStyle/>
          <a:p>
            <a:r>
              <a:rPr lang="en-US" dirty="0" smtClean="0"/>
              <a:t>A Note (or Several) On Language…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Medical Transition</a:t>
            </a:r>
            <a:endParaRPr lang="en-US" dirty="0"/>
          </a:p>
        </p:txBody>
      </p:sp>
      <p:sp>
        <p:nvSpPr>
          <p:cNvPr id="3" name="Text Placeholder 2"/>
          <p:cNvSpPr>
            <a:spLocks noGrp="1"/>
          </p:cNvSpPr>
          <p:nvPr>
            <p:ph type="body" sz="half" idx="3"/>
          </p:nvPr>
        </p:nvSpPr>
        <p:spPr/>
        <p:txBody>
          <a:bodyPr/>
          <a:lstStyle/>
          <a:p>
            <a:r>
              <a:rPr lang="en-US" dirty="0" smtClean="0"/>
              <a:t>Diagnosis &amp; Other Terms</a:t>
            </a:r>
            <a:endParaRPr lang="en-US" dirty="0"/>
          </a:p>
        </p:txBody>
      </p:sp>
      <p:sp>
        <p:nvSpPr>
          <p:cNvPr id="4" name="Content Placeholder 3"/>
          <p:cNvSpPr>
            <a:spLocks noGrp="1"/>
          </p:cNvSpPr>
          <p:nvPr>
            <p:ph sz="quarter" idx="2"/>
          </p:nvPr>
        </p:nvSpPr>
        <p:spPr>
          <a:xfrm>
            <a:off x="301752" y="2471383"/>
            <a:ext cx="4041648" cy="4064884"/>
          </a:xfrm>
        </p:spPr>
        <p:txBody>
          <a:bodyPr>
            <a:normAutofit fontScale="85000" lnSpcReduction="20000"/>
          </a:bodyPr>
          <a:lstStyle/>
          <a:p>
            <a:r>
              <a:rPr lang="en-US" dirty="0" smtClean="0"/>
              <a:t>Top or Bottom Surgery</a:t>
            </a:r>
          </a:p>
          <a:p>
            <a:r>
              <a:rPr lang="en-US" dirty="0" smtClean="0"/>
              <a:t>Sex Reassignment Surgery (SRS)</a:t>
            </a:r>
          </a:p>
          <a:p>
            <a:r>
              <a:rPr lang="en-US" dirty="0" smtClean="0"/>
              <a:t>Gender-Affirming Surgery</a:t>
            </a:r>
          </a:p>
          <a:p>
            <a:r>
              <a:rPr lang="en-US" dirty="0" smtClean="0"/>
              <a:t>Gender Confirmation Surgery (GCS)</a:t>
            </a:r>
          </a:p>
          <a:p>
            <a:r>
              <a:rPr lang="en-US" dirty="0" smtClean="0"/>
              <a:t>Cross-Sex Hormone Therapy</a:t>
            </a:r>
          </a:p>
          <a:p>
            <a:r>
              <a:rPr lang="en-US" dirty="0" smtClean="0"/>
              <a:t>Feminizing or </a:t>
            </a:r>
            <a:r>
              <a:rPr lang="en-US" dirty="0" err="1" smtClean="0"/>
              <a:t>Masculinizing</a:t>
            </a:r>
            <a:r>
              <a:rPr lang="en-US" dirty="0" smtClean="0"/>
              <a:t> Hormones</a:t>
            </a:r>
          </a:p>
          <a:p>
            <a:r>
              <a:rPr lang="en-US" dirty="0" smtClean="0"/>
              <a:t>“T” or Testosterone</a:t>
            </a:r>
          </a:p>
          <a:p>
            <a:r>
              <a:rPr lang="en-US" dirty="0" smtClean="0"/>
              <a:t>Puberty Blockers</a:t>
            </a:r>
            <a:endParaRPr lang="en-US" dirty="0"/>
          </a:p>
        </p:txBody>
      </p:sp>
      <p:sp>
        <p:nvSpPr>
          <p:cNvPr id="5" name="Content Placeholder 4"/>
          <p:cNvSpPr>
            <a:spLocks noGrp="1"/>
          </p:cNvSpPr>
          <p:nvPr>
            <p:ph sz="quarter" idx="4"/>
          </p:nvPr>
        </p:nvSpPr>
        <p:spPr/>
        <p:txBody>
          <a:bodyPr/>
          <a:lstStyle/>
          <a:p>
            <a:r>
              <a:rPr lang="en-US" dirty="0" smtClean="0"/>
              <a:t>Gender Identity Disorder – DSM-IV-TR</a:t>
            </a:r>
          </a:p>
          <a:p>
            <a:r>
              <a:rPr lang="en-US" dirty="0" smtClean="0"/>
              <a:t>Gender </a:t>
            </a:r>
            <a:r>
              <a:rPr lang="en-US" dirty="0" err="1" smtClean="0"/>
              <a:t>Dysphoria</a:t>
            </a:r>
            <a:r>
              <a:rPr lang="en-US" dirty="0" smtClean="0"/>
              <a:t> – DSM </a:t>
            </a:r>
            <a:r>
              <a:rPr lang="en-US" dirty="0" smtClean="0"/>
              <a:t>5</a:t>
            </a:r>
          </a:p>
          <a:p>
            <a:pPr>
              <a:buNone/>
            </a:pPr>
            <a:endParaRPr lang="en-US" dirty="0" smtClean="0"/>
          </a:p>
          <a:p>
            <a:r>
              <a:rPr lang="en-US" dirty="0" smtClean="0">
                <a:solidFill>
                  <a:schemeClr val="tx1">
                    <a:lumMod val="65000"/>
                    <a:lumOff val="35000"/>
                  </a:schemeClr>
                </a:solidFill>
              </a:rPr>
              <a:t>Passing</a:t>
            </a:r>
          </a:p>
          <a:p>
            <a:r>
              <a:rPr lang="en-US" dirty="0" smtClean="0">
                <a:solidFill>
                  <a:schemeClr val="tx1">
                    <a:lumMod val="65000"/>
                    <a:lumOff val="35000"/>
                  </a:schemeClr>
                </a:solidFill>
              </a:rPr>
              <a:t>Stealth</a:t>
            </a:r>
          </a:p>
          <a:p>
            <a:r>
              <a:rPr lang="en-US" dirty="0" err="1" smtClean="0">
                <a:solidFill>
                  <a:schemeClr val="tx1">
                    <a:lumMod val="65000"/>
                    <a:lumOff val="35000"/>
                  </a:schemeClr>
                </a:solidFill>
              </a:rPr>
              <a:t>Misgendering</a:t>
            </a:r>
            <a:endParaRPr lang="en-US" dirty="0">
              <a:solidFill>
                <a:schemeClr val="tx1">
                  <a:lumMod val="65000"/>
                  <a:lumOff val="35000"/>
                </a:schemeClr>
              </a:solidFill>
            </a:endParaRPr>
          </a:p>
        </p:txBody>
      </p:sp>
      <p:sp>
        <p:nvSpPr>
          <p:cNvPr id="6" name="Title 5"/>
          <p:cNvSpPr>
            <a:spLocks noGrp="1"/>
          </p:cNvSpPr>
          <p:nvPr>
            <p:ph type="title"/>
          </p:nvPr>
        </p:nvSpPr>
        <p:spPr/>
        <p:txBody>
          <a:bodyPr/>
          <a:lstStyle/>
          <a:p>
            <a:r>
              <a:rPr lang="en-US" dirty="0" smtClean="0"/>
              <a:t>A Note (or Several) On Language…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Matrix worksheet.pdf"/>
          <p:cNvPicPr>
            <a:picLocks noGrp="1" noChangeAspect="1"/>
          </p:cNvPicPr>
          <p:nvPr>
            <p:ph sz="quarter" idx="4294967295"/>
          </p:nvPr>
        </p:nvPicPr>
        <mc:AlternateContent>
          <mc:Choice xmlns:ma="http://schemas.microsoft.com/office/mac/drawingml/2008/main" Requires="ma">
            <p:blipFill>
              <a:blip r:embed="rId3">
                <a:alphaModFix/>
              </a:blip>
              <a:srcRect l="-21866" r="-21866"/>
              <a:stretch>
                <a:fillRect/>
              </a:stretch>
            </p:blipFill>
          </mc:Choice>
          <mc:Fallback>
            <p:blipFill>
              <a:blip r:embed="rId4">
                <a:alphaModFix/>
              </a:blip>
              <a:srcRect l="-21866" r="-21866"/>
              <a:stretch>
                <a:fillRect/>
              </a:stretch>
            </p:blipFill>
          </mc:Fallback>
        </mc:AlternateContent>
        <p:spPr>
          <a:xfrm>
            <a:off x="-1965780" y="-85806"/>
            <a:ext cx="13075560" cy="7029613"/>
          </a:xfrm>
        </p:spPr>
      </p:pic>
      <p:sp>
        <p:nvSpPr>
          <p:cNvPr id="3" name="TextBox 2"/>
          <p:cNvSpPr txBox="1"/>
          <p:nvPr/>
        </p:nvSpPr>
        <p:spPr>
          <a:xfrm>
            <a:off x="1181864" y="6403740"/>
            <a:ext cx="7708566" cy="338554"/>
          </a:xfrm>
          <a:prstGeom prst="rect">
            <a:avLst/>
          </a:prstGeom>
          <a:noFill/>
        </p:spPr>
        <p:txBody>
          <a:bodyPr wrap="square" rtlCol="0">
            <a:spAutoFit/>
          </a:bodyPr>
          <a:lstStyle/>
          <a:p>
            <a:pPr algn="r"/>
            <a:r>
              <a:rPr lang="en-US" sz="1600" dirty="0" smtClean="0">
                <a:solidFill>
                  <a:schemeClr val="bg1"/>
                </a:solidFill>
              </a:rPr>
              <a:t>Adapted from </a:t>
            </a:r>
            <a:r>
              <a:rPr lang="en-US" sz="1600" dirty="0" err="1" smtClean="0">
                <a:solidFill>
                  <a:schemeClr val="bg1"/>
                </a:solidFill>
              </a:rPr>
              <a:t>Asling</a:t>
            </a:r>
            <a:r>
              <a:rPr lang="en-US" sz="1600" dirty="0" smtClean="0">
                <a:solidFill>
                  <a:schemeClr val="bg1"/>
                </a:solidFill>
              </a:rPr>
              <a:t> Curtin, </a:t>
            </a:r>
            <a:r>
              <a:rPr lang="en-US" sz="1600" dirty="0" err="1" smtClean="0">
                <a:solidFill>
                  <a:schemeClr val="bg1"/>
                </a:solidFill>
              </a:rPr>
              <a:t>MSc</a:t>
            </a:r>
            <a:r>
              <a:rPr lang="en-US" sz="1600" dirty="0" smtClean="0">
                <a:solidFill>
                  <a:schemeClr val="bg1"/>
                </a:solidFill>
              </a:rPr>
              <a:t>, </a:t>
            </a:r>
            <a:r>
              <a:rPr lang="en-US" sz="1600" i="1" dirty="0" smtClean="0">
                <a:solidFill>
                  <a:schemeClr val="bg1"/>
                </a:solidFill>
              </a:rPr>
              <a:t>The Matrix, </a:t>
            </a:r>
            <a:r>
              <a:rPr lang="en-US" sz="1600" dirty="0" smtClean="0">
                <a:solidFill>
                  <a:schemeClr val="bg1"/>
                </a:solidFill>
              </a:rPr>
              <a:t>Polk and</a:t>
            </a:r>
            <a:r>
              <a:rPr lang="en-US" sz="1600" dirty="0" smtClean="0">
                <a:solidFill>
                  <a:schemeClr val="bg1"/>
                </a:solidFill>
              </a:rPr>
              <a:t> </a:t>
            </a:r>
            <a:r>
              <a:rPr lang="en-US" sz="1600" dirty="0" err="1" smtClean="0">
                <a:solidFill>
                  <a:schemeClr val="bg1"/>
                </a:solidFill>
              </a:rPr>
              <a:t>Schoendorff</a:t>
            </a:r>
            <a:r>
              <a:rPr lang="en-US" sz="1600" dirty="0" smtClean="0">
                <a:solidFill>
                  <a:schemeClr val="bg1"/>
                </a:solidFill>
              </a:rPr>
              <a:t>, </a:t>
            </a:r>
            <a:r>
              <a:rPr lang="en-US" sz="1600" dirty="0" smtClean="0">
                <a:solidFill>
                  <a:schemeClr val="bg1"/>
                </a:solidFill>
              </a:rPr>
              <a:t>ed.</a:t>
            </a:r>
            <a:endParaRPr lang="en-US" sz="1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493" y="811434"/>
            <a:ext cx="2952168" cy="990600"/>
          </a:xfrm>
        </p:spPr>
        <p:txBody>
          <a:bodyPr anchor="t"/>
          <a:lstStyle/>
          <a:p>
            <a:pPr algn="ctr"/>
            <a:r>
              <a:rPr lang="en-US" u="sng" dirty="0" smtClean="0">
                <a:solidFill>
                  <a:schemeClr val="tx1">
                    <a:lumMod val="85000"/>
                    <a:lumOff val="15000"/>
                  </a:schemeClr>
                </a:solidFill>
              </a:rPr>
              <a:t>Matrix Highlights</a:t>
            </a:r>
            <a:endParaRPr lang="en-US" u="sng" dirty="0">
              <a:solidFill>
                <a:schemeClr val="tx1">
                  <a:lumMod val="85000"/>
                  <a:lumOff val="15000"/>
                </a:schemeClr>
              </a:solidFill>
            </a:endParaRPr>
          </a:p>
        </p:txBody>
      </p:sp>
      <p:sp>
        <p:nvSpPr>
          <p:cNvPr id="5" name="Content Placeholder 4"/>
          <p:cNvSpPr>
            <a:spLocks noGrp="1"/>
          </p:cNvSpPr>
          <p:nvPr>
            <p:ph type="body" idx="2"/>
          </p:nvPr>
        </p:nvSpPr>
        <p:spPr>
          <a:xfrm>
            <a:off x="254689" y="1373009"/>
            <a:ext cx="2691707" cy="5028077"/>
          </a:xfrm>
        </p:spPr>
        <p:txBody>
          <a:bodyPr>
            <a:noAutofit/>
          </a:bodyPr>
          <a:lstStyle/>
          <a:p>
            <a:pPr>
              <a:spcAft>
                <a:spcPts val="1200"/>
              </a:spcAft>
              <a:buClr>
                <a:schemeClr val="tx2"/>
              </a:buClr>
              <a:buFont typeface="Arial"/>
              <a:buChar char="•"/>
            </a:pPr>
            <a:r>
              <a:rPr lang="en-US" sz="1800" dirty="0" smtClean="0">
                <a:solidFill>
                  <a:srgbClr val="C5D1D7"/>
                </a:solidFill>
              </a:rPr>
              <a:t>Noticing the Difference</a:t>
            </a:r>
          </a:p>
          <a:p>
            <a:pPr>
              <a:spcAft>
                <a:spcPts val="1200"/>
              </a:spcAft>
              <a:buClr>
                <a:schemeClr val="tx2"/>
              </a:buClr>
              <a:buFont typeface="Arial"/>
              <a:buChar char="•"/>
            </a:pPr>
            <a:r>
              <a:rPr lang="en-US" sz="1800" dirty="0" smtClean="0"/>
              <a:t>Facilitates Self as </a:t>
            </a:r>
            <a:r>
              <a:rPr lang="en-US" sz="1800" dirty="0" smtClean="0"/>
              <a:t>Context and </a:t>
            </a:r>
            <a:r>
              <a:rPr lang="en-US" sz="1800" dirty="0" err="1" smtClean="0"/>
              <a:t>Defusion</a:t>
            </a:r>
            <a:endParaRPr lang="en-US" sz="1800" dirty="0" smtClean="0"/>
          </a:p>
          <a:p>
            <a:pPr>
              <a:spcAft>
                <a:spcPts val="1200"/>
              </a:spcAft>
              <a:buClr>
                <a:schemeClr val="tx2"/>
              </a:buClr>
              <a:buFont typeface="Arial"/>
              <a:buChar char="•"/>
            </a:pPr>
            <a:r>
              <a:rPr lang="en-US" sz="1800" dirty="0" smtClean="0">
                <a:solidFill>
                  <a:srgbClr val="C5D1D7"/>
                </a:solidFill>
              </a:rPr>
              <a:t>“Towards” and “Away” Moves = Experiential Avoidance </a:t>
            </a:r>
            <a:r>
              <a:rPr lang="en-US" sz="1800" dirty="0" err="1" smtClean="0">
                <a:solidFill>
                  <a:srgbClr val="C5D1D7"/>
                </a:solidFill>
              </a:rPr>
              <a:t>vs</a:t>
            </a:r>
            <a:r>
              <a:rPr lang="en-US" sz="1800" dirty="0" smtClean="0">
                <a:solidFill>
                  <a:srgbClr val="C5D1D7"/>
                </a:solidFill>
              </a:rPr>
              <a:t> Committed Action</a:t>
            </a:r>
          </a:p>
          <a:p>
            <a:pPr>
              <a:spcAft>
                <a:spcPts val="1200"/>
              </a:spcAft>
              <a:buClr>
                <a:schemeClr val="tx2"/>
              </a:buClr>
              <a:buFont typeface="Arial"/>
              <a:buChar char="•"/>
            </a:pPr>
            <a:r>
              <a:rPr lang="en-US" sz="1800" dirty="0" smtClean="0">
                <a:solidFill>
                  <a:schemeClr val="bg1"/>
                </a:solidFill>
              </a:rPr>
              <a:t>Vortex of Doom</a:t>
            </a:r>
          </a:p>
          <a:p>
            <a:pPr>
              <a:spcAft>
                <a:spcPts val="1200"/>
              </a:spcAft>
              <a:buClr>
                <a:schemeClr val="tx2"/>
              </a:buClr>
              <a:buFont typeface="Arial"/>
              <a:buChar char="•"/>
            </a:pPr>
            <a:r>
              <a:rPr lang="en-US" sz="1800" dirty="0" smtClean="0">
                <a:solidFill>
                  <a:schemeClr val="bg2"/>
                </a:solidFill>
              </a:rPr>
              <a:t>Concretizes Values</a:t>
            </a:r>
          </a:p>
          <a:p>
            <a:pPr>
              <a:spcAft>
                <a:spcPts val="1200"/>
              </a:spcAft>
              <a:buClr>
                <a:schemeClr val="tx2"/>
              </a:buClr>
              <a:buFont typeface="Arial"/>
              <a:buChar char="•"/>
            </a:pPr>
            <a:r>
              <a:rPr lang="en-US" sz="1800" dirty="0" smtClean="0">
                <a:solidFill>
                  <a:schemeClr val="bg1"/>
                </a:solidFill>
              </a:rPr>
              <a:t>Mindfulness and Acceptance strategies as a </a:t>
            </a:r>
            <a:r>
              <a:rPr lang="en-US" sz="1800" dirty="0" smtClean="0">
                <a:solidFill>
                  <a:schemeClr val="bg1"/>
                </a:solidFill>
              </a:rPr>
              <a:t>bridge; Values as a reason to cross over</a:t>
            </a:r>
          </a:p>
          <a:p>
            <a:pPr>
              <a:spcAft>
                <a:spcPts val="1200"/>
              </a:spcAft>
              <a:buClr>
                <a:schemeClr val="tx2"/>
              </a:buClr>
              <a:buFont typeface="Arial"/>
              <a:buChar char="•"/>
            </a:pPr>
            <a:endParaRPr lang="en-US" sz="1800" dirty="0">
              <a:solidFill>
                <a:srgbClr val="C5D1D7"/>
              </a:solidFill>
            </a:endParaRPr>
          </a:p>
        </p:txBody>
      </p:sp>
      <p:pic>
        <p:nvPicPr>
          <p:cNvPr id="4" name="Content Placeholder 3" descr="Matrix worksheet copy.jpg"/>
          <p:cNvPicPr>
            <a:picLocks noGrp="1" noChangeAspect="1"/>
          </p:cNvPicPr>
          <p:nvPr>
            <p:ph sz="quarter" idx="1"/>
          </p:nvPr>
        </p:nvPicPr>
        <mc:AlternateContent xmlns:ma="http://schemas.microsoft.com/office/mac/drawingml/2008/main">
          <mc:Choice Requires="ma">
            <p:blipFill>
              <a:blip r:embed="rId3"/>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4"/>
              <a:stretch>
                <a:fillRect/>
              </a:stretch>
            </p:blipFill>
          </mc:Fallback>
        </mc:AlternateContent>
        <p:spPr>
          <a:xfrm rot="5400000">
            <a:off x="3220583" y="-85344"/>
            <a:ext cx="5431291" cy="7028688"/>
          </a:xfrm>
        </p:spPr>
      </p:pic>
      <p:grpSp>
        <p:nvGrpSpPr>
          <p:cNvPr id="10" name="Group 9"/>
          <p:cNvGrpSpPr/>
          <p:nvPr/>
        </p:nvGrpSpPr>
        <p:grpSpPr>
          <a:xfrm>
            <a:off x="2826932" y="893382"/>
            <a:ext cx="3154691" cy="5101247"/>
            <a:chOff x="2826932" y="893382"/>
            <a:chExt cx="3154691" cy="5101247"/>
          </a:xfrm>
        </p:grpSpPr>
        <p:sp>
          <p:nvSpPr>
            <p:cNvPr id="6" name="Curved Up Arrow 5"/>
            <p:cNvSpPr/>
            <p:nvPr/>
          </p:nvSpPr>
          <p:spPr>
            <a:xfrm flipH="1">
              <a:off x="2826932" y="3577171"/>
              <a:ext cx="2437717" cy="2417458"/>
            </a:xfrm>
            <a:prstGeom prst="curvedUpArrow">
              <a:avLst>
                <a:gd name="adj1" fmla="val 0"/>
                <a:gd name="adj2" fmla="val 50000"/>
                <a:gd name="adj3" fmla="val 25000"/>
              </a:avLst>
            </a:prstGeom>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a:off x="3277602" y="893382"/>
              <a:ext cx="2704021" cy="2335510"/>
            </a:xfrm>
            <a:prstGeom prst="curvedDownArrow">
              <a:avLst>
                <a:gd name="adj1" fmla="val 0"/>
                <a:gd name="adj2" fmla="val 50000"/>
                <a:gd name="adj3" fmla="val 25000"/>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3" accel="50000" decel="5000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lnSpcReduction="10000"/>
          </a:bodyPr>
          <a:lstStyle/>
          <a:p>
            <a:pPr algn="ctr"/>
            <a:r>
              <a:rPr lang="en-US" dirty="0" smtClean="0"/>
              <a:t>Relationships and Transition</a:t>
            </a:r>
            <a:endParaRPr lang="en-US" dirty="0"/>
          </a:p>
        </p:txBody>
      </p:sp>
      <p:sp>
        <p:nvSpPr>
          <p:cNvPr id="7" name="Text Placeholder 6"/>
          <p:cNvSpPr>
            <a:spLocks noGrp="1"/>
          </p:cNvSpPr>
          <p:nvPr>
            <p:ph type="body" sz="half" idx="3"/>
          </p:nvPr>
        </p:nvSpPr>
        <p:spPr/>
        <p:txBody>
          <a:bodyPr/>
          <a:lstStyle/>
          <a:p>
            <a:pPr algn="ctr"/>
            <a:r>
              <a:rPr lang="en-US" dirty="0" smtClean="0"/>
              <a:t>Matrix It!</a:t>
            </a:r>
            <a:endParaRPr lang="en-US" dirty="0"/>
          </a:p>
        </p:txBody>
      </p:sp>
      <p:graphicFrame>
        <p:nvGraphicFramePr>
          <p:cNvPr id="9" name="Content Placeholder 8"/>
          <p:cNvGraphicFramePr>
            <a:graphicFrameLocks noGrp="1"/>
          </p:cNvGraphicFramePr>
          <p:nvPr>
            <p:ph sz="quarter" idx="4"/>
          </p:nvPr>
        </p:nvGraphicFramePr>
        <p:xfrm>
          <a:off x="4800600" y="2471738"/>
          <a:ext cx="4038600" cy="382111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chor="b"/>
          <a:lstStyle/>
          <a:p>
            <a:pPr algn="ctr"/>
            <a:r>
              <a:rPr lang="en-US" dirty="0" smtClean="0"/>
              <a:t>Trans* Experience #1</a:t>
            </a:r>
            <a:endParaRPr lang="en-US" dirty="0"/>
          </a:p>
        </p:txBody>
      </p:sp>
      <p:sp>
        <p:nvSpPr>
          <p:cNvPr id="10" name="Content Placeholder 9"/>
          <p:cNvSpPr>
            <a:spLocks noGrp="1"/>
          </p:cNvSpPr>
          <p:nvPr>
            <p:ph sz="quarter" idx="2"/>
          </p:nvPr>
        </p:nvSpPr>
        <p:spPr/>
        <p:txBody>
          <a:bodyPr>
            <a:normAutofit fontScale="92500" lnSpcReduction="10000"/>
          </a:bodyPr>
          <a:lstStyle/>
          <a:p>
            <a:pPr marL="0">
              <a:buNone/>
            </a:pPr>
            <a:r>
              <a:rPr lang="en-US" i="1" dirty="0" smtClean="0">
                <a:latin typeface="Helvetica Light"/>
                <a:cs typeface="Helvetica Light"/>
              </a:rPr>
              <a:t>“I don’t see a relationship in my future anytime soon. Right now I feel like I am going through puberty all over again. I have to get comfortable in my body and gender presentation before I can even think about involving someone else.” </a:t>
            </a:r>
            <a:endParaRPr lang="en-US" i="1" dirty="0">
              <a:latin typeface="Helvetica Light"/>
              <a:cs typeface="Helvetica Light"/>
            </a:endParaRPr>
          </a:p>
        </p:txBody>
      </p:sp>
      <p:sp>
        <p:nvSpPr>
          <p:cNvPr id="11" name="TextBox 10"/>
          <p:cNvSpPr txBox="1"/>
          <p:nvPr/>
        </p:nvSpPr>
        <p:spPr>
          <a:xfrm>
            <a:off x="134662" y="6349547"/>
            <a:ext cx="4489578" cy="369332"/>
          </a:xfrm>
          <a:prstGeom prst="rect">
            <a:avLst/>
          </a:prstGeom>
          <a:noFill/>
        </p:spPr>
        <p:txBody>
          <a:bodyPr wrap="square" rtlCol="0">
            <a:spAutoFit/>
          </a:bodyPr>
          <a:lstStyle/>
          <a:p>
            <a:pPr algn="r"/>
            <a:r>
              <a:rPr lang="en-US" dirty="0" smtClean="0"/>
              <a:t>Trans Bodies, Trans Selves, </a:t>
            </a:r>
            <a:r>
              <a:rPr lang="en-US" dirty="0" err="1" smtClean="0"/>
              <a:t>p</a:t>
            </a:r>
            <a:r>
              <a:rPr lang="en-US" dirty="0" smtClean="0"/>
              <a:t>. 344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Bottom)">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13172</TotalTime>
  <Words>1909</Words>
  <Application>Microsoft Macintosh PowerPoint</Application>
  <PresentationFormat>On-screen Show (4:3)</PresentationFormat>
  <Paragraphs>222</Paragraphs>
  <Slides>21</Slides>
  <Notes>16</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Civic</vt:lpstr>
      <vt:lpstr>There’s No One Right Answer</vt:lpstr>
      <vt:lpstr>Objectives</vt:lpstr>
      <vt:lpstr>Group Agreements</vt:lpstr>
      <vt:lpstr>Raise Your Hand…</vt:lpstr>
      <vt:lpstr>A Note (or Several) On Language…</vt:lpstr>
      <vt:lpstr>A Note (or Several) On Language…</vt:lpstr>
      <vt:lpstr>Slide 7</vt:lpstr>
      <vt:lpstr>Matrix Highlights</vt:lpstr>
      <vt:lpstr>Trans* Experience #1</vt:lpstr>
      <vt:lpstr>Slide 10</vt:lpstr>
      <vt:lpstr>Trans* Experience #2</vt:lpstr>
      <vt:lpstr>Slide 12</vt:lpstr>
      <vt:lpstr>Trans* Experience #3</vt:lpstr>
      <vt:lpstr>Slide 14</vt:lpstr>
      <vt:lpstr>Trans* Experience #4</vt:lpstr>
      <vt:lpstr>Slide 16</vt:lpstr>
      <vt:lpstr>Trans* Experience #5</vt:lpstr>
      <vt:lpstr>Slide 18</vt:lpstr>
      <vt:lpstr>Trans* Experience #6</vt:lpstr>
      <vt:lpstr>What comes up for you re: working with  gender diverse clients?</vt:lpstr>
      <vt:lpstr>Resources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There’s No One Right Answer</dc:title>
  <dc:creator>Lauren Grousd</dc:creator>
  <cp:lastModifiedBy>Lauren Grousd</cp:lastModifiedBy>
  <cp:revision>12</cp:revision>
  <dcterms:created xsi:type="dcterms:W3CDTF">2015-07-17T08:35:16Z</dcterms:created>
  <dcterms:modified xsi:type="dcterms:W3CDTF">2015-07-17T11:43:07Z</dcterms:modified>
</cp:coreProperties>
</file>