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60"/>
  </p:notesMasterIdLst>
  <p:sldIdLst>
    <p:sldId id="256" r:id="rId2"/>
    <p:sldId id="264" r:id="rId3"/>
    <p:sldId id="258" r:id="rId4"/>
    <p:sldId id="259" r:id="rId5"/>
    <p:sldId id="273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96" r:id="rId24"/>
    <p:sldId id="279" r:id="rId25"/>
    <p:sldId id="297" r:id="rId26"/>
    <p:sldId id="280" r:id="rId27"/>
    <p:sldId id="281" r:id="rId28"/>
    <p:sldId id="282" r:id="rId29"/>
    <p:sldId id="283" r:id="rId30"/>
    <p:sldId id="284" r:id="rId31"/>
    <p:sldId id="320" r:id="rId32"/>
    <p:sldId id="321" r:id="rId33"/>
    <p:sldId id="301" r:id="rId34"/>
    <p:sldId id="302" r:id="rId35"/>
    <p:sldId id="303" r:id="rId36"/>
    <p:sldId id="285" r:id="rId37"/>
    <p:sldId id="317" r:id="rId38"/>
    <p:sldId id="286" r:id="rId39"/>
    <p:sldId id="298" r:id="rId40"/>
    <p:sldId id="287" r:id="rId41"/>
    <p:sldId id="288" r:id="rId42"/>
    <p:sldId id="289" r:id="rId43"/>
    <p:sldId id="290" r:id="rId44"/>
    <p:sldId id="291" r:id="rId45"/>
    <p:sldId id="306" r:id="rId46"/>
    <p:sldId id="292" r:id="rId47"/>
    <p:sldId id="294" r:id="rId48"/>
    <p:sldId id="322" r:id="rId49"/>
    <p:sldId id="323" r:id="rId50"/>
    <p:sldId id="308" r:id="rId51"/>
    <p:sldId id="316" r:id="rId52"/>
    <p:sldId id="295" r:id="rId53"/>
    <p:sldId id="309" r:id="rId54"/>
    <p:sldId id="311" r:id="rId55"/>
    <p:sldId id="310" r:id="rId56"/>
    <p:sldId id="312" r:id="rId57"/>
    <p:sldId id="319" r:id="rId58"/>
    <p:sldId id="313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23" autoAdjust="0"/>
    <p:restoredTop sz="94660"/>
  </p:normalViewPr>
  <p:slideViewPr>
    <p:cSldViewPr>
      <p:cViewPr varScale="1">
        <p:scale>
          <a:sx n="102" d="100"/>
          <a:sy n="102" d="100"/>
        </p:scale>
        <p:origin x="-84" y="-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9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C16E5-3E0C-40FA-9D83-D63DA93E60F6}" type="datetimeFigureOut">
              <a:rPr lang="en-US" smtClean="0"/>
              <a:t>7/10/2013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3021D-BEBD-4498-9A35-94172CE9A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08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 txBox="1">
            <a:spLocks noGrp="1" noChangeArrowheads="1"/>
          </p:cNvSpPr>
          <p:nvPr/>
        </p:nvSpPr>
        <p:spPr bwMode="auto">
          <a:xfrm>
            <a:off x="1" y="0"/>
            <a:ext cx="2972421" cy="45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35" tIns="44916" rIns="89835" bIns="44916"/>
          <a:lstStyle>
            <a:lvl1pPr defTabSz="912813" eaLnBrk="0" hangingPunct="0"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9pPr>
          </a:lstStyle>
          <a:p>
            <a:r>
              <a:rPr lang="en-US" sz="1200">
                <a:latin typeface="Arial" charset="0"/>
              </a:rPr>
              <a:t>Jonathan B. Bricker, PhD</a:t>
            </a:r>
          </a:p>
        </p:txBody>
      </p:sp>
      <p:sp>
        <p:nvSpPr>
          <p:cNvPr id="13315" name="Rectangle 3"/>
          <p:cNvSpPr txBox="1">
            <a:spLocks noGrp="1" noChangeArrowheads="1"/>
          </p:cNvSpPr>
          <p:nvPr/>
        </p:nvSpPr>
        <p:spPr bwMode="auto">
          <a:xfrm>
            <a:off x="3885579" y="0"/>
            <a:ext cx="2972421" cy="45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35" tIns="44916" rIns="89835" bIns="44916"/>
          <a:lstStyle>
            <a:lvl1pPr defTabSz="912813" eaLnBrk="0" hangingPunct="0"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9pPr>
          </a:lstStyle>
          <a:p>
            <a:pPr algn="r"/>
            <a:r>
              <a:rPr lang="en-US" sz="1200">
                <a:latin typeface="Arial" charset="0"/>
              </a:rPr>
              <a:t>jbricker@u.washington.edu</a:t>
            </a:r>
          </a:p>
        </p:txBody>
      </p:sp>
      <p:sp>
        <p:nvSpPr>
          <p:cNvPr id="13316" name="Rectangle 6"/>
          <p:cNvSpPr txBox="1">
            <a:spLocks noGrp="1" noChangeArrowheads="1"/>
          </p:cNvSpPr>
          <p:nvPr/>
        </p:nvSpPr>
        <p:spPr bwMode="auto">
          <a:xfrm>
            <a:off x="1" y="8686643"/>
            <a:ext cx="2972421" cy="45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35" tIns="44916" rIns="89835" bIns="44916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9pPr>
          </a:lstStyle>
          <a:p>
            <a:r>
              <a:rPr lang="en-US" sz="1200">
                <a:latin typeface="Arial" charset="0"/>
              </a:rPr>
              <a:t>1/17/2008</a:t>
            </a:r>
          </a:p>
        </p:txBody>
      </p:sp>
      <p:sp>
        <p:nvSpPr>
          <p:cNvPr id="13317" name="Rectangle 7"/>
          <p:cNvSpPr txBox="1">
            <a:spLocks noGrp="1" noChangeArrowheads="1"/>
          </p:cNvSpPr>
          <p:nvPr/>
        </p:nvSpPr>
        <p:spPr bwMode="auto">
          <a:xfrm>
            <a:off x="3885579" y="8686643"/>
            <a:ext cx="2972421" cy="45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35" tIns="44916" rIns="89835" bIns="44916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9pPr>
          </a:lstStyle>
          <a:p>
            <a:pPr algn="r"/>
            <a:fld id="{BBE2F856-9945-4E43-B1C2-9D548908720C}" type="slidenum">
              <a:rPr lang="en-US" sz="1200">
                <a:latin typeface="Arial" charset="0"/>
              </a:rPr>
              <a:pPr algn="r"/>
              <a:t>50</a:t>
            </a:fld>
            <a:endParaRPr lang="en-US" sz="1200">
              <a:latin typeface="Arial" charset="0"/>
            </a:endParaRPr>
          </a:p>
        </p:txBody>
      </p:sp>
      <p:sp>
        <p:nvSpPr>
          <p:cNvPr id="133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0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076C-B330-4A23-81E2-1F3E3D912C88}" type="datetimeFigureOut">
              <a:rPr lang="en-US" smtClean="0"/>
              <a:t>7/10/2013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D61D-8E4E-42D3-8C3B-11F79734D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185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076C-B330-4A23-81E2-1F3E3D912C88}" type="datetimeFigureOut">
              <a:rPr lang="en-US" smtClean="0"/>
              <a:t>7/10/2013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D61D-8E4E-42D3-8C3B-11F79734D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076C-B330-4A23-81E2-1F3E3D912C88}" type="datetimeFigureOut">
              <a:rPr lang="en-US" smtClean="0"/>
              <a:t>7/10/2013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D61D-8E4E-42D3-8C3B-11F79734D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076C-B330-4A23-81E2-1F3E3D912C88}" type="datetimeFigureOut">
              <a:rPr lang="en-US" smtClean="0"/>
              <a:t>7/10/2013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D61D-8E4E-42D3-8C3B-11F79734D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789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076C-B330-4A23-81E2-1F3E3D912C88}" type="datetimeFigureOut">
              <a:rPr lang="en-US" smtClean="0"/>
              <a:t>7/10/2013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D61D-8E4E-42D3-8C3B-11F79734D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646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076C-B330-4A23-81E2-1F3E3D912C88}" type="datetimeFigureOut">
              <a:rPr lang="en-US" smtClean="0"/>
              <a:t>7/10/2013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D61D-8E4E-42D3-8C3B-11F79734D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19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076C-B330-4A23-81E2-1F3E3D912C88}" type="datetimeFigureOut">
              <a:rPr lang="en-US" smtClean="0"/>
              <a:t>7/10/2013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D61D-8E4E-42D3-8C3B-11F79734D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33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076C-B330-4A23-81E2-1F3E3D912C88}" type="datetimeFigureOut">
              <a:rPr lang="en-US" smtClean="0"/>
              <a:t>7/10/2013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D61D-8E4E-42D3-8C3B-11F79734D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88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076C-B330-4A23-81E2-1F3E3D912C88}" type="datetimeFigureOut">
              <a:rPr lang="en-US" smtClean="0"/>
              <a:t>7/10/2013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D61D-8E4E-42D3-8C3B-11F79734D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55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076C-B330-4A23-81E2-1F3E3D912C88}" type="datetimeFigureOut">
              <a:rPr lang="en-US" smtClean="0"/>
              <a:t>7/10/2013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D61D-8E4E-42D3-8C3B-11F79734D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4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076C-B330-4A23-81E2-1F3E3D912C88}" type="datetimeFigureOut">
              <a:rPr lang="en-US" smtClean="0"/>
              <a:t>7/10/2013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CD61D-8E4E-42D3-8C3B-11F79734D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21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A076C-B330-4A23-81E2-1F3E3D912C88}" type="datetimeFigureOut">
              <a:rPr lang="en-US" smtClean="0"/>
              <a:t>7/10/2013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CD61D-8E4E-42D3-8C3B-11F79734D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043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69551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 smtClean="0">
                <a:solidFill>
                  <a:schemeClr val="accent1"/>
                </a:solidFill>
                <a:latin typeface="Agency FB" pitchFamily="34" charset="0"/>
              </a:rPr>
              <a:t>Learning to Fly: How I </a:t>
            </a:r>
            <a:r>
              <a:rPr lang="en-US" sz="4000" b="1" dirty="0">
                <a:solidFill>
                  <a:schemeClr val="accent1"/>
                </a:solidFill>
                <a:latin typeface="Agency FB" pitchFamily="34" charset="0"/>
              </a:rPr>
              <a:t>Found My Wings</a:t>
            </a:r>
          </a:p>
          <a:p>
            <a:pPr>
              <a:defRPr/>
            </a:pPr>
            <a:r>
              <a:rPr lang="en-US" sz="4000" b="1" dirty="0" smtClean="0">
                <a:solidFill>
                  <a:schemeClr val="accent1"/>
                </a:solidFill>
                <a:latin typeface="Agency FB" pitchFamily="34" charset="0"/>
              </a:rPr>
              <a:t>&amp; Built an ACT Research Program</a:t>
            </a:r>
            <a:endParaRPr lang="en-US" sz="4000" b="1" dirty="0">
              <a:solidFill>
                <a:schemeClr val="accent1"/>
              </a:solidFill>
              <a:latin typeface="Agency FB" pitchFamily="34" charset="0"/>
            </a:endParaRPr>
          </a:p>
        </p:txBody>
      </p:sp>
      <p:pic>
        <p:nvPicPr>
          <p:cNvPr id="5" name="Picture 2" descr="C:\Users\jbricker\Desktop\soaring eag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267450" cy="4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3"/>
          <p:cNvSpPr>
            <a:spLocks noGrp="1"/>
          </p:cNvSpPr>
          <p:nvPr>
            <p:ph type="subTitle" idx="1"/>
          </p:nvPr>
        </p:nvSpPr>
        <p:spPr>
          <a:xfrm>
            <a:off x="-66675" y="5867400"/>
            <a:ext cx="9144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chemeClr val="accent1"/>
                </a:solidFill>
                <a:latin typeface="Agency FB" pitchFamily="34" charset="0"/>
              </a:rPr>
              <a:t>Jonathan B. Bricker</a:t>
            </a:r>
            <a:endParaRPr lang="en-US" sz="2800" b="1" dirty="0">
              <a:solidFill>
                <a:schemeClr val="accent1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99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jbricker\Desktop\Family_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jbricker\Desktop\photo (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781" y="-1"/>
            <a:ext cx="4578219" cy="343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jbricker\Desktop\photo (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" y="3429000"/>
            <a:ext cx="4618045" cy="346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jbricker\Desktop\photo (6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781" y="3429000"/>
            <a:ext cx="4578219" cy="350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60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jbricker\Desktop\IMG_08021-300x2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52800"/>
            <a:ext cx="4724400" cy="354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jbricker\Desktop\IMG_078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406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76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bricker\Desktop\manufacturing-assembly-line-in-ch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43199"/>
            <a:ext cx="6172200" cy="411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3"/>
          <p:cNvSpPr txBox="1">
            <a:spLocks/>
          </p:cNvSpPr>
          <p:nvPr/>
        </p:nvSpPr>
        <p:spPr>
          <a:xfrm>
            <a:off x="3733800" y="1674367"/>
            <a:ext cx="1895475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Wingdings" pitchFamily="2" charset="2"/>
              <a:buNone/>
            </a:pPr>
            <a:r>
              <a:rPr lang="en-US" sz="4000" b="1" dirty="0" smtClean="0">
                <a:solidFill>
                  <a:schemeClr val="accent1"/>
                </a:solidFill>
                <a:latin typeface="Agency FB" pitchFamily="34" charset="0"/>
                <a:ea typeface="ＭＳ Ｐゴシック" pitchFamily="34" charset="-128"/>
              </a:rPr>
              <a:t>I forgot the metaphor.</a:t>
            </a:r>
            <a:endParaRPr lang="en-US" sz="4000" b="1" dirty="0">
              <a:solidFill>
                <a:schemeClr val="accent1"/>
              </a:solidFill>
              <a:latin typeface="Agency FB" pitchFamily="34" charset="0"/>
              <a:ea typeface="ＭＳ Ｐゴシック" pitchFamily="34" charset="-128"/>
            </a:endParaRPr>
          </a:p>
        </p:txBody>
      </p:sp>
      <p:sp>
        <p:nvSpPr>
          <p:cNvPr id="4" name="Subtitle 3"/>
          <p:cNvSpPr txBox="1">
            <a:spLocks/>
          </p:cNvSpPr>
          <p:nvPr/>
        </p:nvSpPr>
        <p:spPr>
          <a:xfrm>
            <a:off x="6263258" y="1702814"/>
            <a:ext cx="1895475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Wingdings" pitchFamily="2" charset="2"/>
              <a:buNone/>
            </a:pPr>
            <a:r>
              <a:rPr lang="en-US" sz="2200" b="1" dirty="0" smtClean="0">
                <a:solidFill>
                  <a:schemeClr val="accent1"/>
                </a:solidFill>
                <a:latin typeface="Agency FB" pitchFamily="34" charset="0"/>
                <a:ea typeface="ＭＳ Ｐゴシック" pitchFamily="34" charset="-128"/>
              </a:rPr>
              <a:t>I can’t believe I just made that up.</a:t>
            </a:r>
            <a:endParaRPr lang="en-US" sz="2200" b="1" dirty="0">
              <a:solidFill>
                <a:schemeClr val="accent1"/>
              </a:solidFill>
              <a:latin typeface="Agency FB" pitchFamily="34" charset="0"/>
              <a:ea typeface="ＭＳ Ｐゴシック" pitchFamily="34" charset="-128"/>
            </a:endParaRP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6103970" y="595884"/>
            <a:ext cx="1897030" cy="952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Wingdings" pitchFamily="2" charset="2"/>
              <a:buNone/>
            </a:pPr>
            <a:r>
              <a:rPr lang="en-US" sz="4000" b="1" dirty="0" smtClean="0">
                <a:solidFill>
                  <a:schemeClr val="accent1"/>
                </a:solidFill>
                <a:latin typeface="Agency FB" pitchFamily="34" charset="0"/>
                <a:ea typeface="ＭＳ Ｐゴシック" pitchFamily="34" charset="-128"/>
              </a:rPr>
              <a:t>Am I an ACT fraud?</a:t>
            </a:r>
            <a:endParaRPr lang="en-US" sz="4000" b="1" dirty="0">
              <a:solidFill>
                <a:schemeClr val="accent1"/>
              </a:solidFill>
              <a:latin typeface="Agency FB" pitchFamily="34" charset="0"/>
              <a:ea typeface="ＭＳ Ｐゴシック" pitchFamily="34" charset="-128"/>
            </a:endParaRPr>
          </a:p>
        </p:txBody>
      </p:sp>
      <p:sp>
        <p:nvSpPr>
          <p:cNvPr id="6" name="Subtitle 3"/>
          <p:cNvSpPr txBox="1">
            <a:spLocks/>
          </p:cNvSpPr>
          <p:nvPr/>
        </p:nvSpPr>
        <p:spPr>
          <a:xfrm>
            <a:off x="990599" y="1702814"/>
            <a:ext cx="2299335" cy="1066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Wingdings" pitchFamily="2" charset="2"/>
              <a:buNone/>
            </a:pPr>
            <a:r>
              <a:rPr lang="en-US" sz="4000" b="1" dirty="0" smtClean="0">
                <a:solidFill>
                  <a:schemeClr val="accent1"/>
                </a:solidFill>
                <a:latin typeface="Agency FB" pitchFamily="34" charset="0"/>
                <a:ea typeface="ＭＳ Ｐゴシック" pitchFamily="34" charset="-128"/>
              </a:rPr>
              <a:t>I don’t know what I am doing.</a:t>
            </a:r>
            <a:endParaRPr lang="en-US" sz="4000" b="1" dirty="0">
              <a:solidFill>
                <a:schemeClr val="accent1"/>
              </a:solidFill>
              <a:latin typeface="Agency FB" pitchFamily="34" charset="0"/>
              <a:ea typeface="ＭＳ Ｐゴシック" pitchFamily="34" charset="-128"/>
            </a:endParaRPr>
          </a:p>
        </p:txBody>
      </p:sp>
      <p:sp>
        <p:nvSpPr>
          <p:cNvPr id="7" name="Subtitle 3"/>
          <p:cNvSpPr txBox="1">
            <a:spLocks/>
          </p:cNvSpPr>
          <p:nvPr/>
        </p:nvSpPr>
        <p:spPr>
          <a:xfrm>
            <a:off x="1143000" y="457200"/>
            <a:ext cx="1895475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Wingdings" pitchFamily="2" charset="2"/>
              <a:buNone/>
            </a:pPr>
            <a:r>
              <a:rPr lang="en-US" sz="2400" b="1" dirty="0" smtClean="0">
                <a:solidFill>
                  <a:schemeClr val="accent1"/>
                </a:solidFill>
                <a:latin typeface="Agency FB" pitchFamily="34" charset="0"/>
                <a:ea typeface="ＭＳ Ｐゴシック" pitchFamily="34" charset="-128"/>
              </a:rPr>
              <a:t>Am I denying them proven </a:t>
            </a:r>
            <a:r>
              <a:rPr lang="en-US" sz="2400" b="1" dirty="0" err="1" smtClean="0">
                <a:solidFill>
                  <a:schemeClr val="accent1"/>
                </a:solidFill>
                <a:latin typeface="Agency FB" pitchFamily="34" charset="0"/>
                <a:ea typeface="ＭＳ Ｐゴシック" pitchFamily="34" charset="-128"/>
              </a:rPr>
              <a:t>tx</a:t>
            </a:r>
            <a:r>
              <a:rPr lang="en-US" sz="2400" b="1" dirty="0" smtClean="0">
                <a:solidFill>
                  <a:schemeClr val="accent1"/>
                </a:solidFill>
                <a:latin typeface="Agency FB" pitchFamily="34" charset="0"/>
                <a:ea typeface="ＭＳ Ｐゴシック" pitchFamily="34" charset="-128"/>
              </a:rPr>
              <a:t>?</a:t>
            </a:r>
            <a:endParaRPr lang="en-US" sz="2400" b="1" dirty="0">
              <a:solidFill>
                <a:schemeClr val="accent1"/>
              </a:solidFill>
              <a:latin typeface="Agency FB" pitchFamily="34" charset="0"/>
              <a:ea typeface="ＭＳ Ｐゴシック" pitchFamily="34" charset="-128"/>
            </a:endParaRPr>
          </a:p>
        </p:txBody>
      </p:sp>
      <p:sp>
        <p:nvSpPr>
          <p:cNvPr id="8" name="Subtitle 3"/>
          <p:cNvSpPr txBox="1">
            <a:spLocks/>
          </p:cNvSpPr>
          <p:nvPr/>
        </p:nvSpPr>
        <p:spPr>
          <a:xfrm>
            <a:off x="3227069" y="481584"/>
            <a:ext cx="2299335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Wingdings" pitchFamily="2" charset="2"/>
              <a:buNone/>
            </a:pPr>
            <a:endParaRPr lang="en-US" sz="4000" b="1" dirty="0">
              <a:latin typeface="Agency FB" pitchFamily="34" charset="0"/>
              <a:ea typeface="ＭＳ Ｐゴシック" pitchFamily="34" charset="-128"/>
            </a:endParaRPr>
          </a:p>
        </p:txBody>
      </p:sp>
      <p:sp>
        <p:nvSpPr>
          <p:cNvPr id="9" name="Subtitle 3"/>
          <p:cNvSpPr txBox="1">
            <a:spLocks/>
          </p:cNvSpPr>
          <p:nvPr/>
        </p:nvSpPr>
        <p:spPr>
          <a:xfrm>
            <a:off x="3733800" y="486662"/>
            <a:ext cx="1895475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Wingdings" pitchFamily="2" charset="2"/>
              <a:buNone/>
            </a:pPr>
            <a:r>
              <a:rPr lang="en-US" sz="4000" b="1" dirty="0" smtClean="0">
                <a:solidFill>
                  <a:schemeClr val="accent1"/>
                </a:solidFill>
                <a:latin typeface="Agency FB" pitchFamily="34" charset="0"/>
                <a:ea typeface="ＭＳ Ｐゴシック" pitchFamily="34" charset="-128"/>
              </a:rPr>
              <a:t>Am I a helpful ACT therapist?</a:t>
            </a:r>
          </a:p>
        </p:txBody>
      </p:sp>
    </p:spTree>
    <p:extLst>
      <p:ext uri="{BB962C8B-B14F-4D97-AF65-F5344CB8AC3E}">
        <p14:creationId xmlns:p14="http://schemas.microsoft.com/office/powerpoint/2010/main" val="63781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jbricker\Desktop\brighter-da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1" y="-36513"/>
            <a:ext cx="10260013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89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jbricker\Desktop\lakeview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28800"/>
            <a:ext cx="9144001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jbricker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15000"/>
            <a:ext cx="3500437" cy="105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5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profile.ak.fbcdn.net/hprofile-ak-snc6/187807_116028561813461_148781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195873"/>
            <a:ext cx="309383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apa.org/pubs/journals/images/hea-15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581400"/>
            <a:ext cx="2286000" cy="295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" y="170528"/>
            <a:ext cx="5136357" cy="3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46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jbrick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3810000"/>
            <a:ext cx="2743200" cy="27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jbricker\Desktop\10-start-smoking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367" y="1935838"/>
            <a:ext cx="2594220" cy="324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jbricker\Desktop\701e73068b50f5d31f22790ada866e52_w320_h250_s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33400"/>
            <a:ext cx="4064000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93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alaskacoinexchange.com/Articles/Eagle%20In%20C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7" y="0"/>
            <a:ext cx="91480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16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carguideblog.com/wp-content/uploads/2012-Cadillac-CT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" y="410546"/>
            <a:ext cx="9125339" cy="607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6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9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jbricker\Desktop\download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109" y="1371600"/>
            <a:ext cx="2273695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ts1.mm.bing.net/th?id=CcI%2fecnbxbUscYw&amp;pid=Commer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57871"/>
            <a:ext cx="2193107" cy="328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66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6928"/>
            <a:ext cx="8458200" cy="725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8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5105400" y="569976"/>
            <a:ext cx="3581400" cy="1984248"/>
          </a:xfrm>
          <a:prstGeom prst="wedgeEllipseCallou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Callout 3"/>
          <p:cNvSpPr/>
          <p:nvPr/>
        </p:nvSpPr>
        <p:spPr>
          <a:xfrm>
            <a:off x="685800" y="569976"/>
            <a:ext cx="3581400" cy="1984248"/>
          </a:xfrm>
          <a:prstGeom prst="wedgeEllipseCallou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Callout 4"/>
          <p:cNvSpPr/>
          <p:nvPr/>
        </p:nvSpPr>
        <p:spPr>
          <a:xfrm>
            <a:off x="744681" y="3429000"/>
            <a:ext cx="3581400" cy="1984248"/>
          </a:xfrm>
          <a:prstGeom prst="wedgeEllipseCallou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Callout 5"/>
          <p:cNvSpPr/>
          <p:nvPr/>
        </p:nvSpPr>
        <p:spPr>
          <a:xfrm>
            <a:off x="5257800" y="3429000"/>
            <a:ext cx="3581400" cy="1984248"/>
          </a:xfrm>
          <a:prstGeom prst="wedgeEllipseCallou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3"/>
          <p:cNvSpPr txBox="1">
            <a:spLocks/>
          </p:cNvSpPr>
          <p:nvPr/>
        </p:nvSpPr>
        <p:spPr>
          <a:xfrm>
            <a:off x="1326832" y="1046018"/>
            <a:ext cx="2299335" cy="1066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Wingdings" pitchFamily="2" charset="2"/>
              <a:buNone/>
            </a:pPr>
            <a:r>
              <a:rPr lang="en-US" sz="4000" b="1" dirty="0" smtClean="0">
                <a:latin typeface="Agency FB" pitchFamily="34" charset="0"/>
                <a:ea typeface="ＭＳ Ｐゴシック" pitchFamily="34" charset="-128"/>
              </a:rPr>
              <a:t>ACT wont work.</a:t>
            </a:r>
            <a:endParaRPr lang="en-US" sz="4000" b="1" dirty="0">
              <a:latin typeface="Agency FB" pitchFamily="34" charset="0"/>
              <a:ea typeface="ＭＳ Ｐゴシック" pitchFamily="34" charset="-128"/>
            </a:endParaRPr>
          </a:p>
        </p:txBody>
      </p:sp>
      <p:sp>
        <p:nvSpPr>
          <p:cNvPr id="8" name="Subtitle 3"/>
          <p:cNvSpPr txBox="1">
            <a:spLocks/>
          </p:cNvSpPr>
          <p:nvPr/>
        </p:nvSpPr>
        <p:spPr>
          <a:xfrm>
            <a:off x="5746432" y="1028700"/>
            <a:ext cx="2299335" cy="1066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Wingdings" pitchFamily="2" charset="2"/>
              <a:buNone/>
            </a:pPr>
            <a:r>
              <a:rPr lang="en-US" sz="4000" b="1" dirty="0" smtClean="0">
                <a:latin typeface="Agency FB" pitchFamily="34" charset="0"/>
                <a:ea typeface="ＭＳ Ｐゴシック" pitchFamily="34" charset="-128"/>
              </a:rPr>
              <a:t>You can’t lead this research.</a:t>
            </a:r>
            <a:endParaRPr lang="en-US" sz="4000" b="1" dirty="0">
              <a:latin typeface="Agency FB" pitchFamily="34" charset="0"/>
              <a:ea typeface="ＭＳ Ｐゴシック" pitchFamily="34" charset="-128"/>
            </a:endParaRPr>
          </a:p>
        </p:txBody>
      </p:sp>
      <p:sp>
        <p:nvSpPr>
          <p:cNvPr id="9" name="Subtitle 3"/>
          <p:cNvSpPr txBox="1">
            <a:spLocks/>
          </p:cNvSpPr>
          <p:nvPr/>
        </p:nvSpPr>
        <p:spPr>
          <a:xfrm>
            <a:off x="1430742" y="3915433"/>
            <a:ext cx="2299335" cy="1066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Wingdings" pitchFamily="2" charset="2"/>
              <a:buNone/>
            </a:pPr>
            <a:r>
              <a:rPr lang="en-US" sz="4000" b="1" dirty="0" smtClean="0">
                <a:latin typeface="Agency FB" pitchFamily="34" charset="0"/>
                <a:ea typeface="ＭＳ Ｐゴシック" pitchFamily="34" charset="-128"/>
              </a:rPr>
              <a:t>You’re not ready.</a:t>
            </a:r>
            <a:endParaRPr lang="en-US" sz="4000" b="1" dirty="0">
              <a:latin typeface="Agency FB" pitchFamily="34" charset="0"/>
              <a:ea typeface="ＭＳ Ｐゴシック" pitchFamily="34" charset="-128"/>
            </a:endParaRPr>
          </a:p>
        </p:txBody>
      </p:sp>
      <p:sp>
        <p:nvSpPr>
          <p:cNvPr id="10" name="Subtitle 3"/>
          <p:cNvSpPr txBox="1">
            <a:spLocks/>
          </p:cNvSpPr>
          <p:nvPr/>
        </p:nvSpPr>
        <p:spPr>
          <a:xfrm>
            <a:off x="5898832" y="3887724"/>
            <a:ext cx="2299335" cy="1066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Wingdings" pitchFamily="2" charset="2"/>
              <a:buNone/>
            </a:pPr>
            <a:r>
              <a:rPr lang="en-US" sz="4000" b="1" dirty="0" smtClean="0">
                <a:latin typeface="Agency FB" pitchFamily="34" charset="0"/>
                <a:ea typeface="ＭＳ Ｐゴシック" pitchFamily="34" charset="-128"/>
              </a:rPr>
              <a:t>This won’t get funded.</a:t>
            </a:r>
            <a:endParaRPr lang="en-US" sz="4000" b="1" dirty="0">
              <a:latin typeface="Agency FB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513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5608"/>
            <a:ext cx="9144000" cy="39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2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27"/>
            <a:ext cx="9144000" cy="6849174"/>
          </a:xfrm>
          <a:prstGeom prst="rect">
            <a:avLst/>
          </a:prstGeom>
        </p:spPr>
      </p:pic>
      <p:pic>
        <p:nvPicPr>
          <p:cNvPr id="3" name="Picture 2" descr="http://www.alaskacoinexchange.com/Articles/Eagle%20In%20C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7" y="0"/>
            <a:ext cx="91480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18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6418"/>
            <a:ext cx="2514600" cy="251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209800"/>
            <a:ext cx="2514600" cy="251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114800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0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jbricker\Desktop\lakeview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1066800"/>
            <a:ext cx="9144001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021" y="4514850"/>
            <a:ext cx="1952625" cy="2343150"/>
          </a:xfrm>
          <a:prstGeom prst="rect">
            <a:avLst/>
          </a:prstGeom>
        </p:spPr>
      </p:pic>
      <p:sp>
        <p:nvSpPr>
          <p:cNvPr id="6" name="Subtitle 3"/>
          <p:cNvSpPr txBox="1">
            <a:spLocks/>
          </p:cNvSpPr>
          <p:nvPr/>
        </p:nvSpPr>
        <p:spPr>
          <a:xfrm>
            <a:off x="3122409" y="5060372"/>
            <a:ext cx="2299335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Wingdings" pitchFamily="2" charset="2"/>
              <a:buNone/>
            </a:pPr>
            <a:r>
              <a:rPr lang="en-US" sz="4800" b="1" dirty="0" smtClean="0">
                <a:solidFill>
                  <a:schemeClr val="accent1"/>
                </a:solidFill>
                <a:latin typeface="Agency FB" pitchFamily="34" charset="0"/>
                <a:ea typeface="ＭＳ Ｐゴシック" pitchFamily="34" charset="-128"/>
              </a:rPr>
              <a:t>???</a:t>
            </a:r>
            <a:endParaRPr lang="en-US" sz="4800" b="1" dirty="0">
              <a:solidFill>
                <a:schemeClr val="accent1"/>
              </a:solidFill>
              <a:latin typeface="Agency FB" pitchFamily="34" charset="0"/>
              <a:ea typeface="ＭＳ Ｐゴシック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59" y="4038600"/>
            <a:ext cx="2038350" cy="266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77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"/>
            <a:ext cx="5669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4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accent1"/>
                </a:solidFill>
              </a:rPr>
              <a:t>My Values</a:t>
            </a:r>
            <a:endParaRPr lang="en-US" sz="48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Discovering, developing, and </a:t>
            </a:r>
            <a:r>
              <a:rPr lang="en-US" dirty="0" smtClean="0">
                <a:solidFill>
                  <a:schemeClr val="accent1"/>
                </a:solidFill>
              </a:rPr>
              <a:t>rigorously testing new behavior </a:t>
            </a:r>
            <a:r>
              <a:rPr lang="en-US" dirty="0">
                <a:solidFill>
                  <a:schemeClr val="accent1"/>
                </a:solidFill>
              </a:rPr>
              <a:t>therapies to improve health</a:t>
            </a:r>
            <a:r>
              <a:rPr lang="en-US" dirty="0" smtClean="0">
                <a:solidFill>
                  <a:schemeClr val="accent1"/>
                </a:solidFill>
              </a:rPr>
              <a:t>.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Disseminating scientific results and clinical methods.  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Leading </a:t>
            </a:r>
            <a:r>
              <a:rPr lang="en-US" dirty="0">
                <a:solidFill>
                  <a:schemeClr val="accent1"/>
                </a:solidFill>
              </a:rPr>
              <a:t>a professional team that fosters support, compassion, and growth. </a:t>
            </a:r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Mentoring </a:t>
            </a:r>
            <a:r>
              <a:rPr lang="en-US" dirty="0">
                <a:solidFill>
                  <a:schemeClr val="accent1"/>
                </a:solidFill>
              </a:rPr>
              <a:t>the next generation of behavioral scientists. </a:t>
            </a:r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Directly </a:t>
            </a:r>
            <a:r>
              <a:rPr lang="en-US" dirty="0">
                <a:solidFill>
                  <a:schemeClr val="accent1"/>
                </a:solidFill>
              </a:rPr>
              <a:t>helping people live healthier lives. </a:t>
            </a:r>
          </a:p>
        </p:txBody>
      </p:sp>
    </p:spTree>
    <p:extLst>
      <p:ext uri="{BB962C8B-B14F-4D97-AF65-F5344CB8AC3E}">
        <p14:creationId xmlns:p14="http://schemas.microsoft.com/office/powerpoint/2010/main" val="165785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farm5.staticflickr.com/4143/4747240904_d15320ac46_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5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6926"/>
            <a:ext cx="10277939" cy="685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7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books.gigaimg.com/avaxhome/48/7a/000c7a48_mediu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85800"/>
            <a:ext cx="35052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78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walls-inc.net/wallpapers/2013/02/Marlon-Brando-in-Godfather-1200x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0"/>
            <a:ext cx="7115175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61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accent1"/>
                </a:solidFill>
              </a:rPr>
              <a:t>Mentoring Future Scientists</a:t>
            </a:r>
            <a:endParaRPr lang="en-US" sz="48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4" descr="C:\Users\jbricker\Desktop\Qua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569200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81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accent1"/>
                </a:solidFill>
              </a:rPr>
              <a:t>My Values</a:t>
            </a:r>
            <a:endParaRPr lang="en-US" sz="48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Discovering, developing, and </a:t>
            </a:r>
            <a:r>
              <a:rPr lang="en-US" dirty="0" smtClean="0">
                <a:solidFill>
                  <a:schemeClr val="accent1"/>
                </a:solidFill>
              </a:rPr>
              <a:t>rigorously testing new behavior </a:t>
            </a:r>
            <a:r>
              <a:rPr lang="en-US" dirty="0">
                <a:solidFill>
                  <a:schemeClr val="accent1"/>
                </a:solidFill>
              </a:rPr>
              <a:t>therapies to improve health</a:t>
            </a:r>
            <a:r>
              <a:rPr lang="en-US" dirty="0" smtClean="0">
                <a:solidFill>
                  <a:schemeClr val="accent1"/>
                </a:solidFill>
              </a:rPr>
              <a:t>.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Disseminating scientific results and clinical methods.  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Leading </a:t>
            </a:r>
            <a:r>
              <a:rPr lang="en-US" dirty="0">
                <a:solidFill>
                  <a:schemeClr val="accent1"/>
                </a:solidFill>
              </a:rPr>
              <a:t>a professional team that fosters support, compassion, and growth. </a:t>
            </a:r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Mentoring </a:t>
            </a:r>
            <a:r>
              <a:rPr lang="en-US" dirty="0">
                <a:solidFill>
                  <a:schemeClr val="accent1"/>
                </a:solidFill>
              </a:rPr>
              <a:t>the next generation of behavioral scientists. </a:t>
            </a:r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Directly </a:t>
            </a:r>
            <a:r>
              <a:rPr lang="en-US" dirty="0">
                <a:solidFill>
                  <a:schemeClr val="accent1"/>
                </a:solidFill>
              </a:rPr>
              <a:t>helping people live healthier lives. </a:t>
            </a:r>
          </a:p>
        </p:txBody>
      </p:sp>
    </p:spTree>
    <p:extLst>
      <p:ext uri="{BB962C8B-B14F-4D97-AF65-F5344CB8AC3E}">
        <p14:creationId xmlns:p14="http://schemas.microsoft.com/office/powerpoint/2010/main" val="168997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accent1"/>
                </a:solidFill>
              </a:rPr>
              <a:t>Mission-Focused</a:t>
            </a:r>
            <a:endParaRPr lang="en-US" sz="48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3600" dirty="0" smtClean="0">
                <a:solidFill>
                  <a:schemeClr val="accent1"/>
                </a:solidFill>
              </a:rPr>
              <a:t>Preventing cancer as a </a:t>
            </a:r>
            <a:r>
              <a:rPr lang="en-US" sz="3600" b="1" dirty="0" smtClean="0">
                <a:solidFill>
                  <a:schemeClr val="accent1"/>
                </a:solidFill>
              </a:rPr>
              <a:t>cause of human suffering.  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80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accent1"/>
                </a:solidFill>
              </a:rPr>
              <a:t>Science</a:t>
            </a:r>
            <a:endParaRPr lang="en-US" sz="48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Rigorous methodology.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Strong inference. 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Solid science will take ACT to the next leve</a:t>
            </a:r>
            <a:r>
              <a:rPr lang="en-US" dirty="0">
                <a:solidFill>
                  <a:schemeClr val="accent1"/>
                </a:solidFill>
              </a:rPr>
              <a:t>l</a:t>
            </a:r>
            <a:r>
              <a:rPr lang="en-US" dirty="0" smtClean="0">
                <a:solidFill>
                  <a:schemeClr val="accent1"/>
                </a:solidFill>
              </a:rPr>
              <a:t>. 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278470"/>
            <a:ext cx="3429000" cy="361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0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accent1"/>
                </a:solidFill>
              </a:rPr>
              <a:t>Impact</a:t>
            </a:r>
            <a:endParaRPr lang="en-US" sz="48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4795598" cy="3195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98" y="3600961"/>
            <a:ext cx="4348402" cy="325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7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0181" cy="68926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210" y="0"/>
            <a:ext cx="2554971" cy="341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47" y="381000"/>
            <a:ext cx="8534400" cy="600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8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-20783"/>
            <a:ext cx="10286030" cy="687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bricker\Desktop\manufacturing-assembly-line-in-ch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43199"/>
            <a:ext cx="6172200" cy="411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3"/>
          <p:cNvSpPr txBox="1">
            <a:spLocks/>
          </p:cNvSpPr>
          <p:nvPr/>
        </p:nvSpPr>
        <p:spPr>
          <a:xfrm>
            <a:off x="6103970" y="1210562"/>
            <a:ext cx="1897030" cy="952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Wingdings" pitchFamily="2" charset="2"/>
              <a:buNone/>
            </a:pPr>
            <a:r>
              <a:rPr lang="en-US" sz="4100" b="1" dirty="0" smtClean="0">
                <a:solidFill>
                  <a:schemeClr val="accent1"/>
                </a:solidFill>
                <a:latin typeface="Agency FB" pitchFamily="34" charset="0"/>
                <a:ea typeface="ＭＳ Ｐゴシック" pitchFamily="34" charset="-128"/>
              </a:rPr>
              <a:t>The Hutch is not for me</a:t>
            </a:r>
            <a:r>
              <a:rPr lang="en-US" sz="4000" b="1" dirty="0" smtClean="0">
                <a:solidFill>
                  <a:schemeClr val="accent1"/>
                </a:solidFill>
                <a:latin typeface="Agency FB" pitchFamily="34" charset="0"/>
                <a:ea typeface="ＭＳ Ｐゴシック" pitchFamily="34" charset="-128"/>
              </a:rPr>
              <a:t>.</a:t>
            </a:r>
            <a:endParaRPr lang="en-US" sz="4000" b="1" dirty="0">
              <a:solidFill>
                <a:schemeClr val="accent1"/>
              </a:solidFill>
              <a:latin typeface="Agency FB" pitchFamily="34" charset="0"/>
              <a:ea typeface="ＭＳ Ｐゴシック" pitchFamily="34" charset="-128"/>
            </a:endParaRPr>
          </a:p>
        </p:txBody>
      </p:sp>
      <p:sp>
        <p:nvSpPr>
          <p:cNvPr id="7" name="Subtitle 3"/>
          <p:cNvSpPr txBox="1">
            <a:spLocks/>
          </p:cNvSpPr>
          <p:nvPr/>
        </p:nvSpPr>
        <p:spPr>
          <a:xfrm>
            <a:off x="1149927" y="1072134"/>
            <a:ext cx="2077142" cy="1090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Wingdings" pitchFamily="2" charset="2"/>
              <a:buNone/>
            </a:pPr>
            <a:r>
              <a:rPr lang="en-US" b="1" dirty="0" smtClean="0">
                <a:solidFill>
                  <a:schemeClr val="accent1"/>
                </a:solidFill>
                <a:latin typeface="Agency FB" pitchFamily="34" charset="0"/>
                <a:ea typeface="ＭＳ Ｐゴシック" pitchFamily="34" charset="-128"/>
              </a:rPr>
              <a:t>I should have gone to Reno</a:t>
            </a:r>
            <a:r>
              <a:rPr lang="en-US" sz="2400" b="1" dirty="0" smtClean="0">
                <a:solidFill>
                  <a:schemeClr val="accent1"/>
                </a:solidFill>
                <a:latin typeface="Agency FB" pitchFamily="34" charset="0"/>
                <a:ea typeface="ＭＳ Ｐゴシック" pitchFamily="34" charset="-128"/>
              </a:rPr>
              <a:t>.</a:t>
            </a:r>
            <a:endParaRPr lang="en-US" sz="2400" b="1" dirty="0">
              <a:solidFill>
                <a:schemeClr val="accent1"/>
              </a:solidFill>
              <a:latin typeface="Agency FB" pitchFamily="34" charset="0"/>
              <a:ea typeface="ＭＳ Ｐゴシック" pitchFamily="34" charset="-128"/>
            </a:endParaRPr>
          </a:p>
        </p:txBody>
      </p:sp>
      <p:sp>
        <p:nvSpPr>
          <p:cNvPr id="8" name="Subtitle 3"/>
          <p:cNvSpPr txBox="1">
            <a:spLocks/>
          </p:cNvSpPr>
          <p:nvPr/>
        </p:nvSpPr>
        <p:spPr>
          <a:xfrm>
            <a:off x="3227069" y="481584"/>
            <a:ext cx="2299335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Wingdings" pitchFamily="2" charset="2"/>
              <a:buNone/>
            </a:pPr>
            <a:endParaRPr lang="en-US" sz="4000" b="1" dirty="0">
              <a:latin typeface="Agency FB" pitchFamily="34" charset="0"/>
              <a:ea typeface="ＭＳ Ｐゴシック" pitchFamily="34" charset="-128"/>
            </a:endParaRPr>
          </a:p>
        </p:txBody>
      </p:sp>
      <p:sp>
        <p:nvSpPr>
          <p:cNvPr id="9" name="Subtitle 3"/>
          <p:cNvSpPr txBox="1">
            <a:spLocks/>
          </p:cNvSpPr>
          <p:nvPr/>
        </p:nvSpPr>
        <p:spPr>
          <a:xfrm>
            <a:off x="3662362" y="1129284"/>
            <a:ext cx="1895475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Wingdings" pitchFamily="2" charset="2"/>
              <a:buNone/>
            </a:pPr>
            <a:r>
              <a:rPr lang="en-US" b="1" dirty="0" smtClean="0">
                <a:solidFill>
                  <a:schemeClr val="accent1"/>
                </a:solidFill>
                <a:latin typeface="Agency FB" pitchFamily="34" charset="0"/>
                <a:ea typeface="ＭＳ Ｐゴシック" pitchFamily="34" charset="-128"/>
              </a:rPr>
              <a:t>I made a mistake. </a:t>
            </a:r>
          </a:p>
        </p:txBody>
      </p:sp>
    </p:spTree>
    <p:extLst>
      <p:ext uri="{BB962C8B-B14F-4D97-AF65-F5344CB8AC3E}">
        <p14:creationId xmlns:p14="http://schemas.microsoft.com/office/powerpoint/2010/main" val="304629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jbricker\Desktop\IMG_90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341" y="1371600"/>
            <a:ext cx="4038600" cy="538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l.yimg.com/ck/image/A4599/4599/300_45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761999"/>
            <a:ext cx="4539340" cy="338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58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vaughanmedia.files.wordpress.com/2012/01/cohen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2000"/>
            <a:ext cx="533400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63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619"/>
            <a:ext cx="5140036" cy="685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7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grouphealthresearch.org/faculty/images/mcclure/Jennifer-McClure_hi-r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04800"/>
            <a:ext cx="4152900" cy="581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88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52400"/>
            <a:ext cx="9732397" cy="733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7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609" y="0"/>
            <a:ext cx="5156391" cy="6858000"/>
          </a:xfrm>
          <a:prstGeom prst="rect">
            <a:avLst/>
          </a:prstGeom>
        </p:spPr>
      </p:pic>
      <p:sp>
        <p:nvSpPr>
          <p:cNvPr id="3" name="Subtitle 3"/>
          <p:cNvSpPr txBox="1">
            <a:spLocks/>
          </p:cNvSpPr>
          <p:nvPr/>
        </p:nvSpPr>
        <p:spPr>
          <a:xfrm>
            <a:off x="20782" y="914400"/>
            <a:ext cx="3560618" cy="1248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Wingdings" pitchFamily="2" charset="2"/>
              <a:buNone/>
            </a:pPr>
            <a:r>
              <a:rPr lang="en-US" b="1" dirty="0" smtClean="0">
                <a:solidFill>
                  <a:schemeClr val="accent1"/>
                </a:solidFill>
                <a:latin typeface="Agency FB" pitchFamily="34" charset="0"/>
                <a:ea typeface="ＭＳ Ｐゴシック" pitchFamily="34" charset="-128"/>
              </a:rPr>
              <a:t>I’m ineffective</a:t>
            </a:r>
            <a:r>
              <a:rPr lang="en-US" sz="2400" b="1" dirty="0" smtClean="0">
                <a:solidFill>
                  <a:schemeClr val="accent1"/>
                </a:solidFill>
                <a:latin typeface="Agency FB" pitchFamily="34" charset="0"/>
                <a:ea typeface="ＭＳ Ｐゴシック" pitchFamily="34" charset="-128"/>
              </a:rPr>
              <a:t>.</a:t>
            </a:r>
            <a:endParaRPr lang="en-US" sz="2400" b="1" dirty="0">
              <a:solidFill>
                <a:schemeClr val="accent1"/>
              </a:solidFill>
              <a:latin typeface="Agency FB" pitchFamily="34" charset="0"/>
              <a:ea typeface="ＭＳ Ｐゴシック" pitchFamily="34" charset="-128"/>
            </a:endParaRPr>
          </a:p>
        </p:txBody>
      </p:sp>
      <p:sp>
        <p:nvSpPr>
          <p:cNvPr id="4" name="Subtitle 3"/>
          <p:cNvSpPr txBox="1">
            <a:spLocks/>
          </p:cNvSpPr>
          <p:nvPr/>
        </p:nvSpPr>
        <p:spPr>
          <a:xfrm>
            <a:off x="277091" y="2883536"/>
            <a:ext cx="3429000" cy="1090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Wingdings" pitchFamily="2" charset="2"/>
              <a:buNone/>
            </a:pPr>
            <a:r>
              <a:rPr lang="en-US" b="1" dirty="0" smtClean="0">
                <a:solidFill>
                  <a:schemeClr val="accent1"/>
                </a:solidFill>
                <a:latin typeface="Agency FB" pitchFamily="34" charset="0"/>
                <a:ea typeface="ＭＳ Ｐゴシック" pitchFamily="34" charset="-128"/>
              </a:rPr>
              <a:t>My ideas are unworthy</a:t>
            </a:r>
            <a:r>
              <a:rPr lang="en-US" sz="2400" b="1" dirty="0" smtClean="0">
                <a:solidFill>
                  <a:schemeClr val="accent1"/>
                </a:solidFill>
                <a:latin typeface="Agency FB" pitchFamily="34" charset="0"/>
                <a:ea typeface="ＭＳ Ｐゴシック" pitchFamily="34" charset="-128"/>
              </a:rPr>
              <a:t>.</a:t>
            </a:r>
            <a:endParaRPr lang="en-US" sz="2400" b="1" dirty="0">
              <a:solidFill>
                <a:schemeClr val="accent1"/>
              </a:solidFill>
              <a:latin typeface="Agency FB" pitchFamily="34" charset="0"/>
              <a:ea typeface="ＭＳ Ｐゴシック" pitchFamily="34" charset="-128"/>
            </a:endParaRP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96771" y="4800600"/>
            <a:ext cx="3491556" cy="1319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Wingdings" pitchFamily="2" charset="2"/>
              <a:buNone/>
            </a:pPr>
            <a:r>
              <a:rPr lang="en-US" b="1" dirty="0" smtClean="0">
                <a:solidFill>
                  <a:schemeClr val="accent1"/>
                </a:solidFill>
                <a:latin typeface="Agency FB" pitchFamily="34" charset="0"/>
                <a:ea typeface="ＭＳ Ｐゴシック" pitchFamily="34" charset="-128"/>
              </a:rPr>
              <a:t>I’m not as good as…</a:t>
            </a:r>
            <a:endParaRPr lang="en-US" sz="2400" b="1" dirty="0">
              <a:solidFill>
                <a:schemeClr val="accent1"/>
              </a:solidFill>
              <a:latin typeface="Agency FB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580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qwiteam for 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25400"/>
            <a:ext cx="9223375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47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THBSRG Website Pictures\Madelon Boll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643346" cy="696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61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310" y="0"/>
            <a:ext cx="4571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8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32659"/>
            <a:ext cx="9840482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70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rickerStudies_small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6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381" y="2736273"/>
            <a:ext cx="2819400" cy="4223821"/>
          </a:xfrm>
          <a:prstGeom prst="rect">
            <a:avLst/>
          </a:prstGeom>
        </p:spPr>
      </p:pic>
      <p:pic>
        <p:nvPicPr>
          <p:cNvPr id="3076" name="Picture 4" descr="Motivational Interviewing: Preparing People to Change Addictive Behavi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665" y="152399"/>
            <a:ext cx="2951019" cy="452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g-ecx.images-amazon.com/images/G/01/ciu/f8/9f/25a0d250fca0d2cde3f27010.L._SY300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3" y="38686"/>
            <a:ext cx="3235598" cy="391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60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4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chemeClr val="accent1"/>
                </a:solidFill>
                <a:ea typeface="ＭＳ Ｐゴシック" pitchFamily="34" charset="-128"/>
              </a:rPr>
              <a:t>Our Clinical Trials: The Wheel of Delivery</a:t>
            </a:r>
            <a:endParaRPr lang="en-US" dirty="0" smtClean="0">
              <a:solidFill>
                <a:schemeClr val="accent1"/>
              </a:solidFill>
              <a:effectLst/>
              <a:ea typeface="ＭＳ Ｐゴシック" pitchFamily="34" charset="-128"/>
            </a:endParaRPr>
          </a:p>
        </p:txBody>
      </p:sp>
      <p:pic>
        <p:nvPicPr>
          <p:cNvPr id="28677" name="Picture 5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1347788"/>
            <a:ext cx="1863725" cy="23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909638"/>
            <a:ext cx="15716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909638"/>
            <a:ext cx="2671762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985838"/>
            <a:ext cx="2557463" cy="349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688" y="985838"/>
            <a:ext cx="332105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763" y="927100"/>
            <a:ext cx="3727450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2107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bricker\Desktop\manufacturing-assembly-line-in-ch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43199"/>
            <a:ext cx="6172200" cy="411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3"/>
          <p:cNvSpPr txBox="1">
            <a:spLocks/>
          </p:cNvSpPr>
          <p:nvPr/>
        </p:nvSpPr>
        <p:spPr>
          <a:xfrm>
            <a:off x="6103970" y="1210562"/>
            <a:ext cx="1897030" cy="952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Wingdings" pitchFamily="2" charset="2"/>
              <a:buNone/>
            </a:pPr>
            <a:r>
              <a:rPr lang="en-US" sz="4100" b="1" dirty="0" smtClean="0">
                <a:solidFill>
                  <a:schemeClr val="accent1"/>
                </a:solidFill>
                <a:latin typeface="Agency FB" pitchFamily="34" charset="0"/>
                <a:ea typeface="ＭＳ Ｐゴシック" pitchFamily="34" charset="-128"/>
              </a:rPr>
              <a:t>I’ll lose the team</a:t>
            </a:r>
            <a:r>
              <a:rPr lang="en-US" sz="4000" b="1" dirty="0" smtClean="0">
                <a:solidFill>
                  <a:schemeClr val="accent1"/>
                </a:solidFill>
                <a:latin typeface="Agency FB" pitchFamily="34" charset="0"/>
                <a:ea typeface="ＭＳ Ｐゴシック" pitchFamily="34" charset="-128"/>
              </a:rPr>
              <a:t>.</a:t>
            </a:r>
            <a:endParaRPr lang="en-US" sz="4000" b="1" dirty="0">
              <a:solidFill>
                <a:schemeClr val="accent1"/>
              </a:solidFill>
              <a:latin typeface="Agency FB" pitchFamily="34" charset="0"/>
              <a:ea typeface="ＭＳ Ｐゴシック" pitchFamily="34" charset="-128"/>
            </a:endParaRPr>
          </a:p>
        </p:txBody>
      </p:sp>
      <p:sp>
        <p:nvSpPr>
          <p:cNvPr id="7" name="Subtitle 3"/>
          <p:cNvSpPr txBox="1">
            <a:spLocks/>
          </p:cNvSpPr>
          <p:nvPr/>
        </p:nvSpPr>
        <p:spPr>
          <a:xfrm>
            <a:off x="1149927" y="1072134"/>
            <a:ext cx="2077142" cy="1090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Wingdings" pitchFamily="2" charset="2"/>
              <a:buNone/>
            </a:pPr>
            <a:r>
              <a:rPr lang="en-US" b="1" dirty="0" smtClean="0">
                <a:solidFill>
                  <a:schemeClr val="accent1"/>
                </a:solidFill>
                <a:latin typeface="Agency FB" pitchFamily="34" charset="0"/>
                <a:ea typeface="ＭＳ Ｐゴシック" pitchFamily="34" charset="-128"/>
              </a:rPr>
              <a:t>Results will be terrible</a:t>
            </a:r>
            <a:r>
              <a:rPr lang="en-US" sz="2400" b="1" dirty="0" smtClean="0">
                <a:solidFill>
                  <a:schemeClr val="accent1"/>
                </a:solidFill>
                <a:latin typeface="Agency FB" pitchFamily="34" charset="0"/>
                <a:ea typeface="ＭＳ Ｐゴシック" pitchFamily="34" charset="-128"/>
              </a:rPr>
              <a:t>.</a:t>
            </a:r>
            <a:endParaRPr lang="en-US" sz="2400" b="1" dirty="0">
              <a:solidFill>
                <a:schemeClr val="accent1"/>
              </a:solidFill>
              <a:latin typeface="Agency FB" pitchFamily="34" charset="0"/>
              <a:ea typeface="ＭＳ Ｐゴシック" pitchFamily="34" charset="-128"/>
            </a:endParaRPr>
          </a:p>
        </p:txBody>
      </p:sp>
      <p:sp>
        <p:nvSpPr>
          <p:cNvPr id="8" name="Subtitle 3"/>
          <p:cNvSpPr txBox="1">
            <a:spLocks/>
          </p:cNvSpPr>
          <p:nvPr/>
        </p:nvSpPr>
        <p:spPr>
          <a:xfrm>
            <a:off x="3227069" y="481584"/>
            <a:ext cx="2299335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Wingdings" pitchFamily="2" charset="2"/>
              <a:buNone/>
            </a:pPr>
            <a:endParaRPr lang="en-US" sz="4000" b="1" dirty="0">
              <a:latin typeface="Agency FB" pitchFamily="34" charset="0"/>
              <a:ea typeface="ＭＳ Ｐゴシック" pitchFamily="34" charset="-128"/>
            </a:endParaRPr>
          </a:p>
        </p:txBody>
      </p:sp>
      <p:sp>
        <p:nvSpPr>
          <p:cNvPr id="9" name="Subtitle 3"/>
          <p:cNvSpPr txBox="1">
            <a:spLocks/>
          </p:cNvSpPr>
          <p:nvPr/>
        </p:nvSpPr>
        <p:spPr>
          <a:xfrm>
            <a:off x="3669289" y="481584"/>
            <a:ext cx="1895475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Wingdings" pitchFamily="2" charset="2"/>
              <a:buNone/>
            </a:pPr>
            <a:r>
              <a:rPr lang="en-US" b="1" dirty="0" smtClean="0">
                <a:solidFill>
                  <a:schemeClr val="accent1"/>
                </a:solidFill>
                <a:latin typeface="Agency FB" pitchFamily="34" charset="0"/>
                <a:ea typeface="ＭＳ Ｐゴシック" pitchFamily="34" charset="-128"/>
              </a:rPr>
              <a:t>We won’t get another grant funded. </a:t>
            </a:r>
          </a:p>
        </p:txBody>
      </p:sp>
    </p:spTree>
    <p:extLst>
      <p:ext uri="{BB962C8B-B14F-4D97-AF65-F5344CB8AC3E}">
        <p14:creationId xmlns:p14="http://schemas.microsoft.com/office/powerpoint/2010/main" val="220084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Self-Perceptions are an Illusion.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810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You are not who you think you are.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344930"/>
            <a:ext cx="411480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1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Expectations predict nothing.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810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They are sand between your fingers.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482" y="1295400"/>
            <a:ext cx="3124200" cy="468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6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jbricker\Desktop\Family_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74" y="1003807"/>
            <a:ext cx="3931535" cy="291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jbricker\Desktop\photo (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854" y="1009759"/>
            <a:ext cx="3837001" cy="291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jbricker\Desktop\photo (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74" y="3903629"/>
            <a:ext cx="3938462" cy="295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jbricker\Desktop\photo (6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636" y="3938265"/>
            <a:ext cx="3816219" cy="291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91836" y="244476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Seek and love those who support you.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59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Learn from those who don’t.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78263"/>
            <a:ext cx="6814569" cy="479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7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709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Remember your passions.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810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They are your guiding light.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82" y="1219200"/>
            <a:ext cx="35433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6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709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Return to books collecting dust.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810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They just might change your life.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Picture 4" descr="http://books.gigaimg.com/avaxhome/48/7a/000c7a48_mediu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89180"/>
            <a:ext cx="29464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1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709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Be willing to jump, fall, &amp; soar.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810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Either way, you are traveling.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219200"/>
            <a:ext cx="5715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5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jbricker\Desktop\Qua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064" y="3389408"/>
            <a:ext cx="4628936" cy="347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stevenchayes.com/wp-content/uploads/2012/08/SCH-head-shot-200x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4226"/>
            <a:ext cx="3251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90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bricker\Desktop\post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3175000" cy="317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jbricker\Desktop\post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631516"/>
            <a:ext cx="3175000" cy="317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jbricker\Desktop\post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05967"/>
            <a:ext cx="3175000" cy="317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3"/>
          <p:cNvSpPr txBox="1">
            <a:spLocks/>
          </p:cNvSpPr>
          <p:nvPr/>
        </p:nvSpPr>
        <p:spPr>
          <a:xfrm>
            <a:off x="1143000" y="1674367"/>
            <a:ext cx="1895475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Wingdings" pitchFamily="2" charset="2"/>
              <a:buNone/>
            </a:pPr>
            <a:r>
              <a:rPr lang="en-US" sz="4000" b="1" dirty="0" smtClean="0">
                <a:latin typeface="Agency FB" pitchFamily="34" charset="0"/>
                <a:ea typeface="ＭＳ Ｐゴシック" pitchFamily="34" charset="-128"/>
              </a:rPr>
              <a:t>Boring</a:t>
            </a:r>
            <a:endParaRPr lang="en-US" sz="4000" b="1" dirty="0">
              <a:latin typeface="Agency FB" pitchFamily="34" charset="0"/>
              <a:ea typeface="ＭＳ Ｐゴシック" pitchFamily="34" charset="-128"/>
            </a:endParaRPr>
          </a:p>
        </p:txBody>
      </p:sp>
      <p:sp>
        <p:nvSpPr>
          <p:cNvPr id="6" name="Subtitle 3"/>
          <p:cNvSpPr txBox="1">
            <a:spLocks/>
          </p:cNvSpPr>
          <p:nvPr/>
        </p:nvSpPr>
        <p:spPr>
          <a:xfrm>
            <a:off x="6049962" y="1701800"/>
            <a:ext cx="1895475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Wingdings" pitchFamily="2" charset="2"/>
              <a:buNone/>
            </a:pPr>
            <a:r>
              <a:rPr lang="en-US" sz="4000" b="1" dirty="0" smtClean="0">
                <a:latin typeface="Agency FB" pitchFamily="34" charset="0"/>
                <a:ea typeface="ＭＳ Ｐゴシック" pitchFamily="34" charset="-128"/>
              </a:rPr>
              <a:t>Unlikeable</a:t>
            </a:r>
            <a:endParaRPr lang="en-US" sz="4000" b="1" dirty="0">
              <a:latin typeface="Agency FB" pitchFamily="34" charset="0"/>
              <a:ea typeface="ＭＳ Ｐゴシック" pitchFamily="34" charset="-128"/>
            </a:endParaRPr>
          </a:p>
        </p:txBody>
      </p:sp>
      <p:sp>
        <p:nvSpPr>
          <p:cNvPr id="7" name="Subtitle 3"/>
          <p:cNvSpPr txBox="1">
            <a:spLocks/>
          </p:cNvSpPr>
          <p:nvPr/>
        </p:nvSpPr>
        <p:spPr>
          <a:xfrm>
            <a:off x="3797300" y="4724400"/>
            <a:ext cx="1981200" cy="11856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Wingdings" pitchFamily="2" charset="2"/>
              <a:buNone/>
            </a:pPr>
            <a:r>
              <a:rPr lang="en-US" sz="4000" b="1" dirty="0" smtClean="0">
                <a:latin typeface="Agency FB" pitchFamily="34" charset="0"/>
                <a:ea typeface="ＭＳ Ｐゴシック" pitchFamily="34" charset="-128"/>
              </a:rPr>
              <a:t>Don’t Belong</a:t>
            </a:r>
            <a:endParaRPr lang="en-US" sz="4000" b="1" dirty="0">
              <a:latin typeface="Agency FB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519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tevenchayes.com/wp-content/uploads/2012/08/SCH-head-shot-200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65919"/>
            <a:ext cx="2133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earlyadolescence.org/files/images/kell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445" y="471082"/>
            <a:ext cx="2623042" cy="299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commhealthcw.org/bios/assets/stros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45" y="3733800"/>
            <a:ext cx="21336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actsig.files.wordpress.com/2010/03/imag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445" y="3733800"/>
            <a:ext cx="2721382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59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bricker\Desktop\manufacturing-assembly-line-in-ch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43199"/>
            <a:ext cx="6172200" cy="411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3"/>
          <p:cNvSpPr txBox="1">
            <a:spLocks/>
          </p:cNvSpPr>
          <p:nvPr/>
        </p:nvSpPr>
        <p:spPr>
          <a:xfrm>
            <a:off x="3733800" y="1674367"/>
            <a:ext cx="1895475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Wingdings" pitchFamily="2" charset="2"/>
              <a:buNone/>
            </a:pPr>
            <a:r>
              <a:rPr lang="en-US" sz="4000" b="1" dirty="0" smtClean="0">
                <a:solidFill>
                  <a:schemeClr val="accent1"/>
                </a:solidFill>
                <a:latin typeface="Agency FB" pitchFamily="34" charset="0"/>
                <a:ea typeface="ＭＳ Ｐゴシック" pitchFamily="34" charset="-128"/>
              </a:rPr>
              <a:t>Oh, that’s an idea!</a:t>
            </a:r>
            <a:endParaRPr lang="en-US" sz="4000" b="1" dirty="0">
              <a:solidFill>
                <a:schemeClr val="accent1"/>
              </a:solidFill>
              <a:latin typeface="Agency FB" pitchFamily="34" charset="0"/>
              <a:ea typeface="ＭＳ Ｐゴシック" pitchFamily="34" charset="-128"/>
            </a:endParaRPr>
          </a:p>
        </p:txBody>
      </p:sp>
      <p:sp>
        <p:nvSpPr>
          <p:cNvPr id="4" name="Subtitle 3"/>
          <p:cNvSpPr txBox="1">
            <a:spLocks/>
          </p:cNvSpPr>
          <p:nvPr/>
        </p:nvSpPr>
        <p:spPr>
          <a:xfrm>
            <a:off x="6263257" y="1560067"/>
            <a:ext cx="1895475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Wingdings" pitchFamily="2" charset="2"/>
              <a:buNone/>
            </a:pPr>
            <a:r>
              <a:rPr lang="en-US" sz="2200" b="1" dirty="0" smtClean="0">
                <a:solidFill>
                  <a:schemeClr val="accent1"/>
                </a:solidFill>
                <a:latin typeface="Agency FB" pitchFamily="34" charset="0"/>
                <a:ea typeface="ＭＳ Ｐゴシック" pitchFamily="34" charset="-128"/>
              </a:rPr>
              <a:t>Do I look fat in this shirt?</a:t>
            </a:r>
            <a:endParaRPr lang="en-US" sz="2200" b="1" dirty="0">
              <a:solidFill>
                <a:schemeClr val="accent1"/>
              </a:solidFill>
              <a:latin typeface="Agency FB" pitchFamily="34" charset="0"/>
              <a:ea typeface="ＭＳ Ｐゴシック" pitchFamily="34" charset="-128"/>
            </a:endParaRP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6105524" y="400050"/>
            <a:ext cx="2054763" cy="952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Wingdings" pitchFamily="2" charset="2"/>
              <a:buNone/>
            </a:pPr>
            <a:r>
              <a:rPr lang="en-US" sz="2200" b="1" dirty="0" smtClean="0">
                <a:solidFill>
                  <a:schemeClr val="accent1"/>
                </a:solidFill>
                <a:latin typeface="Agency FB" pitchFamily="34" charset="0"/>
                <a:ea typeface="ＭＳ Ｐゴシック" pitchFamily="34" charset="-128"/>
              </a:rPr>
              <a:t>Did I just offend Bob Kohlenberg?</a:t>
            </a:r>
            <a:endParaRPr lang="en-US" sz="2200" b="1" dirty="0">
              <a:solidFill>
                <a:schemeClr val="accent1"/>
              </a:solidFill>
              <a:latin typeface="Agency FB" pitchFamily="34" charset="0"/>
              <a:ea typeface="ＭＳ Ｐゴシック" pitchFamily="34" charset="-128"/>
            </a:endParaRPr>
          </a:p>
        </p:txBody>
      </p:sp>
      <p:sp>
        <p:nvSpPr>
          <p:cNvPr id="6" name="Subtitle 3"/>
          <p:cNvSpPr txBox="1">
            <a:spLocks/>
          </p:cNvSpPr>
          <p:nvPr/>
        </p:nvSpPr>
        <p:spPr>
          <a:xfrm>
            <a:off x="990600" y="1445767"/>
            <a:ext cx="2299335" cy="1066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Wingdings" pitchFamily="2" charset="2"/>
              <a:buNone/>
            </a:pPr>
            <a:r>
              <a:rPr lang="en-US" sz="4000" b="1" dirty="0" smtClean="0">
                <a:solidFill>
                  <a:schemeClr val="accent1"/>
                </a:solidFill>
                <a:latin typeface="Agency FB" pitchFamily="34" charset="0"/>
                <a:ea typeface="ＭＳ Ｐゴシック" pitchFamily="34" charset="-128"/>
              </a:rPr>
              <a:t>Let’s use clinical process data to predict smoking.</a:t>
            </a:r>
            <a:endParaRPr lang="en-US" sz="4000" b="1" dirty="0">
              <a:solidFill>
                <a:schemeClr val="accent1"/>
              </a:solidFill>
              <a:latin typeface="Agency FB" pitchFamily="34" charset="0"/>
              <a:ea typeface="ＭＳ Ｐゴシック" pitchFamily="34" charset="-128"/>
            </a:endParaRPr>
          </a:p>
        </p:txBody>
      </p:sp>
      <p:sp>
        <p:nvSpPr>
          <p:cNvPr id="7" name="Subtitle 3"/>
          <p:cNvSpPr txBox="1">
            <a:spLocks/>
          </p:cNvSpPr>
          <p:nvPr/>
        </p:nvSpPr>
        <p:spPr>
          <a:xfrm>
            <a:off x="1143000" y="457200"/>
            <a:ext cx="1895475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Wingdings" pitchFamily="2" charset="2"/>
              <a:buNone/>
            </a:pPr>
            <a:r>
              <a:rPr lang="en-US" sz="4000" b="1" dirty="0" smtClean="0">
                <a:solidFill>
                  <a:schemeClr val="accent1"/>
                </a:solidFill>
                <a:latin typeface="Agency FB" pitchFamily="34" charset="0"/>
                <a:ea typeface="ＭＳ Ｐゴシック" pitchFamily="34" charset="-128"/>
              </a:rPr>
              <a:t>This talk is terrible.</a:t>
            </a:r>
            <a:endParaRPr lang="en-US" sz="4000" b="1" dirty="0">
              <a:solidFill>
                <a:schemeClr val="accent1"/>
              </a:solidFill>
              <a:latin typeface="Agency FB" pitchFamily="34" charset="0"/>
              <a:ea typeface="ＭＳ Ｐゴシック" pitchFamily="34" charset="-128"/>
            </a:endParaRPr>
          </a:p>
        </p:txBody>
      </p:sp>
      <p:sp>
        <p:nvSpPr>
          <p:cNvPr id="8" name="Subtitle 3"/>
          <p:cNvSpPr txBox="1">
            <a:spLocks/>
          </p:cNvSpPr>
          <p:nvPr/>
        </p:nvSpPr>
        <p:spPr>
          <a:xfrm>
            <a:off x="3227069" y="481584"/>
            <a:ext cx="2299335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Wingdings" pitchFamily="2" charset="2"/>
              <a:buNone/>
            </a:pPr>
            <a:endParaRPr lang="en-US" sz="4000" b="1" dirty="0">
              <a:latin typeface="Agency FB" pitchFamily="34" charset="0"/>
              <a:ea typeface="ＭＳ Ｐゴシック" pitchFamily="34" charset="-128"/>
            </a:endParaRPr>
          </a:p>
        </p:txBody>
      </p:sp>
      <p:sp>
        <p:nvSpPr>
          <p:cNvPr id="9" name="Subtitle 3"/>
          <p:cNvSpPr txBox="1">
            <a:spLocks/>
          </p:cNvSpPr>
          <p:nvPr/>
        </p:nvSpPr>
        <p:spPr>
          <a:xfrm>
            <a:off x="3733800" y="486662"/>
            <a:ext cx="1895475" cy="8382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ct val="0"/>
              </a:spcAft>
              <a:buFont typeface="Wingdings" pitchFamily="2" charset="2"/>
              <a:buNone/>
            </a:pPr>
            <a:r>
              <a:rPr lang="en-US" sz="4000" b="1" dirty="0" smtClean="0">
                <a:solidFill>
                  <a:schemeClr val="accent1"/>
                </a:solidFill>
                <a:latin typeface="Agency FB" pitchFamily="34" charset="0"/>
                <a:ea typeface="ＭＳ Ｐゴシック" pitchFamily="34" charset="-128"/>
              </a:rPr>
              <a:t>Let’s write a grant on…</a:t>
            </a:r>
          </a:p>
        </p:txBody>
      </p:sp>
    </p:spTree>
    <p:extLst>
      <p:ext uri="{BB962C8B-B14F-4D97-AF65-F5344CB8AC3E}">
        <p14:creationId xmlns:p14="http://schemas.microsoft.com/office/powerpoint/2010/main" val="189676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887</TotalTime>
  <Words>410</Words>
  <Application>Microsoft Office PowerPoint</Application>
  <PresentationFormat>On-screen Show (4:3)</PresentationFormat>
  <Paragraphs>77</Paragraphs>
  <Slides>58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 Values</vt:lpstr>
      <vt:lpstr>PowerPoint Presentation</vt:lpstr>
      <vt:lpstr>PowerPoint Presentation</vt:lpstr>
      <vt:lpstr>PowerPoint Presentation</vt:lpstr>
      <vt:lpstr>Mentoring Future Scientists</vt:lpstr>
      <vt:lpstr>My Values</vt:lpstr>
      <vt:lpstr>Mission-Focused</vt:lpstr>
      <vt:lpstr>Science</vt:lpstr>
      <vt:lpstr>Impact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Clinical Trials: The Wheel of Delivery</vt:lpstr>
      <vt:lpstr>PowerPoint Presentation</vt:lpstr>
      <vt:lpstr>Self-Perceptions are an Illusion.</vt:lpstr>
      <vt:lpstr>Expectations predict nothing.</vt:lpstr>
      <vt:lpstr>PowerPoint Presentation</vt:lpstr>
      <vt:lpstr>Learn from those who don’t.</vt:lpstr>
      <vt:lpstr>Remember your passions.</vt:lpstr>
      <vt:lpstr>Return to books collecting dust.</vt:lpstr>
      <vt:lpstr>Be willing to jump, fall, &amp; soar.</vt:lpstr>
    </vt:vector>
  </TitlesOfParts>
  <Company>FHCRC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Bricker, Jonathan B</dc:creator>
  <cp:lastModifiedBy>kakioka</cp:lastModifiedBy>
  <cp:revision>68</cp:revision>
  <dcterms:created xsi:type="dcterms:W3CDTF">2013-06-24T22:02:20Z</dcterms:created>
  <dcterms:modified xsi:type="dcterms:W3CDTF">2013-07-10T15:40:18Z</dcterms:modified>
</cp:coreProperties>
</file>