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702" r:id="rId4"/>
  </p:sldMasterIdLst>
  <p:notesMasterIdLst>
    <p:notesMasterId r:id="rId27"/>
  </p:notesMasterIdLst>
  <p:handoutMasterIdLst>
    <p:handoutMasterId r:id="rId28"/>
  </p:handoutMasterIdLst>
  <p:sldIdLst>
    <p:sldId id="256" r:id="rId5"/>
    <p:sldId id="283" r:id="rId6"/>
    <p:sldId id="286" r:id="rId7"/>
    <p:sldId id="287" r:id="rId8"/>
    <p:sldId id="288" r:id="rId9"/>
    <p:sldId id="294" r:id="rId10"/>
    <p:sldId id="284" r:id="rId11"/>
    <p:sldId id="291" r:id="rId12"/>
    <p:sldId id="292" r:id="rId13"/>
    <p:sldId id="289" r:id="rId14"/>
    <p:sldId id="280" r:id="rId15"/>
    <p:sldId id="281" r:id="rId16"/>
    <p:sldId id="297" r:id="rId17"/>
    <p:sldId id="258" r:id="rId18"/>
    <p:sldId id="266" r:id="rId19"/>
    <p:sldId id="268" r:id="rId20"/>
    <p:sldId id="265" r:id="rId21"/>
    <p:sldId id="269" r:id="rId22"/>
    <p:sldId id="270" r:id="rId23"/>
    <p:sldId id="271" r:id="rId24"/>
    <p:sldId id="277" r:id="rId25"/>
    <p:sldId id="296" r:id="rId26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2" autoAdjust="0"/>
  </p:normalViewPr>
  <p:slideViewPr>
    <p:cSldViewPr>
      <p:cViewPr varScale="1">
        <p:scale>
          <a:sx n="77" d="100"/>
          <a:sy n="77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ena%20Hassinen\Omat%20tiedostot\V&#228;ikk&#228;ri\Article%203\GSI%20muut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ena%20Hassinen\Omat%20tiedostot\V&#228;ikk&#228;ri\Article%203\BDI%20muu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Taul1!$A$2:$N$2</c:f>
              <c:numCache>
                <c:formatCode>General</c:formatCode>
                <c:ptCount val="14"/>
                <c:pt idx="0">
                  <c:v>-0.55000000000000004</c:v>
                </c:pt>
                <c:pt idx="1">
                  <c:v>-0.52</c:v>
                </c:pt>
                <c:pt idx="2">
                  <c:v>-0.12000000000000002</c:v>
                </c:pt>
                <c:pt idx="3">
                  <c:v>-1.0000000000000005E-2</c:v>
                </c:pt>
                <c:pt idx="4">
                  <c:v>0.2</c:v>
                </c:pt>
                <c:pt idx="5">
                  <c:v>0.21000000000000021</c:v>
                </c:pt>
                <c:pt idx="6">
                  <c:v>0.23</c:v>
                </c:pt>
                <c:pt idx="7">
                  <c:v>0.25</c:v>
                </c:pt>
                <c:pt idx="8">
                  <c:v>0.30000000000000032</c:v>
                </c:pt>
                <c:pt idx="9">
                  <c:v>0.39000000000000085</c:v>
                </c:pt>
                <c:pt idx="10">
                  <c:v>0.49000000000000032</c:v>
                </c:pt>
                <c:pt idx="11">
                  <c:v>0.60000000000000064</c:v>
                </c:pt>
                <c:pt idx="12">
                  <c:v>0.8</c:v>
                </c:pt>
                <c:pt idx="13">
                  <c:v>1.0900000000000001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7464760"/>
        <c:axId val="227465936"/>
      </c:barChart>
      <c:catAx>
        <c:axId val="227464760"/>
        <c:scaling>
          <c:orientation val="minMax"/>
        </c:scaling>
        <c:delete val="0"/>
        <c:axPos val="l"/>
        <c:majorTickMark val="none"/>
        <c:minorTickMark val="none"/>
        <c:tickLblPos val="none"/>
        <c:crossAx val="227465936"/>
        <c:crosses val="autoZero"/>
        <c:auto val="1"/>
        <c:lblAlgn val="ctr"/>
        <c:lblOffset val="100"/>
        <c:noMultiLvlLbl val="0"/>
      </c:catAx>
      <c:valAx>
        <c:axId val="227465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7464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endParaRPr lang="fi-FI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Taul1!$A$2:$N$2</c:f>
              <c:numCache>
                <c:formatCode>General</c:formatCode>
                <c:ptCount val="14"/>
                <c:pt idx="0">
                  <c:v>-15</c:v>
                </c:pt>
                <c:pt idx="1">
                  <c:v>-9</c:v>
                </c:pt>
                <c:pt idx="2">
                  <c:v>-4</c:v>
                </c:pt>
                <c:pt idx="3">
                  <c:v>-4</c:v>
                </c:pt>
                <c:pt idx="4">
                  <c:v>-2</c:v>
                </c:pt>
                <c:pt idx="5">
                  <c:v>1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15</c:v>
                </c:pt>
                <c:pt idx="12">
                  <c:v>17</c:v>
                </c:pt>
                <c:pt idx="13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7465544"/>
        <c:axId val="184229760"/>
      </c:barChart>
      <c:catAx>
        <c:axId val="227465544"/>
        <c:scaling>
          <c:orientation val="minMax"/>
        </c:scaling>
        <c:delete val="0"/>
        <c:axPos val="l"/>
        <c:majorTickMark val="none"/>
        <c:minorTickMark val="none"/>
        <c:tickLblPos val="none"/>
        <c:crossAx val="184229760"/>
        <c:crosses val="autoZero"/>
        <c:auto val="1"/>
        <c:lblAlgn val="ctr"/>
        <c:lblOffset val="100"/>
        <c:noMultiLvlLbl val="0"/>
      </c:catAx>
      <c:valAx>
        <c:axId val="18422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7465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1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A92A658-4283-4D2D-9D69-A34CF4E5D0AF}" type="datetimeFigureOut">
              <a:rPr lang="fi-FI" smtClean="0"/>
              <a:pPr/>
              <a:t>16.7.2015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552CABD-89BE-4FD5-8519-1168A6F363E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946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42E63ED-0DFD-4E0E-A67C-0F79B18E952D}" type="datetimeFigureOut">
              <a:rPr lang="fi-FI" smtClean="0"/>
              <a:pPr/>
              <a:t>16.7.2015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6619631-52F3-4513-B992-33702E17DB1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50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19631-52F3-4513-B992-33702E17DB1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4571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Oliko tämä </a:t>
            </a:r>
            <a:r>
              <a:rPr lang="fi-FI" dirty="0" err="1" smtClean="0"/>
              <a:t>Pre-</a:t>
            </a:r>
            <a:r>
              <a:rPr lang="fi-FI" dirty="0" smtClean="0"/>
              <a:t> </a:t>
            </a:r>
            <a:r>
              <a:rPr lang="fi-FI" dirty="0" err="1" smtClean="0"/>
              <a:t>F-up</a:t>
            </a:r>
            <a:r>
              <a:rPr lang="fi-FI" dirty="0" smtClean="0"/>
              <a:t> muutos?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5281-ACCE-4DA3-928F-A171074480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96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55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78613" y="908050"/>
            <a:ext cx="2070100" cy="50419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57900" cy="50419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43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6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68313" y="1700213"/>
            <a:ext cx="8280400" cy="4249737"/>
          </a:xfrm>
        </p:spPr>
        <p:txBody>
          <a:bodyPr/>
          <a:lstStyle/>
          <a:p>
            <a:r>
              <a:rPr lang="fi-FI" smtClean="0"/>
              <a:t>Lisää taulukko napsauttamalla kuvaketta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71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6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468313" y="1700213"/>
            <a:ext cx="8280400" cy="4249737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344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468313" y="908050"/>
            <a:ext cx="8280400" cy="50419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17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25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257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016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054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22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474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932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20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45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669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712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70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8100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7811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454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640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4713" y="1700213"/>
            <a:ext cx="40640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4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2297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918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735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268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3468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807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316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78613" y="908050"/>
            <a:ext cx="2070100" cy="50419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57900" cy="50419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8312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6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68313" y="1700213"/>
            <a:ext cx="8280400" cy="4249737"/>
          </a:xfrm>
        </p:spPr>
        <p:txBody>
          <a:bodyPr/>
          <a:lstStyle/>
          <a:p>
            <a:r>
              <a:rPr lang="fi-FI" smtClean="0"/>
              <a:t>Lisää taulukko napsauttamalla kuvaketta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9546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6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468313" y="1700213"/>
            <a:ext cx="8280400" cy="4249737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7265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468313" y="908050"/>
            <a:ext cx="8280400" cy="50419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>
          <a:xfrm>
            <a:off x="4356100" y="333375"/>
            <a:ext cx="4318000" cy="3603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69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640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4713" y="1700213"/>
            <a:ext cx="40640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0289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1981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3858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95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8313" y="1700215"/>
            <a:ext cx="4064000" cy="4249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4714" y="1700215"/>
            <a:ext cx="4064000" cy="4249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957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3777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8769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4914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5768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 smtClean="0">
              <a:sym typeface="Wingdings" pitchFamily="2" charset="2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784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4828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78614" y="908050"/>
            <a:ext cx="2070100" cy="50419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57900" cy="50419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5410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908052"/>
            <a:ext cx="8229600" cy="7969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468314" y="1700215"/>
            <a:ext cx="8280400" cy="4249737"/>
          </a:xfrm>
        </p:spPr>
        <p:txBody>
          <a:bodyPr/>
          <a:lstStyle/>
          <a:p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45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6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49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97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02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PÄÄOTSIKKO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0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60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80400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>
                <a:sym typeface="Wingdings" pitchFamily="2" charset="2"/>
              </a:rPr>
              <a:t>Muokkaa tekstin perustyylejä napsauttamalla</a:t>
            </a:r>
          </a:p>
          <a:p>
            <a:pPr lvl="1"/>
            <a:r>
              <a:rPr lang="fi-FI" smtClean="0"/>
              <a:t>luetelmataso</a:t>
            </a:r>
          </a:p>
        </p:txBody>
      </p:sp>
      <p:pic>
        <p:nvPicPr>
          <p:cNvPr id="1040" name="Picture 16" descr="KPS_PP_suomi_ruotsi_leve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" r="7245"/>
          <a:stretch>
            <a:fillRect/>
          </a:stretch>
        </p:blipFill>
        <p:spPr bwMode="auto">
          <a:xfrm>
            <a:off x="0" y="6237288"/>
            <a:ext cx="9144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74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  <a:sym typeface="Wingdings" pitchFamily="2" charset="2"/>
        </a:defRPr>
      </a:lvl1pPr>
      <a:lvl2pPr marL="444500" indent="-265113" algn="l" rtl="0" eaLnBrk="1" fontAlgn="base" hangingPunct="1">
        <a:spcBef>
          <a:spcPct val="20000"/>
        </a:spcBef>
        <a:spcAft>
          <a:spcPct val="0"/>
        </a:spcAft>
        <a:buClr>
          <a:srgbClr val="27754F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576388" indent="-228600" algn="l" rtl="0" eaLnBrk="1" fontAlgn="base" hangingPunct="1">
        <a:spcBef>
          <a:spcPct val="20000"/>
        </a:spcBef>
        <a:spcAft>
          <a:spcPct val="0"/>
        </a:spcAft>
        <a:buClr>
          <a:srgbClr val="27754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984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392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849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3306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763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4221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DCBD-A8A3-47C7-8EC5-CE17647B15F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41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PÄÄOTSIKKO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0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60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 smtClean="0">
                <a:sym typeface="Wingdings" pitchFamily="2" charset="2"/>
              </a:rPr>
              <a:t>Berlin 2015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80400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>
                <a:sym typeface="Wingdings" pitchFamily="2" charset="2"/>
              </a:rPr>
              <a:t>Muokkaa tekstin perustyylejä napsauttamalla</a:t>
            </a:r>
          </a:p>
          <a:p>
            <a:pPr lvl="1"/>
            <a:r>
              <a:rPr lang="fi-FI" smtClean="0"/>
              <a:t>luetelmataso</a:t>
            </a:r>
          </a:p>
        </p:txBody>
      </p:sp>
      <p:pic>
        <p:nvPicPr>
          <p:cNvPr id="1040" name="Picture 16" descr="KPS_PP_suomi_ruotsi_leve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" r="7245"/>
          <a:stretch>
            <a:fillRect/>
          </a:stretch>
        </p:blipFill>
        <p:spPr bwMode="auto">
          <a:xfrm>
            <a:off x="0" y="6237288"/>
            <a:ext cx="9144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7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  <a:sym typeface="Wingdings" pitchFamily="2" charset="2"/>
        </a:defRPr>
      </a:lvl1pPr>
      <a:lvl2pPr marL="444500" indent="-265113" algn="l" rtl="0" eaLnBrk="1" fontAlgn="base" hangingPunct="1">
        <a:spcBef>
          <a:spcPct val="20000"/>
        </a:spcBef>
        <a:spcAft>
          <a:spcPct val="0"/>
        </a:spcAft>
        <a:buClr>
          <a:srgbClr val="27754F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576388" indent="-228600" algn="l" rtl="0" eaLnBrk="1" fontAlgn="base" hangingPunct="1">
        <a:spcBef>
          <a:spcPct val="20000"/>
        </a:spcBef>
        <a:spcAft>
          <a:spcPct val="0"/>
        </a:spcAft>
        <a:buClr>
          <a:srgbClr val="27754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984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392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849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3306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763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4221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2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PÄÄOTSIKKO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1" y="333375"/>
            <a:ext cx="4318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dirty="0" smtClean="0">
                <a:solidFill>
                  <a:srgbClr val="27754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700215"/>
            <a:ext cx="8280400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sym typeface="Wingdings" panose="05000000000000000000" pitchFamily="2" charset="2"/>
              </a:rPr>
              <a:t>Muokkaa tekstin perustyylejä napsauttamalla</a:t>
            </a:r>
          </a:p>
          <a:p>
            <a:pPr lvl="1"/>
            <a:r>
              <a:rPr lang="fi-FI" altLang="fi-FI" smtClean="0"/>
              <a:t>luetelmataso</a:t>
            </a:r>
          </a:p>
        </p:txBody>
      </p:sp>
      <p:pic>
        <p:nvPicPr>
          <p:cNvPr id="1029" name="Picture 16" descr="KPS_PP_suomi_ruotsi_leve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" r="7245"/>
          <a:stretch>
            <a:fillRect/>
          </a:stretch>
        </p:blipFill>
        <p:spPr bwMode="auto">
          <a:xfrm>
            <a:off x="0" y="6237288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43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rgbClr val="27754F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100">
          <a:solidFill>
            <a:schemeClr val="tx1"/>
          </a:solidFill>
          <a:latin typeface="+mn-lt"/>
          <a:ea typeface="+mn-ea"/>
          <a:cs typeface="+mn-cs"/>
          <a:sym typeface="Wingdings" panose="05000000000000000000" pitchFamily="2" charset="2"/>
        </a:defRPr>
      </a:lvl1pPr>
      <a:lvl2pPr marL="333375" indent="-198835" algn="l" rtl="0" eaLnBrk="0" fontAlgn="base" hangingPunct="0">
        <a:spcBef>
          <a:spcPct val="20000"/>
        </a:spcBef>
        <a:spcAft>
          <a:spcPct val="0"/>
        </a:spcAft>
        <a:buClr>
          <a:srgbClr val="27754F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1182291" indent="-171450" algn="l" rtl="0" eaLnBrk="0" fontAlgn="base" hangingPunct="0">
        <a:spcBef>
          <a:spcPct val="20000"/>
        </a:spcBef>
        <a:spcAft>
          <a:spcPct val="0"/>
        </a:spcAft>
        <a:buClr>
          <a:srgbClr val="27754F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3pPr>
      <a:lvl4pPr marL="1488281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</a:defRPr>
      </a:lvl4pPr>
      <a:lvl5pPr marL="1794272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5pPr>
      <a:lvl6pPr marL="2137172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480072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822972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3165872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ouni.riihimaki@kuurojenpalvelusaatio.fi" TargetMode="External"/><Relationship Id="rId2" Type="http://schemas.openxmlformats.org/officeDocument/2006/relationships/hyperlink" Target="mailto:leena.hassinen@pp.inet.fi" TargetMode="Externa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Acceptance and Commitment Therapy with deaf clients: Staff training and organizational </a:t>
            </a:r>
            <a:r>
              <a:rPr lang="en-US" dirty="0" smtClean="0"/>
              <a:t>intervention</a:t>
            </a:r>
            <a:br>
              <a:rPr lang="en-US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r>
              <a:rPr lang="fi-FI" sz="2400" dirty="0" smtClean="0"/>
              <a:t>         Hassinen Leena, </a:t>
            </a:r>
            <a:r>
              <a:rPr lang="fi-FI" sz="2400" dirty="0" err="1" smtClean="0"/>
              <a:t>Med</a:t>
            </a:r>
            <a:r>
              <a:rPr lang="fi-FI" sz="2400" dirty="0" smtClean="0"/>
              <a:t>, </a:t>
            </a:r>
            <a:r>
              <a:rPr lang="fi-FI" sz="2400" dirty="0" err="1"/>
              <a:t>P</a:t>
            </a:r>
            <a:r>
              <a:rPr lang="fi-FI" sz="2400" dirty="0" err="1" smtClean="0"/>
              <a:t>sychotherapist</a:t>
            </a:r>
            <a:endParaRPr lang="fi-FI" sz="2400" dirty="0"/>
          </a:p>
          <a:p>
            <a:r>
              <a:rPr lang="fi-FI" sz="2400" dirty="0" smtClean="0"/>
              <a:t>Riihimäki </a:t>
            </a:r>
            <a:r>
              <a:rPr lang="fi-FI" sz="2400" dirty="0"/>
              <a:t>Jouni, Service </a:t>
            </a:r>
            <a:r>
              <a:rPr lang="fi-FI" sz="2400" dirty="0" err="1"/>
              <a:t>Director</a:t>
            </a:r>
            <a:r>
              <a:rPr lang="fi-FI" sz="2400" dirty="0"/>
              <a:t>, </a:t>
            </a:r>
          </a:p>
          <a:p>
            <a:r>
              <a:rPr lang="fi-FI" sz="2400" dirty="0"/>
              <a:t>	</a:t>
            </a:r>
            <a:r>
              <a:rPr lang="fi-FI" sz="2400" dirty="0"/>
              <a:t>	</a:t>
            </a:r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2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8850" lvl="1" indent="-514350"/>
            <a:r>
              <a:rPr lang="en-US" sz="2000" dirty="0"/>
              <a:t>The ACT sign –intervention was well accepted both by the clients and by the counselors.</a:t>
            </a:r>
          </a:p>
          <a:p>
            <a:pPr marL="958850" lvl="1" indent="-514350"/>
            <a:r>
              <a:rPr lang="en-US" sz="2000" dirty="0"/>
              <a:t>There were reports indicating that there were positive changes at the </a:t>
            </a:r>
            <a:r>
              <a:rPr lang="en-US" sz="2000" dirty="0" err="1"/>
              <a:t>Sampola</a:t>
            </a:r>
            <a:r>
              <a:rPr lang="en-US" sz="2000" dirty="0"/>
              <a:t> community during and after the intervention. </a:t>
            </a:r>
          </a:p>
          <a:p>
            <a:pPr marL="958850" lvl="1" indent="-514350"/>
            <a:r>
              <a:rPr lang="en-GB" sz="2000" dirty="0"/>
              <a:t>The measures were translated into Finnish Sign Language and they were used for the first time in this study. Thus, there is a possibility of misunderstanding of the measurements. We must be careful when we draw conclusions on the basis of the data.</a:t>
            </a:r>
          </a:p>
          <a:p>
            <a:pPr marL="958850" lvl="1" indent="-514350"/>
            <a:r>
              <a:rPr lang="en-GB" sz="2000" dirty="0"/>
              <a:t>The model of training staff members to use ACT seems to be workable.</a:t>
            </a:r>
          </a:p>
          <a:p>
            <a:pPr marL="457200" indent="-457200">
              <a:buFont typeface="Wingdings" pitchFamily="2" charset="2"/>
              <a:buChar char="§"/>
            </a:pPr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80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Value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counselling</a:t>
            </a:r>
            <a:r>
              <a:rPr lang="fi-FI" dirty="0" smtClean="0"/>
              <a:t> </a:t>
            </a:r>
            <a:r>
              <a:rPr lang="fi-FI" sz="2800" dirty="0" smtClean="0"/>
              <a:t>(2nd </a:t>
            </a:r>
            <a:r>
              <a:rPr lang="fi-FI" sz="2800" dirty="0" err="1" smtClean="0"/>
              <a:t>process</a:t>
            </a:r>
            <a:r>
              <a:rPr lang="fi-FI" sz="2800" dirty="0" smtClean="0"/>
              <a:t>)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2012-2013 </a:t>
            </a:r>
            <a:r>
              <a:rPr lang="fi-FI" dirty="0" err="1" smtClean="0"/>
              <a:t>value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counselling</a:t>
            </a:r>
            <a:r>
              <a:rPr lang="fi-FI" dirty="0" smtClean="0"/>
              <a:t> in the Service Foundation </a:t>
            </a:r>
          </a:p>
          <a:p>
            <a:pPr marL="958850" lvl="1" indent="-514350"/>
            <a:r>
              <a:rPr lang="fi-FI" sz="2000" dirty="0" smtClean="0"/>
              <a:t>20 </a:t>
            </a:r>
            <a:r>
              <a:rPr lang="fi-FI" sz="2000" dirty="0" err="1" smtClean="0"/>
              <a:t>instructors</a:t>
            </a:r>
            <a:r>
              <a:rPr lang="fi-FI" sz="2000" dirty="0" smtClean="0"/>
              <a:t> in </a:t>
            </a:r>
            <a:r>
              <a:rPr lang="fi-FI" sz="2000" dirty="0"/>
              <a:t>6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centres </a:t>
            </a:r>
            <a:r>
              <a:rPr lang="fi-FI" sz="2000" dirty="0" err="1" smtClean="0"/>
              <a:t>attended</a:t>
            </a:r>
            <a:r>
              <a:rPr lang="fi-FI" sz="2000" dirty="0" smtClean="0"/>
              <a:t> the </a:t>
            </a:r>
            <a:r>
              <a:rPr lang="fi-FI" sz="2000" dirty="0" err="1" smtClean="0"/>
              <a:t>second</a:t>
            </a:r>
            <a:r>
              <a:rPr lang="fi-FI" sz="2000" dirty="0" smtClean="0"/>
              <a:t> </a:t>
            </a:r>
            <a:r>
              <a:rPr lang="fi-FI" sz="2000" dirty="0" err="1" smtClean="0"/>
              <a:t>process</a:t>
            </a:r>
            <a:endParaRPr lang="fi-FI" sz="2000" dirty="0" smtClean="0"/>
          </a:p>
          <a:p>
            <a:pPr marL="958850" lvl="1" indent="-514350"/>
            <a:r>
              <a:rPr lang="fi-FI" sz="2000" dirty="0" err="1"/>
              <a:t>T</a:t>
            </a:r>
            <a:r>
              <a:rPr lang="fi-FI" sz="2000" dirty="0" err="1" smtClean="0"/>
              <a:t>here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a training of ACT </a:t>
            </a:r>
            <a:r>
              <a:rPr lang="fi-FI" sz="2000" dirty="0" err="1" smtClean="0"/>
              <a:t>methods</a:t>
            </a:r>
            <a:r>
              <a:rPr lang="fi-FI" sz="2000" dirty="0" smtClean="0"/>
              <a:t> for 3,5 </a:t>
            </a:r>
            <a:r>
              <a:rPr lang="fi-FI" sz="2000" dirty="0" err="1" smtClean="0"/>
              <a:t>days</a:t>
            </a:r>
            <a:endParaRPr lang="fi-FI" sz="2000" dirty="0" smtClean="0"/>
          </a:p>
          <a:p>
            <a:pPr marL="958850" lvl="1" indent="-514350"/>
            <a:r>
              <a:rPr lang="fi-FI" sz="2000" dirty="0" smtClean="0"/>
              <a:t>Supervision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arranged</a:t>
            </a:r>
            <a:r>
              <a:rPr lang="fi-FI" sz="2000" dirty="0" smtClean="0"/>
              <a:t> </a:t>
            </a:r>
            <a:r>
              <a:rPr lang="fi-FI" sz="2000" dirty="0" err="1" smtClean="0"/>
              <a:t>regularily</a:t>
            </a:r>
            <a:r>
              <a:rPr lang="fi-FI" sz="2000" dirty="0" smtClean="0"/>
              <a:t> and workshop in the </a:t>
            </a:r>
            <a:r>
              <a:rPr lang="fi-FI" sz="2000" dirty="0" err="1" smtClean="0"/>
              <a:t>end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process</a:t>
            </a:r>
            <a:endParaRPr lang="fi-FI" sz="2000" dirty="0" smtClean="0"/>
          </a:p>
          <a:p>
            <a:pPr marL="958850" lvl="1" indent="-514350"/>
            <a:r>
              <a:rPr lang="fi-FI" sz="2000" dirty="0" smtClean="0"/>
              <a:t>The </a:t>
            </a:r>
            <a:r>
              <a:rPr lang="fi-FI" sz="2000" dirty="0" err="1" smtClean="0"/>
              <a:t>group</a:t>
            </a:r>
            <a:r>
              <a:rPr lang="fi-FI" sz="2000" dirty="0" smtClean="0"/>
              <a:t> </a:t>
            </a:r>
            <a:r>
              <a:rPr lang="fi-FI" sz="2000" dirty="0" err="1" smtClean="0"/>
              <a:t>included</a:t>
            </a:r>
            <a:r>
              <a:rPr lang="fi-FI" sz="2000" dirty="0" smtClean="0"/>
              <a:t> </a:t>
            </a:r>
            <a:r>
              <a:rPr lang="fi-FI" sz="2000" dirty="0" err="1" smtClean="0"/>
              <a:t>members</a:t>
            </a:r>
            <a:r>
              <a:rPr lang="fi-FI" sz="2000" dirty="0" smtClean="0"/>
              <a:t> of </a:t>
            </a:r>
            <a:r>
              <a:rPr lang="fi-FI" sz="2000" dirty="0" err="1" smtClean="0"/>
              <a:t>middle</a:t>
            </a:r>
            <a:r>
              <a:rPr lang="fi-FI" sz="2000" dirty="0" smtClean="0"/>
              <a:t> management</a:t>
            </a:r>
          </a:p>
          <a:p>
            <a:pPr marL="958850" lvl="1" indent="-514350"/>
            <a:r>
              <a:rPr lang="fi-FI" sz="2000" dirty="0" err="1" smtClean="0"/>
              <a:t>Each</a:t>
            </a:r>
            <a:r>
              <a:rPr lang="fi-FI" sz="2000" dirty="0" smtClean="0"/>
              <a:t> </a:t>
            </a:r>
            <a:r>
              <a:rPr lang="fi-FI" sz="2000" dirty="0" err="1" smtClean="0"/>
              <a:t>councelor</a:t>
            </a:r>
            <a:r>
              <a:rPr lang="fi-FI" sz="2000" dirty="0" smtClean="0"/>
              <a:t> </a:t>
            </a:r>
            <a:r>
              <a:rPr lang="fi-FI" sz="2000" dirty="0" err="1" smtClean="0"/>
              <a:t>had</a:t>
            </a:r>
            <a:r>
              <a:rPr lang="fi-FI" sz="2000" dirty="0" smtClean="0"/>
              <a:t> 10-20 </a:t>
            </a:r>
            <a:r>
              <a:rPr lang="fi-FI" sz="2000" dirty="0" err="1" smtClean="0"/>
              <a:t>meetings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</a:t>
            </a:r>
            <a:r>
              <a:rPr lang="fi-FI" sz="2000" dirty="0" err="1" smtClean="0"/>
              <a:t>one</a:t>
            </a:r>
            <a:r>
              <a:rPr lang="fi-FI" sz="2000" dirty="0" smtClean="0"/>
              <a:t> </a:t>
            </a:r>
            <a:r>
              <a:rPr lang="fi-FI" sz="2000" dirty="0" err="1" smtClean="0"/>
              <a:t>client</a:t>
            </a:r>
            <a:r>
              <a:rPr lang="fi-FI" sz="2000" dirty="0" smtClean="0"/>
              <a:t> </a:t>
            </a:r>
            <a:r>
              <a:rPr lang="fi-FI" sz="2000" dirty="0" err="1" smtClean="0"/>
              <a:t>during</a:t>
            </a:r>
            <a:r>
              <a:rPr lang="fi-FI" sz="2000" dirty="0" smtClean="0"/>
              <a:t> 16 </a:t>
            </a:r>
            <a:r>
              <a:rPr lang="fi-FI" sz="2000" dirty="0" err="1" smtClean="0"/>
              <a:t>weeks</a:t>
            </a:r>
            <a:endParaRPr lang="fi-FI" sz="2000" dirty="0" smtClean="0"/>
          </a:p>
          <a:p>
            <a:pPr lvl="1" indent="0">
              <a:buNone/>
            </a:pPr>
            <a:endParaRPr lang="fi-FI" dirty="0"/>
          </a:p>
          <a:p>
            <a:pPr marL="457200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6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Value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counselling</a:t>
            </a:r>
            <a:r>
              <a:rPr lang="fi-FI" dirty="0" smtClean="0"/>
              <a:t> (</a:t>
            </a:r>
            <a:r>
              <a:rPr lang="fi-FI" sz="2800" dirty="0" smtClean="0"/>
              <a:t>3rd </a:t>
            </a:r>
            <a:r>
              <a:rPr lang="fi-FI" sz="2800" dirty="0" err="1" smtClean="0"/>
              <a:t>processes</a:t>
            </a:r>
            <a:r>
              <a:rPr lang="fi-FI" sz="2800" dirty="0" smtClean="0"/>
              <a:t>)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2013-2014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value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counselling</a:t>
            </a:r>
            <a:r>
              <a:rPr lang="fi-FI" dirty="0" smtClean="0"/>
              <a:t> in the Service Foundation</a:t>
            </a:r>
            <a:endParaRPr lang="fi-FI" dirty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smtClean="0"/>
              <a:t>13 </a:t>
            </a:r>
            <a:r>
              <a:rPr lang="fi-FI" sz="2000" dirty="0" err="1" smtClean="0"/>
              <a:t>cousellors</a:t>
            </a:r>
            <a:r>
              <a:rPr lang="fi-FI" sz="2000" dirty="0" smtClean="0"/>
              <a:t> in </a:t>
            </a:r>
            <a:r>
              <a:rPr lang="fi-FI" sz="2000" dirty="0" err="1" smtClean="0"/>
              <a:t>four</a:t>
            </a:r>
            <a:r>
              <a:rPr lang="fi-FI" sz="2000" dirty="0" smtClean="0"/>
              <a:t> </a:t>
            </a:r>
            <a:r>
              <a:rPr lang="fi-FI" sz="2000" dirty="0" err="1" smtClean="0"/>
              <a:t>differet</a:t>
            </a:r>
            <a:r>
              <a:rPr lang="fi-FI" sz="2000" dirty="0" smtClean="0"/>
              <a:t>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centres </a:t>
            </a:r>
            <a:r>
              <a:rPr lang="fi-FI" sz="2000" dirty="0" err="1" smtClean="0"/>
              <a:t>attended</a:t>
            </a:r>
            <a:r>
              <a:rPr lang="fi-FI" sz="2000" dirty="0" smtClean="0"/>
              <a:t> the  </a:t>
            </a:r>
            <a:r>
              <a:rPr lang="fi-FI" sz="2000" dirty="0" err="1" smtClean="0"/>
              <a:t>third</a:t>
            </a:r>
            <a:r>
              <a:rPr lang="fi-FI" sz="2000" dirty="0" smtClean="0"/>
              <a:t> </a:t>
            </a:r>
            <a:r>
              <a:rPr lang="fi-FI" sz="2000" dirty="0" err="1" smtClean="0"/>
              <a:t>process</a:t>
            </a:r>
            <a:endParaRPr lang="fi-FI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err="1" smtClean="0"/>
              <a:t>Orientation</a:t>
            </a:r>
            <a:r>
              <a:rPr lang="fi-FI" sz="2000" dirty="0" smtClean="0"/>
              <a:t> </a:t>
            </a:r>
            <a:r>
              <a:rPr lang="fi-FI" sz="2000" dirty="0" err="1" smtClean="0"/>
              <a:t>day</a:t>
            </a:r>
            <a:r>
              <a:rPr lang="fi-FI" sz="2000" dirty="0" smtClean="0"/>
              <a:t> </a:t>
            </a:r>
            <a:r>
              <a:rPr lang="fi-FI" sz="2000" dirty="0" err="1" smtClean="0"/>
              <a:t>including</a:t>
            </a:r>
            <a:r>
              <a:rPr lang="fi-FI" sz="2000" dirty="0" smtClean="0"/>
              <a:t> </a:t>
            </a:r>
            <a:r>
              <a:rPr lang="fi-FI" sz="2000" dirty="0" err="1" smtClean="0"/>
              <a:t>counsellors</a:t>
            </a:r>
            <a:r>
              <a:rPr lang="fi-FI" sz="2000" dirty="0" smtClean="0"/>
              <a:t> </a:t>
            </a:r>
            <a:r>
              <a:rPr lang="fi-FI" sz="2000" dirty="0" err="1" smtClean="0"/>
              <a:t>who</a:t>
            </a:r>
            <a:r>
              <a:rPr lang="fi-FI" sz="2000" dirty="0" smtClean="0"/>
              <a:t> </a:t>
            </a:r>
            <a:r>
              <a:rPr lang="fi-FI" sz="2000" dirty="0" err="1" smtClean="0"/>
              <a:t>attended</a:t>
            </a:r>
            <a:r>
              <a:rPr lang="fi-FI" sz="2000" dirty="0" smtClean="0"/>
              <a:t> the </a:t>
            </a:r>
            <a:r>
              <a:rPr lang="fi-FI" sz="2000" dirty="0" err="1" smtClean="0"/>
              <a:t>previous</a:t>
            </a:r>
            <a:r>
              <a:rPr lang="fi-FI" sz="2000" dirty="0" smtClean="0"/>
              <a:t> </a:t>
            </a:r>
            <a:r>
              <a:rPr lang="fi-FI" sz="2000" dirty="0" err="1" smtClean="0"/>
              <a:t>processes</a:t>
            </a:r>
            <a:endParaRPr lang="fi-FI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err="1" smtClean="0"/>
              <a:t>First</a:t>
            </a:r>
            <a:r>
              <a:rPr lang="fi-FI" sz="2000" dirty="0" smtClean="0"/>
              <a:t> </a:t>
            </a:r>
            <a:r>
              <a:rPr lang="fi-FI" sz="2000" dirty="0" err="1" smtClean="0"/>
              <a:t>there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a training in ACT </a:t>
            </a:r>
            <a:r>
              <a:rPr lang="fi-FI" sz="2000" dirty="0" err="1" smtClean="0"/>
              <a:t>methods</a:t>
            </a:r>
            <a:r>
              <a:rPr lang="fi-FI" sz="2000" dirty="0" smtClean="0"/>
              <a:t> for </a:t>
            </a:r>
            <a:r>
              <a:rPr lang="fi-FI" sz="2000" dirty="0" err="1" smtClean="0"/>
              <a:t>two</a:t>
            </a:r>
            <a:r>
              <a:rPr lang="fi-FI" sz="2000" dirty="0" smtClean="0"/>
              <a:t> </a:t>
            </a:r>
            <a:r>
              <a:rPr lang="fi-FI" sz="2000" dirty="0" err="1" smtClean="0"/>
              <a:t>days</a:t>
            </a:r>
            <a:endParaRPr lang="fi-FI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smtClean="0"/>
              <a:t>Supervision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arranged</a:t>
            </a:r>
            <a:r>
              <a:rPr lang="fi-FI" sz="2000" dirty="0" smtClean="0"/>
              <a:t> </a:t>
            </a:r>
            <a:r>
              <a:rPr lang="fi-FI" sz="2000" dirty="0" err="1" smtClean="0"/>
              <a:t>approximately</a:t>
            </a:r>
            <a:r>
              <a:rPr lang="fi-FI" sz="2000" dirty="0" smtClean="0"/>
              <a:t> </a:t>
            </a:r>
            <a:r>
              <a:rPr lang="fi-FI" sz="2000" dirty="0" err="1" smtClean="0"/>
              <a:t>once</a:t>
            </a:r>
            <a:r>
              <a:rPr lang="fi-FI" sz="2000" dirty="0" smtClean="0"/>
              <a:t> a </a:t>
            </a:r>
            <a:r>
              <a:rPr lang="fi-FI" sz="2000" dirty="0" err="1" smtClean="0"/>
              <a:t>month</a:t>
            </a:r>
            <a:endParaRPr lang="fi-FI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err="1" smtClean="0"/>
              <a:t>Discussion</a:t>
            </a:r>
            <a:r>
              <a:rPr lang="fi-FI" sz="2000" dirty="0" smtClean="0"/>
              <a:t> </a:t>
            </a:r>
            <a:r>
              <a:rPr lang="fi-FI" sz="2000" dirty="0" err="1" smtClean="0"/>
              <a:t>groups</a:t>
            </a:r>
            <a:r>
              <a:rPr lang="fi-FI" sz="2000" dirty="0" smtClean="0"/>
              <a:t> </a:t>
            </a:r>
            <a:r>
              <a:rPr lang="fi-FI" sz="2000" dirty="0" err="1" smtClean="0"/>
              <a:t>were</a:t>
            </a:r>
            <a:r>
              <a:rPr lang="fi-FI" sz="2000" dirty="0" smtClean="0"/>
              <a:t> </a:t>
            </a:r>
            <a:r>
              <a:rPr lang="fi-FI" sz="2000" dirty="0" err="1" smtClean="0"/>
              <a:t>arranged</a:t>
            </a:r>
            <a:r>
              <a:rPr lang="fi-FI" sz="2000" dirty="0" smtClean="0"/>
              <a:t> with </a:t>
            </a:r>
            <a:r>
              <a:rPr lang="fi-FI" sz="2000" dirty="0" err="1" smtClean="0"/>
              <a:t>councelors</a:t>
            </a:r>
            <a:r>
              <a:rPr lang="fi-FI" sz="2000" dirty="0" smtClean="0"/>
              <a:t> </a:t>
            </a:r>
            <a:r>
              <a:rPr lang="fi-FI" sz="2000" dirty="0" err="1" smtClean="0"/>
              <a:t>who</a:t>
            </a:r>
            <a:r>
              <a:rPr lang="fi-FI" sz="2000" dirty="0" smtClean="0"/>
              <a:t> </a:t>
            </a:r>
            <a:r>
              <a:rPr lang="fi-FI" sz="2000" dirty="0" err="1" smtClean="0"/>
              <a:t>had</a:t>
            </a:r>
            <a:r>
              <a:rPr lang="fi-FI" sz="2000" dirty="0" smtClean="0"/>
              <a:t> </a:t>
            </a:r>
            <a:r>
              <a:rPr lang="fi-FI" sz="2000" dirty="0" err="1" smtClean="0"/>
              <a:t>ettended</a:t>
            </a:r>
            <a:r>
              <a:rPr lang="fi-FI" sz="2000" dirty="0" smtClean="0"/>
              <a:t> the </a:t>
            </a:r>
            <a:r>
              <a:rPr lang="fi-FI" sz="2000" dirty="0" err="1" smtClean="0"/>
              <a:t>previous</a:t>
            </a:r>
            <a:r>
              <a:rPr lang="fi-FI" sz="2000" dirty="0" smtClean="0"/>
              <a:t> </a:t>
            </a:r>
            <a:r>
              <a:rPr lang="fi-FI" sz="2000" dirty="0" err="1" smtClean="0"/>
              <a:t>processes</a:t>
            </a:r>
            <a:endParaRPr lang="fi-FI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err="1" smtClean="0"/>
              <a:t>Each</a:t>
            </a:r>
            <a:r>
              <a:rPr lang="fi-FI" sz="2000" dirty="0" smtClean="0"/>
              <a:t> </a:t>
            </a:r>
            <a:r>
              <a:rPr lang="fi-FI" sz="2000" dirty="0" err="1" smtClean="0"/>
              <a:t>councelor</a:t>
            </a:r>
            <a:r>
              <a:rPr lang="fi-FI" sz="2000" dirty="0" smtClean="0"/>
              <a:t> </a:t>
            </a:r>
            <a:r>
              <a:rPr lang="fi-FI" sz="2000" dirty="0" err="1" smtClean="0"/>
              <a:t>had</a:t>
            </a:r>
            <a:r>
              <a:rPr lang="fi-FI" sz="2000" dirty="0" smtClean="0"/>
              <a:t> 10-15 </a:t>
            </a:r>
            <a:r>
              <a:rPr lang="fi-FI" sz="2000" dirty="0" err="1" smtClean="0"/>
              <a:t>meeting</a:t>
            </a:r>
            <a:r>
              <a:rPr lang="fi-FI" sz="2000" dirty="0" smtClean="0"/>
              <a:t>  </a:t>
            </a:r>
            <a:r>
              <a:rPr lang="fi-FI" sz="2000" dirty="0" err="1" smtClean="0"/>
              <a:t>with</a:t>
            </a:r>
            <a:r>
              <a:rPr lang="fi-FI" sz="2000" dirty="0"/>
              <a:t> </a:t>
            </a:r>
            <a:r>
              <a:rPr lang="fi-FI" sz="2000" dirty="0" err="1" smtClean="0"/>
              <a:t>one</a:t>
            </a:r>
            <a:r>
              <a:rPr lang="fi-FI" sz="2000" dirty="0" smtClean="0"/>
              <a:t> </a:t>
            </a:r>
            <a:r>
              <a:rPr lang="fi-FI" sz="2000" dirty="0" err="1" smtClean="0"/>
              <a:t>client</a:t>
            </a:r>
            <a:r>
              <a:rPr lang="fi-FI" sz="2000" dirty="0" smtClean="0"/>
              <a:t> </a:t>
            </a:r>
            <a:r>
              <a:rPr lang="fi-FI" sz="2000" dirty="0" err="1" smtClean="0"/>
              <a:t>during</a:t>
            </a:r>
            <a:r>
              <a:rPr lang="fi-FI" sz="2000" dirty="0" smtClean="0"/>
              <a:t> 16 </a:t>
            </a:r>
            <a:r>
              <a:rPr lang="fi-FI" sz="2000" dirty="0" err="1" smtClean="0"/>
              <a:t>weeks</a:t>
            </a:r>
            <a:endParaRPr lang="fi-FI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sz="2000" dirty="0" err="1" smtClean="0"/>
              <a:t>Process</a:t>
            </a:r>
            <a:r>
              <a:rPr lang="fi-FI" sz="2000" dirty="0"/>
              <a:t> </a:t>
            </a:r>
            <a:r>
              <a:rPr lang="fi-FI" sz="2000" dirty="0" err="1" smtClean="0"/>
              <a:t>more</a:t>
            </a:r>
            <a:r>
              <a:rPr lang="fi-FI" sz="2000" dirty="0" smtClean="0"/>
              <a:t> </a:t>
            </a:r>
            <a:r>
              <a:rPr lang="fi-FI" sz="2000" dirty="0" err="1" smtClean="0"/>
              <a:t>srtuctured</a:t>
            </a:r>
            <a:r>
              <a:rPr lang="fi-FI" sz="2000" dirty="0" smtClean="0"/>
              <a:t> </a:t>
            </a:r>
            <a:r>
              <a:rPr lang="fi-FI" sz="2000" dirty="0" err="1" smtClean="0"/>
              <a:t>than</a:t>
            </a:r>
            <a:r>
              <a:rPr lang="fi-FI" sz="2000" dirty="0" smtClean="0"/>
              <a:t> the </a:t>
            </a:r>
            <a:r>
              <a:rPr lang="fi-FI" sz="2000" dirty="0" err="1" smtClean="0"/>
              <a:t>previous</a:t>
            </a:r>
            <a:r>
              <a:rPr lang="fi-FI" sz="2000" dirty="0" smtClean="0"/>
              <a:t> </a:t>
            </a:r>
            <a:r>
              <a:rPr lang="fi-FI" sz="2000" dirty="0" err="1" smtClean="0"/>
              <a:t>ones</a:t>
            </a:r>
            <a:endParaRPr lang="fi-FI" sz="2000" dirty="0" smtClean="0"/>
          </a:p>
          <a:p>
            <a:pPr marL="2033588" lvl="2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2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Organizational intervention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 err="1" smtClean="0"/>
              <a:t>During</a:t>
            </a:r>
            <a:r>
              <a:rPr lang="fi-FI" sz="2400" dirty="0" smtClean="0"/>
              <a:t> </a:t>
            </a:r>
            <a:r>
              <a:rPr lang="fi-FI" sz="2400" dirty="0"/>
              <a:t>the 3rd </a:t>
            </a:r>
            <a:r>
              <a:rPr lang="fi-FI" sz="2400" dirty="0" err="1"/>
              <a:t>process</a:t>
            </a:r>
            <a:r>
              <a:rPr lang="fi-FI" sz="2400" dirty="0"/>
              <a:t> of staff training </a:t>
            </a:r>
            <a:r>
              <a:rPr lang="fi-FI" sz="2400" dirty="0" err="1"/>
              <a:t>started</a:t>
            </a:r>
            <a:r>
              <a:rPr lang="fi-FI" sz="2400" dirty="0"/>
              <a:t> </a:t>
            </a:r>
            <a:r>
              <a:rPr lang="fi-FI" sz="2400" dirty="0" err="1" smtClean="0"/>
              <a:t>organizational</a:t>
            </a:r>
            <a:r>
              <a:rPr lang="fi-FI" sz="2400" dirty="0" smtClean="0"/>
              <a:t> </a:t>
            </a:r>
            <a:r>
              <a:rPr lang="fi-FI" sz="2400" dirty="0" err="1"/>
              <a:t>developement</a:t>
            </a:r>
            <a:r>
              <a:rPr lang="fi-FI" sz="2400" dirty="0"/>
              <a:t> </a:t>
            </a:r>
            <a:r>
              <a:rPr lang="fi-FI" sz="2400" dirty="0" err="1"/>
              <a:t>due</a:t>
            </a:r>
            <a:r>
              <a:rPr lang="fi-FI" sz="2400" dirty="0"/>
              <a:t> to </a:t>
            </a:r>
            <a:r>
              <a:rPr lang="fi-FI" sz="2400" dirty="0" err="1"/>
              <a:t>promising</a:t>
            </a:r>
            <a:r>
              <a:rPr lang="fi-FI" sz="2400" dirty="0"/>
              <a:t> </a:t>
            </a:r>
            <a:r>
              <a:rPr lang="fi-FI" sz="2400" dirty="0" smtClean="0"/>
              <a:t>                 </a:t>
            </a:r>
            <a:r>
              <a:rPr lang="fi-FI" sz="2400" dirty="0" err="1" smtClean="0"/>
              <a:t>results</a:t>
            </a:r>
            <a:r>
              <a:rPr lang="fi-FI" sz="2400" dirty="0" smtClean="0"/>
              <a:t> </a:t>
            </a:r>
            <a:r>
              <a:rPr lang="fi-FI" sz="2400" dirty="0"/>
              <a:t>in staff </a:t>
            </a:r>
            <a:r>
              <a:rPr lang="fi-FI" sz="2400" dirty="0" err="1"/>
              <a:t>well</a:t>
            </a:r>
            <a:r>
              <a:rPr lang="fi-FI" sz="2400" dirty="0"/>
              <a:t> being and </a:t>
            </a:r>
            <a:r>
              <a:rPr lang="fi-FI" sz="2400" dirty="0" err="1" smtClean="0"/>
              <a:t>working</a:t>
            </a:r>
            <a:r>
              <a:rPr lang="fi-FI" sz="2400" dirty="0" smtClean="0"/>
              <a:t> </a:t>
            </a:r>
            <a:r>
              <a:rPr lang="fi-FI" sz="2400" dirty="0" err="1" smtClean="0"/>
              <a:t>atmosphere</a:t>
            </a:r>
            <a:r>
              <a:rPr lang="fi-FI" sz="2400" dirty="0" smtClean="0"/>
              <a:t> in </a:t>
            </a:r>
            <a:r>
              <a:rPr lang="fi-FI" sz="2400" dirty="0" err="1" smtClean="0"/>
              <a:t>service</a:t>
            </a:r>
            <a:r>
              <a:rPr lang="fi-FI" sz="2400" dirty="0" smtClean="0"/>
              <a:t> </a:t>
            </a:r>
            <a:r>
              <a:rPr lang="fi-FI" sz="2400" dirty="0" err="1" smtClean="0"/>
              <a:t>centers</a:t>
            </a:r>
            <a:endParaRPr lang="fi-FI" sz="2400" dirty="0" smtClean="0"/>
          </a:p>
          <a:p>
            <a:endParaRPr lang="fi-FI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 err="1" smtClean="0"/>
              <a:t>Our</a:t>
            </a:r>
            <a:r>
              <a:rPr lang="fi-FI" sz="2400" dirty="0" smtClean="0"/>
              <a:t> </a:t>
            </a:r>
            <a:r>
              <a:rPr lang="fi-FI" sz="2400" dirty="0" err="1" smtClean="0"/>
              <a:t>goal</a:t>
            </a:r>
            <a:r>
              <a:rPr lang="fi-FI" sz="2400" dirty="0" smtClean="0"/>
              <a:t> </a:t>
            </a:r>
            <a:r>
              <a:rPr lang="fi-FI" sz="2400" dirty="0" err="1" smtClean="0"/>
              <a:t>was</a:t>
            </a:r>
            <a:r>
              <a:rPr lang="fi-FI" sz="2400" dirty="0" smtClean="0"/>
              <a:t> to </a:t>
            </a:r>
            <a:r>
              <a:rPr lang="fi-FI" sz="2400" dirty="0" err="1"/>
              <a:t>d</a:t>
            </a:r>
            <a:r>
              <a:rPr lang="fi-FI" sz="2400" dirty="0" err="1" smtClean="0"/>
              <a:t>evelope</a:t>
            </a:r>
            <a:r>
              <a:rPr lang="fi-FI" sz="2400" dirty="0" smtClean="0"/>
              <a:t> </a:t>
            </a:r>
            <a:r>
              <a:rPr lang="fi-FI" sz="2400" dirty="0" err="1" smtClean="0"/>
              <a:t>structure</a:t>
            </a:r>
            <a:r>
              <a:rPr lang="fi-FI" sz="2400" dirty="0" smtClean="0"/>
              <a:t> </a:t>
            </a:r>
            <a:r>
              <a:rPr lang="fi-FI" sz="2400" dirty="0" err="1" smtClean="0"/>
              <a:t>that</a:t>
            </a:r>
            <a:r>
              <a:rPr lang="fi-FI" sz="2400" dirty="0" smtClean="0"/>
              <a:t> </a:t>
            </a:r>
            <a:r>
              <a:rPr lang="fi-FI" sz="2400" dirty="0" err="1" smtClean="0"/>
              <a:t>supports</a:t>
            </a:r>
            <a:r>
              <a:rPr lang="fi-FI" sz="2400" dirty="0" smtClean="0"/>
              <a:t> and </a:t>
            </a:r>
            <a:r>
              <a:rPr lang="fi-FI" sz="2400" dirty="0" err="1" smtClean="0"/>
              <a:t>make</a:t>
            </a:r>
            <a:r>
              <a:rPr lang="fi-FI" sz="2400" dirty="0" smtClean="0"/>
              <a:t> </a:t>
            </a:r>
            <a:r>
              <a:rPr lang="fi-FI" sz="2400" dirty="0" err="1" smtClean="0"/>
              <a:t>possible</a:t>
            </a:r>
            <a:r>
              <a:rPr lang="fi-FI" sz="2400" dirty="0" smtClean="0"/>
              <a:t> to </a:t>
            </a:r>
            <a:r>
              <a:rPr lang="fi-FI" sz="2400" dirty="0" err="1" smtClean="0"/>
              <a:t>use</a:t>
            </a:r>
            <a:r>
              <a:rPr lang="fi-FI" sz="2400" dirty="0" smtClean="0"/>
              <a:t> </a:t>
            </a:r>
            <a:r>
              <a:rPr lang="fi-FI" sz="2400" dirty="0" err="1" smtClean="0"/>
              <a:t>value</a:t>
            </a:r>
            <a:r>
              <a:rPr lang="fi-FI" sz="2400" dirty="0" smtClean="0"/>
              <a:t> </a:t>
            </a:r>
            <a:r>
              <a:rPr lang="fi-FI" sz="2400" dirty="0" err="1" smtClean="0"/>
              <a:t>based</a:t>
            </a:r>
            <a:r>
              <a:rPr lang="fi-FI" sz="2400" dirty="0" smtClean="0"/>
              <a:t> </a:t>
            </a:r>
            <a:r>
              <a:rPr lang="fi-FI" sz="2400" dirty="0" err="1" smtClean="0"/>
              <a:t>methods</a:t>
            </a:r>
            <a:r>
              <a:rPr lang="fi-FI" sz="2400" dirty="0" smtClean="0"/>
              <a:t>.</a:t>
            </a:r>
          </a:p>
          <a:p>
            <a:endParaRPr lang="fi-FI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 err="1" smtClean="0"/>
              <a:t>Support</a:t>
            </a:r>
            <a:r>
              <a:rPr lang="fi-FI" sz="2400" dirty="0" smtClean="0"/>
              <a:t> staff </a:t>
            </a:r>
            <a:r>
              <a:rPr lang="fi-FI" sz="2400" dirty="0" err="1" smtClean="0"/>
              <a:t>well</a:t>
            </a:r>
            <a:r>
              <a:rPr lang="fi-FI" sz="2400" dirty="0" smtClean="0"/>
              <a:t> being – &gt; </a:t>
            </a:r>
            <a:r>
              <a:rPr lang="fi-FI" sz="2400" dirty="0" err="1" smtClean="0"/>
              <a:t>organizational</a:t>
            </a:r>
            <a:r>
              <a:rPr lang="fi-FI" sz="2400" dirty="0" smtClean="0"/>
              <a:t> </a:t>
            </a:r>
            <a:r>
              <a:rPr lang="fi-FI" sz="2400" dirty="0" err="1" smtClean="0"/>
              <a:t>well</a:t>
            </a:r>
            <a:r>
              <a:rPr lang="fi-FI" sz="2400" dirty="0" smtClean="0"/>
              <a:t> being.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908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757" y="404664"/>
            <a:ext cx="8229600" cy="796925"/>
          </a:xfrm>
        </p:spPr>
        <p:txBody>
          <a:bodyPr/>
          <a:lstStyle/>
          <a:p>
            <a:r>
              <a:rPr lang="fi-FI" dirty="0" smtClean="0"/>
              <a:t>Organization by </a:t>
            </a:r>
            <a:r>
              <a:rPr lang="fi-FI" dirty="0" err="1" smtClean="0"/>
              <a:t>Mintzberg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pPr marL="342900" indent="-342900">
              <a:buFont typeface="Wingdings" pitchFamily="2" charset="2"/>
              <a:buAutoNum type="arabicPlain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Values,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norms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lain" startAt="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Top management</a:t>
            </a:r>
          </a:p>
          <a:p>
            <a:pPr marL="342900" indent="-342900">
              <a:buAutoNum type="arabicPlain" startAt="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Middle management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lain" startAt="4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perations, staff</a:t>
            </a:r>
          </a:p>
          <a:p>
            <a:pPr marL="342900" indent="-342900">
              <a:buAutoNum type="arabicPlain" startAt="4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Processes</a:t>
            </a:r>
          </a:p>
          <a:p>
            <a:pPr marL="342900" indent="-342900">
              <a:buAutoNum type="arabicPlain" startAt="4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Support staff</a:t>
            </a:r>
          </a:p>
          <a:p>
            <a:pPr marL="342900" indent="-342900">
              <a:buFont typeface="Wingdings" pitchFamily="2" charset="2"/>
              <a:buAutoNum type="arabicPlain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lain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547" y="1360513"/>
            <a:ext cx="5188393" cy="471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5940152" y="576461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Mintzberg,1991 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8434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6925"/>
          </a:xfrm>
        </p:spPr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2800" dirty="0" smtClean="0"/>
              <a:t>1. </a:t>
            </a:r>
            <a:r>
              <a:rPr lang="fi-FI" sz="2800" dirty="0" err="1" smtClean="0"/>
              <a:t>Ideology</a:t>
            </a:r>
            <a:r>
              <a:rPr lang="fi-FI" sz="2800" smtClean="0"/>
              <a:t/>
            </a:r>
            <a:br>
              <a:rPr lang="fi-FI" sz="280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609" y="1412776"/>
            <a:ext cx="8280400" cy="4249737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Service Foundation for </a:t>
            </a:r>
            <a:r>
              <a:rPr lang="fi-FI" dirty="0" smtClean="0"/>
              <a:t>the </a:t>
            </a:r>
            <a:r>
              <a:rPr lang="fi-FI" dirty="0" err="1" smtClean="0"/>
              <a:t>deaf</a:t>
            </a:r>
            <a:r>
              <a:rPr lang="fi-FI" dirty="0" smtClean="0"/>
              <a:t> </a:t>
            </a:r>
            <a:r>
              <a:rPr lang="fi-FI" dirty="0" smtClean="0"/>
              <a:t>is non-govermental and non-profit organization </a:t>
            </a:r>
            <a:endParaRPr lang="fi-FI" dirty="0"/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Organization’s vision and mission </a:t>
            </a:r>
            <a:r>
              <a:rPr lang="fi-FI" dirty="0" err="1" smtClean="0"/>
              <a:t>emphasize</a:t>
            </a:r>
            <a:r>
              <a:rPr lang="fi-FI" dirty="0" smtClean="0"/>
              <a:t>  </a:t>
            </a:r>
            <a:r>
              <a:rPr lang="fi-FI" dirty="0" err="1" smtClean="0"/>
              <a:t>clients</a:t>
            </a:r>
            <a:r>
              <a:rPr lang="fi-FI" dirty="0"/>
              <a:t> </a:t>
            </a:r>
            <a:r>
              <a:rPr lang="fi-FI" dirty="0" err="1" smtClean="0"/>
              <a:t>well</a:t>
            </a:r>
            <a:r>
              <a:rPr lang="fi-FI" dirty="0" smtClean="0"/>
              <a:t> being and </a:t>
            </a:r>
            <a:r>
              <a:rPr lang="fi-FI" dirty="0" err="1" smtClean="0"/>
              <a:t>interaction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others</a:t>
            </a:r>
            <a:r>
              <a:rPr lang="fi-FI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 In </a:t>
            </a:r>
            <a:r>
              <a:rPr lang="fi-FI" dirty="0" err="1"/>
              <a:t>annual</a:t>
            </a:r>
            <a:r>
              <a:rPr lang="fi-FI" dirty="0"/>
              <a:t> </a:t>
            </a:r>
            <a:r>
              <a:rPr lang="fi-FI" dirty="0" err="1"/>
              <a:t>planning</a:t>
            </a:r>
            <a:r>
              <a:rPr lang="fi-FI" dirty="0"/>
              <a:t> </a:t>
            </a:r>
            <a:r>
              <a:rPr lang="fi-FI" dirty="0" err="1"/>
              <a:t>focus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shifted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processes</a:t>
            </a:r>
            <a:r>
              <a:rPr lang="fi-FI" dirty="0" smtClean="0"/>
              <a:t> to </a:t>
            </a:r>
            <a:r>
              <a:rPr lang="fi-FI" dirty="0" err="1" smtClean="0"/>
              <a:t>outcomes</a:t>
            </a:r>
            <a:r>
              <a:rPr lang="fi-FI" dirty="0" smtClean="0"/>
              <a:t>.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9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2. Top Management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fi-FI" dirty="0"/>
          </a:p>
          <a:p>
            <a:pPr marL="457200" indent="-457200">
              <a:buFont typeface="Arial" pitchFamily="34" charset="0"/>
              <a:buChar char="•"/>
            </a:pPr>
            <a:r>
              <a:rPr lang="fi-FI" dirty="0" err="1" smtClean="0"/>
              <a:t>During</a:t>
            </a:r>
            <a:r>
              <a:rPr lang="fi-FI" dirty="0" smtClean="0"/>
              <a:t> the </a:t>
            </a:r>
            <a:r>
              <a:rPr lang="fi-FI" dirty="0" err="1" smtClean="0"/>
              <a:t>processes</a:t>
            </a:r>
            <a:r>
              <a:rPr lang="fi-FI" dirty="0" smtClean="0"/>
              <a:t> </a:t>
            </a:r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top management  </a:t>
            </a:r>
            <a:r>
              <a:rPr lang="fi-FI" dirty="0" err="1" smtClean="0"/>
              <a:t>understands</a:t>
            </a:r>
            <a:r>
              <a:rPr lang="fi-FI" dirty="0" smtClean="0"/>
              <a:t> the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allocate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 </a:t>
            </a:r>
            <a:r>
              <a:rPr lang="fi-FI" dirty="0" err="1" smtClean="0"/>
              <a:t>needed</a:t>
            </a:r>
            <a:r>
              <a:rPr lang="fi-FI" dirty="0" smtClean="0"/>
              <a:t>. </a:t>
            </a: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3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isällön paikkamerkki 2"/>
          <p:cNvSpPr>
            <a:spLocks noGrp="1"/>
          </p:cNvSpPr>
          <p:nvPr>
            <p:ph idx="1"/>
          </p:nvPr>
        </p:nvSpPr>
        <p:spPr>
          <a:xfrm>
            <a:off x="611560" y="2204864"/>
            <a:ext cx="7991475" cy="3745086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err="1" smtClean="0"/>
              <a:t>Commintment</a:t>
            </a:r>
            <a:r>
              <a:rPr lang="fi-FI" dirty="0" smtClean="0"/>
              <a:t> </a:t>
            </a:r>
            <a:r>
              <a:rPr lang="fi-FI" dirty="0" smtClean="0"/>
              <a:t>on ACT </a:t>
            </a:r>
            <a:r>
              <a:rPr lang="fi-FI" dirty="0" err="1" smtClean="0"/>
              <a:t>processes</a:t>
            </a:r>
            <a:r>
              <a:rPr lang="fi-FI" dirty="0" smtClean="0"/>
              <a:t>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err="1" smtClean="0"/>
              <a:t>Participation</a:t>
            </a:r>
            <a:r>
              <a:rPr lang="fi-FI" dirty="0" smtClean="0"/>
              <a:t> in staff training </a:t>
            </a:r>
            <a:r>
              <a:rPr lang="fi-FI" dirty="0" err="1" smtClean="0"/>
              <a:t>processes</a:t>
            </a:r>
            <a:r>
              <a:rPr lang="fi-FI" dirty="0" smtClean="0"/>
              <a:t>.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err="1" smtClean="0"/>
              <a:t>Coordination</a:t>
            </a:r>
            <a:r>
              <a:rPr lang="fi-FI" dirty="0" smtClean="0"/>
              <a:t> of </a:t>
            </a:r>
            <a:r>
              <a:rPr lang="fi-FI" dirty="0" err="1" smtClean="0"/>
              <a:t>clients</a:t>
            </a:r>
            <a:r>
              <a:rPr lang="fi-FI" dirty="0" smtClean="0"/>
              <a:t> act </a:t>
            </a:r>
            <a:r>
              <a:rPr lang="fi-FI" dirty="0" err="1" smtClean="0"/>
              <a:t>processes</a:t>
            </a:r>
            <a:r>
              <a:rPr lang="fi-FI" dirty="0" smtClean="0"/>
              <a:t> (</a:t>
            </a:r>
            <a:r>
              <a:rPr lang="fi-FI" dirty="0" err="1" smtClean="0"/>
              <a:t>resources</a:t>
            </a:r>
            <a:r>
              <a:rPr lang="fi-FI" dirty="0" smtClean="0"/>
              <a:t>,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plans</a:t>
            </a:r>
            <a:r>
              <a:rPr lang="fi-FI" dirty="0" smtClean="0"/>
              <a:t>, staff training</a:t>
            </a:r>
            <a:r>
              <a:rPr lang="fi-FI" dirty="0"/>
              <a:t>)</a:t>
            </a:r>
            <a:endParaRPr lang="fi-FI" dirty="0" smtClean="0"/>
          </a:p>
        </p:txBody>
      </p:sp>
      <p:sp>
        <p:nvSpPr>
          <p:cNvPr id="15364" name="Otsikk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/>
          <a:lstStyle/>
          <a:p>
            <a:r>
              <a:rPr lang="fi-FI" sz="2800" dirty="0" smtClean="0"/>
              <a:t>3. </a:t>
            </a:r>
            <a:r>
              <a:rPr lang="fi-FI" sz="2800" dirty="0" err="1" smtClean="0"/>
              <a:t>Middle</a:t>
            </a:r>
            <a:r>
              <a:rPr lang="fi-FI" sz="2800" dirty="0" smtClean="0"/>
              <a:t> management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5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staff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smtClean="0"/>
              <a:t>Value </a:t>
            </a:r>
            <a:r>
              <a:rPr lang="fi-FI" dirty="0" err="1" smtClean="0"/>
              <a:t>based</a:t>
            </a:r>
            <a:r>
              <a:rPr lang="fi-FI" dirty="0" smtClean="0"/>
              <a:t> and ACT </a:t>
            </a:r>
            <a:r>
              <a:rPr lang="fi-FI" dirty="0" err="1" smtClean="0"/>
              <a:t>methods</a:t>
            </a:r>
            <a:r>
              <a:rPr lang="fi-FI" dirty="0" smtClean="0"/>
              <a:t>:</a:t>
            </a:r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smtClean="0"/>
              <a:t>In </a:t>
            </a:r>
            <a:r>
              <a:rPr lang="fi-FI" dirty="0" err="1" smtClean="0"/>
              <a:t>counselling</a:t>
            </a:r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smtClean="0"/>
              <a:t>In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documentation</a:t>
            </a:r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smtClean="0"/>
              <a:t>In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goal</a:t>
            </a:r>
            <a:r>
              <a:rPr lang="fi-FI" dirty="0" smtClean="0"/>
              <a:t> </a:t>
            </a:r>
            <a:r>
              <a:rPr lang="fi-FI" dirty="0" err="1" smtClean="0"/>
              <a:t>setting</a:t>
            </a:r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err="1" smtClean="0"/>
              <a:t>Understanding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endParaRPr lang="fi-FI" dirty="0" smtClean="0"/>
          </a:p>
          <a:p>
            <a:pPr marL="901700" lvl="1" indent="-457200">
              <a:buFont typeface="Arial" pitchFamily="34" charset="0"/>
              <a:buChar char="•"/>
            </a:pPr>
            <a:r>
              <a:rPr lang="fi-FI" dirty="0" smtClean="0"/>
              <a:t>In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personal</a:t>
            </a:r>
            <a:r>
              <a:rPr lang="fi-FI" dirty="0" smtClean="0"/>
              <a:t> </a:t>
            </a:r>
            <a:r>
              <a:rPr lang="fi-FI" dirty="0" err="1" smtClean="0"/>
              <a:t>lives</a:t>
            </a:r>
            <a:r>
              <a:rPr lang="fi-FI" dirty="0" smtClean="0"/>
              <a:t> . </a:t>
            </a:r>
            <a:endParaRPr lang="fi-FI" dirty="0"/>
          </a:p>
          <a:p>
            <a:pPr marL="457200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7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</a:t>
            </a:r>
            <a:r>
              <a:rPr lang="fi-FI" dirty="0" smtClean="0"/>
              <a:t>Service </a:t>
            </a:r>
            <a:r>
              <a:rPr lang="fi-FI" dirty="0" err="1"/>
              <a:t>p</a:t>
            </a:r>
            <a:r>
              <a:rPr lang="fi-FI" dirty="0" err="1" smtClean="0"/>
              <a:t>rocesses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Client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plans</a:t>
            </a: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r>
              <a:rPr lang="fi-FI" dirty="0" err="1" smtClean="0"/>
              <a:t>Goal</a:t>
            </a:r>
            <a:r>
              <a:rPr lang="fi-FI" dirty="0" smtClean="0"/>
              <a:t> </a:t>
            </a:r>
            <a:r>
              <a:rPr lang="fi-FI" dirty="0" err="1" smtClean="0"/>
              <a:t>setting</a:t>
            </a:r>
            <a:r>
              <a:rPr lang="fi-FI" dirty="0" smtClean="0"/>
              <a:t> and </a:t>
            </a: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to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on </a:t>
            </a:r>
            <a:r>
              <a:rPr lang="fi-FI" dirty="0" err="1" smtClean="0"/>
              <a:t>decission</a:t>
            </a: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r>
              <a:rPr lang="fi-FI" dirty="0" smtClean="0"/>
              <a:t>Service </a:t>
            </a:r>
            <a:r>
              <a:rPr lang="fi-FI" dirty="0" err="1" smtClean="0"/>
              <a:t>plan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endParaRPr lang="fi-FI" dirty="0" smtClean="0"/>
          </a:p>
          <a:p>
            <a:pPr marL="2033588" lvl="2" indent="-457200">
              <a:buFont typeface="Arial" pitchFamily="34" charset="0"/>
              <a:buChar char="•"/>
            </a:pPr>
            <a:endParaRPr lang="fi-FI" dirty="0" smtClean="0"/>
          </a:p>
          <a:p>
            <a:pPr lvl="2" indent="0">
              <a:buNone/>
            </a:pPr>
            <a:endParaRPr lang="fi-FI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dirty="0" err="1" smtClean="0"/>
              <a:t>Documentation</a:t>
            </a:r>
            <a:r>
              <a:rPr lang="fi-FI" dirty="0" smtClean="0"/>
              <a:t> in CRM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err="1" smtClean="0"/>
              <a:t>Annual</a:t>
            </a:r>
            <a:r>
              <a:rPr lang="fi-FI" dirty="0" smtClean="0"/>
              <a:t> </a:t>
            </a:r>
            <a:r>
              <a:rPr lang="fi-FI" dirty="0" err="1" smtClean="0"/>
              <a:t>planning</a:t>
            </a:r>
            <a:r>
              <a:rPr lang="fi-FI" dirty="0" smtClean="0"/>
              <a:t> in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centers</a:t>
            </a:r>
            <a:endParaRPr lang="fi-FI" dirty="0" smtClean="0"/>
          </a:p>
          <a:p>
            <a:pPr marL="457200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91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Service Foundation for the Deaf</a:t>
            </a:r>
            <a:endParaRPr lang="fi-FI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Organization in </a:t>
            </a:r>
            <a:r>
              <a:rPr lang="fi-FI" sz="2000" dirty="0" err="1" smtClean="0"/>
              <a:t>brief</a:t>
            </a:r>
            <a:r>
              <a:rPr lang="fi-FI" sz="2000" dirty="0" smtClean="0"/>
              <a:t>:</a:t>
            </a:r>
            <a:endParaRPr lang="fi-FI" sz="2000" dirty="0"/>
          </a:p>
          <a:p>
            <a:endParaRPr lang="fi-FI" sz="2000" dirty="0"/>
          </a:p>
          <a:p>
            <a:pPr marL="958850" lvl="1" indent="-514350"/>
            <a:r>
              <a:rPr lang="en-US" sz="2000" dirty="0"/>
              <a:t>In Finland there are approximately 4000 - 5000 people who are deaf and use sign language as their mother tongue.</a:t>
            </a:r>
          </a:p>
          <a:p>
            <a:pPr marL="958850" lvl="1" indent="-514350"/>
            <a:r>
              <a:rPr lang="en-US" sz="2000" dirty="0"/>
              <a:t>The Service Foundation for the Deaf provides housing services for 240 residents in service </a:t>
            </a:r>
            <a:r>
              <a:rPr lang="en-US" sz="2000" dirty="0" err="1"/>
              <a:t>centres</a:t>
            </a:r>
            <a:r>
              <a:rPr lang="en-US" sz="2000" dirty="0"/>
              <a:t> and supported homes. The average age is around 56 years. Organization has about 200 out-patient clients and 1000 service users all together. Most of the service users have quite severe disabilities, handicaps and/or mental health and social problems. The number of the staff members is 250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6.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smtClean="0"/>
              <a:t>staff &amp; business </a:t>
            </a:r>
            <a:r>
              <a:rPr lang="fi-FI" dirty="0" err="1" smtClean="0"/>
              <a:t>networks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i-FI" dirty="0" err="1" smtClean="0"/>
              <a:t>Co-operation</a:t>
            </a:r>
            <a:r>
              <a:rPr lang="fi-FI" dirty="0" smtClean="0"/>
              <a:t>  </a:t>
            </a:r>
            <a:r>
              <a:rPr lang="fi-FI" dirty="0"/>
              <a:t>is </a:t>
            </a:r>
            <a:r>
              <a:rPr lang="fi-FI" dirty="0" err="1"/>
              <a:t>easier</a:t>
            </a:r>
            <a:r>
              <a:rPr lang="fi-FI" dirty="0"/>
              <a:t> and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efficient</a:t>
            </a:r>
            <a:r>
              <a:rPr lang="fi-FI" dirty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sharing</a:t>
            </a:r>
            <a:r>
              <a:rPr lang="fi-FI" dirty="0" smtClean="0"/>
              <a:t> </a:t>
            </a:r>
            <a:r>
              <a:rPr lang="fi-FI" dirty="0" err="1" smtClean="0"/>
              <a:t>mutual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of </a:t>
            </a:r>
            <a:r>
              <a:rPr lang="fi-FI" dirty="0" err="1" smtClean="0"/>
              <a:t>reference</a:t>
            </a:r>
            <a:r>
              <a:rPr lang="fi-FI" dirty="0" smtClean="0"/>
              <a:t>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smtClean="0"/>
              <a:t>ACT-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  <a:r>
              <a:rPr lang="fi-FI" dirty="0" err="1" smtClean="0"/>
              <a:t>started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spring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non-client</a:t>
            </a:r>
            <a:r>
              <a:rPr lang="fi-FI" dirty="0" smtClean="0"/>
              <a:t> staff, </a:t>
            </a:r>
            <a:r>
              <a:rPr lang="fi-FI" dirty="0" err="1" smtClean="0"/>
              <a:t>eg</a:t>
            </a:r>
            <a:r>
              <a:rPr lang="fi-FI" dirty="0" smtClean="0"/>
              <a:t>. </a:t>
            </a:r>
            <a:r>
              <a:rPr lang="fi-FI" dirty="0" err="1" smtClean="0"/>
              <a:t>a</a:t>
            </a:r>
            <a:r>
              <a:rPr lang="fi-FI" dirty="0" err="1" smtClean="0"/>
              <a:t>ccountant</a:t>
            </a:r>
            <a:r>
              <a:rPr lang="fi-FI" dirty="0" err="1"/>
              <a:t>s</a:t>
            </a:r>
            <a:r>
              <a:rPr lang="fi-FI" dirty="0" smtClean="0"/>
              <a:t>. Through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set </a:t>
            </a:r>
            <a:r>
              <a:rPr lang="fi-FI" dirty="0" smtClean="0"/>
              <a:t> </a:t>
            </a:r>
            <a:r>
              <a:rPr lang="fi-FI" dirty="0" err="1" smtClean="0"/>
              <a:t>values</a:t>
            </a:r>
            <a:r>
              <a:rPr lang="fi-FI" dirty="0" smtClean="0"/>
              <a:t> of </a:t>
            </a:r>
            <a:r>
              <a:rPr lang="fi-FI" dirty="0" err="1" smtClean="0"/>
              <a:t>head</a:t>
            </a:r>
            <a:r>
              <a:rPr lang="fi-FI" dirty="0" smtClean="0"/>
              <a:t> </a:t>
            </a:r>
            <a:r>
              <a:rPr lang="fi-FI" dirty="0" err="1" smtClean="0"/>
              <a:t>office</a:t>
            </a:r>
            <a:r>
              <a:rPr lang="fi-FI" dirty="0" smtClean="0"/>
              <a:t>. 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7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/>
          <p:cNvSpPr/>
          <p:nvPr/>
        </p:nvSpPr>
        <p:spPr>
          <a:xfrm>
            <a:off x="3333750" y="1228725"/>
            <a:ext cx="2514600" cy="809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 err="1">
                <a:solidFill>
                  <a:srgbClr val="FFFFFF"/>
                </a:solidFill>
              </a:rPr>
              <a:t>Organisation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5" name="Ellipsi 4"/>
          <p:cNvSpPr/>
          <p:nvPr/>
        </p:nvSpPr>
        <p:spPr>
          <a:xfrm>
            <a:off x="7772400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1438275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161925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 err="1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2686050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3952875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5219700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6486525" y="3067050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Unit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3333750" y="4948238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Client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2057400" y="4948238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8" name="Ellipsi 17"/>
          <p:cNvSpPr/>
          <p:nvPr/>
        </p:nvSpPr>
        <p:spPr>
          <a:xfrm>
            <a:off x="4581525" y="4948238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Client</a:t>
            </a:r>
            <a:endParaRPr lang="fi-FI" sz="1350" dirty="0">
              <a:solidFill>
                <a:srgbClr val="FFFFFF"/>
              </a:solidFill>
            </a:endParaRPr>
          </a:p>
        </p:txBody>
      </p:sp>
      <p:sp>
        <p:nvSpPr>
          <p:cNvPr id="19" name="Ellipsi 18"/>
          <p:cNvSpPr/>
          <p:nvPr/>
        </p:nvSpPr>
        <p:spPr>
          <a:xfrm>
            <a:off x="5848350" y="4948238"/>
            <a:ext cx="1238250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>
                <a:solidFill>
                  <a:srgbClr val="FFFFFF"/>
                </a:solidFill>
              </a:rPr>
              <a:t>Client</a:t>
            </a:r>
            <a:endParaRPr lang="fi-FI" sz="1350" dirty="0">
              <a:solidFill>
                <a:srgbClr val="FFFFFF"/>
              </a:solidFill>
            </a:endParaRPr>
          </a:p>
        </p:txBody>
      </p:sp>
      <p:cxnSp>
        <p:nvCxnSpPr>
          <p:cNvPr id="22" name="Kaareva yhdysviiva 21"/>
          <p:cNvCxnSpPr/>
          <p:nvPr/>
        </p:nvCxnSpPr>
        <p:spPr>
          <a:xfrm rot="10800000" flipV="1">
            <a:off x="1200150" y="1809750"/>
            <a:ext cx="2095500" cy="10477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Kaareva yhdysviiva 22"/>
          <p:cNvCxnSpPr/>
          <p:nvPr/>
        </p:nvCxnSpPr>
        <p:spPr>
          <a:xfrm rot="10800000" flipV="1">
            <a:off x="2247900" y="2038350"/>
            <a:ext cx="1466850" cy="93106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Kaareva yhdysviiva 24"/>
          <p:cNvCxnSpPr/>
          <p:nvPr/>
        </p:nvCxnSpPr>
        <p:spPr>
          <a:xfrm rot="10800000" flipV="1">
            <a:off x="3343275" y="2155033"/>
            <a:ext cx="828675" cy="8143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aareva yhdysviiva 27"/>
          <p:cNvCxnSpPr/>
          <p:nvPr/>
        </p:nvCxnSpPr>
        <p:spPr>
          <a:xfrm rot="10800000">
            <a:off x="5953125" y="1809751"/>
            <a:ext cx="2324100" cy="115966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aareva yhdysviiva 29"/>
          <p:cNvCxnSpPr/>
          <p:nvPr/>
        </p:nvCxnSpPr>
        <p:spPr>
          <a:xfrm rot="10800000">
            <a:off x="5534025" y="2038351"/>
            <a:ext cx="1323975" cy="93106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aareva yhdysviiva 31"/>
          <p:cNvCxnSpPr/>
          <p:nvPr/>
        </p:nvCxnSpPr>
        <p:spPr>
          <a:xfrm rot="16200000" flipV="1">
            <a:off x="5022058" y="2247902"/>
            <a:ext cx="814385" cy="6286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Kaareva yhdysviiva 34"/>
          <p:cNvCxnSpPr/>
          <p:nvPr/>
        </p:nvCxnSpPr>
        <p:spPr>
          <a:xfrm rot="10800000" flipV="1">
            <a:off x="2247900" y="3952875"/>
            <a:ext cx="1466850" cy="93106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Kaareva yhdysviiva 35"/>
          <p:cNvCxnSpPr/>
          <p:nvPr/>
        </p:nvCxnSpPr>
        <p:spPr>
          <a:xfrm rot="10800000" flipV="1">
            <a:off x="3343275" y="4069558"/>
            <a:ext cx="828675" cy="8143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Kaareva yhdysviiva 37"/>
          <p:cNvCxnSpPr/>
          <p:nvPr/>
        </p:nvCxnSpPr>
        <p:spPr>
          <a:xfrm rot="10800000">
            <a:off x="5534025" y="3952876"/>
            <a:ext cx="1323975" cy="93106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Kaareva yhdysviiva 38"/>
          <p:cNvCxnSpPr/>
          <p:nvPr/>
        </p:nvCxnSpPr>
        <p:spPr>
          <a:xfrm rot="16200000" flipV="1">
            <a:off x="5022058" y="4162427"/>
            <a:ext cx="814385" cy="6286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8229600" cy="796925"/>
          </a:xfrm>
        </p:spPr>
        <p:txBody>
          <a:bodyPr/>
          <a:lstStyle/>
          <a:p>
            <a:r>
              <a:rPr lang="fi-FI" dirty="0" smtClean="0"/>
              <a:t>Organization </a:t>
            </a:r>
            <a:r>
              <a:rPr lang="fi-FI" dirty="0" err="1" smtClean="0"/>
              <a:t>outcomes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51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>
                <a:hlinkClick r:id="rId2"/>
              </a:rPr>
              <a:t>leena.hassinen@pp.inet.fi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>
                <a:hlinkClick r:id="rId3"/>
              </a:rPr>
              <a:t>jouni.riihimaki@kuurojenpalvelusaatio.fi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5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233" y="105479"/>
            <a:ext cx="4151047" cy="611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Staff Training: The </a:t>
            </a:r>
            <a:r>
              <a:rPr lang="fi-FI" dirty="0" err="1" smtClean="0"/>
              <a:t>first</a:t>
            </a:r>
            <a:r>
              <a:rPr lang="fi-FI" dirty="0" smtClean="0"/>
              <a:t> trial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2009 in the Service Centre Sampola</a:t>
            </a:r>
            <a:endParaRPr lang="fi-FI" sz="2400" dirty="0" smtClean="0"/>
          </a:p>
          <a:p>
            <a:pPr marL="958850" lvl="1" indent="-514350"/>
            <a:r>
              <a:rPr lang="fi-FI" sz="2400" dirty="0" smtClean="0"/>
              <a:t>9 </a:t>
            </a:r>
            <a:r>
              <a:rPr lang="fi-FI" sz="2400" dirty="0" err="1" smtClean="0"/>
              <a:t>councelors</a:t>
            </a:r>
            <a:r>
              <a:rPr lang="fi-FI" sz="2400" dirty="0" smtClean="0"/>
              <a:t> and 16 </a:t>
            </a:r>
            <a:r>
              <a:rPr lang="fi-FI" sz="2400" dirty="0" err="1" smtClean="0"/>
              <a:t>clients</a:t>
            </a:r>
            <a:r>
              <a:rPr lang="fi-FI" sz="2400" dirty="0" smtClean="0"/>
              <a:t> </a:t>
            </a:r>
            <a:r>
              <a:rPr lang="fi-FI" sz="2400" dirty="0" err="1" smtClean="0"/>
              <a:t>attended</a:t>
            </a:r>
            <a:r>
              <a:rPr lang="fi-FI" sz="2400" dirty="0" smtClean="0"/>
              <a:t> the trial</a:t>
            </a:r>
          </a:p>
          <a:p>
            <a:pPr marL="958850" lvl="1" indent="-514350"/>
            <a:r>
              <a:rPr lang="fi-FI" sz="2400" dirty="0" err="1" smtClean="0"/>
              <a:t>First</a:t>
            </a:r>
            <a:r>
              <a:rPr lang="fi-FI" sz="2400" dirty="0" smtClean="0"/>
              <a:t> </a:t>
            </a:r>
            <a:r>
              <a:rPr lang="fi-FI" sz="2400" dirty="0" err="1" smtClean="0"/>
              <a:t>there</a:t>
            </a:r>
            <a:r>
              <a:rPr lang="fi-FI" sz="2400" dirty="0" smtClean="0"/>
              <a:t> </a:t>
            </a:r>
            <a:r>
              <a:rPr lang="fi-FI" sz="2400" dirty="0" err="1" smtClean="0"/>
              <a:t>was</a:t>
            </a:r>
            <a:r>
              <a:rPr lang="fi-FI" sz="2400" dirty="0" smtClean="0"/>
              <a:t> a </a:t>
            </a:r>
            <a:r>
              <a:rPr lang="fi-FI" sz="2400" dirty="0" err="1" smtClean="0"/>
              <a:t>two</a:t>
            </a:r>
            <a:r>
              <a:rPr lang="fi-FI" sz="2400" dirty="0" smtClean="0"/>
              <a:t> </a:t>
            </a:r>
            <a:r>
              <a:rPr lang="fi-FI" sz="2400" dirty="0" err="1" smtClean="0"/>
              <a:t>day</a:t>
            </a:r>
            <a:r>
              <a:rPr lang="fi-FI" sz="2400" dirty="0" smtClean="0"/>
              <a:t> workshop </a:t>
            </a:r>
            <a:r>
              <a:rPr lang="fi-FI" sz="2400" dirty="0" err="1" smtClean="0"/>
              <a:t>about</a:t>
            </a:r>
            <a:r>
              <a:rPr lang="fi-FI" sz="2400" dirty="0" smtClean="0"/>
              <a:t> ACT </a:t>
            </a:r>
            <a:r>
              <a:rPr lang="fi-FI" sz="2400" dirty="0" err="1" smtClean="0"/>
              <a:t>principles</a:t>
            </a:r>
            <a:r>
              <a:rPr lang="fi-FI" sz="2400" dirty="0" smtClean="0"/>
              <a:t> and </a:t>
            </a:r>
            <a:r>
              <a:rPr lang="fi-FI" sz="2400" dirty="0" err="1" smtClean="0"/>
              <a:t>methods</a:t>
            </a:r>
            <a:endParaRPr lang="fi-FI" sz="2400" dirty="0" smtClean="0"/>
          </a:p>
          <a:p>
            <a:pPr marL="958850" lvl="1" indent="-514350"/>
            <a:r>
              <a:rPr lang="fi-FI" sz="2400" dirty="0" smtClean="0"/>
              <a:t>During the trial the </a:t>
            </a:r>
            <a:r>
              <a:rPr lang="fi-FI" sz="2400" dirty="0" err="1" smtClean="0"/>
              <a:t>councelors</a:t>
            </a:r>
            <a:r>
              <a:rPr lang="fi-FI" sz="2400" dirty="0" smtClean="0"/>
              <a:t> </a:t>
            </a:r>
            <a:r>
              <a:rPr lang="fi-FI" sz="2400" dirty="0" err="1" smtClean="0"/>
              <a:t>had</a:t>
            </a:r>
            <a:r>
              <a:rPr lang="fi-FI" sz="2400" dirty="0" smtClean="0"/>
              <a:t> supervision </a:t>
            </a:r>
            <a:r>
              <a:rPr lang="fi-FI" sz="2400" dirty="0" err="1" smtClean="0"/>
              <a:t>every</a:t>
            </a:r>
            <a:r>
              <a:rPr lang="fi-FI" sz="2400" dirty="0" smtClean="0"/>
              <a:t> </a:t>
            </a:r>
            <a:r>
              <a:rPr lang="fi-FI" sz="2400" dirty="0" err="1" smtClean="0"/>
              <a:t>second</a:t>
            </a:r>
            <a:r>
              <a:rPr lang="fi-FI" sz="2400" dirty="0" smtClean="0"/>
              <a:t> </a:t>
            </a:r>
            <a:r>
              <a:rPr lang="fi-FI" sz="2400" dirty="0" err="1" smtClean="0"/>
              <a:t>week</a:t>
            </a:r>
            <a:endParaRPr lang="fi-FI" sz="2400" dirty="0" smtClean="0"/>
          </a:p>
          <a:p>
            <a:pPr marL="958850" lvl="1" indent="-514350"/>
            <a:r>
              <a:rPr lang="en-GB" sz="2400" dirty="0" smtClean="0"/>
              <a:t>They formed study </a:t>
            </a:r>
            <a:r>
              <a:rPr lang="en-GB" sz="2400" dirty="0"/>
              <a:t>groups: </a:t>
            </a:r>
            <a:r>
              <a:rPr lang="en-GB" sz="2400" dirty="0" smtClean="0"/>
              <a:t>They </a:t>
            </a:r>
            <a:r>
              <a:rPr lang="en-GB" sz="2400" dirty="0"/>
              <a:t>studied the theory and </a:t>
            </a:r>
            <a:r>
              <a:rPr lang="en-GB" sz="2400" dirty="0" smtClean="0"/>
              <a:t>methods </a:t>
            </a:r>
            <a:r>
              <a:rPr lang="en-GB" sz="2400" dirty="0"/>
              <a:t>of </a:t>
            </a:r>
            <a:r>
              <a:rPr lang="en-GB" sz="2400" dirty="0" smtClean="0"/>
              <a:t>ACT and had discussions five times</a:t>
            </a:r>
            <a:r>
              <a:rPr lang="fi-FI" sz="2400" dirty="0" smtClean="0"/>
              <a:t> </a:t>
            </a:r>
          </a:p>
          <a:p>
            <a:pPr marL="958850" lvl="1" indent="-514350"/>
            <a:r>
              <a:rPr lang="fi-FI" sz="2400" dirty="0" smtClean="0"/>
              <a:t>One </a:t>
            </a:r>
            <a:r>
              <a:rPr lang="fi-FI" sz="2400" dirty="0" err="1" smtClean="0"/>
              <a:t>councelor</a:t>
            </a:r>
            <a:r>
              <a:rPr lang="fi-FI" sz="2400" dirty="0" smtClean="0"/>
              <a:t> </a:t>
            </a:r>
            <a:r>
              <a:rPr lang="fi-FI" sz="2400" dirty="0" err="1" smtClean="0"/>
              <a:t>had</a:t>
            </a:r>
            <a:r>
              <a:rPr lang="fi-FI" sz="2400" dirty="0" smtClean="0"/>
              <a:t> 8-10 </a:t>
            </a:r>
            <a:r>
              <a:rPr lang="fi-FI" sz="2400" dirty="0" err="1" smtClean="0"/>
              <a:t>meetings</a:t>
            </a:r>
            <a:r>
              <a:rPr lang="fi-FI" sz="2400" dirty="0" smtClean="0"/>
              <a:t> / </a:t>
            </a:r>
            <a:r>
              <a:rPr lang="fi-FI" sz="2400" dirty="0" err="1" smtClean="0"/>
              <a:t>client</a:t>
            </a:r>
            <a:r>
              <a:rPr lang="fi-FI" sz="2400" dirty="0" smtClean="0"/>
              <a:t> </a:t>
            </a:r>
            <a:r>
              <a:rPr lang="fi-FI" sz="2400" dirty="0" err="1" smtClean="0"/>
              <a:t>during</a:t>
            </a:r>
            <a:r>
              <a:rPr lang="fi-FI" sz="2400" dirty="0" smtClean="0"/>
              <a:t> 10-12 </a:t>
            </a:r>
            <a:r>
              <a:rPr lang="fi-FI" sz="2400" dirty="0" err="1" smtClean="0"/>
              <a:t>weeks</a:t>
            </a:r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8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clients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400" cy="4249737"/>
          </a:xfrm>
        </p:spPr>
        <p:txBody>
          <a:bodyPr/>
          <a:lstStyle/>
          <a:p>
            <a:pPr marL="958850" lvl="1" indent="-514350"/>
            <a:r>
              <a:rPr lang="en-GB" sz="2400" dirty="0"/>
              <a:t>Their mean age was 44.3 years (22-60). </a:t>
            </a:r>
          </a:p>
          <a:p>
            <a:pPr marL="958850" lvl="1" indent="-514350"/>
            <a:r>
              <a:rPr lang="en-US" sz="2400" dirty="0"/>
              <a:t>All except one were working in the Service </a:t>
            </a:r>
            <a:r>
              <a:rPr lang="en-US" sz="2400" dirty="0" err="1"/>
              <a:t>centre</a:t>
            </a:r>
            <a:r>
              <a:rPr lang="en-US" sz="2400" dirty="0"/>
              <a:t> </a:t>
            </a:r>
            <a:r>
              <a:rPr lang="en-US" sz="2400" dirty="0" err="1"/>
              <a:t>Sampola</a:t>
            </a:r>
            <a:r>
              <a:rPr lang="en-US" sz="2400" dirty="0"/>
              <a:t> (94%), 9 (64%) were living there. </a:t>
            </a:r>
          </a:p>
          <a:p>
            <a:pPr marL="958850" lvl="1" indent="-514350"/>
            <a:r>
              <a:rPr lang="en-US" sz="2400" dirty="0"/>
              <a:t>There was an equal amount of men and women. </a:t>
            </a:r>
          </a:p>
          <a:p>
            <a:pPr marL="958850" lvl="1" indent="-514350"/>
            <a:r>
              <a:rPr lang="en-US" sz="2400" dirty="0"/>
              <a:t>Ten (71%) of the subjects were single. </a:t>
            </a:r>
          </a:p>
          <a:p>
            <a:pPr marL="958850" lvl="1" indent="-514350"/>
            <a:r>
              <a:rPr lang="en-US" sz="2400" dirty="0"/>
              <a:t>Seven (50%) clients had psychiatric diagnoses and medication, only 4 (29%) were receiving treatment</a:t>
            </a:r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57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921625" cy="1143000"/>
          </a:xfrm>
        </p:spPr>
        <p:txBody>
          <a:bodyPr/>
          <a:lstStyle/>
          <a:p>
            <a:r>
              <a:rPr lang="fi-FI" dirty="0" smtClean="0"/>
              <a:t>Intervention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147174" cy="4968552"/>
          </a:xfrm>
        </p:spPr>
        <p:txBody>
          <a:bodyPr/>
          <a:lstStyle/>
          <a:p>
            <a:pPr marL="958850" lvl="1" indent="-514350"/>
            <a:r>
              <a:rPr lang="en-GB" sz="2000" dirty="0"/>
              <a:t>The staff members were instructed to draw a case formulation of the clients´ situation and then formulate a value analysis based on ACT principles with the client.</a:t>
            </a:r>
          </a:p>
          <a:p>
            <a:pPr marL="958850" lvl="1" indent="-514350"/>
            <a:r>
              <a:rPr lang="en-GB" sz="2000" dirty="0"/>
              <a:t>According to the clients needs the intervention included experiential exercises and metaphors of ACT.</a:t>
            </a:r>
          </a:p>
          <a:p>
            <a:pPr marL="958850" lvl="1" indent="-514350"/>
            <a:r>
              <a:rPr lang="en-GB" sz="2000" dirty="0"/>
              <a:t>All intervention was done in sign language. </a:t>
            </a:r>
          </a:p>
          <a:p>
            <a:pPr marL="958850" lvl="1" indent="-514350"/>
            <a:r>
              <a:rPr lang="en-GB" sz="2000" dirty="0"/>
              <a:t>Following exercises were translated into the Finnish sign language: the Observer exercise, The Putting Emotions In Front of You Exercise.</a:t>
            </a:r>
          </a:p>
          <a:p>
            <a:pPr marL="958850" lvl="1" indent="-514350"/>
            <a:r>
              <a:rPr lang="fi-FI" sz="2000" dirty="0"/>
              <a:t>7 </a:t>
            </a:r>
            <a:r>
              <a:rPr lang="fi-FI" sz="2000" dirty="0" err="1"/>
              <a:t>metaphors</a:t>
            </a:r>
            <a:r>
              <a:rPr lang="fi-FI" sz="2000" dirty="0"/>
              <a:t> </a:t>
            </a:r>
            <a:r>
              <a:rPr lang="fi-FI" sz="2000" dirty="0" err="1"/>
              <a:t>were</a:t>
            </a:r>
            <a:r>
              <a:rPr lang="fi-FI" sz="2000" dirty="0"/>
              <a:t> </a:t>
            </a:r>
            <a:r>
              <a:rPr lang="fi-FI" sz="2000" dirty="0" err="1"/>
              <a:t>translated</a:t>
            </a:r>
            <a:r>
              <a:rPr lang="fi-FI" sz="2000" dirty="0"/>
              <a:t>: The </a:t>
            </a:r>
            <a:r>
              <a:rPr lang="fi-FI" sz="2000" dirty="0" err="1"/>
              <a:t>Quicksand</a:t>
            </a:r>
            <a:r>
              <a:rPr lang="fi-FI" sz="2000" dirty="0"/>
              <a:t>, The Man in the </a:t>
            </a:r>
            <a:r>
              <a:rPr lang="fi-FI" sz="2000" dirty="0" err="1"/>
              <a:t>Hole</a:t>
            </a:r>
            <a:r>
              <a:rPr lang="fi-FI" sz="2000" dirty="0"/>
              <a:t>, The </a:t>
            </a:r>
            <a:r>
              <a:rPr lang="fi-FI" sz="2000" dirty="0" err="1"/>
              <a:t>Tug-of-War</a:t>
            </a:r>
            <a:r>
              <a:rPr lang="fi-FI" sz="2000" dirty="0"/>
              <a:t> </a:t>
            </a:r>
            <a:r>
              <a:rPr lang="fi-FI" sz="2000" dirty="0" err="1"/>
              <a:t>with</a:t>
            </a:r>
            <a:r>
              <a:rPr lang="fi-FI" sz="2000" dirty="0"/>
              <a:t> a </a:t>
            </a:r>
            <a:r>
              <a:rPr lang="fi-FI" sz="2000" dirty="0" err="1"/>
              <a:t>Monster</a:t>
            </a:r>
            <a:r>
              <a:rPr lang="fi-FI" sz="2000" dirty="0"/>
              <a:t>, the </a:t>
            </a:r>
            <a:r>
              <a:rPr lang="fi-FI" sz="2000" dirty="0" err="1"/>
              <a:t>Jelly</a:t>
            </a:r>
            <a:r>
              <a:rPr lang="fi-FI" sz="2000" dirty="0"/>
              <a:t> </a:t>
            </a:r>
            <a:r>
              <a:rPr lang="fi-FI" sz="2000" dirty="0" err="1"/>
              <a:t>Donuts</a:t>
            </a:r>
            <a:r>
              <a:rPr lang="fi-FI" sz="2000" dirty="0"/>
              <a:t>, </a:t>
            </a:r>
            <a:r>
              <a:rPr lang="fi-FI" sz="2000" dirty="0" err="1"/>
              <a:t>Hungry</a:t>
            </a:r>
            <a:r>
              <a:rPr lang="fi-FI" sz="2000" dirty="0"/>
              <a:t> Tiger, The House, The Bird House. 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532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Measurements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8850" lvl="1" indent="-514350"/>
            <a:r>
              <a:rPr lang="en-GB" sz="2400" dirty="0"/>
              <a:t>The clients´ situation was assessed by The Symptom Checklist 90 (SCL-90), Beck Depression Inventory  (BDI) and AAQ 2 before, during and after the trial</a:t>
            </a:r>
          </a:p>
          <a:p>
            <a:pPr marL="958850" lvl="1" indent="-514350"/>
            <a:r>
              <a:rPr lang="en-GB" sz="2400" dirty="0"/>
              <a:t>These measurements were translated into sign language before the trial. </a:t>
            </a:r>
          </a:p>
          <a:p>
            <a:pPr marL="958850" lvl="1" indent="-514350"/>
            <a:r>
              <a:rPr lang="en-GB" sz="2400" dirty="0"/>
              <a:t>The time between Pre- and Post-measurements was 3 months. </a:t>
            </a:r>
          </a:p>
          <a:p>
            <a:pPr marL="958850" lvl="1" indent="-514350"/>
            <a:r>
              <a:rPr lang="en-GB" sz="2400" dirty="0"/>
              <a:t>The follow –up was done six months after the intervention ended </a:t>
            </a:r>
            <a:endParaRPr lang="en-GB" sz="2400" dirty="0" smtClean="0"/>
          </a:p>
          <a:p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Berlin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19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r>
              <a:rPr lang="fi-FI" dirty="0" smtClean="0"/>
              <a:t>: </a:t>
            </a:r>
            <a:r>
              <a:rPr lang="fi-FI" dirty="0" err="1" smtClean="0"/>
              <a:t>Figure</a:t>
            </a:r>
            <a:r>
              <a:rPr lang="fi-FI" dirty="0" smtClean="0"/>
              <a:t> on </a:t>
            </a:r>
            <a:r>
              <a:rPr lang="fi-FI" dirty="0" err="1" smtClean="0"/>
              <a:t>changes</a:t>
            </a:r>
            <a:r>
              <a:rPr lang="fi-FI" dirty="0" smtClean="0"/>
              <a:t> in SCL GSI (n =14)</a:t>
            </a:r>
            <a:endParaRPr lang="fi-FI" dirty="0"/>
          </a:p>
        </p:txBody>
      </p:sp>
      <p:graphicFrame>
        <p:nvGraphicFramePr>
          <p:cNvPr id="3" name="Kaavio 2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162880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Decrease</a:t>
            </a:r>
            <a:r>
              <a:rPr lang="fi-FI" dirty="0" smtClean="0"/>
              <a:t> of </a:t>
            </a:r>
            <a:r>
              <a:rPr lang="fi-FI" dirty="0" err="1" smtClean="0"/>
              <a:t>symptoms</a:t>
            </a:r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445224"/>
            <a:ext cx="7276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10 of 14 </a:t>
            </a:r>
            <a:r>
              <a:rPr lang="fi-FI" b="1" dirty="0" err="1" smtClean="0"/>
              <a:t>subjects</a:t>
            </a:r>
            <a:r>
              <a:rPr lang="fi-FI" b="1" dirty="0" smtClean="0"/>
              <a:t> </a:t>
            </a:r>
            <a:r>
              <a:rPr lang="fi-FI" b="1" dirty="0" err="1" smtClean="0"/>
              <a:t>reported</a:t>
            </a:r>
            <a:r>
              <a:rPr lang="fi-FI" b="1" dirty="0" smtClean="0"/>
              <a:t> </a:t>
            </a:r>
            <a:r>
              <a:rPr lang="fi-FI" b="1" dirty="0" err="1" smtClean="0"/>
              <a:t>decrease</a:t>
            </a:r>
            <a:r>
              <a:rPr lang="fi-FI" b="1" dirty="0" smtClean="0"/>
              <a:t> of </a:t>
            </a:r>
            <a:r>
              <a:rPr lang="fi-FI" b="1" dirty="0" err="1" smtClean="0"/>
              <a:t>psychological</a:t>
            </a:r>
            <a:r>
              <a:rPr lang="fi-FI" b="1" dirty="0" smtClean="0"/>
              <a:t> </a:t>
            </a:r>
            <a:r>
              <a:rPr lang="fi-FI" b="1" dirty="0" err="1" smtClean="0"/>
              <a:t>symptoms</a:t>
            </a:r>
            <a:r>
              <a:rPr lang="fi-FI" b="1" dirty="0" smtClean="0"/>
              <a:t>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1502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r>
              <a:rPr lang="fi-FI" dirty="0" smtClean="0"/>
              <a:t>: </a:t>
            </a:r>
            <a:r>
              <a:rPr lang="fi-FI" dirty="0" err="1" smtClean="0"/>
              <a:t>Figure</a:t>
            </a:r>
            <a:r>
              <a:rPr lang="fi-FI" dirty="0" smtClean="0"/>
              <a:t> on </a:t>
            </a:r>
            <a:r>
              <a:rPr lang="fi-FI" dirty="0" err="1" smtClean="0"/>
              <a:t>changes</a:t>
            </a:r>
            <a:r>
              <a:rPr lang="fi-FI" dirty="0" smtClean="0"/>
              <a:t> in BDI </a:t>
            </a:r>
            <a:br>
              <a:rPr lang="fi-FI" dirty="0" smtClean="0"/>
            </a:br>
            <a:r>
              <a:rPr lang="fi-FI" dirty="0" smtClean="0"/>
              <a:t>(n = 14)</a:t>
            </a:r>
            <a:endParaRPr lang="fi-FI" dirty="0"/>
          </a:p>
        </p:txBody>
      </p:sp>
      <p:graphicFrame>
        <p:nvGraphicFramePr>
          <p:cNvPr id="3" name="Kaavio 2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1960" y="1772816"/>
            <a:ext cx="254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Decrease</a:t>
            </a:r>
            <a:r>
              <a:rPr lang="fi-FI" dirty="0" smtClean="0"/>
              <a:t> of depression </a:t>
            </a:r>
            <a:r>
              <a:rPr lang="fi-FI" dirty="0" err="1" smtClean="0"/>
              <a:t>symptoms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5445224"/>
            <a:ext cx="677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8 of 14 </a:t>
            </a:r>
            <a:r>
              <a:rPr lang="fi-FI" b="1" dirty="0" err="1" smtClean="0"/>
              <a:t>subjects</a:t>
            </a:r>
            <a:r>
              <a:rPr lang="fi-FI" b="1" dirty="0" smtClean="0"/>
              <a:t> </a:t>
            </a:r>
            <a:r>
              <a:rPr lang="fi-FI" b="1" dirty="0" err="1" smtClean="0"/>
              <a:t>reported</a:t>
            </a:r>
            <a:r>
              <a:rPr lang="fi-FI" b="1" dirty="0" smtClean="0"/>
              <a:t> </a:t>
            </a:r>
            <a:r>
              <a:rPr lang="fi-FI" b="1" dirty="0" err="1" smtClean="0"/>
              <a:t>decrease</a:t>
            </a:r>
            <a:r>
              <a:rPr lang="fi-FI" b="1" dirty="0" smtClean="0"/>
              <a:t> of depression </a:t>
            </a:r>
            <a:r>
              <a:rPr lang="fi-FI" b="1" dirty="0" err="1" smtClean="0"/>
              <a:t>symptoms</a:t>
            </a:r>
            <a:r>
              <a:rPr lang="fi-FI" b="1" dirty="0" smtClean="0"/>
              <a:t>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0169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lvelusäätiö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 Unicode MS"/>
        <a:ea typeface="Arial Unicode MS"/>
        <a:cs typeface="Arial Unicode MS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 Unicode MS"/>
        <a:ea typeface="Arial Unicode MS"/>
        <a:cs typeface="Arial Unicode MS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 Unicode MS"/>
        <a:ea typeface="Arial Unicode MS"/>
        <a:cs typeface="Arial Unicode MS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fi-F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sym typeface="Wingdings" pitchFamily="2" charset="2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palvelusäätiö</Template>
  <TotalTime>1791</TotalTime>
  <Words>1050</Words>
  <Application>Microsoft Office PowerPoint</Application>
  <PresentationFormat>Näytössä katseltava diaesitys (4:3)</PresentationFormat>
  <Paragraphs>154</Paragraphs>
  <Slides>22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22</vt:i4>
      </vt:variant>
    </vt:vector>
  </HeadingPairs>
  <TitlesOfParts>
    <vt:vector size="31" baseType="lpstr">
      <vt:lpstr>Arial Unicode MS</vt:lpstr>
      <vt:lpstr>ＭＳ Ｐゴシック</vt:lpstr>
      <vt:lpstr>Arial</vt:lpstr>
      <vt:lpstr>Calibri</vt:lpstr>
      <vt:lpstr>Wingdings</vt:lpstr>
      <vt:lpstr>palvelusäätiö</vt:lpstr>
      <vt:lpstr>Office-teema</vt:lpstr>
      <vt:lpstr>Oletusrakenne</vt:lpstr>
      <vt:lpstr>1_Oletusrakenne</vt:lpstr>
      <vt:lpstr>Acceptance and Commitment Therapy with deaf clients: Staff training and organizational intervention </vt:lpstr>
      <vt:lpstr>The Service Foundation for the Deaf</vt:lpstr>
      <vt:lpstr>PowerPoint-esitys</vt:lpstr>
      <vt:lpstr>1. Staff Training: The first trial</vt:lpstr>
      <vt:lpstr>The clients</vt:lpstr>
      <vt:lpstr>Intervention </vt:lpstr>
      <vt:lpstr>Measurements</vt:lpstr>
      <vt:lpstr>Results: Figure on changes in SCL GSI (n =14)</vt:lpstr>
      <vt:lpstr>Results: Figure on changes in BDI  (n = 14)</vt:lpstr>
      <vt:lpstr>Results</vt:lpstr>
      <vt:lpstr>Value based counselling (2nd process)</vt:lpstr>
      <vt:lpstr>Value based counselling (3rd processes)</vt:lpstr>
      <vt:lpstr>2. Organizational intervention</vt:lpstr>
      <vt:lpstr>Organization by Mintzberg</vt:lpstr>
      <vt:lpstr> 1. Ideology   </vt:lpstr>
      <vt:lpstr>2. Top Management</vt:lpstr>
      <vt:lpstr>3. Middle management</vt:lpstr>
      <vt:lpstr>4. staff</vt:lpstr>
      <vt:lpstr>5. Service processes</vt:lpstr>
      <vt:lpstr>6. Support staff &amp; business networks</vt:lpstr>
      <vt:lpstr>Organization outcomes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Riihimaki Jouni</dc:creator>
  <cp:lastModifiedBy>Riihimaki Jouni</cp:lastModifiedBy>
  <cp:revision>81</cp:revision>
  <cp:lastPrinted>2015-06-11T12:17:55Z</cp:lastPrinted>
  <dcterms:created xsi:type="dcterms:W3CDTF">2014-02-09T07:19:08Z</dcterms:created>
  <dcterms:modified xsi:type="dcterms:W3CDTF">2015-07-16T15:22:37Z</dcterms:modified>
</cp:coreProperties>
</file>