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56" r:id="rId3"/>
    <p:sldId id="270" r:id="rId4"/>
    <p:sldId id="263" r:id="rId5"/>
    <p:sldId id="258" r:id="rId6"/>
    <p:sldId id="262" r:id="rId7"/>
    <p:sldId id="281" r:id="rId8"/>
    <p:sldId id="265" r:id="rId9"/>
    <p:sldId id="266" r:id="rId10"/>
    <p:sldId id="283" r:id="rId11"/>
    <p:sldId id="286" r:id="rId12"/>
    <p:sldId id="287" r:id="rId13"/>
    <p:sldId id="267" r:id="rId14"/>
    <p:sldId id="268" r:id="rId15"/>
    <p:sldId id="272" r:id="rId16"/>
    <p:sldId id="274" r:id="rId17"/>
    <p:sldId id="288" r:id="rId18"/>
    <p:sldId id="278" r:id="rId19"/>
    <p:sldId id="276" r:id="rId20"/>
    <p:sldId id="273" r:id="rId21"/>
    <p:sldId id="279" r:id="rId22"/>
    <p:sldId id="28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1858"/>
    <a:srgbClr val="6B5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725" autoAdjust="0"/>
  </p:normalViewPr>
  <p:slideViewPr>
    <p:cSldViewPr snapToGrid="0">
      <p:cViewPr>
        <p:scale>
          <a:sx n="66" d="100"/>
          <a:sy n="66" d="100"/>
        </p:scale>
        <p:origin x="1224" y="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72E97-6BA6-4486-98E1-3DE6A5A3C627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88BCB-DCC5-41C7-87E3-A980D9A7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62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423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372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1091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96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773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16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176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346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649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820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88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279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033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33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02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03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79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88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51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97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816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373B-C1BE-4C75-B8FD-18FF542D316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36F-6CE9-49D8-8BDA-C1B19EAC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4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373B-C1BE-4C75-B8FD-18FF542D316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36F-6CE9-49D8-8BDA-C1B19EAC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3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373B-C1BE-4C75-B8FD-18FF542D316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36F-6CE9-49D8-8BDA-C1B19EAC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44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304800" y="3200400"/>
            <a:ext cx="11684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solidFill>
                <a:srgbClr val="5B5249"/>
              </a:solidFill>
              <a:latin typeface="Times New Roman" pitchFamily="18" charset="0"/>
              <a:ea typeface="ＭＳ Ｐゴシック" charset="-128"/>
            </a:endParaRPr>
          </a:p>
        </p:txBody>
      </p:sp>
      <p:pic>
        <p:nvPicPr>
          <p:cNvPr id="5" name="Picture 3" descr="ANABN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711200" y="3200400"/>
            <a:ext cx="112776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hidden">
          <a:xfrm>
            <a:off x="1060451" y="2895600"/>
            <a:ext cx="4064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solidFill>
                <a:srgbClr val="5B5249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524000" y="19812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717800" y="4351338"/>
            <a:ext cx="85344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AC4E4-3AB1-421F-8D43-301D4804CEF1}" type="datetimeFigureOut">
              <a:rPr lang="en-US">
                <a:solidFill>
                  <a:srgbClr val="2A3D7A"/>
                </a:solidFill>
              </a:rPr>
              <a:pPr>
                <a:defRPr/>
              </a:pPr>
              <a:t>7/24/2015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246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A3D7A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24600"/>
            <a:ext cx="2540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06843DC-69EC-45BD-9622-ADA9A287CF18}" type="slidenum">
              <a:rPr 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68922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A28C3-1B5F-4415-8028-6A430654A039}" type="datetimeFigureOut">
              <a:rPr lang="en-US">
                <a:solidFill>
                  <a:srgbClr val="2A3D7A"/>
                </a:solidFill>
              </a:rPr>
              <a:pPr>
                <a:defRPr/>
              </a:pPr>
              <a:t>7/24/2015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A3D7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FE7CE-3298-4951-9597-E395D5E03A1E}" type="slidenum">
              <a:rPr 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23779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80519-1D48-48AC-AFF6-10A4C94102AE}" type="datetimeFigureOut">
              <a:rPr lang="en-US">
                <a:solidFill>
                  <a:srgbClr val="2A3D7A"/>
                </a:solidFill>
              </a:rPr>
              <a:pPr>
                <a:defRPr/>
              </a:pPr>
              <a:t>7/24/2015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A3D7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BCDFD-623E-43DD-9F64-62A0982AC9B8}" type="slidenum">
              <a:rPr 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07288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210185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210185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E4987-58CC-4F12-B73F-35E2EE4691D3}" type="datetimeFigureOut">
              <a:rPr lang="en-US">
                <a:solidFill>
                  <a:srgbClr val="2A3D7A"/>
                </a:solidFill>
              </a:rPr>
              <a:pPr>
                <a:defRPr/>
              </a:pPr>
              <a:t>7/24/2015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A3D7A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9B4AA-A137-4884-853D-C01A3B4F4415}" type="slidenum">
              <a:rPr 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65192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9E5CF-E0BB-4BCB-AD8A-EBBDCA1BF4EA}" type="datetimeFigureOut">
              <a:rPr lang="en-US">
                <a:solidFill>
                  <a:srgbClr val="2A3D7A"/>
                </a:solidFill>
              </a:rPr>
              <a:pPr>
                <a:defRPr/>
              </a:pPr>
              <a:t>7/24/2015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A3D7A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ABAD6-04EA-4AD7-BC14-651291582CC5}" type="slidenum">
              <a:rPr 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1421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1F332-8449-43D6-9920-7762D4A690F2}" type="datetimeFigureOut">
              <a:rPr lang="en-US">
                <a:solidFill>
                  <a:srgbClr val="2A3D7A"/>
                </a:solidFill>
              </a:rPr>
              <a:pPr>
                <a:defRPr/>
              </a:pPr>
              <a:t>7/24/2015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A3D7A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D03E0-4D42-46D6-910E-77F833C95BCA}" type="slidenum">
              <a:rPr 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19792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E1D0E-F33B-4556-9B5C-3E325E041235}" type="datetimeFigureOut">
              <a:rPr lang="en-US">
                <a:solidFill>
                  <a:srgbClr val="2A3D7A"/>
                </a:solidFill>
              </a:rPr>
              <a:pPr>
                <a:defRPr/>
              </a:pPr>
              <a:t>7/24/2015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A3D7A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FD1DD-2707-4888-9FF8-37ED839506B3}" type="slidenum">
              <a:rPr 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58599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F8C72-A4C2-4CB0-88B4-8B3032D7787C}" type="datetimeFigureOut">
              <a:rPr lang="en-US">
                <a:solidFill>
                  <a:srgbClr val="2A3D7A"/>
                </a:solidFill>
              </a:rPr>
              <a:pPr>
                <a:defRPr/>
              </a:pPr>
              <a:t>7/24/2015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A3D7A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8C827-C114-4745-9611-E1EA526564DC}" type="slidenum">
              <a:rPr 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01997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373B-C1BE-4C75-B8FD-18FF542D316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36F-6CE9-49D8-8BDA-C1B19EAC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81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17ADA-8F9C-4B5C-9A1F-02B071E60697}" type="datetimeFigureOut">
              <a:rPr lang="en-US">
                <a:solidFill>
                  <a:srgbClr val="2A3D7A"/>
                </a:solidFill>
              </a:rPr>
              <a:pPr>
                <a:defRPr/>
              </a:pPr>
              <a:t>7/24/2015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A3D7A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9F32F-2EBE-4598-802A-1851A4499C78}" type="slidenum">
              <a:rPr 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94555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B55DD-0922-4565-A29D-11D63339B4B7}" type="datetimeFigureOut">
              <a:rPr lang="en-US">
                <a:solidFill>
                  <a:srgbClr val="2A3D7A"/>
                </a:solidFill>
              </a:rPr>
              <a:pPr>
                <a:defRPr/>
              </a:pPr>
              <a:t>7/24/2015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A3D7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0ADA8-0C83-4531-B150-A7443A2877EE}" type="slidenum">
              <a:rPr 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57701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36051" y="838200"/>
            <a:ext cx="2749549" cy="5378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7400" y="838200"/>
            <a:ext cx="8045451" cy="5378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AEE53-8260-4AEE-84D5-E1CBA3F27F22}" type="datetimeFigureOut">
              <a:rPr lang="en-US">
                <a:solidFill>
                  <a:srgbClr val="2A3D7A"/>
                </a:solidFill>
              </a:rPr>
              <a:pPr>
                <a:defRPr/>
              </a:pPr>
              <a:t>7/24/2015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A3D7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EA3C9-A8B0-48E1-A8D2-EF4312F4A053}" type="slidenum">
              <a:rPr 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1696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838200"/>
            <a:ext cx="1099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2101850"/>
            <a:ext cx="538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2101850"/>
            <a:ext cx="538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C9BD8-EB15-4965-AAFC-EBFCF14EA891}" type="datetimeFigureOut">
              <a:rPr lang="en-US">
                <a:solidFill>
                  <a:srgbClr val="2A3D7A"/>
                </a:solidFill>
              </a:rPr>
              <a:pPr>
                <a:defRPr/>
              </a:pPr>
              <a:t>7/24/2015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A3D7A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A398C-2810-4991-9582-89B033064710}" type="slidenum">
              <a:rPr 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65181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838200"/>
            <a:ext cx="1099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12800" y="2101850"/>
            <a:ext cx="109728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C5592-55F1-4F85-B15D-107EFF1A52E0}" type="datetimeFigureOut">
              <a:rPr lang="en-US">
                <a:solidFill>
                  <a:srgbClr val="2A3D7A"/>
                </a:solidFill>
              </a:rPr>
              <a:pPr>
                <a:defRPr/>
              </a:pPr>
              <a:t>7/24/2015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A3D7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61BCC-D8B1-4306-8988-A2FC65219996}" type="slidenum">
              <a:rPr 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33450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87400" y="838200"/>
            <a:ext cx="10998200" cy="5378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84FA5-E0B9-45AD-86F9-F827AB264EAD}" type="datetimeFigureOut">
              <a:rPr lang="en-US">
                <a:solidFill>
                  <a:srgbClr val="2A3D7A"/>
                </a:solidFill>
              </a:rPr>
              <a:pPr>
                <a:defRPr/>
              </a:pPr>
              <a:t>7/24/2015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A3D7A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D529F-C5AD-4EAE-8903-8E4A346A132A}" type="slidenum">
              <a:rPr 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32668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24300"/>
            <a:ext cx="53848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CE715-B832-4785-AA6A-7579D4D4BAF3}" type="datetimeFigureOut">
              <a:rPr lang="en-US">
                <a:solidFill>
                  <a:srgbClr val="2A3D7A"/>
                </a:solidFill>
              </a:rPr>
              <a:pPr>
                <a:defRPr/>
              </a:pPr>
              <a:t>7/24/2015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A3D7A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DE90D-C33D-4C54-9B1A-F94F5D41C421}" type="slidenum">
              <a:rPr 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72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373B-C1BE-4C75-B8FD-18FF542D316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36F-6CE9-49D8-8BDA-C1B19EAC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35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373B-C1BE-4C75-B8FD-18FF542D316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36F-6CE9-49D8-8BDA-C1B19EAC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9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373B-C1BE-4C75-B8FD-18FF542D316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36F-6CE9-49D8-8BDA-C1B19EAC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9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373B-C1BE-4C75-B8FD-18FF542D316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36F-6CE9-49D8-8BDA-C1B19EAC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5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373B-C1BE-4C75-B8FD-18FF542D316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36F-6CE9-49D8-8BDA-C1B19EAC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373B-C1BE-4C75-B8FD-18FF542D316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36F-6CE9-49D8-8BDA-C1B19EAC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4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373B-C1BE-4C75-B8FD-18FF542D316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36F-6CE9-49D8-8BDA-C1B19EAC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5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C373B-C1BE-4C75-B8FD-18FF542D316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0A36F-6CE9-49D8-8BDA-C1B19EAC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hidden">
          <a:xfrm>
            <a:off x="203200" y="0"/>
            <a:ext cx="19304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solidFill>
                <a:srgbClr val="5B5249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hidden">
          <a:xfrm>
            <a:off x="2235200" y="0"/>
            <a:ext cx="99568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solidFill>
                <a:srgbClr val="5B5249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1748" name="Rectangle 4" descr="Stationery"/>
          <p:cNvSpPr>
            <a:spLocks noChangeArrowheads="1"/>
          </p:cNvSpPr>
          <p:nvPr/>
        </p:nvSpPr>
        <p:spPr bwMode="auto">
          <a:xfrm>
            <a:off x="609600" y="0"/>
            <a:ext cx="1625600" cy="762000"/>
          </a:xfrm>
          <a:prstGeom prst="rect">
            <a:avLst/>
          </a:prstGeom>
          <a:blipFill dpi="0" rotWithShape="0">
            <a:blip r:embed="rId1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solidFill>
                <a:srgbClr val="5B5249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1749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blipFill dpi="0" rotWithShape="0">
            <a:blip r:embed="rId1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solidFill>
                <a:srgbClr val="5B5249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838200"/>
            <a:ext cx="1099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4135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ct val="0"/>
              </a:spcBef>
              <a:spcAft>
                <a:spcPts val="0"/>
              </a:spcAft>
              <a:defRPr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11FBDC5-DC8D-4B5E-9E18-6AE3ADFF0F08}" type="datetimeFigureOut">
              <a:rPr lang="en-US">
                <a:solidFill>
                  <a:srgbClr val="2A3D7A"/>
                </a:solidFill>
              </a:rPr>
              <a:pPr>
                <a:defRPr/>
              </a:pPr>
              <a:t>7/24/2015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4135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defRPr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2A3D7A"/>
              </a:solidFill>
            </a:endParaRPr>
          </a:p>
        </p:txBody>
      </p:sp>
      <p:pic>
        <p:nvPicPr>
          <p:cNvPr id="1033" name="Picture 9" descr="anabnr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1" y="1"/>
            <a:ext cx="105537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406400" y="457200"/>
            <a:ext cx="33528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solidFill>
                <a:srgbClr val="5B5249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17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4135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ct val="0"/>
              </a:spcBef>
              <a:spcAft>
                <a:spcPts val="0"/>
              </a:spcAft>
              <a:defRPr sz="2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D9F3A12-4279-40F5-B400-FFFC4DBDBECC}" type="slidenum">
              <a:rPr lang="en-US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A3D7A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2101850"/>
            <a:ext cx="10972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177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604" y="298580"/>
            <a:ext cx="11000792" cy="2157024"/>
          </a:xfrm>
        </p:spPr>
        <p:txBody>
          <a:bodyPr>
            <a:normAutofit/>
          </a:bodyPr>
          <a:lstStyle/>
          <a:p>
            <a:r>
              <a:rPr lang="en-US" sz="4800" dirty="0"/>
              <a:t>A </a:t>
            </a:r>
            <a:r>
              <a:rPr lang="en-US" sz="4800" dirty="0" smtClean="0"/>
              <a:t>Behavior Analytic Conceptualization </a:t>
            </a:r>
            <a:r>
              <a:rPr lang="en-US" sz="4800" dirty="0"/>
              <a:t>of Awareness, Courage, and Love in Functional Analytic Psychotherapy (FAP)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108406"/>
              </p:ext>
            </p:extLst>
          </p:nvPr>
        </p:nvGraphicFramePr>
        <p:xfrm>
          <a:off x="2032000" y="3184086"/>
          <a:ext cx="8128000" cy="228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569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710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Adam M. Kuczynski, B.S.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Rodrigo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N. Xavier, M.A.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Alessandra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Villas-Boas, Ph.D.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Sonia Meyer, Ph.D.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Chad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Wetterneck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, Ph.D.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Gareth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Holman, Ph.D.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Robert J. Kohlenberg,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Ph.D.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Mavis Tsai, Ph.D.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Glenn Callaghan,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Ph.D.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Jonathan W. Kanter,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Ph.D.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63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Isosceles Triangle 24"/>
          <p:cNvSpPr/>
          <p:nvPr/>
        </p:nvSpPr>
        <p:spPr>
          <a:xfrm>
            <a:off x="9341724" y="1071911"/>
            <a:ext cx="2842467" cy="707375"/>
          </a:xfrm>
          <a:prstGeom prst="triangle">
            <a:avLst/>
          </a:prstGeom>
          <a:solidFill>
            <a:srgbClr val="3A18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16887" y="1071400"/>
            <a:ext cx="2827913" cy="703894"/>
          </a:xfrm>
          <a:prstGeom prst="triangle">
            <a:avLst/>
          </a:prstGeom>
          <a:solidFill>
            <a:srgbClr val="3A18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 bwMode="auto">
          <a:xfrm>
            <a:off x="1437356" y="1071400"/>
            <a:ext cx="9317287" cy="707886"/>
          </a:xfrm>
          <a:prstGeom prst="rect">
            <a:avLst/>
          </a:prstGeom>
          <a:solidFill>
            <a:srgbClr val="3A185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Context: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Interpersonal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interaction with motives and needs related to connection/closeness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838200" y="-473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What are Awareness, Courage, and Love?</a:t>
            </a:r>
            <a:endParaRPr lang="en-US" dirty="0"/>
          </a:p>
        </p:txBody>
      </p:sp>
      <p:pic>
        <p:nvPicPr>
          <p:cNvPr id="21" name="Picture 2" descr="http://2.bp.blogspot.com/-fpPUzlyK5ck/TnS6W_c8XtI/AAAAAAAABe4/h30ptWpJrn8/s1600/Therapist+and+clien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068"/>
          <a:stretch/>
        </p:blipFill>
        <p:spPr bwMode="auto">
          <a:xfrm>
            <a:off x="16886" y="1860886"/>
            <a:ext cx="1816421" cy="41646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xtLst/>
        </p:spPr>
      </p:pic>
      <p:pic>
        <p:nvPicPr>
          <p:cNvPr id="22" name="Picture 2" descr="http://2.bp.blogspot.com/-fpPUzlyK5ck/TnS6W_c8XtI/AAAAAAAABe4/h30ptWpJrn8/s1600/Therapist+and+clien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67"/>
          <a:stretch/>
        </p:blipFill>
        <p:spPr bwMode="auto">
          <a:xfrm>
            <a:off x="9807949" y="1860886"/>
            <a:ext cx="2358189" cy="416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ight Arrow 9"/>
          <p:cNvSpPr/>
          <p:nvPr/>
        </p:nvSpPr>
        <p:spPr>
          <a:xfrm rot="18881510">
            <a:off x="1411582" y="1806548"/>
            <a:ext cx="1862486" cy="1392644"/>
          </a:xfrm>
          <a:prstGeom prst="rightArrow">
            <a:avLst/>
          </a:prstGeom>
          <a:solidFill>
            <a:srgbClr val="3A185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Antecedents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267777" y="3855570"/>
            <a:ext cx="701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353800" y="3943229"/>
            <a:ext cx="701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1877778" y="2898009"/>
            <a:ext cx="3942849" cy="2429128"/>
          </a:xfrm>
          <a:prstGeom prst="rightArrow">
            <a:avLst/>
          </a:prstGeom>
          <a:solidFill>
            <a:srgbClr val="6B5282"/>
          </a:solidFill>
          <a:ln>
            <a:solidFill>
              <a:srgbClr val="3A1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Response/behavior</a:t>
            </a:r>
          </a:p>
          <a:p>
            <a:pPr algn="ctr"/>
            <a:r>
              <a:rPr lang="en-US" sz="2000" dirty="0" smtClean="0"/>
              <a:t>Vulnerable </a:t>
            </a:r>
          </a:p>
          <a:p>
            <a:pPr algn="ctr"/>
            <a:r>
              <a:rPr lang="en-US" sz="2000" dirty="0" smtClean="0"/>
              <a:t>self-disclosure</a:t>
            </a:r>
            <a:endParaRPr lang="en-US" sz="2000" dirty="0"/>
          </a:p>
        </p:txBody>
      </p:sp>
      <p:sp>
        <p:nvSpPr>
          <p:cNvPr id="29" name="Left Arrow 28"/>
          <p:cNvSpPr/>
          <p:nvPr/>
        </p:nvSpPr>
        <p:spPr>
          <a:xfrm>
            <a:off x="5865100" y="2856857"/>
            <a:ext cx="3942849" cy="2511431"/>
          </a:xfrm>
          <a:prstGeom prst="leftArrow">
            <a:avLst/>
          </a:prstGeom>
          <a:solidFill>
            <a:srgbClr val="6B5282"/>
          </a:solidFill>
          <a:ln>
            <a:solidFill>
              <a:srgbClr val="3A1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Consequence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>(understanding, validation, caring)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116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 animBg="1"/>
      <p:bldP spid="17" grpId="0" animBg="1"/>
      <p:bldP spid="10" grpId="0" animBg="1"/>
      <p:bldP spid="28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Isosceles Triangle 24"/>
          <p:cNvSpPr/>
          <p:nvPr/>
        </p:nvSpPr>
        <p:spPr>
          <a:xfrm>
            <a:off x="9341724" y="1071911"/>
            <a:ext cx="2842467" cy="707375"/>
          </a:xfrm>
          <a:prstGeom prst="triangle">
            <a:avLst/>
          </a:prstGeom>
          <a:solidFill>
            <a:srgbClr val="3A18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16887" y="1071399"/>
            <a:ext cx="2840614" cy="704563"/>
          </a:xfrm>
          <a:prstGeom prst="triangle">
            <a:avLst/>
          </a:prstGeom>
          <a:solidFill>
            <a:srgbClr val="3A18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 bwMode="auto">
          <a:xfrm>
            <a:off x="1437356" y="1071400"/>
            <a:ext cx="9317287" cy="707886"/>
          </a:xfrm>
          <a:prstGeom prst="rect">
            <a:avLst/>
          </a:prstGeom>
          <a:solidFill>
            <a:srgbClr val="3A185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Context: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Interpersonal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interaction with motives and needs related to connection/closeness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838200" y="-473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/>
              <a:t>What are Awareness, Courage, and Love?</a:t>
            </a:r>
            <a:endParaRPr lang="en-US" dirty="0"/>
          </a:p>
        </p:txBody>
      </p:sp>
      <p:pic>
        <p:nvPicPr>
          <p:cNvPr id="21" name="Picture 2" descr="http://2.bp.blogspot.com/-fpPUzlyK5ck/TnS6W_c8XtI/AAAAAAAABe4/h30ptWpJrn8/s1600/Therapist+and+clien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068"/>
          <a:stretch/>
        </p:blipFill>
        <p:spPr bwMode="auto">
          <a:xfrm>
            <a:off x="16886" y="1860886"/>
            <a:ext cx="1816421" cy="41646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xtLst/>
        </p:spPr>
      </p:pic>
      <p:pic>
        <p:nvPicPr>
          <p:cNvPr id="22" name="Picture 2" descr="http://2.bp.blogspot.com/-fpPUzlyK5ck/TnS6W_c8XtI/AAAAAAAABe4/h30ptWpJrn8/s1600/Therapist+and+clien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67"/>
          <a:stretch/>
        </p:blipFill>
        <p:spPr bwMode="auto">
          <a:xfrm>
            <a:off x="9807949" y="1860886"/>
            <a:ext cx="2358189" cy="416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ight Arrow 9"/>
          <p:cNvSpPr/>
          <p:nvPr/>
        </p:nvSpPr>
        <p:spPr>
          <a:xfrm rot="18881510">
            <a:off x="1411582" y="1806548"/>
            <a:ext cx="1862486" cy="1392644"/>
          </a:xfrm>
          <a:prstGeom prst="rightArrow">
            <a:avLst/>
          </a:prstGeom>
          <a:solidFill>
            <a:srgbClr val="3A185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Awareness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267777" y="3855570"/>
            <a:ext cx="701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353800" y="3943229"/>
            <a:ext cx="701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1877778" y="2898009"/>
            <a:ext cx="3942849" cy="2429128"/>
          </a:xfrm>
          <a:prstGeom prst="rightArrow">
            <a:avLst/>
          </a:prstGeom>
          <a:solidFill>
            <a:srgbClr val="6B5282"/>
          </a:solidFill>
          <a:ln>
            <a:solidFill>
              <a:srgbClr val="3A1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Response/behavior</a:t>
            </a:r>
          </a:p>
          <a:p>
            <a:pPr algn="ctr"/>
            <a:r>
              <a:rPr lang="en-US" sz="2000" dirty="0" smtClean="0"/>
              <a:t>Courage</a:t>
            </a:r>
            <a:endParaRPr lang="en-US" sz="2000" dirty="0"/>
          </a:p>
        </p:txBody>
      </p:sp>
      <p:sp>
        <p:nvSpPr>
          <p:cNvPr id="29" name="Left Arrow 28"/>
          <p:cNvSpPr/>
          <p:nvPr/>
        </p:nvSpPr>
        <p:spPr>
          <a:xfrm>
            <a:off x="5865100" y="2856857"/>
            <a:ext cx="3942849" cy="2511431"/>
          </a:xfrm>
          <a:prstGeom prst="leftArrow">
            <a:avLst/>
          </a:prstGeom>
          <a:solidFill>
            <a:srgbClr val="6B5282"/>
          </a:solidFill>
          <a:ln>
            <a:solidFill>
              <a:srgbClr val="3A1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Consequence/reinforcer</a:t>
            </a:r>
            <a:br>
              <a:rPr lang="en-US" sz="2400" b="1" dirty="0" smtClean="0"/>
            </a:br>
            <a:r>
              <a:rPr lang="en-US" sz="2400" dirty="0" smtClean="0"/>
              <a:t>Love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884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 animBg="1"/>
      <p:bldP spid="17" grpId="0" animBg="1"/>
      <p:bldP spid="10" grpId="0" animBg="1"/>
      <p:bldP spid="28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87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Awareness, Courage, and Love</a:t>
            </a:r>
            <a:br>
              <a:rPr lang="en-US" dirty="0" smtClean="0"/>
            </a:br>
            <a:r>
              <a:rPr lang="en-US" sz="3200" dirty="0" smtClean="0"/>
              <a:t>Awareness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299484" y="1602899"/>
            <a:ext cx="11540824" cy="740636"/>
          </a:xfrm>
          <a:prstGeom prst="rect">
            <a:avLst/>
          </a:prstGeom>
          <a:solidFill>
            <a:srgbClr val="3A185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Awareness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9485" y="2343535"/>
            <a:ext cx="4167009" cy="1583696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Interpersonal Interaction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66494" y="2343535"/>
            <a:ext cx="2311254" cy="1583696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B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Attention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77747" y="2343535"/>
            <a:ext cx="5062561" cy="1583696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C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Transformed (more effective) stimuli conditions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90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2487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Awareness, Courage, and Love</a:t>
            </a:r>
            <a:br>
              <a:rPr lang="en-US" dirty="0" smtClean="0"/>
            </a:br>
            <a:r>
              <a:rPr lang="en-US" sz="3200" dirty="0" smtClean="0"/>
              <a:t>Courage &amp; Love</a:t>
            </a:r>
            <a:endParaRPr lang="en-US" sz="3200" dirty="0"/>
          </a:p>
        </p:txBody>
      </p:sp>
      <p:sp>
        <p:nvSpPr>
          <p:cNvPr id="27" name="Rectangle 26"/>
          <p:cNvSpPr/>
          <p:nvPr/>
        </p:nvSpPr>
        <p:spPr>
          <a:xfrm>
            <a:off x="11649748" y="594657"/>
            <a:ext cx="2137143" cy="109260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Speaker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100" dirty="0" smtClean="0">
              <a:solidFill>
                <a:schemeClr val="bg1"/>
              </a:solidFill>
            </a:endParaRPr>
          </a:p>
          <a:p>
            <a:endParaRPr lang="en-US" sz="100" dirty="0">
              <a:solidFill>
                <a:schemeClr val="bg1"/>
              </a:solidFill>
            </a:endParaRPr>
          </a:p>
          <a:p>
            <a:endParaRPr lang="en-US" sz="100" dirty="0" smtClean="0">
              <a:solidFill>
                <a:schemeClr val="bg1"/>
              </a:solidFill>
            </a:endParaRPr>
          </a:p>
          <a:p>
            <a:endParaRPr lang="en-US" sz="100" dirty="0">
              <a:solidFill>
                <a:schemeClr val="bg1"/>
              </a:solidFill>
            </a:endParaRPr>
          </a:p>
          <a:p>
            <a:endParaRPr lang="en-US" sz="100" dirty="0" smtClean="0">
              <a:solidFill>
                <a:schemeClr val="bg1"/>
              </a:solidFill>
            </a:endParaRPr>
          </a:p>
          <a:p>
            <a:endParaRPr lang="en-US" sz="100" dirty="0">
              <a:solidFill>
                <a:schemeClr val="bg1"/>
              </a:solidFill>
            </a:endParaRPr>
          </a:p>
          <a:p>
            <a:endParaRPr lang="en-US" sz="100" dirty="0" smtClean="0">
              <a:solidFill>
                <a:schemeClr val="bg1"/>
              </a:solidFill>
            </a:endParaRPr>
          </a:p>
          <a:p>
            <a:endParaRPr lang="en-US" sz="100" dirty="0">
              <a:solidFill>
                <a:schemeClr val="bg1"/>
              </a:solidFill>
            </a:endParaRPr>
          </a:p>
          <a:p>
            <a:endParaRPr lang="en-US" sz="100" dirty="0" smtClean="0">
              <a:solidFill>
                <a:schemeClr val="bg1"/>
              </a:solidFill>
            </a:endParaRPr>
          </a:p>
          <a:p>
            <a:endParaRPr lang="en-US" sz="100" dirty="0">
              <a:solidFill>
                <a:schemeClr val="bg1"/>
              </a:solidFill>
            </a:endParaRPr>
          </a:p>
          <a:p>
            <a:endParaRPr lang="en-US" sz="100" dirty="0" smtClean="0">
              <a:solidFill>
                <a:schemeClr val="bg1"/>
              </a:solidFill>
            </a:endParaRPr>
          </a:p>
          <a:p>
            <a:endParaRPr lang="en-US" sz="100" dirty="0">
              <a:solidFill>
                <a:schemeClr val="bg1"/>
              </a:solidFill>
            </a:endParaRPr>
          </a:p>
          <a:p>
            <a:endParaRPr lang="en-US" sz="100" dirty="0" smtClean="0">
              <a:solidFill>
                <a:schemeClr val="bg1"/>
              </a:solidFill>
            </a:endParaRPr>
          </a:p>
          <a:p>
            <a:endParaRPr lang="en-US" sz="100" dirty="0" smtClean="0">
              <a:solidFill>
                <a:schemeClr val="bg1"/>
              </a:solidFill>
            </a:endParaRPr>
          </a:p>
          <a:p>
            <a:endParaRPr lang="en-US" sz="100" dirty="0">
              <a:solidFill>
                <a:schemeClr val="bg1"/>
              </a:solidFill>
            </a:endParaRPr>
          </a:p>
          <a:p>
            <a:endParaRPr lang="en-US" sz="100" dirty="0" smtClean="0">
              <a:solidFill>
                <a:schemeClr val="bg1"/>
              </a:solidFill>
            </a:endParaRPr>
          </a:p>
          <a:p>
            <a:endParaRPr lang="en-US" sz="100" dirty="0">
              <a:solidFill>
                <a:schemeClr val="bg1"/>
              </a:solidFill>
            </a:endParaRPr>
          </a:p>
          <a:p>
            <a:endParaRPr lang="en-US" sz="100" dirty="0" smtClean="0">
              <a:solidFill>
                <a:schemeClr val="bg1"/>
              </a:solidFill>
            </a:endParaRPr>
          </a:p>
          <a:p>
            <a:endParaRPr lang="en-US" sz="100" dirty="0">
              <a:solidFill>
                <a:schemeClr val="bg1"/>
              </a:solidFill>
            </a:endParaRPr>
          </a:p>
          <a:p>
            <a:endParaRPr lang="en-US" sz="100" dirty="0" smtClean="0">
              <a:solidFill>
                <a:schemeClr val="bg1"/>
              </a:solidFill>
            </a:endParaRPr>
          </a:p>
          <a:p>
            <a:endParaRPr lang="en-US" sz="100" dirty="0">
              <a:solidFill>
                <a:schemeClr val="bg1"/>
              </a:solidFill>
            </a:endParaRPr>
          </a:p>
          <a:p>
            <a:endParaRPr lang="en-US" sz="100" dirty="0" smtClean="0">
              <a:solidFill>
                <a:schemeClr val="bg1"/>
              </a:solidFill>
            </a:endParaRPr>
          </a:p>
          <a:p>
            <a:endParaRPr lang="en-US" sz="100" dirty="0">
              <a:solidFill>
                <a:schemeClr val="bg1"/>
              </a:solidFill>
            </a:endParaRPr>
          </a:p>
          <a:p>
            <a:endParaRPr lang="en-US" sz="100" dirty="0" smtClean="0">
              <a:solidFill>
                <a:schemeClr val="bg1"/>
              </a:solidFill>
            </a:endParaRPr>
          </a:p>
          <a:p>
            <a:endParaRPr lang="en-US" sz="100" dirty="0" smtClean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649748" y="1682806"/>
            <a:ext cx="2225739" cy="126188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Reinforcement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C</a:t>
            </a: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5588" y="1490006"/>
            <a:ext cx="11540824" cy="740636"/>
          </a:xfrm>
          <a:prstGeom prst="rect">
            <a:avLst/>
          </a:prstGeom>
          <a:solidFill>
            <a:srgbClr val="3A185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Courage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5588" y="2230642"/>
            <a:ext cx="2300381" cy="1501634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Interpersonal Interaction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5588" y="5112069"/>
            <a:ext cx="11540824" cy="740636"/>
          </a:xfrm>
          <a:prstGeom prst="rect">
            <a:avLst/>
          </a:prstGeom>
          <a:solidFill>
            <a:srgbClr val="3A185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Love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28256" y="2229217"/>
            <a:ext cx="4170759" cy="1501634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B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Idiosyncratic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01303" y="2229157"/>
            <a:ext cx="2304956" cy="1501634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C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Love (from therapist)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625968" y="3732273"/>
            <a:ext cx="4170760" cy="1362969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Interpersonal Interaction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Speaker’s courage behavior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01303" y="3732274"/>
            <a:ext cx="2304956" cy="1362969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B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Idiosyncratic</a:t>
            </a:r>
          </a:p>
        </p:txBody>
      </p:sp>
      <p:sp>
        <p:nvSpPr>
          <p:cNvPr id="39" name="Down Arrow 38"/>
          <p:cNvSpPr/>
          <p:nvPr/>
        </p:nvSpPr>
        <p:spPr>
          <a:xfrm>
            <a:off x="6111240" y="3512158"/>
            <a:ext cx="682248" cy="61637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9106259" y="3724890"/>
            <a:ext cx="2760153" cy="1362969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C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Client’s situation has improved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3" name="Down Arrow 42"/>
          <p:cNvSpPr/>
          <p:nvPr/>
        </p:nvSpPr>
        <p:spPr>
          <a:xfrm rot="10800000">
            <a:off x="6788573" y="3493411"/>
            <a:ext cx="682248" cy="616370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9108546" y="2228462"/>
            <a:ext cx="2757865" cy="1496428"/>
          </a:xfrm>
          <a:prstGeom prst="rect">
            <a:avLst/>
          </a:prstGeom>
          <a:solidFill>
            <a:srgbClr val="3A185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“Client”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25589" y="3736058"/>
            <a:ext cx="2281900" cy="1351801"/>
          </a:xfrm>
          <a:prstGeom prst="rect">
            <a:avLst/>
          </a:prstGeom>
          <a:solidFill>
            <a:srgbClr val="3A185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“Therapist”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4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32" grpId="0" animBg="1"/>
      <p:bldP spid="37" grpId="0" animBg="1"/>
      <p:bldP spid="38" grpId="0" animBg="1"/>
      <p:bldP spid="39" grpId="0" animBg="1"/>
      <p:bldP spid="42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2487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Awareness, Courage, and Love</a:t>
            </a:r>
            <a:br>
              <a:rPr lang="en-US" dirty="0" smtClean="0"/>
            </a:br>
            <a:r>
              <a:rPr lang="en-US" sz="3200" dirty="0" smtClean="0"/>
              <a:t>Self Love</a:t>
            </a:r>
            <a:endParaRPr lang="en-US" sz="3200" dirty="0"/>
          </a:p>
        </p:txBody>
      </p:sp>
      <p:sp>
        <p:nvSpPr>
          <p:cNvPr id="24" name="Rectangle 23"/>
          <p:cNvSpPr/>
          <p:nvPr/>
        </p:nvSpPr>
        <p:spPr>
          <a:xfrm>
            <a:off x="14903396" y="5210038"/>
            <a:ext cx="2563526" cy="301621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C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Alleviation of the aversive </a:t>
            </a:r>
            <a:r>
              <a:rPr lang="en-US" sz="2400" smtClean="0">
                <a:solidFill>
                  <a:schemeClr val="bg1"/>
                </a:solidFill>
              </a:rPr>
              <a:t>stimulus or </a:t>
            </a:r>
            <a:r>
              <a:rPr lang="en-US" sz="2400" dirty="0" smtClean="0">
                <a:solidFill>
                  <a:schemeClr val="bg1"/>
                </a:solidFill>
              </a:rPr>
              <a:t>state of deprivation</a:t>
            </a: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  <a:p>
            <a:pPr algn="ctr"/>
            <a:endParaRPr lang="en-US" sz="100" dirty="0">
              <a:solidFill>
                <a:schemeClr val="bg1"/>
              </a:solidFill>
            </a:endParaRPr>
          </a:p>
          <a:p>
            <a:pPr algn="ctr"/>
            <a:endParaRPr lang="en-US" sz="100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484" y="1420019"/>
            <a:ext cx="11805270" cy="740636"/>
          </a:xfrm>
          <a:prstGeom prst="rect">
            <a:avLst/>
          </a:prstGeom>
          <a:solidFill>
            <a:srgbClr val="3A185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Self Love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9485" y="2173352"/>
            <a:ext cx="4167009" cy="3709889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ESTABLISHING OPERATION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2400" u="sng" dirty="0" smtClean="0">
                <a:solidFill>
                  <a:schemeClr val="bg1"/>
                </a:solidFill>
              </a:rPr>
              <a:t>Aversive stimulation </a:t>
            </a:r>
            <a:r>
              <a:rPr lang="en-US" sz="2400" dirty="0" smtClean="0">
                <a:solidFill>
                  <a:schemeClr val="bg1"/>
                </a:solidFill>
              </a:rPr>
              <a:t>in the form of punishment of one’s courage behavior</a:t>
            </a:r>
          </a:p>
          <a:p>
            <a:pPr algn="ctr"/>
            <a:r>
              <a:rPr lang="en-US" sz="2400" i="1" dirty="0" smtClean="0">
                <a:solidFill>
                  <a:schemeClr val="bg1"/>
                </a:solidFill>
              </a:rPr>
              <a:t>OR</a:t>
            </a:r>
          </a:p>
          <a:p>
            <a:pPr algn="ctr"/>
            <a:r>
              <a:rPr lang="en-US" sz="2400" u="sng" dirty="0" smtClean="0">
                <a:solidFill>
                  <a:schemeClr val="bg1"/>
                </a:solidFill>
              </a:rPr>
              <a:t>Deprivation</a:t>
            </a:r>
            <a:r>
              <a:rPr lang="en-US" sz="2400" dirty="0" smtClean="0">
                <a:solidFill>
                  <a:schemeClr val="bg1"/>
                </a:solidFill>
              </a:rPr>
              <a:t> in the form of a lack of reinforcement for one’s courage behavior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66495" y="2173352"/>
            <a:ext cx="2772506" cy="3709287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Interpersonal interaction </a:t>
            </a:r>
          </a:p>
          <a:p>
            <a:pPr algn="ctr"/>
            <a:r>
              <a:rPr lang="en-US" sz="3200" i="1" dirty="0" smtClean="0">
                <a:solidFill>
                  <a:schemeClr val="bg1"/>
                </a:solidFill>
              </a:rPr>
              <a:t>and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 ineffective courage behavior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239001" y="2173352"/>
            <a:ext cx="2307335" cy="3709287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B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Idiosyncratic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546336" y="2173352"/>
            <a:ext cx="2558418" cy="3709287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C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Your situation has improved</a:t>
            </a:r>
          </a:p>
        </p:txBody>
      </p:sp>
    </p:spTree>
    <p:extLst>
      <p:ext uri="{BB962C8B-B14F-4D97-AF65-F5344CB8AC3E}">
        <p14:creationId xmlns:p14="http://schemas.microsoft.com/office/powerpoint/2010/main" val="216940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3554" y="-115082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The Entire Model</a:t>
            </a:r>
            <a:endParaRPr lang="en-US" sz="3200" dirty="0"/>
          </a:p>
        </p:txBody>
      </p:sp>
      <p:sp>
        <p:nvSpPr>
          <p:cNvPr id="59" name="Rectangle 58"/>
          <p:cNvSpPr/>
          <p:nvPr/>
        </p:nvSpPr>
        <p:spPr>
          <a:xfrm>
            <a:off x="5023692" y="4668543"/>
            <a:ext cx="6447568" cy="272291"/>
          </a:xfrm>
          <a:prstGeom prst="rect">
            <a:avLst/>
          </a:prstGeom>
          <a:solidFill>
            <a:srgbClr val="3A185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Self-Love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023693" y="4940195"/>
            <a:ext cx="2371059" cy="986546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Interpersonal interaction </a:t>
            </a:r>
            <a:r>
              <a:rPr lang="en-US" sz="1600" i="1" dirty="0" smtClean="0">
                <a:solidFill>
                  <a:schemeClr val="bg1"/>
                </a:solidFill>
              </a:rPr>
              <a:t>and</a:t>
            </a:r>
            <a:r>
              <a:rPr lang="en-US" sz="1600" dirty="0" smtClean="0">
                <a:solidFill>
                  <a:schemeClr val="bg1"/>
                </a:solidFill>
              </a:rPr>
              <a:t> ineffective courage behavior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394752" y="4940195"/>
            <a:ext cx="1241247" cy="986546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Idiosyncratic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635999" y="4938476"/>
            <a:ext cx="2835260" cy="988265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Client’s situation has improved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798272" y="4668543"/>
            <a:ext cx="1200617" cy="1258198"/>
          </a:xfrm>
          <a:prstGeom prst="rect">
            <a:avLst/>
          </a:prstGeom>
          <a:solidFill>
            <a:srgbClr val="3A1858">
              <a:alpha val="75000"/>
            </a:srgbClr>
          </a:solidFill>
          <a:ln w="60325" cmpd="dbl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Establishing Operation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9927" y="892213"/>
            <a:ext cx="7268308" cy="276192"/>
          </a:xfrm>
          <a:prstGeom prst="rect">
            <a:avLst/>
          </a:prstGeom>
          <a:solidFill>
            <a:srgbClr val="3A185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Awareness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9927" y="1167900"/>
            <a:ext cx="2624345" cy="714057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Interpersonal Interaction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54272" y="1169453"/>
            <a:ext cx="1455607" cy="714057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Attention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309879" y="1169453"/>
            <a:ext cx="3188356" cy="714057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C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Transformed (more effective) stimuli conditions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92267" y="2203747"/>
            <a:ext cx="7270324" cy="264932"/>
          </a:xfrm>
          <a:prstGeom prst="rect">
            <a:avLst/>
          </a:prstGeom>
          <a:solidFill>
            <a:srgbClr val="3A185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Courage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92267" y="2468680"/>
            <a:ext cx="1448760" cy="803768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Interpersonal Interaction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01210" y="4087286"/>
            <a:ext cx="7261381" cy="264633"/>
          </a:xfrm>
          <a:prstGeom prst="rect">
            <a:avLst/>
          </a:prstGeom>
          <a:solidFill>
            <a:srgbClr val="3A185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Love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639601" y="2468679"/>
            <a:ext cx="2626707" cy="803768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Idiosyncratic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68324" y="2468679"/>
            <a:ext cx="1451641" cy="803768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C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Love (from therapist)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638331" y="3278866"/>
            <a:ext cx="2626708" cy="801401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Interpersonal Interaction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Speaker’s courage behavior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270340" y="3272446"/>
            <a:ext cx="1451641" cy="807821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Idiosyncratic</a:t>
            </a:r>
          </a:p>
        </p:txBody>
      </p:sp>
      <p:sp>
        <p:nvSpPr>
          <p:cNvPr id="33" name="Down Arrow 32"/>
          <p:cNvSpPr/>
          <p:nvPr/>
        </p:nvSpPr>
        <p:spPr>
          <a:xfrm>
            <a:off x="4685612" y="3150835"/>
            <a:ext cx="307770" cy="293969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739867" y="3203606"/>
            <a:ext cx="1722724" cy="876662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Client’s situation has improved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5" name="Down Arrow 34"/>
          <p:cNvSpPr/>
          <p:nvPr/>
        </p:nvSpPr>
        <p:spPr>
          <a:xfrm rot="10800000">
            <a:off x="5362944" y="3104379"/>
            <a:ext cx="307770" cy="293969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7398791" y="2717199"/>
            <a:ext cx="1736879" cy="1267966"/>
          </a:xfrm>
          <a:prstGeom prst="rect">
            <a:avLst/>
          </a:prstGeom>
          <a:solidFill>
            <a:srgbClr val="3A185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“Client”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192267" y="3272446"/>
            <a:ext cx="1437121" cy="807821"/>
          </a:xfrm>
          <a:prstGeom prst="rect">
            <a:avLst/>
          </a:prstGeom>
          <a:solidFill>
            <a:srgbClr val="3A185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“Therapist”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728908" y="2468679"/>
            <a:ext cx="1733683" cy="803768"/>
          </a:xfrm>
          <a:prstGeom prst="rect">
            <a:avLst/>
          </a:prstGeom>
          <a:solidFill>
            <a:srgbClr val="3A185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“Client”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7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121400" y="1060099"/>
            <a:ext cx="5448300" cy="159420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/>
              <a:t>Response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Evoke courage and love behaviors (i.e. expression of awareness)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Help client experience automatic benefits of awareness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ACL in Practice</a:t>
            </a:r>
            <a:endParaRPr lang="en-US" sz="3600" dirty="0"/>
          </a:p>
        </p:txBody>
      </p:sp>
      <p:sp>
        <p:nvSpPr>
          <p:cNvPr id="9" name="Rounded Rectangle 8"/>
          <p:cNvSpPr/>
          <p:nvPr/>
        </p:nvSpPr>
        <p:spPr>
          <a:xfrm>
            <a:off x="8826500" y="3523897"/>
            <a:ext cx="3365500" cy="159420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/>
              <a:t>Response</a:t>
            </a:r>
          </a:p>
          <a:p>
            <a:r>
              <a:rPr lang="en-US" dirty="0" smtClean="0"/>
              <a:t>Express to the other that you…</a:t>
            </a:r>
          </a:p>
          <a:p>
            <a:r>
              <a:rPr lang="en-US" dirty="0"/>
              <a:t> </a:t>
            </a:r>
            <a:r>
              <a:rPr lang="en-US" dirty="0" smtClean="0"/>
              <a:t>  …are helped by their love</a:t>
            </a:r>
          </a:p>
          <a:p>
            <a:r>
              <a:rPr lang="en-US" dirty="0"/>
              <a:t> </a:t>
            </a:r>
            <a:r>
              <a:rPr lang="en-US" dirty="0" smtClean="0"/>
              <a:t> …appreciate them</a:t>
            </a:r>
          </a:p>
          <a:p>
            <a:r>
              <a:rPr lang="en-US" dirty="0"/>
              <a:t> </a:t>
            </a:r>
            <a:r>
              <a:rPr lang="en-US" dirty="0" smtClean="0"/>
              <a:t> …feel more connected to them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98800" y="1060099"/>
            <a:ext cx="5994400" cy="1594201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/>
              <a:t>Awareness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Your present-moment self (your body, thoughts, feelings)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Your values, needs, goals, identity, impact of your 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other: empathy (impact of their history)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Your impact on the other person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3500" y="2749198"/>
            <a:ext cx="5994400" cy="3143601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 smtClean="0"/>
              <a:t>Courage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Experiencing vulnerability and emotion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“Speaking your truth” (</a:t>
            </a:r>
            <a:r>
              <a:rPr lang="en-US" dirty="0" err="1" smtClean="0"/>
              <a:t>tacting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"Asking for what you need” (</a:t>
            </a:r>
            <a:r>
              <a:rPr lang="en-US" dirty="0" err="1" smtClean="0"/>
              <a:t>manding</a:t>
            </a:r>
            <a:r>
              <a:rPr lang="en-US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Closeness and Connection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Setting boundaries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Asking for support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Asking for difficult feedback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Giving difficult feedback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Asking for appreciation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159500" y="2749199"/>
            <a:ext cx="5829300" cy="3143600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 smtClean="0"/>
              <a:t>Love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Acceptance, providing safety &amp; reciprocal vulnerability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Expressing understanding, empathy, and validation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Giving others what they need (specific things)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Providing closeness and connection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Respecting boundaries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Providing support, promising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Providing feedback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Responding to difficult feedback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Expressing appreciation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00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2.96296E-6 L -0.25 2.96296E-6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33333E-6 L -0.25 -3.33333E-6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3.7037E-7 L -0.25 3.7037E-7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-0.25 -2.59259E-6 " pathEditMode="relative" rAng="0" ptsTypes="AA">
                                      <p:cBhvr>
                                        <p:cTn id="108" dur="1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-0.25 2.59259E-6 " pathEditMode="relative" rAng="0" ptsTypes="AA">
                                      <p:cBhvr>
                                        <p:cTn id="110" dur="1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12" dur="1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14" dur="1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16" dur="1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18" dur="1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20" dur="1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22" dur="1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24" dur="1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-0.25 4.07407E-6 " pathEditMode="relative" rAng="0" ptsTypes="AA">
                                      <p:cBhvr>
                                        <p:cTn id="126" dur="1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28" dur="1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5" grpId="0" build="allAtOnce" animBg="1"/>
      <p:bldP spid="8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ACL in Practice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63500" y="1060099"/>
            <a:ext cx="5994400" cy="1594201"/>
          </a:xfrm>
          <a:prstGeom prst="roundRect">
            <a:avLst/>
          </a:prstGeom>
          <a:solidFill>
            <a:srgbClr val="00B0F0">
              <a:alpha val="30000"/>
            </a:srgbClr>
          </a:solidFill>
          <a:ln>
            <a:solidFill>
              <a:srgbClr val="00B0F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/>
              <a:t>Awareness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Your present-moment self (your body, thoughts, feelings)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Your values, needs, goals, identity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other: empathy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Your impact on the other person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121400" y="1060099"/>
            <a:ext cx="5448300" cy="1594201"/>
          </a:xfrm>
          <a:prstGeom prst="roundRect">
            <a:avLst/>
          </a:prstGeom>
          <a:solidFill>
            <a:schemeClr val="tx1">
              <a:alpha val="30000"/>
            </a:schemeClr>
          </a:solidFill>
          <a:ln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/>
              <a:t>Response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Evoke expression of awareness (i.e., courage and love behaviors)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Help client experience automatic benefits of awareness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3500" y="2749198"/>
            <a:ext cx="5994400" cy="3143601"/>
          </a:xfrm>
          <a:prstGeom prst="roundRect">
            <a:avLst/>
          </a:prstGeom>
          <a:solidFill>
            <a:srgbClr val="92D050">
              <a:alpha val="30000"/>
            </a:srgbClr>
          </a:solidFill>
          <a:ln>
            <a:solidFill>
              <a:srgbClr val="92D05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 smtClean="0"/>
              <a:t>Courage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Experiencing vulnerability and emotion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Speaking your truth (speaking from the heart)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Asking for what you need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Closeness and Connection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Setting boundaries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Asking for support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Asking for difficult feedback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Giving difficult feedback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Asking for appreciation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143250" y="2749199"/>
            <a:ext cx="5829300" cy="3143600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 smtClean="0"/>
              <a:t>Love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Acceptance, providing safety &amp; reciprocal vulnerability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Expressing understanding, empathy, and validation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Giving others what they need (specific things)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Providing closeness and connection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Respecting boundaries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Providing support, promising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Providing feedback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Receiving difficult feedback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Expressing appreciation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8826500" y="3523897"/>
            <a:ext cx="3365500" cy="1594201"/>
          </a:xfrm>
          <a:prstGeom prst="roundRect">
            <a:avLst/>
          </a:prstGeom>
          <a:solidFill>
            <a:schemeClr val="tx1">
              <a:alpha val="30000"/>
            </a:schemeClr>
          </a:solidFill>
          <a:ln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/>
              <a:t>Response</a:t>
            </a:r>
          </a:p>
          <a:p>
            <a:r>
              <a:rPr lang="en-US" dirty="0" smtClean="0"/>
              <a:t>Express to the other that you…</a:t>
            </a:r>
          </a:p>
          <a:p>
            <a:r>
              <a:rPr lang="en-US" dirty="0"/>
              <a:t> </a:t>
            </a:r>
            <a:r>
              <a:rPr lang="en-US" dirty="0" smtClean="0"/>
              <a:t>  …are helped by their love</a:t>
            </a:r>
          </a:p>
          <a:p>
            <a:r>
              <a:rPr lang="en-US" dirty="0"/>
              <a:t> </a:t>
            </a:r>
            <a:r>
              <a:rPr lang="en-US" dirty="0" smtClean="0"/>
              <a:t> …appreciate them</a:t>
            </a:r>
          </a:p>
          <a:p>
            <a:r>
              <a:rPr lang="en-US" dirty="0"/>
              <a:t> </a:t>
            </a:r>
            <a:r>
              <a:rPr lang="en-US" dirty="0" smtClean="0"/>
              <a:t> …feel more connected to them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30225" y="2363706"/>
            <a:ext cx="6985000" cy="1896003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Self-Love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Acceptance of yourself (awareness, self-compassion)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Accepting caring and loving feelings from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Cultivating positive feelings in yourself (appreciations, pride)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Self-care (activities that soothe, calm, rejuvenate, recharge, or bring pleasure)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578725" y="2514606"/>
            <a:ext cx="3854450" cy="159420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/>
              <a:t>Response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Deep acceptance, providing safety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Modeling and joining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43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887" y="1419531"/>
            <a:ext cx="1114022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As behaviorists, it is important that our interventions are designed around behavioral principles that will allow us to </a:t>
            </a:r>
            <a:r>
              <a:rPr lang="en-US" sz="3200" i="1" dirty="0" smtClean="0"/>
              <a:t>predict and influence </a:t>
            </a:r>
            <a:r>
              <a:rPr lang="en-US" sz="3200" dirty="0" smtClean="0"/>
              <a:t>behavior, but…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lvl="1" indent="0">
              <a:buNone/>
            </a:pPr>
            <a:r>
              <a:rPr lang="en-US" sz="2800" dirty="0" smtClean="0"/>
              <a:t>Purely principle driven treatments are difficult to train to non-behavior analysts </a:t>
            </a:r>
          </a:p>
          <a:p>
            <a:pPr marL="457200" lvl="1" indent="0">
              <a:buNone/>
            </a:pPr>
            <a:r>
              <a:rPr lang="en-US" sz="2800" dirty="0" smtClean="0"/>
              <a:t>                                                  </a:t>
            </a:r>
            <a:r>
              <a:rPr lang="en-US" sz="2800" i="1" dirty="0" smtClean="0"/>
              <a:t>and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 smtClean="0"/>
              <a:t>Research is difficult on non-manualized treatment programs </a:t>
            </a:r>
          </a:p>
          <a:p>
            <a:pPr marL="457200" lvl="1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3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Future Directions</a:t>
            </a:r>
            <a:br>
              <a:rPr lang="en-US" dirty="0" smtClean="0"/>
            </a:br>
            <a:r>
              <a:rPr lang="en-US" sz="3600" dirty="0" smtClean="0"/>
              <a:t>The ACL Manual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1047"/>
            <a:ext cx="10515600" cy="4351338"/>
          </a:xfrm>
        </p:spPr>
        <p:txBody>
          <a:bodyPr/>
          <a:lstStyle/>
          <a:p>
            <a:r>
              <a:rPr lang="en-US" dirty="0" smtClean="0"/>
              <a:t>Creating a manualized FAP protocol will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Maintain a focus on behavioral principles and function 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 algn="ctr">
              <a:buNone/>
            </a:pPr>
            <a:r>
              <a:rPr lang="en-US" i="1" dirty="0"/>
              <a:t>a</a:t>
            </a:r>
            <a:r>
              <a:rPr lang="en-US" i="1" dirty="0" smtClean="0"/>
              <a:t>nd</a:t>
            </a:r>
            <a:endParaRPr lang="en-US" dirty="0"/>
          </a:p>
          <a:p>
            <a:pPr marL="457200" lvl="1" indent="0" algn="ctr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Will provide…</a:t>
            </a:r>
          </a:p>
          <a:p>
            <a:pPr lvl="1"/>
            <a:r>
              <a:rPr lang="en-US" dirty="0" smtClean="0"/>
              <a:t>Researchers and clinicians of all levels of expertise with a clear and precise guide for using FAP in research and with their clients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1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6856984" y="1380853"/>
            <a:ext cx="4572000" cy="4572000"/>
          </a:xfrm>
          <a:prstGeom prst="ellipse">
            <a:avLst/>
          </a:prstGeom>
          <a:solidFill>
            <a:schemeClr val="bg1"/>
          </a:solidFill>
          <a:ln>
            <a:solidFill>
              <a:srgbClr val="3A1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51238" y="1380853"/>
            <a:ext cx="4572000" cy="4572000"/>
          </a:xfrm>
          <a:prstGeom prst="ellipse">
            <a:avLst/>
          </a:prstGeom>
          <a:solidFill>
            <a:srgbClr val="3A18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Brief Account of Verbal Behavior</a:t>
            </a:r>
            <a:br>
              <a:rPr lang="en-US" dirty="0" smtClean="0"/>
            </a:br>
            <a:r>
              <a:rPr lang="en-US" sz="3200" dirty="0" smtClean="0"/>
              <a:t>Manding and Tacting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094955" y="1754566"/>
            <a:ext cx="26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3A1858"/>
                </a:solidFill>
              </a:rPr>
              <a:t>The Tact</a:t>
            </a:r>
            <a:endParaRPr lang="en-US" dirty="0">
              <a:solidFill>
                <a:srgbClr val="3A185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84578" y="3066688"/>
            <a:ext cx="45411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A1858"/>
                </a:solidFill>
              </a:rPr>
              <a:t>“A verbal operant in which a response of given form is evoked (or at least strengthened) by a particular object or event or property of an object or event.”</a:t>
            </a:r>
            <a:endParaRPr lang="en-US" dirty="0">
              <a:solidFill>
                <a:srgbClr val="3A1858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26929" y="1758168"/>
            <a:ext cx="26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The Mand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82" y="3067540"/>
            <a:ext cx="43515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“A verbal operant in which the response is reinforced by a characteristic consequence and is therefore under the functional control of relevant conditions of deprivation or aversive stimulation”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7467" y="2795053"/>
            <a:ext cx="4319945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 other words…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verbal behavior you engage in because you are in a state of deprivation or are in contact with some aversive stimulus AND that is reinforced by something specific to that condition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27194" y="126109"/>
            <a:ext cx="1694576" cy="1670792"/>
          </a:xfrm>
          <a:prstGeom prst="wedgeEllipseCallout">
            <a:avLst>
              <a:gd name="adj1" fmla="val -51202"/>
              <a:gd name="adj2" fmla="val -56746"/>
            </a:avLst>
          </a:prstGeom>
          <a:solidFill>
            <a:srgbClr val="3A18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“Can you please get me a glass of water?”</a:t>
            </a:r>
            <a:endParaRPr lang="en-US" dirty="0"/>
          </a:p>
        </p:txBody>
      </p:sp>
      <p:sp>
        <p:nvSpPr>
          <p:cNvPr id="17" name="Oval Callout 16"/>
          <p:cNvSpPr/>
          <p:nvPr/>
        </p:nvSpPr>
        <p:spPr>
          <a:xfrm>
            <a:off x="10470230" y="189609"/>
            <a:ext cx="1694576" cy="1670792"/>
          </a:xfrm>
          <a:prstGeom prst="wedgeEllipseCallout">
            <a:avLst>
              <a:gd name="adj1" fmla="val 49817"/>
              <a:gd name="adj2" fmla="val -61201"/>
            </a:avLst>
          </a:prstGeom>
          <a:solidFill>
            <a:schemeClr val="bg1"/>
          </a:solidFill>
          <a:ln>
            <a:solidFill>
              <a:srgbClr val="3A1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A1858"/>
                </a:solidFill>
              </a:rPr>
              <a:t>“That is a large glass of water!”</a:t>
            </a:r>
            <a:endParaRPr lang="en-US" dirty="0">
              <a:solidFill>
                <a:srgbClr val="3A185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84578" y="2790541"/>
            <a:ext cx="4444406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A1858"/>
                </a:solidFill>
              </a:rPr>
              <a:t>In other words…</a:t>
            </a:r>
          </a:p>
          <a:p>
            <a:r>
              <a:rPr lang="en-US" dirty="0" smtClean="0">
                <a:solidFill>
                  <a:srgbClr val="3A1858"/>
                </a:solidFill>
              </a:rPr>
              <a:t>verbal behavior you engage in directly in response to a particular stimulus in your environment AND that is reinforced generally (i.e. not specific to the particular </a:t>
            </a:r>
            <a:r>
              <a:rPr lang="en-US" dirty="0" err="1" smtClean="0">
                <a:solidFill>
                  <a:srgbClr val="3A1858"/>
                </a:solidFill>
              </a:rPr>
              <a:t>stimlus</a:t>
            </a:r>
            <a:r>
              <a:rPr lang="en-US" dirty="0" smtClean="0">
                <a:solidFill>
                  <a:srgbClr val="3A1858"/>
                </a:solidFill>
              </a:rPr>
              <a:t> in your environment) </a:t>
            </a:r>
          </a:p>
          <a:p>
            <a:endParaRPr lang="en-US" dirty="0">
              <a:solidFill>
                <a:srgbClr val="3A18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50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6" grpId="0"/>
      <p:bldP spid="7" grpId="0"/>
      <p:bldP spid="7" grpId="1"/>
      <p:bldP spid="8" grpId="0"/>
      <p:bldP spid="9" grpId="0"/>
      <p:bldP spid="9" grpId="1"/>
      <p:bldP spid="10" grpId="0"/>
      <p:bldP spid="16" grpId="0" animBg="1"/>
      <p:bldP spid="17" grpId="0" animBg="1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 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Joanna, Michael, and Mavis will provide more specific theoretical models and research using the ACL Model of FAP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9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0227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Adam Kuczynski</a:t>
            </a:r>
            <a:br>
              <a:rPr lang="en-US" sz="3200" dirty="0" smtClean="0"/>
            </a:br>
            <a:r>
              <a:rPr lang="en-US" sz="3200" dirty="0" smtClean="0"/>
              <a:t>adamkucz@uw.edu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140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13391" y="2540188"/>
            <a:ext cx="10984954" cy="1435970"/>
          </a:xfrm>
          <a:prstGeom prst="roundRect">
            <a:avLst/>
          </a:prstGeom>
          <a:solidFill>
            <a:srgbClr val="3A18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Targets clinically relevant behaviors (CRBs) as defined by the client and therapist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13391" y="4295384"/>
            <a:ext cx="10984954" cy="1435970"/>
          </a:xfrm>
          <a:prstGeom prst="roundRect">
            <a:avLst/>
          </a:prstGeom>
          <a:solidFill>
            <a:srgbClr val="3A185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Uses the therapeutic relationship to shape CRBs through operant processes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948068" y="717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A Brief Introduction to FAP:</a:t>
            </a:r>
            <a:br>
              <a:rPr lang="en-US" dirty="0" smtClean="0"/>
            </a:br>
            <a:r>
              <a:rPr lang="en-US" sz="3600" dirty="0" smtClean="0"/>
              <a:t>What is it?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2894063" y="1857355"/>
            <a:ext cx="6623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FAP is a contextual behavioral therapy that…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906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5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 Brief Introduction to FAP:</a:t>
            </a:r>
            <a:br>
              <a:rPr lang="en-US" dirty="0" smtClean="0"/>
            </a:br>
            <a:r>
              <a:rPr lang="en-US" sz="3600" dirty="0" smtClean="0"/>
              <a:t>Clinically Relevant Behaviors (CRBs)</a:t>
            </a:r>
            <a:endParaRPr lang="en-US" sz="3600" dirty="0"/>
          </a:p>
        </p:txBody>
      </p:sp>
      <p:sp>
        <p:nvSpPr>
          <p:cNvPr id="4" name="Flowchart: Extract 3"/>
          <p:cNvSpPr/>
          <p:nvPr/>
        </p:nvSpPr>
        <p:spPr>
          <a:xfrm>
            <a:off x="482885" y="2153022"/>
            <a:ext cx="5239820" cy="3312827"/>
          </a:xfrm>
          <a:prstGeom prst="flowChartExtract">
            <a:avLst/>
          </a:prstGeom>
          <a:solidFill>
            <a:srgbClr val="3A18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lowchart: Extract 4"/>
          <p:cNvSpPr/>
          <p:nvPr/>
        </p:nvSpPr>
        <p:spPr>
          <a:xfrm rot="10800000">
            <a:off x="3102795" y="2153018"/>
            <a:ext cx="5239820" cy="3312827"/>
          </a:xfrm>
          <a:prstGeom prst="flowChartExtract">
            <a:avLst/>
          </a:prstGeom>
          <a:solidFill>
            <a:srgbClr val="3A1858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Extract 6"/>
          <p:cNvSpPr/>
          <p:nvPr/>
        </p:nvSpPr>
        <p:spPr>
          <a:xfrm>
            <a:off x="5733337" y="2153015"/>
            <a:ext cx="5239820" cy="3312827"/>
          </a:xfrm>
          <a:prstGeom prst="flowChartExtract">
            <a:avLst/>
          </a:prstGeom>
          <a:solidFill>
            <a:srgbClr val="3A1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79924" y="2835670"/>
            <a:ext cx="1325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CRB1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8011" y="3600660"/>
            <a:ext cx="28253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Client problems that occur in session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65007" y="4629064"/>
            <a:ext cx="3819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e.g., failure to make eye-contact, talking over therapist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65477" y="2197942"/>
            <a:ext cx="3914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CRB2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27814" y="2866492"/>
            <a:ext cx="28253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Client improvements that occur in session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0977" y="3787707"/>
            <a:ext cx="19495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e.g., making eye contact, listening intently to therapist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05973" y="2835670"/>
            <a:ext cx="1325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CRB3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66061" y="3477372"/>
            <a:ext cx="305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Client functional interpretations of own behavior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58176" y="4606182"/>
            <a:ext cx="4211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e.g., “Wow, it blows my mind that I can get so upset in here and you tolerate it. My dad would have run screaming!”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03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/>
      <p:bldP spid="9" grpId="0"/>
      <p:bldP spid="12" grpId="0"/>
      <p:bldP spid="13" grpId="0"/>
      <p:bldP spid="14" grpId="0"/>
      <p:bldP spid="15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51191" y="2330606"/>
            <a:ext cx="319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Round Same Side Corner Rectangle 14"/>
          <p:cNvSpPr/>
          <p:nvPr/>
        </p:nvSpPr>
        <p:spPr>
          <a:xfrm>
            <a:off x="4204005" y="1423630"/>
            <a:ext cx="4200525" cy="837683"/>
          </a:xfrm>
          <a:prstGeom prst="round2SameRect">
            <a:avLst/>
          </a:prstGeom>
          <a:solidFill>
            <a:srgbClr val="3A18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04005" y="2280813"/>
            <a:ext cx="4200525" cy="838250"/>
          </a:xfrm>
          <a:prstGeom prst="rect">
            <a:avLst/>
          </a:prstGeom>
          <a:solidFill>
            <a:srgbClr val="3A1858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Rule 2</a:t>
            </a:r>
            <a:endParaRPr lang="en-US" sz="3600" dirty="0"/>
          </a:p>
        </p:txBody>
      </p:sp>
      <p:sp>
        <p:nvSpPr>
          <p:cNvPr id="17" name="Rectangle 16"/>
          <p:cNvSpPr/>
          <p:nvPr/>
        </p:nvSpPr>
        <p:spPr>
          <a:xfrm>
            <a:off x="4202377" y="4000536"/>
            <a:ext cx="4200525" cy="838250"/>
          </a:xfrm>
          <a:prstGeom prst="rect">
            <a:avLst/>
          </a:prstGeom>
          <a:solidFill>
            <a:srgbClr val="3A1858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Rule 4</a:t>
            </a:r>
            <a:endParaRPr lang="en-US" sz="3600" dirty="0"/>
          </a:p>
        </p:txBody>
      </p:sp>
      <p:sp>
        <p:nvSpPr>
          <p:cNvPr id="18" name="Rectangle 17"/>
          <p:cNvSpPr/>
          <p:nvPr/>
        </p:nvSpPr>
        <p:spPr>
          <a:xfrm>
            <a:off x="4202377" y="3139055"/>
            <a:ext cx="4200525" cy="838250"/>
          </a:xfrm>
          <a:prstGeom prst="rect">
            <a:avLst/>
          </a:prstGeom>
          <a:solidFill>
            <a:srgbClr val="3A185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Rule 3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4213528" y="1550083"/>
            <a:ext cx="4200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Rule 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3" name="Round Same Side Corner Rectangle 42"/>
          <p:cNvSpPr/>
          <p:nvPr/>
        </p:nvSpPr>
        <p:spPr>
          <a:xfrm>
            <a:off x="1530848" y="1429201"/>
            <a:ext cx="9144000" cy="837683"/>
          </a:xfrm>
          <a:prstGeom prst="round2SameRect">
            <a:avLst/>
          </a:prstGeom>
          <a:solidFill>
            <a:srgbClr val="3A18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Rule 1: Watch for CRBs</a:t>
            </a:r>
            <a:endParaRPr lang="en-US" sz="3600" dirty="0"/>
          </a:p>
        </p:txBody>
      </p:sp>
      <p:sp>
        <p:nvSpPr>
          <p:cNvPr id="45" name="Rectangle 44"/>
          <p:cNvSpPr/>
          <p:nvPr/>
        </p:nvSpPr>
        <p:spPr>
          <a:xfrm>
            <a:off x="1530848" y="2287245"/>
            <a:ext cx="9144000" cy="838250"/>
          </a:xfrm>
          <a:prstGeom prst="rect">
            <a:avLst/>
          </a:prstGeom>
          <a:solidFill>
            <a:srgbClr val="3A1858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Rule 2: Evoke CRBs</a:t>
            </a:r>
            <a:endParaRPr lang="en-US" sz="3600" dirty="0"/>
          </a:p>
        </p:txBody>
      </p:sp>
      <p:sp>
        <p:nvSpPr>
          <p:cNvPr id="47" name="Rectangle 46"/>
          <p:cNvSpPr/>
          <p:nvPr/>
        </p:nvSpPr>
        <p:spPr>
          <a:xfrm>
            <a:off x="1530847" y="3151918"/>
            <a:ext cx="9144001" cy="838250"/>
          </a:xfrm>
          <a:prstGeom prst="rect">
            <a:avLst/>
          </a:prstGeom>
          <a:solidFill>
            <a:srgbClr val="3A185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Rule 3: Reinforce CRB2s Naturally</a:t>
            </a:r>
            <a:endParaRPr lang="en-US" sz="3600" dirty="0"/>
          </a:p>
        </p:txBody>
      </p:sp>
      <p:sp>
        <p:nvSpPr>
          <p:cNvPr id="49" name="Rectangle 48"/>
          <p:cNvSpPr/>
          <p:nvPr/>
        </p:nvSpPr>
        <p:spPr>
          <a:xfrm>
            <a:off x="1530849" y="4009668"/>
            <a:ext cx="9143999" cy="838250"/>
          </a:xfrm>
          <a:prstGeom prst="rect">
            <a:avLst/>
          </a:prstGeom>
          <a:solidFill>
            <a:srgbClr val="3A1858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Rule 4: Observe Your Impact in Relation to Client CRBs</a:t>
            </a:r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990600" y="177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A Brief Introduction to FAP:</a:t>
            </a:r>
            <a:br>
              <a:rPr lang="en-US" dirty="0" smtClean="0"/>
            </a:br>
            <a:r>
              <a:rPr lang="en-US" sz="3600" dirty="0" smtClean="0"/>
              <a:t>The Five Rules</a:t>
            </a:r>
            <a:endParaRPr lang="en-US" sz="3600" dirty="0"/>
          </a:p>
        </p:txBody>
      </p:sp>
      <p:sp>
        <p:nvSpPr>
          <p:cNvPr id="66" name="Round Same Side Corner Rectangle 65"/>
          <p:cNvSpPr/>
          <p:nvPr/>
        </p:nvSpPr>
        <p:spPr>
          <a:xfrm flipV="1">
            <a:off x="1530848" y="4872226"/>
            <a:ext cx="9144000" cy="837683"/>
          </a:xfrm>
          <a:prstGeom prst="round2SameRect">
            <a:avLst/>
          </a:prstGeom>
          <a:solidFill>
            <a:srgbClr val="3A185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61" name="TextBox 60"/>
          <p:cNvSpPr txBox="1"/>
          <p:nvPr/>
        </p:nvSpPr>
        <p:spPr>
          <a:xfrm>
            <a:off x="1530847" y="5024166"/>
            <a:ext cx="914400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Rule 5: Provide Functional Interpretations and Generalize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8" name="Round Same Side Corner Rectangle 67"/>
          <p:cNvSpPr/>
          <p:nvPr/>
        </p:nvSpPr>
        <p:spPr>
          <a:xfrm flipV="1">
            <a:off x="4202376" y="4866934"/>
            <a:ext cx="4200525" cy="837683"/>
          </a:xfrm>
          <a:prstGeom prst="round2SameRect">
            <a:avLst/>
          </a:prstGeom>
          <a:solidFill>
            <a:srgbClr val="3A185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90776" y="4917937"/>
            <a:ext cx="1446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Rule 5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47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1" grpId="0"/>
      <p:bldP spid="21" grpId="1"/>
      <p:bldP spid="43" grpId="0" animBg="1"/>
      <p:bldP spid="45" grpId="0" animBg="1"/>
      <p:bldP spid="47" grpId="0" animBg="1"/>
      <p:bldP spid="49" grpId="0" animBg="1"/>
      <p:bldP spid="66" grpId="0" animBg="1"/>
      <p:bldP spid="61" grpId="0"/>
      <p:bldP spid="68" grpId="0" animBg="1"/>
      <p:bldP spid="68" grpId="1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 txBox="1">
            <a:spLocks/>
          </p:cNvSpPr>
          <p:nvPr/>
        </p:nvSpPr>
        <p:spPr>
          <a:xfrm>
            <a:off x="990600" y="177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A Brief Introduction to FAP:</a:t>
            </a:r>
            <a:br>
              <a:rPr lang="en-US" dirty="0" smtClean="0"/>
            </a:br>
            <a:r>
              <a:rPr lang="en-US" sz="3600" dirty="0" smtClean="0"/>
              <a:t>The Five Rules</a:t>
            </a:r>
            <a:endParaRPr lang="en-US" sz="3600" dirty="0"/>
          </a:p>
        </p:txBody>
      </p:sp>
      <p:pic>
        <p:nvPicPr>
          <p:cNvPr id="1028" name="Picture 4" descr="https://images.springer.com/sgw/books/medium/97803870978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94047">
            <a:off x="1745221" y="647129"/>
            <a:ext cx="3497580" cy="544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contextpsy.com/wp-content/uploads/inter-guess_0001_mavi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853" y="1343340"/>
            <a:ext cx="4066841" cy="4066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99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51191" y="2330606"/>
            <a:ext cx="319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13528" y="1550083"/>
            <a:ext cx="4200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Rule 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04003" y="2406996"/>
            <a:ext cx="4200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Rule 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92849" y="3261179"/>
            <a:ext cx="4200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Rule 3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11902" y="4085594"/>
            <a:ext cx="4200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Rule 4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3" name="Round Same Side Corner Rectangle 42"/>
          <p:cNvSpPr/>
          <p:nvPr/>
        </p:nvSpPr>
        <p:spPr>
          <a:xfrm>
            <a:off x="1530849" y="1443423"/>
            <a:ext cx="9144000" cy="837683"/>
          </a:xfrm>
          <a:prstGeom prst="round2SameRect">
            <a:avLst/>
          </a:prstGeom>
          <a:solidFill>
            <a:srgbClr val="3A18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Rule 1</a:t>
            </a:r>
            <a:endParaRPr lang="en-US" sz="3600" dirty="0"/>
          </a:p>
        </p:txBody>
      </p:sp>
      <p:sp>
        <p:nvSpPr>
          <p:cNvPr id="45" name="Rectangle 44"/>
          <p:cNvSpPr/>
          <p:nvPr/>
        </p:nvSpPr>
        <p:spPr>
          <a:xfrm>
            <a:off x="1530849" y="2295785"/>
            <a:ext cx="9144000" cy="838250"/>
          </a:xfrm>
          <a:prstGeom prst="rect">
            <a:avLst/>
          </a:prstGeom>
          <a:solidFill>
            <a:srgbClr val="3A1858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Rule 2</a:t>
            </a:r>
            <a:endParaRPr lang="en-US" sz="3600" dirty="0"/>
          </a:p>
        </p:txBody>
      </p:sp>
      <p:sp>
        <p:nvSpPr>
          <p:cNvPr id="47" name="Rectangle 46"/>
          <p:cNvSpPr/>
          <p:nvPr/>
        </p:nvSpPr>
        <p:spPr>
          <a:xfrm>
            <a:off x="1530849" y="3143075"/>
            <a:ext cx="9144001" cy="838250"/>
          </a:xfrm>
          <a:prstGeom prst="rect">
            <a:avLst/>
          </a:prstGeom>
          <a:solidFill>
            <a:srgbClr val="3A185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Rule 3</a:t>
            </a:r>
            <a:endParaRPr lang="en-US" sz="3600" dirty="0"/>
          </a:p>
        </p:txBody>
      </p:sp>
      <p:sp>
        <p:nvSpPr>
          <p:cNvPr id="49" name="Rectangle 48"/>
          <p:cNvSpPr/>
          <p:nvPr/>
        </p:nvSpPr>
        <p:spPr>
          <a:xfrm>
            <a:off x="1530850" y="3987220"/>
            <a:ext cx="9143999" cy="838250"/>
          </a:xfrm>
          <a:prstGeom prst="rect">
            <a:avLst/>
          </a:prstGeom>
          <a:solidFill>
            <a:srgbClr val="3A1858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Rule 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64484" y="1539098"/>
            <a:ext cx="6146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Be </a:t>
            </a:r>
            <a:r>
              <a:rPr lang="en-US" sz="3600" b="1" dirty="0" smtClean="0">
                <a:solidFill>
                  <a:schemeClr val="bg1"/>
                </a:solidFill>
              </a:rPr>
              <a:t>AWARE of your client’s CRBs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97531" y="2394848"/>
            <a:ext cx="7546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chemeClr val="bg1"/>
                </a:solidFill>
              </a:rPr>
              <a:t>COURAGEOUSLY evoke your client’s CRBs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27801" y="3228615"/>
            <a:ext cx="7812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LOVINGLY</a:t>
            </a:r>
            <a:r>
              <a:rPr lang="en-US" sz="3600" dirty="0" smtClean="0">
                <a:solidFill>
                  <a:schemeClr val="bg1"/>
                </a:solidFill>
              </a:rPr>
              <a:t> respond to your client’s CRB2s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97531" y="4107646"/>
            <a:ext cx="75773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Be </a:t>
            </a:r>
            <a:r>
              <a:rPr lang="en-US" sz="3000" b="1" dirty="0" smtClean="0">
                <a:solidFill>
                  <a:schemeClr val="bg1"/>
                </a:solidFill>
              </a:rPr>
              <a:t>AWARE </a:t>
            </a:r>
            <a:r>
              <a:rPr lang="en-US" sz="3000" dirty="0" smtClean="0">
                <a:solidFill>
                  <a:schemeClr val="bg1"/>
                </a:solidFill>
              </a:rPr>
              <a:t>of your impact on your client’s CRBs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990600" y="177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A Brief Introduction to FAP:</a:t>
            </a:r>
            <a:br>
              <a:rPr lang="en-US" dirty="0" smtClean="0"/>
            </a:br>
            <a:r>
              <a:rPr lang="en-US" sz="3600" dirty="0" smtClean="0"/>
              <a:t>The Five Rules</a:t>
            </a:r>
            <a:endParaRPr lang="en-US" sz="3600" dirty="0"/>
          </a:p>
        </p:txBody>
      </p:sp>
      <p:sp>
        <p:nvSpPr>
          <p:cNvPr id="40" name="TextBox 39"/>
          <p:cNvSpPr txBox="1"/>
          <p:nvPr/>
        </p:nvSpPr>
        <p:spPr>
          <a:xfrm>
            <a:off x="4204345" y="4945272"/>
            <a:ext cx="4200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Rule 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0" name="Round Same Side Corner Rectangle 29"/>
          <p:cNvSpPr/>
          <p:nvPr/>
        </p:nvSpPr>
        <p:spPr>
          <a:xfrm flipV="1">
            <a:off x="1540556" y="4833168"/>
            <a:ext cx="9144000" cy="837683"/>
          </a:xfrm>
          <a:prstGeom prst="round2SameRect">
            <a:avLst/>
          </a:prstGeom>
          <a:solidFill>
            <a:srgbClr val="3A185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61" name="TextBox 60"/>
          <p:cNvSpPr txBox="1"/>
          <p:nvPr/>
        </p:nvSpPr>
        <p:spPr>
          <a:xfrm>
            <a:off x="1553809" y="4885370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Rule 5</a:t>
            </a:r>
          </a:p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09480" y="4890156"/>
            <a:ext cx="4881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</a:rPr>
              <a:t>Generalize </a:t>
            </a:r>
            <a:r>
              <a:rPr lang="en-US" sz="3600" dirty="0" smtClean="0">
                <a:solidFill>
                  <a:schemeClr val="bg1"/>
                </a:solidFill>
              </a:rPr>
              <a:t>(behaviorism)</a:t>
            </a:r>
            <a:endParaRPr lang="en-US" sz="3600" i="1" dirty="0">
              <a:solidFill>
                <a:schemeClr val="bg1"/>
              </a:solidFill>
            </a:endParaRPr>
          </a:p>
        </p:txBody>
      </p:sp>
      <p:pic>
        <p:nvPicPr>
          <p:cNvPr id="28" name="Picture 4" descr="https://images.springer.com/sgw/books/medium/97803870978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94047">
            <a:off x="4487027" y="540838"/>
            <a:ext cx="3497580" cy="544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 rot="1156652">
            <a:off x="5184214" y="3193035"/>
            <a:ext cx="1517418" cy="61983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5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48148E-6 L -0.30521 0.003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60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31042 -0.00023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2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04167E-6 0.00139 L -0.30925 -0.00162 " pathEditMode="fixed" rAng="0" ptsTypes="AA">
                                      <p:cBhvr>
                                        <p:cTn id="20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-0.30586 0.0011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1 3.7037E-6 L -0.31133 -0.00695 " pathEditMode="fixed" rAng="0" ptsTypes="AA">
                                      <p:cBhvr>
                                        <p:cTn id="34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5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path" presetSubtype="0" accel="50000" decel="5000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animMotion origin="layout" path="M 2.08333E-7 -2.96296E-6 L -0.30521 0.00371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60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  <p:bldP spid="24" grpId="0"/>
      <p:bldP spid="25" grpId="0"/>
      <p:bldP spid="26" grpId="0"/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86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What are Awareness, Courage, and Love?</a:t>
            </a:r>
            <a:endParaRPr lang="en-US" dirty="0"/>
          </a:p>
        </p:txBody>
      </p:sp>
      <p:sp>
        <p:nvSpPr>
          <p:cNvPr id="4" name="Snip Same Side Corner Rectangle 3"/>
          <p:cNvSpPr/>
          <p:nvPr/>
        </p:nvSpPr>
        <p:spPr>
          <a:xfrm>
            <a:off x="1850065" y="1254738"/>
            <a:ext cx="7995684" cy="1148220"/>
          </a:xfrm>
          <a:prstGeom prst="snip2SameRect">
            <a:avLst/>
          </a:prstGeom>
          <a:solidFill>
            <a:srgbClr val="3A18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Categories of Potential CRBs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1850065" y="2413592"/>
            <a:ext cx="7995684" cy="1084520"/>
          </a:xfrm>
          <a:prstGeom prst="rect">
            <a:avLst/>
          </a:prstGeom>
          <a:solidFill>
            <a:srgbClr val="3A1858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50065" y="3508746"/>
            <a:ext cx="7995684" cy="1004066"/>
          </a:xfrm>
          <a:prstGeom prst="rect">
            <a:avLst/>
          </a:prstGeom>
          <a:solidFill>
            <a:srgbClr val="3A1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850066" y="4540104"/>
            <a:ext cx="8006316" cy="1014542"/>
          </a:xfrm>
          <a:prstGeom prst="rect">
            <a:avLst/>
          </a:prstGeom>
          <a:solidFill>
            <a:srgbClr val="3A185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850065" y="2413590"/>
            <a:ext cx="796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Awareness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50065" y="3476845"/>
            <a:ext cx="796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Courage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50065" y="4508204"/>
            <a:ext cx="796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Love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50065" y="2783665"/>
            <a:ext cx="7963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Behavior that brings into focus key antecedent stimulus conditions for social connection behavior (e.g., noticing your feelings, noticing others’ boredom)</a:t>
            </a: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834073" y="3865093"/>
            <a:ext cx="7995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Behavior that is vulnerable to interpersonal punishment in the service of values related to interpersonal connection (e.g., sharing your feelings, setting boundaries)</a:t>
            </a:r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807448" y="4908315"/>
            <a:ext cx="796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Responding to another’s courage behavior with attunement and sensitivity to what is naturally reinforcing in the moment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06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6" grpId="0" animBg="1"/>
      <p:bldP spid="17" grpId="0" animBg="1"/>
      <p:bldP spid="18" grpId="0"/>
      <p:bldP spid="20" grpId="0"/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2.bp.blogspot.com/-fpPUzlyK5ck/TnS6W_c8XtI/AAAAAAAABe4/h30ptWpJrn8/s1600/Therapist+and+clien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068"/>
          <a:stretch/>
        </p:blipFill>
        <p:spPr bwMode="auto">
          <a:xfrm>
            <a:off x="16886" y="1860886"/>
            <a:ext cx="1816421" cy="41646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82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are Awareness, Courage, and Love?</a:t>
            </a:r>
            <a:br>
              <a:rPr lang="en-US" dirty="0" smtClean="0"/>
            </a:br>
            <a:r>
              <a:rPr lang="en-US" sz="3200" dirty="0" smtClean="0"/>
              <a:t>Intimacy as an Interpersonal Process</a:t>
            </a:r>
            <a:br>
              <a:rPr lang="en-US" sz="3200" dirty="0" smtClean="0"/>
            </a:br>
            <a:r>
              <a:rPr lang="en-US" sz="3200" dirty="0" smtClean="0"/>
              <a:t>Reis &amp; Shaver (1988)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10223" y="2305295"/>
            <a:ext cx="796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white"/>
                </a:solidFill>
              </a:rPr>
              <a:t>Awareness</a:t>
            </a:r>
            <a:endParaRPr lang="en-US" sz="2800" dirty="0">
              <a:solidFill>
                <a:prstClr val="white"/>
              </a:solidFill>
            </a:endParaRPr>
          </a:p>
        </p:txBody>
      </p:sp>
      <p:pic>
        <p:nvPicPr>
          <p:cNvPr id="5" name="Picture 2" descr="http://2.bp.blogspot.com/-fpPUzlyK5ck/TnS6W_c8XtI/AAAAAAAABe4/h30ptWpJrn8/s1600/Therapist+and+clien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67"/>
          <a:stretch/>
        </p:blipFill>
        <p:spPr bwMode="auto">
          <a:xfrm>
            <a:off x="9807949" y="1860886"/>
            <a:ext cx="2358189" cy="416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loud Callout 6"/>
          <p:cNvSpPr/>
          <p:nvPr/>
        </p:nvSpPr>
        <p:spPr bwMode="auto">
          <a:xfrm rot="21108979">
            <a:off x="877075" y="1032883"/>
            <a:ext cx="1891030" cy="1264980"/>
          </a:xfrm>
          <a:prstGeom prst="cloudCallout">
            <a:avLst>
              <a:gd name="adj1" fmla="val -30672"/>
              <a:gd name="adj2" fmla="val 57152"/>
            </a:avLst>
          </a:prstGeom>
          <a:solidFill>
            <a:srgbClr val="3A1858"/>
          </a:solidFill>
          <a:ln w="9525" cap="flat" cmpd="sng" algn="ctr">
            <a:solidFill>
              <a:srgbClr val="3A185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Motives Needs</a:t>
            </a:r>
          </a:p>
        </p:txBody>
      </p:sp>
      <p:sp>
        <p:nvSpPr>
          <p:cNvPr id="8" name="Cloud Callout 7"/>
          <p:cNvSpPr/>
          <p:nvPr/>
        </p:nvSpPr>
        <p:spPr bwMode="auto">
          <a:xfrm rot="21108979">
            <a:off x="9005324" y="937073"/>
            <a:ext cx="1891030" cy="1264980"/>
          </a:xfrm>
          <a:prstGeom prst="cloudCallout">
            <a:avLst>
              <a:gd name="adj1" fmla="val 27277"/>
              <a:gd name="adj2" fmla="val 52883"/>
            </a:avLst>
          </a:prstGeom>
          <a:solidFill>
            <a:srgbClr val="3A1858"/>
          </a:solidFill>
          <a:ln w="9525" cap="flat" cmpd="sng" algn="ctr">
            <a:solidFill>
              <a:srgbClr val="3A185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Motives Needs</a:t>
            </a:r>
          </a:p>
        </p:txBody>
      </p:sp>
      <p:sp>
        <p:nvSpPr>
          <p:cNvPr id="3" name="Right Arrow 2"/>
          <p:cNvSpPr/>
          <p:nvPr/>
        </p:nvSpPr>
        <p:spPr>
          <a:xfrm>
            <a:off x="2400844" y="1607651"/>
            <a:ext cx="3153960" cy="2429128"/>
          </a:xfrm>
          <a:prstGeom prst="rightArrow">
            <a:avLst/>
          </a:prstGeom>
          <a:solidFill>
            <a:srgbClr val="6B5282"/>
          </a:solidFill>
          <a:ln>
            <a:solidFill>
              <a:srgbClr val="3A1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Vulnerable </a:t>
            </a:r>
          </a:p>
          <a:p>
            <a:pPr algn="ctr"/>
            <a:r>
              <a:rPr lang="en-US" sz="2400" b="1" dirty="0" smtClean="0"/>
              <a:t>self-disclosure</a:t>
            </a:r>
            <a:endParaRPr lang="en-US" sz="2400" b="1" dirty="0"/>
          </a:p>
        </p:txBody>
      </p:sp>
      <p:sp>
        <p:nvSpPr>
          <p:cNvPr id="11" name="Left Arrow 10"/>
          <p:cNvSpPr/>
          <p:nvPr/>
        </p:nvSpPr>
        <p:spPr>
          <a:xfrm>
            <a:off x="5980200" y="1607650"/>
            <a:ext cx="3069598" cy="2429129"/>
          </a:xfrm>
          <a:prstGeom prst="leftArrow">
            <a:avLst/>
          </a:prstGeom>
          <a:solidFill>
            <a:srgbClr val="6B5282"/>
          </a:solidFill>
          <a:ln>
            <a:solidFill>
              <a:srgbClr val="3A1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Responsiveness</a:t>
            </a:r>
            <a:r>
              <a:rPr lang="en-US" sz="2400" dirty="0" smtClean="0"/>
              <a:t> (understanding, validation, caring)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67777" y="3855570"/>
            <a:ext cx="701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353800" y="3943229"/>
            <a:ext cx="701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471044" y="4971290"/>
            <a:ext cx="1892068" cy="1536882"/>
          </a:xfrm>
          <a:prstGeom prst="rightArrow">
            <a:avLst/>
          </a:prstGeom>
          <a:solidFill>
            <a:srgbClr val="6B5282"/>
          </a:solidFill>
          <a:ln>
            <a:solidFill>
              <a:srgbClr val="3A1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Responsiveness</a:t>
            </a:r>
          </a:p>
          <a:p>
            <a:pPr algn="ctr"/>
            <a:r>
              <a:rPr lang="en-US" sz="1200" dirty="0" smtClean="0"/>
              <a:t>(understanding, validation, and caring)</a:t>
            </a:r>
            <a:endParaRPr lang="en-US" sz="1200" dirty="0"/>
          </a:p>
        </p:txBody>
      </p:sp>
      <p:sp>
        <p:nvSpPr>
          <p:cNvPr id="25" name="Left Arrow 24"/>
          <p:cNvSpPr/>
          <p:nvPr/>
        </p:nvSpPr>
        <p:spPr>
          <a:xfrm>
            <a:off x="7208339" y="4990682"/>
            <a:ext cx="1841459" cy="1536883"/>
          </a:xfrm>
          <a:prstGeom prst="leftArrow">
            <a:avLst/>
          </a:prstGeom>
          <a:solidFill>
            <a:srgbClr val="6B5282"/>
          </a:solidFill>
          <a:ln>
            <a:solidFill>
              <a:srgbClr val="3A1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Vulnerable self-disclosure</a:t>
            </a:r>
            <a:endParaRPr lang="en-US" sz="1600" dirty="0"/>
          </a:p>
        </p:txBody>
      </p:sp>
      <p:sp>
        <p:nvSpPr>
          <p:cNvPr id="22" name="Right Arrow 21"/>
          <p:cNvSpPr/>
          <p:nvPr/>
        </p:nvSpPr>
        <p:spPr>
          <a:xfrm>
            <a:off x="2471044" y="4088730"/>
            <a:ext cx="1892068" cy="1536882"/>
          </a:xfrm>
          <a:prstGeom prst="rightArrow">
            <a:avLst/>
          </a:prstGeom>
          <a:solidFill>
            <a:srgbClr val="6B5282"/>
          </a:solidFill>
          <a:ln>
            <a:solidFill>
              <a:srgbClr val="3A1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Vulnerable </a:t>
            </a:r>
          </a:p>
          <a:p>
            <a:pPr algn="ctr"/>
            <a:r>
              <a:rPr lang="en-US" sz="1600" b="1" dirty="0" smtClean="0"/>
              <a:t>self-disclosure</a:t>
            </a:r>
            <a:endParaRPr lang="en-US" sz="1600" b="1" dirty="0"/>
          </a:p>
        </p:txBody>
      </p:sp>
      <p:sp>
        <p:nvSpPr>
          <p:cNvPr id="23" name="Left Arrow 22"/>
          <p:cNvSpPr/>
          <p:nvPr/>
        </p:nvSpPr>
        <p:spPr>
          <a:xfrm>
            <a:off x="7208339" y="4108122"/>
            <a:ext cx="1841459" cy="1536883"/>
          </a:xfrm>
          <a:prstGeom prst="leftArrow">
            <a:avLst/>
          </a:prstGeom>
          <a:solidFill>
            <a:srgbClr val="6B5282"/>
          </a:solidFill>
          <a:ln>
            <a:solidFill>
              <a:srgbClr val="3A1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Responsiveness</a:t>
            </a:r>
            <a:r>
              <a:rPr lang="en-US" sz="1200" dirty="0" smtClean="0"/>
              <a:t> (understanding, validation, caring)</a:t>
            </a:r>
            <a:endParaRPr lang="en-US" sz="1200" dirty="0"/>
          </a:p>
        </p:txBody>
      </p:sp>
      <p:sp>
        <p:nvSpPr>
          <p:cNvPr id="16" name="Right Arrow 15"/>
          <p:cNvSpPr/>
          <p:nvPr/>
        </p:nvSpPr>
        <p:spPr>
          <a:xfrm>
            <a:off x="2471044" y="3247633"/>
            <a:ext cx="1892068" cy="1536882"/>
          </a:xfrm>
          <a:prstGeom prst="rightArrow">
            <a:avLst/>
          </a:prstGeom>
          <a:solidFill>
            <a:srgbClr val="6B5282"/>
          </a:solidFill>
          <a:ln>
            <a:solidFill>
              <a:srgbClr val="3A1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Responsiveness</a:t>
            </a:r>
          </a:p>
          <a:p>
            <a:pPr algn="ctr"/>
            <a:r>
              <a:rPr lang="en-US" sz="1200" dirty="0" smtClean="0"/>
              <a:t>(understanding, validation, and caring)</a:t>
            </a:r>
            <a:endParaRPr lang="en-US" sz="1200" dirty="0"/>
          </a:p>
        </p:txBody>
      </p:sp>
      <p:sp>
        <p:nvSpPr>
          <p:cNvPr id="19" name="Left Arrow 18"/>
          <p:cNvSpPr/>
          <p:nvPr/>
        </p:nvSpPr>
        <p:spPr>
          <a:xfrm>
            <a:off x="7208339" y="3267025"/>
            <a:ext cx="1841459" cy="1536883"/>
          </a:xfrm>
          <a:prstGeom prst="leftArrow">
            <a:avLst/>
          </a:prstGeom>
          <a:solidFill>
            <a:srgbClr val="6B5282"/>
          </a:solidFill>
          <a:ln>
            <a:solidFill>
              <a:srgbClr val="3A1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Vulnerable self-disclosure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0949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0 L 0.06576 0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96296E-6 L 0.06524 0.0006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5" y="2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0 L -0.07747 0 " pathEditMode="fixed" rAng="0" ptsTypes="A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0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48148E-6 L -0.08217 0.0013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15" y="6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-0.07383 -0.0046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8" y="-23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0.05872 0.0013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0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3" grpId="0" animBg="1"/>
      <p:bldP spid="11" grpId="0" animBg="1"/>
      <p:bldP spid="14" grpId="0"/>
      <p:bldP spid="17" grpId="0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2" grpId="0" animBg="1"/>
      <p:bldP spid="22" grpId="1" animBg="1"/>
      <p:bldP spid="23" grpId="0" animBg="1"/>
      <p:bldP spid="23" grpId="1" animBg="1"/>
      <p:bldP spid="16" grpId="0" animBg="1"/>
      <p:bldP spid="16" grpId="1" animBg="1"/>
      <p:bldP spid="19" grpId="0" animBg="1"/>
      <p:bldP spid="19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2869</TotalTime>
  <Words>1309</Words>
  <Application>Microsoft Office PowerPoint</Application>
  <PresentationFormat>Widescreen</PresentationFormat>
  <Paragraphs>402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Theme</vt:lpstr>
      <vt:lpstr>Nature</vt:lpstr>
      <vt:lpstr>A Behavior Analytic Conceptualization of Awareness, Courage, and Love in Functional Analytic Psychotherapy (FAP)</vt:lpstr>
      <vt:lpstr>A Brief Account of Verbal Behavior Manding and Tacting</vt:lpstr>
      <vt:lpstr>PowerPoint Presentation</vt:lpstr>
      <vt:lpstr>A Brief Introduction to FAP: Clinically Relevant Behaviors (CRBs)</vt:lpstr>
      <vt:lpstr>PowerPoint Presentation</vt:lpstr>
      <vt:lpstr>PowerPoint Presentation</vt:lpstr>
      <vt:lpstr>PowerPoint Presentation</vt:lpstr>
      <vt:lpstr>What are Awareness, Courage, and Love?</vt:lpstr>
      <vt:lpstr>What are Awareness, Courage, and Love? Intimacy as an Interpersonal Process Reis &amp; Shaver (1988)</vt:lpstr>
      <vt:lpstr>PowerPoint Presentation</vt:lpstr>
      <vt:lpstr>PowerPoint Presentation</vt:lpstr>
      <vt:lpstr>Awareness, Courage, and Love Awareness</vt:lpstr>
      <vt:lpstr>Awareness, Courage, and Love Courage &amp; Love</vt:lpstr>
      <vt:lpstr>Awareness, Courage, and Love Self Love</vt:lpstr>
      <vt:lpstr>The Entire Model</vt:lpstr>
      <vt:lpstr>ACL in Practice</vt:lpstr>
      <vt:lpstr>ACL in Practice</vt:lpstr>
      <vt:lpstr>Future Directions</vt:lpstr>
      <vt:lpstr>Future Directions The ACL Manual</vt:lpstr>
      <vt:lpstr>Coming up next…</vt:lpstr>
      <vt:lpstr>Thank You     Adam Kuczynski adamkucz@uw.edu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behavior analytic conceptualization of Awareness, Courage, and Love in Functional Analytic Psychotherapy (FAP)</dc:title>
  <dc:creator>Adam Kuczynski</dc:creator>
  <cp:lastModifiedBy>Adam M. Kuczynski</cp:lastModifiedBy>
  <cp:revision>272</cp:revision>
  <dcterms:created xsi:type="dcterms:W3CDTF">2015-06-22T17:08:29Z</dcterms:created>
  <dcterms:modified xsi:type="dcterms:W3CDTF">2015-07-24T09:52:40Z</dcterms:modified>
  <cp:contentStatus/>
</cp:coreProperties>
</file>