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75" r:id="rId3"/>
    <p:sldId id="277" r:id="rId4"/>
    <p:sldId id="329" r:id="rId5"/>
    <p:sldId id="330" r:id="rId6"/>
    <p:sldId id="282" r:id="rId7"/>
    <p:sldId id="331" r:id="rId8"/>
    <p:sldId id="332" r:id="rId9"/>
    <p:sldId id="333" r:id="rId10"/>
    <p:sldId id="335" r:id="rId11"/>
    <p:sldId id="337" r:id="rId12"/>
    <p:sldId id="338" r:id="rId13"/>
    <p:sldId id="339" r:id="rId14"/>
    <p:sldId id="340" r:id="rId15"/>
    <p:sldId id="341" r:id="rId16"/>
    <p:sldId id="342" r:id="rId17"/>
    <p:sldId id="343" r:id="rId18"/>
    <p:sldId id="344" r:id="rId19"/>
    <p:sldId id="346" r:id="rId20"/>
    <p:sldId id="322" r:id="rId21"/>
    <p:sldId id="345" r:id="rId22"/>
    <p:sldId id="347" r:id="rId23"/>
    <p:sldId id="348" r:id="rId24"/>
    <p:sldId id="314" r:id="rId25"/>
    <p:sldId id="315" r:id="rId26"/>
    <p:sldId id="316" r:id="rId27"/>
    <p:sldId id="317" r:id="rId28"/>
    <p:sldId id="318" r:id="rId29"/>
    <p:sldId id="327"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55" autoAdjust="0"/>
  </p:normalViewPr>
  <p:slideViewPr>
    <p:cSldViewPr>
      <p:cViewPr>
        <p:scale>
          <a:sx n="67" d="100"/>
          <a:sy n="67" d="100"/>
        </p:scale>
        <p:origin x="-2280"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C65CED3-EB28-43D7-9DB9-F2EE296DB7E0}" type="datetimeFigureOut">
              <a:rPr lang="en-US" smtClean="0"/>
              <a:t>7/23/15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55465E9-842B-4F00-AFD8-3CEC58558012}" type="slidenum">
              <a:rPr lang="en-US" smtClean="0"/>
              <a:t>‹#›</a:t>
            </a:fld>
            <a:endParaRPr lang="en-US"/>
          </a:p>
        </p:txBody>
      </p:sp>
    </p:spTree>
    <p:extLst>
      <p:ext uri="{BB962C8B-B14F-4D97-AF65-F5344CB8AC3E}">
        <p14:creationId xmlns:p14="http://schemas.microsoft.com/office/powerpoint/2010/main" val="368525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BC77588-1F52-4740-A958-B5C6FC332A81}" type="datetimeFigureOut">
              <a:rPr lang="en-US" smtClean="0"/>
              <a:t>7/23/15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1B0BBD2-C2BB-014F-B586-CB41CD8E907F}" type="slidenum">
              <a:rPr lang="en-US" smtClean="0"/>
              <a:t>‹#›</a:t>
            </a:fld>
            <a:endParaRPr lang="en-US"/>
          </a:p>
        </p:txBody>
      </p:sp>
    </p:spTree>
    <p:extLst>
      <p:ext uri="{BB962C8B-B14F-4D97-AF65-F5344CB8AC3E}">
        <p14:creationId xmlns:p14="http://schemas.microsoft.com/office/powerpoint/2010/main" val="39569480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clear understanding requires providers to clarify their responsibilities, as well as evidence for proposed and alternate procedures at the outset of treatment.</a:t>
            </a:r>
            <a:endParaRPr lang="en-US" dirty="0"/>
          </a:p>
        </p:txBody>
      </p:sp>
      <p:sp>
        <p:nvSpPr>
          <p:cNvPr id="4" name="Slide Number Placeholder 3"/>
          <p:cNvSpPr>
            <a:spLocks noGrp="1"/>
          </p:cNvSpPr>
          <p:nvPr>
            <p:ph type="sldNum" sz="quarter" idx="10"/>
          </p:nvPr>
        </p:nvSpPr>
        <p:spPr/>
        <p:txBody>
          <a:bodyPr/>
          <a:lstStyle/>
          <a:p>
            <a:fld id="{E1B0BBD2-C2BB-014F-B586-CB41CD8E907F}" type="slidenum">
              <a:rPr lang="en-US" smtClean="0"/>
              <a:t>2</a:t>
            </a:fld>
            <a:endParaRPr lang="en-US"/>
          </a:p>
        </p:txBody>
      </p:sp>
    </p:spTree>
    <p:extLst>
      <p:ext uri="{BB962C8B-B14F-4D97-AF65-F5344CB8AC3E}">
        <p14:creationId xmlns:p14="http://schemas.microsoft.com/office/powerpoint/2010/main" val="2018418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Everything else, including </a:t>
            </a:r>
          </a:p>
          <a:p>
            <a:pPr marL="342900" indent="-342900">
              <a:buFont typeface="Arial" panose="020B0604020202020204" pitchFamily="34" charset="0"/>
              <a:buChar char="•"/>
            </a:pPr>
            <a:r>
              <a:rPr lang="en-US" dirty="0"/>
              <a:t>c</a:t>
            </a:r>
            <a:r>
              <a:rPr lang="en-US" dirty="0" smtClean="0"/>
              <a:t>osts – fees and billing processes</a:t>
            </a:r>
          </a:p>
          <a:p>
            <a:pPr marL="342900" indent="-342900">
              <a:buFont typeface="Arial" panose="020B0604020202020204" pitchFamily="34" charset="0"/>
              <a:buChar char="•"/>
            </a:pPr>
            <a:r>
              <a:rPr lang="en-US" dirty="0" smtClean="0"/>
              <a:t>schedule of appointments - their duration, frequency, and regularity</a:t>
            </a:r>
          </a:p>
          <a:p>
            <a:pPr marL="342900" indent="-342900">
              <a:buFont typeface="Arial" panose="020B0604020202020204" pitchFamily="34" charset="0"/>
              <a:buChar char="•"/>
            </a:pPr>
            <a:r>
              <a:rPr lang="en-US" dirty="0" smtClean="0"/>
              <a:t>clinician's policies - regarding social media, gifts, and contact </a:t>
            </a:r>
          </a:p>
          <a:p>
            <a:pPr marL="342900" indent="-342900">
              <a:buFont typeface="Arial" panose="020B0604020202020204" pitchFamily="34" charset="0"/>
              <a:buChar char="•"/>
            </a:pPr>
            <a:r>
              <a:rPr lang="en-US" dirty="0" smtClean="0"/>
              <a:t>roles </a:t>
            </a:r>
            <a:r>
              <a:rPr lang="en-US" dirty="0"/>
              <a:t>and responsibilities of client and </a:t>
            </a:r>
            <a:r>
              <a:rPr lang="en-US" dirty="0" smtClean="0"/>
              <a:t>clinician</a:t>
            </a:r>
            <a:endParaRPr lang="en-US" dirty="0"/>
          </a:p>
          <a:p>
            <a:pPr marL="342900" indent="-342900">
              <a:buFont typeface="Arial" panose="020B0604020202020204" pitchFamily="34" charset="0"/>
              <a:buChar char="•"/>
            </a:pPr>
            <a:r>
              <a:rPr lang="en-US" dirty="0" smtClean="0"/>
              <a:t>availability </a:t>
            </a:r>
            <a:r>
              <a:rPr lang="en-US" dirty="0"/>
              <a:t>of the clinician - regularly as well as for crises</a:t>
            </a:r>
          </a:p>
          <a:p>
            <a:pPr marL="342900" indent="-342900">
              <a:buFont typeface="Arial" panose="020B0604020202020204" pitchFamily="34" charset="0"/>
              <a:buChar char="•"/>
            </a:pPr>
            <a:r>
              <a:rPr lang="en-US" dirty="0" smtClean="0"/>
              <a:t>involvement </a:t>
            </a:r>
            <a:r>
              <a:rPr lang="en-US" dirty="0"/>
              <a:t>of third parties - insurance companies and payment sources, or parents and family</a:t>
            </a:r>
          </a:p>
          <a:p>
            <a:pPr marL="342900" indent="-342900">
              <a:buFont typeface="Arial" panose="020B0604020202020204" pitchFamily="34" charset="0"/>
              <a:buChar char="•"/>
            </a:pPr>
            <a:r>
              <a:rPr lang="en-US" dirty="0" smtClean="0"/>
              <a:t>future </a:t>
            </a:r>
            <a:r>
              <a:rPr lang="en-US" dirty="0"/>
              <a:t>uses of client information</a:t>
            </a:r>
          </a:p>
          <a:p>
            <a:endParaRPr lang="en-US" dirty="0"/>
          </a:p>
          <a:p>
            <a:r>
              <a:rPr lang="en-US" dirty="0"/>
              <a:t>(Hill, 2004; </a:t>
            </a:r>
            <a:r>
              <a:rPr lang="en-US" dirty="0" err="1"/>
              <a:t>Eddington</a:t>
            </a:r>
            <a:r>
              <a:rPr lang="en-US" dirty="0"/>
              <a:t> &amp; Shuman, 2011)</a:t>
            </a:r>
          </a:p>
          <a:p>
            <a:endParaRPr lang="en-US" dirty="0">
              <a:latin typeface="Trebuchet MS" panose="020B0603020202020204" pitchFamily="34" charset="0"/>
            </a:endParaRPr>
          </a:p>
          <a:p>
            <a:endParaRPr lang="en-US"/>
          </a:p>
        </p:txBody>
      </p:sp>
      <p:sp>
        <p:nvSpPr>
          <p:cNvPr id="4" name="Slide Number Placeholder 3"/>
          <p:cNvSpPr>
            <a:spLocks noGrp="1"/>
          </p:cNvSpPr>
          <p:nvPr>
            <p:ph type="sldNum" sz="quarter" idx="10"/>
          </p:nvPr>
        </p:nvSpPr>
        <p:spPr/>
        <p:txBody>
          <a:bodyPr/>
          <a:lstStyle/>
          <a:p>
            <a:fld id="{8D2D6EC5-2B9F-BF43-911E-536989E2B3C7}" type="slidenum">
              <a:rPr lang="en-US"/>
              <a:t>13</a:t>
            </a:fld>
            <a:endParaRPr lang="en-US"/>
          </a:p>
        </p:txBody>
      </p:sp>
    </p:spTree>
    <p:extLst>
      <p:ext uri="{BB962C8B-B14F-4D97-AF65-F5344CB8AC3E}">
        <p14:creationId xmlns:p14="http://schemas.microsoft.com/office/powerpoint/2010/main" val="2132688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clinician must judge that the client has the </a:t>
            </a:r>
            <a:r>
              <a:rPr lang="en-US" i="1" dirty="0"/>
              <a:t>capacity</a:t>
            </a:r>
            <a:r>
              <a:rPr lang="en-US" dirty="0"/>
              <a:t> to make a decision. This can be judged </a:t>
            </a:r>
            <a:r>
              <a:rPr lang="en-US" dirty="0" smtClean="0"/>
              <a:t>by</a:t>
            </a:r>
            <a:endParaRPr lang="en-US" dirty="0"/>
          </a:p>
          <a:p>
            <a:pPr marL="342900" indent="-342900">
              <a:buFont typeface="Arial" panose="020B0604020202020204" pitchFamily="34" charset="0"/>
              <a:buChar char="•"/>
            </a:pPr>
            <a:r>
              <a:rPr lang="en-US" dirty="0" smtClean="0"/>
              <a:t>an </a:t>
            </a:r>
            <a:r>
              <a:rPr lang="en-US" dirty="0"/>
              <a:t>unstructured process</a:t>
            </a:r>
          </a:p>
          <a:p>
            <a:pPr marL="342900" indent="-342900">
              <a:buFont typeface="Arial" panose="020B0604020202020204" pitchFamily="34" charset="0"/>
              <a:buChar char="•"/>
            </a:pPr>
            <a:r>
              <a:rPr lang="en-US" dirty="0" smtClean="0"/>
              <a:t>the </a:t>
            </a:r>
            <a:r>
              <a:rPr lang="en-US" i="1" dirty="0"/>
              <a:t>Aid to Capacity </a:t>
            </a:r>
            <a:r>
              <a:rPr lang="en-US" i="1" dirty="0" smtClean="0"/>
              <a:t>Evaluation</a:t>
            </a:r>
            <a:r>
              <a:rPr lang="en-US" dirty="0" smtClean="0"/>
              <a:t>, </a:t>
            </a:r>
            <a:r>
              <a:rPr lang="en-US" dirty="0"/>
              <a:t>a 5-10 minute interview which includes ability to understand the problem, the treatment, and the alternatives (</a:t>
            </a:r>
            <a:r>
              <a:rPr lang="en-US" dirty="0" err="1"/>
              <a:t>Piasecki</a:t>
            </a:r>
            <a:r>
              <a:rPr lang="en-US" dirty="0"/>
              <a:t>, </a:t>
            </a:r>
            <a:r>
              <a:rPr lang="en-US" dirty="0" smtClean="0"/>
              <a:t>2011 - http://www.jcb.utoronto.ca/tools/documents/ace.pdf)</a:t>
            </a:r>
            <a:endParaRPr lang="en-US" dirty="0"/>
          </a:p>
          <a:p>
            <a:pPr marL="342900" indent="-342900">
              <a:buFont typeface="Arial" panose="020B0604020202020204" pitchFamily="34" charset="0"/>
              <a:buChar char="•"/>
            </a:pPr>
            <a:r>
              <a:rPr lang="en-US" dirty="0" smtClean="0"/>
              <a:t>the </a:t>
            </a:r>
            <a:r>
              <a:rPr lang="en-US" i="1" dirty="0"/>
              <a:t>MacArthur Competence Assessment </a:t>
            </a:r>
            <a:r>
              <a:rPr lang="en-US" i="1" dirty="0" smtClean="0"/>
              <a:t>Tool-Treatment</a:t>
            </a:r>
            <a:r>
              <a:rPr lang="en-US" dirty="0" smtClean="0"/>
              <a:t>, </a:t>
            </a:r>
            <a:r>
              <a:rPr lang="en-US" dirty="0"/>
              <a:t>a 15-20 minute interview which includes understanding of the condition and treatment, reasoning about risks and benefits, and expression of a clear choice (</a:t>
            </a:r>
            <a:r>
              <a:rPr lang="en-US" dirty="0" err="1"/>
              <a:t>Grisso</a:t>
            </a:r>
            <a:r>
              <a:rPr lang="en-US" dirty="0"/>
              <a:t> et al, </a:t>
            </a:r>
            <a:r>
              <a:rPr lang="en-US" dirty="0" smtClean="0"/>
              <a:t>1997 - http://www.macarthur.virginia.edu/treatment.html)</a:t>
            </a:r>
            <a:endParaRPr lang="en-US" dirty="0"/>
          </a:p>
          <a:p>
            <a:endParaRPr lang="en-US" dirty="0">
              <a:latin typeface="Trebuchet MS" panose="020B0603020202020204" pitchFamily="34" charset="0"/>
            </a:endParaRPr>
          </a:p>
          <a:p>
            <a:endParaRPr lang="en-US"/>
          </a:p>
        </p:txBody>
      </p:sp>
      <p:sp>
        <p:nvSpPr>
          <p:cNvPr id="4" name="Slide Number Placeholder 3"/>
          <p:cNvSpPr>
            <a:spLocks noGrp="1"/>
          </p:cNvSpPr>
          <p:nvPr>
            <p:ph type="sldNum" sz="quarter" idx="10"/>
          </p:nvPr>
        </p:nvSpPr>
        <p:spPr/>
        <p:txBody>
          <a:bodyPr/>
          <a:lstStyle/>
          <a:p>
            <a:fld id="{8D2D6EC5-2B9F-BF43-911E-536989E2B3C7}" type="slidenum">
              <a:rPr lang="en-US"/>
              <a:t>15</a:t>
            </a:fld>
            <a:endParaRPr lang="en-US"/>
          </a:p>
        </p:txBody>
      </p:sp>
    </p:spTree>
    <p:extLst>
      <p:ext uri="{BB962C8B-B14F-4D97-AF65-F5344CB8AC3E}">
        <p14:creationId xmlns:p14="http://schemas.microsoft.com/office/powerpoint/2010/main" val="138954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clinician must judge that the client </a:t>
            </a:r>
            <a:r>
              <a:rPr lang="en-US" i="1" dirty="0" smtClean="0"/>
              <a:t>comprehends</a:t>
            </a:r>
            <a:r>
              <a:rPr lang="en-US" dirty="0" smtClean="0"/>
              <a:t> the information at the start of services. For this you can</a:t>
            </a:r>
          </a:p>
          <a:p>
            <a:pPr marL="342900" indent="-342900">
              <a:buFont typeface="Arial" panose="020B0604020202020204" pitchFamily="34" charset="0"/>
              <a:buChar char="•"/>
            </a:pPr>
            <a:r>
              <a:rPr lang="en-US" dirty="0" smtClean="0"/>
              <a:t>explain informed consent as a way </a:t>
            </a:r>
            <a:r>
              <a:rPr lang="en-US" i="1" dirty="0" smtClean="0"/>
              <a:t>to protect the client</a:t>
            </a:r>
          </a:p>
          <a:p>
            <a:pPr marL="342900" indent="-342900">
              <a:buFont typeface="Arial" panose="020B0604020202020204" pitchFamily="34" charset="0"/>
              <a:buChar char="•"/>
            </a:pPr>
            <a:r>
              <a:rPr lang="en-US" dirty="0" smtClean="0"/>
              <a:t>explain informed consent yourself... </a:t>
            </a:r>
            <a:r>
              <a:rPr lang="en-US" i="1" dirty="0" smtClean="0"/>
              <a:t>rather than having staff handle it</a:t>
            </a:r>
            <a:r>
              <a:rPr lang="en-US" dirty="0" smtClean="0"/>
              <a:t> (Fisher &amp; </a:t>
            </a:r>
            <a:r>
              <a:rPr lang="en-US" dirty="0" err="1" smtClean="0"/>
              <a:t>Oransky</a:t>
            </a:r>
            <a:r>
              <a:rPr lang="en-US" dirty="0" smtClean="0"/>
              <a:t>, 2008)</a:t>
            </a:r>
          </a:p>
          <a:p>
            <a:pPr marL="342900" indent="-342900">
              <a:buFont typeface="Arial" panose="020B0604020202020204" pitchFamily="34" charset="0"/>
              <a:buChar char="•"/>
            </a:pPr>
            <a:r>
              <a:rPr lang="en-US" dirty="0" smtClean="0"/>
              <a:t>use forms that are </a:t>
            </a:r>
            <a:r>
              <a:rPr lang="en-US" i="1" dirty="0" smtClean="0"/>
              <a:t>easy to read</a:t>
            </a:r>
            <a:r>
              <a:rPr lang="en-US" dirty="0" smtClean="0"/>
              <a:t> (</a:t>
            </a:r>
            <a:r>
              <a:rPr lang="en-US" dirty="0" err="1" smtClean="0"/>
              <a:t>Belar</a:t>
            </a:r>
            <a:r>
              <a:rPr lang="en-US" dirty="0" smtClean="0"/>
              <a:t> &amp; </a:t>
            </a:r>
            <a:r>
              <a:rPr lang="en-US" dirty="0" err="1" smtClean="0"/>
              <a:t>Deardorff</a:t>
            </a:r>
            <a:r>
              <a:rPr lang="en-US" dirty="0" smtClean="0"/>
              <a:t>, 2009)</a:t>
            </a:r>
          </a:p>
          <a:p>
            <a:pPr marL="342900" indent="-342900">
              <a:buFont typeface="Arial" panose="020B0604020202020204" pitchFamily="34" charset="0"/>
              <a:buChar char="•"/>
            </a:pPr>
            <a:r>
              <a:rPr lang="en-US" dirty="0" smtClean="0"/>
              <a:t>use forms </a:t>
            </a:r>
            <a:r>
              <a:rPr lang="en-US" i="1" dirty="0" smtClean="0"/>
              <a:t>structured in a Question and Answer format</a:t>
            </a:r>
            <a:r>
              <a:rPr lang="en-US" dirty="0" smtClean="0"/>
              <a:t>... (rather than legalese that protects the provider)</a:t>
            </a:r>
          </a:p>
          <a:p>
            <a:pPr marL="342900" indent="-342900">
              <a:buFont typeface="Arial" panose="020B0604020202020204" pitchFamily="34" charset="0"/>
              <a:buChar char="•"/>
            </a:pPr>
            <a:r>
              <a:rPr lang="en-US" dirty="0" smtClean="0"/>
              <a:t>use a </a:t>
            </a:r>
            <a:r>
              <a:rPr lang="en-US" i="1" dirty="0" smtClean="0"/>
              <a:t>short quiz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1B0BBD2-C2BB-014F-B586-CB41CD8E907F}" type="slidenum">
              <a:rPr lang="en-US" smtClean="0"/>
              <a:t>16</a:t>
            </a:fld>
            <a:endParaRPr lang="en-US"/>
          </a:p>
        </p:txBody>
      </p:sp>
    </p:spTree>
    <p:extLst>
      <p:ext uri="{BB962C8B-B14F-4D97-AF65-F5344CB8AC3E}">
        <p14:creationId xmlns:p14="http://schemas.microsoft.com/office/powerpoint/2010/main" val="2326507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smtClean="0"/>
              <a:t>We </a:t>
            </a:r>
            <a:r>
              <a:rPr lang="en-US" dirty="0"/>
              <a:t>disclose </a:t>
            </a:r>
            <a:r>
              <a:rPr lang="en-US" i="1" dirty="0"/>
              <a:t>relevant information</a:t>
            </a:r>
            <a:r>
              <a:rPr lang="en-US" dirty="0"/>
              <a:t>, which includes </a:t>
            </a:r>
          </a:p>
          <a:p>
            <a:pPr marL="800100" lvl="1" indent="-342900">
              <a:buFont typeface="Arial" panose="020B0604020202020204" pitchFamily="34" charset="0"/>
              <a:buChar char="•"/>
            </a:pPr>
            <a:r>
              <a:rPr lang="en-US" sz="2000" dirty="0" smtClean="0"/>
              <a:t>the </a:t>
            </a:r>
            <a:r>
              <a:rPr lang="en-US" sz="2000" dirty="0"/>
              <a:t>client's struggle (experiential avoidance), our proposed treatment and associated methods, and the risks and benefits expected as we offer the treatment </a:t>
            </a:r>
          </a:p>
          <a:p>
            <a:pPr marL="800100" lvl="1" indent="-342900">
              <a:buFont typeface="Arial" panose="020B0604020202020204" pitchFamily="34" charset="0"/>
              <a:buChar char="•"/>
            </a:pPr>
            <a:r>
              <a:rPr lang="en-US" sz="2000" dirty="0" smtClean="0"/>
              <a:t>confidentiality</a:t>
            </a:r>
            <a:r>
              <a:rPr lang="en-US" sz="2000" dirty="0"/>
              <a:t>, rights and rules under law, and risks and benefits of treatment </a:t>
            </a:r>
            <a:r>
              <a:rPr lang="en-US" sz="2000" i="1" dirty="0"/>
              <a:t>with the therapist </a:t>
            </a:r>
          </a:p>
          <a:p>
            <a:pPr marL="800100" lvl="1" indent="-342900">
              <a:buFont typeface="Arial" panose="020B0604020202020204" pitchFamily="34" charset="0"/>
              <a:buChar char="•"/>
            </a:pPr>
            <a:r>
              <a:rPr lang="en-US" sz="2000" dirty="0" smtClean="0"/>
              <a:t>a </a:t>
            </a:r>
            <a:r>
              <a:rPr lang="en-US" sz="2000" dirty="0"/>
              <a:t>range of policies and processes affecting the </a:t>
            </a:r>
            <a:r>
              <a:rPr lang="en-US" sz="2000" i="1" dirty="0"/>
              <a:t>client as client and as a consumer</a:t>
            </a:r>
          </a:p>
          <a:p>
            <a:pPr marL="800100" lvl="1" indent="-342900">
              <a:buFont typeface="Arial" panose="020B0604020202020204" pitchFamily="34" charset="0"/>
              <a:buChar char="•"/>
            </a:pPr>
            <a:endParaRPr lang="en-US" sz="2000" i="1" dirty="0"/>
          </a:p>
          <a:p>
            <a:endParaRPr lang="en-US" dirty="0" smtClean="0"/>
          </a:p>
          <a:p>
            <a:pPr marL="342900" indent="-342900">
              <a:buFont typeface="Arial" panose="020B0604020202020204" pitchFamily="34" charset="0"/>
              <a:buChar char="•"/>
            </a:pPr>
            <a:r>
              <a:rPr lang="en-US" dirty="0" smtClean="0"/>
              <a:t>We try to minimize the </a:t>
            </a:r>
            <a:r>
              <a:rPr lang="en-US" dirty="0"/>
              <a:t>difference between what </a:t>
            </a:r>
            <a:r>
              <a:rPr lang="en-US" i="1" dirty="0"/>
              <a:t>relevant</a:t>
            </a:r>
            <a:r>
              <a:rPr lang="en-US" dirty="0"/>
              <a:t> might be </a:t>
            </a:r>
            <a:r>
              <a:rPr lang="en-US" i="1" dirty="0"/>
              <a:t>to us and to the client</a:t>
            </a:r>
            <a:r>
              <a:rPr lang="en-US" dirty="0"/>
              <a:t>. </a:t>
            </a:r>
            <a:endParaRPr lang="en-US" dirty="0" smtClean="0"/>
          </a:p>
          <a:p>
            <a:pPr marL="342900" indent="-342900">
              <a:buFont typeface="Arial" panose="020B0604020202020204" pitchFamily="34" charset="0"/>
              <a:buChar char="•"/>
            </a:pPr>
            <a:r>
              <a:rPr lang="en-US" dirty="0" smtClean="0"/>
              <a:t>We </a:t>
            </a:r>
            <a:r>
              <a:rPr lang="en-US" dirty="0"/>
              <a:t>recognize that consent is a </a:t>
            </a:r>
            <a:r>
              <a:rPr lang="en-US" i="1" dirty="0"/>
              <a:t>proposition</a:t>
            </a:r>
            <a:r>
              <a:rPr lang="en-US" dirty="0"/>
              <a:t> that develops over time.</a:t>
            </a:r>
          </a:p>
          <a:p>
            <a:pPr marL="342900" indent="-342900">
              <a:buFont typeface="Arial" panose="020B0604020202020204" pitchFamily="34" charset="0"/>
              <a:buChar char="•"/>
            </a:pPr>
            <a:r>
              <a:rPr lang="en-US" dirty="0" smtClean="0"/>
              <a:t>We </a:t>
            </a:r>
            <a:r>
              <a:rPr lang="en-US" dirty="0"/>
              <a:t>realize the </a:t>
            </a:r>
            <a:r>
              <a:rPr lang="en-US" i="1" dirty="0"/>
              <a:t>client may choose for others to be involved</a:t>
            </a:r>
            <a:r>
              <a:rPr lang="en-US" dirty="0"/>
              <a:t> in services, and evaluate this choice with the client.</a:t>
            </a:r>
          </a:p>
          <a:p>
            <a:pPr marL="342900" indent="-342900">
              <a:buFont typeface="Arial" panose="020B0604020202020204" pitchFamily="34" charset="0"/>
              <a:buChar char="•"/>
            </a:pPr>
            <a:r>
              <a:rPr lang="en-US" dirty="0" smtClean="0"/>
              <a:t>The </a:t>
            </a:r>
            <a:r>
              <a:rPr lang="en-US" dirty="0"/>
              <a:t>clinician must judge that the client </a:t>
            </a:r>
          </a:p>
          <a:p>
            <a:pPr marL="800100" lvl="1" indent="-342900">
              <a:buFont typeface="Arial" panose="020B0604020202020204" pitchFamily="34" charset="0"/>
              <a:buChar char="•"/>
            </a:pPr>
            <a:r>
              <a:rPr lang="en-US" sz="2000" dirty="0" smtClean="0"/>
              <a:t>has </a:t>
            </a:r>
            <a:r>
              <a:rPr lang="en-US" sz="2000" dirty="0"/>
              <a:t>the </a:t>
            </a:r>
            <a:r>
              <a:rPr lang="en-US" sz="2000" i="1" dirty="0"/>
              <a:t>capacity</a:t>
            </a:r>
            <a:r>
              <a:rPr lang="en-US" sz="2000" dirty="0"/>
              <a:t> to make a decision</a:t>
            </a:r>
          </a:p>
          <a:p>
            <a:pPr marL="800100" lvl="1" indent="-342900">
              <a:buFont typeface="Arial" panose="020B0604020202020204" pitchFamily="34" charset="0"/>
              <a:buChar char="•"/>
            </a:pPr>
            <a:r>
              <a:rPr lang="en-US" sz="2000" dirty="0" smtClean="0"/>
              <a:t>does </a:t>
            </a:r>
            <a:r>
              <a:rPr lang="en-US" sz="2000" dirty="0"/>
              <a:t>and </a:t>
            </a:r>
            <a:r>
              <a:rPr lang="en-US" sz="2000" i="1" dirty="0"/>
              <a:t>continues to comprehend</a:t>
            </a:r>
            <a:r>
              <a:rPr lang="en-US" sz="2000" dirty="0"/>
              <a:t> the information </a:t>
            </a:r>
          </a:p>
          <a:p>
            <a:pPr marL="800100" lvl="1" indent="-342900">
              <a:buFont typeface="Arial" panose="020B0604020202020204" pitchFamily="34" charset="0"/>
              <a:buChar char="•"/>
            </a:pPr>
            <a:r>
              <a:rPr lang="en-US" sz="2000" i="1" dirty="0" smtClean="0"/>
              <a:t>chooses </a:t>
            </a:r>
            <a:r>
              <a:rPr lang="en-US" sz="2000" i="1" dirty="0"/>
              <a:t>freely</a:t>
            </a:r>
          </a:p>
          <a:p>
            <a:pPr marL="342900" indent="-342900">
              <a:buFont typeface="Arial" panose="020B0604020202020204" pitchFamily="34" charset="0"/>
              <a:buChar char="•"/>
            </a:pPr>
            <a:r>
              <a:rPr lang="en-US" dirty="0" smtClean="0"/>
              <a:t>The </a:t>
            </a:r>
            <a:r>
              <a:rPr lang="en-US" dirty="0"/>
              <a:t>clinician </a:t>
            </a:r>
            <a:r>
              <a:rPr lang="en-US" i="1" dirty="0"/>
              <a:t>documents</a:t>
            </a:r>
            <a:r>
              <a:rPr lang="en-US" dirty="0"/>
              <a:t> assent and consent.</a:t>
            </a:r>
          </a:p>
          <a:p>
            <a:pPr marL="800100" lvl="1" indent="-342900">
              <a:buFont typeface="Arial" panose="020B0604020202020204" pitchFamily="34" charset="0"/>
              <a:buChar char="•"/>
            </a:pPr>
            <a:endParaRPr lang="en-US" sz="2000" i="1" dirty="0"/>
          </a:p>
          <a:p>
            <a:pPr marL="800100" lvl="1" indent="-342900">
              <a:buFont typeface="Arial" panose="020B0604020202020204" pitchFamily="34" charset="0"/>
              <a:buChar char="•"/>
            </a:pPr>
            <a:endParaRPr lang="en-US" sz="2000" i="1" dirty="0"/>
          </a:p>
          <a:p>
            <a:pPr marL="800100" lvl="1" indent="-34290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8D2D6EC5-2B9F-BF43-911E-536989E2B3C7}" type="slidenum">
              <a:rPr lang="en-US"/>
              <a:t>18</a:t>
            </a:fld>
            <a:endParaRPr lang="en-US"/>
          </a:p>
        </p:txBody>
      </p:sp>
    </p:spTree>
    <p:extLst>
      <p:ext uri="{BB962C8B-B14F-4D97-AF65-F5344CB8AC3E}">
        <p14:creationId xmlns:p14="http://schemas.microsoft.com/office/powerpoint/2010/main" val="73658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Hippocratic Oath</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From http://en.wikipedia.org/wiki/Hippocratic_Oath</a:t>
            </a:r>
          </a:p>
          <a:p>
            <a:r>
              <a:rPr lang="en-US" sz="1200" kern="1200">
                <a:solidFill>
                  <a:schemeClr val="tx1"/>
                </a:solidFill>
                <a:effectLst/>
                <a:latin typeface="+mn-lt"/>
                <a:ea typeface="+mn-ea"/>
                <a:cs typeface="+mn-cs"/>
              </a:rPr>
              <a:t>I swear by Apollo, the healer, Asclepius, Hygieia, and Panacea, and I take to witness all the gods, all the goddesses, to keep according to my ability and my judgment, the following Oath and agreement:</a:t>
            </a:r>
          </a:p>
          <a:p>
            <a:pPr lvl="0"/>
            <a:r>
              <a:rPr lang="en-US" sz="1200" b="1" kern="1200">
                <a:solidFill>
                  <a:schemeClr val="tx1"/>
                </a:solidFill>
                <a:effectLst/>
                <a:latin typeface="+mn-lt"/>
                <a:ea typeface="+mn-ea"/>
                <a:cs typeface="+mn-cs"/>
              </a:rPr>
              <a:t>To consider dear to me, as my parents, him who taught me this art</a:t>
            </a:r>
            <a:r>
              <a:rPr lang="en-US" sz="1200" kern="1200">
                <a:solidFill>
                  <a:schemeClr val="tx1"/>
                </a:solidFill>
                <a:effectLst/>
                <a:latin typeface="+mn-lt"/>
                <a:ea typeface="+mn-ea"/>
                <a:cs typeface="+mn-cs"/>
              </a:rPr>
              <a:t>; to live in common with him and, if necessary, to share my goods with him; To look upon his children as my own brothers, to teach them this art; and that by my teaching, I will impart a knowledge of this art to my own sons, and to my teacher's sons, and to disciples bound by an indenture and oath according to the medical laws, and no others.</a:t>
            </a:r>
          </a:p>
          <a:p>
            <a:pPr lvl="0"/>
            <a:r>
              <a:rPr lang="en-US" sz="1200" kern="1200">
                <a:solidFill>
                  <a:schemeClr val="tx1"/>
                </a:solidFill>
                <a:effectLst/>
                <a:latin typeface="+mn-lt"/>
                <a:ea typeface="+mn-ea"/>
                <a:cs typeface="+mn-cs"/>
              </a:rPr>
              <a:t>I will prescribe regimens for the </a:t>
            </a:r>
            <a:r>
              <a:rPr lang="en-US" sz="1200" b="1" kern="1200">
                <a:solidFill>
                  <a:schemeClr val="tx1"/>
                </a:solidFill>
                <a:effectLst/>
                <a:latin typeface="+mn-lt"/>
                <a:ea typeface="+mn-ea"/>
                <a:cs typeface="+mn-cs"/>
              </a:rPr>
              <a:t>good of my patients </a:t>
            </a:r>
            <a:r>
              <a:rPr lang="en-US" sz="1200" kern="1200">
                <a:solidFill>
                  <a:schemeClr val="tx1"/>
                </a:solidFill>
                <a:effectLst/>
                <a:latin typeface="+mn-lt"/>
                <a:ea typeface="+mn-ea"/>
                <a:cs typeface="+mn-cs"/>
              </a:rPr>
              <a:t>according to my ability and my judgment and </a:t>
            </a:r>
            <a:r>
              <a:rPr lang="en-US" sz="1200" b="1" kern="1200">
                <a:solidFill>
                  <a:schemeClr val="tx1"/>
                </a:solidFill>
                <a:effectLst/>
                <a:latin typeface="+mn-lt"/>
                <a:ea typeface="+mn-ea"/>
                <a:cs typeface="+mn-cs"/>
              </a:rPr>
              <a:t>never do harm to anyone.</a:t>
            </a:r>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I will give no deadly medicine</a:t>
            </a:r>
            <a:r>
              <a:rPr lang="en-US" sz="1200" kern="1200">
                <a:solidFill>
                  <a:schemeClr val="tx1"/>
                </a:solidFill>
                <a:effectLst/>
                <a:latin typeface="+mn-lt"/>
                <a:ea typeface="+mn-ea"/>
                <a:cs typeface="+mn-cs"/>
              </a:rPr>
              <a:t> to any one if asked, nor suggest any such counsel; and similarly I will not give a woman a pessary to cause an abortion.</a:t>
            </a:r>
          </a:p>
          <a:p>
            <a:pPr lvl="0"/>
            <a:r>
              <a:rPr lang="en-US" sz="1200" kern="1200">
                <a:solidFill>
                  <a:schemeClr val="tx1"/>
                </a:solidFill>
                <a:effectLst/>
                <a:latin typeface="+mn-lt"/>
                <a:ea typeface="+mn-ea"/>
                <a:cs typeface="+mn-cs"/>
              </a:rPr>
              <a:t>But I will preserve the purity of my life and my arts.</a:t>
            </a:r>
          </a:p>
          <a:p>
            <a:pPr lvl="0"/>
            <a:r>
              <a:rPr lang="en-US" sz="1200" kern="1200">
                <a:solidFill>
                  <a:schemeClr val="tx1"/>
                </a:solidFill>
                <a:effectLst/>
                <a:latin typeface="+mn-lt"/>
                <a:ea typeface="+mn-ea"/>
                <a:cs typeface="+mn-cs"/>
              </a:rPr>
              <a:t>I will not cut for stone, even for patients in whom the disease is manifest; I will leave this operation to be performed by practitioners, specialists in this art.</a:t>
            </a:r>
          </a:p>
          <a:p>
            <a:pPr lvl="0"/>
            <a:r>
              <a:rPr lang="en-US" sz="1200" kern="1200">
                <a:solidFill>
                  <a:schemeClr val="tx1"/>
                </a:solidFill>
                <a:effectLst/>
                <a:latin typeface="+mn-lt"/>
                <a:ea typeface="+mn-ea"/>
                <a:cs typeface="+mn-cs"/>
              </a:rPr>
              <a:t>In every house where I come I will enter only for the good of my patients, </a:t>
            </a:r>
            <a:r>
              <a:rPr lang="en-US" sz="1200" b="1" kern="1200">
                <a:solidFill>
                  <a:schemeClr val="tx1"/>
                </a:solidFill>
                <a:effectLst/>
                <a:latin typeface="+mn-lt"/>
                <a:ea typeface="+mn-ea"/>
                <a:cs typeface="+mn-cs"/>
              </a:rPr>
              <a:t>keeping myself far from</a:t>
            </a:r>
            <a:r>
              <a:rPr lang="en-US" sz="1200" kern="1200">
                <a:solidFill>
                  <a:schemeClr val="tx1"/>
                </a:solidFill>
                <a:effectLst/>
                <a:latin typeface="+mn-lt"/>
                <a:ea typeface="+mn-ea"/>
                <a:cs typeface="+mn-cs"/>
              </a:rPr>
              <a:t> all intentional ill-doing and all seduction and especially from </a:t>
            </a:r>
            <a:r>
              <a:rPr lang="en-US" sz="1200" b="1" kern="1200">
                <a:solidFill>
                  <a:schemeClr val="tx1"/>
                </a:solidFill>
                <a:effectLst/>
                <a:latin typeface="+mn-lt"/>
                <a:ea typeface="+mn-ea"/>
                <a:cs typeface="+mn-cs"/>
              </a:rPr>
              <a:t>the pleasures of love with women or men, be they free or slaves</a:t>
            </a:r>
            <a:r>
              <a:rPr lang="en-US" sz="1200" kern="1200">
                <a:solidFill>
                  <a:schemeClr val="tx1"/>
                </a:solidFill>
                <a:effectLst/>
                <a:latin typeface="+mn-lt"/>
                <a:ea typeface="+mn-ea"/>
                <a:cs typeface="+mn-cs"/>
              </a:rPr>
              <a:t>.</a:t>
            </a:r>
          </a:p>
          <a:p>
            <a:pPr lvl="0"/>
            <a:r>
              <a:rPr lang="en-US" sz="1200" kern="1200">
                <a:solidFill>
                  <a:schemeClr val="tx1"/>
                </a:solidFill>
                <a:effectLst/>
                <a:latin typeface="+mn-lt"/>
                <a:ea typeface="+mn-ea"/>
                <a:cs typeface="+mn-cs"/>
              </a:rPr>
              <a:t>All that may come to my knowledge in the exercise of my profession or in daily commerce with men, which ought not to be spread abroad, I will keep secret and will never reveal.</a:t>
            </a:r>
          </a:p>
          <a:p>
            <a:r>
              <a:rPr lang="en-US" sz="1200" kern="1200">
                <a:solidFill>
                  <a:schemeClr val="tx1"/>
                </a:solidFill>
                <a:effectLst/>
                <a:latin typeface="+mn-lt"/>
                <a:ea typeface="+mn-ea"/>
                <a:cs typeface="+mn-cs"/>
              </a:rPr>
              <a:t>If I keep this oath faithfully, may I enjoy my life and practice my art, respected by all humanity and in all times; but if I swerve from it or violate it, may the reverse be my life.</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fontAlgn="t"/>
            <a:r>
              <a:rPr lang="en-US" sz="1200" dirty="0" smtClean="0"/>
              <a:t>1767 - Slater v. Baker and Stapleton </a:t>
            </a:r>
          </a:p>
          <a:p>
            <a:pPr fontAlgn="t"/>
            <a:r>
              <a:rPr lang="en-US" sz="1200" dirty="0" smtClean="0"/>
              <a:t>	Medical doctors required to obtain consent to their 	procedures, especially if they were unusual in any 	way </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Slater v. Baker and Stapleton</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From Mendelson &amp; Danuta (1996). Historical evolution and modern implications of concepts of consent to, and refusal of, medical treatment in the law of trespass. </a:t>
            </a:r>
            <a:r>
              <a:rPr lang="en-US" sz="1200" i="1" kern="1200">
                <a:solidFill>
                  <a:schemeClr val="tx1"/>
                </a:solidFill>
                <a:effectLst/>
                <a:latin typeface="+mn-lt"/>
                <a:ea typeface="+mn-ea"/>
                <a:cs typeface="+mn-cs"/>
              </a:rPr>
              <a:t>Journal of Legal Medicine, 17</a:t>
            </a:r>
            <a:r>
              <a:rPr lang="en-US" sz="1200" kern="1200">
                <a:solidFill>
                  <a:schemeClr val="tx1"/>
                </a:solidFill>
                <a:effectLst/>
                <a:latin typeface="+mn-lt"/>
                <a:ea typeface="+mn-ea"/>
                <a:cs typeface="+mn-cs"/>
              </a:rPr>
              <a:t>(1), 1-71. (http://dro.deakin.edu.au/view/DU:30015930)</a:t>
            </a:r>
          </a:p>
          <a:p>
            <a:r>
              <a:rPr lang="en-US" sz="1200" kern="1200">
                <a:solidFill>
                  <a:schemeClr val="tx1"/>
                </a:solidFill>
                <a:effectLst/>
                <a:latin typeface="+mn-lt"/>
                <a:ea typeface="+mn-ea"/>
                <a:cs typeface="+mn-cs"/>
              </a:rPr>
              <a:t>Slater sued Baker, his surgeon, because Baker "ignorantly and unskilfully" re-fractured his leg, without his consent, and placed his leg in an "extension" instrument. Slater had another doctor testify that the re-fracturing was not necessary and that the extension instrument was not standard practice. Slater won damages. </a:t>
            </a:r>
          </a:p>
          <a:p>
            <a:r>
              <a:rPr lang="en-US" sz="1200" kern="1200">
                <a:solidFill>
                  <a:schemeClr val="tx1"/>
                </a:solidFill>
                <a:effectLst/>
                <a:latin typeface="+mn-lt"/>
                <a:ea typeface="+mn-ea"/>
                <a:cs typeface="+mn-cs"/>
              </a:rPr>
              <a:t>In an appeal, </a:t>
            </a:r>
            <a:r>
              <a:rPr lang="en-US" sz="1200" b="1" kern="1200">
                <a:solidFill>
                  <a:schemeClr val="tx1"/>
                </a:solidFill>
                <a:effectLst/>
                <a:latin typeface="+mn-lt"/>
                <a:ea typeface="+mn-ea"/>
                <a:cs typeface="+mn-cs"/>
              </a:rPr>
              <a:t>Baker argued</a:t>
            </a:r>
            <a:r>
              <a:rPr lang="en-US" sz="1200" kern="1200">
                <a:solidFill>
                  <a:schemeClr val="tx1"/>
                </a:solidFill>
                <a:effectLst/>
                <a:latin typeface="+mn-lt"/>
                <a:ea typeface="+mn-ea"/>
                <a:cs typeface="+mn-cs"/>
              </a:rPr>
              <a:t> he had been sued because he broke Slater's leg, and so </a:t>
            </a:r>
            <a:r>
              <a:rPr lang="en-US" sz="1200" b="1" kern="1200">
                <a:solidFill>
                  <a:schemeClr val="tx1"/>
                </a:solidFill>
                <a:effectLst/>
                <a:latin typeface="+mn-lt"/>
                <a:ea typeface="+mn-ea"/>
                <a:cs typeface="+mn-cs"/>
              </a:rPr>
              <a:t>the case should have been reviewed</a:t>
            </a:r>
            <a:r>
              <a:rPr lang="en-US" sz="1200" kern="1200">
                <a:solidFill>
                  <a:schemeClr val="tx1"/>
                </a:solidFill>
                <a:effectLst/>
                <a:latin typeface="+mn-lt"/>
                <a:ea typeface="+mn-ea"/>
                <a:cs typeface="+mn-cs"/>
              </a:rPr>
              <a:t> by the court </a:t>
            </a:r>
            <a:r>
              <a:rPr lang="en-US" sz="1200" b="1" kern="1200">
                <a:solidFill>
                  <a:schemeClr val="tx1"/>
                </a:solidFill>
                <a:effectLst/>
                <a:latin typeface="+mn-lt"/>
                <a:ea typeface="+mn-ea"/>
                <a:cs typeface="+mn-cs"/>
              </a:rPr>
              <a:t>much like a change of battery</a:t>
            </a:r>
            <a:r>
              <a:rPr lang="en-US" sz="1200" kern="1200">
                <a:solidFill>
                  <a:schemeClr val="tx1"/>
                </a:solidFill>
                <a:effectLst/>
                <a:latin typeface="+mn-lt"/>
                <a:ea typeface="+mn-ea"/>
                <a:cs typeface="+mn-cs"/>
              </a:rPr>
              <a:t>. The judge rejected this claim, and said, "It seems as if Mr. Baker wanted to try an experiment with this new instrument" which was a rash decision, "and he who acts rashly acts ignorantly."</a:t>
            </a:r>
          </a:p>
          <a:p>
            <a:pPr fontAlgn="t"/>
            <a:endParaRPr lang="en-US" sz="1200" dirty="0" smtClean="0"/>
          </a:p>
          <a:p>
            <a:pPr fontAlgn="t"/>
            <a:endParaRPr lang="en-US" dirty="0" smtClean="0"/>
          </a:p>
          <a:p>
            <a:pPr fontAlgn="t"/>
            <a:r>
              <a:rPr lang="en-US" dirty="0" smtClean="0"/>
              <a:t>1914 </a:t>
            </a:r>
            <a:r>
              <a:rPr lang="en-US" dirty="0" err="1" smtClean="0"/>
              <a:t>Schloendorff</a:t>
            </a:r>
            <a:r>
              <a:rPr lang="en-US" dirty="0" smtClean="0"/>
              <a:t> v. Society of New York Hospital </a:t>
            </a:r>
          </a:p>
          <a:p>
            <a:pPr fontAlgn="t"/>
            <a:r>
              <a:rPr lang="en-US" i="1" dirty="0" smtClean="0"/>
              <a:t>Every human being of adult years and sound mind has a right to determine what shall be done with his own body; and a surgeon who performs an operation without his patient's consent commits an assault </a:t>
            </a:r>
            <a:r>
              <a:rPr lang="en-US" dirty="0" smtClean="0"/>
              <a:t>(failure to provide informed consent is framed as battery)</a:t>
            </a:r>
          </a:p>
          <a:p>
            <a:pPr fontAlgn="t"/>
            <a:endParaRPr lang="en-US" dirty="0" smtClean="0"/>
          </a:p>
          <a:p>
            <a:r>
              <a:rPr lang="en-US" sz="1200" b="1" kern="1200">
                <a:solidFill>
                  <a:schemeClr val="tx1"/>
                </a:solidFill>
                <a:effectLst/>
                <a:latin typeface="+mn-lt"/>
                <a:ea typeface="+mn-ea"/>
                <a:cs typeface="+mn-cs"/>
              </a:rPr>
              <a:t>Schloendorff v. Society of New York Hospital</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From the Wikipedia page</a:t>
            </a:r>
          </a:p>
          <a:p>
            <a:r>
              <a:rPr lang="en-US" sz="1200" kern="1200">
                <a:solidFill>
                  <a:schemeClr val="tx1"/>
                </a:solidFill>
                <a:effectLst/>
                <a:latin typeface="+mn-lt"/>
                <a:ea typeface="+mn-ea"/>
                <a:cs typeface="+mn-cs"/>
              </a:rPr>
              <a:t>"The plaintiff, Mary Schloendorff, was admitted to New York Hospital and consented to being examined under ether to determine if a diagnosed fibroid tumor was malignant, but withheld consent for removal of the tumor. The physician examined the tumor, found it malignant, and then disregarded Schloendorff's wishes and removed the tumor.</a:t>
            </a:r>
          </a:p>
          <a:p>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The Court found that </a:t>
            </a:r>
            <a:r>
              <a:rPr lang="en-US" sz="1200" b="1" kern="1200">
                <a:solidFill>
                  <a:schemeClr val="tx1"/>
                </a:solidFill>
                <a:effectLst/>
                <a:latin typeface="+mn-lt"/>
                <a:ea typeface="+mn-ea"/>
                <a:cs typeface="+mn-cs"/>
              </a:rPr>
              <a:t>the operation</a:t>
            </a:r>
            <a:r>
              <a:rPr lang="en-US" sz="1200" kern="1200">
                <a:solidFill>
                  <a:schemeClr val="tx1"/>
                </a:solidFill>
                <a:effectLst/>
                <a:latin typeface="+mn-lt"/>
                <a:ea typeface="+mn-ea"/>
                <a:cs typeface="+mn-cs"/>
              </a:rPr>
              <a:t> to which the plaintiff did not consent </a:t>
            </a:r>
            <a:r>
              <a:rPr lang="en-US" sz="1200" b="1" kern="1200">
                <a:solidFill>
                  <a:schemeClr val="tx1"/>
                </a:solidFill>
                <a:effectLst/>
                <a:latin typeface="+mn-lt"/>
                <a:ea typeface="+mn-ea"/>
                <a:cs typeface="+mn-cs"/>
              </a:rPr>
              <a:t>constituted medical battery</a:t>
            </a:r>
            <a:r>
              <a:rPr lang="en-US" sz="1200" kern="1200">
                <a:solidFill>
                  <a:schemeClr val="tx1"/>
                </a:solidFill>
                <a:effectLst/>
                <a:latin typeface="+mn-lt"/>
                <a:ea typeface="+mn-ea"/>
                <a:cs typeface="+mn-cs"/>
              </a:rPr>
              <a:t>. Justice Benjamin Cardozo wrote in the Court's opinion:</a:t>
            </a:r>
          </a:p>
          <a:p>
            <a:r>
              <a:rPr lang="en-US" sz="1200" i="1" kern="1200">
                <a:solidFill>
                  <a:schemeClr val="tx1"/>
                </a:solidFill>
                <a:effectLst/>
                <a:latin typeface="+mn-lt"/>
                <a:ea typeface="+mn-ea"/>
                <a:cs typeface="+mn-cs"/>
              </a:rPr>
              <a:t>Every human being of adult years and sound mind has a right to determine what shall be done with his own body; and a surgeon who performs an operation without his patient's consent commits an assault for which he is liable in damages. This is true except in cases of emergency where the patient is unconscious and where it is necessary to operate before consent can be obtained.</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Schloendorff, however, won no damages. She had sued the hospital itself, not the physicians. For this reason, the Court found that a non-profit hospital could not be held liable for the actions of its employees, analogizing to the principle of charitable immunity."</a:t>
            </a:r>
          </a:p>
          <a:p>
            <a:pPr fontAlgn="t"/>
            <a:endParaRPr lang="en-US" dirty="0" smtClean="0"/>
          </a:p>
          <a:p>
            <a:endParaRPr lang="en-US" dirty="0" smtClean="0"/>
          </a:p>
          <a:p>
            <a:pPr fontAlgn="t"/>
            <a:r>
              <a:rPr lang="en-US" dirty="0" smtClean="0"/>
              <a:t>1947 – Nuremberg Code</a:t>
            </a:r>
          </a:p>
          <a:p>
            <a:pPr fontAlgn="t"/>
            <a:r>
              <a:rPr lang="en-US" dirty="0" smtClean="0"/>
              <a:t>Ten points to judge ethical research, and first is consent of participants (failure to provide informed consent is framed as an ethical failure)</a:t>
            </a:r>
          </a:p>
          <a:p>
            <a:pPr fontAlgn="t"/>
            <a:endParaRPr lang="en-US" dirty="0" smtClean="0"/>
          </a:p>
          <a:p>
            <a:r>
              <a:rPr lang="en-US" sz="1200" b="1" kern="1200">
                <a:solidFill>
                  <a:schemeClr val="tx1"/>
                </a:solidFill>
                <a:effectLst/>
                <a:latin typeface="+mn-lt"/>
                <a:ea typeface="+mn-ea"/>
                <a:cs typeface="+mn-cs"/>
              </a:rPr>
              <a:t>Nuremberg Code</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Nuremberg code (1947), (1996). British Medical Journal, 313,1448. Retrieved April 4, 2014 from http://www.cirp.org/library/ethics/nuremberg</a:t>
            </a:r>
          </a:p>
          <a:p>
            <a:r>
              <a:rPr lang="en-US" sz="1200" kern="1200">
                <a:solidFill>
                  <a:schemeClr val="tx1"/>
                </a:solidFill>
                <a:effectLst/>
                <a:latin typeface="+mn-lt"/>
                <a:ea typeface="+mn-ea"/>
                <a:cs typeface="+mn-cs"/>
              </a:rPr>
              <a:t>The first point is as follows:</a:t>
            </a:r>
          </a:p>
          <a:p>
            <a:r>
              <a:rPr lang="en-US" sz="1200" kern="1200">
                <a:solidFill>
                  <a:schemeClr val="tx1"/>
                </a:solidFill>
                <a:effectLst/>
                <a:latin typeface="+mn-lt"/>
                <a:ea typeface="+mn-ea"/>
                <a:cs typeface="+mn-cs"/>
              </a:rPr>
              <a:t>The </a:t>
            </a:r>
            <a:r>
              <a:rPr lang="en-US" sz="1200" b="1" kern="1200">
                <a:solidFill>
                  <a:schemeClr val="tx1"/>
                </a:solidFill>
                <a:effectLst/>
                <a:latin typeface="+mn-lt"/>
                <a:ea typeface="+mn-ea"/>
                <a:cs typeface="+mn-cs"/>
              </a:rPr>
              <a:t>voluntary consent </a:t>
            </a:r>
            <a:r>
              <a:rPr lang="en-US" sz="1200" kern="1200">
                <a:solidFill>
                  <a:schemeClr val="tx1"/>
                </a:solidFill>
                <a:effectLst/>
                <a:latin typeface="+mn-lt"/>
                <a:ea typeface="+mn-ea"/>
                <a:cs typeface="+mn-cs"/>
              </a:rPr>
              <a:t>of the human subject is absolutely essential. This means that the person involved should have legal </a:t>
            </a:r>
            <a:r>
              <a:rPr lang="en-US" sz="1200" b="1" kern="1200">
                <a:solidFill>
                  <a:schemeClr val="tx1"/>
                </a:solidFill>
                <a:effectLst/>
                <a:latin typeface="+mn-lt"/>
                <a:ea typeface="+mn-ea"/>
                <a:cs typeface="+mn-cs"/>
              </a:rPr>
              <a:t>capacity to give consent</a:t>
            </a:r>
            <a:r>
              <a:rPr lang="en-US" sz="1200" kern="1200">
                <a:solidFill>
                  <a:schemeClr val="tx1"/>
                </a:solidFill>
                <a:effectLst/>
                <a:latin typeface="+mn-lt"/>
                <a:ea typeface="+mn-ea"/>
                <a:cs typeface="+mn-cs"/>
              </a:rPr>
              <a:t>; should be so situated as to be able to </a:t>
            </a:r>
            <a:r>
              <a:rPr lang="en-US" sz="1200" b="1" kern="1200">
                <a:solidFill>
                  <a:schemeClr val="tx1"/>
                </a:solidFill>
                <a:effectLst/>
                <a:latin typeface="+mn-lt"/>
                <a:ea typeface="+mn-ea"/>
                <a:cs typeface="+mn-cs"/>
              </a:rPr>
              <a:t>exercise free power of choice</a:t>
            </a:r>
            <a:r>
              <a:rPr lang="en-US" sz="1200" kern="1200">
                <a:solidFill>
                  <a:schemeClr val="tx1"/>
                </a:solidFill>
                <a:effectLst/>
                <a:latin typeface="+mn-lt"/>
                <a:ea typeface="+mn-ea"/>
                <a:cs typeface="+mn-cs"/>
              </a:rPr>
              <a:t>, without the intervention of any element of force, fraud, deceit, duress, overreaching, or other ulterior form of constraint or coercion; and should have </a:t>
            </a:r>
            <a:r>
              <a:rPr lang="en-US" sz="1200" b="1" kern="1200">
                <a:solidFill>
                  <a:schemeClr val="tx1"/>
                </a:solidFill>
                <a:effectLst/>
                <a:latin typeface="+mn-lt"/>
                <a:ea typeface="+mn-ea"/>
                <a:cs typeface="+mn-cs"/>
              </a:rPr>
              <a:t>sufficient knowledge and comprehension</a:t>
            </a:r>
            <a:r>
              <a:rPr lang="en-US" sz="1200" kern="1200">
                <a:solidFill>
                  <a:schemeClr val="tx1"/>
                </a:solidFill>
                <a:effectLst/>
                <a:latin typeface="+mn-lt"/>
                <a:ea typeface="+mn-ea"/>
                <a:cs typeface="+mn-cs"/>
              </a:rPr>
              <a:t> of the elements of the subject matter involved as to enable him to make an understanding and enlightened decision. This latter element requires that before the acceptance of an affirmative decision by the experimental subject </a:t>
            </a:r>
            <a:r>
              <a:rPr lang="en-US" sz="1200" b="1" kern="1200">
                <a:solidFill>
                  <a:schemeClr val="tx1"/>
                </a:solidFill>
                <a:effectLst/>
                <a:latin typeface="+mn-lt"/>
                <a:ea typeface="+mn-ea"/>
                <a:cs typeface="+mn-cs"/>
              </a:rPr>
              <a:t>there should be made known to him the nature, duration, and purpose of the experiment</a:t>
            </a:r>
            <a:r>
              <a:rPr lang="en-US" sz="1200" kern="1200">
                <a:solidFill>
                  <a:schemeClr val="tx1"/>
                </a:solidFill>
                <a:effectLst/>
                <a:latin typeface="+mn-lt"/>
                <a:ea typeface="+mn-ea"/>
                <a:cs typeface="+mn-cs"/>
              </a:rPr>
              <a:t>; the method and means by which it is to be conducted; all inconveniences and hazards reasonably to be expected; and the effects upon his health or person which may possibly come from his participation in the experiment.</a:t>
            </a:r>
          </a:p>
          <a:p>
            <a:r>
              <a:rPr lang="en-US" sz="1200" kern="1200">
                <a:solidFill>
                  <a:schemeClr val="tx1"/>
                </a:solidFill>
                <a:effectLst/>
                <a:latin typeface="+mn-lt"/>
                <a:ea typeface="+mn-ea"/>
                <a:cs typeface="+mn-cs"/>
              </a:rPr>
              <a:t>The </a:t>
            </a:r>
            <a:r>
              <a:rPr lang="en-US" sz="1200" b="1" kern="1200">
                <a:solidFill>
                  <a:schemeClr val="tx1"/>
                </a:solidFill>
                <a:effectLst/>
                <a:latin typeface="+mn-lt"/>
                <a:ea typeface="+mn-ea"/>
                <a:cs typeface="+mn-cs"/>
              </a:rPr>
              <a:t>duty and responsibility</a:t>
            </a:r>
            <a:r>
              <a:rPr lang="en-US" sz="1200" kern="1200">
                <a:solidFill>
                  <a:schemeClr val="tx1"/>
                </a:solidFill>
                <a:effectLst/>
                <a:latin typeface="+mn-lt"/>
                <a:ea typeface="+mn-ea"/>
                <a:cs typeface="+mn-cs"/>
              </a:rPr>
              <a:t> for ascertaining the quality of the consent </a:t>
            </a:r>
            <a:r>
              <a:rPr lang="en-US" sz="1200" b="1" kern="1200">
                <a:solidFill>
                  <a:schemeClr val="tx1"/>
                </a:solidFill>
                <a:effectLst/>
                <a:latin typeface="+mn-lt"/>
                <a:ea typeface="+mn-ea"/>
                <a:cs typeface="+mn-cs"/>
              </a:rPr>
              <a:t>rests upon each individual who initiates, directs, or engages in the experiment</a:t>
            </a:r>
            <a:r>
              <a:rPr lang="en-US" sz="1200" kern="1200">
                <a:solidFill>
                  <a:schemeClr val="tx1"/>
                </a:solidFill>
                <a:effectLst/>
                <a:latin typeface="+mn-lt"/>
                <a:ea typeface="+mn-ea"/>
                <a:cs typeface="+mn-cs"/>
              </a:rPr>
              <a:t>. It is a personal duty and responsibility which may not be delegated to another with impunity.</a:t>
            </a:r>
          </a:p>
          <a:p>
            <a:endParaRPr lang="en-US"/>
          </a:p>
          <a:p>
            <a:endParaRPr lang="en-US" dirty="0"/>
          </a:p>
        </p:txBody>
      </p:sp>
      <p:sp>
        <p:nvSpPr>
          <p:cNvPr id="4" name="Slide Number Placeholder 3"/>
          <p:cNvSpPr>
            <a:spLocks noGrp="1"/>
          </p:cNvSpPr>
          <p:nvPr>
            <p:ph type="sldNum" sz="quarter" idx="10"/>
          </p:nvPr>
        </p:nvSpPr>
        <p:spPr/>
        <p:txBody>
          <a:bodyPr/>
          <a:lstStyle/>
          <a:p>
            <a:fld id="{E1B0BBD2-C2BB-014F-B586-CB41CD8E907F}" type="slidenum">
              <a:rPr lang="en-US" smtClean="0"/>
              <a:t>4</a:t>
            </a:fld>
            <a:endParaRPr lang="en-US"/>
          </a:p>
        </p:txBody>
      </p:sp>
    </p:spTree>
    <p:extLst>
      <p:ext uri="{BB962C8B-B14F-4D97-AF65-F5344CB8AC3E}">
        <p14:creationId xmlns:p14="http://schemas.microsoft.com/office/powerpoint/2010/main" val="128149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Salgo v. Leland Stanford Jr University Board of Trustees</a:t>
            </a:r>
            <a:endParaRPr lang="en-US" sz="1200" kern="1200">
              <a:solidFill>
                <a:schemeClr val="tx1"/>
              </a:solidFill>
              <a:effectLst/>
              <a:latin typeface="+mn-lt"/>
              <a:ea typeface="+mn-ea"/>
              <a:cs typeface="+mn-cs"/>
            </a:endParaRPr>
          </a:p>
          <a:p>
            <a:r>
              <a:rPr lang="en-US" sz="1200">
                <a:effectLst/>
              </a:rPr>
              <a:t>From http://www.ncbi.nlm.nih.gov/pmc/articles/PMC2504103/</a:t>
            </a:r>
            <a:endParaRPr lang="en-US">
              <a:effectLst/>
            </a:endParaRPr>
          </a:p>
          <a:p>
            <a:r>
              <a:rPr lang="en-US" sz="1200">
                <a:effectLst/>
              </a:rPr>
              <a:t>and</a:t>
            </a:r>
            <a:endParaRPr lang="en-US">
              <a:effectLst/>
            </a:endParaRPr>
          </a:p>
          <a:p>
            <a:r>
              <a:rPr lang="en-US" sz="1200">
                <a:effectLst/>
              </a:rPr>
              <a:t>http://forensicpsychiatry.stanford.edu/Files/Salgo%20v.%20Leland%20Stanford.htm</a:t>
            </a:r>
            <a:endParaRPr lang="en-US">
              <a:effectLst/>
            </a:endParaRPr>
          </a:p>
          <a:p>
            <a:r>
              <a:rPr lang="en-US" sz="1200">
                <a:effectLst/>
              </a:rPr>
              <a:t> </a:t>
            </a:r>
            <a:endParaRPr lang="en-US">
              <a:effectLst/>
            </a:endParaRPr>
          </a:p>
          <a:p>
            <a:r>
              <a:rPr lang="en-US" sz="1200" kern="1200">
                <a:solidFill>
                  <a:schemeClr val="tx1"/>
                </a:solidFill>
                <a:effectLst/>
                <a:latin typeface="+mn-lt"/>
                <a:ea typeface="+mn-ea"/>
                <a:cs typeface="+mn-cs"/>
              </a:rPr>
              <a:t>The </a:t>
            </a:r>
            <a:r>
              <a:rPr lang="en-US" sz="1200" b="1" kern="1200">
                <a:solidFill>
                  <a:schemeClr val="tx1"/>
                </a:solidFill>
                <a:effectLst/>
                <a:latin typeface="+mn-lt"/>
                <a:ea typeface="+mn-ea"/>
                <a:cs typeface="+mn-cs"/>
              </a:rPr>
              <a:t>term "informed consent" first appeared in Salgo v. Leland</a:t>
            </a:r>
            <a:r>
              <a:rPr lang="en-US" sz="1200" kern="1200">
                <a:solidFill>
                  <a:schemeClr val="tx1"/>
                </a:solidFill>
                <a:effectLst/>
                <a:latin typeface="+mn-lt"/>
                <a:ea typeface="+mn-ea"/>
                <a:cs typeface="+mn-cs"/>
              </a:rPr>
              <a:t> Stanford Jr. University Board of Trustees in 1957. Salgo was a patient with severe pains in his legs and hips. Gerbode, his physician, hospitalized him, after which it was discovered that Salgo had a severe blockage in his aorta. Gerbode ordered surgery to repair the blockage. </a:t>
            </a:r>
          </a:p>
          <a:p>
            <a:r>
              <a:rPr lang="en-US" sz="1200" kern="1200">
                <a:solidFill>
                  <a:schemeClr val="tx1"/>
                </a:solidFill>
                <a:effectLst/>
                <a:latin typeface="+mn-lt"/>
                <a:ea typeface="+mn-ea"/>
                <a:cs typeface="+mn-cs"/>
              </a:rPr>
              <a:t>Ellis, the surgeon, operated on Salgo. During the operation, a routine drug was use, and apparently injected into Salgo's spine rather than in the area around the spine. As a result, Salgo awoke after surgery and was paralyzed from the waist down. Salgo sued Gerbode because he had not told Salgo or his family of the risks involved in the surgery.</a:t>
            </a:r>
          </a:p>
          <a:p>
            <a:r>
              <a:rPr lang="en-US" sz="1200" kern="1200">
                <a:solidFill>
                  <a:schemeClr val="tx1"/>
                </a:solidFill>
                <a:effectLst/>
                <a:latin typeface="+mn-lt"/>
                <a:ea typeface="+mn-ea"/>
                <a:cs typeface="+mn-cs"/>
              </a:rPr>
              <a:t>While some evidence was found that the injury to the spine was likely due to an error of the surgeon, the final decision was that </a:t>
            </a:r>
            <a:r>
              <a:rPr lang="en-US" sz="1200" b="1" kern="1200">
                <a:solidFill>
                  <a:schemeClr val="tx1"/>
                </a:solidFill>
                <a:effectLst/>
                <a:latin typeface="+mn-lt"/>
                <a:ea typeface="+mn-ea"/>
                <a:cs typeface="+mn-cs"/>
              </a:rPr>
              <a:t>Gerbode was</a:t>
            </a:r>
            <a:r>
              <a:rPr lang="en-US" sz="1200" kern="1200">
                <a:solidFill>
                  <a:schemeClr val="tx1"/>
                </a:solidFill>
                <a:effectLst/>
                <a:latin typeface="+mn-lt"/>
                <a:ea typeface="+mn-ea"/>
                <a:cs typeface="+mn-cs"/>
              </a:rPr>
              <a:t> not to blame for the injury to Salgo (as that was the surgeon's fault) but was </a:t>
            </a:r>
            <a:r>
              <a:rPr lang="en-US" sz="1200" b="1" kern="1200">
                <a:solidFill>
                  <a:schemeClr val="tx1"/>
                </a:solidFill>
                <a:effectLst/>
                <a:latin typeface="+mn-lt"/>
                <a:ea typeface="+mn-ea"/>
                <a:cs typeface="+mn-cs"/>
              </a:rPr>
              <a:t>negligent for failing to explain the risks</a:t>
            </a:r>
            <a:r>
              <a:rPr lang="en-US" sz="1200" kern="1200">
                <a:solidFill>
                  <a:schemeClr val="tx1"/>
                </a:solidFill>
                <a:effectLst/>
                <a:latin typeface="+mn-lt"/>
                <a:ea typeface="+mn-ea"/>
                <a:cs typeface="+mn-cs"/>
              </a:rPr>
              <a:t> of the procedure to Salgo and his family.</a:t>
            </a:r>
          </a:p>
          <a:p>
            <a:endParaRPr lang="en-US"/>
          </a:p>
          <a:p>
            <a:pPr fontAlgn="t"/>
            <a:endParaRPr lang="en-US" dirty="0" smtClean="0"/>
          </a:p>
          <a:p>
            <a:pPr fontAlgn="t"/>
            <a:r>
              <a:rPr lang="en-US" dirty="0" smtClean="0"/>
              <a:t>1964 Declaration of Helsinki</a:t>
            </a:r>
          </a:p>
          <a:p>
            <a:pPr fontAlgn="t"/>
            <a:r>
              <a:rPr lang="en-US" dirty="0" smtClean="0"/>
              <a:t>Introduced an independent review committee</a:t>
            </a:r>
          </a:p>
          <a:p>
            <a:endParaRPr lang="en-US" dirty="0" smtClean="0"/>
          </a:p>
          <a:p>
            <a:pPr rtl="0" eaLnBrk="1" fontAlgn="t" latinLnBrk="0" hangingPunct="1"/>
            <a:r>
              <a:rPr lang="en-US" sz="1200" b="0" i="0" u="none" strike="noStrike" kern="1200">
                <a:solidFill>
                  <a:schemeClr val="tx1"/>
                </a:solidFill>
                <a:effectLst/>
                <a:latin typeface="+mn-lt"/>
                <a:ea typeface="+mn-ea"/>
                <a:cs typeface="+mn-cs"/>
              </a:rPr>
              <a:t>1972</a:t>
            </a:r>
          </a:p>
          <a:p>
            <a:pPr rtl="0" eaLnBrk="1" fontAlgn="t" latinLnBrk="0" hangingPunct="1"/>
            <a:r>
              <a:rPr lang="en-US" sz="1200" b="0" i="0" u="none" strike="noStrike" kern="1200">
                <a:solidFill>
                  <a:schemeClr val="tx1"/>
                </a:solidFill>
                <a:effectLst/>
                <a:latin typeface="+mn-lt"/>
                <a:ea typeface="+mn-ea"/>
                <a:cs typeface="+mn-cs"/>
              </a:rPr>
              <a:t>Canterbury v. Spence</a:t>
            </a:r>
          </a:p>
          <a:p>
            <a:pPr rtl="0" eaLnBrk="1" fontAlgn="t" latinLnBrk="0" hangingPunct="1"/>
            <a:r>
              <a:rPr lang="en-US" sz="1200" b="0" i="0" u="none" strike="noStrike" kern="1200">
                <a:solidFill>
                  <a:schemeClr val="tx1"/>
                </a:solidFill>
                <a:effectLst/>
                <a:latin typeface="+mn-lt"/>
                <a:ea typeface="+mn-ea"/>
                <a:cs typeface="+mn-cs"/>
              </a:rPr>
              <a:t>Established requirement to share reasonable information: </a:t>
            </a:r>
            <a:br>
              <a:rPr lang="en-US" sz="1200" b="0" i="0" u="none" strike="noStrike" kern="1200">
                <a:solidFill>
                  <a:schemeClr val="tx1"/>
                </a:solidFill>
                <a:effectLst/>
                <a:latin typeface="+mn-lt"/>
                <a:ea typeface="+mn-ea"/>
                <a:cs typeface="+mn-cs"/>
              </a:rPr>
            </a:br>
            <a:r>
              <a:rPr lang="en-US" sz="1200" b="0" i="0" u="none" strike="noStrike" kern="1200">
                <a:solidFill>
                  <a:schemeClr val="tx1"/>
                </a:solidFill>
                <a:effectLst/>
                <a:latin typeface="+mn-lt"/>
                <a:ea typeface="+mn-ea"/>
                <a:cs typeface="+mn-cs"/>
              </a:rPr>
              <a:t>"</a:t>
            </a:r>
            <a:r>
              <a:rPr lang="en-US" sz="1200" b="0" i="1" u="none" strike="noStrike" kern="1200">
                <a:solidFill>
                  <a:schemeClr val="tx1"/>
                </a:solidFill>
                <a:effectLst/>
                <a:latin typeface="+mn-lt"/>
                <a:ea typeface="+mn-ea"/>
                <a:cs typeface="+mn-cs"/>
              </a:rPr>
              <a:t>Respect for the patient's right of self-determination on particular therapy demands a standard set by law for physicians rather than one which physicians may or may not impose upon themselves" </a:t>
            </a:r>
            <a:endParaRPr lang="en-US" sz="1200" b="0" i="0" u="none" strike="noStrike" kern="1200">
              <a:solidFill>
                <a:schemeClr val="tx1"/>
              </a:solidFill>
              <a:effectLst/>
              <a:latin typeface="+mn-lt"/>
              <a:ea typeface="+mn-ea"/>
              <a:cs typeface="+mn-cs"/>
            </a:endParaRP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rebuchet MS"/>
                <a:ea typeface="Calibri"/>
                <a:cs typeface="Times New Roman"/>
              </a:rPr>
              <a:t>"</a:t>
            </a:r>
            <a:r>
              <a:rPr lang="en-US" sz="1200" i="1" dirty="0">
                <a:effectLst/>
                <a:latin typeface="Trebuchet MS"/>
                <a:ea typeface="Calibri"/>
                <a:cs typeface="Times New Roman"/>
              </a:rPr>
              <a:t>Caveat emptor is not the norm for the consumer of medical services. Duty to disclose is more than a call to speak merely on the patient’s request, or merely to answer the patient's questions: it is a duty to volunteer, if necessary, the information the patient needs for intelligent decision</a:t>
            </a:r>
            <a:r>
              <a:rPr lang="en-US" sz="1200" dirty="0" smtClean="0">
                <a:effectLst/>
                <a:latin typeface="Trebuchet MS"/>
                <a:ea typeface="Calibri"/>
                <a:cs typeface="Times New Roman"/>
              </a:rPr>
              <a:t>" (failure</a:t>
            </a:r>
            <a:r>
              <a:rPr lang="en-US" sz="1200" baseline="0" dirty="0" smtClean="0">
                <a:effectLst/>
                <a:latin typeface="Trebuchet MS"/>
                <a:ea typeface="Calibri"/>
                <a:cs typeface="Times New Roman"/>
              </a:rPr>
              <a:t> to provide </a:t>
            </a:r>
            <a:r>
              <a:rPr lang="en-US" sz="1200" dirty="0" smtClean="0">
                <a:effectLst/>
                <a:latin typeface="Trebuchet MS"/>
                <a:ea typeface="Calibri"/>
                <a:cs typeface="Times New Roman"/>
              </a:rPr>
              <a:t>informed consent is framed as neglect, with a focus on "reasonable"</a:t>
            </a:r>
            <a:r>
              <a:rPr lang="en-US" sz="1200" baseline="0" dirty="0" smtClean="0">
                <a:effectLst/>
                <a:latin typeface="Trebuchet MS"/>
                <a:ea typeface="Calibri"/>
                <a:cs typeface="Times New Roman"/>
              </a:rPr>
              <a:t> information)</a:t>
            </a:r>
            <a:endParaRPr lang="en-US" sz="1200" dirty="0">
              <a:effectLst/>
              <a:latin typeface="Trebuchet MS"/>
              <a:ea typeface="Calibri"/>
              <a:cs typeface="Times New Roman"/>
            </a:endParaRPr>
          </a:p>
          <a:p>
            <a:endParaRPr lang="en-US"/>
          </a:p>
          <a:p>
            <a:endParaRPr lang="en-US"/>
          </a:p>
          <a:p>
            <a:r>
              <a:rPr lang="en-US" sz="1200" b="1" kern="1200">
                <a:solidFill>
                  <a:schemeClr val="tx1"/>
                </a:solidFill>
                <a:effectLst/>
                <a:latin typeface="+mn-lt"/>
                <a:ea typeface="+mn-ea"/>
                <a:cs typeface="+mn-cs"/>
              </a:rPr>
              <a:t>Canterbury v. Spence</a:t>
            </a:r>
            <a:endParaRPr lang="en-US" sz="1200" kern="1200">
              <a:solidFill>
                <a:schemeClr val="tx1"/>
              </a:solidFill>
              <a:effectLst/>
              <a:latin typeface="+mn-lt"/>
              <a:ea typeface="+mn-ea"/>
              <a:cs typeface="+mn-cs"/>
            </a:endParaRPr>
          </a:p>
          <a:p>
            <a:r>
              <a:rPr lang="en-US" sz="1200">
                <a:effectLst/>
              </a:rPr>
              <a:t>From http://www.casebriefs.com/blog/law/torts/torts-keyed-to-epstein/the-negligence-issue/canterbury-v-spence-2/</a:t>
            </a:r>
            <a:endParaRPr lang="en-US">
              <a:effectLst/>
            </a:endParaRPr>
          </a:p>
          <a:p>
            <a:r>
              <a:rPr lang="en-US" sz="1200" kern="1200">
                <a:solidFill>
                  <a:schemeClr val="tx1"/>
                </a:solidFill>
                <a:effectLst/>
                <a:latin typeface="+mn-lt"/>
                <a:ea typeface="+mn-ea"/>
                <a:cs typeface="+mn-cs"/>
              </a:rPr>
              <a:t>and http://biotech.law.lsu.edu/cases/consent/canterbury_v_spence.htm</a:t>
            </a:r>
          </a:p>
          <a:p>
            <a:r>
              <a:rPr lang="en-US" sz="1200" kern="1200">
                <a:solidFill>
                  <a:schemeClr val="tx1"/>
                </a:solidFill>
                <a:effectLst/>
                <a:latin typeface="+mn-lt"/>
                <a:ea typeface="+mn-ea"/>
                <a:cs typeface="+mn-cs"/>
              </a:rPr>
              <a:t>In 1958, Canterbury was experiencing severe back pain. He saw Spence, who diagnosed the problem as a ruptured disc and suggested surgery. Canterbury agreed, and did not question the risks involved. His mother did (at age 19, Canterbury was still a minor under state law). Spence told the mother that the risk was "</a:t>
            </a:r>
            <a:r>
              <a:rPr lang="en-US" sz="1200" b="1" kern="1200">
                <a:solidFill>
                  <a:schemeClr val="tx1"/>
                </a:solidFill>
                <a:effectLst/>
                <a:latin typeface="+mn-lt"/>
                <a:ea typeface="+mn-ea"/>
                <a:cs typeface="+mn-cs"/>
              </a:rPr>
              <a:t>not anymore than any other operation</a:t>
            </a:r>
            <a:r>
              <a:rPr lang="en-US" sz="1200" kern="1200">
                <a:solidFill>
                  <a:schemeClr val="tx1"/>
                </a:solidFill>
                <a:effectLst/>
                <a:latin typeface="+mn-lt"/>
                <a:ea typeface="+mn-ea"/>
                <a:cs typeface="+mn-cs"/>
              </a:rPr>
              <a:t>." Spence performed surgery.</a:t>
            </a:r>
          </a:p>
          <a:p>
            <a:r>
              <a:rPr lang="en-US" sz="1200" kern="1200">
                <a:solidFill>
                  <a:schemeClr val="tx1"/>
                </a:solidFill>
                <a:effectLst/>
                <a:latin typeface="+mn-lt"/>
                <a:ea typeface="+mn-ea"/>
                <a:cs typeface="+mn-cs"/>
              </a:rPr>
              <a:t>The disk was not ruptured, but there was significant build-up of fluid around the spine, as well as damage to the area and very little tissue around the spine for protection. Spence drained the fluid around the spine to reduce the pressure and ended surgery. </a:t>
            </a:r>
          </a:p>
          <a:p>
            <a:r>
              <a:rPr lang="en-US" sz="1200" kern="1200">
                <a:solidFill>
                  <a:schemeClr val="tx1"/>
                </a:solidFill>
                <a:effectLst/>
                <a:latin typeface="+mn-lt"/>
                <a:ea typeface="+mn-ea"/>
                <a:cs typeface="+mn-cs"/>
              </a:rPr>
              <a:t>Canterbury awoke and seemed fine, but fell from his bed and became paralyzed. Spence conducted emergency surgery, and cleared more fluid from around the spine. Canterbury improved, but still suffered partial paralysis of the bowels, which required ongoing care of a urologist for many, many years, and resulted in many work restrictions. Eventually, he was no longer able to obtain employment.</a:t>
            </a:r>
          </a:p>
          <a:p>
            <a:r>
              <a:rPr lang="en-US" sz="1200" kern="1200">
                <a:solidFill>
                  <a:schemeClr val="tx1"/>
                </a:solidFill>
                <a:effectLst/>
                <a:latin typeface="+mn-lt"/>
                <a:ea typeface="+mn-ea"/>
                <a:cs typeface="+mn-cs"/>
              </a:rPr>
              <a:t>In 1963, Canterbury sued Spence and the hospital, arguing that Spence was negligent during the surgery and had failed to inform Canterbury of the risks, and that the hospital was negligent during the recovery and had failed to prevent Canterbury from falling. After five years, the case was heard. The judge ruled Canterbury had not produced sufficient evidence showing either that Spence was neglectful or that Spence's surgery was the cause of Canterbury's condition. During this trial, Spence told the court that the chances of paralysis were about 1%, and that he did not tell Canterbury of this risk because this information might have prompted Canterbury to decline the surgery. The judge did not comment on Spence's responsibility to inform Canterbury of the risks.</a:t>
            </a:r>
          </a:p>
          <a:p>
            <a:r>
              <a:rPr lang="en-US" sz="1200" kern="1200">
                <a:solidFill>
                  <a:schemeClr val="tx1"/>
                </a:solidFill>
                <a:effectLst/>
                <a:latin typeface="+mn-lt"/>
                <a:ea typeface="+mn-ea"/>
                <a:cs typeface="+mn-cs"/>
              </a:rPr>
              <a:t>After an appeal, a judge ruled that </a:t>
            </a:r>
            <a:r>
              <a:rPr lang="en-US" sz="1200" b="1" kern="1200">
                <a:solidFill>
                  <a:schemeClr val="tx1"/>
                </a:solidFill>
                <a:effectLst/>
                <a:latin typeface="+mn-lt"/>
                <a:ea typeface="+mn-ea"/>
                <a:cs typeface="+mn-cs"/>
              </a:rPr>
              <a:t>Spence had been negligent in withholding what he had thought would be information Canterbury would consider important to know</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Even had withholding this information been wise (for example, if Canterbury had suffered from an emotional disorder and disclosure of these risks would cause harmful distress to Canterbury), Spence would still have erred in withholding this risk from Canterbury's mother.</a:t>
            </a:r>
          </a:p>
          <a:p>
            <a:endParaRPr lang="en-US"/>
          </a:p>
          <a:p>
            <a:endParaRPr lang="en-US" dirty="0" smtClean="0"/>
          </a:p>
          <a:p>
            <a:pPr rtl="0" eaLnBrk="1" fontAlgn="t" latinLnBrk="0" hangingPunct="1"/>
            <a:r>
              <a:rPr lang="en-US" sz="1200" b="0" i="0" u="none" strike="noStrike" kern="1200">
                <a:solidFill>
                  <a:schemeClr val="tx1"/>
                </a:solidFill>
                <a:effectLst/>
                <a:latin typeface="+mn-lt"/>
                <a:ea typeface="+mn-ea"/>
                <a:cs typeface="+mn-cs"/>
              </a:rPr>
              <a:t>1972</a:t>
            </a:r>
          </a:p>
          <a:p>
            <a:pPr rtl="0" eaLnBrk="1" fontAlgn="t" latinLnBrk="0" hangingPunct="1"/>
            <a:r>
              <a:rPr lang="en-US" sz="1200" b="0" i="0" u="none" strike="noStrike" kern="1200">
                <a:solidFill>
                  <a:schemeClr val="tx1"/>
                </a:solidFill>
                <a:effectLst/>
                <a:latin typeface="+mn-lt"/>
                <a:ea typeface="+mn-ea"/>
                <a:cs typeface="+mn-cs"/>
              </a:rPr>
              <a:t>Cobbs v. Grant</a:t>
            </a:r>
          </a:p>
          <a:p>
            <a:pPr rtl="0" eaLnBrk="1" fontAlgn="t" latinLnBrk="0" hangingPunct="1"/>
            <a:r>
              <a:rPr lang="en-US" sz="1200" b="0" i="0" u="none" strike="noStrike" kern="1200">
                <a:solidFill>
                  <a:schemeClr val="tx1"/>
                </a:solidFill>
                <a:effectLst/>
                <a:latin typeface="+mn-lt"/>
                <a:ea typeface="+mn-ea"/>
                <a:cs typeface="+mn-cs"/>
              </a:rPr>
              <a:t>Established a right to refuse treatment and to know of alternate treatments. </a:t>
            </a:r>
          </a:p>
          <a:p>
            <a:pPr rtl="0" eaLnBrk="1" fontAlgn="t" latinLnBrk="0" hangingPunct="1"/>
            <a:r>
              <a:rPr lang="en-US" sz="1200" b="0" i="0" u="none" strike="noStrike" kern="1200">
                <a:solidFill>
                  <a:schemeClr val="tx1"/>
                </a:solidFill>
                <a:effectLst/>
                <a:latin typeface="+mn-lt"/>
                <a:ea typeface="+mn-ea"/>
                <a:cs typeface="+mn-cs"/>
              </a:rPr>
              <a:t>The judge noted: </a:t>
            </a:r>
            <a:br>
              <a:rPr lang="en-US" sz="1200" b="0" i="0" u="none" strike="noStrike" kern="1200">
                <a:solidFill>
                  <a:schemeClr val="tx1"/>
                </a:solidFill>
                <a:effectLst/>
                <a:latin typeface="+mn-lt"/>
                <a:ea typeface="+mn-ea"/>
                <a:cs typeface="+mn-cs"/>
              </a:rPr>
            </a:br>
            <a:r>
              <a:rPr lang="en-US" sz="1200" b="0" i="0" u="none" strike="noStrike" kern="1200">
                <a:solidFill>
                  <a:schemeClr val="tx1"/>
                </a:solidFill>
                <a:effectLst/>
                <a:latin typeface="+mn-lt"/>
                <a:ea typeface="+mn-ea"/>
                <a:cs typeface="+mn-cs"/>
              </a:rPr>
              <a:t>"</a:t>
            </a:r>
            <a:r>
              <a:rPr lang="en-US" sz="1200" b="0" i="1" u="none" strike="noStrike" kern="1200">
                <a:solidFill>
                  <a:schemeClr val="tx1"/>
                </a:solidFill>
                <a:effectLst/>
                <a:latin typeface="+mn-lt"/>
                <a:ea typeface="+mn-ea"/>
                <a:cs typeface="+mn-cs"/>
              </a:rPr>
              <a:t>The patient's interest in information does not extend to a lengthy polysyllabic discourse on all possible complications. A mini-course in medical science is not required.</a:t>
            </a:r>
            <a:r>
              <a:rPr lang="en-US" sz="1200" b="0" i="0" u="none" strike="noStrike" kern="1200">
                <a:solidFill>
                  <a:schemeClr val="tx1"/>
                </a:solidFill>
                <a:effectLst/>
                <a:latin typeface="+mn-lt"/>
                <a:ea typeface="+mn-ea"/>
                <a:cs typeface="+mn-cs"/>
              </a:rPr>
              <a:t>"</a:t>
            </a:r>
          </a:p>
          <a:p>
            <a:pPr rtl="0" eaLnBrk="1" fontAlgn="t" latinLnBrk="0" hangingPunct="1"/>
            <a:endParaRPr lang="en-US" sz="1200" b="0" i="0" u="none" strike="noStrike" kern="1200">
              <a:solidFill>
                <a:schemeClr val="tx1"/>
              </a:solidFill>
              <a:effectLst/>
              <a:latin typeface="+mn-lt"/>
              <a:ea typeface="+mn-ea"/>
              <a:cs typeface="+mn-cs"/>
            </a:endParaRPr>
          </a:p>
          <a:p>
            <a:pPr rtl="0" eaLnBrk="1" fontAlgn="t" latinLnBrk="0" hangingPunct="1"/>
            <a:r>
              <a:rPr lang="en-US" sz="1200" b="0" i="1" u="none" strike="noStrike" kern="1200">
                <a:solidFill>
                  <a:schemeClr val="tx1"/>
                </a:solidFill>
                <a:effectLst/>
                <a:latin typeface="+mn-lt"/>
                <a:ea typeface="+mn-ea"/>
                <a:cs typeface="+mn-cs"/>
              </a:rPr>
              <a:t>"As an integral part of the physician's overall obligation to the patient there is a duty of reasonable disclosure of the available choices… The patient's right of self-decision is the measure of the physician's duty to reveal…</a:t>
            </a:r>
            <a:r>
              <a:rPr lang="en-US" sz="1200" b="0" i="1" u="none" strike="noStrike" kern="1200" baseline="0">
                <a:solidFill>
                  <a:schemeClr val="tx1"/>
                </a:solidFill>
                <a:effectLst/>
                <a:latin typeface="+mn-lt"/>
                <a:ea typeface="+mn-ea"/>
                <a:cs typeface="+mn-cs"/>
              </a:rPr>
              <a:t> </a:t>
            </a:r>
            <a:r>
              <a:rPr lang="en-US" sz="1200" b="0" i="1" u="none" strike="noStrike" kern="1200">
                <a:solidFill>
                  <a:schemeClr val="tx1"/>
                </a:solidFill>
                <a:effectLst/>
                <a:latin typeface="+mn-lt"/>
                <a:ea typeface="+mn-ea"/>
                <a:cs typeface="+mn-cs"/>
              </a:rPr>
              <a:t>The scope of the physician's communications… must be measured by the patient's need, and that need is whatever information is material to the decision."</a:t>
            </a:r>
            <a:endParaRPr lang="en-US" sz="1200" b="0" i="0" u="none" strike="noStrike" kern="1200">
              <a:solidFill>
                <a:schemeClr val="tx1"/>
              </a:solidFill>
              <a:effectLst/>
              <a:latin typeface="+mn-lt"/>
              <a:ea typeface="+mn-ea"/>
              <a:cs typeface="+mn-cs"/>
            </a:endParaRPr>
          </a:p>
          <a:p>
            <a:endParaRPr lang="en-US"/>
          </a:p>
          <a:p>
            <a:endParaRPr lang="en-US"/>
          </a:p>
          <a:p>
            <a:r>
              <a:rPr lang="en-US" sz="1200" b="1" kern="1200">
                <a:solidFill>
                  <a:schemeClr val="tx1"/>
                </a:solidFill>
                <a:effectLst/>
                <a:latin typeface="+mn-lt"/>
                <a:ea typeface="+mn-ea"/>
                <a:cs typeface="+mn-cs"/>
              </a:rPr>
              <a:t>Cobb v. Grant</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From http://digitalcommons.lmu.edu/cgi/viewcontent.cgi?article=1122&amp;context=llr</a:t>
            </a:r>
          </a:p>
          <a:p>
            <a:r>
              <a:rPr lang="en-US" sz="1200" kern="1200">
                <a:solidFill>
                  <a:schemeClr val="tx1"/>
                </a:solidFill>
                <a:effectLst/>
                <a:latin typeface="+mn-lt"/>
                <a:ea typeface="+mn-ea"/>
                <a:cs typeface="+mn-cs"/>
              </a:rPr>
              <a:t>In 1972, Cobbs saw his doctor who diagnosed him with an ulcer and recommended surgery. He discussed with Cobbs the risks of the anesthesia, but not the surgery procedure. Cobbs then saw Grant, the surgeon, who agreed with the need for surgery; however, he did not explain the risks of the procedure either. Grant did not explain that the chances were 5% that his spleen would be damaged, or that the procedure itself could cause Cobbs to develop a new ulcer.</a:t>
            </a:r>
          </a:p>
          <a:p>
            <a:r>
              <a:rPr lang="en-US" sz="1200" kern="1200">
                <a:solidFill>
                  <a:schemeClr val="tx1"/>
                </a:solidFill>
                <a:effectLst/>
                <a:latin typeface="+mn-lt"/>
                <a:ea typeface="+mn-ea"/>
                <a:cs typeface="+mn-cs"/>
              </a:rPr>
              <a:t>Cobbs' spleen was damaged during the procedure, and he had surgery a second time to remove it. He developed another ulcer, and in a third operation had to have half of his stomach removed. Cobbs sued Grant, alleging that he had failed in his responsibilities to warn Cobbs of the risk. The court agreed and awarded Cobbs damages.</a:t>
            </a:r>
          </a:p>
          <a:p>
            <a:r>
              <a:rPr lang="en-US" sz="1200" kern="1200">
                <a:solidFill>
                  <a:schemeClr val="tx1"/>
                </a:solidFill>
                <a:effectLst/>
                <a:latin typeface="+mn-lt"/>
                <a:ea typeface="+mn-ea"/>
                <a:cs typeface="+mn-cs"/>
              </a:rPr>
              <a:t>Grant appealed, and the higher court agreed the award was unwarranted because there was no evidence Grant had been negligent during surgery. They sent the case back to the court, and commented:</a:t>
            </a:r>
          </a:p>
          <a:p>
            <a:r>
              <a:rPr lang="en-US" sz="1200" i="1" kern="1200">
                <a:solidFill>
                  <a:schemeClr val="tx1"/>
                </a:solidFill>
                <a:effectLst/>
                <a:latin typeface="+mn-lt"/>
                <a:ea typeface="+mn-ea"/>
                <a:cs typeface="+mn-cs"/>
              </a:rPr>
              <a:t>As an integral part of the physician's overall obligation to the patient there is a duty of reasonable </a:t>
            </a:r>
            <a:r>
              <a:rPr lang="en-US" sz="1200" b="1" i="1" kern="1200">
                <a:solidFill>
                  <a:schemeClr val="tx1"/>
                </a:solidFill>
                <a:effectLst/>
                <a:latin typeface="+mn-lt"/>
                <a:ea typeface="+mn-ea"/>
                <a:cs typeface="+mn-cs"/>
              </a:rPr>
              <a:t>disclosure of the available choices with respect to proposed therapy and of the dangers inherently and potentially involved in each</a:t>
            </a:r>
            <a:r>
              <a:rPr lang="en-US" sz="1200" i="1"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Further</a:t>
            </a:r>
          </a:p>
          <a:p>
            <a:r>
              <a:rPr lang="en-US" sz="1200" i="1" kern="1200">
                <a:solidFill>
                  <a:schemeClr val="tx1"/>
                </a:solidFill>
                <a:effectLst/>
                <a:latin typeface="+mn-lt"/>
                <a:ea typeface="+mn-ea"/>
                <a:cs typeface="+mn-cs"/>
              </a:rPr>
              <a:t>The patient's right of self-decision is the measure of the physician's duty to reveal. </a:t>
            </a:r>
            <a:r>
              <a:rPr lang="en-US" sz="1200" b="1" i="1" kern="1200">
                <a:solidFill>
                  <a:schemeClr val="tx1"/>
                </a:solidFill>
                <a:effectLst/>
                <a:latin typeface="+mn-lt"/>
                <a:ea typeface="+mn-ea"/>
                <a:cs typeface="+mn-cs"/>
              </a:rPr>
              <a:t>That right can be effectively exercised only if the patient possesses adequate information to enable an intelligent choice</a:t>
            </a:r>
            <a:r>
              <a:rPr lang="en-US" sz="1200" i="1" kern="1200">
                <a:solidFill>
                  <a:schemeClr val="tx1"/>
                </a:solidFill>
                <a:effectLst/>
                <a:latin typeface="+mn-lt"/>
                <a:ea typeface="+mn-ea"/>
                <a:cs typeface="+mn-cs"/>
              </a:rPr>
              <a:t>. The scope of the physician's communications to the patient, then, must be </a:t>
            </a:r>
            <a:r>
              <a:rPr lang="en-US" sz="1200" b="1" i="1" kern="1200">
                <a:solidFill>
                  <a:schemeClr val="tx1"/>
                </a:solidFill>
                <a:effectLst/>
                <a:latin typeface="+mn-lt"/>
                <a:ea typeface="+mn-ea"/>
                <a:cs typeface="+mn-cs"/>
              </a:rPr>
              <a:t>measured by the patient's</a:t>
            </a:r>
            <a:r>
              <a:rPr lang="en-US" sz="1200" i="1" kern="1200">
                <a:solidFill>
                  <a:schemeClr val="tx1"/>
                </a:solidFill>
                <a:effectLst/>
                <a:latin typeface="+mn-lt"/>
                <a:ea typeface="+mn-ea"/>
                <a:cs typeface="+mn-cs"/>
              </a:rPr>
              <a:t> </a:t>
            </a:r>
            <a:r>
              <a:rPr lang="en-US" sz="1200" b="1" i="1" kern="1200">
                <a:solidFill>
                  <a:schemeClr val="tx1"/>
                </a:solidFill>
                <a:effectLst/>
                <a:latin typeface="+mn-lt"/>
                <a:ea typeface="+mn-ea"/>
                <a:cs typeface="+mn-cs"/>
              </a:rPr>
              <a:t>need</a:t>
            </a:r>
            <a:r>
              <a:rPr lang="en-US" sz="1200" i="1" kern="1200">
                <a:solidFill>
                  <a:schemeClr val="tx1"/>
                </a:solidFill>
                <a:effectLst/>
                <a:latin typeface="+mn-lt"/>
                <a:ea typeface="+mn-ea"/>
                <a:cs typeface="+mn-cs"/>
              </a:rPr>
              <a:t>, and that need is whatever information is material to the decision. Thus the test for determining whether a potential peril must be divulged is its materiality to the patient's decision.</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endParaRPr lang="en-US"/>
          </a:p>
          <a:p>
            <a:endParaRPr lang="en-US" dirty="0" smtClean="0"/>
          </a:p>
          <a:p>
            <a:r>
              <a:rPr lang="en-US" sz="1200" b="1" kern="1200">
                <a:solidFill>
                  <a:schemeClr val="tx1"/>
                </a:solidFill>
                <a:effectLst/>
                <a:latin typeface="+mn-lt"/>
                <a:ea typeface="+mn-ea"/>
                <a:cs typeface="+mn-cs"/>
              </a:rPr>
              <a:t>Osheroff v. Chestnut Lodge</a:t>
            </a:r>
            <a:endParaRPr lang="en-US" sz="1200" kern="1200">
              <a:solidFill>
                <a:schemeClr val="tx1"/>
              </a:solidFill>
              <a:effectLst/>
              <a:latin typeface="+mn-lt"/>
              <a:ea typeface="+mn-ea"/>
              <a:cs typeface="+mn-cs"/>
            </a:endParaRPr>
          </a:p>
          <a:p>
            <a:r>
              <a:rPr lang="en-US" sz="1200">
                <a:effectLst/>
              </a:rPr>
              <a:t>From http://www.e-psychologist.org/index.iml?mdl=exam/show_article.mdl&amp;Material_ID=79</a:t>
            </a:r>
            <a:endParaRPr lang="en-US">
              <a:effectLst/>
            </a:endParaRPr>
          </a:p>
          <a:p>
            <a:r>
              <a:rPr lang="en-US" sz="1200">
                <a:effectLst/>
              </a:rPr>
              <a:t>and http://www.psychiatrictimes.com/all/editorial/psychiatrictimes/pdfs/osheroff-chestnut-lodge.pdf</a:t>
            </a:r>
            <a:endParaRPr lang="en-US">
              <a:effectLst/>
            </a:endParaRP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In 1979, Osheroff (a nephrologist) went to Chestnut Lodge, after suffering from anxiety and depression for two years. Once there, Ross and Dingman treated him for narcissistic personality disorder with therapy four times a week. During his nine months there, he lost 40 lbs. and became more and more agitated. He lost his medical practice to several other physicians (who, the court determined, had conspired against him, and they awarded Chestnut over $500,000 dollars in damages) and his medical license, as well as custody of his children. His family withdrew him from Chestnut Lodge and placed him at Silver Hill. He was placed on antidepressants and showed improvement within 10 days.</a:t>
            </a:r>
          </a:p>
          <a:p>
            <a:r>
              <a:rPr lang="en-US" sz="1200" kern="1200">
                <a:solidFill>
                  <a:schemeClr val="tx1"/>
                </a:solidFill>
                <a:effectLst/>
                <a:latin typeface="+mn-lt"/>
                <a:ea typeface="+mn-ea"/>
                <a:cs typeface="+mn-cs"/>
              </a:rPr>
              <a:t>Osheroff sued Chestnut Lodge, and in mediation called several expert witnesses, including the Chief of Clinical Psychopharmacology at NIMH. The arbitration board recommends he be awarded $250,000 but both sides rejected this and the case went to court. It was settled out of court, however, under a sealed agreement in 1987. Chestnut Lodge closed in 2001.</a:t>
            </a:r>
          </a:p>
          <a:p>
            <a:r>
              <a:rPr lang="en-US" sz="1200" kern="1200">
                <a:solidFill>
                  <a:schemeClr val="tx1"/>
                </a:solidFill>
                <a:effectLst/>
                <a:latin typeface="+mn-lt"/>
                <a:ea typeface="+mn-ea"/>
                <a:cs typeface="+mn-cs"/>
              </a:rPr>
              <a:t>After undergoing a year of extensive but unsuccessful inpatient psychoanalysis for major depression, Osheroff discontinued therapy and began a course of antidepressant medications to which he reportedly responded well. In this case, the plaintiff claimed negligence asserting that had he been told of this option in advance he could have been spared a year of severe psychological distress and a large financial burden. Although the case was settled out of court - thus leaving no legal doctrine or precedent – it shifted public attention to the role of informed consent in psychotherapy, specifically the therapist’s duty to present clear information regarding the nature of treatment and goals of therapy, and when appropriate, viable treatment alternatives (Beahrs &amp; Gutheil, 2001).</a:t>
            </a:r>
          </a:p>
          <a:p>
            <a:endParaRPr lang="en-US"/>
          </a:p>
        </p:txBody>
      </p:sp>
      <p:sp>
        <p:nvSpPr>
          <p:cNvPr id="4" name="Slide Number Placeholder 3"/>
          <p:cNvSpPr>
            <a:spLocks noGrp="1"/>
          </p:cNvSpPr>
          <p:nvPr>
            <p:ph type="sldNum" sz="quarter" idx="10"/>
          </p:nvPr>
        </p:nvSpPr>
        <p:spPr/>
        <p:txBody>
          <a:bodyPr/>
          <a:lstStyle/>
          <a:p>
            <a:fld id="{E1B0BBD2-C2BB-014F-B586-CB41CD8E907F}" type="slidenum">
              <a:rPr lang="en-US" smtClean="0"/>
              <a:t>5</a:t>
            </a:fld>
            <a:endParaRPr lang="en-US"/>
          </a:p>
        </p:txBody>
      </p:sp>
    </p:spTree>
    <p:extLst>
      <p:ext uri="{BB962C8B-B14F-4D97-AF65-F5344CB8AC3E}">
        <p14:creationId xmlns:p14="http://schemas.microsoft.com/office/powerpoint/2010/main" val="404986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Ethical</a:t>
            </a:r>
          </a:p>
          <a:p>
            <a:pPr marL="342900" indent="-342900">
              <a:buFont typeface="Arial" panose="020B0604020202020204" pitchFamily="34" charset="0"/>
              <a:buChar char="•"/>
            </a:pPr>
            <a:r>
              <a:rPr lang="en-US" dirty="0" smtClean="0"/>
              <a:t>Katz </a:t>
            </a:r>
            <a:r>
              <a:rPr lang="en-US" dirty="0"/>
              <a:t>(2002) </a:t>
            </a:r>
            <a:r>
              <a:rPr lang="en-US" dirty="0" smtClean="0"/>
              <a:t>views it as a </a:t>
            </a:r>
            <a:r>
              <a:rPr lang="en-US" i="1" dirty="0" smtClean="0"/>
              <a:t>primary</a:t>
            </a:r>
            <a:r>
              <a:rPr lang="en-US" dirty="0" smtClean="0"/>
              <a:t> </a:t>
            </a:r>
            <a:r>
              <a:rPr lang="en-US" dirty="0"/>
              <a:t>ethical </a:t>
            </a:r>
            <a:r>
              <a:rPr lang="en-US" dirty="0" smtClean="0"/>
              <a:t>duty that </a:t>
            </a:r>
            <a:r>
              <a:rPr lang="en-US" b="1" i="1" dirty="0" smtClean="0"/>
              <a:t>increases </a:t>
            </a:r>
            <a:r>
              <a:rPr lang="en-US" b="1" i="1" dirty="0"/>
              <a:t>autonomy,</a:t>
            </a:r>
            <a:r>
              <a:rPr lang="en-US" dirty="0"/>
              <a:t> which </a:t>
            </a:r>
            <a:r>
              <a:rPr lang="en-US" dirty="0" smtClean="0"/>
              <a:t>is </a:t>
            </a:r>
            <a:r>
              <a:rPr lang="en-US" dirty="0"/>
              <a:t>in and of </a:t>
            </a:r>
            <a:r>
              <a:rPr lang="en-US" dirty="0" smtClean="0"/>
              <a:t>itself </a:t>
            </a:r>
            <a:r>
              <a:rPr lang="en-US" dirty="0"/>
              <a:t>a good </a:t>
            </a:r>
            <a:r>
              <a:rPr lang="en-US" dirty="0" smtClean="0"/>
              <a:t>thing... though we unfortunately focus </a:t>
            </a:r>
            <a:r>
              <a:rPr lang="en-US" dirty="0"/>
              <a:t>on </a:t>
            </a:r>
            <a:r>
              <a:rPr lang="en-US" dirty="0" smtClean="0"/>
              <a:t>risk-disclosure and </a:t>
            </a:r>
            <a:r>
              <a:rPr lang="en-US" dirty="0"/>
              <a:t>liability </a:t>
            </a:r>
            <a:r>
              <a:rPr lang="en-US" dirty="0" smtClean="0"/>
              <a:t>management. </a:t>
            </a:r>
          </a:p>
          <a:p>
            <a:pPr marL="342900" indent="-342900">
              <a:buFont typeface="Arial" panose="020B0604020202020204" pitchFamily="34" charset="0"/>
              <a:buChar char="•"/>
            </a:pPr>
            <a:r>
              <a:rPr lang="en-US" dirty="0" err="1" smtClean="0"/>
              <a:t>Morreim</a:t>
            </a:r>
            <a:r>
              <a:rPr lang="en-US" dirty="0" smtClean="0"/>
              <a:t> </a:t>
            </a:r>
            <a:r>
              <a:rPr lang="en-US" dirty="0"/>
              <a:t>(1995) </a:t>
            </a:r>
            <a:r>
              <a:rPr lang="en-US" dirty="0" smtClean="0"/>
              <a:t>views it</a:t>
            </a:r>
            <a:r>
              <a:rPr lang="en-US" dirty="0"/>
              <a:t> </a:t>
            </a:r>
            <a:r>
              <a:rPr lang="en-US" dirty="0" smtClean="0"/>
              <a:t>as a </a:t>
            </a:r>
            <a:r>
              <a:rPr lang="en-US" i="1" dirty="0" smtClean="0"/>
              <a:t>secondary</a:t>
            </a:r>
            <a:r>
              <a:rPr lang="en-US" dirty="0" smtClean="0"/>
              <a:t> </a:t>
            </a:r>
            <a:r>
              <a:rPr lang="en-US" dirty="0"/>
              <a:t>ethical </a:t>
            </a:r>
            <a:r>
              <a:rPr lang="en-US" dirty="0" smtClean="0"/>
              <a:t>duty, as the </a:t>
            </a:r>
            <a:r>
              <a:rPr lang="en-US" dirty="0"/>
              <a:t>point of informed consent is </a:t>
            </a:r>
            <a:r>
              <a:rPr lang="en-US" dirty="0" smtClean="0"/>
              <a:t>to </a:t>
            </a:r>
            <a:r>
              <a:rPr lang="en-US" b="1" i="1" dirty="0"/>
              <a:t>create a context of freedom</a:t>
            </a:r>
            <a:r>
              <a:rPr lang="en-US" dirty="0"/>
              <a:t>, </a:t>
            </a:r>
            <a:r>
              <a:rPr lang="en-US" dirty="0" smtClean="0"/>
              <a:t>where </a:t>
            </a:r>
            <a:r>
              <a:rPr lang="en-US" dirty="0"/>
              <a:t>people can take response-ability for their lives, especially where value judgments are required. </a:t>
            </a:r>
            <a:r>
              <a:rPr lang="en-US" sz="1200" dirty="0" smtClean="0"/>
              <a:t> </a:t>
            </a:r>
            <a:endParaRPr lang="en-US" sz="1200" dirty="0"/>
          </a:p>
        </p:txBody>
      </p:sp>
      <p:sp>
        <p:nvSpPr>
          <p:cNvPr id="4" name="Slide Number Placeholder 3"/>
          <p:cNvSpPr>
            <a:spLocks noGrp="1"/>
          </p:cNvSpPr>
          <p:nvPr>
            <p:ph type="sldNum" sz="quarter" idx="10"/>
          </p:nvPr>
        </p:nvSpPr>
        <p:spPr/>
        <p:txBody>
          <a:bodyPr/>
          <a:lstStyle/>
          <a:p>
            <a:fld id="{8D2D6EC5-2B9F-BF43-911E-536989E2B3C7}" type="slidenum">
              <a:rPr lang="en-US"/>
              <a:t>7</a:t>
            </a:fld>
            <a:endParaRPr lang="en-US"/>
          </a:p>
        </p:txBody>
      </p:sp>
    </p:spTree>
    <p:extLst>
      <p:ext uri="{BB962C8B-B14F-4D97-AF65-F5344CB8AC3E}">
        <p14:creationId xmlns:p14="http://schemas.microsoft.com/office/powerpoint/2010/main" val="167434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Schneider (1998)  Promoting this value over the other values has improved outcomes... as well as weakened trust and collaboration in the provider-patient relationship.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Western autonomy: prioritizes freedom to choose, without constraints, to support future </a:t>
            </a:r>
            <a:r>
              <a:rPr lang="en-US" sz="1200" b="1" dirty="0" smtClean="0"/>
              <a:t>individual</a:t>
            </a:r>
            <a:r>
              <a:rPr lang="en-US" sz="1200" dirty="0" smtClean="0"/>
              <a:t> independence.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Eastern values that  however, prioritizes choosing to act in ways that promote harmony to support future </a:t>
            </a:r>
            <a:r>
              <a:rPr lang="en-US" sz="1200" b="1" dirty="0" smtClean="0"/>
              <a:t>interdependence</a:t>
            </a:r>
            <a:r>
              <a:rPr lang="en-US" sz="1200" dirty="0" smtClean="0"/>
              <a:t> and family well-being.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E1B0BBD2-C2BB-014F-B586-CB41CD8E907F}" type="slidenum">
              <a:rPr lang="en-US" smtClean="0"/>
              <a:t>8</a:t>
            </a:fld>
            <a:endParaRPr lang="en-US"/>
          </a:p>
        </p:txBody>
      </p:sp>
    </p:spTree>
    <p:extLst>
      <p:ext uri="{BB962C8B-B14F-4D97-AF65-F5344CB8AC3E}">
        <p14:creationId xmlns:p14="http://schemas.microsoft.com/office/powerpoint/2010/main" val="92319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Practical</a:t>
            </a:r>
          </a:p>
          <a:p>
            <a:pPr marL="342900" indent="-342900">
              <a:buFont typeface="Arial" panose="020B0604020202020204" pitchFamily="34" charset="0"/>
              <a:buChar char="•"/>
            </a:pPr>
            <a:r>
              <a:rPr lang="en-US" dirty="0" smtClean="0"/>
              <a:t>Hall </a:t>
            </a:r>
            <a:r>
              <a:rPr lang="en-US" dirty="0"/>
              <a:t>(2002) </a:t>
            </a:r>
            <a:r>
              <a:rPr lang="en-US" dirty="0" smtClean="0"/>
              <a:t>offers informed </a:t>
            </a:r>
            <a:r>
              <a:rPr lang="en-US" dirty="0"/>
              <a:t>consent </a:t>
            </a:r>
            <a:r>
              <a:rPr lang="en-US" dirty="0" smtClean="0"/>
              <a:t>is based in </a:t>
            </a:r>
            <a:r>
              <a:rPr lang="en-US" b="1" dirty="0" smtClean="0"/>
              <a:t>trust</a:t>
            </a:r>
            <a:r>
              <a:rPr lang="en-US" dirty="0" smtClean="0"/>
              <a:t>, while </a:t>
            </a:r>
            <a:r>
              <a:rPr lang="en-US" dirty="0" err="1"/>
              <a:t>Sulmasy</a:t>
            </a:r>
            <a:r>
              <a:rPr lang="en-US" dirty="0"/>
              <a:t> (2002) </a:t>
            </a:r>
            <a:r>
              <a:rPr lang="en-US" dirty="0" smtClean="0"/>
              <a:t>views it as based </a:t>
            </a:r>
            <a:r>
              <a:rPr lang="en-US" dirty="0"/>
              <a:t>in </a:t>
            </a:r>
            <a:r>
              <a:rPr lang="en-US" b="1" dirty="0" smtClean="0"/>
              <a:t>dignity</a:t>
            </a:r>
            <a:r>
              <a:rPr lang="en-US" dirty="0" smtClean="0"/>
              <a:t>. Both view it primarily as practical. Informed </a:t>
            </a:r>
            <a:r>
              <a:rPr lang="en-US" dirty="0"/>
              <a:t>consent protects against the provider's abuse of power, while preserving the patient's vulnerability, which is required for a patient to seek and accept a provider's help. </a:t>
            </a:r>
            <a:r>
              <a:rPr lang="en-US" dirty="0" smtClean="0"/>
              <a:t>Patients </a:t>
            </a:r>
            <a:r>
              <a:rPr lang="en-US" dirty="0"/>
              <a:t>who feel coerced </a:t>
            </a:r>
            <a:r>
              <a:rPr lang="en-US" dirty="0" smtClean="0"/>
              <a:t>while vulnerable are </a:t>
            </a:r>
            <a:r>
              <a:rPr lang="en-US" dirty="0"/>
              <a:t>less likely to comply with and benefit from treatment. </a:t>
            </a:r>
            <a:endParaRPr lang="en-US" dirty="0" smtClean="0"/>
          </a:p>
          <a:p>
            <a:pPr marL="342900" indent="-342900">
              <a:buFont typeface="Arial" panose="020B0604020202020204" pitchFamily="34" charset="0"/>
              <a:buChar char="•"/>
            </a:pPr>
            <a:r>
              <a:rPr lang="en-US" dirty="0" err="1"/>
              <a:t>Engelhardt</a:t>
            </a:r>
            <a:r>
              <a:rPr lang="en-US" dirty="0"/>
              <a:t> (1996) views informed consent completely in practical terms. As </a:t>
            </a:r>
            <a:r>
              <a:rPr lang="en-US" dirty="0" smtClean="0"/>
              <a:t>we are </a:t>
            </a:r>
            <a:r>
              <a:rPr lang="en-US" dirty="0"/>
              <a:t>"moral strangers," </a:t>
            </a:r>
            <a:r>
              <a:rPr lang="en-US" dirty="0" smtClean="0"/>
              <a:t>the exchange of treatment </a:t>
            </a:r>
            <a:r>
              <a:rPr lang="en-US" dirty="0"/>
              <a:t>requires </a:t>
            </a:r>
            <a:r>
              <a:rPr lang="en-US" dirty="0" smtClean="0"/>
              <a:t>patient </a:t>
            </a:r>
            <a:r>
              <a:rPr lang="en-US" i="1" dirty="0" smtClean="0"/>
              <a:t>permission</a:t>
            </a:r>
            <a:r>
              <a:rPr lang="en-US" dirty="0" smtClean="0"/>
              <a:t> </a:t>
            </a:r>
            <a:r>
              <a:rPr lang="en-US" dirty="0"/>
              <a:t>for the provider to </a:t>
            </a:r>
            <a:r>
              <a:rPr lang="en-US" dirty="0" smtClean="0"/>
              <a:t>act. </a:t>
            </a:r>
            <a:r>
              <a:rPr lang="en-US" dirty="0"/>
              <a:t>Wear (1995) </a:t>
            </a:r>
            <a:r>
              <a:rPr lang="en-US" dirty="0" smtClean="0"/>
              <a:t>adds we </a:t>
            </a:r>
            <a:r>
              <a:rPr lang="en-US" dirty="0"/>
              <a:t>are more likely to achieve the patient's desired outcomes with their collaboration. </a:t>
            </a:r>
          </a:p>
          <a:p>
            <a:pPr marL="342900" indent="-342900">
              <a:buFont typeface="Arial" panose="020B0604020202020204" pitchFamily="34" charset="0"/>
              <a:buChar char="•"/>
            </a:pPr>
            <a:endParaRPr lang="en-US" dirty="0" smtClean="0"/>
          </a:p>
          <a:p>
            <a:pPr marL="0" indent="0">
              <a:buNone/>
            </a:pPr>
            <a:r>
              <a:rPr lang="en-US" sz="1200" dirty="0" smtClean="0"/>
              <a:t> </a:t>
            </a:r>
            <a:endParaRPr lang="en-US" sz="1200" dirty="0"/>
          </a:p>
          <a:p>
            <a:pPr marL="0" indent="0">
              <a:buNone/>
            </a:pPr>
            <a:endParaRPr lang="en-US" sz="1200" dirty="0" smtClean="0"/>
          </a:p>
          <a:p>
            <a:endParaRPr lang="en-US"/>
          </a:p>
        </p:txBody>
      </p:sp>
      <p:sp>
        <p:nvSpPr>
          <p:cNvPr id="4" name="Slide Number Placeholder 3"/>
          <p:cNvSpPr>
            <a:spLocks noGrp="1"/>
          </p:cNvSpPr>
          <p:nvPr>
            <p:ph type="sldNum" sz="quarter" idx="10"/>
          </p:nvPr>
        </p:nvSpPr>
        <p:spPr/>
        <p:txBody>
          <a:bodyPr/>
          <a:lstStyle/>
          <a:p>
            <a:fld id="{8D2D6EC5-2B9F-BF43-911E-536989E2B3C7}" type="slidenum">
              <a:rPr lang="en-US"/>
              <a:t>9</a:t>
            </a:fld>
            <a:endParaRPr lang="en-US"/>
          </a:p>
        </p:txBody>
      </p:sp>
    </p:spTree>
    <p:extLst>
      <p:ext uri="{BB962C8B-B14F-4D97-AF65-F5344CB8AC3E}">
        <p14:creationId xmlns:p14="http://schemas.microsoft.com/office/powerpoint/2010/main" val="1314595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As early as is feasible</a:t>
            </a:r>
            <a:r>
              <a:rPr lang="en-US" sz="1200" dirty="0" smtClean="0"/>
              <a:t> is not very specific. However, we tend to provide information: </a:t>
            </a:r>
          </a:p>
          <a:p>
            <a:pPr marL="342900" indent="-342900">
              <a:buFont typeface="Arial" panose="020B0604020202020204" pitchFamily="34" charset="0"/>
              <a:buChar char="•"/>
            </a:pPr>
            <a:r>
              <a:rPr lang="en-US" sz="1200" i="1" dirty="0" smtClean="0"/>
              <a:t>before</a:t>
            </a:r>
            <a:r>
              <a:rPr lang="en-US" sz="1200" dirty="0" smtClean="0"/>
              <a:t> the first appointment – fees, meeting time, and activities common for a first appointment </a:t>
            </a:r>
          </a:p>
          <a:p>
            <a:pPr marL="342900" indent="-342900">
              <a:buFont typeface="Arial" panose="020B0604020202020204" pitchFamily="34" charset="0"/>
              <a:buChar char="•"/>
            </a:pPr>
            <a:r>
              <a:rPr lang="en-US" sz="1200" i="1" dirty="0" smtClean="0"/>
              <a:t>at the first appointment</a:t>
            </a:r>
            <a:r>
              <a:rPr lang="en-US" sz="1200" dirty="0" smtClean="0"/>
              <a:t> - things like theory/treatment approach and confidentiality issues... barring a crisis (client seeks treatment in an active manic phase) (Fisher &amp; </a:t>
            </a:r>
            <a:r>
              <a:rPr lang="en-US" sz="1200" dirty="0" err="1" smtClean="0"/>
              <a:t>Oransky</a:t>
            </a:r>
            <a:r>
              <a:rPr lang="en-US" sz="1200" dirty="0" smtClean="0"/>
              <a:t>, 2008)</a:t>
            </a:r>
          </a:p>
          <a:p>
            <a:pPr marL="342900" indent="-342900">
              <a:buFont typeface="Arial" panose="020B0604020202020204" pitchFamily="34" charset="0"/>
              <a:buChar char="•"/>
            </a:pPr>
            <a:r>
              <a:rPr lang="en-US" sz="1200" i="1" dirty="0" smtClean="0"/>
              <a:t>after a few meetings</a:t>
            </a:r>
            <a:r>
              <a:rPr lang="en-US" sz="1200" dirty="0" smtClean="0"/>
              <a:t> - things like diagnosis/issue and duration and course of treatment (</a:t>
            </a:r>
            <a:r>
              <a:rPr lang="en-US" sz="1200" dirty="0" err="1" smtClean="0"/>
              <a:t>Pomerantz</a:t>
            </a:r>
            <a:r>
              <a:rPr lang="en-US" sz="1200" dirty="0" smtClean="0"/>
              <a:t>, 2005)</a:t>
            </a:r>
          </a:p>
          <a:p>
            <a:endParaRPr lang="en-US" dirty="0"/>
          </a:p>
        </p:txBody>
      </p:sp>
      <p:sp>
        <p:nvSpPr>
          <p:cNvPr id="4" name="Slide Number Placeholder 3"/>
          <p:cNvSpPr>
            <a:spLocks noGrp="1"/>
          </p:cNvSpPr>
          <p:nvPr>
            <p:ph type="sldNum" sz="quarter" idx="10"/>
          </p:nvPr>
        </p:nvSpPr>
        <p:spPr/>
        <p:txBody>
          <a:bodyPr/>
          <a:lstStyle/>
          <a:p>
            <a:fld id="{E1B0BBD2-C2BB-014F-B586-CB41CD8E907F}" type="slidenum">
              <a:rPr lang="en-US" smtClean="0"/>
              <a:t>10</a:t>
            </a:fld>
            <a:endParaRPr lang="en-US"/>
          </a:p>
        </p:txBody>
      </p:sp>
    </p:spTree>
    <p:extLst>
      <p:ext uri="{BB962C8B-B14F-4D97-AF65-F5344CB8AC3E}">
        <p14:creationId xmlns:p14="http://schemas.microsoft.com/office/powerpoint/2010/main" val="3078058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Relevant </a:t>
            </a:r>
            <a:r>
              <a:rPr lang="en-US" i="1" dirty="0"/>
              <a:t>information</a:t>
            </a:r>
            <a:r>
              <a:rPr lang="en-US" dirty="0"/>
              <a:t> (or </a:t>
            </a:r>
            <a:r>
              <a:rPr lang="en-US" i="1" dirty="0"/>
              <a:t>material</a:t>
            </a:r>
            <a:r>
              <a:rPr lang="en-US" dirty="0"/>
              <a:t> information) is more debatable. Clinicians consider the following to be fairly standard (Hill, 2004):</a:t>
            </a:r>
          </a:p>
          <a:p>
            <a:pPr marL="342900" indent="-342900">
              <a:buFont typeface="Arial" panose="020B0604020202020204" pitchFamily="34" charset="0"/>
              <a:buChar char="•"/>
            </a:pPr>
            <a:r>
              <a:rPr lang="en-US" dirty="0" smtClean="0"/>
              <a:t>Diagnosis </a:t>
            </a:r>
            <a:r>
              <a:rPr lang="en-US" dirty="0"/>
              <a:t>or issue, and prognosis for </a:t>
            </a:r>
            <a:r>
              <a:rPr lang="en-US" dirty="0" smtClean="0"/>
              <a:t>improvement</a:t>
            </a:r>
            <a:endParaRPr lang="en-US" dirty="0"/>
          </a:p>
          <a:p>
            <a:pPr marL="342900" indent="-342900">
              <a:buFont typeface="Arial" panose="020B0604020202020204" pitchFamily="34" charset="0"/>
              <a:buChar char="•"/>
            </a:pPr>
            <a:r>
              <a:rPr lang="en-US" dirty="0" smtClean="0"/>
              <a:t>Discussion </a:t>
            </a:r>
            <a:r>
              <a:rPr lang="en-US" dirty="0"/>
              <a:t>of what the client knows about their </a:t>
            </a:r>
            <a:r>
              <a:rPr lang="en-US" dirty="0" smtClean="0"/>
              <a:t>condition, </a:t>
            </a:r>
            <a:r>
              <a:rPr lang="en-US" dirty="0"/>
              <a:t>and about treatment</a:t>
            </a:r>
          </a:p>
          <a:p>
            <a:pPr marL="342900" indent="-342900">
              <a:buFont typeface="Arial" panose="020B0604020202020204" pitchFamily="34" charset="0"/>
              <a:buChar char="•"/>
            </a:pPr>
            <a:r>
              <a:rPr lang="en-US" dirty="0" smtClean="0"/>
              <a:t>Goals </a:t>
            </a:r>
            <a:r>
              <a:rPr lang="en-US" dirty="0"/>
              <a:t>of treatment, and approach/techniques/methods</a:t>
            </a:r>
          </a:p>
          <a:p>
            <a:pPr marL="342900" indent="-342900">
              <a:buFont typeface="Arial" panose="020B0604020202020204" pitchFamily="34" charset="0"/>
              <a:buChar char="•"/>
            </a:pPr>
            <a:r>
              <a:rPr lang="en-US" dirty="0" smtClean="0"/>
              <a:t>Risks </a:t>
            </a:r>
            <a:r>
              <a:rPr lang="en-US" dirty="0"/>
              <a:t>and benefits, effectiveness and expected improvement</a:t>
            </a:r>
          </a:p>
          <a:p>
            <a:pPr marL="342900" indent="-342900">
              <a:buFont typeface="Arial" panose="020B0604020202020204" pitchFamily="34" charset="0"/>
              <a:buChar char="•"/>
            </a:pPr>
            <a:r>
              <a:rPr lang="en-US" dirty="0" smtClean="0"/>
              <a:t>Alternative </a:t>
            </a:r>
            <a:r>
              <a:rPr lang="en-US" dirty="0"/>
              <a:t>treatments</a:t>
            </a:r>
          </a:p>
          <a:p>
            <a:pPr marL="342900" indent="-342900">
              <a:buFont typeface="Arial" panose="020B0604020202020204" pitchFamily="34" charset="0"/>
              <a:buChar char="•"/>
            </a:pPr>
            <a:r>
              <a:rPr lang="en-US" dirty="0" smtClean="0"/>
              <a:t>Risks </a:t>
            </a:r>
            <a:r>
              <a:rPr lang="en-US" dirty="0"/>
              <a:t>and benefits of declining treatment</a:t>
            </a:r>
            <a:endParaRPr lang="en-US"/>
          </a:p>
          <a:p>
            <a:endParaRPr lang="en-US" dirty="0" smtClean="0"/>
          </a:p>
          <a:p>
            <a:r>
              <a:rPr lang="en-US" dirty="0" smtClean="0"/>
              <a:t>As for </a:t>
            </a:r>
            <a:r>
              <a:rPr lang="en-US" i="1" dirty="0" smtClean="0"/>
              <a:t>what</a:t>
            </a:r>
            <a:r>
              <a:rPr lang="en-US" dirty="0" smtClean="0"/>
              <a:t> you disclose to increase Autonomy, we think of it as:</a:t>
            </a:r>
          </a:p>
          <a:p>
            <a:pPr marL="342900" indent="-342900">
              <a:buFont typeface="Arial" panose="020B0604020202020204" pitchFamily="34" charset="0"/>
              <a:buChar char="•"/>
            </a:pPr>
            <a:r>
              <a:rPr lang="en-US" i="1" dirty="0" smtClean="0"/>
              <a:t>Subjective Substantial Disclosure</a:t>
            </a:r>
            <a:r>
              <a:rPr lang="en-US" dirty="0" smtClean="0"/>
              <a:t> - we disclose what we think we would want to know if we were in the client's shoes (</a:t>
            </a:r>
            <a:r>
              <a:rPr lang="en-US" dirty="0" err="1" smtClean="0"/>
              <a:t>Kegley</a:t>
            </a:r>
            <a:r>
              <a:rPr lang="en-US" dirty="0" smtClean="0"/>
              <a:t>, 2004) to support them as they make a decision to engage in treatment.</a:t>
            </a:r>
          </a:p>
          <a:p>
            <a:pPr marL="800100" lvl="1" indent="-342900">
              <a:buFont typeface="Arial" panose="020B0604020202020204" pitchFamily="34" charset="0"/>
              <a:buChar char="•"/>
            </a:pPr>
            <a:r>
              <a:rPr lang="en-US" sz="2000" dirty="0" smtClean="0"/>
              <a:t>Symptom reductions as sticking point…</a:t>
            </a:r>
          </a:p>
          <a:p>
            <a:pPr marL="342900" indent="-342900">
              <a:buFont typeface="Arial" panose="020B0604020202020204" pitchFamily="34" charset="0"/>
              <a:buChar char="•"/>
            </a:pPr>
            <a:r>
              <a:rPr lang="en-US" i="1" dirty="0" smtClean="0"/>
              <a:t>A Proposition</a:t>
            </a:r>
            <a:r>
              <a:rPr lang="en-US" dirty="0" smtClean="0"/>
              <a:t> - "Do you consent to what I </a:t>
            </a:r>
            <a:r>
              <a:rPr lang="en-US" i="1" dirty="0" smtClean="0"/>
              <a:t>propose</a:t>
            </a:r>
            <a:r>
              <a:rPr lang="en-US" dirty="0" smtClean="0"/>
              <a:t> to do?" (O'Neill, 2003), as we are "moral strangers" and need the client's permission to act to help them. </a:t>
            </a:r>
          </a:p>
          <a:p>
            <a:r>
              <a:rPr lang="en-US"/>
              <a:t>This fits especially well with ACT, as it is embedded in the therapeutic relationship, built into permission seeking and evoking willingness.</a:t>
            </a:r>
            <a:endParaRPr lang="en-US" dirty="0" smtClean="0"/>
          </a:p>
          <a:p>
            <a:endParaRPr lang="en-US" dirty="0" smtClean="0"/>
          </a:p>
          <a:p>
            <a:r>
              <a:rPr lang="en-US" dirty="0"/>
              <a:t>And... </a:t>
            </a:r>
            <a:r>
              <a:rPr lang="en-US" i="1" dirty="0" smtClean="0"/>
              <a:t>to </a:t>
            </a:r>
            <a:r>
              <a:rPr lang="en-US" i="1" dirty="0"/>
              <a:t>whom </a:t>
            </a:r>
            <a:r>
              <a:rPr lang="en-US" dirty="0" smtClean="0"/>
              <a:t>do </a:t>
            </a:r>
            <a:r>
              <a:rPr lang="en-US" dirty="0"/>
              <a:t>you disclose?</a:t>
            </a:r>
          </a:p>
          <a:p>
            <a:pPr marL="342900" indent="-342900">
              <a:buFont typeface="Arial" panose="020B0604020202020204" pitchFamily="34" charset="0"/>
              <a:buChar char="•"/>
            </a:pPr>
            <a:r>
              <a:rPr lang="en-US" dirty="0" smtClean="0"/>
              <a:t>We disclose to the client.</a:t>
            </a:r>
            <a:endParaRPr lang="en-US" dirty="0"/>
          </a:p>
          <a:p>
            <a:pPr marL="342900" indent="-342900">
              <a:buFont typeface="Arial" panose="020B0604020202020204" pitchFamily="34" charset="0"/>
              <a:buChar char="•"/>
            </a:pPr>
            <a:r>
              <a:rPr lang="en-US" dirty="0" smtClean="0"/>
              <a:t>We may disclose to the </a:t>
            </a:r>
            <a:r>
              <a:rPr lang="en-US" dirty="0"/>
              <a:t>family of the client, if the client has the capacity to understand, comprehends the risks, and freely chooses to have you do so:</a:t>
            </a:r>
          </a:p>
          <a:p>
            <a:pPr marL="800100" lvl="1" indent="-342900">
              <a:buFont typeface="Arial" panose="020B0604020202020204" pitchFamily="34" charset="0"/>
              <a:buChar char="•"/>
            </a:pPr>
            <a:r>
              <a:rPr lang="en-US" sz="2000" dirty="0" smtClean="0"/>
              <a:t>case </a:t>
            </a:r>
            <a:r>
              <a:rPr lang="en-US" sz="2000" dirty="0"/>
              <a:t>of a Southeast Asian young gay male (Hoop et al, 2008)</a:t>
            </a:r>
          </a:p>
          <a:p>
            <a:pPr marL="800100" lvl="1" indent="-342900">
              <a:buFont typeface="Arial" panose="020B0604020202020204" pitchFamily="34" charset="0"/>
              <a:buChar char="•"/>
            </a:pPr>
            <a:r>
              <a:rPr lang="en-US" sz="2000" dirty="0" smtClean="0"/>
              <a:t>meaning </a:t>
            </a:r>
            <a:r>
              <a:rPr lang="en-US" sz="2000" dirty="0"/>
              <a:t>of family involvement in medical decision making (Lin et al, 2012).</a:t>
            </a:r>
          </a:p>
          <a:p>
            <a:pPr marL="800100" lvl="1" indent="-342900">
              <a:buFont typeface="Arial" panose="020B0604020202020204" pitchFamily="34" charset="0"/>
              <a:buChar char="•"/>
            </a:pPr>
            <a:r>
              <a:rPr lang="en-US" sz="2000" dirty="0" smtClean="0"/>
              <a:t>discussing </a:t>
            </a:r>
            <a:r>
              <a:rPr lang="en-US" sz="2000" dirty="0"/>
              <a:t>bipolar disorder and the genetic risk for family members (</a:t>
            </a:r>
            <a:r>
              <a:rPr lang="en-US" sz="2000" dirty="0" err="1"/>
              <a:t>Pattanayak</a:t>
            </a:r>
            <a:r>
              <a:rPr lang="en-US" sz="2000" dirty="0"/>
              <a:t> &amp; </a:t>
            </a:r>
            <a:r>
              <a:rPr lang="en-US" sz="2000" dirty="0" err="1"/>
              <a:t>Sagar</a:t>
            </a:r>
            <a:r>
              <a:rPr lang="en-US" sz="2000" dirty="0"/>
              <a:t>, 2012)</a:t>
            </a:r>
          </a:p>
          <a:p>
            <a:pPr marL="0" indent="0">
              <a:buNone/>
            </a:pPr>
            <a:endParaRPr lang="en-US" sz="2000" dirty="0"/>
          </a:p>
          <a:p>
            <a:endParaRPr lang="en-US"/>
          </a:p>
        </p:txBody>
      </p:sp>
      <p:sp>
        <p:nvSpPr>
          <p:cNvPr id="4" name="Slide Number Placeholder 3"/>
          <p:cNvSpPr>
            <a:spLocks noGrp="1"/>
          </p:cNvSpPr>
          <p:nvPr>
            <p:ph type="sldNum" sz="quarter" idx="10"/>
          </p:nvPr>
        </p:nvSpPr>
        <p:spPr/>
        <p:txBody>
          <a:bodyPr/>
          <a:lstStyle/>
          <a:p>
            <a:fld id="{8D2D6EC5-2B9F-BF43-911E-536989E2B3C7}" type="slidenum">
              <a:rPr lang="en-US"/>
              <a:t>11</a:t>
            </a:fld>
            <a:endParaRPr lang="en-US"/>
          </a:p>
        </p:txBody>
      </p:sp>
    </p:spTree>
    <p:extLst>
      <p:ext uri="{BB962C8B-B14F-4D97-AF65-F5344CB8AC3E}">
        <p14:creationId xmlns:p14="http://schemas.microsoft.com/office/powerpoint/2010/main" val="25682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smtClean="0"/>
              <a:t>credentials, degree, training and expertise, license/accreditation</a:t>
            </a:r>
          </a:p>
          <a:p>
            <a:pPr marL="342900" indent="-342900">
              <a:buFont typeface="Arial" panose="020B0604020202020204" pitchFamily="34" charset="0"/>
              <a:buChar char="•"/>
            </a:pPr>
            <a:r>
              <a:rPr lang="en-US" dirty="0" smtClean="0"/>
              <a:t>theoretical orientation</a:t>
            </a:r>
          </a:p>
          <a:p>
            <a:pPr marL="342900" indent="-342900">
              <a:buFont typeface="Arial" panose="020B0604020202020204" pitchFamily="34" charset="0"/>
              <a:buChar char="•"/>
            </a:pPr>
            <a:r>
              <a:rPr lang="en-US" dirty="0" smtClean="0"/>
              <a:t>competency to diagnose and treat</a:t>
            </a:r>
          </a:p>
          <a:p>
            <a:pPr marL="342900" indent="-342900">
              <a:buFont typeface="Arial" panose="020B0604020202020204" pitchFamily="34" charset="0"/>
              <a:buChar char="•"/>
            </a:pPr>
            <a:r>
              <a:rPr lang="en-US" dirty="0" smtClean="0"/>
              <a:t>competency to offer "the standard treatment" as well as any "modified treatment" </a:t>
            </a:r>
          </a:p>
          <a:p>
            <a:pPr marL="342900" indent="-342900">
              <a:buFont typeface="Arial" panose="020B0604020202020204" pitchFamily="34" charset="0"/>
              <a:buChar char="•"/>
            </a:pPr>
            <a:r>
              <a:rPr lang="en-US" dirty="0" smtClean="0"/>
              <a:t>competency to evaluate the effectiveness of the treatment and possible need to terminate</a:t>
            </a:r>
          </a:p>
          <a:p>
            <a:pPr marL="800100" lvl="1" indent="-342900">
              <a:buFont typeface="Arial" panose="020B0604020202020204" pitchFamily="34" charset="0"/>
              <a:buChar char="•"/>
            </a:pPr>
            <a:r>
              <a:rPr lang="en-US" sz="2000" dirty="0" smtClean="0"/>
              <a:t>where effectiveness means valued living</a:t>
            </a:r>
          </a:p>
          <a:p>
            <a:endParaRPr lang="en-US" dirty="0"/>
          </a:p>
        </p:txBody>
      </p:sp>
      <p:sp>
        <p:nvSpPr>
          <p:cNvPr id="4" name="Slide Number Placeholder 3"/>
          <p:cNvSpPr>
            <a:spLocks noGrp="1"/>
          </p:cNvSpPr>
          <p:nvPr>
            <p:ph type="sldNum" sz="quarter" idx="10"/>
          </p:nvPr>
        </p:nvSpPr>
        <p:spPr/>
        <p:txBody>
          <a:bodyPr/>
          <a:lstStyle/>
          <a:p>
            <a:fld id="{E1B0BBD2-C2BB-014F-B586-CB41CD8E907F}" type="slidenum">
              <a:rPr lang="en-US" smtClean="0"/>
              <a:t>12</a:t>
            </a:fld>
            <a:endParaRPr lang="en-US"/>
          </a:p>
        </p:txBody>
      </p:sp>
    </p:spTree>
    <p:extLst>
      <p:ext uri="{BB962C8B-B14F-4D97-AF65-F5344CB8AC3E}">
        <p14:creationId xmlns:p14="http://schemas.microsoft.com/office/powerpoint/2010/main" val="191072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E5B1FF-00AE-4649-9046-6F6039B540C1}" type="datetimeFigureOut">
              <a:rPr lang="en-US" smtClean="0"/>
              <a:t>7/23/15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89F94-EFFB-4D07-9FEB-F81F9DC5A02C}" type="slidenum">
              <a:rPr lang="en-US" smtClean="0"/>
              <a:t>‹#›</a:t>
            </a:fld>
            <a:endParaRPr lang="en-US"/>
          </a:p>
        </p:txBody>
      </p:sp>
    </p:spTree>
    <p:extLst>
      <p:ext uri="{BB962C8B-B14F-4D97-AF65-F5344CB8AC3E}">
        <p14:creationId xmlns:p14="http://schemas.microsoft.com/office/powerpoint/2010/main" val="112251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5B1FF-00AE-4649-9046-6F6039B540C1}" type="datetimeFigureOut">
              <a:rPr lang="en-US" smtClean="0"/>
              <a:t>7/23/15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89F94-EFFB-4D07-9FEB-F81F9DC5A02C}" type="slidenum">
              <a:rPr lang="en-US" smtClean="0"/>
              <a:t>‹#›</a:t>
            </a:fld>
            <a:endParaRPr lang="en-US"/>
          </a:p>
        </p:txBody>
      </p:sp>
    </p:spTree>
    <p:extLst>
      <p:ext uri="{BB962C8B-B14F-4D97-AF65-F5344CB8AC3E}">
        <p14:creationId xmlns:p14="http://schemas.microsoft.com/office/powerpoint/2010/main" val="306420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5B1FF-00AE-4649-9046-6F6039B540C1}" type="datetimeFigureOut">
              <a:rPr lang="en-US" smtClean="0"/>
              <a:t>7/23/15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89F94-EFFB-4D07-9FEB-F81F9DC5A02C}" type="slidenum">
              <a:rPr lang="en-US" smtClean="0"/>
              <a:t>‹#›</a:t>
            </a:fld>
            <a:endParaRPr lang="en-US"/>
          </a:p>
        </p:txBody>
      </p:sp>
    </p:spTree>
    <p:extLst>
      <p:ext uri="{BB962C8B-B14F-4D97-AF65-F5344CB8AC3E}">
        <p14:creationId xmlns:p14="http://schemas.microsoft.com/office/powerpoint/2010/main" val="300646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5B1FF-00AE-4649-9046-6F6039B540C1}" type="datetimeFigureOut">
              <a:rPr lang="en-US" smtClean="0"/>
              <a:t>7/23/15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89F94-EFFB-4D07-9FEB-F81F9DC5A02C}" type="slidenum">
              <a:rPr lang="en-US" smtClean="0"/>
              <a:t>‹#›</a:t>
            </a:fld>
            <a:endParaRPr lang="en-US"/>
          </a:p>
        </p:txBody>
      </p:sp>
    </p:spTree>
    <p:extLst>
      <p:ext uri="{BB962C8B-B14F-4D97-AF65-F5344CB8AC3E}">
        <p14:creationId xmlns:p14="http://schemas.microsoft.com/office/powerpoint/2010/main" val="245673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5B1FF-00AE-4649-9046-6F6039B540C1}" type="datetimeFigureOut">
              <a:rPr lang="en-US" smtClean="0"/>
              <a:t>7/23/15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89F94-EFFB-4D07-9FEB-F81F9DC5A02C}" type="slidenum">
              <a:rPr lang="en-US" smtClean="0"/>
              <a:t>‹#›</a:t>
            </a:fld>
            <a:endParaRPr lang="en-US"/>
          </a:p>
        </p:txBody>
      </p:sp>
    </p:spTree>
    <p:extLst>
      <p:ext uri="{BB962C8B-B14F-4D97-AF65-F5344CB8AC3E}">
        <p14:creationId xmlns:p14="http://schemas.microsoft.com/office/powerpoint/2010/main" val="255134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a:bodyPr>
          <a:lstStyle>
            <a:lvl1pPr>
              <a:defRPr sz="4000" b="1">
                <a:latin typeface="Trebuchet MS" panose="020B0603020202020204" pitchFamily="34" charset="0"/>
              </a:defRPr>
            </a:lvl1pPr>
          </a:lstStyle>
          <a:p>
            <a:endParaRPr lang="en-US" dirty="0"/>
          </a:p>
        </p:txBody>
      </p:sp>
      <p:sp>
        <p:nvSpPr>
          <p:cNvPr id="3" name="Content Placeholder 2"/>
          <p:cNvSpPr>
            <a:spLocks noGrp="1"/>
          </p:cNvSpPr>
          <p:nvPr>
            <p:ph sz="half" idx="1"/>
          </p:nvPr>
        </p:nvSpPr>
        <p:spPr>
          <a:xfrm>
            <a:off x="457200" y="1600200"/>
            <a:ext cx="8229600" cy="4525963"/>
          </a:xfrm>
        </p:spPr>
        <p:txBody>
          <a:bodyPr>
            <a:normAutofit/>
          </a:bodyPr>
          <a:lstStyle>
            <a:lvl1pPr marL="0" indent="0">
              <a:buNone/>
              <a:defRPr sz="2000" b="0">
                <a:latin typeface="Trebuchet MS" panose="020B0603020202020204" pitchFamily="34" charset="0"/>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57200" y="228600"/>
            <a:ext cx="8229600" cy="381000"/>
          </a:xfrm>
        </p:spPr>
        <p:txBody>
          <a:bodyPr>
            <a:normAutofit/>
          </a:bodyPr>
          <a:lstStyle>
            <a:lvl1pPr marL="0" indent="0">
              <a:buNone/>
              <a:defRPr sz="1200">
                <a:latin typeface="Trebuchet MS" panose="020B0603020202020204" pitchFamily="34" charset="0"/>
              </a:defRPr>
            </a:lvl1pPr>
            <a:lvl2pPr>
              <a:defRPr sz="4000">
                <a:latin typeface="Trebuchet MS" panose="020B0603020202020204" pitchFamily="34" charset="0"/>
              </a:defRPr>
            </a:lvl2pPr>
            <a:lvl3pPr>
              <a:defRPr sz="4000">
                <a:latin typeface="Trebuchet MS" panose="020B0603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5" name="Date Placeholder 4"/>
          <p:cNvSpPr>
            <a:spLocks noGrp="1"/>
          </p:cNvSpPr>
          <p:nvPr>
            <p:ph type="dt" sz="half" idx="10"/>
          </p:nvPr>
        </p:nvSpPr>
        <p:spPr/>
        <p:txBody>
          <a:bodyPr/>
          <a:lstStyle/>
          <a:p>
            <a:fld id="{E2E5B1FF-00AE-4649-9046-6F6039B540C1}" type="datetimeFigureOut">
              <a:rPr lang="en-US" smtClean="0"/>
              <a:t>7/23/15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89F94-EFFB-4D07-9FEB-F81F9DC5A02C}" type="slidenum">
              <a:rPr lang="en-US" smtClean="0"/>
              <a:t>‹#›</a:t>
            </a:fld>
            <a:endParaRPr lang="en-US"/>
          </a:p>
        </p:txBody>
      </p:sp>
    </p:spTree>
    <p:extLst>
      <p:ext uri="{BB962C8B-B14F-4D97-AF65-F5344CB8AC3E}">
        <p14:creationId xmlns:p14="http://schemas.microsoft.com/office/powerpoint/2010/main" val="2228850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E5B1FF-00AE-4649-9046-6F6039B540C1}" type="datetimeFigureOut">
              <a:rPr lang="en-US" smtClean="0"/>
              <a:t>7/23/15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589F94-EFFB-4D07-9FEB-F81F9DC5A02C}" type="slidenum">
              <a:rPr lang="en-US" smtClean="0"/>
              <a:t>‹#›</a:t>
            </a:fld>
            <a:endParaRPr lang="en-US"/>
          </a:p>
        </p:txBody>
      </p:sp>
    </p:spTree>
    <p:extLst>
      <p:ext uri="{BB962C8B-B14F-4D97-AF65-F5344CB8AC3E}">
        <p14:creationId xmlns:p14="http://schemas.microsoft.com/office/powerpoint/2010/main" val="118734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E5B1FF-00AE-4649-9046-6F6039B540C1}" type="datetimeFigureOut">
              <a:rPr lang="en-US" smtClean="0"/>
              <a:t>7/23/15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589F94-EFFB-4D07-9FEB-F81F9DC5A02C}" type="slidenum">
              <a:rPr lang="en-US" smtClean="0"/>
              <a:t>‹#›</a:t>
            </a:fld>
            <a:endParaRPr lang="en-US"/>
          </a:p>
        </p:txBody>
      </p:sp>
    </p:spTree>
    <p:extLst>
      <p:ext uri="{BB962C8B-B14F-4D97-AF65-F5344CB8AC3E}">
        <p14:creationId xmlns:p14="http://schemas.microsoft.com/office/powerpoint/2010/main" val="806294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5B1FF-00AE-4649-9046-6F6039B540C1}" type="datetimeFigureOut">
              <a:rPr lang="en-US" smtClean="0"/>
              <a:t>7/23/15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589F94-EFFB-4D07-9FEB-F81F9DC5A02C}" type="slidenum">
              <a:rPr lang="en-US" smtClean="0"/>
              <a:t>‹#›</a:t>
            </a:fld>
            <a:endParaRPr lang="en-US"/>
          </a:p>
        </p:txBody>
      </p:sp>
    </p:spTree>
    <p:extLst>
      <p:ext uri="{BB962C8B-B14F-4D97-AF65-F5344CB8AC3E}">
        <p14:creationId xmlns:p14="http://schemas.microsoft.com/office/powerpoint/2010/main" val="36049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5B1FF-00AE-4649-9046-6F6039B540C1}" type="datetimeFigureOut">
              <a:rPr lang="en-US" smtClean="0"/>
              <a:t>7/23/15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89F94-EFFB-4D07-9FEB-F81F9DC5A02C}" type="slidenum">
              <a:rPr lang="en-US" smtClean="0"/>
              <a:t>‹#›</a:t>
            </a:fld>
            <a:endParaRPr lang="en-US"/>
          </a:p>
        </p:txBody>
      </p:sp>
    </p:spTree>
    <p:extLst>
      <p:ext uri="{BB962C8B-B14F-4D97-AF65-F5344CB8AC3E}">
        <p14:creationId xmlns:p14="http://schemas.microsoft.com/office/powerpoint/2010/main" val="1163820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5B1FF-00AE-4649-9046-6F6039B540C1}" type="datetimeFigureOut">
              <a:rPr lang="en-US" smtClean="0"/>
              <a:t>7/23/15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89F94-EFFB-4D07-9FEB-F81F9DC5A02C}" type="slidenum">
              <a:rPr lang="en-US" smtClean="0"/>
              <a:t>‹#›</a:t>
            </a:fld>
            <a:endParaRPr lang="en-US"/>
          </a:p>
        </p:txBody>
      </p:sp>
    </p:spTree>
    <p:extLst>
      <p:ext uri="{BB962C8B-B14F-4D97-AF65-F5344CB8AC3E}">
        <p14:creationId xmlns:p14="http://schemas.microsoft.com/office/powerpoint/2010/main" val="33396826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5B1FF-00AE-4649-9046-6F6039B540C1}" type="datetimeFigureOut">
              <a:rPr lang="en-US" smtClean="0"/>
              <a:t>7/23/15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89F94-EFFB-4D07-9FEB-F81F9DC5A02C}" type="slidenum">
              <a:rPr lang="en-US" smtClean="0"/>
              <a:t>‹#›</a:t>
            </a:fld>
            <a:endParaRPr lang="en-US"/>
          </a:p>
        </p:txBody>
      </p:sp>
    </p:spTree>
    <p:extLst>
      <p:ext uri="{BB962C8B-B14F-4D97-AF65-F5344CB8AC3E}">
        <p14:creationId xmlns:p14="http://schemas.microsoft.com/office/powerpoint/2010/main" val="2692327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229600" cy="1295400"/>
          </a:xfrm>
        </p:spPr>
        <p:txBody>
          <a:bodyPr>
            <a:noAutofit/>
          </a:bodyPr>
          <a:lstStyle/>
          <a:p>
            <a:pPr algn="l"/>
            <a:r>
              <a:rPr lang="en-US" b="1" dirty="0" smtClean="0">
                <a:latin typeface="Trebuchet MS" panose="020B0603020202020204" pitchFamily="34" charset="0"/>
              </a:rPr>
              <a:t>ACT, Willingness and the Ethics of Informed Consent </a:t>
            </a:r>
            <a:endParaRPr lang="en-US" b="1" dirty="0">
              <a:latin typeface="Trebuchet MS" panose="020B0603020202020204" pitchFamily="34" charset="0"/>
            </a:endParaRPr>
          </a:p>
        </p:txBody>
      </p:sp>
      <p:sp>
        <p:nvSpPr>
          <p:cNvPr id="7" name="Content Placeholder 6"/>
          <p:cNvSpPr>
            <a:spLocks noGrp="1"/>
          </p:cNvSpPr>
          <p:nvPr>
            <p:ph sz="half" idx="1"/>
          </p:nvPr>
        </p:nvSpPr>
        <p:spPr>
          <a:xfrm>
            <a:off x="457200" y="2362200"/>
            <a:ext cx="8229600" cy="4114800"/>
          </a:xfrm>
        </p:spPr>
        <p:txBody>
          <a:bodyPr>
            <a:normAutofit/>
          </a:bodyPr>
          <a:lstStyle/>
          <a:p>
            <a:r>
              <a:rPr lang="en-US" sz="2400" dirty="0"/>
              <a:t>Rich </a:t>
            </a:r>
            <a:r>
              <a:rPr lang="en-US" sz="2400" dirty="0" smtClean="0"/>
              <a:t>Niolon, </a:t>
            </a:r>
            <a:r>
              <a:rPr lang="en-US" sz="2400" dirty="0"/>
              <a:t>PhD</a:t>
            </a:r>
          </a:p>
          <a:p>
            <a:pPr marL="0" indent="0">
              <a:buNone/>
            </a:pPr>
            <a:r>
              <a:rPr lang="en-US" sz="2400" dirty="0" smtClean="0"/>
              <a:t>Sandra </a:t>
            </a:r>
            <a:r>
              <a:rPr lang="en-US" sz="2400" dirty="0"/>
              <a:t>Georgescu, PsyD</a:t>
            </a:r>
          </a:p>
          <a:p>
            <a:pPr marL="0" indent="0">
              <a:buNone/>
            </a:pPr>
            <a:endParaRPr lang="en-US" dirty="0">
              <a:latin typeface="Trebuchet MS" panose="020B0603020202020204" pitchFamily="34" charset="0"/>
            </a:endParaRPr>
          </a:p>
        </p:txBody>
      </p:sp>
      <p:sp>
        <p:nvSpPr>
          <p:cNvPr id="8" name="Content Placeholder 7"/>
          <p:cNvSpPr>
            <a:spLocks noGrp="1"/>
          </p:cNvSpPr>
          <p:nvPr>
            <p:ph sz="half" idx="2"/>
          </p:nvPr>
        </p:nvSpPr>
        <p:spPr>
          <a:xfrm>
            <a:off x="457200" y="228600"/>
            <a:ext cx="8229600" cy="304800"/>
          </a:xfrm>
        </p:spPr>
        <p:txBody>
          <a:bodyPr>
            <a:normAutofit/>
          </a:bodyPr>
          <a:lstStyle/>
          <a:p>
            <a:pPr marL="0" indent="0">
              <a:buNone/>
            </a:pPr>
            <a:endParaRPr lang="en-US" sz="1200" dirty="0">
              <a:latin typeface="Trebuchet MS" panose="020B0603020202020204" pitchFamily="34" charset="0"/>
            </a:endParaRPr>
          </a:p>
        </p:txBody>
      </p:sp>
    </p:spTree>
    <p:extLst>
      <p:ext uri="{BB962C8B-B14F-4D97-AF65-F5344CB8AC3E}">
        <p14:creationId xmlns:p14="http://schemas.microsoft.com/office/powerpoint/2010/main" val="10178181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8229600" cy="914400"/>
          </a:xfrm>
        </p:spPr>
        <p:txBody>
          <a:bodyPr>
            <a:normAutofit fontScale="90000"/>
          </a:bodyPr>
          <a:lstStyle/>
          <a:p>
            <a:pPr algn="l"/>
            <a:r>
              <a:rPr lang="en-US" dirty="0"/>
              <a:t>What Is </a:t>
            </a:r>
            <a:r>
              <a:rPr lang="en-US" dirty="0" smtClean="0"/>
              <a:t>“Required” </a:t>
            </a:r>
            <a:r>
              <a:rPr lang="en-US" dirty="0"/>
              <a:t>For Informed Consent?</a:t>
            </a:r>
            <a:endParaRPr lang="en-US" sz="4000" dirty="0">
              <a:latin typeface="Trebuchet MS" panose="020B0603020202020204" pitchFamily="34" charset="0"/>
            </a:endParaRPr>
          </a:p>
        </p:txBody>
      </p:sp>
      <p:sp>
        <p:nvSpPr>
          <p:cNvPr id="7" name="Content Placeholder 6"/>
          <p:cNvSpPr>
            <a:spLocks noGrp="1"/>
          </p:cNvSpPr>
          <p:nvPr>
            <p:ph sz="half" idx="1"/>
          </p:nvPr>
        </p:nvSpPr>
        <p:spPr>
          <a:xfrm>
            <a:off x="457200" y="1676400"/>
            <a:ext cx="8229600" cy="4876800"/>
          </a:xfrm>
        </p:spPr>
        <p:txBody>
          <a:bodyPr>
            <a:normAutofit/>
          </a:bodyPr>
          <a:lstStyle/>
          <a:p>
            <a:pPr marL="0" indent="0">
              <a:buNone/>
            </a:pPr>
            <a:r>
              <a:rPr lang="en-US" sz="2400" dirty="0"/>
              <a:t>We sometimes divide requirements </a:t>
            </a:r>
            <a:r>
              <a:rPr lang="en-US" sz="2400" dirty="0" smtClean="0"/>
              <a:t>into </a:t>
            </a:r>
            <a:r>
              <a:rPr lang="en-US" sz="2400" dirty="0"/>
              <a:t>two groups:</a:t>
            </a:r>
          </a:p>
          <a:p>
            <a:pPr marL="0" indent="0">
              <a:buNone/>
            </a:pPr>
            <a:r>
              <a:rPr lang="en-US" sz="2400" b="1" dirty="0"/>
              <a:t>Clinician Responsibilities</a:t>
            </a:r>
          </a:p>
          <a:p>
            <a:pPr marL="342900" indent="-342900">
              <a:buFont typeface="Arial" panose="020B0604020202020204" pitchFamily="34" charset="0"/>
              <a:buChar char="•"/>
            </a:pPr>
            <a:r>
              <a:rPr lang="en-US" sz="2400" dirty="0" smtClean="0"/>
              <a:t>Clinicians </a:t>
            </a:r>
            <a:r>
              <a:rPr lang="en-US" sz="2400" dirty="0"/>
              <a:t>must adequately disclose relevant information to clients </a:t>
            </a:r>
            <a:r>
              <a:rPr lang="en-US" sz="2400" i="1" dirty="0"/>
              <a:t>as early as is feasible</a:t>
            </a:r>
          </a:p>
          <a:p>
            <a:pPr marL="0" indent="0">
              <a:buNone/>
            </a:pPr>
            <a:endParaRPr lang="en-US" sz="2400" dirty="0"/>
          </a:p>
          <a:p>
            <a:pPr marL="0" indent="0">
              <a:buNone/>
            </a:pPr>
            <a:r>
              <a:rPr lang="en-US" sz="2400" b="1" dirty="0"/>
              <a:t>Client Responsibilities</a:t>
            </a:r>
          </a:p>
          <a:p>
            <a:pPr marL="342900" indent="-342900">
              <a:buFont typeface="Arial" panose="020B0604020202020204" pitchFamily="34" charset="0"/>
              <a:buChar char="•"/>
            </a:pPr>
            <a:r>
              <a:rPr lang="en-US" sz="2400" dirty="0" smtClean="0"/>
              <a:t>Clients </a:t>
            </a:r>
            <a:r>
              <a:rPr lang="en-US" sz="2400" dirty="0"/>
              <a:t>must have the capacity to make a decision</a:t>
            </a:r>
          </a:p>
          <a:p>
            <a:pPr marL="342900" indent="-342900">
              <a:buFont typeface="Arial" panose="020B0604020202020204" pitchFamily="34" charset="0"/>
              <a:buChar char="•"/>
            </a:pPr>
            <a:r>
              <a:rPr lang="en-US" sz="2400" dirty="0" smtClean="0"/>
              <a:t>Clients </a:t>
            </a:r>
            <a:r>
              <a:rPr lang="en-US" sz="2400" dirty="0"/>
              <a:t>must comprehend the information provided by the clinician, and see how it is personally relevant to them</a:t>
            </a:r>
          </a:p>
          <a:p>
            <a:pPr marL="342900" indent="-342900">
              <a:buFont typeface="Arial" panose="020B0604020202020204" pitchFamily="34" charset="0"/>
              <a:buChar char="•"/>
            </a:pPr>
            <a:r>
              <a:rPr lang="en-US" sz="2400" dirty="0" smtClean="0"/>
              <a:t>Clients </a:t>
            </a:r>
            <a:r>
              <a:rPr lang="en-US" sz="2400" dirty="0"/>
              <a:t>must have the freedom to choose</a:t>
            </a:r>
          </a:p>
          <a:p>
            <a:pPr marL="0" indent="0">
              <a:buNone/>
            </a:pPr>
            <a:endParaRPr lang="en-US" sz="2400" dirty="0"/>
          </a:p>
        </p:txBody>
      </p:sp>
      <p:sp>
        <p:nvSpPr>
          <p:cNvPr id="8" name="Content Placeholder 7"/>
          <p:cNvSpPr>
            <a:spLocks noGrp="1"/>
          </p:cNvSpPr>
          <p:nvPr>
            <p:ph sz="half" idx="2"/>
          </p:nvPr>
        </p:nvSpPr>
        <p:spPr>
          <a:xfrm>
            <a:off x="457200" y="228600"/>
            <a:ext cx="8229600" cy="304800"/>
          </a:xfrm>
        </p:spPr>
        <p:txBody>
          <a:bodyPr>
            <a:normAutofit/>
          </a:bodyPr>
          <a:lstStyle/>
          <a:p>
            <a:r>
              <a:rPr lang="en-US" dirty="0"/>
              <a:t>History &gt; Function &gt; Collaboration &gt; What Is Required For Informed Consent?</a:t>
            </a:r>
            <a:endParaRPr lang="en-US" sz="1200" dirty="0">
              <a:latin typeface="Trebuchet MS" panose="020B0603020202020204" pitchFamily="34" charset="0"/>
            </a:endParaRPr>
          </a:p>
        </p:txBody>
      </p:sp>
    </p:spTree>
    <p:extLst>
      <p:ext uri="{BB962C8B-B14F-4D97-AF65-F5344CB8AC3E}">
        <p14:creationId xmlns:p14="http://schemas.microsoft.com/office/powerpoint/2010/main" val="35780493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0" y="4185880"/>
            <a:ext cx="3810000" cy="2672120"/>
          </a:xfrm>
          <a:prstGeom prst="rect">
            <a:avLst/>
          </a:prstGeom>
        </p:spPr>
      </p:pic>
      <p:sp>
        <p:nvSpPr>
          <p:cNvPr id="6" name="Title 5"/>
          <p:cNvSpPr>
            <a:spLocks noGrp="1"/>
          </p:cNvSpPr>
          <p:nvPr>
            <p:ph type="title"/>
          </p:nvPr>
        </p:nvSpPr>
        <p:spPr>
          <a:xfrm>
            <a:off x="169653" y="480204"/>
            <a:ext cx="8229600" cy="914400"/>
          </a:xfrm>
        </p:spPr>
        <p:txBody>
          <a:bodyPr>
            <a:normAutofit/>
          </a:bodyPr>
          <a:lstStyle/>
          <a:p>
            <a:pPr algn="l"/>
            <a:r>
              <a:rPr lang="en-US" sz="3600" dirty="0" smtClean="0"/>
              <a:t> Wait</a:t>
            </a:r>
            <a:r>
              <a:rPr lang="en-US" sz="3600" dirty="0"/>
              <a:t>, There's </a:t>
            </a:r>
            <a:r>
              <a:rPr lang="en-US" sz="3600" i="1" dirty="0" smtClean="0"/>
              <a:t>More</a:t>
            </a:r>
            <a:endParaRPr lang="en-US" sz="3600" dirty="0"/>
          </a:p>
        </p:txBody>
      </p:sp>
      <p:sp>
        <p:nvSpPr>
          <p:cNvPr id="7" name="Content Placeholder 6"/>
          <p:cNvSpPr>
            <a:spLocks noGrp="1"/>
          </p:cNvSpPr>
          <p:nvPr>
            <p:ph sz="half" idx="1"/>
          </p:nvPr>
        </p:nvSpPr>
        <p:spPr>
          <a:xfrm>
            <a:off x="304800" y="1600200"/>
            <a:ext cx="8229600" cy="4267200"/>
          </a:xfrm>
        </p:spPr>
        <p:txBody>
          <a:bodyPr>
            <a:noAutofit/>
          </a:bodyPr>
          <a:lstStyle/>
          <a:p>
            <a:r>
              <a:rPr lang="en-US" sz="2400" dirty="0" smtClean="0"/>
              <a:t>The </a:t>
            </a:r>
            <a:r>
              <a:rPr lang="en-US" sz="2400" dirty="0"/>
              <a:t>clinician is also responsible for documenting</a:t>
            </a:r>
          </a:p>
          <a:p>
            <a:pPr marL="342900" indent="-342900">
              <a:buFont typeface="Arial" panose="020B0604020202020204" pitchFamily="34" charset="0"/>
              <a:buChar char="•"/>
            </a:pPr>
            <a:r>
              <a:rPr lang="en-US" sz="2400" dirty="0" smtClean="0"/>
              <a:t>the consent and or assent of </a:t>
            </a:r>
            <a:r>
              <a:rPr lang="en-US" sz="2400" dirty="0"/>
              <a:t>the client</a:t>
            </a:r>
          </a:p>
          <a:p>
            <a:pPr marL="342900" indent="-342900">
              <a:buFont typeface="Arial" panose="020B0604020202020204" pitchFamily="34" charset="0"/>
              <a:buChar char="•"/>
            </a:pPr>
            <a:r>
              <a:rPr lang="en-US" sz="2400" dirty="0" smtClean="0"/>
              <a:t>the </a:t>
            </a:r>
            <a:r>
              <a:rPr lang="en-US" sz="2400" dirty="0"/>
              <a:t>right to revoke consent</a:t>
            </a:r>
          </a:p>
          <a:p>
            <a:pPr marL="342900" indent="-342900">
              <a:buFont typeface="Arial" panose="020B0604020202020204" pitchFamily="34" charset="0"/>
              <a:buChar char="•"/>
            </a:pPr>
            <a:r>
              <a:rPr lang="en-US" sz="2400" dirty="0" smtClean="0"/>
              <a:t>general limits/exceptions </a:t>
            </a:r>
            <a:r>
              <a:rPr lang="en-US" sz="2400" dirty="0"/>
              <a:t>to </a:t>
            </a:r>
            <a:r>
              <a:rPr lang="en-US" sz="2400" dirty="0" smtClean="0"/>
              <a:t>confidentiality</a:t>
            </a:r>
            <a:endParaRPr lang="en-US" sz="2400" dirty="0"/>
          </a:p>
          <a:p>
            <a:pPr marL="342900" indent="-342900">
              <a:buFont typeface="Arial" panose="020B0604020202020204" pitchFamily="34" charset="0"/>
              <a:buChar char="•"/>
            </a:pPr>
            <a:r>
              <a:rPr lang="en-US" sz="2400" dirty="0" smtClean="0"/>
              <a:t>specific legal/human rights</a:t>
            </a:r>
            <a:endParaRPr lang="en-US" sz="2400" dirty="0"/>
          </a:p>
          <a:p>
            <a:pPr marL="342900" indent="-342900">
              <a:buFont typeface="Arial" panose="020B0604020202020204" pitchFamily="34" charset="0"/>
              <a:buChar char="•"/>
            </a:pPr>
            <a:r>
              <a:rPr lang="en-US" sz="2400" dirty="0"/>
              <a:t>any consultation, supervision, and </a:t>
            </a:r>
            <a:r>
              <a:rPr lang="en-US" sz="2400" dirty="0" smtClean="0"/>
              <a:t>recordings - especially </a:t>
            </a:r>
            <a:r>
              <a:rPr lang="en-US" sz="2400" dirty="0"/>
              <a:t>if the provider is a trainee</a:t>
            </a:r>
          </a:p>
          <a:p>
            <a:pPr marL="342900" indent="-342900">
              <a:buFont typeface="Arial" panose="020B0604020202020204" pitchFamily="34" charset="0"/>
              <a:buChar char="•"/>
            </a:pPr>
            <a:r>
              <a:rPr lang="en-US" sz="2400" dirty="0"/>
              <a:t>the likelihood of stigma</a:t>
            </a:r>
          </a:p>
          <a:p>
            <a:endParaRPr lang="en-US" sz="2400" dirty="0"/>
          </a:p>
        </p:txBody>
      </p:sp>
      <p:sp>
        <p:nvSpPr>
          <p:cNvPr id="8" name="Content Placeholder 7"/>
          <p:cNvSpPr>
            <a:spLocks noGrp="1"/>
          </p:cNvSpPr>
          <p:nvPr>
            <p:ph sz="half" idx="2"/>
          </p:nvPr>
        </p:nvSpPr>
        <p:spPr>
          <a:xfrm>
            <a:off x="457200" y="228600"/>
            <a:ext cx="8229600" cy="304800"/>
          </a:xfrm>
        </p:spPr>
        <p:txBody>
          <a:bodyPr>
            <a:normAutofit/>
          </a:bodyPr>
          <a:lstStyle/>
          <a:p>
            <a:r>
              <a:rPr lang="en-US" dirty="0" smtClean="0"/>
              <a:t>History &gt; </a:t>
            </a:r>
            <a:r>
              <a:rPr lang="en-US" dirty="0"/>
              <a:t>Function</a:t>
            </a:r>
            <a:r>
              <a:rPr lang="en-US" dirty="0" smtClean="0"/>
              <a:t> &gt; </a:t>
            </a:r>
            <a:r>
              <a:rPr lang="en-US" dirty="0"/>
              <a:t>Collaboration &gt; </a:t>
            </a:r>
            <a:r>
              <a:rPr lang="en-US" dirty="0" smtClean="0"/>
              <a:t>Required &gt; Clinician Responsibilities - 2</a:t>
            </a:r>
          </a:p>
        </p:txBody>
      </p:sp>
      <p:sp>
        <p:nvSpPr>
          <p:cNvPr id="5" name="Content Placeholder 6"/>
          <p:cNvSpPr txBox="1">
            <a:spLocks/>
          </p:cNvSpPr>
          <p:nvPr/>
        </p:nvSpPr>
        <p:spPr>
          <a:xfrm>
            <a:off x="457200" y="3886200"/>
            <a:ext cx="4857331" cy="117319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b="0" kern="1200">
                <a:solidFill>
                  <a:schemeClr val="tx1"/>
                </a:solidFill>
                <a:latin typeface="Trebuchet MS" panose="020B0603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9965369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59879" y="2996348"/>
            <a:ext cx="3775170" cy="3625970"/>
          </a:xfrm>
          <a:prstGeom prst="rect">
            <a:avLst/>
          </a:prstGeom>
        </p:spPr>
      </p:pic>
      <p:sp>
        <p:nvSpPr>
          <p:cNvPr id="7" name="Content Placeholder 6"/>
          <p:cNvSpPr>
            <a:spLocks noGrp="1"/>
          </p:cNvSpPr>
          <p:nvPr>
            <p:ph sz="half" idx="1"/>
          </p:nvPr>
        </p:nvSpPr>
        <p:spPr>
          <a:xfrm>
            <a:off x="381000" y="685800"/>
            <a:ext cx="8534400" cy="1752600"/>
          </a:xfrm>
        </p:spPr>
        <p:txBody>
          <a:bodyPr>
            <a:normAutofit/>
          </a:bodyPr>
          <a:lstStyle/>
          <a:p>
            <a:endParaRPr lang="en-US" sz="2400" dirty="0" smtClean="0"/>
          </a:p>
          <a:p>
            <a:r>
              <a:rPr lang="en-US" sz="2400" dirty="0" smtClean="0"/>
              <a:t>This also means risks and benefits </a:t>
            </a:r>
            <a:r>
              <a:rPr lang="en-US" sz="2400" i="1" dirty="0" smtClean="0"/>
              <a:t>given the competency of the provider</a:t>
            </a:r>
            <a:endParaRPr lang="en-US" sz="2400" dirty="0"/>
          </a:p>
          <a:p>
            <a:pPr marL="342900" indent="-342900">
              <a:buFont typeface="Arial" panose="020B0604020202020204" pitchFamily="34" charset="0"/>
              <a:buChar char="•"/>
            </a:pPr>
            <a:endParaRPr lang="en-US" sz="2400" dirty="0" smtClean="0"/>
          </a:p>
        </p:txBody>
      </p:sp>
      <p:sp>
        <p:nvSpPr>
          <p:cNvPr id="8" name="Content Placeholder 7"/>
          <p:cNvSpPr>
            <a:spLocks noGrp="1"/>
          </p:cNvSpPr>
          <p:nvPr>
            <p:ph sz="half" idx="2"/>
          </p:nvPr>
        </p:nvSpPr>
        <p:spPr>
          <a:xfrm>
            <a:off x="457200" y="228600"/>
            <a:ext cx="8229600" cy="304800"/>
          </a:xfrm>
        </p:spPr>
        <p:txBody>
          <a:bodyPr>
            <a:normAutofit/>
          </a:bodyPr>
          <a:lstStyle/>
          <a:p>
            <a:r>
              <a:rPr lang="en-US" dirty="0"/>
              <a:t>History &gt; Function &gt; Collaboration &gt; Required &gt; Clinician Responsibilities - 3</a:t>
            </a:r>
          </a:p>
        </p:txBody>
      </p:sp>
      <p:sp>
        <p:nvSpPr>
          <p:cNvPr id="4" name="Content Placeholder 6"/>
          <p:cNvSpPr txBox="1">
            <a:spLocks/>
          </p:cNvSpPr>
          <p:nvPr/>
        </p:nvSpPr>
        <p:spPr>
          <a:xfrm>
            <a:off x="304800" y="2691442"/>
            <a:ext cx="5055079" cy="198407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b="0" kern="1200">
                <a:solidFill>
                  <a:schemeClr val="tx1"/>
                </a:solidFill>
                <a:latin typeface="Trebuchet MS" panose="020B0603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2296483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04800" y="1575758"/>
            <a:ext cx="8534400" cy="4215442"/>
          </a:xfrm>
        </p:spPr>
        <p:txBody>
          <a:bodyPr>
            <a:normAutofit/>
          </a:bodyPr>
          <a:lstStyle/>
          <a:p>
            <a:endParaRPr lang="en-US" dirty="0" smtClean="0"/>
          </a:p>
          <a:p>
            <a:endParaRPr lang="en-US" dirty="0">
              <a:latin typeface="Trebuchet MS" panose="020B0603020202020204" pitchFamily="34" charset="0"/>
            </a:endParaRPr>
          </a:p>
        </p:txBody>
      </p:sp>
      <p:sp>
        <p:nvSpPr>
          <p:cNvPr id="8" name="Content Placeholder 7"/>
          <p:cNvSpPr>
            <a:spLocks noGrp="1"/>
          </p:cNvSpPr>
          <p:nvPr>
            <p:ph sz="half" idx="2"/>
          </p:nvPr>
        </p:nvSpPr>
        <p:spPr>
          <a:xfrm>
            <a:off x="457200" y="228600"/>
            <a:ext cx="8229600" cy="304800"/>
          </a:xfrm>
        </p:spPr>
        <p:txBody>
          <a:bodyPr>
            <a:normAutofit/>
          </a:bodyPr>
          <a:lstStyle/>
          <a:p>
            <a:pPr marL="0" indent="0">
              <a:buNone/>
            </a:pPr>
            <a:endParaRPr lang="en-US" sz="1200" dirty="0">
              <a:latin typeface="Trebuchet MS" panose="020B0603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570" y="1676400"/>
            <a:ext cx="5472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5"/>
          <p:cNvSpPr>
            <a:spLocks noGrp="1"/>
          </p:cNvSpPr>
          <p:nvPr>
            <p:ph type="title"/>
          </p:nvPr>
        </p:nvSpPr>
        <p:spPr>
          <a:xfrm>
            <a:off x="457200" y="533400"/>
            <a:ext cx="8229600" cy="914400"/>
          </a:xfrm>
        </p:spPr>
        <p:txBody>
          <a:bodyPr>
            <a:normAutofit/>
          </a:bodyPr>
          <a:lstStyle/>
          <a:p>
            <a:pPr algn="l"/>
            <a:r>
              <a:rPr lang="en-US" dirty="0"/>
              <a:t>Which Leaves Us </a:t>
            </a:r>
            <a:r>
              <a:rPr lang="en-US" dirty="0" smtClean="0"/>
              <a:t>With…</a:t>
            </a:r>
            <a:endParaRPr lang="en-US" sz="4000" dirty="0">
              <a:latin typeface="Trebuchet MS" panose="020B0603020202020204" pitchFamily="34" charset="0"/>
            </a:endParaRPr>
          </a:p>
        </p:txBody>
      </p:sp>
    </p:spTree>
    <p:extLst>
      <p:ext uri="{BB962C8B-B14F-4D97-AF65-F5344CB8AC3E}">
        <p14:creationId xmlns:p14="http://schemas.microsoft.com/office/powerpoint/2010/main" val="3694190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0"/>
            <a:ext cx="8229600" cy="914400"/>
          </a:xfrm>
        </p:spPr>
        <p:txBody>
          <a:bodyPr>
            <a:normAutofit/>
          </a:bodyPr>
          <a:lstStyle/>
          <a:p>
            <a:pPr algn="l"/>
            <a:r>
              <a:rPr lang="en-US" sz="3600" dirty="0"/>
              <a:t>Client Responsibilities</a:t>
            </a:r>
          </a:p>
        </p:txBody>
      </p:sp>
      <p:sp>
        <p:nvSpPr>
          <p:cNvPr id="7" name="Content Placeholder 6"/>
          <p:cNvSpPr>
            <a:spLocks noGrp="1"/>
          </p:cNvSpPr>
          <p:nvPr>
            <p:ph sz="half" idx="1"/>
          </p:nvPr>
        </p:nvSpPr>
        <p:spPr>
          <a:xfrm>
            <a:off x="457200" y="1828800"/>
            <a:ext cx="8229600" cy="4876800"/>
          </a:xfrm>
        </p:spPr>
        <p:txBody>
          <a:bodyPr>
            <a:normAutofit/>
          </a:bodyPr>
          <a:lstStyle/>
          <a:p>
            <a:pPr marL="342900" indent="-342900">
              <a:buFont typeface="Arial" panose="020B0604020202020204" pitchFamily="34" charset="0"/>
              <a:buChar char="•"/>
            </a:pPr>
            <a:r>
              <a:rPr lang="en-US" sz="2400" dirty="0" smtClean="0"/>
              <a:t>The </a:t>
            </a:r>
            <a:r>
              <a:rPr lang="en-US" sz="2400" dirty="0"/>
              <a:t>client must have the capacity to make a decision.</a:t>
            </a:r>
          </a:p>
          <a:p>
            <a:pPr marL="342900" indent="-342900">
              <a:buFont typeface="Arial" panose="020B0604020202020204" pitchFamily="34" charset="0"/>
              <a:buChar char="•"/>
            </a:pPr>
            <a:r>
              <a:rPr lang="en-US" sz="2400" dirty="0" smtClean="0"/>
              <a:t>The </a:t>
            </a:r>
            <a:r>
              <a:rPr lang="en-US" sz="2400" dirty="0"/>
              <a:t>client must comprehend the information provided by the clinician.</a:t>
            </a:r>
          </a:p>
          <a:p>
            <a:pPr marL="342900" indent="-342900">
              <a:buFont typeface="Arial" panose="020B0604020202020204" pitchFamily="34" charset="0"/>
              <a:buChar char="•"/>
            </a:pPr>
            <a:r>
              <a:rPr lang="en-US" sz="2400" dirty="0" smtClean="0"/>
              <a:t>The </a:t>
            </a:r>
            <a:r>
              <a:rPr lang="en-US" sz="2400" dirty="0"/>
              <a:t>client must have the freedom to choose.</a:t>
            </a:r>
          </a:p>
          <a:p>
            <a:r>
              <a:rPr lang="en-US" sz="2400" i="1" dirty="0"/>
              <a:t>However</a:t>
            </a:r>
            <a:r>
              <a:rPr lang="en-US" sz="2400" dirty="0"/>
              <a:t>... the client's capacity, comprehension, and freedom to choose all require judgments to be made by the </a:t>
            </a:r>
            <a:r>
              <a:rPr lang="en-US" sz="2400" dirty="0" smtClean="0"/>
              <a:t>clinician, which are then documented.</a:t>
            </a:r>
            <a:endParaRPr lang="en-US" sz="2400" dirty="0"/>
          </a:p>
          <a:p>
            <a:endParaRPr lang="en-US" dirty="0">
              <a:latin typeface="Trebuchet MS" panose="020B0603020202020204" pitchFamily="34" charset="0"/>
            </a:endParaRPr>
          </a:p>
        </p:txBody>
      </p:sp>
      <p:sp>
        <p:nvSpPr>
          <p:cNvPr id="8" name="Content Placeholder 7"/>
          <p:cNvSpPr>
            <a:spLocks noGrp="1"/>
          </p:cNvSpPr>
          <p:nvPr>
            <p:ph sz="half" idx="2"/>
          </p:nvPr>
        </p:nvSpPr>
        <p:spPr>
          <a:xfrm>
            <a:off x="457200" y="228600"/>
            <a:ext cx="8229600" cy="304800"/>
          </a:xfrm>
        </p:spPr>
        <p:txBody>
          <a:bodyPr>
            <a:normAutofit/>
          </a:bodyPr>
          <a:lstStyle/>
          <a:p>
            <a:r>
              <a:rPr lang="en-US" dirty="0"/>
              <a:t>History &gt; Function &gt; Collaboration &gt; Required &gt; Clinician &gt; Client Responsibilities </a:t>
            </a:r>
            <a:endParaRPr lang="en-US" sz="1200" dirty="0">
              <a:latin typeface="Trebuchet MS" panose="020B0603020202020204" pitchFamily="34" charset="0"/>
            </a:endParaRPr>
          </a:p>
        </p:txBody>
      </p:sp>
    </p:spTree>
    <p:extLst>
      <p:ext uri="{BB962C8B-B14F-4D97-AF65-F5344CB8AC3E}">
        <p14:creationId xmlns:p14="http://schemas.microsoft.com/office/powerpoint/2010/main" val="6317487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81600" y="2895600"/>
            <a:ext cx="3962400" cy="3962400"/>
          </a:xfrm>
          <a:prstGeom prst="rect">
            <a:avLst/>
          </a:prstGeom>
        </p:spPr>
      </p:pic>
      <p:sp>
        <p:nvSpPr>
          <p:cNvPr id="7" name="Content Placeholder 6"/>
          <p:cNvSpPr>
            <a:spLocks noGrp="1"/>
          </p:cNvSpPr>
          <p:nvPr>
            <p:ph sz="half" idx="1"/>
          </p:nvPr>
        </p:nvSpPr>
        <p:spPr>
          <a:xfrm>
            <a:off x="457200" y="1752600"/>
            <a:ext cx="8229600" cy="3505200"/>
          </a:xfrm>
        </p:spPr>
        <p:txBody>
          <a:bodyPr>
            <a:normAutofit/>
          </a:bodyPr>
          <a:lstStyle/>
          <a:p>
            <a:r>
              <a:rPr lang="en-US" sz="2400" dirty="0" smtClean="0"/>
              <a:t>The </a:t>
            </a:r>
            <a:r>
              <a:rPr lang="en-US" sz="2400" dirty="0"/>
              <a:t>clinician must judge that the client has the </a:t>
            </a:r>
            <a:r>
              <a:rPr lang="en-US" sz="2400" i="1" dirty="0"/>
              <a:t>capacity</a:t>
            </a:r>
            <a:r>
              <a:rPr lang="en-US" sz="2400" dirty="0"/>
              <a:t> to make a decision. This can be judged </a:t>
            </a:r>
            <a:r>
              <a:rPr lang="en-US" sz="2400" dirty="0" smtClean="0"/>
              <a:t>by:</a:t>
            </a:r>
          </a:p>
          <a:p>
            <a:pPr marL="342900" indent="-342900">
              <a:buFont typeface="Arial" panose="020B0604020202020204" pitchFamily="34" charset="0"/>
              <a:buChar char="•"/>
            </a:pPr>
            <a:r>
              <a:rPr lang="en-US" sz="2400" dirty="0"/>
              <a:t>an unstructured process</a:t>
            </a:r>
          </a:p>
          <a:p>
            <a:pPr marL="342900" indent="-342900">
              <a:buFont typeface="Arial" panose="020B0604020202020204" pitchFamily="34" charset="0"/>
              <a:buChar char="•"/>
            </a:pPr>
            <a:r>
              <a:rPr lang="en-US" sz="2400" dirty="0"/>
              <a:t>the </a:t>
            </a:r>
            <a:r>
              <a:rPr lang="en-US" sz="2400" i="1" dirty="0"/>
              <a:t>Aid to Capacity Evaluation</a:t>
            </a:r>
            <a:endParaRPr lang="en-US" sz="2400" dirty="0"/>
          </a:p>
          <a:p>
            <a:pPr marL="342900" indent="-342900">
              <a:buFont typeface="Arial" panose="020B0604020202020204" pitchFamily="34" charset="0"/>
              <a:buChar char="•"/>
            </a:pPr>
            <a:r>
              <a:rPr lang="en-US" sz="2400" dirty="0"/>
              <a:t>the </a:t>
            </a:r>
            <a:r>
              <a:rPr lang="en-US" sz="2400" i="1" dirty="0"/>
              <a:t>MacArthur Competence </a:t>
            </a:r>
            <a:endParaRPr lang="en-US" sz="2400" i="1" dirty="0" smtClean="0"/>
          </a:p>
          <a:p>
            <a:r>
              <a:rPr lang="en-US" sz="2400" i="1" dirty="0" smtClean="0"/>
              <a:t>    Assessment </a:t>
            </a:r>
            <a:r>
              <a:rPr lang="en-US" sz="2400" i="1" dirty="0"/>
              <a:t>Tool-Treatment</a:t>
            </a:r>
            <a:endParaRPr lang="en-US" sz="2400" dirty="0"/>
          </a:p>
          <a:p>
            <a:endParaRPr lang="en-US" sz="2400" dirty="0"/>
          </a:p>
        </p:txBody>
      </p:sp>
      <p:sp>
        <p:nvSpPr>
          <p:cNvPr id="6" name="Title 5"/>
          <p:cNvSpPr>
            <a:spLocks noGrp="1"/>
          </p:cNvSpPr>
          <p:nvPr>
            <p:ph type="title"/>
          </p:nvPr>
        </p:nvSpPr>
        <p:spPr>
          <a:xfrm>
            <a:off x="457200" y="609600"/>
            <a:ext cx="8229600" cy="914400"/>
          </a:xfrm>
        </p:spPr>
        <p:txBody>
          <a:bodyPr>
            <a:normAutofit/>
          </a:bodyPr>
          <a:lstStyle/>
          <a:p>
            <a:pPr algn="l"/>
            <a:r>
              <a:rPr lang="en-US" sz="3600" strike="sngStrike" dirty="0"/>
              <a:t>Client</a:t>
            </a:r>
            <a:r>
              <a:rPr lang="en-US" sz="3600" dirty="0"/>
              <a:t> Clinician Responsibilities </a:t>
            </a:r>
          </a:p>
        </p:txBody>
      </p:sp>
      <p:sp>
        <p:nvSpPr>
          <p:cNvPr id="8" name="Content Placeholder 7"/>
          <p:cNvSpPr>
            <a:spLocks noGrp="1"/>
          </p:cNvSpPr>
          <p:nvPr>
            <p:ph sz="half" idx="2"/>
          </p:nvPr>
        </p:nvSpPr>
        <p:spPr>
          <a:xfrm>
            <a:off x="457200" y="228600"/>
            <a:ext cx="8229600" cy="304800"/>
          </a:xfrm>
        </p:spPr>
        <p:txBody>
          <a:bodyPr>
            <a:normAutofit/>
          </a:bodyPr>
          <a:lstStyle/>
          <a:p>
            <a:r>
              <a:rPr lang="en-US" dirty="0"/>
              <a:t>History &gt; Function &gt; Collaboration &gt; Required &gt; Clinician &gt; </a:t>
            </a:r>
            <a:r>
              <a:rPr lang="en-US" strike="sngStrike" dirty="0"/>
              <a:t>Client</a:t>
            </a:r>
            <a:r>
              <a:rPr lang="en-US" dirty="0"/>
              <a:t> &gt; Clinician </a:t>
            </a:r>
          </a:p>
        </p:txBody>
      </p:sp>
      <p:sp>
        <p:nvSpPr>
          <p:cNvPr id="9" name="Content Placeholder 6"/>
          <p:cNvSpPr txBox="1">
            <a:spLocks/>
          </p:cNvSpPr>
          <p:nvPr/>
        </p:nvSpPr>
        <p:spPr>
          <a:xfrm>
            <a:off x="457200" y="2302431"/>
            <a:ext cx="4529389" cy="200442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b="0" kern="1200">
                <a:solidFill>
                  <a:schemeClr val="tx1"/>
                </a:solidFill>
                <a:latin typeface="Trebuchet MS" panose="020B0603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2031440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57996" y="1066800"/>
            <a:ext cx="8229600" cy="1905000"/>
          </a:xfrm>
        </p:spPr>
        <p:txBody>
          <a:bodyPr>
            <a:normAutofit/>
          </a:bodyPr>
          <a:lstStyle/>
          <a:p>
            <a:r>
              <a:rPr lang="en-US" sz="3600" b="1" dirty="0" smtClean="0"/>
              <a:t>Comprehension Check!</a:t>
            </a:r>
            <a:endParaRPr lang="en-US" sz="3600" b="1" i="1" dirty="0" smtClean="0"/>
          </a:p>
          <a:p>
            <a:endParaRPr lang="en-US" dirty="0">
              <a:latin typeface="Trebuchet MS" panose="020B0603020202020204" pitchFamily="34" charset="0"/>
            </a:endParaRPr>
          </a:p>
        </p:txBody>
      </p:sp>
      <p:sp>
        <p:nvSpPr>
          <p:cNvPr id="8" name="Content Placeholder 7"/>
          <p:cNvSpPr>
            <a:spLocks noGrp="1"/>
          </p:cNvSpPr>
          <p:nvPr>
            <p:ph sz="half" idx="2"/>
          </p:nvPr>
        </p:nvSpPr>
        <p:spPr>
          <a:xfrm>
            <a:off x="457200" y="228600"/>
            <a:ext cx="8229600" cy="304800"/>
          </a:xfrm>
        </p:spPr>
        <p:txBody>
          <a:bodyPr>
            <a:normAutofit/>
          </a:bodyPr>
          <a:lstStyle/>
          <a:p>
            <a:r>
              <a:rPr lang="en-US" dirty="0"/>
              <a:t>History &gt; Function &gt; Collaboration &gt; Required &gt; Clinician &gt; </a:t>
            </a:r>
            <a:r>
              <a:rPr lang="en-US" strike="sngStrike" dirty="0"/>
              <a:t>Client</a:t>
            </a:r>
            <a:r>
              <a:rPr lang="en-US" dirty="0"/>
              <a:t> &gt; Clinician  - 2</a:t>
            </a:r>
          </a:p>
        </p:txBody>
      </p:sp>
      <p:pic>
        <p:nvPicPr>
          <p:cNvPr id="3" name="Picture 2"/>
          <p:cNvPicPr>
            <a:picLocks noChangeAspect="1"/>
          </p:cNvPicPr>
          <p:nvPr/>
        </p:nvPicPr>
        <p:blipFill>
          <a:blip r:embed="rId3"/>
          <a:stretch>
            <a:fillRect/>
          </a:stretch>
        </p:blipFill>
        <p:spPr>
          <a:xfrm>
            <a:off x="5105400" y="2449122"/>
            <a:ext cx="4038600" cy="4408878"/>
          </a:xfrm>
          <a:prstGeom prst="rect">
            <a:avLst/>
          </a:prstGeom>
        </p:spPr>
      </p:pic>
    </p:spTree>
    <p:extLst>
      <p:ext uri="{BB962C8B-B14F-4D97-AF65-F5344CB8AC3E}">
        <p14:creationId xmlns:p14="http://schemas.microsoft.com/office/powerpoint/2010/main" val="7306649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09600" y="1295400"/>
            <a:ext cx="7924800" cy="4876800"/>
          </a:xfrm>
        </p:spPr>
        <p:txBody>
          <a:bodyPr>
            <a:normAutofit/>
          </a:bodyPr>
          <a:lstStyle/>
          <a:p>
            <a:r>
              <a:rPr lang="en-US" sz="2400" dirty="0" smtClean="0"/>
              <a:t>In order to make a judgment about the client’s freedom to choose, you might consider </a:t>
            </a:r>
          </a:p>
          <a:p>
            <a:pPr marL="342900" indent="-342900">
              <a:buFont typeface="Arial" panose="020B0604020202020204" pitchFamily="34" charset="0"/>
              <a:buChar char="•"/>
            </a:pPr>
            <a:r>
              <a:rPr lang="en-US" sz="2400" dirty="0" smtClean="0"/>
              <a:t>the role of duress &amp; how we can shift contexts</a:t>
            </a:r>
          </a:p>
          <a:p>
            <a:pPr marL="342900" indent="-342900">
              <a:buFont typeface="Arial" panose="020B0604020202020204" pitchFamily="34" charset="0"/>
              <a:buChar char="•"/>
            </a:pPr>
            <a:r>
              <a:rPr lang="en-US" sz="2400" dirty="0" smtClean="0"/>
              <a:t>clients from more collectivist cultures who may choose with the help of others (</a:t>
            </a:r>
            <a:r>
              <a:rPr lang="en-US" sz="2400" dirty="0" err="1" smtClean="0"/>
              <a:t>Kegley</a:t>
            </a:r>
            <a:r>
              <a:rPr lang="en-US" sz="2400" dirty="0" smtClean="0"/>
              <a:t>, 2004)</a:t>
            </a:r>
          </a:p>
          <a:p>
            <a:pPr marL="342900" indent="-342900">
              <a:buFont typeface="Arial" panose="020B0604020202020204" pitchFamily="34" charset="0"/>
              <a:buChar char="•"/>
            </a:pPr>
            <a:r>
              <a:rPr lang="en-US" sz="2400" dirty="0"/>
              <a:t>creating space for discussing t</a:t>
            </a:r>
            <a:r>
              <a:rPr lang="en-US" sz="2400" dirty="0" smtClean="0"/>
              <a:t>he client's reasons for rejecting treatment (</a:t>
            </a:r>
            <a:r>
              <a:rPr lang="en-US" sz="2400" dirty="0" err="1" smtClean="0"/>
              <a:t>Kegley</a:t>
            </a:r>
            <a:r>
              <a:rPr lang="en-US" sz="2400" dirty="0" smtClean="0"/>
              <a:t>, 2004; </a:t>
            </a:r>
            <a:r>
              <a:rPr lang="en-US" sz="2400" dirty="0" err="1" smtClean="0"/>
              <a:t>Piasecki</a:t>
            </a:r>
            <a:r>
              <a:rPr lang="en-US" sz="2400" dirty="0" smtClean="0"/>
              <a:t>, 2011)</a:t>
            </a:r>
          </a:p>
          <a:p>
            <a:endParaRPr lang="en-US" dirty="0">
              <a:latin typeface="Trebuchet MS" panose="020B0603020202020204" pitchFamily="34" charset="0"/>
            </a:endParaRPr>
          </a:p>
        </p:txBody>
      </p:sp>
      <p:sp>
        <p:nvSpPr>
          <p:cNvPr id="8" name="Content Placeholder 7"/>
          <p:cNvSpPr>
            <a:spLocks noGrp="1"/>
          </p:cNvSpPr>
          <p:nvPr>
            <p:ph sz="half" idx="2"/>
          </p:nvPr>
        </p:nvSpPr>
        <p:spPr>
          <a:xfrm>
            <a:off x="457200" y="228600"/>
            <a:ext cx="8229600" cy="304800"/>
          </a:xfrm>
        </p:spPr>
        <p:txBody>
          <a:bodyPr>
            <a:normAutofit/>
          </a:bodyPr>
          <a:lstStyle/>
          <a:p>
            <a:r>
              <a:rPr lang="en-US" dirty="0"/>
              <a:t>History &gt; Function &gt; Collaboration &gt; Required &gt; Clinician &gt; </a:t>
            </a:r>
            <a:r>
              <a:rPr lang="en-US" strike="sngStrike" dirty="0"/>
              <a:t>Client</a:t>
            </a:r>
            <a:r>
              <a:rPr lang="en-US" dirty="0"/>
              <a:t> &gt; Clinician  - 3</a:t>
            </a:r>
          </a:p>
        </p:txBody>
      </p:sp>
    </p:spTree>
    <p:extLst>
      <p:ext uri="{BB962C8B-B14F-4D97-AF65-F5344CB8AC3E}">
        <p14:creationId xmlns:p14="http://schemas.microsoft.com/office/powerpoint/2010/main" val="28866312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8229600" cy="914400"/>
          </a:xfrm>
        </p:spPr>
        <p:txBody>
          <a:bodyPr>
            <a:normAutofit fontScale="90000"/>
          </a:bodyPr>
          <a:lstStyle/>
          <a:p>
            <a:pPr algn="l"/>
            <a:r>
              <a:rPr lang="en-US" dirty="0" smtClean="0"/>
              <a:t>Summary: Clinician Responsibilities</a:t>
            </a:r>
            <a:endParaRPr lang="en-US" sz="4000" dirty="0">
              <a:latin typeface="Trebuchet MS" panose="020B0603020202020204" pitchFamily="34" charset="0"/>
            </a:endParaRPr>
          </a:p>
        </p:txBody>
      </p:sp>
      <p:sp>
        <p:nvSpPr>
          <p:cNvPr id="7" name="Content Placeholder 6"/>
          <p:cNvSpPr>
            <a:spLocks noGrp="1"/>
          </p:cNvSpPr>
          <p:nvPr>
            <p:ph sz="half" idx="1"/>
          </p:nvPr>
        </p:nvSpPr>
        <p:spPr>
          <a:xfrm>
            <a:off x="457200" y="1163128"/>
            <a:ext cx="8229600" cy="4876800"/>
          </a:xfrm>
        </p:spPr>
        <p:txBody>
          <a:bodyPr>
            <a:normAutofit/>
          </a:bodyPr>
          <a:lstStyle/>
          <a:p>
            <a:endParaRPr lang="en-US" sz="2400" dirty="0" smtClean="0"/>
          </a:p>
          <a:p>
            <a:pPr marL="342900" indent="-342900">
              <a:buFont typeface="Arial" panose="020B0604020202020204" pitchFamily="34" charset="0"/>
              <a:buChar char="•"/>
            </a:pPr>
            <a:r>
              <a:rPr lang="en-US" sz="2400" dirty="0" smtClean="0"/>
              <a:t>We </a:t>
            </a:r>
            <a:r>
              <a:rPr lang="en-US" sz="2400" dirty="0"/>
              <a:t>inform </a:t>
            </a:r>
            <a:r>
              <a:rPr lang="en-US" sz="2400" i="1" dirty="0"/>
              <a:t>as early as is feasible</a:t>
            </a:r>
            <a:r>
              <a:rPr lang="en-US" sz="2400" dirty="0"/>
              <a:t> the </a:t>
            </a:r>
            <a:r>
              <a:rPr lang="en-US" sz="2400" i="1" dirty="0"/>
              <a:t>relevant information</a:t>
            </a:r>
            <a:r>
              <a:rPr lang="en-US" sz="2400" dirty="0"/>
              <a:t> which means a range of information over the first few contacts. </a:t>
            </a:r>
          </a:p>
          <a:p>
            <a:pPr marL="342900" indent="-342900">
              <a:buFont typeface="Arial" panose="020B0604020202020204" pitchFamily="34" charset="0"/>
              <a:buChar char="•"/>
            </a:pPr>
            <a:r>
              <a:rPr lang="en-US" sz="2400" dirty="0"/>
              <a:t>We try to minimize the difference between what </a:t>
            </a:r>
            <a:r>
              <a:rPr lang="en-US" sz="2400" i="1" dirty="0"/>
              <a:t>relevant</a:t>
            </a:r>
            <a:r>
              <a:rPr lang="en-US" sz="2400" dirty="0"/>
              <a:t> might be </a:t>
            </a:r>
            <a:r>
              <a:rPr lang="en-US" sz="2400" i="1" dirty="0"/>
              <a:t>to us and to the client</a:t>
            </a:r>
            <a:r>
              <a:rPr lang="en-US" sz="2400" dirty="0"/>
              <a:t>. </a:t>
            </a:r>
          </a:p>
          <a:p>
            <a:pPr marL="342900" indent="-342900">
              <a:buFont typeface="Arial" panose="020B0604020202020204" pitchFamily="34" charset="0"/>
              <a:buChar char="•"/>
            </a:pPr>
            <a:r>
              <a:rPr lang="en-US" sz="2400" dirty="0"/>
              <a:t>We recognize that consent is a </a:t>
            </a:r>
            <a:r>
              <a:rPr lang="en-US" sz="2400" i="1" dirty="0"/>
              <a:t>proposition</a:t>
            </a:r>
            <a:r>
              <a:rPr lang="en-US" sz="2400" dirty="0"/>
              <a:t> that develops over time, and may include others. </a:t>
            </a:r>
          </a:p>
          <a:p>
            <a:pPr marL="342900" indent="-342900">
              <a:buFont typeface="Arial" panose="020B0604020202020204" pitchFamily="34" charset="0"/>
              <a:buChar char="•"/>
            </a:pPr>
            <a:r>
              <a:rPr lang="en-US" sz="2400" dirty="0"/>
              <a:t>We judge the capacity, comprehension, and free choice of the client. </a:t>
            </a:r>
            <a:endParaRPr lang="en-US" sz="2400" i="1" dirty="0"/>
          </a:p>
          <a:p>
            <a:pPr marL="342900" indent="-342900">
              <a:buFont typeface="Arial" panose="020B0604020202020204" pitchFamily="34" charset="0"/>
              <a:buChar char="•"/>
            </a:pPr>
            <a:r>
              <a:rPr lang="en-US" sz="2400" dirty="0"/>
              <a:t>We </a:t>
            </a:r>
            <a:r>
              <a:rPr lang="en-US" sz="2400" i="1" dirty="0"/>
              <a:t>document</a:t>
            </a:r>
            <a:r>
              <a:rPr lang="en-US" sz="2400" dirty="0"/>
              <a:t> assent and consent.</a:t>
            </a:r>
          </a:p>
          <a:p>
            <a:pPr marL="342900" indent="-342900">
              <a:buFont typeface="Arial" panose="020B0604020202020204" pitchFamily="34" charset="0"/>
              <a:buChar char="•"/>
            </a:pPr>
            <a:endParaRPr lang="en-US" sz="2400" i="1" dirty="0"/>
          </a:p>
          <a:p>
            <a:endParaRPr lang="en-US" sz="2400" dirty="0"/>
          </a:p>
          <a:p>
            <a:endParaRPr lang="en-US" sz="2400" dirty="0"/>
          </a:p>
        </p:txBody>
      </p:sp>
      <p:sp>
        <p:nvSpPr>
          <p:cNvPr id="8" name="Content Placeholder 7"/>
          <p:cNvSpPr>
            <a:spLocks noGrp="1"/>
          </p:cNvSpPr>
          <p:nvPr>
            <p:ph sz="half" idx="2"/>
          </p:nvPr>
        </p:nvSpPr>
        <p:spPr>
          <a:xfrm>
            <a:off x="457200" y="228600"/>
            <a:ext cx="8229600" cy="304800"/>
          </a:xfrm>
        </p:spPr>
        <p:txBody>
          <a:bodyPr>
            <a:normAutofit/>
          </a:bodyPr>
          <a:lstStyle/>
          <a:p>
            <a:r>
              <a:rPr lang="en-US" dirty="0"/>
              <a:t>History &gt; Function &gt; Collaboration &gt; Required &gt; Clinician &gt; </a:t>
            </a:r>
            <a:r>
              <a:rPr lang="en-US" strike="sngStrike" dirty="0"/>
              <a:t>Client</a:t>
            </a:r>
            <a:r>
              <a:rPr lang="en-US" dirty="0"/>
              <a:t> &gt; Clinician  &gt; Summary</a:t>
            </a:r>
          </a:p>
        </p:txBody>
      </p:sp>
    </p:spTree>
    <p:extLst>
      <p:ext uri="{BB962C8B-B14F-4D97-AF65-F5344CB8AC3E}">
        <p14:creationId xmlns:p14="http://schemas.microsoft.com/office/powerpoint/2010/main" val="22357314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43000" y="2295525"/>
            <a:ext cx="7772400" cy="1362075"/>
          </a:xfrm>
        </p:spPr>
        <p:txBody>
          <a:bodyPr/>
          <a:lstStyle/>
          <a:p>
            <a:r>
              <a:rPr lang="en-US" dirty="0" smtClean="0"/>
              <a:t>Let’s Practice!</a:t>
            </a:r>
            <a:endParaRPr lang="en-US" dirty="0"/>
          </a:p>
        </p:txBody>
      </p:sp>
    </p:spTree>
    <p:extLst>
      <p:ext uri="{BB962C8B-B14F-4D97-AF65-F5344CB8AC3E}">
        <p14:creationId xmlns:p14="http://schemas.microsoft.com/office/powerpoint/2010/main" val="195063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229600" cy="1295400"/>
          </a:xfrm>
        </p:spPr>
        <p:txBody>
          <a:bodyPr>
            <a:noAutofit/>
          </a:bodyPr>
          <a:lstStyle/>
          <a:p>
            <a:pPr algn="l"/>
            <a:r>
              <a:rPr lang="en-US" b="1" dirty="0">
                <a:latin typeface="Trebuchet MS" panose="020B0603020202020204" pitchFamily="34" charset="0"/>
              </a:rPr>
              <a:t>Informed </a:t>
            </a:r>
            <a:r>
              <a:rPr lang="en-US" b="1" dirty="0" smtClean="0">
                <a:latin typeface="Trebuchet MS" panose="020B0603020202020204" pitchFamily="34" charset="0"/>
              </a:rPr>
              <a:t>Consent</a:t>
            </a:r>
            <a:endParaRPr lang="en-US" b="1" dirty="0">
              <a:latin typeface="Trebuchet MS" panose="020B0603020202020204" pitchFamily="34" charset="0"/>
            </a:endParaRPr>
          </a:p>
        </p:txBody>
      </p:sp>
      <p:sp>
        <p:nvSpPr>
          <p:cNvPr id="7" name="Content Placeholder 6"/>
          <p:cNvSpPr>
            <a:spLocks noGrp="1"/>
          </p:cNvSpPr>
          <p:nvPr>
            <p:ph sz="half" idx="1"/>
          </p:nvPr>
        </p:nvSpPr>
        <p:spPr>
          <a:xfrm>
            <a:off x="457200" y="2133600"/>
            <a:ext cx="8382000" cy="4114800"/>
          </a:xfrm>
        </p:spPr>
        <p:txBody>
          <a:bodyPr>
            <a:normAutofit/>
          </a:bodyPr>
          <a:lstStyle/>
          <a:p>
            <a:pPr marL="342900" indent="-342900">
              <a:buFont typeface="Arial"/>
              <a:buChar char="•"/>
            </a:pPr>
            <a:r>
              <a:rPr lang="en-US" sz="2400" dirty="0" smtClean="0"/>
              <a:t>Clients give informed consent when they agree to treatment based on a clear understanding of the risks and benefits involved. </a:t>
            </a:r>
          </a:p>
          <a:p>
            <a:endParaRPr lang="en-US" sz="2400" dirty="0" smtClean="0"/>
          </a:p>
          <a:p>
            <a:pPr marL="342900" indent="-342900">
              <a:buFont typeface="Arial"/>
              <a:buChar char="•"/>
            </a:pPr>
            <a:r>
              <a:rPr lang="en-US" sz="2400" dirty="0" smtClean="0"/>
              <a:t>Informed consent is usually associated with client </a:t>
            </a:r>
            <a:r>
              <a:rPr lang="en-US" sz="2400" i="1" dirty="0" smtClean="0"/>
              <a:t>autonomy</a:t>
            </a:r>
            <a:r>
              <a:rPr lang="en-US" sz="2400" dirty="0" smtClean="0"/>
              <a:t>.</a:t>
            </a:r>
          </a:p>
          <a:p>
            <a:pPr marL="0" indent="0">
              <a:buNone/>
            </a:pPr>
            <a:endParaRPr lang="en-US" dirty="0">
              <a:latin typeface="Trebuchet MS" panose="020B0603020202020204" pitchFamily="34" charset="0"/>
            </a:endParaRPr>
          </a:p>
        </p:txBody>
      </p:sp>
      <p:sp>
        <p:nvSpPr>
          <p:cNvPr id="8" name="Content Placeholder 7"/>
          <p:cNvSpPr>
            <a:spLocks noGrp="1"/>
          </p:cNvSpPr>
          <p:nvPr>
            <p:ph sz="half" idx="2"/>
          </p:nvPr>
        </p:nvSpPr>
        <p:spPr>
          <a:xfrm>
            <a:off x="457200" y="228600"/>
            <a:ext cx="8229600" cy="304800"/>
          </a:xfrm>
        </p:spPr>
        <p:txBody>
          <a:bodyPr>
            <a:normAutofit/>
          </a:bodyPr>
          <a:lstStyle/>
          <a:p>
            <a:pPr marL="0" indent="0">
              <a:buNone/>
            </a:pPr>
            <a:endParaRPr lang="en-US" sz="1200" dirty="0">
              <a:latin typeface="Trebuchet MS" panose="020B0603020202020204" pitchFamily="34" charset="0"/>
            </a:endParaRPr>
          </a:p>
        </p:txBody>
      </p:sp>
    </p:spTree>
    <p:extLst>
      <p:ext uri="{BB962C8B-B14F-4D97-AF65-F5344CB8AC3E}">
        <p14:creationId xmlns:p14="http://schemas.microsoft.com/office/powerpoint/2010/main" val="36487031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914400"/>
            <a:ext cx="8229600" cy="5562600"/>
          </a:xfrm>
        </p:spPr>
        <p:txBody>
          <a:bodyPr>
            <a:noAutofit/>
          </a:bodyPr>
          <a:lstStyle/>
          <a:p>
            <a:pPr marL="0" indent="0">
              <a:buNone/>
            </a:pPr>
            <a:endParaRPr lang="en-US" sz="2000" dirty="0" smtClean="0"/>
          </a:p>
          <a:p>
            <a:pPr marL="0" indent="0">
              <a:buNone/>
            </a:pPr>
            <a:endParaRPr lang="en-US" sz="2000" dirty="0" smtClean="0"/>
          </a:p>
          <a:p>
            <a:pPr marL="0" indent="0">
              <a:buNone/>
            </a:pPr>
            <a:endParaRPr lang="en-US" dirty="0"/>
          </a:p>
          <a:p>
            <a:pPr marL="0" indent="0">
              <a:buNone/>
            </a:pPr>
            <a:endParaRPr lang="en-US" sz="2000" dirty="0" smtClean="0"/>
          </a:p>
          <a:p>
            <a:pPr marL="0" indent="0">
              <a:buNone/>
            </a:pPr>
            <a:endParaRPr lang="en-US" dirty="0"/>
          </a:p>
          <a:p>
            <a:pPr marL="0" indent="0">
              <a:buNone/>
            </a:pPr>
            <a:endParaRPr lang="en-US" sz="2000" dirty="0" smtClean="0"/>
          </a:p>
          <a:p>
            <a:pPr marL="0" indent="0">
              <a:buNone/>
            </a:pPr>
            <a:r>
              <a:rPr lang="en-US" sz="2400" b="1" dirty="0" smtClean="0"/>
              <a:t>Informed consent in ACT &amp; other C-CBTs</a:t>
            </a:r>
          </a:p>
          <a:p>
            <a:pPr marL="342900" indent="-342900">
              <a:buFont typeface="Arial"/>
              <a:buChar char="•"/>
            </a:pPr>
            <a:r>
              <a:rPr lang="en-US" sz="2400" dirty="0" smtClean="0"/>
              <a:t>≠ liability management, it is setting a relational context</a:t>
            </a:r>
          </a:p>
          <a:p>
            <a:pPr marL="342900" indent="-342900">
              <a:buFont typeface="Arial" panose="020B0604020202020204" pitchFamily="34" charset="0"/>
              <a:buChar char="•"/>
            </a:pPr>
            <a:r>
              <a:rPr lang="en-US" sz="2400" dirty="0"/>
              <a:t>w</a:t>
            </a:r>
            <a:r>
              <a:rPr lang="en-US" sz="2400" dirty="0" smtClean="0"/>
              <a:t>here we seek the client's permission </a:t>
            </a:r>
          </a:p>
          <a:p>
            <a:pPr marL="342900" indent="-342900">
              <a:buFont typeface="Arial" panose="020B0604020202020204" pitchFamily="34" charset="0"/>
              <a:buChar char="•"/>
            </a:pPr>
            <a:r>
              <a:rPr lang="en-US" sz="2400" dirty="0" smtClean="0"/>
              <a:t>affirming their willingness </a:t>
            </a:r>
          </a:p>
          <a:p>
            <a:pPr marL="342900" indent="-342900">
              <a:buFont typeface="Arial" panose="020B0604020202020204" pitchFamily="34" charset="0"/>
              <a:buChar char="•"/>
            </a:pPr>
            <a:r>
              <a:rPr lang="en-US" sz="2400" dirty="0" smtClean="0"/>
              <a:t>strengthening their sense of response-ability</a:t>
            </a:r>
            <a:endParaRPr lang="en-US" sz="2400" dirty="0"/>
          </a:p>
        </p:txBody>
      </p:sp>
      <p:pic>
        <p:nvPicPr>
          <p:cNvPr id="2" name="Picture 1"/>
          <p:cNvPicPr>
            <a:picLocks noChangeAspect="1"/>
          </p:cNvPicPr>
          <p:nvPr/>
        </p:nvPicPr>
        <p:blipFill>
          <a:blip r:embed="rId2"/>
          <a:stretch>
            <a:fillRect/>
          </a:stretch>
        </p:blipFill>
        <p:spPr>
          <a:xfrm>
            <a:off x="4267200" y="533400"/>
            <a:ext cx="3454400" cy="2349500"/>
          </a:xfrm>
          <a:prstGeom prst="rect">
            <a:avLst/>
          </a:prstGeom>
        </p:spPr>
      </p:pic>
      <p:pic>
        <p:nvPicPr>
          <p:cNvPr id="3" name="Picture 2"/>
          <p:cNvPicPr>
            <a:picLocks noChangeAspect="1"/>
          </p:cNvPicPr>
          <p:nvPr/>
        </p:nvPicPr>
        <p:blipFill>
          <a:blip r:embed="rId3"/>
          <a:stretch>
            <a:fillRect/>
          </a:stretch>
        </p:blipFill>
        <p:spPr>
          <a:xfrm>
            <a:off x="2286000" y="711200"/>
            <a:ext cx="1524000" cy="2032000"/>
          </a:xfrm>
          <a:prstGeom prst="rect">
            <a:avLst/>
          </a:prstGeo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262281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l"/>
            <a:r>
              <a:rPr lang="en-US" sz="3600" b="1" dirty="0" smtClean="0"/>
              <a:t>ACT, Willingness &amp; </a:t>
            </a:r>
            <a:r>
              <a:rPr lang="en-US" sz="3600" b="1" dirty="0"/>
              <a:t>Informed </a:t>
            </a:r>
            <a:r>
              <a:rPr lang="en-US" sz="3600" b="1" dirty="0" smtClean="0"/>
              <a:t>Consent</a:t>
            </a:r>
            <a:endParaRPr lang="en-US" sz="3600" b="1" dirty="0"/>
          </a:p>
        </p:txBody>
      </p:sp>
      <p:sp>
        <p:nvSpPr>
          <p:cNvPr id="3" name="Content Placeholder 2"/>
          <p:cNvSpPr>
            <a:spLocks noGrp="1"/>
          </p:cNvSpPr>
          <p:nvPr>
            <p:ph idx="1"/>
          </p:nvPr>
        </p:nvSpPr>
        <p:spPr>
          <a:xfrm>
            <a:off x="533400" y="1752600"/>
            <a:ext cx="8100204" cy="4446917"/>
          </a:xfrm>
        </p:spPr>
        <p:txBody>
          <a:bodyPr>
            <a:noAutofit/>
          </a:bodyPr>
          <a:lstStyle/>
          <a:p>
            <a:pPr>
              <a:buFont typeface="Arial" charset="0"/>
              <a:buChar char="•"/>
            </a:pPr>
            <a:r>
              <a:rPr lang="en-US" sz="2600" dirty="0" err="1" smtClean="0"/>
              <a:t>Psychoeducation</a:t>
            </a:r>
            <a:r>
              <a:rPr lang="en-US" sz="2600" dirty="0" smtClean="0"/>
              <a:t> (functional/contextual)</a:t>
            </a:r>
          </a:p>
          <a:p>
            <a:pPr>
              <a:buFont typeface="Arial" charset="0"/>
              <a:buChar char="•"/>
            </a:pPr>
            <a:r>
              <a:rPr lang="en-US" sz="2600" dirty="0" smtClean="0"/>
              <a:t>On </a:t>
            </a:r>
            <a:r>
              <a:rPr lang="en-US" sz="2600" dirty="0"/>
              <a:t>symptom reduction</a:t>
            </a:r>
          </a:p>
          <a:p>
            <a:r>
              <a:rPr lang="en-US" sz="2600" dirty="0"/>
              <a:t>Process focused </a:t>
            </a:r>
            <a:r>
              <a:rPr lang="en-US" sz="2600" dirty="0" smtClean="0"/>
              <a:t>therapy</a:t>
            </a:r>
            <a:endParaRPr lang="en-US" sz="2600" dirty="0"/>
          </a:p>
          <a:p>
            <a:r>
              <a:rPr lang="en-US" sz="2600" dirty="0"/>
              <a:t>Egalitarian stance </a:t>
            </a:r>
            <a:endParaRPr lang="en-US" sz="2600" dirty="0" smtClean="0"/>
          </a:p>
          <a:p>
            <a:r>
              <a:rPr lang="en-US" sz="2600" dirty="0" smtClean="0"/>
              <a:t>Client </a:t>
            </a:r>
            <a:r>
              <a:rPr lang="en-US" sz="2600" dirty="0"/>
              <a:t>as </a:t>
            </a:r>
            <a:r>
              <a:rPr lang="en-US" sz="2600" dirty="0" smtClean="0"/>
              <a:t>driver/expert &amp; willingness</a:t>
            </a:r>
            <a:endParaRPr lang="en-US" sz="2600" dirty="0"/>
          </a:p>
          <a:p>
            <a:pPr>
              <a:buFont typeface="Arial" charset="0"/>
              <a:buChar char="•"/>
            </a:pPr>
            <a:r>
              <a:rPr lang="en-US" sz="2600" dirty="0"/>
              <a:t>Workability towards valued living as measure of </a:t>
            </a:r>
            <a:r>
              <a:rPr lang="en-US" sz="2600" dirty="0" smtClean="0"/>
              <a:t>success</a:t>
            </a:r>
          </a:p>
          <a:p>
            <a:pPr>
              <a:buFont typeface="Arial" charset="0"/>
              <a:buChar char="•"/>
            </a:pPr>
            <a:r>
              <a:rPr lang="en-US" sz="2400" b="1" dirty="0"/>
              <a:t>as </a:t>
            </a:r>
            <a:r>
              <a:rPr lang="en-US" sz="2400" b="1" dirty="0" smtClean="0"/>
              <a:t>an ongoing part of the </a:t>
            </a:r>
            <a:r>
              <a:rPr lang="en-US" sz="2400" b="1" dirty="0"/>
              <a:t>therapeutic process</a:t>
            </a:r>
            <a:endParaRPr lang="en-US" sz="2400" dirty="0"/>
          </a:p>
          <a:p>
            <a:pPr marL="0" indent="0">
              <a:buNone/>
            </a:pPr>
            <a:endParaRPr lang="en-US" sz="2600" dirty="0"/>
          </a:p>
        </p:txBody>
      </p:sp>
    </p:spTree>
    <p:extLst>
      <p:ext uri="{BB962C8B-B14F-4D97-AF65-F5344CB8AC3E}">
        <p14:creationId xmlns:p14="http://schemas.microsoft.com/office/powerpoint/2010/main" val="3953070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My ACT Rap</a:t>
            </a:r>
            <a:endParaRPr lang="en-US" b="1" dirty="0"/>
          </a:p>
        </p:txBody>
      </p:sp>
      <p:sp>
        <p:nvSpPr>
          <p:cNvPr id="3" name="Content Placeholder 2"/>
          <p:cNvSpPr>
            <a:spLocks noGrp="1"/>
          </p:cNvSpPr>
          <p:nvPr>
            <p:ph idx="1"/>
          </p:nvPr>
        </p:nvSpPr>
        <p:spPr/>
        <p:txBody>
          <a:bodyPr>
            <a:normAutofit/>
          </a:bodyPr>
          <a:lstStyle/>
          <a:p>
            <a:r>
              <a:rPr lang="en-US" sz="2400" dirty="0" smtClean="0"/>
              <a:t>Choice to client about who goes 1</a:t>
            </a:r>
            <a:r>
              <a:rPr lang="en-US" sz="2400" baseline="30000" dirty="0" smtClean="0"/>
              <a:t>st</a:t>
            </a:r>
            <a:r>
              <a:rPr lang="en-US" sz="2400" dirty="0" smtClean="0"/>
              <a:t> </a:t>
            </a:r>
          </a:p>
          <a:p>
            <a:r>
              <a:rPr lang="en-US" sz="2400" dirty="0" smtClean="0"/>
              <a:t>Information on what I do: mindfulness/acceptance based work that is anchored in what the client cares most about; behavioral work; client as expert</a:t>
            </a:r>
          </a:p>
          <a:p>
            <a:r>
              <a:rPr lang="en-US" sz="2400" dirty="0" smtClean="0"/>
              <a:t>Other options – the role of avoidance &amp; types of therapy</a:t>
            </a:r>
          </a:p>
          <a:p>
            <a:r>
              <a:rPr lang="en-US" sz="2400" dirty="0" smtClean="0"/>
              <a:t>Effectiveness check</a:t>
            </a:r>
            <a:endParaRPr lang="en-US" sz="2400" dirty="0"/>
          </a:p>
        </p:txBody>
      </p:sp>
    </p:spTree>
    <p:extLst>
      <p:ext uri="{BB962C8B-B14F-4D97-AF65-F5344CB8AC3E}">
        <p14:creationId xmlns:p14="http://schemas.microsoft.com/office/powerpoint/2010/main" val="205377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t>Now you try an ACT rap</a:t>
            </a:r>
            <a:endParaRPr lang="en-US" b="1"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In your own words, fitting to your context</a:t>
            </a:r>
            <a:endParaRPr lang="en-US" dirty="0"/>
          </a:p>
        </p:txBody>
      </p:sp>
    </p:spTree>
    <p:extLst>
      <p:ext uri="{BB962C8B-B14F-4D97-AF65-F5344CB8AC3E}">
        <p14:creationId xmlns:p14="http://schemas.microsoft.com/office/powerpoint/2010/main" val="2616206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8229600" cy="914400"/>
          </a:xfrm>
        </p:spPr>
        <p:txBody>
          <a:bodyPr>
            <a:normAutofit/>
          </a:bodyPr>
          <a:lstStyle/>
          <a:p>
            <a:pPr algn="l"/>
            <a:r>
              <a:rPr lang="en-US" dirty="0" smtClean="0"/>
              <a:t>References</a:t>
            </a:r>
            <a:endParaRPr lang="en-US" sz="4000" dirty="0">
              <a:latin typeface="Trebuchet MS" panose="020B0603020202020204" pitchFamily="34" charset="0"/>
            </a:endParaRPr>
          </a:p>
        </p:txBody>
      </p:sp>
      <p:sp>
        <p:nvSpPr>
          <p:cNvPr id="7" name="Content Placeholder 6"/>
          <p:cNvSpPr>
            <a:spLocks noGrp="1"/>
          </p:cNvSpPr>
          <p:nvPr>
            <p:ph sz="half" idx="1"/>
          </p:nvPr>
        </p:nvSpPr>
        <p:spPr>
          <a:xfrm>
            <a:off x="457200" y="1600200"/>
            <a:ext cx="8229600" cy="4876800"/>
          </a:xfrm>
        </p:spPr>
        <p:txBody>
          <a:bodyPr>
            <a:normAutofit/>
          </a:bodyPr>
          <a:lstStyle/>
          <a:p>
            <a:r>
              <a:rPr lang="en-US" dirty="0" smtClean="0"/>
              <a:t>Berry</a:t>
            </a:r>
            <a:r>
              <a:rPr lang="en-US" dirty="0"/>
              <a:t>, R. M., (2005). Informed consent law, ethics, and practice: From </a:t>
            </a:r>
          </a:p>
          <a:p>
            <a:pPr>
              <a:tabLst>
                <a:tab pos="457200" algn="l"/>
              </a:tabLst>
            </a:pPr>
            <a:r>
              <a:rPr lang="en-US" dirty="0"/>
              <a:t>	infancy to reflective adolescence. </a:t>
            </a:r>
            <a:r>
              <a:rPr lang="en-US" i="1" dirty="0"/>
              <a:t>H E C Forum, 17</a:t>
            </a:r>
            <a:r>
              <a:rPr lang="en-US" dirty="0"/>
              <a:t>(1), 64-81. </a:t>
            </a:r>
          </a:p>
          <a:p>
            <a:r>
              <a:rPr lang="en-US" dirty="0" smtClean="0"/>
              <a:t>Eddington</a:t>
            </a:r>
            <a:r>
              <a:rPr lang="en-US" dirty="0"/>
              <a:t>, E, &amp; Shuman, R., (2011). Ethics: Case Studies. </a:t>
            </a:r>
            <a:r>
              <a:rPr lang="en-US" i="1" dirty="0" smtClean="0"/>
              <a:t>Continuing</a:t>
            </a:r>
          </a:p>
          <a:p>
            <a:pPr lvl="1"/>
            <a:r>
              <a:rPr lang="en-US" sz="2000" i="1" dirty="0" smtClean="0"/>
              <a:t>Psychology </a:t>
            </a:r>
            <a:r>
              <a:rPr lang="en-US" sz="2000" i="1" dirty="0"/>
              <a:t>Education Inc.</a:t>
            </a:r>
            <a:r>
              <a:rPr lang="en-US" sz="2000" dirty="0"/>
              <a:t> </a:t>
            </a:r>
            <a:r>
              <a:rPr lang="en-US" sz="2000" dirty="0" err="1"/>
              <a:t>Retrived</a:t>
            </a:r>
            <a:r>
              <a:rPr lang="en-US" sz="2000" dirty="0"/>
              <a:t> April 4, 2014 </a:t>
            </a:r>
            <a:r>
              <a:rPr lang="en-US" sz="2000" dirty="0" smtClean="0"/>
              <a:t>from http://www.texcpe.com/html/pdf/ncc/ncc_ecs.pdf</a:t>
            </a:r>
            <a:endParaRPr lang="en-US" sz="2000" dirty="0"/>
          </a:p>
          <a:p>
            <a:r>
              <a:rPr lang="en-US" dirty="0" err="1"/>
              <a:t>Engelhardt</a:t>
            </a:r>
            <a:r>
              <a:rPr lang="en-US" dirty="0"/>
              <a:t>, H. T., (1996). </a:t>
            </a:r>
            <a:r>
              <a:rPr lang="en-US" i="1" dirty="0"/>
              <a:t>The Foundation of Bioethics</a:t>
            </a:r>
            <a:r>
              <a:rPr lang="en-US" dirty="0"/>
              <a:t>. Oxford </a:t>
            </a:r>
            <a:endParaRPr lang="en-US" dirty="0" smtClean="0"/>
          </a:p>
          <a:p>
            <a:pPr defTabSz="457200"/>
            <a:r>
              <a:rPr lang="en-US" dirty="0"/>
              <a:t>	</a:t>
            </a:r>
            <a:r>
              <a:rPr lang="en-US" dirty="0" smtClean="0"/>
              <a:t>University </a:t>
            </a:r>
            <a:r>
              <a:rPr lang="en-US" dirty="0"/>
              <a:t>Press: New York. </a:t>
            </a:r>
          </a:p>
          <a:p>
            <a:r>
              <a:rPr lang="en-US" dirty="0"/>
              <a:t>Escobedo C, Guerrero J, Lujan G, Ramirez A, Serrano D. Ethical Issues</a:t>
            </a:r>
          </a:p>
          <a:p>
            <a:pPr lvl="1"/>
            <a:r>
              <a:rPr lang="en-US" sz="2000" dirty="0"/>
              <a:t>with Informed Consent. </a:t>
            </a:r>
            <a:r>
              <a:rPr lang="en-US" sz="2000" i="1" dirty="0"/>
              <a:t>Bio-Ethics, 1</a:t>
            </a:r>
            <a:r>
              <a:rPr lang="en-US" sz="2000" dirty="0"/>
              <a:t>. Retrieved fromhttp://www.cstep.cs.utep.edu/research/ezine/EzineEthicalIssueswithInformedConsent.pdf </a:t>
            </a:r>
          </a:p>
          <a:p>
            <a:endParaRPr lang="en-US" dirty="0">
              <a:latin typeface="Trebuchet MS" panose="020B0603020202020204" pitchFamily="34" charset="0"/>
            </a:endParaRPr>
          </a:p>
        </p:txBody>
      </p:sp>
      <p:sp>
        <p:nvSpPr>
          <p:cNvPr id="8" name="Content Placeholder 7"/>
          <p:cNvSpPr>
            <a:spLocks noGrp="1"/>
          </p:cNvSpPr>
          <p:nvPr>
            <p:ph sz="half" idx="2"/>
          </p:nvPr>
        </p:nvSpPr>
        <p:spPr>
          <a:xfrm>
            <a:off x="457200" y="228600"/>
            <a:ext cx="8229600" cy="304800"/>
          </a:xfrm>
        </p:spPr>
        <p:txBody>
          <a:bodyPr>
            <a:normAutofit/>
          </a:bodyPr>
          <a:lstStyle/>
          <a:p>
            <a:r>
              <a:rPr lang="en-US" dirty="0" smtClean="0"/>
              <a:t>History &gt; Purpose &gt; Required &gt; Clinician Responsibilities &gt; Modern Settings &gt; References</a:t>
            </a:r>
          </a:p>
        </p:txBody>
      </p:sp>
    </p:spTree>
    <p:extLst>
      <p:ext uri="{BB962C8B-B14F-4D97-AF65-F5344CB8AC3E}">
        <p14:creationId xmlns:p14="http://schemas.microsoft.com/office/powerpoint/2010/main" val="1270803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8229600" cy="914400"/>
          </a:xfrm>
        </p:spPr>
        <p:txBody>
          <a:bodyPr>
            <a:normAutofit/>
          </a:bodyPr>
          <a:lstStyle/>
          <a:p>
            <a:pPr algn="l"/>
            <a:r>
              <a:rPr lang="en-US" dirty="0" smtClean="0"/>
              <a:t>References</a:t>
            </a:r>
            <a:endParaRPr lang="en-US" sz="4000" dirty="0">
              <a:latin typeface="Trebuchet MS" panose="020B0603020202020204" pitchFamily="34" charset="0"/>
            </a:endParaRPr>
          </a:p>
        </p:txBody>
      </p:sp>
      <p:sp>
        <p:nvSpPr>
          <p:cNvPr id="7" name="Content Placeholder 6"/>
          <p:cNvSpPr>
            <a:spLocks noGrp="1"/>
          </p:cNvSpPr>
          <p:nvPr>
            <p:ph sz="half" idx="1"/>
          </p:nvPr>
        </p:nvSpPr>
        <p:spPr>
          <a:xfrm>
            <a:off x="457200" y="1600200"/>
            <a:ext cx="8229600" cy="4876800"/>
          </a:xfrm>
        </p:spPr>
        <p:txBody>
          <a:bodyPr>
            <a:normAutofit/>
          </a:bodyPr>
          <a:lstStyle/>
          <a:p>
            <a:r>
              <a:rPr lang="en-US" dirty="0" smtClean="0"/>
              <a:t>Fisher</a:t>
            </a:r>
            <a:r>
              <a:rPr lang="en-US" dirty="0"/>
              <a:t>, C. B., &amp; </a:t>
            </a:r>
            <a:r>
              <a:rPr lang="en-US" dirty="0" err="1"/>
              <a:t>Oransky</a:t>
            </a:r>
            <a:r>
              <a:rPr lang="en-US" dirty="0"/>
              <a:t>, M. (2008, Spring). Informed consent </a:t>
            </a:r>
            <a:r>
              <a:rPr lang="en-US" dirty="0" smtClean="0"/>
              <a:t>to</a:t>
            </a:r>
          </a:p>
          <a:p>
            <a:pPr lvl="1"/>
            <a:r>
              <a:rPr lang="en-US" sz="2000" dirty="0" smtClean="0"/>
              <a:t>psychotherapy </a:t>
            </a:r>
            <a:r>
              <a:rPr lang="en-US" sz="2000" dirty="0"/>
              <a:t>and the American Psychological </a:t>
            </a:r>
            <a:r>
              <a:rPr lang="en-US" sz="2000" dirty="0" smtClean="0"/>
              <a:t>Associations' </a:t>
            </a:r>
            <a:r>
              <a:rPr lang="en-US" sz="2000" dirty="0"/>
              <a:t>Ethics Code. </a:t>
            </a:r>
            <a:r>
              <a:rPr lang="en-US" sz="2000" i="1" dirty="0"/>
              <a:t>The National Register. </a:t>
            </a:r>
            <a:r>
              <a:rPr lang="en-US" sz="2000" dirty="0"/>
              <a:t>Retrieved April 4, 2014 </a:t>
            </a:r>
            <a:r>
              <a:rPr lang="en-US" sz="2000" dirty="0" smtClean="0"/>
              <a:t>from </a:t>
            </a:r>
            <a:r>
              <a:rPr lang="en-US" sz="1400" dirty="0" smtClean="0"/>
              <a:t>http://www.e-psychologist.org/index.iml?mdl=exam/show_article.mdl&amp;Material_ID=79</a:t>
            </a:r>
            <a:endParaRPr lang="en-US" sz="1400" dirty="0"/>
          </a:p>
          <a:p>
            <a:r>
              <a:rPr lang="en-US" dirty="0" err="1"/>
              <a:t>Grisso</a:t>
            </a:r>
            <a:r>
              <a:rPr lang="en-US" dirty="0"/>
              <a:t>, T., </a:t>
            </a:r>
            <a:r>
              <a:rPr lang="en-US" dirty="0" err="1"/>
              <a:t>Appelbaum</a:t>
            </a:r>
            <a:r>
              <a:rPr lang="en-US" dirty="0"/>
              <a:t>, P. S., &amp; Hill-</a:t>
            </a:r>
            <a:r>
              <a:rPr lang="en-US" dirty="0" err="1"/>
              <a:t>Fotouhi</a:t>
            </a:r>
            <a:r>
              <a:rPr lang="en-US" dirty="0"/>
              <a:t>, C. (1997). The </a:t>
            </a:r>
            <a:r>
              <a:rPr lang="en-US" dirty="0" err="1"/>
              <a:t>MacCAT</a:t>
            </a:r>
            <a:r>
              <a:rPr lang="en-US" dirty="0"/>
              <a:t>-T</a:t>
            </a:r>
            <a:r>
              <a:rPr lang="en-US" dirty="0" smtClean="0"/>
              <a:t>:</a:t>
            </a:r>
          </a:p>
          <a:p>
            <a:pPr lvl="1"/>
            <a:r>
              <a:rPr lang="en-US" sz="2000" dirty="0" smtClean="0"/>
              <a:t>A </a:t>
            </a:r>
            <a:r>
              <a:rPr lang="en-US" sz="2000" dirty="0"/>
              <a:t>clinical tool to assess patients' capacities to make treatment decisions. </a:t>
            </a:r>
            <a:r>
              <a:rPr lang="en-US" sz="2000" i="1" dirty="0"/>
              <a:t>Psychiatric Services, 48</a:t>
            </a:r>
            <a:r>
              <a:rPr lang="en-US" sz="2000" dirty="0"/>
              <a:t>(11), 1415-1419. </a:t>
            </a:r>
          </a:p>
          <a:p>
            <a:r>
              <a:rPr lang="en-US" dirty="0"/>
              <a:t>Hall, M. A., (2002), Law, medicine, and trust. </a:t>
            </a:r>
            <a:r>
              <a:rPr lang="en-US" i="1" dirty="0"/>
              <a:t>Stanford Law Review, </a:t>
            </a:r>
            <a:endParaRPr lang="en-US" i="1" dirty="0" smtClean="0"/>
          </a:p>
          <a:p>
            <a:pPr defTabSz="457200"/>
            <a:r>
              <a:rPr lang="en-US" i="1" dirty="0"/>
              <a:t>	</a:t>
            </a:r>
            <a:r>
              <a:rPr lang="en-US" i="1" dirty="0" smtClean="0"/>
              <a:t>55</a:t>
            </a:r>
            <a:r>
              <a:rPr lang="en-US" dirty="0"/>
              <a:t>, 463-527. </a:t>
            </a:r>
          </a:p>
        </p:txBody>
      </p:sp>
      <p:sp>
        <p:nvSpPr>
          <p:cNvPr id="8" name="Content Placeholder 7"/>
          <p:cNvSpPr>
            <a:spLocks noGrp="1"/>
          </p:cNvSpPr>
          <p:nvPr>
            <p:ph sz="half" idx="2"/>
          </p:nvPr>
        </p:nvSpPr>
        <p:spPr>
          <a:xfrm>
            <a:off x="457200" y="228600"/>
            <a:ext cx="8229600" cy="304800"/>
          </a:xfrm>
        </p:spPr>
        <p:txBody>
          <a:bodyPr>
            <a:normAutofit/>
          </a:bodyPr>
          <a:lstStyle/>
          <a:p>
            <a:r>
              <a:rPr lang="en-US" dirty="0" smtClean="0"/>
              <a:t>History &gt; Purpose &gt; Required &gt; Clinician Responsibilities &gt; Modern Settings &gt; References</a:t>
            </a:r>
          </a:p>
        </p:txBody>
      </p:sp>
    </p:spTree>
    <p:extLst>
      <p:ext uri="{BB962C8B-B14F-4D97-AF65-F5344CB8AC3E}">
        <p14:creationId xmlns:p14="http://schemas.microsoft.com/office/powerpoint/2010/main" val="769872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8229600" cy="914400"/>
          </a:xfrm>
        </p:spPr>
        <p:txBody>
          <a:bodyPr>
            <a:normAutofit/>
          </a:bodyPr>
          <a:lstStyle/>
          <a:p>
            <a:pPr algn="l"/>
            <a:r>
              <a:rPr lang="en-US" dirty="0" smtClean="0"/>
              <a:t>References</a:t>
            </a:r>
            <a:endParaRPr lang="en-US" sz="4000" dirty="0">
              <a:latin typeface="Trebuchet MS" panose="020B0603020202020204" pitchFamily="34" charset="0"/>
            </a:endParaRPr>
          </a:p>
        </p:txBody>
      </p:sp>
      <p:sp>
        <p:nvSpPr>
          <p:cNvPr id="7" name="Content Placeholder 6"/>
          <p:cNvSpPr>
            <a:spLocks noGrp="1"/>
          </p:cNvSpPr>
          <p:nvPr>
            <p:ph sz="half" idx="1"/>
          </p:nvPr>
        </p:nvSpPr>
        <p:spPr>
          <a:xfrm>
            <a:off x="457200" y="1600200"/>
            <a:ext cx="8229600" cy="4876800"/>
          </a:xfrm>
        </p:spPr>
        <p:txBody>
          <a:bodyPr>
            <a:normAutofit/>
          </a:bodyPr>
          <a:lstStyle/>
          <a:p>
            <a:r>
              <a:rPr lang="en-US" dirty="0"/>
              <a:t>Hill, B (2004). Ethical Concerns with Providing Informed Consent. </a:t>
            </a:r>
            <a:r>
              <a:rPr lang="en-US" i="1" dirty="0"/>
              <a:t>ASU</a:t>
            </a:r>
          </a:p>
          <a:p>
            <a:pPr lvl="1"/>
            <a:r>
              <a:rPr lang="en-US" sz="2000" i="1" dirty="0"/>
              <a:t>Summer Psychotherapy Institute</a:t>
            </a:r>
            <a:r>
              <a:rPr lang="en-US" sz="2000" dirty="0"/>
              <a:t>. Retrieved April 3, 2014 from http://www1.appstate.edu/~hillrw/InformedConsent.ppt</a:t>
            </a:r>
          </a:p>
          <a:p>
            <a:r>
              <a:rPr lang="en-US" dirty="0" smtClean="0"/>
              <a:t>Hoop</a:t>
            </a:r>
            <a:r>
              <a:rPr lang="en-US" dirty="0"/>
              <a:t>, J. G., </a:t>
            </a:r>
            <a:r>
              <a:rPr lang="en-US" dirty="0" err="1"/>
              <a:t>DiPasquale</a:t>
            </a:r>
            <a:r>
              <a:rPr lang="en-US" dirty="0"/>
              <a:t>, T., Hernandez , J., M., and Roberts, L. W</a:t>
            </a:r>
            <a:r>
              <a:rPr lang="en-US" dirty="0" smtClean="0"/>
              <a:t>.,</a:t>
            </a:r>
          </a:p>
          <a:p>
            <a:pPr lvl="1"/>
            <a:r>
              <a:rPr lang="en-US" sz="2000" dirty="0" smtClean="0"/>
              <a:t>(</a:t>
            </a:r>
            <a:r>
              <a:rPr lang="en-US" sz="2000" dirty="0"/>
              <a:t>2008). Ethics and Culture in Mental Health Care. </a:t>
            </a:r>
            <a:r>
              <a:rPr lang="en-US" sz="2000" i="1" dirty="0"/>
              <a:t>Ethics &amp; Behavior, 18</a:t>
            </a:r>
            <a:r>
              <a:rPr lang="en-US" sz="2000" dirty="0"/>
              <a:t>(4), 353–372.</a:t>
            </a:r>
          </a:p>
          <a:p>
            <a:r>
              <a:rPr lang="en-US" dirty="0"/>
              <a:t>Katz, J. (2002). </a:t>
            </a:r>
            <a:r>
              <a:rPr lang="en-US" i="1" dirty="0"/>
              <a:t>The Silent World of Doctor and Patient.</a:t>
            </a:r>
            <a:r>
              <a:rPr lang="en-US" dirty="0"/>
              <a:t> Johns </a:t>
            </a:r>
            <a:endParaRPr lang="en-US" dirty="0" smtClean="0"/>
          </a:p>
          <a:p>
            <a:pPr>
              <a:tabLst>
                <a:tab pos="457200" algn="l"/>
              </a:tabLst>
            </a:pPr>
            <a:r>
              <a:rPr lang="en-US" dirty="0"/>
              <a:t>	</a:t>
            </a:r>
            <a:r>
              <a:rPr lang="en-US" dirty="0" smtClean="0"/>
              <a:t>Hopkins </a:t>
            </a:r>
            <a:r>
              <a:rPr lang="en-US" dirty="0"/>
              <a:t>University Press: Baltimore, Maryland.</a:t>
            </a:r>
          </a:p>
          <a:p>
            <a:r>
              <a:rPr lang="en-US" dirty="0" err="1" smtClean="0"/>
              <a:t>Kegley</a:t>
            </a:r>
            <a:r>
              <a:rPr lang="en-US" dirty="0"/>
              <a:t>, J. (2004). Challenges to informed consent: New </a:t>
            </a:r>
            <a:r>
              <a:rPr lang="en-US" dirty="0" smtClean="0"/>
              <a:t>developments</a:t>
            </a:r>
          </a:p>
          <a:p>
            <a:pPr lvl="1"/>
            <a:r>
              <a:rPr lang="en-US" sz="2000" dirty="0" smtClean="0"/>
              <a:t>in </a:t>
            </a:r>
            <a:r>
              <a:rPr lang="en-US" sz="2000" dirty="0"/>
              <a:t>biomedical research and healthcare may mark the end of the traditional concept of informed consent. </a:t>
            </a:r>
            <a:r>
              <a:rPr lang="en-US" sz="2000" i="1" dirty="0"/>
              <a:t>EMBO Reports, 5</a:t>
            </a:r>
            <a:r>
              <a:rPr lang="en-US" sz="2000" dirty="0"/>
              <a:t>(9). Retrieved April 3, 2014 </a:t>
            </a:r>
            <a:r>
              <a:rPr lang="en-US" sz="2000" dirty="0" smtClean="0"/>
              <a:t>from http://www.ncbi.nlm.nih.gov/pmc/articles/PMC1299146/.</a:t>
            </a:r>
            <a:endParaRPr lang="en-US" dirty="0" smtClean="0"/>
          </a:p>
          <a:p>
            <a:endParaRPr lang="en-US" dirty="0">
              <a:latin typeface="Trebuchet MS" panose="020B0603020202020204" pitchFamily="34" charset="0"/>
            </a:endParaRPr>
          </a:p>
        </p:txBody>
      </p:sp>
      <p:sp>
        <p:nvSpPr>
          <p:cNvPr id="8" name="Content Placeholder 7"/>
          <p:cNvSpPr>
            <a:spLocks noGrp="1"/>
          </p:cNvSpPr>
          <p:nvPr>
            <p:ph sz="half" idx="2"/>
          </p:nvPr>
        </p:nvSpPr>
        <p:spPr>
          <a:xfrm>
            <a:off x="457200" y="228600"/>
            <a:ext cx="8229600" cy="304800"/>
          </a:xfrm>
        </p:spPr>
        <p:txBody>
          <a:bodyPr>
            <a:normAutofit/>
          </a:bodyPr>
          <a:lstStyle/>
          <a:p>
            <a:r>
              <a:rPr lang="en-US" dirty="0" smtClean="0"/>
              <a:t>History &gt; Purpose &gt; Required &gt; Clinician Responsibilities &gt; Modern Settings &gt; References</a:t>
            </a:r>
          </a:p>
        </p:txBody>
      </p:sp>
    </p:spTree>
    <p:extLst>
      <p:ext uri="{BB962C8B-B14F-4D97-AF65-F5344CB8AC3E}">
        <p14:creationId xmlns:p14="http://schemas.microsoft.com/office/powerpoint/2010/main" val="823058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8229600" cy="914400"/>
          </a:xfrm>
        </p:spPr>
        <p:txBody>
          <a:bodyPr>
            <a:normAutofit/>
          </a:bodyPr>
          <a:lstStyle/>
          <a:p>
            <a:pPr algn="l"/>
            <a:r>
              <a:rPr lang="en-US" dirty="0" smtClean="0"/>
              <a:t>References</a:t>
            </a:r>
            <a:endParaRPr lang="en-US" sz="4000" dirty="0">
              <a:latin typeface="Trebuchet MS" panose="020B0603020202020204" pitchFamily="34" charset="0"/>
            </a:endParaRPr>
          </a:p>
        </p:txBody>
      </p:sp>
      <p:sp>
        <p:nvSpPr>
          <p:cNvPr id="7" name="Content Placeholder 6"/>
          <p:cNvSpPr>
            <a:spLocks noGrp="1"/>
          </p:cNvSpPr>
          <p:nvPr>
            <p:ph sz="half" idx="1"/>
          </p:nvPr>
        </p:nvSpPr>
        <p:spPr>
          <a:xfrm>
            <a:off x="457200" y="1600200"/>
            <a:ext cx="8229600" cy="4876800"/>
          </a:xfrm>
        </p:spPr>
        <p:txBody>
          <a:bodyPr>
            <a:normAutofit/>
          </a:bodyPr>
          <a:lstStyle/>
          <a:p>
            <a:r>
              <a:rPr lang="en-US" dirty="0"/>
              <a:t>Lin, M., Pang, M. S., and Chen, C. H. (2012). Family as a whole:</a:t>
            </a:r>
          </a:p>
          <a:p>
            <a:pPr lvl="1"/>
            <a:r>
              <a:rPr lang="en-US" sz="2000" dirty="0"/>
              <a:t>elective surgery patients' perception of the meaning of family involvement in decision making. </a:t>
            </a:r>
            <a:r>
              <a:rPr lang="en-US" sz="2000" i="1" dirty="0"/>
              <a:t>Journal of Clinical Nursing, 22</a:t>
            </a:r>
            <a:r>
              <a:rPr lang="en-US" sz="2000" dirty="0"/>
              <a:t>, 271–278.</a:t>
            </a:r>
          </a:p>
          <a:p>
            <a:r>
              <a:rPr lang="en-US" dirty="0" err="1"/>
              <a:t>Morreim</a:t>
            </a:r>
            <a:r>
              <a:rPr lang="en-US" dirty="0"/>
              <a:t>, E. H. (1995). </a:t>
            </a:r>
            <a:r>
              <a:rPr lang="en-US" i="1" dirty="0"/>
              <a:t>Balancing Act: The New Medical Ethics of </a:t>
            </a:r>
            <a:endParaRPr lang="en-US" i="1" dirty="0" smtClean="0"/>
          </a:p>
          <a:p>
            <a:pPr>
              <a:tabLst>
                <a:tab pos="457200" algn="l"/>
              </a:tabLst>
            </a:pPr>
            <a:r>
              <a:rPr lang="en-US" i="1" dirty="0"/>
              <a:t>	</a:t>
            </a:r>
            <a:r>
              <a:rPr lang="en-US" i="1" dirty="0" smtClean="0"/>
              <a:t>Medicine's </a:t>
            </a:r>
            <a:r>
              <a:rPr lang="en-US" i="1" dirty="0"/>
              <a:t>New Economics.</a:t>
            </a:r>
            <a:r>
              <a:rPr lang="en-US" dirty="0"/>
              <a:t> Georgetown University Press: </a:t>
            </a:r>
            <a:endParaRPr lang="en-US" dirty="0" smtClean="0"/>
          </a:p>
          <a:p>
            <a:pPr>
              <a:tabLst>
                <a:tab pos="457200" algn="l"/>
              </a:tabLst>
            </a:pPr>
            <a:r>
              <a:rPr lang="en-US" dirty="0"/>
              <a:t>	</a:t>
            </a:r>
            <a:r>
              <a:rPr lang="en-US" dirty="0" smtClean="0"/>
              <a:t>Washington</a:t>
            </a:r>
            <a:r>
              <a:rPr lang="en-US" dirty="0"/>
              <a:t>, D.C.</a:t>
            </a:r>
          </a:p>
          <a:p>
            <a:r>
              <a:rPr lang="en-US" dirty="0" smtClean="0"/>
              <a:t>O'Neill</a:t>
            </a:r>
            <a:r>
              <a:rPr lang="en-US" dirty="0"/>
              <a:t>, O. (2003). Some limits of informed consent. </a:t>
            </a:r>
            <a:r>
              <a:rPr lang="en-US" i="1" dirty="0"/>
              <a:t>Journal </a:t>
            </a:r>
            <a:r>
              <a:rPr lang="en-US" i="1" dirty="0" smtClean="0"/>
              <a:t>of</a:t>
            </a:r>
          </a:p>
          <a:p>
            <a:pPr lvl="1"/>
            <a:r>
              <a:rPr lang="en-US" sz="2000" i="1" dirty="0" smtClean="0"/>
              <a:t>Medical </a:t>
            </a:r>
            <a:r>
              <a:rPr lang="en-US" sz="2000" i="1" dirty="0"/>
              <a:t>Ethics, 29</a:t>
            </a:r>
            <a:r>
              <a:rPr lang="en-US" sz="2000" dirty="0"/>
              <a:t>(1). Retrieved April 3, 2014 </a:t>
            </a:r>
            <a:r>
              <a:rPr lang="en-US" sz="2000" dirty="0" smtClean="0"/>
              <a:t>from http://www.hctp.utoronto.ca/Pdf/Technology%20Course%20Readings/informedconsent.pdf</a:t>
            </a:r>
            <a:endParaRPr lang="en-US" sz="2000" dirty="0"/>
          </a:p>
          <a:p>
            <a:endParaRPr lang="en-US" dirty="0">
              <a:latin typeface="Trebuchet MS" panose="020B0603020202020204" pitchFamily="34" charset="0"/>
            </a:endParaRPr>
          </a:p>
        </p:txBody>
      </p:sp>
      <p:sp>
        <p:nvSpPr>
          <p:cNvPr id="8" name="Content Placeholder 7"/>
          <p:cNvSpPr>
            <a:spLocks noGrp="1"/>
          </p:cNvSpPr>
          <p:nvPr>
            <p:ph sz="half" idx="2"/>
          </p:nvPr>
        </p:nvSpPr>
        <p:spPr>
          <a:xfrm>
            <a:off x="457200" y="228600"/>
            <a:ext cx="8229600" cy="304800"/>
          </a:xfrm>
        </p:spPr>
        <p:txBody>
          <a:bodyPr>
            <a:normAutofit/>
          </a:bodyPr>
          <a:lstStyle/>
          <a:p>
            <a:r>
              <a:rPr lang="en-US" dirty="0" smtClean="0"/>
              <a:t>History &gt; Purpose &gt; Required &gt; Clinician Responsibilities &gt; Modern Settings &gt; References</a:t>
            </a:r>
          </a:p>
        </p:txBody>
      </p:sp>
    </p:spTree>
    <p:extLst>
      <p:ext uri="{BB962C8B-B14F-4D97-AF65-F5344CB8AC3E}">
        <p14:creationId xmlns:p14="http://schemas.microsoft.com/office/powerpoint/2010/main" val="1096245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8229600" cy="914400"/>
          </a:xfrm>
        </p:spPr>
        <p:txBody>
          <a:bodyPr>
            <a:normAutofit/>
          </a:bodyPr>
          <a:lstStyle/>
          <a:p>
            <a:pPr algn="l"/>
            <a:r>
              <a:rPr lang="en-US" dirty="0" smtClean="0"/>
              <a:t>References</a:t>
            </a:r>
            <a:endParaRPr lang="en-US" sz="4000" dirty="0">
              <a:latin typeface="Trebuchet MS" panose="020B0603020202020204" pitchFamily="34" charset="0"/>
            </a:endParaRPr>
          </a:p>
        </p:txBody>
      </p:sp>
      <p:sp>
        <p:nvSpPr>
          <p:cNvPr id="7" name="Content Placeholder 6"/>
          <p:cNvSpPr>
            <a:spLocks noGrp="1"/>
          </p:cNvSpPr>
          <p:nvPr>
            <p:ph sz="half" idx="1"/>
          </p:nvPr>
        </p:nvSpPr>
        <p:spPr>
          <a:xfrm>
            <a:off x="457200" y="1600200"/>
            <a:ext cx="8229600" cy="4876800"/>
          </a:xfrm>
        </p:spPr>
        <p:txBody>
          <a:bodyPr>
            <a:normAutofit/>
          </a:bodyPr>
          <a:lstStyle/>
          <a:p>
            <a:r>
              <a:rPr lang="en-US" dirty="0" err="1"/>
              <a:t>Pattanayak</a:t>
            </a:r>
            <a:r>
              <a:rPr lang="en-US" dirty="0"/>
              <a:t>, R. D., and </a:t>
            </a:r>
            <a:r>
              <a:rPr lang="en-US" dirty="0" err="1"/>
              <a:t>Sagar</a:t>
            </a:r>
            <a:r>
              <a:rPr lang="en-US" dirty="0"/>
              <a:t>, R. (2012). A qualitative study of</a:t>
            </a:r>
          </a:p>
          <a:p>
            <a:pPr lvl="1"/>
            <a:r>
              <a:rPr lang="en-US" sz="2000" dirty="0"/>
              <a:t>perceptions related to family risk of bipolar disorder among patients and family members from India. </a:t>
            </a:r>
            <a:r>
              <a:rPr lang="en-US" sz="2000" i="1" dirty="0"/>
              <a:t>International Journal of Social Psychiatry, 58</a:t>
            </a:r>
            <a:r>
              <a:rPr lang="en-US" sz="2000" dirty="0"/>
              <a:t>, 463-469.</a:t>
            </a:r>
          </a:p>
          <a:p>
            <a:r>
              <a:rPr lang="en-US" dirty="0" err="1"/>
              <a:t>Piasecki</a:t>
            </a:r>
            <a:r>
              <a:rPr lang="en-US" dirty="0"/>
              <a:t>, Melissa (May 21, 2011). Ethical Issues in Informed Consent.</a:t>
            </a:r>
          </a:p>
          <a:p>
            <a:pPr lvl="1"/>
            <a:r>
              <a:rPr lang="en-US" sz="2000" dirty="0"/>
              <a:t>Retrieved April 3, 2014 from http://www.medicine.nevada.edu/residency/lasvegas/internalmed/documents/EthicalIssuesinInformedConsent5.21.11handout.pdf</a:t>
            </a:r>
          </a:p>
          <a:p>
            <a:r>
              <a:rPr lang="en-US" dirty="0" err="1" smtClean="0"/>
              <a:t>Pomerantz</a:t>
            </a:r>
            <a:r>
              <a:rPr lang="en-US" dirty="0"/>
              <a:t>, A. M. (2005). Increasingly informed consent: </a:t>
            </a:r>
            <a:r>
              <a:rPr lang="en-US" dirty="0" smtClean="0"/>
              <a:t>Discussing</a:t>
            </a:r>
          </a:p>
          <a:p>
            <a:pPr lvl="1"/>
            <a:r>
              <a:rPr lang="en-US" sz="2000" dirty="0" smtClean="0"/>
              <a:t>distinct </a:t>
            </a:r>
            <a:r>
              <a:rPr lang="en-US" sz="2000" dirty="0"/>
              <a:t>aspects of psychotherapy at different points in time. </a:t>
            </a:r>
            <a:r>
              <a:rPr lang="en-US" sz="2000" i="1" dirty="0"/>
              <a:t>Ethics &amp; Behavior, 15</a:t>
            </a:r>
            <a:r>
              <a:rPr lang="en-US" sz="2000" dirty="0"/>
              <a:t>(4), 351-360</a:t>
            </a:r>
            <a:r>
              <a:rPr lang="en-US" sz="2000" dirty="0" smtClean="0"/>
              <a:t>.</a:t>
            </a:r>
            <a:endParaRPr lang="en-US" sz="2000" dirty="0"/>
          </a:p>
          <a:p>
            <a:endParaRPr lang="en-US" dirty="0">
              <a:latin typeface="Trebuchet MS" panose="020B0603020202020204" pitchFamily="34" charset="0"/>
            </a:endParaRPr>
          </a:p>
        </p:txBody>
      </p:sp>
      <p:sp>
        <p:nvSpPr>
          <p:cNvPr id="8" name="Content Placeholder 7"/>
          <p:cNvSpPr>
            <a:spLocks noGrp="1"/>
          </p:cNvSpPr>
          <p:nvPr>
            <p:ph sz="half" idx="2"/>
          </p:nvPr>
        </p:nvSpPr>
        <p:spPr>
          <a:xfrm>
            <a:off x="457200" y="228600"/>
            <a:ext cx="8229600" cy="304800"/>
          </a:xfrm>
        </p:spPr>
        <p:txBody>
          <a:bodyPr>
            <a:normAutofit/>
          </a:bodyPr>
          <a:lstStyle/>
          <a:p>
            <a:r>
              <a:rPr lang="en-US" dirty="0" smtClean="0"/>
              <a:t>History &gt; Purpose &gt; Required &gt; Clinician Responsibilities &gt; Modern Settings &gt; References</a:t>
            </a:r>
          </a:p>
        </p:txBody>
      </p:sp>
    </p:spTree>
    <p:extLst>
      <p:ext uri="{BB962C8B-B14F-4D97-AF65-F5344CB8AC3E}">
        <p14:creationId xmlns:p14="http://schemas.microsoft.com/office/powerpoint/2010/main" val="4038808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8229600" cy="914400"/>
          </a:xfrm>
        </p:spPr>
        <p:txBody>
          <a:bodyPr>
            <a:normAutofit/>
          </a:bodyPr>
          <a:lstStyle/>
          <a:p>
            <a:pPr algn="l"/>
            <a:r>
              <a:rPr lang="en-US" dirty="0" smtClean="0"/>
              <a:t>References</a:t>
            </a:r>
            <a:endParaRPr lang="en-US" sz="4000" dirty="0">
              <a:latin typeface="Trebuchet MS" panose="020B0603020202020204" pitchFamily="34" charset="0"/>
            </a:endParaRPr>
          </a:p>
        </p:txBody>
      </p:sp>
      <p:sp>
        <p:nvSpPr>
          <p:cNvPr id="7" name="Content Placeholder 6"/>
          <p:cNvSpPr>
            <a:spLocks noGrp="1"/>
          </p:cNvSpPr>
          <p:nvPr>
            <p:ph sz="half" idx="1"/>
          </p:nvPr>
        </p:nvSpPr>
        <p:spPr>
          <a:xfrm>
            <a:off x="457200" y="1600200"/>
            <a:ext cx="8229600" cy="4876800"/>
          </a:xfrm>
        </p:spPr>
        <p:txBody>
          <a:bodyPr>
            <a:normAutofit/>
          </a:bodyPr>
          <a:lstStyle/>
          <a:p>
            <a:r>
              <a:rPr lang="en-US" dirty="0" smtClean="0"/>
              <a:t>Schneider</a:t>
            </a:r>
            <a:r>
              <a:rPr lang="en-US" dirty="0"/>
              <a:t>, C. E. (1998). </a:t>
            </a:r>
            <a:r>
              <a:rPr lang="en-US" i="1" dirty="0"/>
              <a:t>The Practice of Autonomy: Patients, Doctors, </a:t>
            </a:r>
            <a:endParaRPr lang="en-US" i="1" dirty="0" smtClean="0"/>
          </a:p>
          <a:p>
            <a:pPr>
              <a:tabLst>
                <a:tab pos="457200" algn="l"/>
              </a:tabLst>
            </a:pPr>
            <a:r>
              <a:rPr lang="en-US" i="1" dirty="0"/>
              <a:t>	</a:t>
            </a:r>
            <a:r>
              <a:rPr lang="en-US" i="1" dirty="0" smtClean="0"/>
              <a:t>and </a:t>
            </a:r>
            <a:r>
              <a:rPr lang="en-US" i="1" dirty="0"/>
              <a:t>Medical Decisions.</a:t>
            </a:r>
            <a:r>
              <a:rPr lang="en-US" dirty="0"/>
              <a:t> New York: Oxford University Press.</a:t>
            </a:r>
          </a:p>
          <a:p>
            <a:r>
              <a:rPr lang="en-US" dirty="0" err="1"/>
              <a:t>Sulmasy</a:t>
            </a:r>
            <a:r>
              <a:rPr lang="en-US" dirty="0"/>
              <a:t>, D. P. (2002). Informed consent without autonomy. </a:t>
            </a:r>
            <a:r>
              <a:rPr lang="en-US" i="1" dirty="0"/>
              <a:t>Fordham </a:t>
            </a:r>
            <a:endParaRPr lang="en-US" i="1" dirty="0" smtClean="0"/>
          </a:p>
          <a:p>
            <a:pPr>
              <a:tabLst>
                <a:tab pos="457200" algn="l"/>
              </a:tabLst>
            </a:pPr>
            <a:r>
              <a:rPr lang="en-US" i="1" dirty="0"/>
              <a:t>	</a:t>
            </a:r>
            <a:r>
              <a:rPr lang="en-US" i="1" dirty="0" smtClean="0"/>
              <a:t>Urban </a:t>
            </a:r>
            <a:r>
              <a:rPr lang="en-US" i="1" dirty="0"/>
              <a:t>Law Journal, 30</a:t>
            </a:r>
            <a:r>
              <a:rPr lang="en-US" dirty="0"/>
              <a:t>, 207-220. </a:t>
            </a:r>
          </a:p>
          <a:p>
            <a:r>
              <a:rPr lang="en-US" dirty="0"/>
              <a:t>Wear, S., (1995). </a:t>
            </a:r>
            <a:r>
              <a:rPr lang="en-US" i="1" dirty="0"/>
              <a:t>Informed Consent: Patient Autonomy and Clinician </a:t>
            </a:r>
            <a:endParaRPr lang="en-US" i="1" dirty="0" smtClean="0"/>
          </a:p>
          <a:p>
            <a:pPr>
              <a:tabLst>
                <a:tab pos="457200" algn="l"/>
              </a:tabLst>
            </a:pPr>
            <a:r>
              <a:rPr lang="en-US" i="1" dirty="0"/>
              <a:t>	</a:t>
            </a:r>
            <a:r>
              <a:rPr lang="en-US" i="1" dirty="0" smtClean="0"/>
              <a:t>Beneficence </a:t>
            </a:r>
            <a:r>
              <a:rPr lang="en-US" i="1" dirty="0"/>
              <a:t>Within Health Care</a:t>
            </a:r>
            <a:r>
              <a:rPr lang="en-US" dirty="0"/>
              <a:t> (2nd ed.). Georgetown </a:t>
            </a:r>
            <a:endParaRPr lang="en-US" dirty="0" smtClean="0"/>
          </a:p>
          <a:p>
            <a:pPr>
              <a:tabLst>
                <a:tab pos="457200" algn="l"/>
              </a:tabLst>
            </a:pPr>
            <a:r>
              <a:rPr lang="en-US" dirty="0"/>
              <a:t>	</a:t>
            </a:r>
            <a:r>
              <a:rPr lang="en-US" dirty="0" smtClean="0"/>
              <a:t>University </a:t>
            </a:r>
            <a:r>
              <a:rPr lang="en-US" dirty="0"/>
              <a:t>Press: Washington, D.C.</a:t>
            </a:r>
          </a:p>
          <a:p>
            <a:pPr lvl="1"/>
            <a:endParaRPr lang="en-US" sz="2000" dirty="0"/>
          </a:p>
          <a:p>
            <a:endParaRPr lang="en-US" dirty="0">
              <a:latin typeface="Trebuchet MS" panose="020B0603020202020204" pitchFamily="34" charset="0"/>
            </a:endParaRPr>
          </a:p>
        </p:txBody>
      </p:sp>
      <p:sp>
        <p:nvSpPr>
          <p:cNvPr id="8" name="Content Placeholder 7"/>
          <p:cNvSpPr>
            <a:spLocks noGrp="1"/>
          </p:cNvSpPr>
          <p:nvPr>
            <p:ph sz="half" idx="2"/>
          </p:nvPr>
        </p:nvSpPr>
        <p:spPr>
          <a:xfrm>
            <a:off x="457200" y="228600"/>
            <a:ext cx="8229600" cy="304800"/>
          </a:xfrm>
        </p:spPr>
        <p:txBody>
          <a:bodyPr>
            <a:normAutofit/>
          </a:bodyPr>
          <a:lstStyle/>
          <a:p>
            <a:r>
              <a:rPr lang="en-US" dirty="0" smtClean="0"/>
              <a:t>History &gt; Purpose &gt; Required &gt; Clinician Responsibilities &gt; Modern Settings &gt; References</a:t>
            </a:r>
          </a:p>
        </p:txBody>
      </p:sp>
    </p:spTree>
    <p:extLst>
      <p:ext uri="{BB962C8B-B14F-4D97-AF65-F5344CB8AC3E}">
        <p14:creationId xmlns:p14="http://schemas.microsoft.com/office/powerpoint/2010/main" val="285752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229600" cy="1295400"/>
          </a:xfrm>
        </p:spPr>
        <p:txBody>
          <a:bodyPr>
            <a:noAutofit/>
          </a:bodyPr>
          <a:lstStyle/>
          <a:p>
            <a:pPr algn="l"/>
            <a:r>
              <a:rPr lang="en-US" b="1" dirty="0" smtClean="0">
                <a:latin typeface="Trebuchet MS" panose="020B0603020202020204" pitchFamily="34" charset="0"/>
              </a:rPr>
              <a:t>The Ethics of Informed Consent</a:t>
            </a:r>
            <a:endParaRPr lang="en-US" b="1" dirty="0">
              <a:latin typeface="Trebuchet MS" panose="020B0603020202020204" pitchFamily="34" charset="0"/>
            </a:endParaRPr>
          </a:p>
        </p:txBody>
      </p:sp>
      <p:sp>
        <p:nvSpPr>
          <p:cNvPr id="7" name="Content Placeholder 6"/>
          <p:cNvSpPr>
            <a:spLocks noGrp="1"/>
          </p:cNvSpPr>
          <p:nvPr>
            <p:ph sz="half" idx="1"/>
          </p:nvPr>
        </p:nvSpPr>
        <p:spPr>
          <a:xfrm>
            <a:off x="457200" y="2133600"/>
            <a:ext cx="8229600" cy="4114800"/>
          </a:xfrm>
        </p:spPr>
        <p:txBody>
          <a:bodyPr>
            <a:normAutofit/>
          </a:bodyPr>
          <a:lstStyle/>
          <a:p>
            <a:r>
              <a:rPr lang="en-US" sz="2400" dirty="0" smtClean="0"/>
              <a:t>We will: </a:t>
            </a:r>
          </a:p>
          <a:p>
            <a:pPr marL="342900" indent="-342900">
              <a:buFont typeface="Arial"/>
              <a:buChar char="•"/>
            </a:pPr>
            <a:r>
              <a:rPr lang="en-US" sz="2400" dirty="0"/>
              <a:t>R</a:t>
            </a:r>
            <a:r>
              <a:rPr lang="en-US" sz="2400" dirty="0" smtClean="0"/>
              <a:t>eview the history of informed consent</a:t>
            </a:r>
          </a:p>
          <a:p>
            <a:pPr marL="342900" indent="-342900">
              <a:buFont typeface="Arial"/>
              <a:buChar char="•"/>
            </a:pPr>
            <a:r>
              <a:rPr lang="en-US" sz="2400" dirty="0" smtClean="0"/>
              <a:t>Tie it to the role if informed consent during culturally sensitive treatment </a:t>
            </a:r>
          </a:p>
          <a:p>
            <a:pPr marL="342900" indent="-342900">
              <a:buFont typeface="Arial"/>
              <a:buChar char="•"/>
            </a:pPr>
            <a:r>
              <a:rPr lang="en-US" sz="2400" dirty="0" smtClean="0"/>
              <a:t>In the context of ACT and other contextual CBT relationship</a:t>
            </a:r>
            <a:endParaRPr lang="en-US" dirty="0">
              <a:latin typeface="Trebuchet MS" panose="020B0603020202020204" pitchFamily="34" charset="0"/>
            </a:endParaRPr>
          </a:p>
        </p:txBody>
      </p:sp>
      <p:sp>
        <p:nvSpPr>
          <p:cNvPr id="8" name="Content Placeholder 7"/>
          <p:cNvSpPr>
            <a:spLocks noGrp="1"/>
          </p:cNvSpPr>
          <p:nvPr>
            <p:ph sz="half" idx="2"/>
          </p:nvPr>
        </p:nvSpPr>
        <p:spPr>
          <a:xfrm>
            <a:off x="457200" y="228600"/>
            <a:ext cx="8229600" cy="304800"/>
          </a:xfrm>
        </p:spPr>
        <p:txBody>
          <a:bodyPr>
            <a:normAutofit/>
          </a:bodyPr>
          <a:lstStyle/>
          <a:p>
            <a:pPr marL="0" indent="0">
              <a:buNone/>
            </a:pPr>
            <a:endParaRPr lang="en-US" sz="1200" dirty="0">
              <a:latin typeface="Trebuchet MS" panose="020B0603020202020204" pitchFamily="34" charset="0"/>
            </a:endParaRPr>
          </a:p>
        </p:txBody>
      </p:sp>
    </p:spTree>
    <p:extLst>
      <p:ext uri="{BB962C8B-B14F-4D97-AF65-F5344CB8AC3E}">
        <p14:creationId xmlns:p14="http://schemas.microsoft.com/office/powerpoint/2010/main" val="11597876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fontScale="90000"/>
          </a:bodyPr>
          <a:lstStyle/>
          <a:p>
            <a:r>
              <a:rPr lang="en-US" dirty="0" smtClean="0"/>
              <a:t>A very Brief History of Informed Consent</a:t>
            </a:r>
            <a:endParaRPr lang="en-US" dirty="0"/>
          </a:p>
        </p:txBody>
      </p:sp>
      <p:sp>
        <p:nvSpPr>
          <p:cNvPr id="3" name="Content Placeholder 2"/>
          <p:cNvSpPr>
            <a:spLocks noGrp="1"/>
          </p:cNvSpPr>
          <p:nvPr>
            <p:ph sz="half" idx="1"/>
          </p:nvPr>
        </p:nvSpPr>
        <p:spPr>
          <a:xfrm>
            <a:off x="457200" y="1600200"/>
            <a:ext cx="8229600" cy="4525963"/>
          </a:xfrm>
        </p:spPr>
        <p:txBody>
          <a:bodyPr>
            <a:normAutofit/>
          </a:bodyPr>
          <a:lstStyle/>
          <a:p>
            <a:r>
              <a:rPr lang="en-US" sz="2400" dirty="0" smtClean="0">
                <a:latin typeface="Trebuchet MS"/>
                <a:ea typeface="Calibri"/>
                <a:cs typeface="Times New Roman"/>
              </a:rPr>
              <a:t>500 BC - The </a:t>
            </a:r>
            <a:r>
              <a:rPr lang="en-US" sz="2400" dirty="0">
                <a:latin typeface="Trebuchet MS"/>
                <a:ea typeface="Calibri"/>
                <a:cs typeface="Times New Roman"/>
              </a:rPr>
              <a:t>Hippocratic </a:t>
            </a:r>
            <a:r>
              <a:rPr lang="en-US" sz="2400" dirty="0" smtClean="0">
                <a:latin typeface="Trebuchet MS"/>
                <a:ea typeface="Calibri"/>
                <a:cs typeface="Times New Roman"/>
              </a:rPr>
              <a:t>Oath</a:t>
            </a:r>
          </a:p>
          <a:p>
            <a:r>
              <a:rPr lang="en-US" sz="2400" dirty="0">
                <a:latin typeface="Trebuchet MS"/>
                <a:ea typeface="Calibri"/>
                <a:cs typeface="Times New Roman"/>
              </a:rPr>
              <a:t>	Avoid harm and </a:t>
            </a:r>
            <a:r>
              <a:rPr lang="en-US" sz="2400" dirty="0" smtClean="0">
                <a:latin typeface="Trebuchet MS"/>
                <a:ea typeface="Calibri"/>
                <a:cs typeface="Times New Roman"/>
              </a:rPr>
              <a:t>keep confidentiality</a:t>
            </a:r>
          </a:p>
          <a:p>
            <a:endParaRPr lang="en-US" sz="2400" dirty="0" smtClean="0"/>
          </a:p>
          <a:p>
            <a:pPr fontAlgn="t"/>
            <a:r>
              <a:rPr lang="en-US" sz="2400" dirty="0" smtClean="0"/>
              <a:t>1767 - Slater </a:t>
            </a:r>
            <a:r>
              <a:rPr lang="en-US" sz="2400" dirty="0"/>
              <a:t>v. Baker and Stapleton </a:t>
            </a:r>
          </a:p>
          <a:p>
            <a:pPr fontAlgn="t"/>
            <a:r>
              <a:rPr lang="en-US" sz="2400" dirty="0" smtClean="0"/>
              <a:t>	</a:t>
            </a:r>
          </a:p>
          <a:p>
            <a:pPr fontAlgn="t"/>
            <a:r>
              <a:rPr lang="en-US" sz="2400" dirty="0" smtClean="0"/>
              <a:t>1914 - </a:t>
            </a:r>
            <a:r>
              <a:rPr lang="en-US" sz="2400" dirty="0" err="1" smtClean="0"/>
              <a:t>Schloendorff</a:t>
            </a:r>
            <a:r>
              <a:rPr lang="en-US" sz="2400" dirty="0" smtClean="0"/>
              <a:t> </a:t>
            </a:r>
            <a:r>
              <a:rPr lang="en-US" sz="2400" dirty="0"/>
              <a:t>v. </a:t>
            </a:r>
            <a:r>
              <a:rPr lang="en-US" sz="2400" dirty="0">
                <a:solidFill>
                  <a:srgbClr val="000000"/>
                </a:solidFill>
              </a:rPr>
              <a:t>Society of New York Hospital </a:t>
            </a:r>
          </a:p>
          <a:p>
            <a:pPr fontAlgn="t"/>
            <a:endParaRPr lang="en-US" sz="2400" dirty="0" smtClean="0">
              <a:solidFill>
                <a:srgbClr val="000000"/>
              </a:solidFill>
            </a:endParaRPr>
          </a:p>
          <a:p>
            <a:pPr fontAlgn="t"/>
            <a:r>
              <a:rPr lang="en-US" sz="2400" dirty="0" smtClean="0">
                <a:solidFill>
                  <a:srgbClr val="000000"/>
                </a:solidFill>
              </a:rPr>
              <a:t>1947 - Nuremberg </a:t>
            </a:r>
            <a:r>
              <a:rPr lang="en-US" sz="2400" dirty="0">
                <a:solidFill>
                  <a:srgbClr val="000000"/>
                </a:solidFill>
              </a:rPr>
              <a:t>Code</a:t>
            </a:r>
          </a:p>
          <a:p>
            <a:endParaRPr lang="en-US" sz="2400" dirty="0" smtClean="0">
              <a:latin typeface="Trebuchet MS"/>
              <a:ea typeface="Calibri"/>
              <a:cs typeface="Times New Roman"/>
            </a:endParaRPr>
          </a:p>
          <a:p>
            <a:endParaRPr lang="en-US" sz="2400" dirty="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485" y="4317057"/>
            <a:ext cx="2945921" cy="222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3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833021"/>
            <a:ext cx="8229600" cy="5262979"/>
          </a:xfrm>
          <a:prstGeom prst="rect">
            <a:avLst/>
          </a:prstGeom>
          <a:noFill/>
        </p:spPr>
        <p:txBody>
          <a:bodyPr wrap="square" rtlCol="0">
            <a:spAutoFit/>
          </a:bodyPr>
          <a:lstStyle/>
          <a:p>
            <a:pPr fontAlgn="t"/>
            <a:r>
              <a:rPr lang="en-US" sz="2400" dirty="0" smtClean="0"/>
              <a:t>1957 - </a:t>
            </a:r>
            <a:r>
              <a:rPr lang="en-US" sz="2400" dirty="0" err="1" smtClean="0"/>
              <a:t>Salgo</a:t>
            </a:r>
            <a:r>
              <a:rPr lang="en-US" sz="2400" dirty="0" smtClean="0"/>
              <a:t> </a:t>
            </a:r>
            <a:r>
              <a:rPr lang="en-US" sz="2400" dirty="0"/>
              <a:t>v. Leland Stanford </a:t>
            </a:r>
            <a:r>
              <a:rPr lang="en-US" sz="2400" dirty="0" err="1"/>
              <a:t>Jr</a:t>
            </a:r>
            <a:r>
              <a:rPr lang="en-US" sz="2400" dirty="0"/>
              <a:t> University Board of </a:t>
            </a:r>
            <a:r>
              <a:rPr lang="en-US" sz="2400" dirty="0" smtClean="0"/>
              <a:t>   	Trustees</a:t>
            </a:r>
            <a:endParaRPr lang="en-US" sz="2400" dirty="0"/>
          </a:p>
          <a:p>
            <a:pPr fontAlgn="t"/>
            <a:endParaRPr lang="en-US" sz="2400" dirty="0" smtClean="0"/>
          </a:p>
          <a:p>
            <a:pPr fontAlgn="t"/>
            <a:r>
              <a:rPr lang="en-US" sz="2400" dirty="0" smtClean="0"/>
              <a:t>1964 - Declaration </a:t>
            </a:r>
            <a:r>
              <a:rPr lang="en-US" sz="2400" dirty="0"/>
              <a:t>of </a:t>
            </a:r>
            <a:r>
              <a:rPr lang="en-US" sz="2400" dirty="0" smtClean="0"/>
              <a:t>Helsinki</a:t>
            </a:r>
          </a:p>
          <a:p>
            <a:pPr fontAlgn="t"/>
            <a:endParaRPr lang="en-US" sz="2400" dirty="0" smtClean="0"/>
          </a:p>
          <a:p>
            <a:pPr fontAlgn="t"/>
            <a:r>
              <a:rPr lang="en-US" sz="2400" dirty="0" smtClean="0"/>
              <a:t>1972 - Canterbury </a:t>
            </a:r>
            <a:r>
              <a:rPr lang="en-US" sz="2400" dirty="0"/>
              <a:t>v. </a:t>
            </a:r>
            <a:r>
              <a:rPr lang="en-US" sz="2400" dirty="0" smtClean="0"/>
              <a:t>Spence</a:t>
            </a:r>
          </a:p>
          <a:p>
            <a:pPr fontAlgn="t"/>
            <a:endParaRPr lang="en-US" sz="2400" dirty="0"/>
          </a:p>
          <a:p>
            <a:pPr fontAlgn="t"/>
            <a:r>
              <a:rPr lang="en-US" sz="2400" dirty="0" smtClean="0"/>
              <a:t>1972 - </a:t>
            </a:r>
            <a:r>
              <a:rPr lang="en-US" sz="2400" dirty="0" err="1" smtClean="0"/>
              <a:t>Cobbs</a:t>
            </a:r>
            <a:r>
              <a:rPr lang="en-US" sz="2400" dirty="0" smtClean="0"/>
              <a:t> </a:t>
            </a:r>
            <a:r>
              <a:rPr lang="en-US" sz="2400" dirty="0"/>
              <a:t>v. Grant</a:t>
            </a:r>
          </a:p>
          <a:p>
            <a:pPr fontAlgn="t"/>
            <a:endParaRPr lang="en-US" sz="2400" dirty="0"/>
          </a:p>
          <a:p>
            <a:pPr fontAlgn="t"/>
            <a:r>
              <a:rPr lang="en-US" sz="2400" dirty="0" smtClean="0"/>
              <a:t>1980 - </a:t>
            </a:r>
            <a:r>
              <a:rPr lang="en-US" sz="2400" dirty="0" err="1" smtClean="0"/>
              <a:t>Osheroff</a:t>
            </a:r>
            <a:r>
              <a:rPr lang="en-US" sz="2400" dirty="0" smtClean="0"/>
              <a:t> </a:t>
            </a:r>
            <a:r>
              <a:rPr lang="en-US" sz="2400" dirty="0"/>
              <a:t>v. Chestnut Lodge </a:t>
            </a:r>
          </a:p>
          <a:p>
            <a:pPr fontAlgn="t"/>
            <a:endParaRPr lang="en-US" sz="2400" dirty="0" smtClean="0"/>
          </a:p>
          <a:p>
            <a:pPr fontAlgn="t"/>
            <a:endParaRPr lang="en-US" sz="2400" dirty="0"/>
          </a:p>
          <a:p>
            <a:pPr fontAlgn="t"/>
            <a:endParaRPr lang="en-US" sz="2400" dirty="0"/>
          </a:p>
          <a:p>
            <a:endParaRPr lang="en-US" sz="2400" dirty="0"/>
          </a:p>
        </p:txBody>
      </p:sp>
      <p:pic>
        <p:nvPicPr>
          <p:cNvPr id="7" name="Picture 6"/>
          <p:cNvPicPr>
            <a:picLocks noChangeAspect="1"/>
          </p:cNvPicPr>
          <p:nvPr/>
        </p:nvPicPr>
        <p:blipFill>
          <a:blip r:embed="rId3"/>
          <a:stretch>
            <a:fillRect/>
          </a:stretch>
        </p:blipFill>
        <p:spPr>
          <a:xfrm>
            <a:off x="6142313" y="1436112"/>
            <a:ext cx="2468287" cy="3135888"/>
          </a:xfrm>
          <a:prstGeom prst="rect">
            <a:avLst/>
          </a:prstGeom>
        </p:spPr>
      </p:pic>
    </p:spTree>
    <p:extLst>
      <p:ext uri="{BB962C8B-B14F-4D97-AF65-F5344CB8AC3E}">
        <p14:creationId xmlns:p14="http://schemas.microsoft.com/office/powerpoint/2010/main" val="370750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8229600" cy="914400"/>
          </a:xfrm>
        </p:spPr>
        <p:txBody>
          <a:bodyPr>
            <a:normAutofit fontScale="90000"/>
          </a:bodyPr>
          <a:lstStyle/>
          <a:p>
            <a:pPr algn="l"/>
            <a:r>
              <a:rPr lang="en-US" dirty="0" smtClean="0"/>
              <a:t>Summary: Purpose of Informed Consent</a:t>
            </a:r>
            <a:endParaRPr lang="en-US" sz="4000" dirty="0">
              <a:latin typeface="Trebuchet MS" panose="020B0603020202020204" pitchFamily="34" charset="0"/>
            </a:endParaRPr>
          </a:p>
        </p:txBody>
      </p:sp>
      <p:sp>
        <p:nvSpPr>
          <p:cNvPr id="7" name="Content Placeholder 6"/>
          <p:cNvSpPr>
            <a:spLocks noGrp="1"/>
          </p:cNvSpPr>
          <p:nvPr>
            <p:ph sz="half" idx="1"/>
          </p:nvPr>
        </p:nvSpPr>
        <p:spPr>
          <a:xfrm>
            <a:off x="457200" y="1752600"/>
            <a:ext cx="8229600" cy="4876800"/>
          </a:xfrm>
        </p:spPr>
        <p:txBody>
          <a:bodyPr>
            <a:noAutofit/>
          </a:bodyPr>
          <a:lstStyle/>
          <a:p>
            <a:pPr marL="0" indent="0">
              <a:spcBef>
                <a:spcPts val="600"/>
              </a:spcBef>
              <a:buNone/>
            </a:pPr>
            <a:r>
              <a:rPr lang="en-US" sz="2400" dirty="0" smtClean="0"/>
              <a:t>Informed consent: rooted in the ethical principle of </a:t>
            </a:r>
            <a:r>
              <a:rPr lang="en-US" sz="2400" i="1" dirty="0" smtClean="0"/>
              <a:t>Autonomy,</a:t>
            </a:r>
            <a:r>
              <a:rPr lang="en-US" sz="2400" dirty="0" smtClean="0"/>
              <a:t> meaning freedom in choice. </a:t>
            </a:r>
          </a:p>
          <a:p>
            <a:pPr marL="0" indent="0">
              <a:spcBef>
                <a:spcPts val="600"/>
              </a:spcBef>
              <a:buNone/>
            </a:pPr>
            <a:endParaRPr lang="en-US" sz="2400" dirty="0" smtClean="0"/>
          </a:p>
          <a:p>
            <a:pPr>
              <a:spcBef>
                <a:spcPts val="600"/>
              </a:spcBef>
            </a:pPr>
            <a:r>
              <a:rPr lang="en-US" sz="2400" dirty="0" smtClean="0"/>
              <a:t>Medical </a:t>
            </a:r>
            <a:r>
              <a:rPr lang="en-US" sz="2400" dirty="0"/>
              <a:t>doctors </a:t>
            </a:r>
            <a:r>
              <a:rPr lang="en-US" sz="2400" dirty="0" smtClean="0"/>
              <a:t>(like researchers) have </a:t>
            </a:r>
            <a:r>
              <a:rPr lang="en-US" sz="2400" dirty="0"/>
              <a:t>long been expected </a:t>
            </a:r>
            <a:r>
              <a:rPr lang="en-US" sz="2400" dirty="0" smtClean="0"/>
              <a:t>to provide (and volunteer </a:t>
            </a:r>
            <a:r>
              <a:rPr lang="en-US" sz="2400" dirty="0"/>
              <a:t>if </a:t>
            </a:r>
            <a:r>
              <a:rPr lang="en-US" sz="2400" dirty="0" smtClean="0"/>
              <a:t>necessary), in understandable language, any </a:t>
            </a:r>
            <a:r>
              <a:rPr lang="en-US" sz="2400" dirty="0"/>
              <a:t>information they believe the client would </a:t>
            </a:r>
            <a:r>
              <a:rPr lang="en-US" sz="2400" dirty="0" smtClean="0"/>
              <a:t>find </a:t>
            </a:r>
            <a:r>
              <a:rPr lang="en-US" sz="2400" i="1" dirty="0" smtClean="0"/>
              <a:t>material</a:t>
            </a:r>
            <a:r>
              <a:rPr lang="en-US" sz="2400" dirty="0" smtClean="0"/>
              <a:t> to their informed decisions to accept, reject, or seek alternate care</a:t>
            </a:r>
            <a:r>
              <a:rPr lang="en-US" sz="2400" dirty="0"/>
              <a:t>. However, </a:t>
            </a:r>
            <a:r>
              <a:rPr lang="en-US" sz="2400" dirty="0" smtClean="0"/>
              <a:t>unlike researchers, there </a:t>
            </a:r>
            <a:r>
              <a:rPr lang="en-US" sz="2400" dirty="0"/>
              <a:t>is no ethical body for providers that clearly determines what we must reveal </a:t>
            </a:r>
            <a:r>
              <a:rPr lang="en-US" sz="2400" dirty="0" smtClean="0"/>
              <a:t>for </a:t>
            </a:r>
            <a:r>
              <a:rPr lang="en-US" sz="2400" dirty="0"/>
              <a:t>informed consent.</a:t>
            </a:r>
            <a:endParaRPr lang="en-US" sz="2400" dirty="0" smtClean="0"/>
          </a:p>
          <a:p>
            <a:pPr marL="0" indent="0">
              <a:spcBef>
                <a:spcPts val="600"/>
              </a:spcBef>
              <a:buNone/>
            </a:pPr>
            <a:endParaRPr lang="en-US" sz="2400" dirty="0" smtClean="0"/>
          </a:p>
          <a:p>
            <a:pPr marL="0" indent="0">
              <a:spcBef>
                <a:spcPts val="600"/>
              </a:spcBef>
              <a:buNone/>
            </a:pPr>
            <a:r>
              <a:rPr lang="en-US" sz="2400" dirty="0"/>
              <a:t/>
            </a:r>
            <a:br>
              <a:rPr lang="en-US" sz="2400" dirty="0"/>
            </a:br>
            <a:r>
              <a:rPr lang="en-US" sz="2400" dirty="0"/>
              <a:t/>
            </a:r>
            <a:br>
              <a:rPr lang="en-US" sz="2400" dirty="0"/>
            </a:br>
            <a:endParaRPr lang="en-US" sz="2400" dirty="0"/>
          </a:p>
        </p:txBody>
      </p:sp>
      <p:sp>
        <p:nvSpPr>
          <p:cNvPr id="8" name="Content Placeholder 7"/>
          <p:cNvSpPr>
            <a:spLocks noGrp="1"/>
          </p:cNvSpPr>
          <p:nvPr>
            <p:ph sz="half" idx="2"/>
          </p:nvPr>
        </p:nvSpPr>
        <p:spPr>
          <a:xfrm>
            <a:off x="457200" y="228600"/>
            <a:ext cx="8229600" cy="304800"/>
          </a:xfrm>
        </p:spPr>
        <p:txBody>
          <a:bodyPr>
            <a:normAutofit/>
          </a:bodyPr>
          <a:lstStyle/>
          <a:p>
            <a:r>
              <a:rPr lang="en-US" dirty="0"/>
              <a:t>History &gt; Purpose of Informed Consent</a:t>
            </a:r>
            <a:endParaRPr lang="en-US" sz="1200" dirty="0">
              <a:latin typeface="Trebuchet MS" panose="020B0603020202020204" pitchFamily="34" charset="0"/>
            </a:endParaRPr>
          </a:p>
        </p:txBody>
      </p:sp>
    </p:spTree>
    <p:extLst>
      <p:ext uri="{BB962C8B-B14F-4D97-AF65-F5344CB8AC3E}">
        <p14:creationId xmlns:p14="http://schemas.microsoft.com/office/powerpoint/2010/main" val="13789377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447800"/>
            <a:ext cx="8229600" cy="1500391"/>
          </a:xfrm>
        </p:spPr>
        <p:txBody>
          <a:bodyPr>
            <a:noAutofit/>
          </a:bodyPr>
          <a:lstStyle/>
          <a:p>
            <a:r>
              <a:rPr lang="en-US" sz="2400" dirty="0">
                <a:latin typeface="+mj-lt"/>
              </a:rPr>
              <a:t>Informed consent was </a:t>
            </a:r>
            <a:r>
              <a:rPr lang="en-US" sz="2400" dirty="0" smtClean="0">
                <a:latin typeface="+mj-lt"/>
              </a:rPr>
              <a:t>initially framed in terms of </a:t>
            </a:r>
            <a:r>
              <a:rPr lang="en-US" sz="2400" i="1" dirty="0" smtClean="0">
                <a:latin typeface="+mj-lt"/>
              </a:rPr>
              <a:t>battery</a:t>
            </a:r>
            <a:r>
              <a:rPr lang="en-US" sz="2400" dirty="0" smtClean="0">
                <a:latin typeface="+mj-lt"/>
              </a:rPr>
              <a:t> or </a:t>
            </a:r>
            <a:r>
              <a:rPr lang="en-US" sz="2400" i="1" dirty="0" smtClean="0">
                <a:latin typeface="+mj-lt"/>
              </a:rPr>
              <a:t>negligence</a:t>
            </a:r>
            <a:r>
              <a:rPr lang="en-US" sz="2400" dirty="0">
                <a:latin typeface="+mj-lt"/>
              </a:rPr>
              <a:t>. </a:t>
            </a:r>
            <a:r>
              <a:rPr lang="en-US" sz="2400" dirty="0" smtClean="0">
                <a:latin typeface="+mj-lt"/>
              </a:rPr>
              <a:t>Berry (2005) offers three more modern views of informed consent</a:t>
            </a:r>
            <a:r>
              <a:rPr lang="en-US" sz="2400" dirty="0" smtClean="0">
                <a:latin typeface="+mj-lt"/>
                <a:ea typeface="Verdana"/>
                <a:cs typeface="Verdana"/>
              </a:rPr>
              <a:t>―</a:t>
            </a:r>
            <a:r>
              <a:rPr lang="en-US" sz="2400" dirty="0" smtClean="0">
                <a:latin typeface="+mj-lt"/>
              </a:rPr>
              <a:t> </a:t>
            </a:r>
            <a:r>
              <a:rPr lang="en-US" sz="2400" i="1" dirty="0" smtClean="0">
                <a:latin typeface="+mj-lt"/>
              </a:rPr>
              <a:t>ethical</a:t>
            </a:r>
            <a:r>
              <a:rPr lang="en-US" sz="2400" dirty="0">
                <a:latin typeface="+mj-lt"/>
              </a:rPr>
              <a:t>, </a:t>
            </a:r>
            <a:r>
              <a:rPr lang="en-US" sz="2400" i="1" dirty="0">
                <a:latin typeface="+mj-lt"/>
              </a:rPr>
              <a:t>value based</a:t>
            </a:r>
            <a:r>
              <a:rPr lang="en-US" sz="2400" dirty="0">
                <a:latin typeface="+mj-lt"/>
              </a:rPr>
              <a:t>, and </a:t>
            </a:r>
            <a:r>
              <a:rPr lang="en-US" sz="2400" i="1" dirty="0" smtClean="0">
                <a:latin typeface="+mj-lt"/>
              </a:rPr>
              <a:t>practical</a:t>
            </a:r>
            <a:r>
              <a:rPr lang="en-US" sz="2400" dirty="0" smtClean="0">
                <a:latin typeface="+mj-lt"/>
              </a:rPr>
              <a:t>: </a:t>
            </a:r>
          </a:p>
          <a:p>
            <a:r>
              <a:rPr lang="en-US" sz="2400" b="1" dirty="0" smtClean="0">
                <a:latin typeface="+mj-lt"/>
              </a:rPr>
              <a:t>Ethical</a:t>
            </a:r>
          </a:p>
        </p:txBody>
      </p:sp>
      <p:sp>
        <p:nvSpPr>
          <p:cNvPr id="8" name="Content Placeholder 7"/>
          <p:cNvSpPr>
            <a:spLocks noGrp="1"/>
          </p:cNvSpPr>
          <p:nvPr>
            <p:ph sz="half" idx="2"/>
          </p:nvPr>
        </p:nvSpPr>
        <p:spPr>
          <a:xfrm>
            <a:off x="457200" y="228600"/>
            <a:ext cx="8229600" cy="304800"/>
          </a:xfrm>
        </p:spPr>
        <p:txBody>
          <a:bodyPr>
            <a:normAutofit/>
          </a:bodyPr>
          <a:lstStyle/>
          <a:p>
            <a:r>
              <a:rPr lang="en-US" dirty="0"/>
              <a:t>History &gt; Function of Informed </a:t>
            </a:r>
            <a:r>
              <a:rPr lang="en-US" dirty="0" smtClean="0"/>
              <a:t>Consent </a:t>
            </a:r>
            <a:endParaRPr lang="en-US" sz="1200" dirty="0">
              <a:latin typeface="Trebuchet MS" panose="020B0603020202020204" pitchFamily="34" charset="0"/>
            </a:endParaRPr>
          </a:p>
        </p:txBody>
      </p:sp>
      <p:sp>
        <p:nvSpPr>
          <p:cNvPr id="4" name="Title 5"/>
          <p:cNvSpPr>
            <a:spLocks noGrp="1"/>
          </p:cNvSpPr>
          <p:nvPr>
            <p:ph type="title"/>
          </p:nvPr>
        </p:nvSpPr>
        <p:spPr>
          <a:xfrm>
            <a:off x="457200" y="533400"/>
            <a:ext cx="8229600" cy="914400"/>
          </a:xfrm>
        </p:spPr>
        <p:txBody>
          <a:bodyPr>
            <a:normAutofit/>
          </a:bodyPr>
          <a:lstStyle/>
          <a:p>
            <a:pPr algn="l"/>
            <a:r>
              <a:rPr lang="en-US" dirty="0"/>
              <a:t>Function</a:t>
            </a:r>
            <a:r>
              <a:rPr lang="en-US" dirty="0" smtClean="0"/>
              <a:t> of Informed Consent</a:t>
            </a:r>
            <a:endParaRPr lang="en-US" sz="4000" dirty="0">
              <a:latin typeface="Trebuchet MS" panose="020B0603020202020204" pitchFamily="34" charset="0"/>
            </a:endParaRPr>
          </a:p>
        </p:txBody>
      </p:sp>
      <p:sp>
        <p:nvSpPr>
          <p:cNvPr id="5" name="Content Placeholder 6"/>
          <p:cNvSpPr txBox="1">
            <a:spLocks/>
          </p:cNvSpPr>
          <p:nvPr/>
        </p:nvSpPr>
        <p:spPr>
          <a:xfrm>
            <a:off x="457200" y="3416060"/>
            <a:ext cx="3295291" cy="304462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b="0" kern="1200">
                <a:solidFill>
                  <a:schemeClr val="tx1"/>
                </a:solidFill>
                <a:latin typeface="Trebuchet MS" panose="020B0603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smtClean="0"/>
              <a:t>Katz </a:t>
            </a:r>
            <a:r>
              <a:rPr lang="en-US" dirty="0"/>
              <a:t>(2002) - </a:t>
            </a:r>
            <a:r>
              <a:rPr lang="en-US" dirty="0" smtClean="0"/>
              <a:t>a </a:t>
            </a:r>
            <a:r>
              <a:rPr lang="en-US" i="1" dirty="0" smtClean="0"/>
              <a:t>primary</a:t>
            </a:r>
            <a:r>
              <a:rPr lang="en-US" dirty="0" smtClean="0"/>
              <a:t> </a:t>
            </a:r>
            <a:r>
              <a:rPr lang="en-US" dirty="0"/>
              <a:t>ethical </a:t>
            </a:r>
            <a:r>
              <a:rPr lang="en-US" dirty="0" smtClean="0"/>
              <a:t>duty that </a:t>
            </a:r>
            <a:r>
              <a:rPr lang="en-US" b="1" i="1" dirty="0" smtClean="0"/>
              <a:t>increases </a:t>
            </a:r>
            <a:r>
              <a:rPr lang="en-US" b="1" i="1" dirty="0"/>
              <a:t>autonomy</a:t>
            </a:r>
            <a:endParaRPr lang="en-US" dirty="0" smtClean="0"/>
          </a:p>
          <a:p>
            <a:pPr marL="342900" indent="-342900">
              <a:buFont typeface="Arial" panose="020B0604020202020204" pitchFamily="34" charset="0"/>
              <a:buChar char="•"/>
            </a:pPr>
            <a:r>
              <a:rPr lang="en-US" dirty="0" err="1" smtClean="0"/>
              <a:t>Morreim</a:t>
            </a:r>
            <a:r>
              <a:rPr lang="en-US" dirty="0" smtClean="0"/>
              <a:t> </a:t>
            </a:r>
            <a:r>
              <a:rPr lang="en-US" dirty="0"/>
              <a:t>(1995) - </a:t>
            </a:r>
            <a:r>
              <a:rPr lang="en-US" dirty="0" smtClean="0"/>
              <a:t>a </a:t>
            </a:r>
            <a:r>
              <a:rPr lang="en-US" i="1" dirty="0" smtClean="0"/>
              <a:t>secondary</a:t>
            </a:r>
            <a:r>
              <a:rPr lang="en-US" dirty="0" smtClean="0"/>
              <a:t> </a:t>
            </a:r>
            <a:r>
              <a:rPr lang="en-US" dirty="0"/>
              <a:t>ethical </a:t>
            </a:r>
            <a:r>
              <a:rPr lang="en-US" dirty="0" smtClean="0"/>
              <a:t>duty to </a:t>
            </a:r>
            <a:r>
              <a:rPr lang="en-US" b="1" i="1" dirty="0"/>
              <a:t>create a context of freedom</a:t>
            </a:r>
            <a:r>
              <a:rPr lang="en-US" dirty="0"/>
              <a:t>, </a:t>
            </a:r>
            <a:r>
              <a:rPr lang="en-US" dirty="0" smtClean="0"/>
              <a:t>where </a:t>
            </a:r>
            <a:r>
              <a:rPr lang="en-US" dirty="0"/>
              <a:t>people can take response-ability</a:t>
            </a:r>
          </a:p>
        </p:txBody>
      </p:sp>
      <p:pic>
        <p:nvPicPr>
          <p:cNvPr id="2" name="Picture 1"/>
          <p:cNvPicPr>
            <a:picLocks noChangeAspect="1"/>
          </p:cNvPicPr>
          <p:nvPr/>
        </p:nvPicPr>
        <p:blipFill>
          <a:blip r:embed="rId3"/>
          <a:stretch>
            <a:fillRect/>
          </a:stretch>
        </p:blipFill>
        <p:spPr>
          <a:xfrm>
            <a:off x="3752492" y="3278038"/>
            <a:ext cx="5391507" cy="3579961"/>
          </a:xfrm>
          <a:prstGeom prst="rect">
            <a:avLst/>
          </a:prstGeom>
        </p:spPr>
      </p:pic>
    </p:spTree>
    <p:extLst>
      <p:ext uri="{BB962C8B-B14F-4D97-AF65-F5344CB8AC3E}">
        <p14:creationId xmlns:p14="http://schemas.microsoft.com/office/powerpoint/2010/main" val="28603409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04800" y="762000"/>
            <a:ext cx="8229600" cy="4876800"/>
          </a:xfrm>
        </p:spPr>
        <p:txBody>
          <a:bodyPr>
            <a:noAutofit/>
          </a:bodyPr>
          <a:lstStyle/>
          <a:p>
            <a:endParaRPr lang="en-US" sz="2400" b="1" dirty="0" smtClean="0"/>
          </a:p>
          <a:p>
            <a:r>
              <a:rPr lang="en-US" sz="2400" b="1" dirty="0" smtClean="0"/>
              <a:t>Value Based</a:t>
            </a:r>
          </a:p>
          <a:p>
            <a:pPr marL="457200" indent="-457200">
              <a:buFont typeface="Arial"/>
              <a:buChar char="•"/>
            </a:pPr>
            <a:r>
              <a:rPr lang="en-US" sz="2400" dirty="0" smtClean="0"/>
              <a:t>Schneider </a:t>
            </a:r>
            <a:r>
              <a:rPr lang="en-US" sz="2400" dirty="0"/>
              <a:t>(1998) </a:t>
            </a:r>
            <a:r>
              <a:rPr lang="en-US" sz="2400" dirty="0" smtClean="0"/>
              <a:t>views </a:t>
            </a:r>
            <a:r>
              <a:rPr lang="en-US" sz="2400" dirty="0"/>
              <a:t>informed consent as simply one of many values (such as kindness, compassion, competence, and respect for differing values</a:t>
            </a:r>
            <a:r>
              <a:rPr lang="en-US" sz="2400" dirty="0" smtClean="0"/>
              <a:t>) that guide treatment. </a:t>
            </a:r>
          </a:p>
          <a:p>
            <a:pPr marL="457200" indent="-457200">
              <a:buFont typeface="Arial"/>
              <a:buChar char="•"/>
            </a:pPr>
            <a:r>
              <a:rPr lang="en-US" sz="2400" dirty="0"/>
              <a:t>Fan (1997) </a:t>
            </a:r>
            <a:r>
              <a:rPr lang="en-US" sz="2400" dirty="0" smtClean="0"/>
              <a:t>contrasts </a:t>
            </a:r>
            <a:r>
              <a:rPr lang="en-US" sz="2400" dirty="0"/>
              <a:t>Western value of </a:t>
            </a:r>
            <a:r>
              <a:rPr lang="en-US" sz="2400" dirty="0" smtClean="0"/>
              <a:t>Autonomy with Eastern Collectivistic/Familial values.</a:t>
            </a:r>
            <a:endParaRPr lang="en-US" sz="2400" dirty="0"/>
          </a:p>
        </p:txBody>
      </p:sp>
      <p:sp>
        <p:nvSpPr>
          <p:cNvPr id="8" name="Content Placeholder 7"/>
          <p:cNvSpPr>
            <a:spLocks noGrp="1"/>
          </p:cNvSpPr>
          <p:nvPr>
            <p:ph sz="half" idx="2"/>
          </p:nvPr>
        </p:nvSpPr>
        <p:spPr>
          <a:xfrm>
            <a:off x="457200" y="228600"/>
            <a:ext cx="8229600" cy="304800"/>
          </a:xfrm>
        </p:spPr>
        <p:txBody>
          <a:bodyPr>
            <a:normAutofit/>
          </a:bodyPr>
          <a:lstStyle/>
          <a:p>
            <a:r>
              <a:rPr lang="en-US" dirty="0"/>
              <a:t>History &gt; Function of Informed </a:t>
            </a:r>
            <a:r>
              <a:rPr lang="en-US" dirty="0" smtClean="0"/>
              <a:t>Consent - 2</a:t>
            </a:r>
            <a:endParaRPr lang="en-US" sz="1200" dirty="0">
              <a:latin typeface="Trebuchet MS" panose="020B0603020202020204" pitchFamily="34" charset="0"/>
            </a:endParaRPr>
          </a:p>
        </p:txBody>
      </p:sp>
    </p:spTree>
    <p:extLst>
      <p:ext uri="{BB962C8B-B14F-4D97-AF65-F5344CB8AC3E}">
        <p14:creationId xmlns:p14="http://schemas.microsoft.com/office/powerpoint/2010/main" val="36827329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04800" y="762000"/>
            <a:ext cx="8229600" cy="1748569"/>
          </a:xfrm>
        </p:spPr>
        <p:txBody>
          <a:bodyPr>
            <a:noAutofit/>
          </a:bodyPr>
          <a:lstStyle/>
          <a:p>
            <a:r>
              <a:rPr lang="en-US" sz="2400" b="1" dirty="0" smtClean="0"/>
              <a:t>Practical</a:t>
            </a:r>
          </a:p>
          <a:p>
            <a:pPr marL="342900" indent="-342900">
              <a:buFont typeface="Arial" panose="020B0604020202020204" pitchFamily="34" charset="0"/>
              <a:buChar char="•"/>
            </a:pPr>
            <a:r>
              <a:rPr lang="en-US" sz="2400" dirty="0" smtClean="0"/>
              <a:t>Hall </a:t>
            </a:r>
            <a:r>
              <a:rPr lang="en-US" sz="2400" dirty="0"/>
              <a:t>(2002) </a:t>
            </a:r>
            <a:r>
              <a:rPr lang="en-US" sz="2400" dirty="0" smtClean="0"/>
              <a:t>speaks of </a:t>
            </a:r>
            <a:r>
              <a:rPr lang="en-US" sz="2400" b="1" dirty="0" smtClean="0"/>
              <a:t>trust</a:t>
            </a:r>
            <a:r>
              <a:rPr lang="en-US" sz="2400" dirty="0"/>
              <a:t>.</a:t>
            </a:r>
          </a:p>
          <a:p>
            <a:pPr marL="342900" indent="-342900">
              <a:buFont typeface="Arial" panose="020B0604020202020204" pitchFamily="34" charset="0"/>
              <a:buChar char="•"/>
            </a:pPr>
            <a:r>
              <a:rPr lang="en-US" sz="2400" dirty="0" err="1" smtClean="0"/>
              <a:t>Sulmasy</a:t>
            </a:r>
            <a:r>
              <a:rPr lang="en-US" sz="2400" dirty="0" smtClean="0"/>
              <a:t> </a:t>
            </a:r>
            <a:r>
              <a:rPr lang="en-US" sz="2400" dirty="0"/>
              <a:t>(2002)</a:t>
            </a:r>
            <a:r>
              <a:rPr lang="en-US" sz="2400" dirty="0" smtClean="0"/>
              <a:t> of </a:t>
            </a:r>
            <a:r>
              <a:rPr lang="en-US" sz="2400" b="1" dirty="0" smtClean="0"/>
              <a:t>dignity</a:t>
            </a:r>
            <a:r>
              <a:rPr lang="en-US" sz="2400" dirty="0" smtClean="0"/>
              <a:t>. </a:t>
            </a:r>
          </a:p>
          <a:p>
            <a:pPr marL="342900" indent="-342900">
              <a:buFont typeface="Arial" panose="020B0604020202020204" pitchFamily="34" charset="0"/>
              <a:buChar char="•"/>
            </a:pPr>
            <a:r>
              <a:rPr lang="en-US" sz="2400" dirty="0" smtClean="0"/>
              <a:t>Both view consent as protecting </a:t>
            </a:r>
            <a:r>
              <a:rPr lang="en-US" sz="2400" dirty="0"/>
              <a:t>against the </a:t>
            </a:r>
            <a:r>
              <a:rPr lang="en-US" sz="2400" dirty="0" smtClean="0"/>
              <a:t>abuse </a:t>
            </a:r>
            <a:r>
              <a:rPr lang="en-US" sz="2400" dirty="0"/>
              <a:t>of power and preserves the patient's vulnerability. </a:t>
            </a:r>
            <a:endParaRPr lang="en-US" sz="2400" dirty="0" smtClean="0"/>
          </a:p>
        </p:txBody>
      </p:sp>
      <p:sp>
        <p:nvSpPr>
          <p:cNvPr id="8" name="Content Placeholder 7"/>
          <p:cNvSpPr>
            <a:spLocks noGrp="1"/>
          </p:cNvSpPr>
          <p:nvPr>
            <p:ph sz="half" idx="2"/>
          </p:nvPr>
        </p:nvSpPr>
        <p:spPr>
          <a:xfrm>
            <a:off x="457200" y="228600"/>
            <a:ext cx="8229600" cy="304800"/>
          </a:xfrm>
        </p:spPr>
        <p:txBody>
          <a:bodyPr>
            <a:normAutofit/>
          </a:bodyPr>
          <a:lstStyle/>
          <a:p>
            <a:r>
              <a:rPr lang="en-US" dirty="0"/>
              <a:t>History &gt; Function of Informed </a:t>
            </a:r>
            <a:r>
              <a:rPr lang="en-US" dirty="0" smtClean="0"/>
              <a:t>Consent - 3</a:t>
            </a:r>
            <a:endParaRPr lang="en-US" sz="1200" dirty="0">
              <a:latin typeface="Trebuchet MS" panose="020B0603020202020204" pitchFamily="34" charset="0"/>
            </a:endParaRPr>
          </a:p>
        </p:txBody>
      </p:sp>
      <p:sp>
        <p:nvSpPr>
          <p:cNvPr id="4" name="Content Placeholder 6"/>
          <p:cNvSpPr txBox="1">
            <a:spLocks/>
          </p:cNvSpPr>
          <p:nvPr/>
        </p:nvSpPr>
        <p:spPr>
          <a:xfrm>
            <a:off x="304800" y="2935313"/>
            <a:ext cx="5320441" cy="271786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b="0" kern="1200">
                <a:solidFill>
                  <a:schemeClr val="tx1"/>
                </a:solidFill>
                <a:latin typeface="Trebuchet MS" panose="020B0603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err="1" smtClean="0"/>
              <a:t>Engelhardt</a:t>
            </a:r>
            <a:r>
              <a:rPr lang="en-US" sz="2400" dirty="0" smtClean="0"/>
              <a:t> (1996) offers we are "moral strangers” so treatment requires clients’ </a:t>
            </a:r>
            <a:r>
              <a:rPr lang="en-US" sz="2400" i="1" dirty="0" smtClean="0"/>
              <a:t>permission</a:t>
            </a:r>
            <a:r>
              <a:rPr lang="en-US" sz="2400" dirty="0" smtClean="0"/>
              <a:t> for the provider to act. </a:t>
            </a:r>
          </a:p>
          <a:p>
            <a:pPr marL="342900" indent="-342900">
              <a:buFont typeface="Arial" panose="020B0604020202020204" pitchFamily="34" charset="0"/>
              <a:buChar char="•"/>
            </a:pPr>
            <a:endParaRPr lang="en-US" sz="2400" dirty="0" smtClean="0"/>
          </a:p>
          <a:p>
            <a:r>
              <a:rPr lang="en-US" sz="2400" dirty="0" smtClean="0"/>
              <a:t> </a:t>
            </a:r>
            <a:endParaRPr lang="en-US" sz="2400" dirty="0"/>
          </a:p>
          <a:p>
            <a:endParaRPr lang="en-US" sz="2400" dirty="0" smtClean="0"/>
          </a:p>
        </p:txBody>
      </p:sp>
      <p:pic>
        <p:nvPicPr>
          <p:cNvPr id="2" name="Picture 1"/>
          <p:cNvPicPr>
            <a:picLocks noChangeAspect="1"/>
          </p:cNvPicPr>
          <p:nvPr/>
        </p:nvPicPr>
        <p:blipFill>
          <a:blip r:embed="rId3"/>
          <a:stretch>
            <a:fillRect/>
          </a:stretch>
        </p:blipFill>
        <p:spPr>
          <a:xfrm>
            <a:off x="5625241" y="3186023"/>
            <a:ext cx="3518759" cy="3518759"/>
          </a:xfrm>
          <a:prstGeom prst="rect">
            <a:avLst/>
          </a:prstGeom>
        </p:spPr>
      </p:pic>
    </p:spTree>
    <p:extLst>
      <p:ext uri="{BB962C8B-B14F-4D97-AF65-F5344CB8AC3E}">
        <p14:creationId xmlns:p14="http://schemas.microsoft.com/office/powerpoint/2010/main" val="958244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2447</TotalTime>
  <Words>3236</Words>
  <Application>Microsoft Macintosh PowerPoint</Application>
  <PresentationFormat>On-screen Show (4:3)</PresentationFormat>
  <Paragraphs>386</Paragraphs>
  <Slides>29</Slides>
  <Notes>13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ACT, Willingness and the Ethics of Informed Consent </vt:lpstr>
      <vt:lpstr>Informed Consent</vt:lpstr>
      <vt:lpstr>The Ethics of Informed Consent</vt:lpstr>
      <vt:lpstr>A very Brief History of Informed Consent</vt:lpstr>
      <vt:lpstr>PowerPoint Presentation</vt:lpstr>
      <vt:lpstr>Summary: Purpose of Informed Consent</vt:lpstr>
      <vt:lpstr>Function of Informed Consent</vt:lpstr>
      <vt:lpstr>PowerPoint Presentation</vt:lpstr>
      <vt:lpstr>PowerPoint Presentation</vt:lpstr>
      <vt:lpstr>What Is “Required” For Informed Consent?</vt:lpstr>
      <vt:lpstr> Wait, There's More</vt:lpstr>
      <vt:lpstr>PowerPoint Presentation</vt:lpstr>
      <vt:lpstr>Which Leaves Us With…</vt:lpstr>
      <vt:lpstr>Client Responsibilities</vt:lpstr>
      <vt:lpstr>Client Clinician Responsibilities </vt:lpstr>
      <vt:lpstr>PowerPoint Presentation</vt:lpstr>
      <vt:lpstr>PowerPoint Presentation</vt:lpstr>
      <vt:lpstr>Summary: Clinician Responsibilities</vt:lpstr>
      <vt:lpstr>Let’s Practice!</vt:lpstr>
      <vt:lpstr>PowerPoint Presentation</vt:lpstr>
      <vt:lpstr>ACT, Willingness &amp; Informed Consent</vt:lpstr>
      <vt:lpstr>My ACT Rap</vt:lpstr>
      <vt:lpstr>Now you try an ACT rap</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Informed Consent in Modern Contextual CBTs</dc:title>
  <dc:creator>Richard Niolon</dc:creator>
  <cp:lastModifiedBy>SG</cp:lastModifiedBy>
  <cp:revision>115</cp:revision>
  <cp:lastPrinted>2015-01-27T17:14:56Z</cp:lastPrinted>
  <dcterms:created xsi:type="dcterms:W3CDTF">2015-01-25T16:07:31Z</dcterms:created>
  <dcterms:modified xsi:type="dcterms:W3CDTF">2015-07-23T20:21:03Z</dcterms:modified>
</cp:coreProperties>
</file>