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lsx" ContentType="application/vnd.openxmlformats-officedocument.spreadsheetml.sheet"/>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s/slide44.xml" ContentType="application/vnd.openxmlformats-officedocument.presentationml.slide+xml"/>
  <Override PartName="/ppt/handoutMasters/handoutMaster1.xml" ContentType="application/vnd.openxmlformats-officedocument.presentationml.handoutMaster+xml"/>
  <Override PartName="/ppt/slides/slide27.xml" ContentType="application/vnd.openxmlformats-officedocument.presentationml.slide+xml"/>
  <Default Extension="vml" ContentType="application/vnd.openxmlformats-officedocument.vmlDrawing"/>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s/slide26.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slides/slide49.xml" ContentType="application/vnd.openxmlformats-officedocument.presentationml.slide+xml"/>
  <Override PartName="/ppt/notesSlides/notesSlide5.xml" ContentType="application/vnd.openxmlformats-officedocument.presentationml.notesSlide+xml"/>
  <Override PartName="/ppt/slides/slide42.xml" ContentType="application/vnd.openxmlformats-officedocument.presentationml.slide+xml"/>
  <Override PartName="/ppt/slides/slide25.xml" ContentType="application/vnd.openxmlformats-officedocument.presentationml.slide+xml"/>
  <Override PartName="/ppt/charts/chart2.xml" ContentType="application/vnd.openxmlformats-officedocument.drawingml.chart+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slides/slide48.xml" ContentType="application/vnd.openxmlformats-officedocument.presentationml.slide+xml"/>
  <Override PartName="/ppt/notesSlides/notesSlide4.xml" ContentType="application/vnd.openxmlformats-officedocument.presentationml.notesSlide+xml"/>
  <Override PartName="/ppt/slides/slide41.xml" ContentType="application/vnd.openxmlformats-officedocument.presentationml.slide+xml"/>
  <Override PartName="/ppt/theme/theme3.xml" ContentType="application/vnd.openxmlformats-officedocument.theme+xml"/>
  <Override PartName="/ppt/slides/slide24.xml" ContentType="application/vnd.openxmlformats-officedocument.presentationml.slide+xml"/>
  <Override PartName="/ppt/notesSlides/notesSlide10.xml" ContentType="application/vnd.openxmlformats-officedocument.presentationml.notesSlide+xml"/>
  <Override PartName="/ppt/charts/chart1.xml" ContentType="application/vnd.openxmlformats-officedocument.drawingml.chart+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slides/slide47.xml" ContentType="application/vnd.openxmlformats-officedocument.presentationml.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slides/slide46.xml" ContentType="application/vnd.openxmlformats-officedocument.presentationml.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786" r:id="rId1"/>
  </p:sldMasterIdLst>
  <p:notesMasterIdLst>
    <p:notesMasterId r:id="rId51"/>
  </p:notesMasterIdLst>
  <p:handoutMasterIdLst>
    <p:handoutMasterId r:id="rId52"/>
  </p:handoutMasterIdLst>
  <p:sldIdLst>
    <p:sldId id="256" r:id="rId2"/>
    <p:sldId id="347" r:id="rId3"/>
    <p:sldId id="267" r:id="rId4"/>
    <p:sldId id="269" r:id="rId5"/>
    <p:sldId id="270" r:id="rId6"/>
    <p:sldId id="356" r:id="rId7"/>
    <p:sldId id="258" r:id="rId8"/>
    <p:sldId id="289" r:id="rId9"/>
    <p:sldId id="259" r:id="rId10"/>
    <p:sldId id="260" r:id="rId11"/>
    <p:sldId id="293" r:id="rId12"/>
    <p:sldId id="296" r:id="rId13"/>
    <p:sldId id="337" r:id="rId14"/>
    <p:sldId id="272" r:id="rId15"/>
    <p:sldId id="357" r:id="rId16"/>
    <p:sldId id="281" r:id="rId17"/>
    <p:sldId id="294" r:id="rId18"/>
    <p:sldId id="263" r:id="rId19"/>
    <p:sldId id="262" r:id="rId20"/>
    <p:sldId id="309" r:id="rId21"/>
    <p:sldId id="325" r:id="rId22"/>
    <p:sldId id="302" r:id="rId23"/>
    <p:sldId id="339" r:id="rId24"/>
    <p:sldId id="298" r:id="rId25"/>
    <p:sldId id="338" r:id="rId26"/>
    <p:sldId id="326" r:id="rId27"/>
    <p:sldId id="285" r:id="rId28"/>
    <p:sldId id="327" r:id="rId29"/>
    <p:sldId id="301" r:id="rId30"/>
    <p:sldId id="328" r:id="rId31"/>
    <p:sldId id="329" r:id="rId32"/>
    <p:sldId id="304" r:id="rId33"/>
    <p:sldId id="330" r:id="rId34"/>
    <p:sldId id="331" r:id="rId35"/>
    <p:sldId id="321" r:id="rId36"/>
    <p:sldId id="322" r:id="rId37"/>
    <p:sldId id="348" r:id="rId38"/>
    <p:sldId id="349" r:id="rId39"/>
    <p:sldId id="351" r:id="rId40"/>
    <p:sldId id="340" r:id="rId41"/>
    <p:sldId id="341" r:id="rId42"/>
    <p:sldId id="342" r:id="rId43"/>
    <p:sldId id="363" r:id="rId44"/>
    <p:sldId id="364" r:id="rId45"/>
    <p:sldId id="366" r:id="rId46"/>
    <p:sldId id="344" r:id="rId47"/>
    <p:sldId id="367" r:id="rId48"/>
    <p:sldId id="286" r:id="rId49"/>
    <p:sldId id="345" r:id="rId50"/>
  </p:sldIdLst>
  <p:sldSz cx="13004800" cy="9753600"/>
  <p:notesSz cx="6858000" cy="9296400"/>
  <p:defaultTextStyle>
    <a:defPPr>
      <a:defRPr lang="en-US"/>
    </a:defPPr>
    <a:lvl1pPr algn="ctr" rtl="0" fontAlgn="base">
      <a:spcBef>
        <a:spcPct val="0"/>
      </a:spcBef>
      <a:spcAft>
        <a:spcPct val="0"/>
      </a:spcAft>
      <a:defRPr sz="4000" kern="1200">
        <a:solidFill>
          <a:srgbClr val="727272"/>
        </a:solidFill>
        <a:latin typeface="Marker Felt" charset="0"/>
        <a:ea typeface="ヒラギノ明朝 ProN W3" charset="-128"/>
        <a:cs typeface="+mn-cs"/>
        <a:sym typeface="Marker Felt" charset="0"/>
      </a:defRPr>
    </a:lvl1pPr>
    <a:lvl2pPr marL="457152" algn="ctr" rtl="0" fontAlgn="base">
      <a:spcBef>
        <a:spcPct val="0"/>
      </a:spcBef>
      <a:spcAft>
        <a:spcPct val="0"/>
      </a:spcAft>
      <a:defRPr sz="4000" kern="1200">
        <a:solidFill>
          <a:srgbClr val="727272"/>
        </a:solidFill>
        <a:latin typeface="Marker Felt" charset="0"/>
        <a:ea typeface="ヒラギノ明朝 ProN W3" charset="-128"/>
        <a:cs typeface="+mn-cs"/>
        <a:sym typeface="Marker Felt" charset="0"/>
      </a:defRPr>
    </a:lvl2pPr>
    <a:lvl3pPr marL="914307" algn="ctr" rtl="0" fontAlgn="base">
      <a:spcBef>
        <a:spcPct val="0"/>
      </a:spcBef>
      <a:spcAft>
        <a:spcPct val="0"/>
      </a:spcAft>
      <a:defRPr sz="4000" kern="1200">
        <a:solidFill>
          <a:srgbClr val="727272"/>
        </a:solidFill>
        <a:latin typeface="Marker Felt" charset="0"/>
        <a:ea typeface="ヒラギノ明朝 ProN W3" charset="-128"/>
        <a:cs typeface="+mn-cs"/>
        <a:sym typeface="Marker Felt" charset="0"/>
      </a:defRPr>
    </a:lvl3pPr>
    <a:lvl4pPr marL="1371460" algn="ctr" rtl="0" fontAlgn="base">
      <a:spcBef>
        <a:spcPct val="0"/>
      </a:spcBef>
      <a:spcAft>
        <a:spcPct val="0"/>
      </a:spcAft>
      <a:defRPr sz="4000" kern="1200">
        <a:solidFill>
          <a:srgbClr val="727272"/>
        </a:solidFill>
        <a:latin typeface="Marker Felt" charset="0"/>
        <a:ea typeface="ヒラギノ明朝 ProN W3" charset="-128"/>
        <a:cs typeface="+mn-cs"/>
        <a:sym typeface="Marker Felt" charset="0"/>
      </a:defRPr>
    </a:lvl4pPr>
    <a:lvl5pPr marL="1828612" algn="ctr" rtl="0" fontAlgn="base">
      <a:spcBef>
        <a:spcPct val="0"/>
      </a:spcBef>
      <a:spcAft>
        <a:spcPct val="0"/>
      </a:spcAft>
      <a:defRPr sz="4000" kern="1200">
        <a:solidFill>
          <a:srgbClr val="727272"/>
        </a:solidFill>
        <a:latin typeface="Marker Felt" charset="0"/>
        <a:ea typeface="ヒラギノ明朝 ProN W3" charset="-128"/>
        <a:cs typeface="+mn-cs"/>
        <a:sym typeface="Marker Felt" charset="0"/>
      </a:defRPr>
    </a:lvl5pPr>
    <a:lvl6pPr marL="2285767" algn="l" defTabSz="914307" rtl="0" eaLnBrk="1" latinLnBrk="0" hangingPunct="1">
      <a:defRPr sz="4000" kern="1200">
        <a:solidFill>
          <a:srgbClr val="727272"/>
        </a:solidFill>
        <a:latin typeface="Marker Felt" charset="0"/>
        <a:ea typeface="ヒラギノ明朝 ProN W3" charset="-128"/>
        <a:cs typeface="+mn-cs"/>
        <a:sym typeface="Marker Felt" charset="0"/>
      </a:defRPr>
    </a:lvl6pPr>
    <a:lvl7pPr marL="2742919" algn="l" defTabSz="914307" rtl="0" eaLnBrk="1" latinLnBrk="0" hangingPunct="1">
      <a:defRPr sz="4000" kern="1200">
        <a:solidFill>
          <a:srgbClr val="727272"/>
        </a:solidFill>
        <a:latin typeface="Marker Felt" charset="0"/>
        <a:ea typeface="ヒラギノ明朝 ProN W3" charset="-128"/>
        <a:cs typeface="+mn-cs"/>
        <a:sym typeface="Marker Felt" charset="0"/>
      </a:defRPr>
    </a:lvl7pPr>
    <a:lvl8pPr marL="3200072" algn="l" defTabSz="914307" rtl="0" eaLnBrk="1" latinLnBrk="0" hangingPunct="1">
      <a:defRPr sz="4000" kern="1200">
        <a:solidFill>
          <a:srgbClr val="727272"/>
        </a:solidFill>
        <a:latin typeface="Marker Felt" charset="0"/>
        <a:ea typeface="ヒラギノ明朝 ProN W3" charset="-128"/>
        <a:cs typeface="+mn-cs"/>
        <a:sym typeface="Marker Felt" charset="0"/>
      </a:defRPr>
    </a:lvl8pPr>
    <a:lvl9pPr marL="3657226" algn="l" defTabSz="914307" rtl="0" eaLnBrk="1" latinLnBrk="0" hangingPunct="1">
      <a:defRPr sz="4000" kern="1200">
        <a:solidFill>
          <a:srgbClr val="727272"/>
        </a:solidFill>
        <a:latin typeface="Marker Felt" charset="0"/>
        <a:ea typeface="ヒラギノ明朝 ProN W3" charset="-128"/>
        <a:cs typeface="+mn-cs"/>
        <a:sym typeface="Marker Felt"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a:srgbClr val="FF0000"/>
        </p14:laserClr>
      </p:ext>
      <p:ext uri="{2FDB2607-1784-4EEB-B798-7EB5836EED8A}">
        <p14:showMediaCtrls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
      </p:ext>
    </p:extLst>
  </p:showPr>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napVertSplitter="1">
    <p:restoredLeft sz="15620"/>
    <p:restoredTop sz="88599" autoAdjust="0"/>
  </p:normalViewPr>
  <p:slideViewPr>
    <p:cSldViewPr>
      <p:cViewPr>
        <p:scale>
          <a:sx n="57" d="100"/>
          <a:sy n="57" d="100"/>
        </p:scale>
        <p:origin x="-1024" y="-104"/>
      </p:cViewPr>
      <p:guideLst>
        <p:guide orient="horz" pos="3072"/>
        <p:guide pos="4096"/>
      </p:guideLst>
    </p:cSldViewPr>
  </p:slideViewPr>
  <p:notesTextViewPr>
    <p:cViewPr>
      <p:scale>
        <a:sx n="100" d="100"/>
        <a:sy n="100" d="100"/>
      </p:scale>
      <p:origin x="0" y="0"/>
    </p:cViewPr>
  </p:notesTextViewPr>
  <p:sorterViewPr>
    <p:cViewPr>
      <p:scale>
        <a:sx n="66" d="100"/>
        <a:sy n="66" d="100"/>
      </p:scale>
      <p:origin x="0" y="729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handoutMaster" Target="handoutMasters/handout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18"/>
  <c:chart>
    <c:autoTitleDeleted val="1"/>
    <c:plotArea>
      <c:layout/>
      <c:pieChart>
        <c:varyColors val="1"/>
        <c:ser>
          <c:idx val="0"/>
          <c:order val="0"/>
          <c:tx>
            <c:strRef>
              <c:f>Sheet1!$B$1</c:f>
              <c:strCache>
                <c:ptCount val="1"/>
                <c:pt idx="0">
                  <c:v>Column1</c:v>
                </c:pt>
              </c:strCache>
            </c:strRef>
          </c:tx>
          <c:cat>
            <c:strRef>
              <c:f>Sheet1!$A$2:$A$4</c:f>
              <c:strCache>
                <c:ptCount val="3"/>
                <c:pt idx="0">
                  <c:v>Stepping Stones</c:v>
                </c:pt>
                <c:pt idx="1">
                  <c:v>Stepping Stones &amp; ACT</c:v>
                </c:pt>
                <c:pt idx="2">
                  <c:v>ACT</c:v>
                </c:pt>
              </c:strCache>
            </c:strRef>
          </c:cat>
          <c:val>
            <c:numRef>
              <c:f>Sheet1!$B$2:$B$4</c:f>
              <c:numCache>
                <c:formatCode>General</c:formatCode>
                <c:ptCount val="3"/>
                <c:pt idx="0">
                  <c:v>6.0</c:v>
                </c:pt>
                <c:pt idx="1">
                  <c:v>26.0</c:v>
                </c:pt>
                <c:pt idx="2">
                  <c:v>6.0</c:v>
                </c:pt>
              </c:numCache>
            </c:numRef>
          </c:val>
        </c:ser>
        <c:firstSliceAng val="0"/>
      </c:pieChart>
    </c:plotArea>
    <c:legend>
      <c:legendPos val="r"/>
      <c:layout>
        <c:manualLayout>
          <c:xMode val="edge"/>
          <c:yMode val="edge"/>
          <c:x val="0.664126583251881"/>
          <c:y val="0.309844822246585"/>
          <c:w val="0.308802020410517"/>
          <c:h val="0.398866077725323"/>
        </c:manualLayout>
      </c:layout>
      <c:txPr>
        <a:bodyPr/>
        <a:lstStyle/>
        <a:p>
          <a:pPr>
            <a:defRPr sz="2400"/>
          </a:pPr>
          <a:endParaRPr lang="en-US"/>
        </a:p>
      </c:txPr>
    </c:legend>
    <c:plotVisOnly val="1"/>
    <c:dispBlanksAs val="zero"/>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8"/>
  <c:chart>
    <c:autoTitleDeleted val="1"/>
    <c:plotArea>
      <c:layout/>
      <c:pieChart>
        <c:varyColors val="1"/>
        <c:firstSliceAng val="0"/>
      </c:pieChart>
    </c:plotArea>
    <c:legend>
      <c:legendPos val="r"/>
      <c:layout>
        <c:manualLayout>
          <c:xMode val="edge"/>
          <c:yMode val="edge"/>
          <c:x val="0.664126583251881"/>
          <c:y val="0.309844822246585"/>
          <c:w val="0.308802020410517"/>
          <c:h val="0.398866077725323"/>
        </c:manualLayout>
      </c:layout>
      <c:txPr>
        <a:bodyPr/>
        <a:lstStyle/>
        <a:p>
          <a:pPr>
            <a:defRPr sz="2400"/>
          </a:pPr>
          <a:endParaRPr lang="en-US"/>
        </a:p>
      </c:txPr>
    </c:legend>
    <c:plotVisOnly val="1"/>
    <c:dispBlanksAs val="zero"/>
  </c:chart>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3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2830" tIns="46415" rIns="92830" bIns="46415" rtlCol="0"/>
          <a:lstStyle>
            <a:lvl1pPr algn="r">
              <a:defRPr sz="1200"/>
            </a:lvl1pPr>
          </a:lstStyle>
          <a:p>
            <a:fld id="{7F9C76E8-E690-4530-A3D4-83CE61C7EED9}" type="datetimeFigureOut">
              <a:rPr lang="en-US" smtClean="0"/>
              <a:pPr/>
              <a:t>7/9/13</a:t>
            </a:fld>
            <a:endParaRPr lang="en-US"/>
          </a:p>
        </p:txBody>
      </p:sp>
      <p:sp>
        <p:nvSpPr>
          <p:cNvPr id="4" name="Footer Placeholder 3"/>
          <p:cNvSpPr>
            <a:spLocks noGrp="1"/>
          </p:cNvSpPr>
          <p:nvPr>
            <p:ph type="ftr" sz="quarter" idx="2"/>
          </p:nvPr>
        </p:nvSpPr>
        <p:spPr>
          <a:xfrm>
            <a:off x="0" y="8829966"/>
            <a:ext cx="2971800" cy="464820"/>
          </a:xfrm>
          <a:prstGeom prst="rect">
            <a:avLst/>
          </a:prstGeom>
        </p:spPr>
        <p:txBody>
          <a:bodyPr vert="horz" lIns="92830" tIns="46415" rIns="92830" bIns="46415"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6"/>
            <a:ext cx="2971800" cy="464820"/>
          </a:xfrm>
          <a:prstGeom prst="rect">
            <a:avLst/>
          </a:prstGeom>
        </p:spPr>
        <p:txBody>
          <a:bodyPr vert="horz" lIns="92830" tIns="46415" rIns="92830" bIns="46415" rtlCol="0" anchor="b"/>
          <a:lstStyle>
            <a:lvl1pPr algn="r">
              <a:defRPr sz="1200"/>
            </a:lvl1pPr>
          </a:lstStyle>
          <a:p>
            <a:fld id="{D4709420-76E0-4BA7-B043-EF494E750757}"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871409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2830" tIns="46415" rIns="92830" bIns="46415" rtlCol="0"/>
          <a:lstStyle>
            <a:lvl1pPr algn="r">
              <a:defRPr sz="1200"/>
            </a:lvl1pPr>
          </a:lstStyle>
          <a:p>
            <a:fld id="{BB40F171-4603-41AE-98EF-FF3B0A72184B}" type="datetimeFigureOut">
              <a:rPr lang="en-US" smtClean="0"/>
              <a:pPr/>
              <a:t>7/9/13</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2971800" cy="464820"/>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6"/>
            <a:ext cx="2971800" cy="464820"/>
          </a:xfrm>
          <a:prstGeom prst="rect">
            <a:avLst/>
          </a:prstGeom>
        </p:spPr>
        <p:txBody>
          <a:bodyPr vert="horz" lIns="92830" tIns="46415" rIns="92830" bIns="46415" rtlCol="0" anchor="b"/>
          <a:lstStyle>
            <a:lvl1pPr algn="r">
              <a:defRPr sz="1200"/>
            </a:lvl1pPr>
          </a:lstStyle>
          <a:p>
            <a:fld id="{1ACB04D9-BFC8-40AD-B149-0E07EE63F93F}"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70104043"/>
      </p:ext>
    </p:extLst>
  </p:cSld>
  <p:clrMap bg1="lt1" tx1="dk1" bg2="lt2" tx2="dk2" accent1="accent1" accent2="accent2" accent3="accent3" accent4="accent4" accent5="accent5" accent6="accent6" hlink="hlink" folHlink="folHlink"/>
  <p:notesStyle>
    <a:lvl1pPr marL="0" algn="l" defTabSz="914307" rtl="0" eaLnBrk="1" latinLnBrk="0" hangingPunct="1">
      <a:defRPr sz="1100" kern="1200">
        <a:solidFill>
          <a:schemeClr val="tx1"/>
        </a:solidFill>
        <a:latin typeface="+mn-lt"/>
        <a:ea typeface="+mn-ea"/>
        <a:cs typeface="+mn-cs"/>
      </a:defRPr>
    </a:lvl1pPr>
    <a:lvl2pPr marL="457152" algn="l" defTabSz="914307" rtl="0" eaLnBrk="1" latinLnBrk="0" hangingPunct="1">
      <a:defRPr sz="1100" kern="1200">
        <a:solidFill>
          <a:schemeClr val="tx1"/>
        </a:solidFill>
        <a:latin typeface="+mn-lt"/>
        <a:ea typeface="+mn-ea"/>
        <a:cs typeface="+mn-cs"/>
      </a:defRPr>
    </a:lvl2pPr>
    <a:lvl3pPr marL="914307" algn="l" defTabSz="914307" rtl="0" eaLnBrk="1" latinLnBrk="0" hangingPunct="1">
      <a:defRPr sz="1100" kern="1200">
        <a:solidFill>
          <a:schemeClr val="tx1"/>
        </a:solidFill>
        <a:latin typeface="+mn-lt"/>
        <a:ea typeface="+mn-ea"/>
        <a:cs typeface="+mn-cs"/>
      </a:defRPr>
    </a:lvl3pPr>
    <a:lvl4pPr marL="1371460" algn="l" defTabSz="914307" rtl="0" eaLnBrk="1" latinLnBrk="0" hangingPunct="1">
      <a:defRPr sz="1100" kern="1200">
        <a:solidFill>
          <a:schemeClr val="tx1"/>
        </a:solidFill>
        <a:latin typeface="+mn-lt"/>
        <a:ea typeface="+mn-ea"/>
        <a:cs typeface="+mn-cs"/>
      </a:defRPr>
    </a:lvl4pPr>
    <a:lvl5pPr marL="1828612" algn="l" defTabSz="914307" rtl="0" eaLnBrk="1" latinLnBrk="0" hangingPunct="1">
      <a:defRPr sz="1100" kern="1200">
        <a:solidFill>
          <a:schemeClr val="tx1"/>
        </a:solidFill>
        <a:latin typeface="+mn-lt"/>
        <a:ea typeface="+mn-ea"/>
        <a:cs typeface="+mn-cs"/>
      </a:defRPr>
    </a:lvl5pPr>
    <a:lvl6pPr marL="2285767" algn="l" defTabSz="914307" rtl="0" eaLnBrk="1" latinLnBrk="0" hangingPunct="1">
      <a:defRPr sz="1100" kern="1200">
        <a:solidFill>
          <a:schemeClr val="tx1"/>
        </a:solidFill>
        <a:latin typeface="+mn-lt"/>
        <a:ea typeface="+mn-ea"/>
        <a:cs typeface="+mn-cs"/>
      </a:defRPr>
    </a:lvl6pPr>
    <a:lvl7pPr marL="2742919" algn="l" defTabSz="914307" rtl="0" eaLnBrk="1" latinLnBrk="0" hangingPunct="1">
      <a:defRPr sz="1100" kern="1200">
        <a:solidFill>
          <a:schemeClr val="tx1"/>
        </a:solidFill>
        <a:latin typeface="+mn-lt"/>
        <a:ea typeface="+mn-ea"/>
        <a:cs typeface="+mn-cs"/>
      </a:defRPr>
    </a:lvl7pPr>
    <a:lvl8pPr marL="3200072" algn="l" defTabSz="914307" rtl="0" eaLnBrk="1" latinLnBrk="0" hangingPunct="1">
      <a:defRPr sz="1100" kern="1200">
        <a:solidFill>
          <a:schemeClr val="tx1"/>
        </a:solidFill>
        <a:latin typeface="+mn-lt"/>
        <a:ea typeface="+mn-ea"/>
        <a:cs typeface="+mn-cs"/>
      </a:defRPr>
    </a:lvl8pPr>
    <a:lvl9pPr marL="3657226" algn="l" defTabSz="914307"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Going to be showing</a:t>
            </a:r>
            <a:r>
              <a:rPr lang="en-US" baseline="0" dirty="0" smtClean="0"/>
              <a:t> quotes from Focus Groups I conducted with parents and professionals.</a:t>
            </a:r>
            <a:endParaRPr lang="en-US" dirty="0"/>
          </a:p>
        </p:txBody>
      </p:sp>
      <p:sp>
        <p:nvSpPr>
          <p:cNvPr id="4" name="Slide Number Placeholder 3"/>
          <p:cNvSpPr>
            <a:spLocks noGrp="1"/>
          </p:cNvSpPr>
          <p:nvPr>
            <p:ph type="sldNum" sz="quarter" idx="10"/>
          </p:nvPr>
        </p:nvSpPr>
        <p:spPr/>
        <p:txBody>
          <a:bodyPr/>
          <a:lstStyle/>
          <a:p>
            <a:fld id="{1ACB04D9-BFC8-40AD-B149-0E07EE63F93F}"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baseline="0" dirty="0" err="1" smtClean="0">
                <a:solidFill>
                  <a:schemeClr val="tx1"/>
                </a:solidFill>
                <a:latin typeface="+mn-lt"/>
                <a:ea typeface="+mn-ea"/>
                <a:cs typeface="+mn-cs"/>
              </a:rPr>
              <a:t>Dep</a:t>
            </a:r>
            <a:r>
              <a:rPr lang="en-US" sz="1100" kern="1200" baseline="0" dirty="0" smtClean="0">
                <a:solidFill>
                  <a:schemeClr val="tx1"/>
                </a:solidFill>
                <a:latin typeface="+mn-lt"/>
                <a:ea typeface="+mn-ea"/>
                <a:cs typeface="+mn-cs"/>
              </a:rPr>
              <a:t>- D treat= .30</a:t>
            </a:r>
          </a:p>
          <a:p>
            <a:r>
              <a:rPr lang="en-US" sz="1100" kern="1200" baseline="0" dirty="0" err="1" smtClean="0">
                <a:solidFill>
                  <a:schemeClr val="tx1"/>
                </a:solidFill>
                <a:latin typeface="+mn-lt"/>
                <a:ea typeface="+mn-ea"/>
                <a:cs typeface="+mn-cs"/>
              </a:rPr>
              <a:t>Anx</a:t>
            </a:r>
            <a:r>
              <a:rPr lang="en-US" sz="1100" kern="1200" baseline="0" dirty="0" smtClean="0">
                <a:solidFill>
                  <a:schemeClr val="tx1"/>
                </a:solidFill>
                <a:latin typeface="+mn-lt"/>
                <a:ea typeface="+mn-ea"/>
                <a:cs typeface="+mn-cs"/>
              </a:rPr>
              <a:t>- D treat=.54</a:t>
            </a:r>
            <a:endParaRPr lang="en-US" dirty="0"/>
          </a:p>
        </p:txBody>
      </p:sp>
      <p:sp>
        <p:nvSpPr>
          <p:cNvPr id="4" name="Slide Number Placeholder 3"/>
          <p:cNvSpPr>
            <a:spLocks noGrp="1"/>
          </p:cNvSpPr>
          <p:nvPr>
            <p:ph type="sldNum" sz="quarter" idx="10"/>
          </p:nvPr>
        </p:nvSpPr>
        <p:spPr/>
        <p:txBody>
          <a:bodyPr/>
          <a:lstStyle/>
          <a:p>
            <a:fld id="{1ACB04D9-BFC8-40AD-B149-0E07EE63F93F}" type="slidenum">
              <a:rPr lang="en-US" smtClean="0"/>
              <a:pPr/>
              <a:t>35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baseline="0" dirty="0" err="1" smtClean="0">
                <a:solidFill>
                  <a:schemeClr val="tx1"/>
                </a:solidFill>
                <a:latin typeface="+mn-lt"/>
                <a:ea typeface="+mn-ea"/>
                <a:cs typeface="+mn-cs"/>
              </a:rPr>
              <a:t>d</a:t>
            </a:r>
            <a:r>
              <a:rPr lang="en-US" sz="1100" kern="1200" baseline="0" dirty="0" smtClean="0">
                <a:solidFill>
                  <a:schemeClr val="tx1"/>
                </a:solidFill>
                <a:latin typeface="+mn-lt"/>
                <a:ea typeface="+mn-ea"/>
                <a:cs typeface="+mn-cs"/>
              </a:rPr>
              <a:t> treat= .54</a:t>
            </a:r>
          </a:p>
          <a:p>
            <a:endParaRPr lang="en-US" dirty="0"/>
          </a:p>
        </p:txBody>
      </p:sp>
      <p:sp>
        <p:nvSpPr>
          <p:cNvPr id="4" name="Slide Number Placeholder 3"/>
          <p:cNvSpPr>
            <a:spLocks noGrp="1"/>
          </p:cNvSpPr>
          <p:nvPr>
            <p:ph type="sldNum" sz="quarter" idx="10"/>
          </p:nvPr>
        </p:nvSpPr>
        <p:spPr/>
        <p:txBody>
          <a:bodyPr/>
          <a:lstStyle/>
          <a:p>
            <a:fld id="{1ACB04D9-BFC8-40AD-B149-0E07EE63F93F}" type="slidenum">
              <a:rPr lang="en-US" smtClean="0"/>
              <a:pPr/>
              <a:t>36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r>
              <a:rPr lang="en-US" sz="1100" kern="1200" baseline="0" dirty="0" smtClean="0">
                <a:solidFill>
                  <a:schemeClr val="tx1"/>
                </a:solidFill>
                <a:latin typeface="+mn-lt"/>
                <a:ea typeface="+mn-ea"/>
                <a:cs typeface="+mn-cs"/>
              </a:rPr>
              <a:t>.01–.05  small, .05–.14  moderate, and .14  large.</a:t>
            </a:r>
            <a:endParaRPr lang="en-US" dirty="0"/>
          </a:p>
        </p:txBody>
      </p:sp>
      <p:sp>
        <p:nvSpPr>
          <p:cNvPr id="4" name="Slide Number Placeholder 3"/>
          <p:cNvSpPr>
            <a:spLocks noGrp="1"/>
          </p:cNvSpPr>
          <p:nvPr>
            <p:ph type="sldNum" sz="quarter" idx="10"/>
          </p:nvPr>
        </p:nvSpPr>
        <p:spPr/>
        <p:txBody>
          <a:bodyPr/>
          <a:lstStyle/>
          <a:p>
            <a:fld id="{1ACB04D9-BFC8-40AD-B149-0E07EE63F93F}" type="slidenum">
              <a:rPr lang="en-US" smtClean="0"/>
              <a:pPr/>
              <a:t>39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Asked for feedback from drop –outs, only received from 1. Was</a:t>
            </a:r>
            <a:r>
              <a:rPr lang="en-US" baseline="0" dirty="0" smtClean="0"/>
              <a:t> rated highly, just reported learning difficulties, travel difficulties, and family stressors.</a:t>
            </a:r>
            <a:endParaRPr lang="en-US" dirty="0"/>
          </a:p>
        </p:txBody>
      </p:sp>
      <p:sp>
        <p:nvSpPr>
          <p:cNvPr id="4" name="Slide Number Placeholder 3"/>
          <p:cNvSpPr>
            <a:spLocks noGrp="1"/>
          </p:cNvSpPr>
          <p:nvPr>
            <p:ph type="sldNum" sz="quarter" idx="10"/>
          </p:nvPr>
        </p:nvSpPr>
        <p:spPr/>
        <p:txBody>
          <a:bodyPr/>
          <a:lstStyle/>
          <a:p>
            <a:fld id="{1ACB04D9-BFC8-40AD-B149-0E07EE63F93F}" type="slidenum">
              <a:rPr lang="en-US" smtClean="0"/>
              <a:pPr/>
              <a:t>40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Asked for feedback from drop –outs, only received from 1. Was</a:t>
            </a:r>
            <a:r>
              <a:rPr lang="en-US" baseline="0" dirty="0" smtClean="0"/>
              <a:t> rated highly, just reported learning difficulties, travel difficulties, and family stressors.</a:t>
            </a:r>
            <a:endParaRPr lang="en-US" dirty="0"/>
          </a:p>
        </p:txBody>
      </p:sp>
      <p:sp>
        <p:nvSpPr>
          <p:cNvPr id="4" name="Slide Number Placeholder 3"/>
          <p:cNvSpPr>
            <a:spLocks noGrp="1"/>
          </p:cNvSpPr>
          <p:nvPr>
            <p:ph type="sldNum" sz="quarter" idx="10"/>
          </p:nvPr>
        </p:nvSpPr>
        <p:spPr/>
        <p:txBody>
          <a:bodyPr/>
          <a:lstStyle/>
          <a:p>
            <a:fld id="{1ACB04D9-BFC8-40AD-B149-0E07EE63F93F}" type="slidenum">
              <a:rPr lang="en-US" smtClean="0"/>
              <a:pPr/>
              <a:t>43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CB04D9-BFC8-40AD-B149-0E07EE63F93F}" type="slidenum">
              <a:rPr lang="en-US" smtClean="0"/>
              <a:pPr/>
              <a:t>44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CB04D9-BFC8-40AD-B149-0E07EE63F93F}" type="slidenum">
              <a:rPr lang="en-US" smtClean="0"/>
              <a:pPr/>
              <a:t>45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Social learning models of parent-child interaction</a:t>
            </a:r>
            <a:r>
              <a:rPr lang="en-US" baseline="0" dirty="0" smtClean="0"/>
              <a:t> highlight the bi-directional nature of parent-child interactions. Learning mechanisms can maintain coercive and dysfunctional family interaction patterns, leading to worse </a:t>
            </a:r>
            <a:r>
              <a:rPr lang="en-US" baseline="0" dirty="0" err="1" smtClean="0"/>
              <a:t>behaviour</a:t>
            </a:r>
            <a:r>
              <a:rPr lang="en-US" baseline="0" dirty="0" smtClean="0"/>
              <a:t> outcomes for child. </a:t>
            </a:r>
          </a:p>
          <a:p>
            <a:r>
              <a:rPr lang="en-US" baseline="0" dirty="0" smtClean="0"/>
              <a:t>Also based in applied </a:t>
            </a:r>
            <a:r>
              <a:rPr lang="en-US" baseline="0" dirty="0" err="1" smtClean="0"/>
              <a:t>behaviour</a:t>
            </a:r>
            <a:r>
              <a:rPr lang="en-US" baseline="0" dirty="0" smtClean="0"/>
              <a:t> analysis, particularly rearranging antecedents of problem </a:t>
            </a:r>
            <a:r>
              <a:rPr lang="en-US" baseline="0" dirty="0" err="1" smtClean="0"/>
              <a:t>behaviour</a:t>
            </a:r>
            <a:r>
              <a:rPr lang="en-US" baseline="0" dirty="0" smtClean="0"/>
              <a:t>, creating a positive environment for children.</a:t>
            </a:r>
          </a:p>
          <a:p>
            <a:r>
              <a:rPr lang="en-US" baseline="0" dirty="0" smtClean="0"/>
              <a:t>Functional assessment of </a:t>
            </a:r>
            <a:r>
              <a:rPr lang="en-US" baseline="0" dirty="0" err="1" smtClean="0"/>
              <a:t>behaviour</a:t>
            </a:r>
            <a:r>
              <a:rPr lang="en-US" baseline="0" dirty="0" smtClean="0"/>
              <a:t> conducted with parents- why do children behave the way they </a:t>
            </a:r>
            <a:r>
              <a:rPr lang="en-US" baseline="0" dirty="0" err="1" smtClean="0"/>
              <a:t>do</a:t>
            </a:r>
            <a:r>
              <a:rPr lang="en-US" baseline="0" dirty="0" err="1" smtClean="0">
                <a:sym typeface="Wingdings"/>
              </a:rPr>
              <a:t></a:t>
            </a:r>
            <a:r>
              <a:rPr lang="en-US" baseline="0" dirty="0" smtClean="0">
                <a:sym typeface="Wingdings"/>
              </a:rPr>
              <a:t> </a:t>
            </a:r>
            <a:r>
              <a:rPr lang="en-US" baseline="0" dirty="0" err="1" smtClean="0">
                <a:sym typeface="Wingdings"/>
              </a:rPr>
              <a:t>individualised</a:t>
            </a:r>
            <a:r>
              <a:rPr lang="en-US" baseline="0" dirty="0" smtClean="0">
                <a:sym typeface="Wingdings"/>
              </a:rPr>
              <a:t> assessment</a:t>
            </a:r>
          </a:p>
          <a:p>
            <a:endParaRPr lang="en-US" dirty="0"/>
          </a:p>
        </p:txBody>
      </p:sp>
      <p:sp>
        <p:nvSpPr>
          <p:cNvPr id="4" name="Slide Number Placeholder 3"/>
          <p:cNvSpPr>
            <a:spLocks noGrp="1"/>
          </p:cNvSpPr>
          <p:nvPr>
            <p:ph type="sldNum" sz="quarter" idx="10"/>
          </p:nvPr>
        </p:nvSpPr>
        <p:spPr/>
        <p:txBody>
          <a:bodyPr/>
          <a:lstStyle/>
          <a:p>
            <a:fld id="{1ACB04D9-BFC8-40AD-B149-0E07EE63F93F}" type="slidenum">
              <a:rPr lang="en-US" smtClean="0"/>
              <a:pPr/>
              <a:t>14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AAQ measure, parent-specific</a:t>
            </a:r>
            <a:r>
              <a:rPr lang="en-US" baseline="0" dirty="0" smtClean="0"/>
              <a:t> measure, </a:t>
            </a:r>
            <a:r>
              <a:rPr lang="en-US" baseline="0" dirty="0" err="1" smtClean="0"/>
              <a:t>defusion</a:t>
            </a:r>
            <a:r>
              <a:rPr lang="en-US" baseline="0" dirty="0" smtClean="0"/>
              <a:t> measure based on believability scale of ATQ</a:t>
            </a:r>
            <a:endParaRPr lang="en-US" dirty="0"/>
          </a:p>
        </p:txBody>
      </p:sp>
      <p:sp>
        <p:nvSpPr>
          <p:cNvPr id="4" name="Slide Number Placeholder 3"/>
          <p:cNvSpPr>
            <a:spLocks noGrp="1"/>
          </p:cNvSpPr>
          <p:nvPr>
            <p:ph type="sldNum" sz="quarter" idx="10"/>
          </p:nvPr>
        </p:nvSpPr>
        <p:spPr/>
        <p:txBody>
          <a:bodyPr/>
          <a:lstStyle/>
          <a:p>
            <a:fld id="{1ACB04D9-BFC8-40AD-B149-0E07EE63F93F}" type="slidenum">
              <a:rPr lang="en-US" smtClean="0"/>
              <a:pPr/>
              <a:t>17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623888" lvl="1" indent="-623888" algn="l">
              <a:buFont typeface="Arial" pitchFamily="34" charset="0"/>
              <a:buChar char="•"/>
            </a:pPr>
            <a:r>
              <a:rPr lang="en-US" sz="3600" dirty="0" smtClean="0">
                <a:solidFill>
                  <a:schemeClr val="tx1"/>
                </a:solidFill>
                <a:latin typeface="Comic Sans MS" pitchFamily="66" charset="0"/>
              </a:rPr>
              <a:t>Families identified from patient databases of 2 state-wide </a:t>
            </a:r>
            <a:r>
              <a:rPr lang="en-US" sz="3600" dirty="0" err="1" smtClean="0">
                <a:solidFill>
                  <a:schemeClr val="tx1"/>
                </a:solidFill>
                <a:latin typeface="Comic Sans MS" pitchFamily="66" charset="0"/>
              </a:rPr>
              <a:t>paediatric</a:t>
            </a:r>
            <a:r>
              <a:rPr lang="en-US" sz="3600" dirty="0" smtClean="0">
                <a:solidFill>
                  <a:schemeClr val="tx1"/>
                </a:solidFill>
                <a:latin typeface="Comic Sans MS" pitchFamily="66" charset="0"/>
              </a:rPr>
              <a:t> rehabilitation services (public hospitals) and contacted directly</a:t>
            </a:r>
          </a:p>
          <a:p>
            <a:pPr marL="623888" lvl="1" indent="-623888" algn="l">
              <a:buFont typeface="Arial" pitchFamily="34" charset="0"/>
              <a:buChar char="•"/>
            </a:pPr>
            <a:r>
              <a:rPr lang="en-US" sz="3600" dirty="0" smtClean="0">
                <a:solidFill>
                  <a:schemeClr val="tx1"/>
                </a:solidFill>
                <a:latin typeface="Comic Sans MS" pitchFamily="66" charset="0"/>
              </a:rPr>
              <a:t>Advertising in waiting rooms, websites, </a:t>
            </a:r>
            <a:r>
              <a:rPr lang="en-US" sz="3600" dirty="0" err="1" smtClean="0">
                <a:solidFill>
                  <a:schemeClr val="tx1"/>
                </a:solidFill>
                <a:latin typeface="Comic Sans MS" pitchFamily="66" charset="0"/>
              </a:rPr>
              <a:t>radi</a:t>
            </a:r>
            <a:endParaRPr lang="en-US" sz="3600" dirty="0" smtClean="0">
              <a:solidFill>
                <a:schemeClr val="tx1"/>
              </a:solidFill>
              <a:latin typeface="Comic Sans MS" pitchFamily="66" charset="0"/>
            </a:endParaRPr>
          </a:p>
          <a:p>
            <a:pPr marL="623888" lvl="1" indent="-623888" algn="l">
              <a:buFont typeface="Arial" pitchFamily="34" charset="0"/>
              <a:buChar char="•"/>
            </a:pPr>
            <a:r>
              <a:rPr lang="en-US" sz="3600" dirty="0" smtClean="0">
                <a:solidFill>
                  <a:schemeClr val="tx1"/>
                </a:solidFill>
                <a:latin typeface="Comic Sans MS" pitchFamily="66" charset="0"/>
              </a:rPr>
              <a:t>To</a:t>
            </a:r>
            <a:r>
              <a:rPr lang="en-US" sz="3600" baseline="0" dirty="0" smtClean="0">
                <a:solidFill>
                  <a:schemeClr val="tx1"/>
                </a:solidFill>
                <a:latin typeface="Comic Sans MS" pitchFamily="66" charset="0"/>
              </a:rPr>
              <a:t> detect a large effect size on primary outcomes, allowing for attrition, we needed to recruit 59 families</a:t>
            </a:r>
          </a:p>
          <a:p>
            <a:pPr marL="623888" lvl="1" indent="-623888" algn="l">
              <a:buFont typeface="Arial" pitchFamily="34" charset="0"/>
              <a:buChar char="•"/>
            </a:pPr>
            <a:r>
              <a:rPr lang="en-US" sz="3600" baseline="0" dirty="0" smtClean="0">
                <a:solidFill>
                  <a:schemeClr val="tx1"/>
                </a:solidFill>
                <a:latin typeface="Comic Sans MS" pitchFamily="66" charset="0"/>
              </a:rPr>
              <a:t>Using WHO and ACRM (</a:t>
            </a:r>
            <a:r>
              <a:rPr lang="en-US" sz="3600" baseline="0" dirty="0" err="1" smtClean="0">
                <a:solidFill>
                  <a:schemeClr val="tx1"/>
                </a:solidFill>
                <a:latin typeface="Comic Sans MS" pitchFamily="66" charset="0"/>
              </a:rPr>
              <a:t>american</a:t>
            </a:r>
            <a:r>
              <a:rPr lang="en-US" sz="3600" baseline="0" dirty="0" smtClean="0">
                <a:solidFill>
                  <a:schemeClr val="tx1"/>
                </a:solidFill>
                <a:latin typeface="Comic Sans MS" pitchFamily="66" charset="0"/>
              </a:rPr>
              <a:t> congress rehabilitation medicine) guidelines for TBI.</a:t>
            </a:r>
            <a:endParaRPr lang="en-US" sz="3600" dirty="0" smtClean="0">
              <a:solidFill>
                <a:schemeClr val="tx1"/>
              </a:solidFill>
              <a:latin typeface="Comic Sans MS" pitchFamily="66" charset="0"/>
            </a:endParaRPr>
          </a:p>
          <a:p>
            <a:endParaRPr lang="en-US" dirty="0"/>
          </a:p>
        </p:txBody>
      </p:sp>
      <p:sp>
        <p:nvSpPr>
          <p:cNvPr id="4" name="Slide Number Placeholder 3"/>
          <p:cNvSpPr>
            <a:spLocks noGrp="1"/>
          </p:cNvSpPr>
          <p:nvPr>
            <p:ph type="sldNum" sz="quarter" idx="10"/>
          </p:nvPr>
        </p:nvSpPr>
        <p:spPr/>
        <p:txBody>
          <a:bodyPr/>
          <a:lstStyle/>
          <a:p>
            <a:fld id="{1ACB04D9-BFC8-40AD-B149-0E07EE63F93F}" type="slidenum">
              <a:rPr lang="en-US" smtClean="0"/>
              <a:pPr/>
              <a:t>18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a:t>
            </a:r>
            <a:r>
              <a:rPr lang="en-US" dirty="0" err="1" smtClean="0"/>
              <a:t>ABIs</a:t>
            </a:r>
            <a:r>
              <a:rPr lang="en-US" dirty="0" smtClean="0"/>
              <a:t> had</a:t>
            </a:r>
            <a:r>
              <a:rPr lang="en-US" baseline="0" dirty="0" smtClean="0"/>
              <a:t> evidence of injury on scans, except for 2 encephalitis- had neurological signs.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ACB04D9-BFC8-40AD-B149-0E07EE63F93F}" type="slidenum">
              <a:rPr lang="en-US" smtClean="0"/>
              <a:pPr/>
              <a:t>22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100" dirty="0" smtClean="0">
                <a:solidFill>
                  <a:schemeClr val="tx1"/>
                </a:solidFill>
                <a:latin typeface="Comic Sans MS" pitchFamily="66" charset="0"/>
              </a:rPr>
              <a:t>In Australia, poverty line for couple in workforce &amp; 2 children is $46, 315; for single person in workforce &amp; 2 children is $38, 317.</a:t>
            </a:r>
          </a:p>
          <a:p>
            <a:pPr algn="l"/>
            <a:r>
              <a:rPr lang="en-US" sz="1100" dirty="0" smtClean="0">
                <a:solidFill>
                  <a:schemeClr val="tx1"/>
                </a:solidFill>
                <a:latin typeface="Comic Sans MS" pitchFamily="66" charset="0"/>
              </a:rPr>
              <a:t>Minimum wage is $31, 532</a:t>
            </a:r>
          </a:p>
          <a:p>
            <a:endParaRPr lang="en-US" dirty="0"/>
          </a:p>
        </p:txBody>
      </p:sp>
      <p:sp>
        <p:nvSpPr>
          <p:cNvPr id="4" name="Slide Number Placeholder 3"/>
          <p:cNvSpPr>
            <a:spLocks noGrp="1"/>
          </p:cNvSpPr>
          <p:nvPr>
            <p:ph type="sldNum" sz="quarter" idx="10"/>
          </p:nvPr>
        </p:nvSpPr>
        <p:spPr/>
        <p:txBody>
          <a:bodyPr/>
          <a:lstStyle/>
          <a:p>
            <a:fld id="{1ACB04D9-BFC8-40AD-B149-0E07EE63F93F}" type="slidenum">
              <a:rPr lang="en-US" smtClean="0"/>
              <a:pPr/>
              <a:t>24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baseline="0" dirty="0" smtClean="0">
                <a:solidFill>
                  <a:schemeClr val="tx1"/>
                </a:solidFill>
                <a:latin typeface="+mn-lt"/>
                <a:ea typeface="+mn-ea"/>
                <a:cs typeface="+mn-cs"/>
              </a:rPr>
              <a:t>In each of the cases where the interaction was sig, this occurred because the Treatment group improved significantly, control group did not. BESIDES ONE</a:t>
            </a:r>
          </a:p>
          <a:p>
            <a:r>
              <a:rPr lang="en-US" sz="1100" kern="1200" baseline="0" dirty="0" smtClean="0">
                <a:solidFill>
                  <a:schemeClr val="tx1"/>
                </a:solidFill>
                <a:latin typeface="+mn-lt"/>
                <a:ea typeface="+mn-ea"/>
                <a:cs typeface="+mn-cs"/>
              </a:rPr>
              <a:t>ECBI-I – treat, D= .85;   ECBI-P , treat, D= .96- </a:t>
            </a:r>
            <a:r>
              <a:rPr lang="en-US" sz="1100" b="1" kern="1200" baseline="0" dirty="0" smtClean="0">
                <a:solidFill>
                  <a:schemeClr val="tx1"/>
                </a:solidFill>
                <a:latin typeface="+mn-lt"/>
                <a:ea typeface="+mn-ea"/>
                <a:cs typeface="+mn-cs"/>
              </a:rPr>
              <a:t>LARGE EFFECT pre-post treatment group</a:t>
            </a:r>
          </a:p>
          <a:p>
            <a:r>
              <a:rPr lang="en-US" sz="1100" b="1" kern="1200" baseline="0" dirty="0" smtClean="0">
                <a:solidFill>
                  <a:schemeClr val="tx1"/>
                </a:solidFill>
                <a:latin typeface="+mn-lt"/>
                <a:ea typeface="+mn-ea"/>
                <a:cs typeface="+mn-cs"/>
              </a:rPr>
              <a:t>Have reported 6 month follow up- this is POST INTERVENTION FOR BOTH GROUPS, TO FOLLOW UP. USING MMRM. </a:t>
            </a:r>
            <a:endParaRPr lang="en-US" b="1" dirty="0"/>
          </a:p>
        </p:txBody>
      </p:sp>
      <p:sp>
        <p:nvSpPr>
          <p:cNvPr id="4" name="Slide Number Placeholder 3"/>
          <p:cNvSpPr>
            <a:spLocks noGrp="1"/>
          </p:cNvSpPr>
          <p:nvPr>
            <p:ph type="sldNum" sz="quarter" idx="10"/>
          </p:nvPr>
        </p:nvSpPr>
        <p:spPr/>
        <p:txBody>
          <a:bodyPr/>
          <a:lstStyle/>
          <a:p>
            <a:fld id="{1ACB04D9-BFC8-40AD-B149-0E07EE63F93F}" type="slidenum">
              <a:rPr lang="en-US" smtClean="0"/>
              <a:pPr/>
              <a:t>27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Emotional pre-post D treat= .70, peer = .27</a:t>
            </a:r>
          </a:p>
          <a:p>
            <a:r>
              <a:rPr lang="en-US" baseline="0" dirty="0" smtClean="0"/>
              <a:t>Peer </a:t>
            </a:r>
            <a:r>
              <a:rPr lang="en-US" baseline="0" dirty="0" err="1" smtClean="0"/>
              <a:t>probs</a:t>
            </a:r>
            <a:r>
              <a:rPr lang="en-US" baseline="0" dirty="0" smtClean="0"/>
              <a:t>- treat group did not change significantly pre-post, small effect, neither did control, interaction occurred because slopes different direction. </a:t>
            </a:r>
          </a:p>
        </p:txBody>
      </p:sp>
      <p:sp>
        <p:nvSpPr>
          <p:cNvPr id="4" name="Slide Number Placeholder 3"/>
          <p:cNvSpPr>
            <a:spLocks noGrp="1"/>
          </p:cNvSpPr>
          <p:nvPr>
            <p:ph type="sldNum" sz="quarter" idx="10"/>
          </p:nvPr>
        </p:nvSpPr>
        <p:spPr/>
        <p:txBody>
          <a:bodyPr/>
          <a:lstStyle/>
          <a:p>
            <a:fld id="{1ACB04D9-BFC8-40AD-B149-0E07EE63F93F}" type="slidenum">
              <a:rPr lang="en-US" smtClean="0"/>
              <a:pPr/>
              <a:t>29</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26447105"/>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Lax D=.74 treat</a:t>
            </a:r>
          </a:p>
          <a:p>
            <a:r>
              <a:rPr lang="en-US" dirty="0" smtClean="0"/>
              <a:t>OR D =.43 treat</a:t>
            </a:r>
          </a:p>
          <a:p>
            <a:endParaRPr lang="en-US" dirty="0"/>
          </a:p>
        </p:txBody>
      </p:sp>
      <p:sp>
        <p:nvSpPr>
          <p:cNvPr id="4" name="Slide Number Placeholder 3"/>
          <p:cNvSpPr>
            <a:spLocks noGrp="1"/>
          </p:cNvSpPr>
          <p:nvPr>
            <p:ph type="sldNum" sz="quarter" idx="10"/>
          </p:nvPr>
        </p:nvSpPr>
        <p:spPr/>
        <p:txBody>
          <a:bodyPr/>
          <a:lstStyle/>
          <a:p>
            <a:fld id="{1ACB04D9-BFC8-40AD-B149-0E07EE63F93F}" type="slidenum">
              <a:rPr lang="en-US" smtClean="0"/>
              <a:pPr/>
              <a:t>32</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26447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360" y="1950721"/>
            <a:ext cx="11162453" cy="2740942"/>
          </a:xfrm>
        </p:spPr>
        <p:txBody>
          <a:bodyPr anchor="b">
            <a:noAutofit/>
          </a:bodyPr>
          <a:lstStyle>
            <a:lvl1pPr>
              <a:defRPr sz="77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975360" y="4985173"/>
            <a:ext cx="9103360" cy="2492587"/>
          </a:xfrm>
        </p:spPr>
        <p:txBody>
          <a:bodyPr/>
          <a:lstStyle>
            <a:lvl1pPr marL="0" indent="0" algn="l">
              <a:buNone/>
              <a:defRPr>
                <a:solidFill>
                  <a:schemeClr val="tx1">
                    <a:lumMod val="75000"/>
                    <a:lumOff val="25000"/>
                  </a:schemeClr>
                </a:solidFill>
              </a:defRPr>
            </a:lvl1pPr>
            <a:lvl2pPr marL="650230" indent="0" algn="ctr">
              <a:buNone/>
              <a:defRPr>
                <a:solidFill>
                  <a:schemeClr val="tx1">
                    <a:tint val="75000"/>
                  </a:schemeClr>
                </a:solidFill>
              </a:defRPr>
            </a:lvl2pPr>
            <a:lvl3pPr marL="1300460" indent="0" algn="ctr">
              <a:buNone/>
              <a:defRPr>
                <a:solidFill>
                  <a:schemeClr val="tx1">
                    <a:tint val="75000"/>
                  </a:schemeClr>
                </a:solidFill>
              </a:defRPr>
            </a:lvl3pPr>
            <a:lvl4pPr marL="1950690" indent="0" algn="ctr">
              <a:buNone/>
              <a:defRPr>
                <a:solidFill>
                  <a:schemeClr val="tx1">
                    <a:tint val="75000"/>
                  </a:schemeClr>
                </a:solidFill>
              </a:defRPr>
            </a:lvl4pPr>
            <a:lvl5pPr marL="2600919" indent="0" algn="ctr">
              <a:buNone/>
              <a:defRPr>
                <a:solidFill>
                  <a:schemeClr val="tx1">
                    <a:tint val="75000"/>
                  </a:schemeClr>
                </a:solidFill>
              </a:defRPr>
            </a:lvl5pPr>
            <a:lvl6pPr marL="3251149" indent="0" algn="ctr">
              <a:buNone/>
              <a:defRPr>
                <a:solidFill>
                  <a:schemeClr val="tx1">
                    <a:tint val="75000"/>
                  </a:schemeClr>
                </a:solidFill>
              </a:defRPr>
            </a:lvl6pPr>
            <a:lvl7pPr marL="3901379" indent="0" algn="ctr">
              <a:buNone/>
              <a:defRPr>
                <a:solidFill>
                  <a:schemeClr val="tx1">
                    <a:tint val="75000"/>
                  </a:schemeClr>
                </a:solidFill>
              </a:defRPr>
            </a:lvl7pPr>
            <a:lvl8pPr marL="4551609" indent="0" algn="ctr">
              <a:buNone/>
              <a:defRPr>
                <a:solidFill>
                  <a:schemeClr val="tx1">
                    <a:tint val="75000"/>
                  </a:schemeClr>
                </a:solidFill>
              </a:defRPr>
            </a:lvl8pPr>
            <a:lvl9pPr marL="5201839"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43EA5A-A5F9-46F6-A568-896EED79F52D}" type="datetimeFigureOut">
              <a:rPr lang="en-US" smtClean="0"/>
              <a:pPr/>
              <a:t>7/9/13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A97999-AC68-427E-B1D6-B0FD2A8E928D}" type="slidenum">
              <a:rPr lang="en-US" smtClean="0"/>
              <a:pPr/>
              <a:t>‹#›</a:t>
            </a:fld>
            <a:endParaRPr lang="en-US"/>
          </a:p>
        </p:txBody>
      </p:sp>
      <p:cxnSp>
        <p:nvCxnSpPr>
          <p:cNvPr id="8" name="Straight Connector 7"/>
          <p:cNvCxnSpPr/>
          <p:nvPr/>
        </p:nvCxnSpPr>
        <p:spPr>
          <a:xfrm>
            <a:off x="975360" y="4833451"/>
            <a:ext cx="11162453" cy="225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43EA5A-A5F9-46F6-A568-896EED79F52D}" type="datetimeFigureOut">
              <a:rPr lang="en-US" smtClean="0"/>
              <a:pPr/>
              <a:t>7/9/13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A97999-AC68-427E-B1D6-B0FD2A8E928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480" y="866987"/>
            <a:ext cx="2926080" cy="8344747"/>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0240" y="866987"/>
            <a:ext cx="8561493" cy="834474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43EA5A-A5F9-46F6-A568-896EED79F52D}" type="datetimeFigureOut">
              <a:rPr lang="en-US" smtClean="0"/>
              <a:pPr/>
              <a:t>7/9/13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A97999-AC68-427E-B1D6-B0FD2A8E928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43EA5A-A5F9-46F6-A568-896EED79F52D}" type="datetimeFigureOut">
              <a:rPr lang="en-US" smtClean="0"/>
              <a:pPr/>
              <a:t>7/9/13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A97999-AC68-427E-B1D6-B0FD2A8E928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27290" y="3359574"/>
            <a:ext cx="11054080" cy="3129280"/>
          </a:xfrm>
        </p:spPr>
        <p:txBody>
          <a:bodyPr anchor="b">
            <a:normAutofit/>
          </a:bodyPr>
          <a:lstStyle>
            <a:lvl1pPr algn="l">
              <a:defRPr sz="6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027290" y="6580430"/>
            <a:ext cx="11054080" cy="2133599"/>
          </a:xfrm>
        </p:spPr>
        <p:txBody>
          <a:bodyPr anchor="t">
            <a:normAutofit/>
          </a:bodyPr>
          <a:lstStyle>
            <a:lvl1pPr marL="0" indent="0">
              <a:buNone/>
              <a:defRPr sz="3400">
                <a:solidFill>
                  <a:schemeClr val="tx2"/>
                </a:solidFill>
              </a:defRPr>
            </a:lvl1pPr>
            <a:lvl2pPr marL="650230" indent="0">
              <a:buNone/>
              <a:defRPr sz="2600">
                <a:solidFill>
                  <a:schemeClr val="tx1">
                    <a:tint val="75000"/>
                  </a:schemeClr>
                </a:solidFill>
              </a:defRPr>
            </a:lvl2pPr>
            <a:lvl3pPr marL="1300460" indent="0">
              <a:buNone/>
              <a:defRPr sz="2300">
                <a:solidFill>
                  <a:schemeClr val="tx1">
                    <a:tint val="75000"/>
                  </a:schemeClr>
                </a:solidFill>
              </a:defRPr>
            </a:lvl3pPr>
            <a:lvl4pPr marL="1950690" indent="0">
              <a:buNone/>
              <a:defRPr sz="2000">
                <a:solidFill>
                  <a:schemeClr val="tx1">
                    <a:tint val="75000"/>
                  </a:schemeClr>
                </a:solidFill>
              </a:defRPr>
            </a:lvl4pPr>
            <a:lvl5pPr marL="2600919" indent="0">
              <a:buNone/>
              <a:defRPr sz="2000">
                <a:solidFill>
                  <a:schemeClr val="tx1">
                    <a:tint val="75000"/>
                  </a:schemeClr>
                </a:solidFill>
              </a:defRPr>
            </a:lvl5pPr>
            <a:lvl6pPr marL="3251149" indent="0">
              <a:buNone/>
              <a:defRPr sz="2000">
                <a:solidFill>
                  <a:schemeClr val="tx1">
                    <a:tint val="75000"/>
                  </a:schemeClr>
                </a:solidFill>
              </a:defRPr>
            </a:lvl6pPr>
            <a:lvl7pPr marL="3901379" indent="0">
              <a:buNone/>
              <a:defRPr sz="2000">
                <a:solidFill>
                  <a:schemeClr val="tx1">
                    <a:tint val="75000"/>
                  </a:schemeClr>
                </a:solidFill>
              </a:defRPr>
            </a:lvl7pPr>
            <a:lvl8pPr marL="4551609" indent="0">
              <a:buNone/>
              <a:defRPr sz="2000">
                <a:solidFill>
                  <a:schemeClr val="tx1">
                    <a:tint val="75000"/>
                  </a:schemeClr>
                </a:solidFill>
              </a:defRPr>
            </a:lvl8pPr>
            <a:lvl9pPr marL="5201839"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43EA5A-A5F9-46F6-A568-896EED79F52D}" type="datetimeFigureOut">
              <a:rPr lang="en-US" smtClean="0"/>
              <a:pPr/>
              <a:t>7/9/13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A97999-AC68-427E-B1D6-B0FD2A8E928D}" type="slidenum">
              <a:rPr lang="en-US" smtClean="0"/>
              <a:pPr/>
              <a:t>‹#›</a:t>
            </a:fld>
            <a:endParaRPr lang="en-US"/>
          </a:p>
        </p:txBody>
      </p:sp>
      <p:cxnSp>
        <p:nvCxnSpPr>
          <p:cNvPr id="7" name="Straight Connector 6"/>
          <p:cNvCxnSpPr/>
          <p:nvPr/>
        </p:nvCxnSpPr>
        <p:spPr>
          <a:xfrm>
            <a:off x="1040384" y="6541415"/>
            <a:ext cx="11162453" cy="225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240" y="2379878"/>
            <a:ext cx="5743787" cy="6710477"/>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10773" y="2379878"/>
            <a:ext cx="5743787" cy="6710477"/>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843EA5A-A5F9-46F6-A568-896EED79F52D}" type="datetimeFigureOut">
              <a:rPr lang="en-US" smtClean="0"/>
              <a:pPr/>
              <a:t>7/9/13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A97999-AC68-427E-B1D6-B0FD2A8E928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50240" y="2384213"/>
            <a:ext cx="5592064" cy="909884"/>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800" b="0">
                <a:solidFill>
                  <a:schemeClr val="tx2"/>
                </a:solidFill>
              </a:defRPr>
            </a:lvl1pPr>
            <a:lvl2pPr marL="650230" indent="0">
              <a:buNone/>
              <a:defRPr sz="2800" b="1"/>
            </a:lvl2pPr>
            <a:lvl3pPr marL="1300460" indent="0">
              <a:buNone/>
              <a:defRPr sz="2600" b="1"/>
            </a:lvl3pPr>
            <a:lvl4pPr marL="1950690" indent="0">
              <a:buNone/>
              <a:defRPr sz="2300" b="1"/>
            </a:lvl4pPr>
            <a:lvl5pPr marL="2600919" indent="0">
              <a:buNone/>
              <a:defRPr sz="2300" b="1"/>
            </a:lvl5pPr>
            <a:lvl6pPr marL="3251149" indent="0">
              <a:buNone/>
              <a:defRPr sz="2300" b="1"/>
            </a:lvl6pPr>
            <a:lvl7pPr marL="3901379" indent="0">
              <a:buNone/>
              <a:defRPr sz="2300" b="1"/>
            </a:lvl7pPr>
            <a:lvl8pPr marL="4551609" indent="0">
              <a:buNone/>
              <a:defRPr sz="2300" b="1"/>
            </a:lvl8pPr>
            <a:lvl9pPr marL="5201839"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650240" y="3467946"/>
            <a:ext cx="5592064"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762496" y="2384213"/>
            <a:ext cx="5592064" cy="909884"/>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800" b="0" kern="1200" dirty="0" smtClean="0">
                <a:solidFill>
                  <a:schemeClr val="tx2"/>
                </a:solidFill>
                <a:latin typeface="+mn-lt"/>
                <a:ea typeface="+mn-ea"/>
                <a:cs typeface="+mn-cs"/>
              </a:defRPr>
            </a:lvl1pPr>
            <a:lvl2pPr marL="650230" indent="0">
              <a:buNone/>
              <a:defRPr sz="2800" b="1"/>
            </a:lvl2pPr>
            <a:lvl3pPr marL="1300460" indent="0">
              <a:buNone/>
              <a:defRPr sz="2600" b="1"/>
            </a:lvl3pPr>
            <a:lvl4pPr marL="1950690" indent="0">
              <a:buNone/>
              <a:defRPr sz="2300" b="1"/>
            </a:lvl4pPr>
            <a:lvl5pPr marL="2600919" indent="0">
              <a:buNone/>
              <a:defRPr sz="2300" b="1"/>
            </a:lvl5pPr>
            <a:lvl6pPr marL="3251149" indent="0">
              <a:buNone/>
              <a:defRPr sz="2300" b="1"/>
            </a:lvl6pPr>
            <a:lvl7pPr marL="3901379" indent="0">
              <a:buNone/>
              <a:defRPr sz="2300" b="1"/>
            </a:lvl7pPr>
            <a:lvl8pPr marL="4551609" indent="0">
              <a:buNone/>
              <a:defRPr sz="2300" b="1"/>
            </a:lvl8pPr>
            <a:lvl9pPr marL="5201839"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6762496" y="3467946"/>
            <a:ext cx="5592064"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843EA5A-A5F9-46F6-A568-896EED79F52D}" type="datetimeFigureOut">
              <a:rPr lang="en-US" smtClean="0"/>
              <a:pPr/>
              <a:t>7/9/13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A97999-AC68-427E-B1D6-B0FD2A8E928D}" type="slidenum">
              <a:rPr lang="en-US" smtClean="0"/>
              <a:pPr/>
              <a:t>‹#›</a:t>
            </a:fld>
            <a:endParaRPr lang="en-US"/>
          </a:p>
        </p:txBody>
      </p:sp>
      <p:cxnSp>
        <p:nvCxnSpPr>
          <p:cNvPr id="11" name="Straight Connector 10"/>
          <p:cNvCxnSpPr/>
          <p:nvPr/>
        </p:nvCxnSpPr>
        <p:spPr>
          <a:xfrm rot="5400000">
            <a:off x="3154229" y="5754060"/>
            <a:ext cx="6697472" cy="112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43EA5A-A5F9-46F6-A568-896EED79F52D}" type="datetimeFigureOut">
              <a:rPr lang="en-US" smtClean="0"/>
              <a:pPr/>
              <a:t>7/9/13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A97999-AC68-427E-B1D6-B0FD2A8E928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43EA5A-A5F9-46F6-A568-896EED79F52D}" type="datetimeFigureOut">
              <a:rPr lang="en-US" smtClean="0"/>
              <a:pPr/>
              <a:t>7/9/13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A97999-AC68-427E-B1D6-B0FD2A8E928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0" y="1126514"/>
            <a:ext cx="3043123" cy="1794662"/>
          </a:xfrm>
        </p:spPr>
        <p:txBody>
          <a:bodyPr anchor="b">
            <a:noAutofit/>
          </a:bodyPr>
          <a:lstStyle>
            <a:lvl1pPr algn="l">
              <a:defRPr sz="3400" b="0"/>
            </a:lvl1pPr>
          </a:lstStyle>
          <a:p>
            <a:r>
              <a:rPr lang="en-US" smtClean="0"/>
              <a:t>Click to edit Master title style</a:t>
            </a:r>
            <a:endParaRPr lang="en-US" dirty="0"/>
          </a:p>
        </p:txBody>
      </p:sp>
      <p:sp>
        <p:nvSpPr>
          <p:cNvPr id="3" name="Content Placeholder 2"/>
          <p:cNvSpPr>
            <a:spLocks noGrp="1"/>
          </p:cNvSpPr>
          <p:nvPr>
            <p:ph idx="1"/>
          </p:nvPr>
        </p:nvSpPr>
        <p:spPr>
          <a:xfrm>
            <a:off x="4226560" y="1126514"/>
            <a:ext cx="8128000" cy="7932928"/>
          </a:xfrm>
        </p:spPr>
        <p:txBody>
          <a:bodyPr/>
          <a:lstStyle>
            <a:lvl1pPr>
              <a:defRPr sz="46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50242" y="3030119"/>
            <a:ext cx="3043123" cy="6035364"/>
          </a:xfrm>
        </p:spPr>
        <p:txBody>
          <a:bodyPr/>
          <a:lstStyle>
            <a:lvl1pPr marL="0" indent="0">
              <a:buNone/>
              <a:defRPr sz="2000"/>
            </a:lvl1pPr>
            <a:lvl2pPr marL="650230" indent="0">
              <a:buNone/>
              <a:defRPr sz="1700"/>
            </a:lvl2pPr>
            <a:lvl3pPr marL="1300460" indent="0">
              <a:buNone/>
              <a:defRPr sz="1400"/>
            </a:lvl3pPr>
            <a:lvl4pPr marL="1950690" indent="0">
              <a:buNone/>
              <a:defRPr sz="1300"/>
            </a:lvl4pPr>
            <a:lvl5pPr marL="2600919" indent="0">
              <a:buNone/>
              <a:defRPr sz="1300"/>
            </a:lvl5pPr>
            <a:lvl6pPr marL="3251149" indent="0">
              <a:buNone/>
              <a:defRPr sz="1300"/>
            </a:lvl6pPr>
            <a:lvl7pPr marL="3901379" indent="0">
              <a:buNone/>
              <a:defRPr sz="1300"/>
            </a:lvl7pPr>
            <a:lvl8pPr marL="4551609" indent="0">
              <a:buNone/>
              <a:defRPr sz="1300"/>
            </a:lvl8pPr>
            <a:lvl9pPr marL="5201839"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43EA5A-A5F9-46F6-A568-896EED79F52D}" type="datetimeFigureOut">
              <a:rPr lang="en-US" smtClean="0"/>
              <a:pPr/>
              <a:t>7/9/13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A97999-AC68-427E-B1D6-B0FD2A8E928D}" type="slidenum">
              <a:rPr lang="en-US" smtClean="0"/>
              <a:pPr/>
              <a:t>‹#›</a:t>
            </a:fld>
            <a:endParaRPr lang="en-US"/>
          </a:p>
        </p:txBody>
      </p:sp>
      <p:cxnSp>
        <p:nvCxnSpPr>
          <p:cNvPr id="9" name="Straight Connector 8"/>
          <p:cNvCxnSpPr/>
          <p:nvPr/>
        </p:nvCxnSpPr>
        <p:spPr>
          <a:xfrm rot="5400000">
            <a:off x="-18654" y="5091849"/>
            <a:ext cx="7932928" cy="225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0" y="1127083"/>
            <a:ext cx="3047367" cy="1798997"/>
          </a:xfrm>
        </p:spPr>
        <p:txBody>
          <a:bodyPr anchor="b">
            <a:normAutofit/>
          </a:bodyPr>
          <a:lstStyle>
            <a:lvl1pPr algn="l">
              <a:defRPr sz="3400" b="0"/>
            </a:lvl1pPr>
          </a:lstStyle>
          <a:p>
            <a:r>
              <a:rPr lang="en-US" smtClean="0"/>
              <a:t>Click to edit Master title style</a:t>
            </a:r>
            <a:endParaRPr lang="en-US" dirty="0"/>
          </a:p>
        </p:txBody>
      </p:sp>
      <p:sp>
        <p:nvSpPr>
          <p:cNvPr id="3" name="Picture Placeholder 2"/>
          <p:cNvSpPr>
            <a:spLocks noGrp="1"/>
          </p:cNvSpPr>
          <p:nvPr>
            <p:ph type="pic" idx="1"/>
          </p:nvPr>
        </p:nvSpPr>
        <p:spPr>
          <a:xfrm>
            <a:off x="4065579" y="1192108"/>
            <a:ext cx="8397355" cy="7822871"/>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4600"/>
            </a:lvl1pPr>
            <a:lvl2pPr marL="650230" indent="0">
              <a:buNone/>
              <a:defRPr sz="4000"/>
            </a:lvl2pPr>
            <a:lvl3pPr marL="1300460" indent="0">
              <a:buNone/>
              <a:defRPr sz="3400"/>
            </a:lvl3pPr>
            <a:lvl4pPr marL="1950690" indent="0">
              <a:buNone/>
              <a:defRPr sz="2800"/>
            </a:lvl4pPr>
            <a:lvl5pPr marL="2600919" indent="0">
              <a:buNone/>
              <a:defRPr sz="2800"/>
            </a:lvl5pPr>
            <a:lvl6pPr marL="3251149" indent="0">
              <a:buNone/>
              <a:defRPr sz="2800"/>
            </a:lvl6pPr>
            <a:lvl7pPr marL="3901379" indent="0">
              <a:buNone/>
              <a:defRPr sz="2800"/>
            </a:lvl7pPr>
            <a:lvl8pPr marL="4551609" indent="0">
              <a:buNone/>
              <a:defRPr sz="2800"/>
            </a:lvl8pPr>
            <a:lvl9pPr marL="5201839" indent="0">
              <a:buNone/>
              <a:defRPr sz="2800"/>
            </a:lvl9pPr>
          </a:lstStyle>
          <a:p>
            <a:r>
              <a:rPr lang="en-US" smtClean="0"/>
              <a:t>Click icon to add picture</a:t>
            </a:r>
            <a:endParaRPr lang="en-US" dirty="0"/>
          </a:p>
        </p:txBody>
      </p:sp>
      <p:sp>
        <p:nvSpPr>
          <p:cNvPr id="4" name="Text Placeholder 3"/>
          <p:cNvSpPr>
            <a:spLocks noGrp="1"/>
          </p:cNvSpPr>
          <p:nvPr>
            <p:ph type="body" sz="half" idx="2"/>
          </p:nvPr>
        </p:nvSpPr>
        <p:spPr>
          <a:xfrm>
            <a:off x="650240" y="3034453"/>
            <a:ext cx="3043123" cy="6034227"/>
          </a:xfrm>
        </p:spPr>
        <p:txBody>
          <a:bodyPr/>
          <a:lstStyle>
            <a:lvl1pPr marL="0" indent="0">
              <a:buNone/>
              <a:defRPr sz="2000"/>
            </a:lvl1pPr>
            <a:lvl2pPr marL="650230" indent="0">
              <a:buNone/>
              <a:defRPr sz="1700"/>
            </a:lvl2pPr>
            <a:lvl3pPr marL="1300460" indent="0">
              <a:buNone/>
              <a:defRPr sz="1400"/>
            </a:lvl3pPr>
            <a:lvl4pPr marL="1950690" indent="0">
              <a:buNone/>
              <a:defRPr sz="1300"/>
            </a:lvl4pPr>
            <a:lvl5pPr marL="2600919" indent="0">
              <a:buNone/>
              <a:defRPr sz="1300"/>
            </a:lvl5pPr>
            <a:lvl6pPr marL="3251149" indent="0">
              <a:buNone/>
              <a:defRPr sz="1300"/>
            </a:lvl6pPr>
            <a:lvl7pPr marL="3901379" indent="0">
              <a:buNone/>
              <a:defRPr sz="1300"/>
            </a:lvl7pPr>
            <a:lvl8pPr marL="4551609" indent="0">
              <a:buNone/>
              <a:defRPr sz="1300"/>
            </a:lvl8pPr>
            <a:lvl9pPr marL="5201839"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43EA5A-A5F9-46F6-A568-896EED79F52D}" type="datetimeFigureOut">
              <a:rPr lang="en-US" smtClean="0"/>
              <a:pPr/>
              <a:t>7/9/13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A97999-AC68-427E-B1D6-B0FD2A8E928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314007"/>
            <a:ext cx="13004800" cy="3251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a:p>
        </p:txBody>
      </p:sp>
      <p:sp>
        <p:nvSpPr>
          <p:cNvPr id="2" name="Title Placeholder 1"/>
          <p:cNvSpPr>
            <a:spLocks noGrp="1"/>
          </p:cNvSpPr>
          <p:nvPr>
            <p:ph type="title"/>
          </p:nvPr>
        </p:nvSpPr>
        <p:spPr>
          <a:xfrm>
            <a:off x="650240" y="758614"/>
            <a:ext cx="11704320" cy="1408853"/>
          </a:xfrm>
          <a:prstGeom prst="rect">
            <a:avLst/>
          </a:prstGeom>
        </p:spPr>
        <p:txBody>
          <a:bodyPr vert="horz" lIns="130046" tIns="65023" rIns="130046" bIns="65023"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50240" y="2275840"/>
            <a:ext cx="11704320" cy="6935893"/>
          </a:xfrm>
          <a:prstGeom prst="rect">
            <a:avLst/>
          </a:prstGeom>
        </p:spPr>
        <p:txBody>
          <a:bodyPr vert="horz" lIns="130046" tIns="65023" rIns="130046" bIns="650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13004800" cy="5201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algn="ctr"/>
            <a:endParaRPr lang="en-US"/>
          </a:p>
        </p:txBody>
      </p:sp>
      <p:sp>
        <p:nvSpPr>
          <p:cNvPr id="4" name="Date Placeholder 3"/>
          <p:cNvSpPr>
            <a:spLocks noGrp="1"/>
          </p:cNvSpPr>
          <p:nvPr>
            <p:ph type="dt" sz="half" idx="2"/>
          </p:nvPr>
        </p:nvSpPr>
        <p:spPr>
          <a:xfrm>
            <a:off x="650240" y="26010"/>
            <a:ext cx="4118187" cy="468173"/>
          </a:xfrm>
          <a:prstGeom prst="rect">
            <a:avLst/>
          </a:prstGeom>
        </p:spPr>
        <p:txBody>
          <a:bodyPr vert="horz" lIns="130046" tIns="65023" rIns="130046" bIns="65023" rtlCol="0" anchor="ctr"/>
          <a:lstStyle>
            <a:lvl1pPr algn="l">
              <a:defRPr sz="1700">
                <a:solidFill>
                  <a:srgbClr val="FFFFFF"/>
                </a:solidFill>
              </a:defRPr>
            </a:lvl1pPr>
          </a:lstStyle>
          <a:p>
            <a:fld id="{A80CB818-7379-467D-8E76-EF9D9074A26C}" type="datetime2">
              <a:rPr lang="en-US" smtClean="0"/>
              <a:pPr/>
              <a:t>Tuesday, July 9, 2013</a:t>
            </a:fld>
            <a:endParaRPr lang="en-US" dirty="0"/>
          </a:p>
        </p:txBody>
      </p:sp>
      <p:sp>
        <p:nvSpPr>
          <p:cNvPr id="5" name="Footer Placeholder 4"/>
          <p:cNvSpPr>
            <a:spLocks noGrp="1"/>
          </p:cNvSpPr>
          <p:nvPr>
            <p:ph type="ftr" sz="quarter" idx="3"/>
          </p:nvPr>
        </p:nvSpPr>
        <p:spPr>
          <a:xfrm>
            <a:off x="4876800" y="26010"/>
            <a:ext cx="5852160" cy="468173"/>
          </a:xfrm>
          <a:prstGeom prst="rect">
            <a:avLst/>
          </a:prstGeom>
        </p:spPr>
        <p:txBody>
          <a:bodyPr vert="horz" lIns="130046" tIns="65023" rIns="130046" bIns="65023" rtlCol="0" anchor="ctr"/>
          <a:lstStyle>
            <a:lvl1pPr algn="ctr">
              <a:defRPr sz="17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10837333" y="26010"/>
            <a:ext cx="1517227" cy="468173"/>
          </a:xfrm>
          <a:prstGeom prst="rect">
            <a:avLst/>
          </a:prstGeom>
        </p:spPr>
        <p:txBody>
          <a:bodyPr vert="horz" lIns="130046" tIns="65023" rIns="130046" bIns="65023" rtlCol="0" anchor="ctr"/>
          <a:lstStyle>
            <a:lvl1pPr algn="l">
              <a:defRPr sz="20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l" defTabSz="1300460" rtl="0" eaLnBrk="1" latinLnBrk="0" hangingPunct="1">
        <a:spcBef>
          <a:spcPct val="0"/>
        </a:spcBef>
        <a:buNone/>
        <a:defRPr sz="5700" kern="1200" spc="-142" baseline="0">
          <a:solidFill>
            <a:schemeClr val="tx2"/>
          </a:solidFill>
          <a:latin typeface="+mj-lt"/>
          <a:ea typeface="+mj-ea"/>
          <a:cs typeface="+mj-cs"/>
        </a:defRPr>
      </a:lvl1pPr>
    </p:titleStyle>
    <p:bodyStyle>
      <a:lvl1pPr marL="260092" indent="-260092" algn="l" defTabSz="1300460" rtl="0" eaLnBrk="1" latinLnBrk="0" hangingPunct="1">
        <a:spcBef>
          <a:spcPct val="20000"/>
        </a:spcBef>
        <a:buClr>
          <a:schemeClr val="accent1"/>
        </a:buClr>
        <a:buSzPct val="85000"/>
        <a:buFont typeface="Arial" pitchFamily="34" charset="0"/>
        <a:buChar char="•"/>
        <a:defRPr sz="3400" kern="1200">
          <a:solidFill>
            <a:schemeClr val="tx1"/>
          </a:solidFill>
          <a:latin typeface="+mn-lt"/>
          <a:ea typeface="+mn-ea"/>
          <a:cs typeface="+mn-cs"/>
        </a:defRPr>
      </a:lvl1pPr>
      <a:lvl2pPr marL="650230" indent="-260092" algn="l" defTabSz="1300460" rtl="0" eaLnBrk="1" latinLnBrk="0" hangingPunct="1">
        <a:spcBef>
          <a:spcPct val="20000"/>
        </a:spcBef>
        <a:buClr>
          <a:schemeClr val="accent1"/>
        </a:buClr>
        <a:buSzPct val="85000"/>
        <a:buFont typeface="Arial" pitchFamily="34" charset="0"/>
        <a:buChar char="•"/>
        <a:defRPr sz="2800" kern="1200">
          <a:solidFill>
            <a:schemeClr val="tx1"/>
          </a:solidFill>
          <a:latin typeface="+mn-lt"/>
          <a:ea typeface="+mn-ea"/>
          <a:cs typeface="+mn-cs"/>
        </a:defRPr>
      </a:lvl2pPr>
      <a:lvl3pPr marL="1040368" indent="-260092" algn="l" defTabSz="1300460" rtl="0" eaLnBrk="1" latinLnBrk="0" hangingPunct="1">
        <a:spcBef>
          <a:spcPct val="20000"/>
        </a:spcBef>
        <a:buClr>
          <a:schemeClr val="accent1"/>
        </a:buClr>
        <a:buSzPct val="90000"/>
        <a:buFont typeface="Arial" pitchFamily="34" charset="0"/>
        <a:buChar char="•"/>
        <a:defRPr sz="2600" kern="1200">
          <a:solidFill>
            <a:schemeClr val="tx1"/>
          </a:solidFill>
          <a:latin typeface="+mn-lt"/>
          <a:ea typeface="+mn-ea"/>
          <a:cs typeface="+mn-cs"/>
        </a:defRPr>
      </a:lvl3pPr>
      <a:lvl4pPr marL="1430506" indent="-260092" algn="l" defTabSz="1300460" rtl="0" eaLnBrk="1" latinLnBrk="0" hangingPunct="1">
        <a:spcBef>
          <a:spcPct val="20000"/>
        </a:spcBef>
        <a:buClr>
          <a:schemeClr val="accent1"/>
        </a:buClr>
        <a:buFont typeface="Arial" pitchFamily="34" charset="0"/>
        <a:buChar char="•"/>
        <a:defRPr sz="2300" kern="1200">
          <a:solidFill>
            <a:schemeClr val="tx1"/>
          </a:solidFill>
          <a:latin typeface="+mn-lt"/>
          <a:ea typeface="+mn-ea"/>
          <a:cs typeface="+mn-cs"/>
        </a:defRPr>
      </a:lvl4pPr>
      <a:lvl5pPr marL="1690598" indent="-195069" algn="l" defTabSz="1300460" rtl="0" eaLnBrk="1" latinLnBrk="0" hangingPunct="1">
        <a:spcBef>
          <a:spcPct val="20000"/>
        </a:spcBef>
        <a:buClr>
          <a:schemeClr val="accent1"/>
        </a:buClr>
        <a:buSzPct val="100000"/>
        <a:buFont typeface="Arial" pitchFamily="34" charset="0"/>
        <a:buChar char="•"/>
        <a:defRPr sz="2000" kern="1200" baseline="0">
          <a:solidFill>
            <a:schemeClr val="tx1"/>
          </a:solidFill>
          <a:latin typeface="+mn-lt"/>
          <a:ea typeface="+mn-ea"/>
          <a:cs typeface="+mn-cs"/>
        </a:defRPr>
      </a:lvl5pPr>
      <a:lvl6pPr marL="1950690" indent="-260092" algn="l" defTabSz="130046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6pPr>
      <a:lvl7pPr marL="2210781" indent="-260092" algn="l" defTabSz="130046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7pPr>
      <a:lvl8pPr marL="2470873" indent="-260092" algn="l" defTabSz="130046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8pPr>
      <a:lvl9pPr marL="2730965" indent="-260092" algn="l" defTabSz="130046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9pPr>
    </p:bodyStyle>
    <p:otherStyle>
      <a:defPPr>
        <a:defRPr lang="en-US"/>
      </a:defPPr>
      <a:lvl1pPr marL="0" algn="l" defTabSz="1300460" rtl="0" eaLnBrk="1" latinLnBrk="0" hangingPunct="1">
        <a:defRPr sz="2600" kern="1200">
          <a:solidFill>
            <a:schemeClr val="tx1"/>
          </a:solidFill>
          <a:latin typeface="+mn-lt"/>
          <a:ea typeface="+mn-ea"/>
          <a:cs typeface="+mn-cs"/>
        </a:defRPr>
      </a:lvl1pPr>
      <a:lvl2pPr marL="650230" algn="l" defTabSz="1300460" rtl="0" eaLnBrk="1" latinLnBrk="0" hangingPunct="1">
        <a:defRPr sz="2600" kern="1200">
          <a:solidFill>
            <a:schemeClr val="tx1"/>
          </a:solidFill>
          <a:latin typeface="+mn-lt"/>
          <a:ea typeface="+mn-ea"/>
          <a:cs typeface="+mn-cs"/>
        </a:defRPr>
      </a:lvl2pPr>
      <a:lvl3pPr marL="1300460" algn="l" defTabSz="1300460" rtl="0" eaLnBrk="1" latinLnBrk="0" hangingPunct="1">
        <a:defRPr sz="2600" kern="1200">
          <a:solidFill>
            <a:schemeClr val="tx1"/>
          </a:solidFill>
          <a:latin typeface="+mn-lt"/>
          <a:ea typeface="+mn-ea"/>
          <a:cs typeface="+mn-cs"/>
        </a:defRPr>
      </a:lvl3pPr>
      <a:lvl4pPr marL="1950690" algn="l" defTabSz="1300460" rtl="0" eaLnBrk="1" latinLnBrk="0" hangingPunct="1">
        <a:defRPr sz="2600" kern="1200">
          <a:solidFill>
            <a:schemeClr val="tx1"/>
          </a:solidFill>
          <a:latin typeface="+mn-lt"/>
          <a:ea typeface="+mn-ea"/>
          <a:cs typeface="+mn-cs"/>
        </a:defRPr>
      </a:lvl4pPr>
      <a:lvl5pPr marL="2600919" algn="l" defTabSz="1300460" rtl="0" eaLnBrk="1" latinLnBrk="0" hangingPunct="1">
        <a:defRPr sz="2600" kern="1200">
          <a:solidFill>
            <a:schemeClr val="tx1"/>
          </a:solidFill>
          <a:latin typeface="+mn-lt"/>
          <a:ea typeface="+mn-ea"/>
          <a:cs typeface="+mn-cs"/>
        </a:defRPr>
      </a:lvl5pPr>
      <a:lvl6pPr marL="3251149" algn="l" defTabSz="1300460" rtl="0" eaLnBrk="1" latinLnBrk="0" hangingPunct="1">
        <a:defRPr sz="2600" kern="1200">
          <a:solidFill>
            <a:schemeClr val="tx1"/>
          </a:solidFill>
          <a:latin typeface="+mn-lt"/>
          <a:ea typeface="+mn-ea"/>
          <a:cs typeface="+mn-cs"/>
        </a:defRPr>
      </a:lvl6pPr>
      <a:lvl7pPr marL="3901379" algn="l" defTabSz="1300460" rtl="0" eaLnBrk="1" latinLnBrk="0" hangingPunct="1">
        <a:defRPr sz="2600" kern="1200">
          <a:solidFill>
            <a:schemeClr val="tx1"/>
          </a:solidFill>
          <a:latin typeface="+mn-lt"/>
          <a:ea typeface="+mn-ea"/>
          <a:cs typeface="+mn-cs"/>
        </a:defRPr>
      </a:lvl7pPr>
      <a:lvl8pPr marL="4551609" algn="l" defTabSz="1300460" rtl="0" eaLnBrk="1" latinLnBrk="0" hangingPunct="1">
        <a:defRPr sz="2600" kern="1200">
          <a:solidFill>
            <a:schemeClr val="tx1"/>
          </a:solidFill>
          <a:latin typeface="+mn-lt"/>
          <a:ea typeface="+mn-ea"/>
          <a:cs typeface="+mn-cs"/>
        </a:defRPr>
      </a:lvl8pPr>
      <a:lvl9pPr marL="5201839" algn="l" defTabSz="130046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1" Type="http://schemas.openxmlformats.org/officeDocument/2006/relationships/image" Target="../media/image22.png"/><Relationship Id="rId12" Type="http://schemas.openxmlformats.org/officeDocument/2006/relationships/image" Target="../media/image23.png"/><Relationship Id="rId13" Type="http://schemas.openxmlformats.org/officeDocument/2006/relationships/image" Target="../media/image24.png"/><Relationship Id="rId1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9" Type="http://schemas.openxmlformats.org/officeDocument/2006/relationships/image" Target="../media/image20.png"/><Relationship Id="rId10"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31.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Macintosh%20HD:Users:FelicityBrown:Documents:Uni%20back%20up:PhD%20BackUp:PhD%20Stuff:RCT%20:Questionnaires:Pre:SSTBI-Baseline%20Questionnaires-%20no%20ECBI.docx!OLE_LINK1"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eg"/></Relationships>
</file>

<file path=ppt/slides/_rels/slide34.xml.rels><?xml version="1.0" encoding="UTF-8" standalone="yes"?>
<Relationships xmlns="http://schemas.openxmlformats.org/package/2006/relationships"><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oleObject" Target="Macintosh%20HD:Users:FelicityBrown:Documents:Uni%20back%20up:PhD%20BackUp:PhD%20Stuff:RCT%20:Questionnaires:Pre:SSTBI-Baseline%20Questionnaires-%20no%20ECBI.docx!OLE_LINK2"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jpeg"/></Relationships>
</file>

<file path=ppt/slides/_rels/slide38.xml.rels><?xml version="1.0" encoding="UTF-8" standalone="yes"?>
<Relationships xmlns="http://schemas.openxmlformats.org/package/2006/relationships"><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oleObject" Target="???"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9.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 Id="rId3" Type="http://schemas.openxmlformats.org/officeDocument/2006/relationships/image" Target="../media/image50.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53.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0770" name="Rectangle 1"/>
          <p:cNvSpPr>
            <a:spLocks noGrp="1" noChangeArrowheads="1"/>
          </p:cNvSpPr>
          <p:nvPr>
            <p:ph type="title"/>
          </p:nvPr>
        </p:nvSpPr>
        <p:spPr>
          <a:xfrm>
            <a:off x="330200" y="381000"/>
            <a:ext cx="12354560" cy="4724400"/>
          </a:xfrm>
        </p:spPr>
        <p:txBody>
          <a:bodyPr>
            <a:normAutofit/>
          </a:bodyPr>
          <a:lstStyle/>
          <a:p>
            <a:pPr algn="ctr" eaLnBrk="1" hangingPunct="1"/>
            <a:r>
              <a:rPr lang="en-US" sz="6000" dirty="0">
                <a:latin typeface="Comic Sans MS" pitchFamily="66" charset="0"/>
              </a:rPr>
              <a:t>Stepping Stones Triple </a:t>
            </a:r>
            <a:r>
              <a:rPr lang="en-US" sz="6000" dirty="0" smtClean="0">
                <a:latin typeface="Comic Sans MS" pitchFamily="66" charset="0"/>
              </a:rPr>
              <a:t>P </a:t>
            </a:r>
            <a:br>
              <a:rPr lang="en-US" sz="6000" dirty="0" smtClean="0">
                <a:latin typeface="Comic Sans MS" pitchFamily="66" charset="0"/>
              </a:rPr>
            </a:br>
            <a:r>
              <a:rPr lang="en-US" sz="6000" dirty="0" smtClean="0">
                <a:latin typeface="Comic Sans MS" pitchFamily="66" charset="0"/>
              </a:rPr>
              <a:t>and </a:t>
            </a:r>
            <a:br>
              <a:rPr lang="en-US" sz="6000" dirty="0" smtClean="0">
                <a:latin typeface="Comic Sans MS" pitchFamily="66" charset="0"/>
              </a:rPr>
            </a:br>
            <a:r>
              <a:rPr lang="en-US" sz="6000" dirty="0" smtClean="0">
                <a:latin typeface="Comic Sans MS" pitchFamily="66" charset="0"/>
              </a:rPr>
              <a:t>Acceptance &amp; Commitment Therapy </a:t>
            </a:r>
            <a:br>
              <a:rPr lang="en-US" sz="6000" dirty="0" smtClean="0">
                <a:latin typeface="Comic Sans MS" pitchFamily="66" charset="0"/>
              </a:rPr>
            </a:br>
            <a:r>
              <a:rPr lang="en-US" sz="6000" dirty="0" smtClean="0">
                <a:latin typeface="Comic Sans MS" pitchFamily="66" charset="0"/>
              </a:rPr>
              <a:t>for </a:t>
            </a:r>
            <a:br>
              <a:rPr lang="en-US" sz="6000" dirty="0" smtClean="0">
                <a:latin typeface="Comic Sans MS" pitchFamily="66" charset="0"/>
              </a:rPr>
            </a:br>
            <a:r>
              <a:rPr lang="en-US" sz="6000" dirty="0" smtClean="0">
                <a:latin typeface="Comic Sans MS" pitchFamily="66" charset="0"/>
              </a:rPr>
              <a:t>Acquired </a:t>
            </a:r>
            <a:r>
              <a:rPr lang="en-US" sz="6000" dirty="0">
                <a:latin typeface="Comic Sans MS" pitchFamily="66" charset="0"/>
              </a:rPr>
              <a:t>B</a:t>
            </a:r>
            <a:r>
              <a:rPr lang="en-US" sz="6000" dirty="0" smtClean="0">
                <a:latin typeface="Comic Sans MS" pitchFamily="66" charset="0"/>
              </a:rPr>
              <a:t>rain </a:t>
            </a:r>
            <a:r>
              <a:rPr lang="en-US" sz="6000" dirty="0">
                <a:latin typeface="Comic Sans MS" pitchFamily="66" charset="0"/>
              </a:rPr>
              <a:t>I</a:t>
            </a:r>
            <a:r>
              <a:rPr lang="en-US" sz="6000" dirty="0" smtClean="0">
                <a:latin typeface="Comic Sans MS" pitchFamily="66" charset="0"/>
              </a:rPr>
              <a:t>njury</a:t>
            </a:r>
            <a:endParaRPr lang="en-US" sz="6000" dirty="0">
              <a:latin typeface="Comic Sans MS" pitchFamily="66" charset="0"/>
            </a:endParaRPr>
          </a:p>
        </p:txBody>
      </p:sp>
      <p:sp>
        <p:nvSpPr>
          <p:cNvPr id="160771" name="Rectangle 2"/>
          <p:cNvSpPr>
            <a:spLocks noGrp="1" noChangeArrowheads="1"/>
          </p:cNvSpPr>
          <p:nvPr>
            <p:ph idx="1"/>
          </p:nvPr>
        </p:nvSpPr>
        <p:spPr>
          <a:xfrm>
            <a:off x="2325936" y="3796683"/>
            <a:ext cx="11704320" cy="6436925"/>
          </a:xfrm>
        </p:spPr>
        <p:txBody>
          <a:bodyPr/>
          <a:lstStyle/>
          <a:p>
            <a:pPr marL="0" indent="0">
              <a:buNone/>
            </a:pPr>
            <a:r>
              <a:rPr lang="en-US" dirty="0" smtClean="0">
                <a:latin typeface="Comic Sans MS" pitchFamily="66" charset="0"/>
              </a:rPr>
              <a:t> </a:t>
            </a:r>
          </a:p>
        </p:txBody>
      </p:sp>
      <p:sp>
        <p:nvSpPr>
          <p:cNvPr id="160772" name="Rectangle 3"/>
          <p:cNvSpPr>
            <a:spLocks/>
          </p:cNvSpPr>
          <p:nvPr/>
        </p:nvSpPr>
        <p:spPr bwMode="auto">
          <a:xfrm>
            <a:off x="1743197" y="5813506"/>
            <a:ext cx="8675452" cy="2215991"/>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wrap="none" lIns="0" tIns="0" rIns="0" bIns="0" anchor="ctr">
            <a:spAutoFit/>
          </a:bodyPr>
          <a:lstStyle/>
          <a:p>
            <a:r>
              <a:rPr lang="en-US" sz="3600" dirty="0">
                <a:solidFill>
                  <a:schemeClr val="tx1"/>
                </a:solidFill>
                <a:latin typeface="Comic Sans MS" pitchFamily="66" charset="0"/>
              </a:rPr>
              <a:t>Felicity Brown</a:t>
            </a:r>
          </a:p>
          <a:p>
            <a:r>
              <a:rPr lang="en-US" sz="3600" dirty="0">
                <a:solidFill>
                  <a:schemeClr val="tx1"/>
                </a:solidFill>
                <a:latin typeface="Comic Sans MS" pitchFamily="66" charset="0"/>
              </a:rPr>
              <a:t>PhD Candidate</a:t>
            </a:r>
          </a:p>
          <a:p>
            <a:r>
              <a:rPr lang="en-US" sz="3600" dirty="0">
                <a:solidFill>
                  <a:schemeClr val="tx1"/>
                </a:solidFill>
                <a:latin typeface="Comic Sans MS" pitchFamily="66" charset="0"/>
              </a:rPr>
              <a:t>School of Psychology</a:t>
            </a:r>
          </a:p>
          <a:p>
            <a:r>
              <a:rPr lang="en-US" sz="3600" dirty="0">
                <a:solidFill>
                  <a:schemeClr val="tx1"/>
                </a:solidFill>
                <a:latin typeface="Comic Sans MS" pitchFamily="66" charset="0"/>
              </a:rPr>
              <a:t>The University of Queensland, Australia</a:t>
            </a:r>
          </a:p>
        </p:txBody>
      </p:sp>
      <p:pic>
        <p:nvPicPr>
          <p:cNvPr id="160773" name="Picture 4"/>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9664702" y="8597903"/>
            <a:ext cx="1892299" cy="431799"/>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pic>
        <p:nvPicPr>
          <p:cNvPr id="160774" name="Picture 5"/>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825501" y="8496301"/>
            <a:ext cx="2324100" cy="6223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pic>
        <p:nvPicPr>
          <p:cNvPr id="160775" name="Picture 6"/>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0418650" y="5175252"/>
            <a:ext cx="1944216" cy="1276506"/>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pic>
        <p:nvPicPr>
          <p:cNvPr id="160776" name="Picture 7"/>
          <p:cNvPicPr>
            <a:picLocks noChangeAspect="1" noChangeArrowheads="1"/>
          </p:cNvPicPr>
          <p:nvPr/>
        </p:nvPicPr>
        <p:blipFill>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978401" y="8509001"/>
            <a:ext cx="3048000" cy="5969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73058" name="Group 3"/>
          <p:cNvGrpSpPr>
            <a:grpSpLocks/>
          </p:cNvGrpSpPr>
          <p:nvPr/>
        </p:nvGrpSpPr>
        <p:grpSpPr bwMode="auto">
          <a:xfrm>
            <a:off x="3190032" y="2788568"/>
            <a:ext cx="6299200" cy="5118100"/>
            <a:chOff x="0" y="0"/>
            <a:chExt cx="3968" cy="3224"/>
          </a:xfrm>
        </p:grpSpPr>
        <p:pic>
          <p:nvPicPr>
            <p:cNvPr id="173060" name="Picture 1"/>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5559" r="5492"/>
            <a:stretch>
              <a:fillRect/>
            </a:stretch>
          </p:blipFill>
          <p:spPr bwMode="auto">
            <a:xfrm>
              <a:off x="0" y="208"/>
              <a:ext cx="3968" cy="2959"/>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pic>
          <p:nvPicPr>
            <p:cNvPr id="173061" name="Picture 2"/>
            <p:cNvPicPr>
              <a:picLocks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8" y="0"/>
              <a:ext cx="3952" cy="322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grpSp>
      <p:sp>
        <p:nvSpPr>
          <p:cNvPr id="173059" name="Rectangle 4"/>
          <p:cNvSpPr>
            <a:spLocks noGrp="1" noChangeArrowheads="1"/>
          </p:cNvSpPr>
          <p:nvPr>
            <p:ph type="title"/>
          </p:nvPr>
        </p:nvSpPr>
        <p:spPr/>
        <p:txBody>
          <a:bodyPr>
            <a:normAutofit/>
          </a:bodyPr>
          <a:lstStyle/>
          <a:p>
            <a:pPr eaLnBrk="1" hangingPunct="1"/>
            <a:r>
              <a:rPr lang="en-US" sz="6000" dirty="0" smtClean="0">
                <a:solidFill>
                  <a:schemeClr val="accent4"/>
                </a:solidFill>
                <a:latin typeface="Comic Sans MS" pitchFamily="66" charset="0"/>
              </a:rPr>
              <a:t>Methods</a:t>
            </a:r>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0226" name="Rectangle 1"/>
          <p:cNvSpPr>
            <a:spLocks noGrp="1" noChangeArrowheads="1"/>
          </p:cNvSpPr>
          <p:nvPr>
            <p:ph type="title"/>
          </p:nvPr>
        </p:nvSpPr>
        <p:spPr>
          <a:xfrm>
            <a:off x="2568613" y="-163760"/>
            <a:ext cx="10464801" cy="2438400"/>
          </a:xfrm>
        </p:spPr>
        <p:txBody>
          <a:bodyPr>
            <a:normAutofit/>
          </a:bodyPr>
          <a:lstStyle/>
          <a:p>
            <a:pPr eaLnBrk="1" hangingPunct="1"/>
            <a:r>
              <a:rPr lang="en-US" sz="6000" dirty="0" smtClean="0">
                <a:solidFill>
                  <a:schemeClr val="accent4"/>
                </a:solidFill>
                <a:latin typeface="Comic Sans MS" pitchFamily="66" charset="0"/>
              </a:rPr>
              <a:t>Design: RCT</a:t>
            </a:r>
          </a:p>
        </p:txBody>
      </p:sp>
      <p:pic>
        <p:nvPicPr>
          <p:cNvPr id="180227"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 y="2470150"/>
            <a:ext cx="952501" cy="8572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pic>
        <p:nvPicPr>
          <p:cNvPr id="180228" name="Picture 3"/>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876299" y="2624140"/>
            <a:ext cx="584201" cy="56673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pic>
        <p:nvPicPr>
          <p:cNvPr id="180229" name="Picture 4"/>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390651" y="2484441"/>
            <a:ext cx="1346200" cy="76358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pic>
        <p:nvPicPr>
          <p:cNvPr id="180230" name="Picture 5"/>
          <p:cNvPicPr>
            <a:picLocks noChangeAspect="1" noChangeArrowheads="1"/>
          </p:cNvPicPr>
          <p:nvPr/>
        </p:nvPicPr>
        <p:blipFill>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200400" y="2522539"/>
            <a:ext cx="1346200" cy="762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pic>
        <p:nvPicPr>
          <p:cNvPr id="180231" name="Picture 6"/>
          <p:cNvPicPr>
            <a:picLocks noChangeAspect="1" noChangeArrowheads="1"/>
          </p:cNvPicPr>
          <p:nvPr/>
        </p:nvPicPr>
        <p:blipFill>
          <a:blip r:embed="rId6">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048250" y="2543175"/>
            <a:ext cx="1250950" cy="7366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pic>
        <p:nvPicPr>
          <p:cNvPr id="180232" name="Picture 7"/>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692401" y="2600326"/>
            <a:ext cx="622300" cy="6032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pic>
        <p:nvPicPr>
          <p:cNvPr id="180233" name="Picture 8"/>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483102" y="2619376"/>
            <a:ext cx="600075" cy="584201"/>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pic>
        <p:nvPicPr>
          <p:cNvPr id="180234" name="Picture 9"/>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 y="6845301"/>
            <a:ext cx="952501" cy="8572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pic>
        <p:nvPicPr>
          <p:cNvPr id="180235" name="Picture 10"/>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876299" y="6997701"/>
            <a:ext cx="584201" cy="56673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pic>
        <p:nvPicPr>
          <p:cNvPr id="180236" name="Picture 11"/>
          <p:cNvPicPr>
            <a:picLocks noChangeAspect="1" noChangeArrowheads="1"/>
          </p:cNvPicPr>
          <p:nvPr/>
        </p:nvPicPr>
        <p:blipFill>
          <a:blip r:embed="rId6">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054600" y="6908800"/>
            <a:ext cx="1250950" cy="7366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pic>
        <p:nvPicPr>
          <p:cNvPr id="180237" name="Picture 12"/>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483102" y="6985001"/>
            <a:ext cx="600075" cy="584201"/>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pic>
        <p:nvPicPr>
          <p:cNvPr id="180238" name="Picture 13"/>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273799" y="7010400"/>
            <a:ext cx="584201" cy="56673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pic>
        <p:nvPicPr>
          <p:cNvPr id="180239" name="Picture 14"/>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794501" y="6870702"/>
            <a:ext cx="1346200" cy="762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pic>
        <p:nvPicPr>
          <p:cNvPr id="180240" name="Picture 15"/>
          <p:cNvPicPr>
            <a:picLocks noChangeAspect="1" noChangeArrowheads="1"/>
          </p:cNvPicPr>
          <p:nvPr/>
        </p:nvPicPr>
        <p:blipFill>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8597900" y="6908802"/>
            <a:ext cx="1346200" cy="762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pic>
        <p:nvPicPr>
          <p:cNvPr id="180241" name="Picture 16"/>
          <p:cNvPicPr>
            <a:picLocks noChangeAspect="1" noChangeArrowheads="1"/>
          </p:cNvPicPr>
          <p:nvPr/>
        </p:nvPicPr>
        <p:blipFill>
          <a:blip r:embed="rId6">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0452100" y="6921501"/>
            <a:ext cx="1250950" cy="7366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pic>
        <p:nvPicPr>
          <p:cNvPr id="180242" name="Picture 17"/>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8089901" y="6985000"/>
            <a:ext cx="622300" cy="6032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pic>
        <p:nvPicPr>
          <p:cNvPr id="180243" name="Picture 18"/>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9880600" y="6997700"/>
            <a:ext cx="600075" cy="584201"/>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pic>
        <p:nvPicPr>
          <p:cNvPr id="180244" name="Picture 19"/>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2877801" y="9626600"/>
            <a:ext cx="584201" cy="56673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pic>
        <p:nvPicPr>
          <p:cNvPr id="180245" name="Picture 20"/>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7741900" y="11366500"/>
            <a:ext cx="1346200" cy="762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pic>
        <p:nvPicPr>
          <p:cNvPr id="180246" name="Picture 21"/>
          <p:cNvPicPr>
            <a:picLocks noChangeAspect="1" noChangeArrowheads="1"/>
          </p:cNvPicPr>
          <p:nvPr/>
        </p:nvPicPr>
        <p:blipFill>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9545302" y="11404600"/>
            <a:ext cx="1346200" cy="762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pic>
        <p:nvPicPr>
          <p:cNvPr id="180247" name="Picture 22"/>
          <p:cNvPicPr>
            <a:picLocks noChangeAspect="1" noChangeArrowheads="1"/>
          </p:cNvPicPr>
          <p:nvPr/>
        </p:nvPicPr>
        <p:blipFill>
          <a:blip r:embed="rId6">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1399501" y="11417300"/>
            <a:ext cx="1250950" cy="7366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pic>
        <p:nvPicPr>
          <p:cNvPr id="180248" name="Picture 23"/>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9037300" y="11480801"/>
            <a:ext cx="622300" cy="6032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pic>
        <p:nvPicPr>
          <p:cNvPr id="180249" name="Picture 24"/>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0828001" y="11493501"/>
            <a:ext cx="600075" cy="584201"/>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pic>
        <p:nvPicPr>
          <p:cNvPr id="180250" name="Picture 25"/>
          <p:cNvPicPr>
            <a:picLocks noChangeAspect="1" noChangeArrowheads="1"/>
          </p:cNvPicPr>
          <p:nvPr/>
        </p:nvPicPr>
        <p:blipFill>
          <a:blip r:embed="rId7">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2014199" y="6997702"/>
            <a:ext cx="914401" cy="6096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pic>
        <p:nvPicPr>
          <p:cNvPr id="180251" name="Picture 26"/>
          <p:cNvPicPr>
            <a:picLocks noChangeAspect="1" noChangeArrowheads="1"/>
          </p:cNvPicPr>
          <p:nvPr/>
        </p:nvPicPr>
        <p:blipFill>
          <a:blip r:embed="rId7">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2065001" y="2603502"/>
            <a:ext cx="914401" cy="6096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pic>
        <p:nvPicPr>
          <p:cNvPr id="180252" name="Picture 27"/>
          <p:cNvPicPr>
            <a:picLocks noChangeAspect="1" noChangeArrowheads="1"/>
          </p:cNvPicPr>
          <p:nvPr/>
        </p:nvPicPr>
        <p:blipFill>
          <a:blip r:embed="rId8">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14300" y="1295400"/>
            <a:ext cx="2028826" cy="7366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pic>
        <p:nvPicPr>
          <p:cNvPr id="180253" name="Picture 28"/>
          <p:cNvPicPr>
            <a:picLocks noChangeAspect="1" noChangeArrowheads="1"/>
          </p:cNvPicPr>
          <p:nvPr/>
        </p:nvPicPr>
        <p:blipFill>
          <a:blip r:embed="rId9">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77801" y="5788027"/>
            <a:ext cx="1905000" cy="11207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pic>
        <p:nvPicPr>
          <p:cNvPr id="180254" name="Picture 29"/>
          <p:cNvPicPr>
            <a:picLocks noChangeAspect="1" noChangeArrowheads="1"/>
          </p:cNvPicPr>
          <p:nvPr/>
        </p:nvPicPr>
        <p:blipFill>
          <a:blip r:embed="rId10">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460500" y="6894516"/>
            <a:ext cx="2997200" cy="76358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pic>
        <p:nvPicPr>
          <p:cNvPr id="180255" name="Picture 30"/>
          <p:cNvPicPr>
            <a:picLocks noChangeAspect="1" noChangeArrowheads="1"/>
          </p:cNvPicPr>
          <p:nvPr/>
        </p:nvPicPr>
        <p:blipFill>
          <a:blip r:embed="rId11">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84202" y="7797802"/>
            <a:ext cx="4843463" cy="838199"/>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pic>
        <p:nvPicPr>
          <p:cNvPr id="180256" name="Picture 31"/>
          <p:cNvPicPr>
            <a:picLocks noChangeAspect="1" noChangeArrowheads="1"/>
          </p:cNvPicPr>
          <p:nvPr/>
        </p:nvPicPr>
        <p:blipFill>
          <a:blip r:embed="rId1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908303" y="4673600"/>
            <a:ext cx="673099" cy="4826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pic>
        <p:nvPicPr>
          <p:cNvPr id="180257" name="Picture 32"/>
          <p:cNvPicPr>
            <a:picLocks noChangeAspect="1" noChangeArrowheads="1"/>
          </p:cNvPicPr>
          <p:nvPr/>
        </p:nvPicPr>
        <p:blipFill>
          <a:blip r:embed="rId11">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11202" y="3606802"/>
            <a:ext cx="4843463" cy="838199"/>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pic>
        <p:nvPicPr>
          <p:cNvPr id="180258" name="Picture 33"/>
          <p:cNvPicPr>
            <a:picLocks noChangeAspect="1" noChangeArrowheads="1"/>
          </p:cNvPicPr>
          <p:nvPr/>
        </p:nvPicPr>
        <p:blipFill>
          <a:blip r:embed="rId1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794002" y="8839201"/>
            <a:ext cx="673099" cy="4826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pic>
        <p:nvPicPr>
          <p:cNvPr id="180259" name="Picture 34"/>
          <p:cNvPicPr>
            <a:picLocks noChangeAspect="1" noChangeArrowheads="1"/>
          </p:cNvPicPr>
          <p:nvPr/>
        </p:nvPicPr>
        <p:blipFill>
          <a:blip r:embed="rId1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765800" y="3540128"/>
            <a:ext cx="6565899" cy="96996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pic>
        <p:nvPicPr>
          <p:cNvPr id="180260" name="Picture 35"/>
          <p:cNvPicPr>
            <a:picLocks noChangeAspect="1" noChangeArrowheads="1"/>
          </p:cNvPicPr>
          <p:nvPr/>
        </p:nvPicPr>
        <p:blipFill>
          <a:blip r:embed="rId1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8712203" y="4660900"/>
            <a:ext cx="673099" cy="4953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pic>
        <p:nvPicPr>
          <p:cNvPr id="37" name="Picture 34"/>
          <p:cNvPicPr>
            <a:picLocks noChangeAspect="1" noChangeArrowheads="1"/>
          </p:cNvPicPr>
          <p:nvPr/>
        </p:nvPicPr>
        <p:blipFill>
          <a:blip r:embed="rId1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0617200" y="7772401"/>
            <a:ext cx="2057400" cy="533399"/>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pic>
        <p:nvPicPr>
          <p:cNvPr id="38" name="Picture 35"/>
          <p:cNvPicPr>
            <a:picLocks noChangeAspect="1" noChangeArrowheads="1"/>
          </p:cNvPicPr>
          <p:nvPr/>
        </p:nvPicPr>
        <p:blipFill>
          <a:blip r:embed="rId1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1455400" y="8382000"/>
            <a:ext cx="673099" cy="4953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16227828"/>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025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025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025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025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025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026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82" name="Rectangle 1"/>
          <p:cNvSpPr>
            <a:spLocks noGrp="1" noChangeArrowheads="1"/>
          </p:cNvSpPr>
          <p:nvPr>
            <p:ph type="body" idx="1"/>
          </p:nvPr>
        </p:nvSpPr>
        <p:spPr>
          <a:xfrm>
            <a:off x="1245816" y="1852464"/>
            <a:ext cx="10464800" cy="7213600"/>
          </a:xfrm>
        </p:spPr>
        <p:txBody>
          <a:bodyPr/>
          <a:lstStyle/>
          <a:p>
            <a:pPr marL="644783" indent="0">
              <a:buNone/>
            </a:pPr>
            <a:r>
              <a:rPr lang="en-US" sz="3200" i="1" dirty="0" smtClean="0">
                <a:solidFill>
                  <a:schemeClr val="accent3"/>
                </a:solidFill>
                <a:latin typeface="Comic Sans MS" pitchFamily="66" charset="0"/>
                <a:sym typeface="Cambria Italic" charset="0"/>
              </a:rPr>
              <a:t>“Parents can often be so engaged in doing everything they can for their child, they forget to look after themselves. And so there needs to be some discussion around that, and relaxation strategies or time out for themselves…… so they are able to continue caring for their child..” </a:t>
            </a:r>
          </a:p>
          <a:p>
            <a:pPr marL="644783" indent="0">
              <a:buNone/>
            </a:pPr>
            <a:r>
              <a:rPr lang="en-US" sz="3200" dirty="0" smtClean="0">
                <a:solidFill>
                  <a:schemeClr val="accent3"/>
                </a:solidFill>
                <a:latin typeface="Comic Sans MS" pitchFamily="66" charset="0"/>
                <a:sym typeface="Cambria" charset="0"/>
              </a:rPr>
              <a:t>(Health Professional)</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71284652"/>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5106" name="Rectangle 1"/>
          <p:cNvSpPr>
            <a:spLocks noGrp="1" noChangeArrowheads="1"/>
          </p:cNvSpPr>
          <p:nvPr>
            <p:ph type="title"/>
          </p:nvPr>
        </p:nvSpPr>
        <p:spPr/>
        <p:txBody>
          <a:bodyPr>
            <a:noAutofit/>
          </a:bodyPr>
          <a:lstStyle/>
          <a:p>
            <a:r>
              <a:rPr lang="en-US" sz="6000" dirty="0" smtClean="0">
                <a:solidFill>
                  <a:schemeClr val="accent4"/>
                </a:solidFill>
                <a:latin typeface="Comic Sans MS" pitchFamily="66" charset="0"/>
                <a:sym typeface="Corbel" charset="0"/>
              </a:rPr>
              <a:t>“Acceptance and Commitment Therapy for Parenting Stress”</a:t>
            </a:r>
            <a:endParaRPr lang="en-US" sz="6000" dirty="0">
              <a:solidFill>
                <a:schemeClr val="accent4"/>
              </a:solidFill>
              <a:latin typeface="Comic Sans MS" pitchFamily="66" charset="0"/>
            </a:endParaRPr>
          </a:p>
        </p:txBody>
      </p:sp>
      <p:sp>
        <p:nvSpPr>
          <p:cNvPr id="175107" name="Rectangle 2"/>
          <p:cNvSpPr>
            <a:spLocks noGrp="1" noChangeArrowheads="1"/>
          </p:cNvSpPr>
          <p:nvPr>
            <p:ph idx="1"/>
          </p:nvPr>
        </p:nvSpPr>
        <p:spPr>
          <a:xfrm>
            <a:off x="158079" y="2572544"/>
            <a:ext cx="10464801" cy="5714999"/>
          </a:xfrm>
        </p:spPr>
        <p:txBody>
          <a:bodyPr>
            <a:noAutofit/>
          </a:bodyPr>
          <a:lstStyle/>
          <a:p>
            <a:pPr marL="987590" indent="-342900"/>
            <a:r>
              <a:rPr lang="en-US" sz="3600" dirty="0">
                <a:solidFill>
                  <a:srgbClr val="000000"/>
                </a:solidFill>
                <a:latin typeface="Comic Sans MS" pitchFamily="66" charset="0"/>
                <a:sym typeface="Corbel" charset="0"/>
              </a:rPr>
              <a:t>Targets parental stress and adjustment</a:t>
            </a:r>
            <a:endParaRPr lang="en-US" sz="3600" dirty="0">
              <a:solidFill>
                <a:srgbClr val="000000"/>
              </a:solidFill>
              <a:latin typeface="Comic Sans MS" pitchFamily="66" charset="0"/>
              <a:ea typeface="ヒラギノ角ゴ ProN W3" charset="-128"/>
              <a:sym typeface="Corbel" charset="0"/>
            </a:endParaRPr>
          </a:p>
          <a:p>
            <a:pPr marL="987590" indent="-342900"/>
            <a:r>
              <a:rPr lang="en-US" sz="3600" dirty="0">
                <a:solidFill>
                  <a:srgbClr val="000000"/>
                </a:solidFill>
                <a:latin typeface="Comic Sans MS" pitchFamily="66" charset="0"/>
                <a:sym typeface="Corbel" charset="0"/>
              </a:rPr>
              <a:t>Incorporates mindfulness and acceptance of emotional and cognitive responses in service of valued living</a:t>
            </a:r>
            <a:endParaRPr lang="en-US" sz="3600" dirty="0">
              <a:solidFill>
                <a:srgbClr val="000000"/>
              </a:solidFill>
              <a:latin typeface="Comic Sans MS" pitchFamily="66" charset="0"/>
              <a:ea typeface="ヒラギノ角ゴ ProN W3" charset="-128"/>
              <a:sym typeface="Corbel" charset="0"/>
            </a:endParaRPr>
          </a:p>
          <a:p>
            <a:pPr marL="987590" indent="-342900"/>
            <a:r>
              <a:rPr lang="en-US" sz="3600" dirty="0">
                <a:solidFill>
                  <a:srgbClr val="000000"/>
                </a:solidFill>
                <a:latin typeface="Comic Sans MS" pitchFamily="66" charset="0"/>
                <a:sym typeface="Corbel" charset="0"/>
              </a:rPr>
              <a:t>ACT has been found to decrease distress in parents of children with autism </a:t>
            </a:r>
            <a:r>
              <a:rPr lang="en-US" sz="2400" dirty="0">
                <a:solidFill>
                  <a:srgbClr val="000000"/>
                </a:solidFill>
                <a:latin typeface="Comic Sans MS" pitchFamily="66" charset="0"/>
                <a:sym typeface="Corbel" charset="0"/>
              </a:rPr>
              <a:t>(</a:t>
            </a:r>
            <a:r>
              <a:rPr lang="en-US" sz="2400" dirty="0" err="1">
                <a:solidFill>
                  <a:srgbClr val="000000"/>
                </a:solidFill>
                <a:latin typeface="Comic Sans MS" pitchFamily="66" charset="0"/>
                <a:sym typeface="Corbel" charset="0"/>
              </a:rPr>
              <a:t>Blackledge</a:t>
            </a:r>
            <a:r>
              <a:rPr lang="en-US" sz="2400" dirty="0">
                <a:solidFill>
                  <a:srgbClr val="000000"/>
                </a:solidFill>
                <a:latin typeface="Comic Sans MS" pitchFamily="66" charset="0"/>
                <a:sym typeface="Corbel" charset="0"/>
              </a:rPr>
              <a:t> &amp; Hayes, 2006</a:t>
            </a:r>
            <a:r>
              <a:rPr lang="en-US" sz="2400" dirty="0" smtClean="0">
                <a:solidFill>
                  <a:srgbClr val="000000"/>
                </a:solidFill>
                <a:latin typeface="Comic Sans MS" pitchFamily="66" charset="0"/>
                <a:sym typeface="Corbel" charset="0"/>
              </a:rPr>
              <a:t>)</a:t>
            </a:r>
            <a:endParaRPr lang="en-US" sz="2400" dirty="0">
              <a:solidFill>
                <a:srgbClr val="000000"/>
              </a:solidFill>
              <a:latin typeface="Comic Sans MS" pitchFamily="66" charset="0"/>
              <a:ea typeface="ヒラギノ角ゴ ProN W3" charset="-128"/>
              <a:sym typeface="Corbel" charset="0"/>
            </a:endParaRPr>
          </a:p>
          <a:p>
            <a:pPr marL="987590" indent="-342900"/>
            <a:r>
              <a:rPr lang="en-US" sz="3600" dirty="0" smtClean="0">
                <a:solidFill>
                  <a:srgbClr val="000000"/>
                </a:solidFill>
                <a:latin typeface="Comic Sans MS" pitchFamily="66" charset="0"/>
                <a:sym typeface="Corbel" charset="0"/>
              </a:rPr>
              <a:t>Preliminary evidence from studies at UQ</a:t>
            </a:r>
          </a:p>
          <a:p>
            <a:pPr marL="987590" indent="-342900"/>
            <a:r>
              <a:rPr lang="en-US" sz="3600" dirty="0" smtClean="0">
                <a:solidFill>
                  <a:srgbClr val="000000"/>
                </a:solidFill>
                <a:latin typeface="Comic Sans MS" pitchFamily="66" charset="0"/>
                <a:sym typeface="Corbel" charset="0"/>
              </a:rPr>
              <a:t>2 </a:t>
            </a:r>
            <a:r>
              <a:rPr lang="en-US" sz="3600" dirty="0">
                <a:solidFill>
                  <a:srgbClr val="000000"/>
                </a:solidFill>
                <a:latin typeface="Comic Sans MS" pitchFamily="66" charset="0"/>
                <a:sym typeface="Corbel" charset="0"/>
              </a:rPr>
              <a:t>x 2 hour </a:t>
            </a:r>
            <a:r>
              <a:rPr lang="en-US" sz="3600" dirty="0" smtClean="0">
                <a:solidFill>
                  <a:srgbClr val="000000"/>
                </a:solidFill>
                <a:latin typeface="Comic Sans MS" pitchFamily="66" charset="0"/>
                <a:sym typeface="Corbel" charset="0"/>
              </a:rPr>
              <a:t>session workshop</a:t>
            </a:r>
            <a:endParaRPr lang="en-US" sz="3600" dirty="0">
              <a:solidFill>
                <a:srgbClr val="000000"/>
              </a:solidFill>
              <a:latin typeface="Comic Sans MS" pitchFamily="66" charset="0"/>
              <a:ea typeface="ヒラギノ角ゴ ProN W3" charset="-128"/>
              <a:sym typeface="Corbel" charset="0"/>
            </a:endParaRPr>
          </a:p>
        </p:txBody>
      </p:sp>
      <p:pic>
        <p:nvPicPr>
          <p:cNvPr id="175108" name="Picture 3"/>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0246816" y="7057614"/>
            <a:ext cx="2480320" cy="230315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7154" name="Rectangle 1"/>
          <p:cNvSpPr>
            <a:spLocks noGrp="1" noChangeArrowheads="1"/>
          </p:cNvSpPr>
          <p:nvPr>
            <p:ph type="title"/>
          </p:nvPr>
        </p:nvSpPr>
        <p:spPr>
          <a:xfrm>
            <a:off x="1317824" y="769491"/>
            <a:ext cx="10464801" cy="2438400"/>
          </a:xfrm>
        </p:spPr>
        <p:txBody>
          <a:bodyPr>
            <a:normAutofit fontScale="90000"/>
          </a:bodyPr>
          <a:lstStyle/>
          <a:p>
            <a:pPr eaLnBrk="1" hangingPunct="1"/>
            <a:r>
              <a:rPr lang="en-US" sz="6700" dirty="0">
                <a:solidFill>
                  <a:schemeClr val="accent4"/>
                </a:solidFill>
                <a:latin typeface="Comic Sans MS" pitchFamily="66" charset="0"/>
                <a:sym typeface="Corbel" charset="0"/>
              </a:rPr>
              <a:t>Stepping Stones Triple P</a:t>
            </a:r>
            <a:br>
              <a:rPr lang="en-US" sz="6700" dirty="0">
                <a:solidFill>
                  <a:schemeClr val="accent4"/>
                </a:solidFill>
                <a:latin typeface="Comic Sans MS" pitchFamily="66" charset="0"/>
                <a:sym typeface="Corbel" charset="0"/>
              </a:rPr>
            </a:br>
            <a:r>
              <a:rPr lang="en-US" sz="6700" dirty="0">
                <a:solidFill>
                  <a:schemeClr val="accent4"/>
                </a:solidFill>
                <a:latin typeface="Comic Sans MS" pitchFamily="66" charset="0"/>
                <a:sym typeface="Corbel" charset="0"/>
              </a:rPr>
              <a:t>Positive Parenting Program</a:t>
            </a:r>
            <a:r>
              <a:rPr lang="en-US" sz="4400" dirty="0">
                <a:solidFill>
                  <a:srgbClr val="000000"/>
                </a:solidFill>
                <a:latin typeface="Corbel" charset="0"/>
                <a:ea typeface="ヒラギノ角ゴ ProN W3" charset="-128"/>
                <a:sym typeface="Corbel" charset="0"/>
              </a:rPr>
              <a:t/>
            </a:r>
            <a:br>
              <a:rPr lang="en-US" sz="4400" dirty="0">
                <a:solidFill>
                  <a:srgbClr val="000000"/>
                </a:solidFill>
                <a:latin typeface="Corbel" charset="0"/>
                <a:ea typeface="ヒラギノ角ゴ ProN W3" charset="-128"/>
                <a:sym typeface="Corbel" charset="0"/>
              </a:rPr>
            </a:br>
            <a:endParaRPr lang="en-US" sz="4400" dirty="0"/>
          </a:p>
        </p:txBody>
      </p:sp>
      <p:sp>
        <p:nvSpPr>
          <p:cNvPr id="177155" name="Rectangle 2"/>
          <p:cNvSpPr>
            <a:spLocks noGrp="1" noChangeArrowheads="1"/>
          </p:cNvSpPr>
          <p:nvPr>
            <p:ph idx="1"/>
          </p:nvPr>
        </p:nvSpPr>
        <p:spPr>
          <a:xfrm>
            <a:off x="1245816" y="2788568"/>
            <a:ext cx="10464801" cy="6696744"/>
          </a:xfrm>
        </p:spPr>
        <p:txBody>
          <a:bodyPr>
            <a:noAutofit/>
          </a:bodyPr>
          <a:lstStyle/>
          <a:p>
            <a:pPr marL="904782"/>
            <a:r>
              <a:rPr lang="en-US" sz="3600" dirty="0">
                <a:solidFill>
                  <a:srgbClr val="000000"/>
                </a:solidFill>
                <a:latin typeface="Comic Sans MS" pitchFamily="66" charset="0"/>
                <a:sym typeface="Corbel" charset="0"/>
              </a:rPr>
              <a:t>Triple P - Efficacy </a:t>
            </a:r>
            <a:r>
              <a:rPr lang="en-US" sz="3600" dirty="0" smtClean="0">
                <a:solidFill>
                  <a:srgbClr val="000000"/>
                </a:solidFill>
                <a:latin typeface="Comic Sans MS" pitchFamily="66" charset="0"/>
                <a:sym typeface="Corbel" charset="0"/>
              </a:rPr>
              <a:t>demonstrated </a:t>
            </a:r>
            <a:r>
              <a:rPr lang="en-US" sz="3600" dirty="0">
                <a:solidFill>
                  <a:srgbClr val="000000"/>
                </a:solidFill>
                <a:latin typeface="Comic Sans MS" pitchFamily="66" charset="0"/>
                <a:sym typeface="Corbel" charset="0"/>
              </a:rPr>
              <a:t>through 4 independent meta-analyses </a:t>
            </a:r>
            <a:r>
              <a:rPr lang="en-US" sz="2400" dirty="0">
                <a:solidFill>
                  <a:srgbClr val="000000"/>
                </a:solidFill>
                <a:latin typeface="Comic Sans MS" pitchFamily="66" charset="0"/>
                <a:sym typeface="Corbel" charset="0"/>
              </a:rPr>
              <a:t>(de </a:t>
            </a:r>
            <a:r>
              <a:rPr lang="en-US" sz="2400" dirty="0" err="1">
                <a:solidFill>
                  <a:srgbClr val="000000"/>
                </a:solidFill>
                <a:latin typeface="Comic Sans MS" pitchFamily="66" charset="0"/>
                <a:sym typeface="Corbel" charset="0"/>
              </a:rPr>
              <a:t>Graaf</a:t>
            </a:r>
            <a:r>
              <a:rPr lang="en-US" sz="2400" dirty="0">
                <a:solidFill>
                  <a:srgbClr val="000000"/>
                </a:solidFill>
                <a:latin typeface="Comic Sans MS" pitchFamily="66" charset="0"/>
                <a:sym typeface="Corbel" charset="0"/>
              </a:rPr>
              <a:t> et al., 2008a;2008b; Thomas &amp; Zimmer-</a:t>
            </a:r>
            <a:r>
              <a:rPr lang="en-US" sz="2400" dirty="0" err="1">
                <a:solidFill>
                  <a:srgbClr val="000000"/>
                </a:solidFill>
                <a:latin typeface="Comic Sans MS" pitchFamily="66" charset="0"/>
                <a:sym typeface="Corbel" charset="0"/>
              </a:rPr>
              <a:t>Gembeck</a:t>
            </a:r>
            <a:r>
              <a:rPr lang="en-US" sz="2400" dirty="0">
                <a:solidFill>
                  <a:srgbClr val="000000"/>
                </a:solidFill>
                <a:latin typeface="Comic Sans MS" pitchFamily="66" charset="0"/>
                <a:sym typeface="Corbel" charset="0"/>
              </a:rPr>
              <a:t>, 2007; Nowak &amp; </a:t>
            </a:r>
            <a:r>
              <a:rPr lang="en-US" sz="2400" dirty="0" err="1">
                <a:solidFill>
                  <a:srgbClr val="000000"/>
                </a:solidFill>
                <a:latin typeface="Comic Sans MS" pitchFamily="66" charset="0"/>
                <a:sym typeface="Corbel" charset="0"/>
              </a:rPr>
              <a:t>Heinrichs</a:t>
            </a:r>
            <a:r>
              <a:rPr lang="en-US" sz="2400" dirty="0">
                <a:solidFill>
                  <a:srgbClr val="000000"/>
                </a:solidFill>
                <a:latin typeface="Comic Sans MS" pitchFamily="66" charset="0"/>
                <a:sym typeface="Corbel" charset="0"/>
              </a:rPr>
              <a:t>, 2008)</a:t>
            </a:r>
            <a:endParaRPr lang="en-US" sz="2400" dirty="0">
              <a:solidFill>
                <a:srgbClr val="000000"/>
              </a:solidFill>
              <a:latin typeface="Comic Sans MS" pitchFamily="66" charset="0"/>
              <a:ea typeface="ヒラギノ角ゴ ProN W3" charset="-128"/>
              <a:sym typeface="Corbel" charset="0"/>
            </a:endParaRPr>
          </a:p>
          <a:p>
            <a:pPr marL="904782"/>
            <a:r>
              <a:rPr lang="en-US" sz="3600" dirty="0">
                <a:solidFill>
                  <a:srgbClr val="000000"/>
                </a:solidFill>
                <a:latin typeface="Comic Sans MS" pitchFamily="66" charset="0"/>
                <a:sym typeface="Corbel" charset="0"/>
              </a:rPr>
              <a:t>Stepping Stones is a new variant of Triple P, specifically for parents of children with disabilities. </a:t>
            </a:r>
            <a:endParaRPr lang="en-US" sz="3600" dirty="0">
              <a:solidFill>
                <a:srgbClr val="000000"/>
              </a:solidFill>
              <a:latin typeface="Comic Sans MS" pitchFamily="66" charset="0"/>
              <a:ea typeface="ヒラギノ角ゴ ProN W3" charset="-128"/>
              <a:sym typeface="Corbel" charset="0"/>
            </a:endParaRPr>
          </a:p>
          <a:p>
            <a:pPr marL="904782"/>
            <a:r>
              <a:rPr lang="en-US" sz="3600" dirty="0">
                <a:solidFill>
                  <a:srgbClr val="000000"/>
                </a:solidFill>
                <a:latin typeface="Comic Sans MS" pitchFamily="66" charset="0"/>
                <a:sym typeface="Corbel" charset="0"/>
              </a:rPr>
              <a:t>It has demonstrated positive outcomes in child </a:t>
            </a:r>
            <a:r>
              <a:rPr lang="en-US" sz="3600" dirty="0" err="1">
                <a:solidFill>
                  <a:srgbClr val="000000"/>
                </a:solidFill>
                <a:latin typeface="Comic Sans MS" pitchFamily="66" charset="0"/>
                <a:sym typeface="Corbel" charset="0"/>
              </a:rPr>
              <a:t>behavioural</a:t>
            </a:r>
            <a:r>
              <a:rPr lang="en-US" sz="3600" dirty="0">
                <a:solidFill>
                  <a:srgbClr val="000000"/>
                </a:solidFill>
                <a:latin typeface="Comic Sans MS" pitchFamily="66" charset="0"/>
                <a:sym typeface="Corbel" charset="0"/>
              </a:rPr>
              <a:t> and emotional outcomes in mixed samples and in children with ASD </a:t>
            </a:r>
            <a:r>
              <a:rPr lang="en-US" sz="2400" dirty="0">
                <a:solidFill>
                  <a:srgbClr val="000000"/>
                </a:solidFill>
                <a:latin typeface="Comic Sans MS" pitchFamily="66" charset="0"/>
                <a:sym typeface="Corbel" charset="0"/>
              </a:rPr>
              <a:t>(Plant &amp; Sanders, 2007; Roberts et al., 2006; </a:t>
            </a:r>
            <a:r>
              <a:rPr lang="en-US" sz="2400" dirty="0" err="1">
                <a:solidFill>
                  <a:srgbClr val="000000"/>
                </a:solidFill>
                <a:latin typeface="Comic Sans MS" pitchFamily="66" charset="0"/>
                <a:sym typeface="Corbel" charset="0"/>
              </a:rPr>
              <a:t>Whittingham</a:t>
            </a:r>
            <a:r>
              <a:rPr lang="en-US" sz="2400" dirty="0">
                <a:solidFill>
                  <a:srgbClr val="000000"/>
                </a:solidFill>
                <a:latin typeface="Comic Sans MS" pitchFamily="66" charset="0"/>
                <a:sym typeface="Corbel" charset="0"/>
              </a:rPr>
              <a:t> et al., </a:t>
            </a:r>
            <a:r>
              <a:rPr lang="en-US" sz="2400" dirty="0" smtClean="0">
                <a:solidFill>
                  <a:srgbClr val="000000"/>
                </a:solidFill>
                <a:latin typeface="Comic Sans MS" pitchFamily="66" charset="0"/>
                <a:sym typeface="Corbel" charset="0"/>
              </a:rPr>
              <a:t>2009; </a:t>
            </a:r>
            <a:r>
              <a:rPr lang="en-US" sz="2400" dirty="0" err="1" smtClean="0">
                <a:solidFill>
                  <a:srgbClr val="000000"/>
                </a:solidFill>
                <a:latin typeface="Comic Sans MS" pitchFamily="66" charset="0"/>
                <a:sym typeface="Corbel" charset="0"/>
              </a:rPr>
              <a:t>Sofronoff</a:t>
            </a:r>
            <a:r>
              <a:rPr lang="en-US" sz="2400" dirty="0" smtClean="0">
                <a:solidFill>
                  <a:srgbClr val="000000"/>
                </a:solidFill>
                <a:latin typeface="Comic Sans MS" pitchFamily="66" charset="0"/>
                <a:sym typeface="Corbel" charset="0"/>
              </a:rPr>
              <a:t> et al., 2011)</a:t>
            </a:r>
            <a:endParaRPr lang="en-US" sz="2400" dirty="0">
              <a:solidFill>
                <a:srgbClr val="000000"/>
              </a:solidFill>
              <a:latin typeface="Comic Sans MS" pitchFamily="66" charset="0"/>
              <a:ea typeface="ヒラギノ角ゴ ProN W3" charset="-128"/>
              <a:sym typeface="Corbel" charset="0"/>
            </a:endParaRPr>
          </a:p>
          <a:p>
            <a:pPr marL="904782"/>
            <a:endParaRPr lang="en-US" sz="1400" dirty="0">
              <a:solidFill>
                <a:srgbClr val="000000"/>
              </a:solidFill>
              <a:latin typeface="Corbel" charset="0"/>
              <a:ea typeface="ヒラギノ角ゴ ProN W3" charset="-128"/>
              <a:sym typeface="Corbel" charset="0"/>
            </a:endParaRPr>
          </a:p>
          <a:p>
            <a:pPr marL="904782">
              <a:buBlip>
                <a:blip r:embed="rId3"/>
              </a:buBlip>
            </a:pPr>
            <a:endParaRPr lang="en-US" dirty="0" smtClean="0"/>
          </a:p>
        </p:txBody>
      </p:sp>
      <p:pic>
        <p:nvPicPr>
          <p:cNvPr id="177156" name="Picture 3"/>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1326938" y="762782"/>
            <a:ext cx="1524001" cy="1143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7154" name="Rectangle 1"/>
          <p:cNvSpPr>
            <a:spLocks noGrp="1" noChangeArrowheads="1"/>
          </p:cNvSpPr>
          <p:nvPr>
            <p:ph type="title"/>
          </p:nvPr>
        </p:nvSpPr>
        <p:spPr>
          <a:xfrm>
            <a:off x="1893888" y="844352"/>
            <a:ext cx="11704320" cy="1408853"/>
          </a:xfrm>
        </p:spPr>
        <p:txBody>
          <a:bodyPr>
            <a:normAutofit fontScale="90000"/>
          </a:bodyPr>
          <a:lstStyle/>
          <a:p>
            <a:pPr eaLnBrk="1" hangingPunct="1"/>
            <a:r>
              <a:rPr lang="en-US" sz="6700" dirty="0">
                <a:solidFill>
                  <a:schemeClr val="accent4"/>
                </a:solidFill>
                <a:latin typeface="Comic Sans MS" pitchFamily="66" charset="0"/>
                <a:sym typeface="Corbel Bold" charset="0"/>
              </a:rPr>
              <a:t>Sessions </a:t>
            </a:r>
            <a:r>
              <a:rPr lang="en-US" sz="6700" dirty="0" smtClean="0">
                <a:solidFill>
                  <a:schemeClr val="accent4"/>
                </a:solidFill>
                <a:latin typeface="Comic Sans MS" pitchFamily="66" charset="0"/>
                <a:sym typeface="Corbel Bold" charset="0"/>
              </a:rPr>
              <a:t>cover</a:t>
            </a:r>
            <a:r>
              <a:rPr lang="en-US" sz="8800" dirty="0">
                <a:solidFill>
                  <a:srgbClr val="000000"/>
                </a:solidFill>
                <a:latin typeface="Corbel Bold" charset="0"/>
                <a:ea typeface="ヒラギノ角ゴ ProN W6" charset="-128"/>
                <a:sym typeface="Corbel Bold" charset="0"/>
              </a:rPr>
              <a:t/>
            </a:r>
            <a:br>
              <a:rPr lang="en-US" sz="8800" dirty="0">
                <a:solidFill>
                  <a:srgbClr val="000000"/>
                </a:solidFill>
                <a:latin typeface="Corbel Bold" charset="0"/>
                <a:ea typeface="ヒラギノ角ゴ ProN W6" charset="-128"/>
                <a:sym typeface="Corbel Bold" charset="0"/>
              </a:rPr>
            </a:br>
            <a:endParaRPr lang="en-US" dirty="0" smtClean="0"/>
          </a:p>
        </p:txBody>
      </p:sp>
      <p:sp>
        <p:nvSpPr>
          <p:cNvPr id="177155" name="Rectangle 2"/>
          <p:cNvSpPr>
            <a:spLocks noGrp="1" noChangeArrowheads="1"/>
          </p:cNvSpPr>
          <p:nvPr>
            <p:ph idx="1"/>
          </p:nvPr>
        </p:nvSpPr>
        <p:spPr>
          <a:xfrm>
            <a:off x="1893890" y="1996480"/>
            <a:ext cx="10464801" cy="6896100"/>
          </a:xfrm>
        </p:spPr>
        <p:txBody>
          <a:bodyPr/>
          <a:lstStyle/>
          <a:p>
            <a:pPr marL="904782"/>
            <a:r>
              <a:rPr lang="en-US" sz="3600" dirty="0" smtClean="0">
                <a:solidFill>
                  <a:srgbClr val="000000"/>
                </a:solidFill>
                <a:latin typeface="Comic Sans MS" pitchFamily="66" charset="0"/>
                <a:sym typeface="Corbel" charset="0"/>
              </a:rPr>
              <a:t>Principles of positive parenting</a:t>
            </a:r>
          </a:p>
          <a:p>
            <a:pPr marL="904782"/>
            <a:r>
              <a:rPr lang="en-US" sz="3600" dirty="0" smtClean="0">
                <a:solidFill>
                  <a:srgbClr val="000000"/>
                </a:solidFill>
                <a:latin typeface="Comic Sans MS" pitchFamily="66" charset="0"/>
                <a:sym typeface="Corbel" charset="0"/>
              </a:rPr>
              <a:t>Developing </a:t>
            </a:r>
            <a:r>
              <a:rPr lang="en-US" sz="3600" dirty="0">
                <a:solidFill>
                  <a:srgbClr val="000000"/>
                </a:solidFill>
                <a:latin typeface="Comic Sans MS" pitchFamily="66" charset="0"/>
                <a:sym typeface="Corbel" charset="0"/>
              </a:rPr>
              <a:t>positive relationships</a:t>
            </a:r>
            <a:endParaRPr lang="en-US" sz="3600" dirty="0">
              <a:solidFill>
                <a:srgbClr val="000000"/>
              </a:solidFill>
              <a:latin typeface="Comic Sans MS" pitchFamily="66" charset="0"/>
              <a:ea typeface="ヒラギノ角ゴ ProN W3" charset="-128"/>
              <a:sym typeface="Corbel" charset="0"/>
            </a:endParaRPr>
          </a:p>
          <a:p>
            <a:pPr marL="904782"/>
            <a:r>
              <a:rPr lang="en-US" sz="3600" dirty="0">
                <a:solidFill>
                  <a:srgbClr val="000000"/>
                </a:solidFill>
                <a:latin typeface="Comic Sans MS" pitchFamily="66" charset="0"/>
                <a:sym typeface="Corbel" charset="0"/>
              </a:rPr>
              <a:t>Encouraging desirable </a:t>
            </a:r>
            <a:r>
              <a:rPr lang="en-US" sz="3600" dirty="0" err="1">
                <a:solidFill>
                  <a:srgbClr val="000000"/>
                </a:solidFill>
                <a:latin typeface="Comic Sans MS" pitchFamily="66" charset="0"/>
                <a:sym typeface="Corbel" charset="0"/>
              </a:rPr>
              <a:t>behaviour</a:t>
            </a:r>
            <a:endParaRPr lang="en-US" sz="3600" dirty="0">
              <a:solidFill>
                <a:srgbClr val="000000"/>
              </a:solidFill>
              <a:latin typeface="Comic Sans MS" pitchFamily="66" charset="0"/>
              <a:ea typeface="ヒラギノ角ゴ ProN W3" charset="-128"/>
              <a:sym typeface="Corbel" charset="0"/>
            </a:endParaRPr>
          </a:p>
          <a:p>
            <a:pPr marL="904782"/>
            <a:r>
              <a:rPr lang="en-US" sz="3600" dirty="0">
                <a:solidFill>
                  <a:srgbClr val="000000"/>
                </a:solidFill>
                <a:latin typeface="Comic Sans MS" pitchFamily="66" charset="0"/>
                <a:sym typeface="Corbel" charset="0"/>
              </a:rPr>
              <a:t>Teaching new skills and </a:t>
            </a:r>
            <a:r>
              <a:rPr lang="en-US" sz="3600" dirty="0" err="1">
                <a:solidFill>
                  <a:srgbClr val="000000"/>
                </a:solidFill>
                <a:latin typeface="Comic Sans MS" pitchFamily="66" charset="0"/>
                <a:sym typeface="Corbel" charset="0"/>
              </a:rPr>
              <a:t>behaviours</a:t>
            </a:r>
            <a:endParaRPr lang="en-US" sz="3600" dirty="0">
              <a:solidFill>
                <a:srgbClr val="000000"/>
              </a:solidFill>
              <a:latin typeface="Comic Sans MS" pitchFamily="66" charset="0"/>
              <a:ea typeface="ヒラギノ角ゴ ProN W3" charset="-128"/>
              <a:sym typeface="Corbel" charset="0"/>
            </a:endParaRPr>
          </a:p>
          <a:p>
            <a:pPr marL="904782"/>
            <a:r>
              <a:rPr lang="en-US" sz="3600" dirty="0">
                <a:solidFill>
                  <a:srgbClr val="000000"/>
                </a:solidFill>
                <a:latin typeface="Comic Sans MS" pitchFamily="66" charset="0"/>
                <a:sym typeface="Corbel" charset="0"/>
              </a:rPr>
              <a:t>Managing </a:t>
            </a:r>
            <a:r>
              <a:rPr lang="en-US" sz="3600" dirty="0" err="1">
                <a:solidFill>
                  <a:srgbClr val="000000"/>
                </a:solidFill>
                <a:latin typeface="Comic Sans MS" pitchFamily="66" charset="0"/>
                <a:sym typeface="Corbel" charset="0"/>
              </a:rPr>
              <a:t>misbehaviour</a:t>
            </a:r>
            <a:endParaRPr lang="en-US" sz="3600" dirty="0">
              <a:solidFill>
                <a:srgbClr val="000000"/>
              </a:solidFill>
              <a:latin typeface="Comic Sans MS" pitchFamily="66" charset="0"/>
              <a:ea typeface="ヒラギノ角ゴ ProN W3" charset="-128"/>
              <a:sym typeface="Corbel" charset="0"/>
            </a:endParaRPr>
          </a:p>
          <a:p>
            <a:pPr marL="904782"/>
            <a:r>
              <a:rPr lang="en-US" sz="3600" dirty="0">
                <a:solidFill>
                  <a:srgbClr val="000000"/>
                </a:solidFill>
                <a:latin typeface="Comic Sans MS" pitchFamily="66" charset="0"/>
                <a:sym typeface="Corbel" charset="0"/>
              </a:rPr>
              <a:t>Parenting plans for “high risk” situations</a:t>
            </a:r>
            <a:endParaRPr lang="en-US" sz="3600" dirty="0">
              <a:solidFill>
                <a:srgbClr val="000000"/>
              </a:solidFill>
              <a:latin typeface="Comic Sans MS" pitchFamily="66" charset="0"/>
              <a:ea typeface="ヒラギノ角ゴ ProN W3" charset="-128"/>
              <a:sym typeface="Corbel" charset="0"/>
            </a:endParaRPr>
          </a:p>
          <a:p>
            <a:pPr marL="904782"/>
            <a:r>
              <a:rPr lang="en-US" sz="3600" dirty="0">
                <a:solidFill>
                  <a:srgbClr val="000000"/>
                </a:solidFill>
                <a:latin typeface="Comic Sans MS" pitchFamily="66" charset="0"/>
                <a:sym typeface="Corbel" charset="0"/>
              </a:rPr>
              <a:t>Planning for the </a:t>
            </a:r>
            <a:r>
              <a:rPr lang="en-US" sz="3600" dirty="0" smtClean="0">
                <a:solidFill>
                  <a:srgbClr val="000000"/>
                </a:solidFill>
                <a:latin typeface="Comic Sans MS" pitchFamily="66" charset="0"/>
                <a:sym typeface="Corbel" charset="0"/>
              </a:rPr>
              <a:t>future</a:t>
            </a:r>
          </a:p>
          <a:p>
            <a:pPr marL="904782"/>
            <a:endParaRPr lang="en-US" sz="3600" dirty="0">
              <a:solidFill>
                <a:srgbClr val="000000"/>
              </a:solidFill>
              <a:latin typeface="Comic Sans MS" pitchFamily="66" charset="0"/>
              <a:ea typeface="ヒラギノ角ゴ ProN W3" charset="-128"/>
              <a:sym typeface="Corbel" charset="0"/>
            </a:endParaRPr>
          </a:p>
          <a:p>
            <a:pPr marL="904782"/>
            <a:r>
              <a:rPr lang="en-US" sz="3600" dirty="0">
                <a:latin typeface="Comic Sans MS" pitchFamily="66" charset="0"/>
              </a:rPr>
              <a:t>6 x 2 hour group sessions, 3 x 30 minute individual phone calls</a:t>
            </a:r>
            <a:endParaRPr lang="en-US" sz="3600" dirty="0">
              <a:solidFill>
                <a:srgbClr val="000000"/>
              </a:solidFill>
              <a:latin typeface="Comic Sans MS" pitchFamily="66" charset="0"/>
              <a:ea typeface="ヒラギノ角ゴ ProN W3" charset="-128"/>
              <a:sym typeface="Corbel" charset="0"/>
            </a:endParaRPr>
          </a:p>
          <a:p>
            <a:pPr marL="644690" indent="0">
              <a:buNone/>
            </a:pPr>
            <a:endParaRPr lang="en-US" sz="3600" dirty="0">
              <a:solidFill>
                <a:srgbClr val="000000"/>
              </a:solidFill>
              <a:latin typeface="Comic Sans MS" pitchFamily="66" charset="0"/>
              <a:ea typeface="ヒラギノ角ゴ ProN W3" charset="-128"/>
              <a:sym typeface="Corbel" charset="0"/>
            </a:endParaRPr>
          </a:p>
          <a:p>
            <a:pPr marL="904782">
              <a:buBlip>
                <a:blip r:embed="rId2"/>
              </a:buBlip>
            </a:pPr>
            <a:endParaRPr lang="en-US" dirty="0" smtClean="0"/>
          </a:p>
        </p:txBody>
      </p:sp>
      <p:pic>
        <p:nvPicPr>
          <p:cNvPr id="177156" name="Picture 3"/>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1188701" y="596900"/>
            <a:ext cx="1524001" cy="1143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39399149"/>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8178" name="Rectangle 1"/>
          <p:cNvSpPr>
            <a:spLocks noGrp="1" noChangeArrowheads="1"/>
          </p:cNvSpPr>
          <p:nvPr>
            <p:ph type="title"/>
          </p:nvPr>
        </p:nvSpPr>
        <p:spPr>
          <a:xfrm>
            <a:off x="525736" y="988368"/>
            <a:ext cx="10464801" cy="2438400"/>
          </a:xfrm>
        </p:spPr>
        <p:txBody>
          <a:bodyPr>
            <a:normAutofit fontScale="90000"/>
          </a:bodyPr>
          <a:lstStyle/>
          <a:p>
            <a:r>
              <a:rPr lang="en-US" sz="3600" i="1" dirty="0">
                <a:solidFill>
                  <a:schemeClr val="accent3"/>
                </a:solidFill>
                <a:latin typeface="Comic Sans MS" pitchFamily="66" charset="0"/>
                <a:sym typeface="Cambria Italic" charset="0"/>
              </a:rPr>
              <a:t>“I wanted to meet other people</a:t>
            </a:r>
            <a:r>
              <a:rPr lang="en-US" sz="3600" i="1" dirty="0" smtClean="0">
                <a:solidFill>
                  <a:schemeClr val="accent3"/>
                </a:solidFill>
                <a:latin typeface="Comic Sans MS" pitchFamily="66" charset="0"/>
                <a:sym typeface="Cambria Italic" charset="0"/>
              </a:rPr>
              <a:t>... I </a:t>
            </a:r>
            <a:r>
              <a:rPr lang="en-US" sz="3600" i="1" dirty="0">
                <a:solidFill>
                  <a:schemeClr val="accent3"/>
                </a:solidFill>
                <a:latin typeface="Comic Sans MS" pitchFamily="66" charset="0"/>
                <a:sym typeface="Cambria Italic" charset="0"/>
              </a:rPr>
              <a:t>wanted to meet someone else who sort of got it instead of, just </a:t>
            </a:r>
            <a:r>
              <a:rPr lang="en-US" sz="3600" i="1" dirty="0" smtClean="0">
                <a:solidFill>
                  <a:schemeClr val="accent3"/>
                </a:solidFill>
                <a:latin typeface="Comic Sans MS" pitchFamily="66" charset="0"/>
                <a:sym typeface="Cambria Italic" charset="0"/>
              </a:rPr>
              <a:t>doctors... </a:t>
            </a:r>
            <a:r>
              <a:rPr lang="en-US" sz="3600" i="1" dirty="0">
                <a:solidFill>
                  <a:schemeClr val="accent3"/>
                </a:solidFill>
                <a:latin typeface="Comic Sans MS" pitchFamily="66" charset="0"/>
                <a:sym typeface="Cambria Italic" charset="0"/>
              </a:rPr>
              <a:t>it's like what do you know? </a:t>
            </a:r>
            <a:r>
              <a:rPr lang="en-US" sz="3600" i="1" dirty="0" smtClean="0">
                <a:solidFill>
                  <a:schemeClr val="accent3"/>
                </a:solidFill>
                <a:latin typeface="Comic Sans MS" pitchFamily="66" charset="0"/>
                <a:sym typeface="Cambria Italic" charset="0"/>
              </a:rPr>
              <a:t>... </a:t>
            </a:r>
            <a:r>
              <a:rPr lang="en-US" sz="3600" i="1" dirty="0">
                <a:solidFill>
                  <a:schemeClr val="accent3"/>
                </a:solidFill>
                <a:latin typeface="Comic Sans MS" pitchFamily="66" charset="0"/>
                <a:sym typeface="Cambria Italic" charset="0"/>
              </a:rPr>
              <a:t>Like you know, you can tell me what you've heard, but you can't tell me what the real deal is. Like, you know, someone else that feels it</a:t>
            </a:r>
            <a:r>
              <a:rPr lang="en-US" sz="3600" i="1" dirty="0" smtClean="0">
                <a:solidFill>
                  <a:schemeClr val="accent3"/>
                </a:solidFill>
                <a:latin typeface="Comic Sans MS" pitchFamily="66" charset="0"/>
                <a:sym typeface="Cambria Italic" charset="0"/>
              </a:rPr>
              <a:t>…</a:t>
            </a:r>
            <a:r>
              <a:rPr lang="en-US" sz="3600" i="1" dirty="0" smtClean="0">
                <a:solidFill>
                  <a:schemeClr val="accent3"/>
                </a:solidFill>
                <a:latin typeface="Comic Sans MS" pitchFamily="66" charset="0"/>
                <a:sym typeface="Cambria" charset="0"/>
              </a:rPr>
              <a:t>“ </a:t>
            </a:r>
            <a:r>
              <a:rPr lang="en-US" sz="3600" dirty="0" smtClean="0">
                <a:solidFill>
                  <a:schemeClr val="accent3"/>
                </a:solidFill>
                <a:latin typeface="Comic Sans MS" pitchFamily="66" charset="0"/>
                <a:sym typeface="Cambria" charset="0"/>
              </a:rPr>
              <a:t>(</a:t>
            </a:r>
            <a:r>
              <a:rPr lang="en-US" sz="3600" dirty="0">
                <a:solidFill>
                  <a:schemeClr val="accent3"/>
                </a:solidFill>
                <a:latin typeface="Comic Sans MS" pitchFamily="66" charset="0"/>
                <a:sym typeface="Cambria" charset="0"/>
              </a:rPr>
              <a:t>Mother</a:t>
            </a:r>
            <a:r>
              <a:rPr lang="en-US" sz="3600" dirty="0">
                <a:solidFill>
                  <a:schemeClr val="accent3"/>
                </a:solidFill>
                <a:latin typeface="Comic Sans MS" pitchFamily="66" charset="0"/>
                <a:cs typeface="Times New Roman" charset="0"/>
                <a:sym typeface="Times New Roman" charset="0"/>
              </a:rPr>
              <a:t>)</a:t>
            </a:r>
            <a:r>
              <a:rPr lang="en-US" sz="3600" dirty="0">
                <a:solidFill>
                  <a:schemeClr val="tx1"/>
                </a:solidFill>
                <a:latin typeface="Times New Roman" charset="0"/>
                <a:cs typeface="Times New Roman" charset="0"/>
                <a:sym typeface="Times New Roman" charset="0"/>
              </a:rPr>
              <a:t/>
            </a:r>
            <a:br>
              <a:rPr lang="en-US" sz="3600" dirty="0">
                <a:solidFill>
                  <a:schemeClr val="tx1"/>
                </a:solidFill>
                <a:latin typeface="Times New Roman" charset="0"/>
                <a:cs typeface="Times New Roman" charset="0"/>
                <a:sym typeface="Times New Roman" charset="0"/>
              </a:rPr>
            </a:br>
            <a:endParaRPr lang="en-US" sz="3600" dirty="0"/>
          </a:p>
        </p:txBody>
      </p:sp>
      <p:sp>
        <p:nvSpPr>
          <p:cNvPr id="178179" name="Rectangle 2"/>
          <p:cNvSpPr>
            <a:spLocks noGrp="1" noChangeArrowheads="1"/>
          </p:cNvSpPr>
          <p:nvPr>
            <p:ph idx="1"/>
          </p:nvPr>
        </p:nvSpPr>
        <p:spPr>
          <a:xfrm>
            <a:off x="669752" y="3652664"/>
            <a:ext cx="11953328" cy="6896100"/>
          </a:xfrm>
        </p:spPr>
        <p:txBody>
          <a:bodyPr>
            <a:normAutofit/>
          </a:bodyPr>
          <a:lstStyle/>
          <a:p>
            <a:pPr marL="1216190" indent="-571500"/>
            <a:r>
              <a:rPr lang="en-US" sz="3600" dirty="0">
                <a:latin typeface="Comic Sans MS" pitchFamily="66" charset="0"/>
              </a:rPr>
              <a:t>Group format </a:t>
            </a:r>
            <a:r>
              <a:rPr lang="en-US" sz="3600" dirty="0" smtClean="0">
                <a:latin typeface="Comic Sans MS" pitchFamily="66" charset="0"/>
              </a:rPr>
              <a:t>chosen</a:t>
            </a:r>
          </a:p>
          <a:p>
            <a:pPr marL="1216190" indent="-571500"/>
            <a:r>
              <a:rPr lang="en-US" sz="3600" dirty="0" smtClean="0">
                <a:latin typeface="Comic Sans MS" pitchFamily="66" charset="0"/>
              </a:rPr>
              <a:t>Conducted </a:t>
            </a:r>
            <a:r>
              <a:rPr lang="en-US" sz="3600" dirty="0">
                <a:latin typeface="Comic Sans MS" pitchFamily="66" charset="0"/>
              </a:rPr>
              <a:t>by intern psychologists at </a:t>
            </a:r>
            <a:r>
              <a:rPr lang="en-US" sz="3600" dirty="0" smtClean="0">
                <a:latin typeface="Comic Sans MS" pitchFamily="66" charset="0"/>
              </a:rPr>
              <a:t>University of Queensland</a:t>
            </a:r>
            <a:endParaRPr lang="en-US" sz="3600" dirty="0">
              <a:latin typeface="Comic Sans MS" pitchFamily="66" charset="0"/>
            </a:endParaRPr>
          </a:p>
          <a:p>
            <a:pPr marL="1216190" indent="-571500"/>
            <a:r>
              <a:rPr lang="en-US" sz="3600" dirty="0">
                <a:latin typeface="Comic Sans MS" pitchFamily="66" charset="0"/>
              </a:rPr>
              <a:t>Free of charge</a:t>
            </a:r>
          </a:p>
          <a:p>
            <a:pPr marL="1216190" indent="-571500"/>
            <a:r>
              <a:rPr lang="en-US" sz="3600" dirty="0">
                <a:latin typeface="Comic Sans MS" pitchFamily="66" charset="0"/>
              </a:rPr>
              <a:t>Offered at a variety of times and </a:t>
            </a:r>
            <a:r>
              <a:rPr lang="en-US" sz="3600" dirty="0" smtClean="0">
                <a:latin typeface="Comic Sans MS" pitchFamily="66" charset="0"/>
              </a:rPr>
              <a:t>locations</a:t>
            </a:r>
          </a:p>
          <a:p>
            <a:pPr marL="1216190" indent="-571500"/>
            <a:r>
              <a:rPr lang="en-US" sz="3600" dirty="0" smtClean="0">
                <a:latin typeface="Comic Sans MS" pitchFamily="66" charset="0"/>
              </a:rPr>
              <a:t>Make-up sessions offered when parents unable to attend group session.</a:t>
            </a:r>
            <a:endParaRPr lang="en-US" sz="3600" dirty="0">
              <a:latin typeface="Comic Sans MS" pitchFamily="66" charset="0"/>
            </a:endParaRPr>
          </a:p>
        </p:txBody>
      </p:sp>
      <p:pic>
        <p:nvPicPr>
          <p:cNvPr id="178180" name="Picture 3"/>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1188701" y="596900"/>
            <a:ext cx="1524001" cy="1143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22" name="Rectangle 1"/>
          <p:cNvSpPr>
            <a:spLocks noGrp="1" noChangeArrowheads="1"/>
          </p:cNvSpPr>
          <p:nvPr>
            <p:ph type="title"/>
          </p:nvPr>
        </p:nvSpPr>
        <p:spPr>
          <a:xfrm>
            <a:off x="741760" y="916360"/>
            <a:ext cx="11704320" cy="1408853"/>
          </a:xfrm>
        </p:spPr>
        <p:txBody>
          <a:bodyPr>
            <a:noAutofit/>
          </a:bodyPr>
          <a:lstStyle/>
          <a:p>
            <a:pPr eaLnBrk="1" hangingPunct="1"/>
            <a:r>
              <a:rPr lang="en-US" sz="4400" dirty="0">
                <a:solidFill>
                  <a:schemeClr val="accent4"/>
                </a:solidFill>
                <a:latin typeface="Comic Sans MS" pitchFamily="66" charset="0"/>
                <a:cs typeface="Times" charset="0"/>
                <a:sym typeface="Times" charset="0"/>
              </a:rPr>
              <a:t>We </a:t>
            </a:r>
            <a:r>
              <a:rPr lang="en-US" sz="4400" dirty="0" err="1">
                <a:solidFill>
                  <a:schemeClr val="accent4"/>
                </a:solidFill>
                <a:latin typeface="Comic Sans MS" pitchFamily="66" charset="0"/>
                <a:cs typeface="Times" charset="0"/>
                <a:sym typeface="Times" charset="0"/>
              </a:rPr>
              <a:t>hypothesised</a:t>
            </a:r>
            <a:r>
              <a:rPr lang="en-US" sz="4400" dirty="0">
                <a:solidFill>
                  <a:schemeClr val="accent4"/>
                </a:solidFill>
                <a:latin typeface="Comic Sans MS" pitchFamily="66" charset="0"/>
                <a:cs typeface="Times" charset="0"/>
                <a:sym typeface="Times" charset="0"/>
              </a:rPr>
              <a:t> that relative to the waitlist control group, the treatment group would demonstrate improvements on:</a:t>
            </a:r>
            <a:endParaRPr lang="en-US" sz="4400" dirty="0" smtClean="0">
              <a:solidFill>
                <a:schemeClr val="accent4"/>
              </a:solidFill>
              <a:latin typeface="Comic Sans MS" pitchFamily="66" charset="0"/>
            </a:endParaRPr>
          </a:p>
        </p:txBody>
      </p:sp>
      <p:sp>
        <p:nvSpPr>
          <p:cNvPr id="184323" name="Rectangle 2"/>
          <p:cNvSpPr>
            <a:spLocks noGrp="1" noChangeArrowheads="1"/>
          </p:cNvSpPr>
          <p:nvPr>
            <p:ph idx="1"/>
          </p:nvPr>
        </p:nvSpPr>
        <p:spPr>
          <a:xfrm>
            <a:off x="1173808" y="2932584"/>
            <a:ext cx="10477500" cy="6235701"/>
          </a:xfrm>
        </p:spPr>
        <p:txBody>
          <a:bodyPr>
            <a:normAutofit/>
          </a:bodyPr>
          <a:lstStyle/>
          <a:p>
            <a:pPr marL="944732" indent="-342900"/>
            <a:r>
              <a:rPr lang="en-US" sz="3600" dirty="0" smtClean="0">
                <a:solidFill>
                  <a:srgbClr val="000000"/>
                </a:solidFill>
                <a:latin typeface="Comic Sans MS" pitchFamily="66" charset="0"/>
                <a:cs typeface="Times" charset="0"/>
                <a:sym typeface="Times" charset="0"/>
              </a:rPr>
              <a:t>Child </a:t>
            </a:r>
            <a:r>
              <a:rPr lang="en-US" sz="3600" dirty="0" err="1">
                <a:solidFill>
                  <a:srgbClr val="000000"/>
                </a:solidFill>
                <a:latin typeface="Comic Sans MS" pitchFamily="66" charset="0"/>
                <a:cs typeface="Times" charset="0"/>
                <a:sym typeface="Times" charset="0"/>
              </a:rPr>
              <a:t>behavioural</a:t>
            </a:r>
            <a:r>
              <a:rPr lang="en-US" sz="3600" dirty="0">
                <a:solidFill>
                  <a:srgbClr val="000000"/>
                </a:solidFill>
                <a:latin typeface="Comic Sans MS" pitchFamily="66" charset="0"/>
                <a:cs typeface="Times" charset="0"/>
                <a:sym typeface="Times" charset="0"/>
              </a:rPr>
              <a:t> and emotional functioning</a:t>
            </a:r>
            <a:endParaRPr lang="en-US" sz="3600" dirty="0">
              <a:solidFill>
                <a:srgbClr val="000000"/>
              </a:solidFill>
              <a:latin typeface="Comic Sans MS" pitchFamily="66" charset="0"/>
              <a:sym typeface="Times" charset="0"/>
            </a:endParaRPr>
          </a:p>
          <a:p>
            <a:pPr marL="944732" indent="-342900"/>
            <a:r>
              <a:rPr lang="en-US" sz="3600" dirty="0" smtClean="0">
                <a:solidFill>
                  <a:srgbClr val="000000"/>
                </a:solidFill>
                <a:latin typeface="Comic Sans MS" pitchFamily="66" charset="0"/>
                <a:cs typeface="Times" charset="0"/>
                <a:sym typeface="Times" charset="0"/>
              </a:rPr>
              <a:t>Parenting </a:t>
            </a:r>
            <a:r>
              <a:rPr lang="en-US" sz="3600" dirty="0">
                <a:solidFill>
                  <a:srgbClr val="000000"/>
                </a:solidFill>
                <a:latin typeface="Comic Sans MS" pitchFamily="66" charset="0"/>
                <a:cs typeface="Times" charset="0"/>
                <a:sym typeface="Times" charset="0"/>
              </a:rPr>
              <a:t>style</a:t>
            </a:r>
            <a:endParaRPr lang="en-US" sz="3600" dirty="0">
              <a:solidFill>
                <a:srgbClr val="000000"/>
              </a:solidFill>
              <a:latin typeface="Comic Sans MS" pitchFamily="66" charset="0"/>
              <a:sym typeface="Times" charset="0"/>
            </a:endParaRPr>
          </a:p>
          <a:p>
            <a:pPr marL="944732" indent="-342900"/>
            <a:r>
              <a:rPr lang="en-US" sz="3600" dirty="0" smtClean="0">
                <a:solidFill>
                  <a:srgbClr val="000000"/>
                </a:solidFill>
                <a:latin typeface="Comic Sans MS" pitchFamily="66" charset="0"/>
                <a:cs typeface="Times" charset="0"/>
                <a:sym typeface="Times" charset="0"/>
              </a:rPr>
              <a:t>Parental </a:t>
            </a:r>
            <a:r>
              <a:rPr lang="en-US" sz="3600" dirty="0">
                <a:solidFill>
                  <a:srgbClr val="000000"/>
                </a:solidFill>
                <a:latin typeface="Comic Sans MS" pitchFamily="66" charset="0"/>
                <a:cs typeface="Times" charset="0"/>
                <a:sym typeface="Times" charset="0"/>
              </a:rPr>
              <a:t>adjustment </a:t>
            </a:r>
            <a:endParaRPr lang="en-US" sz="3600" dirty="0">
              <a:solidFill>
                <a:srgbClr val="000000"/>
              </a:solidFill>
              <a:latin typeface="Comic Sans MS" pitchFamily="66" charset="0"/>
              <a:sym typeface="Times" charset="0"/>
            </a:endParaRPr>
          </a:p>
          <a:p>
            <a:pPr marL="944732" indent="-342900"/>
            <a:r>
              <a:rPr lang="en-US" sz="3600" dirty="0" smtClean="0">
                <a:solidFill>
                  <a:srgbClr val="000000"/>
                </a:solidFill>
                <a:latin typeface="Comic Sans MS" pitchFamily="66" charset="0"/>
                <a:cs typeface="Times" charset="0"/>
                <a:sym typeface="Times" charset="0"/>
              </a:rPr>
              <a:t>Parental </a:t>
            </a:r>
            <a:r>
              <a:rPr lang="en-US" sz="3600" dirty="0">
                <a:solidFill>
                  <a:srgbClr val="000000"/>
                </a:solidFill>
                <a:latin typeface="Comic Sans MS" pitchFamily="66" charset="0"/>
                <a:cs typeface="Times" charset="0"/>
                <a:sym typeface="Times" charset="0"/>
              </a:rPr>
              <a:t>confidence</a:t>
            </a:r>
            <a:endParaRPr lang="en-US" sz="3600" dirty="0">
              <a:solidFill>
                <a:srgbClr val="000000"/>
              </a:solidFill>
              <a:latin typeface="Comic Sans MS" pitchFamily="66" charset="0"/>
              <a:sym typeface="Times" charset="0"/>
            </a:endParaRPr>
          </a:p>
          <a:p>
            <a:pPr marL="944732" indent="-342900"/>
            <a:r>
              <a:rPr lang="en-US" sz="3600" dirty="0" smtClean="0">
                <a:solidFill>
                  <a:srgbClr val="000000"/>
                </a:solidFill>
                <a:latin typeface="Comic Sans MS" pitchFamily="66" charset="0"/>
                <a:cs typeface="Times" charset="0"/>
                <a:sym typeface="Times" charset="0"/>
              </a:rPr>
              <a:t>Family </a:t>
            </a:r>
            <a:r>
              <a:rPr lang="en-US" sz="3600" dirty="0">
                <a:solidFill>
                  <a:srgbClr val="000000"/>
                </a:solidFill>
                <a:latin typeface="Comic Sans MS" pitchFamily="66" charset="0"/>
                <a:cs typeface="Times" charset="0"/>
                <a:sym typeface="Times" charset="0"/>
              </a:rPr>
              <a:t>functioning</a:t>
            </a:r>
            <a:endParaRPr lang="en-US" sz="3600" dirty="0">
              <a:solidFill>
                <a:srgbClr val="000000"/>
              </a:solidFill>
              <a:latin typeface="Comic Sans MS" pitchFamily="66" charset="0"/>
              <a:sym typeface="Times" charset="0"/>
            </a:endParaRPr>
          </a:p>
          <a:p>
            <a:pPr marL="944732" indent="-342900"/>
            <a:r>
              <a:rPr lang="en-US" sz="3600" dirty="0">
                <a:solidFill>
                  <a:srgbClr val="000000"/>
                </a:solidFill>
                <a:latin typeface="Comic Sans MS" pitchFamily="66" charset="0"/>
                <a:cs typeface="Times" charset="0"/>
                <a:sym typeface="Times" charset="0"/>
              </a:rPr>
              <a:t>Relationships between parents</a:t>
            </a:r>
            <a:endParaRPr lang="en-US" sz="3600" dirty="0">
              <a:solidFill>
                <a:srgbClr val="000000"/>
              </a:solidFill>
              <a:latin typeface="Comic Sans MS" pitchFamily="66" charset="0"/>
              <a:sym typeface="Times" charset="0"/>
            </a:endParaRPr>
          </a:p>
          <a:p>
            <a:pPr marL="944732" indent="-342900"/>
            <a:r>
              <a:rPr lang="en-US" sz="3600" dirty="0" smtClean="0">
                <a:solidFill>
                  <a:srgbClr val="000000"/>
                </a:solidFill>
                <a:latin typeface="Comic Sans MS" pitchFamily="66" charset="0"/>
                <a:cs typeface="Times" charset="0"/>
                <a:sym typeface="Times" charset="0"/>
              </a:rPr>
              <a:t>Parent </a:t>
            </a:r>
            <a:r>
              <a:rPr lang="en-US" sz="3600" dirty="0">
                <a:solidFill>
                  <a:srgbClr val="000000"/>
                </a:solidFill>
                <a:latin typeface="Comic Sans MS" pitchFamily="66" charset="0"/>
                <a:cs typeface="Times" charset="0"/>
                <a:sym typeface="Times" charset="0"/>
              </a:rPr>
              <a:t>psychological </a:t>
            </a:r>
            <a:r>
              <a:rPr lang="en-US" sz="3600" dirty="0" smtClean="0">
                <a:solidFill>
                  <a:srgbClr val="000000"/>
                </a:solidFill>
                <a:latin typeface="Comic Sans MS" pitchFamily="66" charset="0"/>
                <a:cs typeface="Times" charset="0"/>
                <a:sym typeface="Times" charset="0"/>
              </a:rPr>
              <a:t>flexibility</a:t>
            </a:r>
            <a:endParaRPr lang="en-US" sz="3600" dirty="0">
              <a:solidFill>
                <a:srgbClr val="000000"/>
              </a:solidFill>
              <a:latin typeface="Comic Sans MS" pitchFamily="66" charset="0"/>
              <a:sym typeface="Times" charset="0"/>
            </a:endParaRPr>
          </a:p>
        </p:txBody>
      </p:sp>
      <p:sp>
        <p:nvSpPr>
          <p:cNvPr id="4" name="5-Point Star 3"/>
          <p:cNvSpPr/>
          <p:nvPr/>
        </p:nvSpPr>
        <p:spPr>
          <a:xfrm>
            <a:off x="11607800" y="3048000"/>
            <a:ext cx="457200" cy="457200"/>
          </a:xfrm>
          <a:prstGeom prst="star5">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5-Point Star 4"/>
          <p:cNvSpPr/>
          <p:nvPr/>
        </p:nvSpPr>
        <p:spPr>
          <a:xfrm>
            <a:off x="5664200" y="3733800"/>
            <a:ext cx="457200" cy="457200"/>
          </a:xfrm>
          <a:prstGeom prst="star5">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35794696"/>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9202" name="Rectangle 1"/>
          <p:cNvSpPr>
            <a:spLocks noGrp="1" noChangeArrowheads="1"/>
          </p:cNvSpPr>
          <p:nvPr>
            <p:ph type="title"/>
          </p:nvPr>
        </p:nvSpPr>
        <p:spPr>
          <a:xfrm>
            <a:off x="711200" y="533400"/>
            <a:ext cx="11704320" cy="1408853"/>
          </a:xfrm>
        </p:spPr>
        <p:txBody>
          <a:bodyPr>
            <a:normAutofit/>
          </a:bodyPr>
          <a:lstStyle/>
          <a:p>
            <a:pPr eaLnBrk="1" hangingPunct="1"/>
            <a:r>
              <a:rPr lang="en-US" sz="6000" dirty="0" smtClean="0">
                <a:solidFill>
                  <a:schemeClr val="accent4"/>
                </a:solidFill>
                <a:latin typeface="Comic Sans MS" pitchFamily="66" charset="0"/>
              </a:rPr>
              <a:t>Sample</a:t>
            </a:r>
          </a:p>
        </p:txBody>
      </p:sp>
      <p:sp>
        <p:nvSpPr>
          <p:cNvPr id="179203" name="Rectangle 2"/>
          <p:cNvSpPr>
            <a:spLocks/>
          </p:cNvSpPr>
          <p:nvPr/>
        </p:nvSpPr>
        <p:spPr bwMode="auto">
          <a:xfrm>
            <a:off x="711200" y="1981200"/>
            <a:ext cx="14706600" cy="77724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lIns="0" tIns="0" rIns="3678052" bIns="0" anchor="ctr"/>
          <a:lstStyle/>
          <a:p>
            <a:pPr algn="l"/>
            <a:r>
              <a:rPr lang="en-US" sz="3600" u="sng" dirty="0" smtClean="0">
                <a:solidFill>
                  <a:schemeClr val="tx1"/>
                </a:solidFill>
                <a:latin typeface="Comic Sans MS" pitchFamily="66" charset="0"/>
              </a:rPr>
              <a:t>Inclusion criteria:</a:t>
            </a:r>
            <a:endParaRPr lang="en-US" sz="3600" u="sng" dirty="0">
              <a:solidFill>
                <a:schemeClr val="tx1"/>
              </a:solidFill>
              <a:latin typeface="Comic Sans MS" pitchFamily="66" charset="0"/>
            </a:endParaRPr>
          </a:p>
          <a:p>
            <a:pPr marL="0" lvl="1" algn="l">
              <a:buFont typeface="Arial" pitchFamily="34" charset="0"/>
              <a:buChar char="•"/>
            </a:pPr>
            <a:r>
              <a:rPr lang="en-US" sz="3600" dirty="0">
                <a:solidFill>
                  <a:schemeClr val="tx1"/>
                </a:solidFill>
                <a:latin typeface="Comic Sans MS" pitchFamily="66" charset="0"/>
              </a:rPr>
              <a:t>  Parents of children 2-12 </a:t>
            </a:r>
            <a:r>
              <a:rPr lang="en-US" sz="3600" dirty="0" err="1">
                <a:solidFill>
                  <a:schemeClr val="tx1"/>
                </a:solidFill>
                <a:latin typeface="Comic Sans MS" pitchFamily="66" charset="0"/>
              </a:rPr>
              <a:t>y.o</a:t>
            </a:r>
            <a:r>
              <a:rPr lang="en-US" sz="3600" dirty="0">
                <a:solidFill>
                  <a:schemeClr val="tx1"/>
                </a:solidFill>
                <a:latin typeface="Comic Sans MS" pitchFamily="66" charset="0"/>
              </a:rPr>
              <a:t>. with ABI </a:t>
            </a:r>
          </a:p>
          <a:p>
            <a:pPr marL="457200" lvl="1" indent="-457200" algn="l">
              <a:buFont typeface="Arial" pitchFamily="34" charset="0"/>
              <a:buChar char="•"/>
            </a:pPr>
            <a:r>
              <a:rPr lang="en-US" sz="3600" dirty="0" smtClean="0">
                <a:solidFill>
                  <a:schemeClr val="tx1"/>
                </a:solidFill>
                <a:latin typeface="Comic Sans MS" pitchFamily="66" charset="0"/>
              </a:rPr>
              <a:t>Parents </a:t>
            </a:r>
            <a:r>
              <a:rPr lang="en-US" sz="3600" dirty="0">
                <a:solidFill>
                  <a:schemeClr val="tx1"/>
                </a:solidFill>
                <a:latin typeface="Comic Sans MS" pitchFamily="66" charset="0"/>
              </a:rPr>
              <a:t>report </a:t>
            </a:r>
            <a:r>
              <a:rPr lang="en-US" sz="3600" dirty="0" err="1">
                <a:solidFill>
                  <a:schemeClr val="tx1"/>
                </a:solidFill>
                <a:latin typeface="Comic Sans MS" pitchFamily="66" charset="0"/>
              </a:rPr>
              <a:t>behavioural</a:t>
            </a:r>
            <a:r>
              <a:rPr lang="en-US" sz="3600" dirty="0">
                <a:solidFill>
                  <a:schemeClr val="tx1"/>
                </a:solidFill>
                <a:latin typeface="Comic Sans MS" pitchFamily="66" charset="0"/>
              </a:rPr>
              <a:t> or emotional difficulties</a:t>
            </a:r>
          </a:p>
          <a:p>
            <a:pPr marL="0" lvl="1" algn="l">
              <a:buFont typeface="Arial" pitchFamily="34" charset="0"/>
              <a:buChar char="•"/>
            </a:pPr>
            <a:r>
              <a:rPr lang="en-US" sz="3600" dirty="0">
                <a:solidFill>
                  <a:schemeClr val="tx1"/>
                </a:solidFill>
                <a:latin typeface="Comic Sans MS" pitchFamily="66" charset="0"/>
              </a:rPr>
              <a:t>  Injury sustained at least 3 months </a:t>
            </a:r>
            <a:r>
              <a:rPr lang="en-US" sz="3600" dirty="0" smtClean="0">
                <a:solidFill>
                  <a:schemeClr val="tx1"/>
                </a:solidFill>
                <a:latin typeface="Comic Sans MS" pitchFamily="66" charset="0"/>
              </a:rPr>
              <a:t>prior</a:t>
            </a:r>
          </a:p>
          <a:p>
            <a:pPr marL="0" lvl="1" algn="l">
              <a:buFont typeface="Arial" pitchFamily="34" charset="0"/>
              <a:buChar char="•"/>
              <a:tabLst>
                <a:tab pos="9336088" algn="l"/>
              </a:tabLst>
            </a:pPr>
            <a:r>
              <a:rPr lang="en-US" sz="3600" dirty="0" smtClean="0">
                <a:solidFill>
                  <a:schemeClr val="tx1"/>
                </a:solidFill>
                <a:latin typeface="Comic Sans MS" pitchFamily="66" charset="0"/>
              </a:rPr>
              <a:t>  Parents have effective communication in English</a:t>
            </a:r>
          </a:p>
          <a:p>
            <a:pPr marL="0" lvl="1" algn="l">
              <a:buFont typeface="Arial" pitchFamily="34" charset="0"/>
              <a:buChar char="•"/>
            </a:pPr>
            <a:endParaRPr lang="en-US" sz="3600" dirty="0">
              <a:solidFill>
                <a:schemeClr val="tx1"/>
              </a:solidFill>
              <a:latin typeface="Comic Sans MS" pitchFamily="66" charset="0"/>
            </a:endParaRPr>
          </a:p>
          <a:p>
            <a:pPr algn="l"/>
            <a:r>
              <a:rPr lang="en-US" sz="3600" u="sng" dirty="0" smtClean="0">
                <a:solidFill>
                  <a:schemeClr val="tx1"/>
                </a:solidFill>
                <a:latin typeface="Comic Sans MS" pitchFamily="66" charset="0"/>
              </a:rPr>
              <a:t>Exclusion criteria</a:t>
            </a:r>
            <a:endParaRPr lang="en-US" sz="3600" u="sng" dirty="0">
              <a:solidFill>
                <a:schemeClr val="tx1"/>
              </a:solidFill>
              <a:latin typeface="Comic Sans MS" pitchFamily="66" charset="0"/>
            </a:endParaRPr>
          </a:p>
          <a:p>
            <a:pPr marL="457200" indent="-457200" algn="l">
              <a:buFont typeface="Arial" pitchFamily="34" charset="0"/>
              <a:buChar char="•"/>
              <a:tabLst>
                <a:tab pos="515938" algn="l"/>
              </a:tabLst>
            </a:pPr>
            <a:r>
              <a:rPr lang="en-US" sz="3600" dirty="0" smtClean="0">
                <a:solidFill>
                  <a:schemeClr val="tx1"/>
                </a:solidFill>
                <a:latin typeface="Comic Sans MS" pitchFamily="66" charset="0"/>
              </a:rPr>
              <a:t>Child </a:t>
            </a:r>
            <a:r>
              <a:rPr lang="en-US" sz="3600" dirty="0">
                <a:solidFill>
                  <a:schemeClr val="tx1"/>
                </a:solidFill>
                <a:latin typeface="Comic Sans MS" pitchFamily="66" charset="0"/>
              </a:rPr>
              <a:t>still acutely unwell</a:t>
            </a:r>
          </a:p>
          <a:p>
            <a:pPr marL="457200" indent="-457200" algn="l">
              <a:buFont typeface="Arial" pitchFamily="34" charset="0"/>
              <a:buChar char="•"/>
              <a:tabLst>
                <a:tab pos="515938" algn="l"/>
              </a:tabLst>
            </a:pPr>
            <a:r>
              <a:rPr lang="en-US" sz="3600" dirty="0" smtClean="0">
                <a:solidFill>
                  <a:schemeClr val="tx1"/>
                </a:solidFill>
                <a:latin typeface="Comic Sans MS" pitchFamily="66" charset="0"/>
              </a:rPr>
              <a:t>Child </a:t>
            </a:r>
            <a:r>
              <a:rPr lang="en-US" sz="3600" dirty="0">
                <a:solidFill>
                  <a:schemeClr val="tx1"/>
                </a:solidFill>
                <a:latin typeface="Comic Sans MS" pitchFamily="66" charset="0"/>
              </a:rPr>
              <a:t>has degenerative neurological</a:t>
            </a:r>
            <a:r>
              <a:rPr lang="en-US" sz="3600" dirty="0" smtClean="0">
                <a:solidFill>
                  <a:schemeClr val="tx1"/>
                </a:solidFill>
                <a:latin typeface="Comic Sans MS" pitchFamily="66" charset="0"/>
              </a:rPr>
              <a:t> condition </a:t>
            </a:r>
            <a:endParaRPr lang="en-US" sz="3600" dirty="0">
              <a:solidFill>
                <a:schemeClr val="tx1"/>
              </a:solidFill>
              <a:latin typeface="Comic Sans MS" pitchFamily="66" charset="0"/>
            </a:endParaRPr>
          </a:p>
          <a:p>
            <a:pPr marL="457200" indent="-457200" algn="l">
              <a:buFont typeface="Arial" pitchFamily="34" charset="0"/>
              <a:buChar char="•"/>
              <a:tabLst>
                <a:tab pos="515938" algn="l"/>
              </a:tabLst>
            </a:pPr>
            <a:r>
              <a:rPr lang="en-US" sz="3600" dirty="0" smtClean="0">
                <a:solidFill>
                  <a:schemeClr val="tx1"/>
                </a:solidFill>
                <a:latin typeface="Comic Sans MS" pitchFamily="66" charset="0"/>
              </a:rPr>
              <a:t>Child </a:t>
            </a:r>
            <a:r>
              <a:rPr lang="en-US" sz="3600" dirty="0">
                <a:solidFill>
                  <a:schemeClr val="tx1"/>
                </a:solidFill>
                <a:latin typeface="Comic Sans MS" pitchFamily="66" charset="0"/>
              </a:rPr>
              <a:t>lives with foster family</a:t>
            </a:r>
          </a:p>
          <a:p>
            <a:endParaRPr lang="en-US" dirty="0">
              <a:solidFill>
                <a:schemeClr val="tx1"/>
              </a:solidFill>
            </a:endParaRPr>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6370" name="Rectangle 1"/>
          <p:cNvSpPr>
            <a:spLocks noGrp="1" noChangeArrowheads="1"/>
          </p:cNvSpPr>
          <p:nvPr>
            <p:ph type="title"/>
          </p:nvPr>
        </p:nvSpPr>
        <p:spPr>
          <a:xfrm>
            <a:off x="1173808" y="10444"/>
            <a:ext cx="9690101" cy="1612900"/>
          </a:xfrm>
        </p:spPr>
        <p:txBody>
          <a:bodyPr>
            <a:normAutofit/>
          </a:bodyPr>
          <a:lstStyle/>
          <a:p>
            <a:pPr eaLnBrk="1" hangingPunct="1"/>
            <a:r>
              <a:rPr lang="en-US" sz="4000" dirty="0" smtClean="0">
                <a:solidFill>
                  <a:schemeClr val="accent4"/>
                </a:solidFill>
                <a:latin typeface="Comic Sans MS" pitchFamily="66" charset="0"/>
              </a:rPr>
              <a:t>CONSORT flow chart</a:t>
            </a:r>
          </a:p>
        </p:txBody>
      </p:sp>
      <p:sp>
        <p:nvSpPr>
          <p:cNvPr id="186392" name="Rectangle 23"/>
          <p:cNvSpPr>
            <a:spLocks/>
          </p:cNvSpPr>
          <p:nvPr/>
        </p:nvSpPr>
        <p:spPr bwMode="auto">
          <a:xfrm>
            <a:off x="2353622" y="5628297"/>
            <a:ext cx="3365500" cy="457200"/>
          </a:xfrm>
          <a:prstGeom prst="rect">
            <a:avLst/>
          </a:prstGeom>
          <a:solidFill>
            <a:schemeClr val="bg2">
              <a:lumMod val="75000"/>
              <a:alpha val="62000"/>
            </a:schemeClr>
          </a:solidFill>
          <a:ln w="25400">
            <a:solidFill>
              <a:schemeClr val="tx1"/>
            </a:solidFill>
            <a:miter lim="800000"/>
            <a:headEnd/>
            <a:tailEnd/>
          </a:ln>
        </p:spPr>
        <p:txBody>
          <a:bodyPr lIns="0" tIns="0" rIns="0" bIns="0" anchor="ctr"/>
          <a:lstStyle/>
          <a:p>
            <a:r>
              <a:rPr lang="en-US" sz="1800" b="1" dirty="0" smtClean="0">
                <a:solidFill>
                  <a:schemeClr val="tx1"/>
                </a:solidFill>
                <a:latin typeface="+mn-lt"/>
                <a:cs typeface="Times New Roman" charset="0"/>
                <a:sym typeface="Times New Roman" charset="0"/>
              </a:rPr>
              <a:t>Treatment</a:t>
            </a:r>
            <a:endParaRPr lang="en-US" sz="1800" b="1" dirty="0">
              <a:solidFill>
                <a:schemeClr val="tx1"/>
              </a:solidFill>
              <a:latin typeface="+mn-lt"/>
              <a:cs typeface="Times New Roman" charset="0"/>
              <a:sym typeface="Times New Roman" charset="0"/>
            </a:endParaRPr>
          </a:p>
        </p:txBody>
      </p:sp>
      <p:sp>
        <p:nvSpPr>
          <p:cNvPr id="28" name="Text Box 66"/>
          <p:cNvSpPr txBox="1">
            <a:spLocks noChangeArrowheads="1"/>
          </p:cNvSpPr>
          <p:nvPr/>
        </p:nvSpPr>
        <p:spPr bwMode="auto">
          <a:xfrm>
            <a:off x="190501" y="1168400"/>
            <a:ext cx="4209838" cy="66931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lnSpc>
                <a:spcPct val="115000"/>
              </a:lnSpc>
              <a:spcBef>
                <a:spcPts val="0"/>
              </a:spcBef>
              <a:spcAft>
                <a:spcPts val="0"/>
              </a:spcAft>
            </a:pPr>
            <a:r>
              <a:rPr lang="en-AU" sz="1600" b="1" dirty="0">
                <a:solidFill>
                  <a:schemeClr val="tx1"/>
                </a:solidFill>
                <a:effectLst/>
                <a:latin typeface="+mn-lt"/>
                <a:ea typeface="Calibri"/>
                <a:cs typeface="Times New Roman"/>
              </a:rPr>
              <a:t>Potentially eligible parents identified and attempt made to contact (n=385) </a:t>
            </a:r>
            <a:endParaRPr lang="en-US" sz="1600" b="1" dirty="0">
              <a:solidFill>
                <a:schemeClr val="tx1"/>
              </a:solidFill>
              <a:effectLst/>
              <a:latin typeface="+mn-lt"/>
              <a:ea typeface="Calibri"/>
              <a:cs typeface="Times New Roman"/>
            </a:endParaRPr>
          </a:p>
          <a:p>
            <a:pPr marL="0" marR="0">
              <a:lnSpc>
                <a:spcPct val="115000"/>
              </a:lnSpc>
              <a:spcBef>
                <a:spcPts val="0"/>
              </a:spcBef>
              <a:spcAft>
                <a:spcPts val="0"/>
              </a:spcAft>
            </a:pPr>
            <a:r>
              <a:rPr lang="en-AU" sz="1100" b="1" dirty="0">
                <a:effectLst/>
                <a:latin typeface="Calibri"/>
                <a:ea typeface="Calibri"/>
                <a:cs typeface="Times New Roman"/>
              </a:rPr>
              <a:t> </a:t>
            </a:r>
            <a:endParaRPr lang="en-US" sz="1100" dirty="0">
              <a:effectLst/>
              <a:latin typeface="Calibri"/>
              <a:ea typeface="Calibri"/>
              <a:cs typeface="Times New Roman"/>
            </a:endParaRPr>
          </a:p>
          <a:p>
            <a:pPr marL="0" marR="0" algn="ctr">
              <a:lnSpc>
                <a:spcPct val="115000"/>
              </a:lnSpc>
              <a:spcBef>
                <a:spcPts val="0"/>
              </a:spcBef>
              <a:spcAft>
                <a:spcPts val="0"/>
              </a:spcAft>
            </a:pPr>
            <a:r>
              <a:rPr lang="en-AU" sz="800" dirty="0">
                <a:effectLst/>
                <a:latin typeface="Calibri"/>
                <a:ea typeface="Calibri"/>
                <a:cs typeface="Times New Roman"/>
              </a:rPr>
              <a:t> </a:t>
            </a:r>
            <a:endParaRPr lang="en-US" sz="1100" dirty="0">
              <a:effectLst/>
              <a:latin typeface="Calibri"/>
              <a:ea typeface="Calibri"/>
              <a:cs typeface="Times New Roman"/>
            </a:endParaRPr>
          </a:p>
        </p:txBody>
      </p:sp>
      <p:sp>
        <p:nvSpPr>
          <p:cNvPr id="29" name="Text Box 5"/>
          <p:cNvSpPr txBox="1">
            <a:spLocks noChangeArrowheads="1"/>
          </p:cNvSpPr>
          <p:nvPr/>
        </p:nvSpPr>
        <p:spPr bwMode="auto">
          <a:xfrm>
            <a:off x="7856722" y="1258370"/>
            <a:ext cx="4882412" cy="54004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lnSpc>
                <a:spcPct val="115000"/>
              </a:lnSpc>
              <a:spcBef>
                <a:spcPts val="0"/>
              </a:spcBef>
              <a:spcAft>
                <a:spcPts val="0"/>
              </a:spcAft>
            </a:pPr>
            <a:r>
              <a:rPr lang="en-AU" sz="1600" b="1" dirty="0">
                <a:solidFill>
                  <a:schemeClr val="tx1"/>
                </a:solidFill>
                <a:effectLst/>
                <a:latin typeface="+mn-lt"/>
                <a:ea typeface="Calibri"/>
                <a:cs typeface="Times New Roman"/>
              </a:rPr>
              <a:t>Self-referred or clinician referred parents (n=8</a:t>
            </a:r>
            <a:r>
              <a:rPr lang="en-AU" sz="1000" b="1" dirty="0">
                <a:solidFill>
                  <a:schemeClr val="tx1"/>
                </a:solidFill>
                <a:effectLst/>
                <a:latin typeface="Times New Roman"/>
                <a:ea typeface="Calibri"/>
                <a:cs typeface="Times New Roman"/>
              </a:rPr>
              <a:t>) </a:t>
            </a:r>
            <a:endParaRPr lang="en-US" sz="1100" b="1" dirty="0">
              <a:solidFill>
                <a:schemeClr val="tx1"/>
              </a:solidFill>
              <a:effectLst/>
              <a:latin typeface="Calibri"/>
              <a:ea typeface="Calibri"/>
              <a:cs typeface="Times New Roman"/>
            </a:endParaRPr>
          </a:p>
          <a:p>
            <a:pPr marL="0" marR="0" algn="ctr">
              <a:lnSpc>
                <a:spcPct val="115000"/>
              </a:lnSpc>
              <a:spcBef>
                <a:spcPts val="0"/>
              </a:spcBef>
              <a:spcAft>
                <a:spcPts val="0"/>
              </a:spcAft>
            </a:pPr>
            <a:r>
              <a:rPr lang="en-AU" sz="800" dirty="0">
                <a:effectLst/>
                <a:latin typeface="Calibri"/>
                <a:ea typeface="Calibri"/>
                <a:cs typeface="Times New Roman"/>
              </a:rPr>
              <a:t> </a:t>
            </a:r>
            <a:endParaRPr lang="en-US" sz="1100" dirty="0">
              <a:effectLst/>
              <a:latin typeface="Calibri"/>
              <a:ea typeface="Calibri"/>
              <a:cs typeface="Times New Roman"/>
            </a:endParaRPr>
          </a:p>
        </p:txBody>
      </p:sp>
      <p:sp>
        <p:nvSpPr>
          <p:cNvPr id="30" name="Text Box 68"/>
          <p:cNvSpPr txBox="1">
            <a:spLocks noChangeArrowheads="1"/>
          </p:cNvSpPr>
          <p:nvPr/>
        </p:nvSpPr>
        <p:spPr bwMode="auto">
          <a:xfrm>
            <a:off x="8627248" y="2009005"/>
            <a:ext cx="3307074" cy="35825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lnSpc>
                <a:spcPct val="115000"/>
              </a:lnSpc>
              <a:spcBef>
                <a:spcPts val="0"/>
              </a:spcBef>
              <a:spcAft>
                <a:spcPts val="1000"/>
              </a:spcAft>
            </a:pPr>
            <a:r>
              <a:rPr lang="en-AU" sz="1600" b="1" dirty="0">
                <a:solidFill>
                  <a:schemeClr val="tx1"/>
                </a:solidFill>
                <a:effectLst/>
                <a:latin typeface="+mn-lt"/>
                <a:ea typeface="Calibri"/>
                <a:cs typeface="Times New Roman"/>
              </a:rPr>
              <a:t>Could not contact (n= </a:t>
            </a:r>
            <a:r>
              <a:rPr lang="en-AU" sz="1600" b="1" dirty="0" smtClean="0">
                <a:solidFill>
                  <a:schemeClr val="tx1"/>
                </a:solidFill>
                <a:effectLst/>
                <a:latin typeface="+mn-lt"/>
                <a:ea typeface="Calibri"/>
                <a:cs typeface="Times New Roman"/>
              </a:rPr>
              <a:t>56)</a:t>
            </a:r>
            <a:endParaRPr lang="en-US" sz="1100" dirty="0">
              <a:effectLst/>
              <a:latin typeface="Calibri"/>
              <a:ea typeface="Calibri"/>
              <a:cs typeface="Times New Roman"/>
            </a:endParaRPr>
          </a:p>
          <a:p>
            <a:pPr marL="0" marR="0">
              <a:lnSpc>
                <a:spcPct val="115000"/>
              </a:lnSpc>
              <a:spcBef>
                <a:spcPts val="0"/>
              </a:spcBef>
              <a:spcAft>
                <a:spcPts val="1000"/>
              </a:spcAft>
            </a:pPr>
            <a:r>
              <a:rPr lang="en-AU" sz="1000" b="1" dirty="0">
                <a:effectLst/>
                <a:latin typeface="Times New Roman"/>
                <a:ea typeface="Calibri"/>
                <a:cs typeface="Times New Roman"/>
              </a:rPr>
              <a:t> </a:t>
            </a:r>
            <a:endParaRPr lang="en-US" sz="1100" dirty="0">
              <a:effectLst/>
              <a:latin typeface="Calibri"/>
              <a:ea typeface="Calibri"/>
              <a:cs typeface="Times New Roman"/>
            </a:endParaRPr>
          </a:p>
        </p:txBody>
      </p:sp>
      <p:sp>
        <p:nvSpPr>
          <p:cNvPr id="31" name="Text Box 36"/>
          <p:cNvSpPr txBox="1">
            <a:spLocks noChangeArrowheads="1"/>
          </p:cNvSpPr>
          <p:nvPr/>
        </p:nvSpPr>
        <p:spPr bwMode="auto">
          <a:xfrm>
            <a:off x="4400339" y="2367259"/>
            <a:ext cx="3456384" cy="623540"/>
          </a:xfrm>
          <a:prstGeom prst="rect">
            <a:avLst/>
          </a:prstGeom>
          <a:solidFill>
            <a:schemeClr val="accent6">
              <a:lumMod val="40000"/>
              <a:lumOff val="60000"/>
            </a:schemeClr>
          </a:solidFill>
          <a:ln w="9525">
            <a:solidFill>
              <a:srgbClr val="000000"/>
            </a:solidFill>
            <a:miter lim="800000"/>
            <a:headEnd/>
            <a:tailEnd/>
          </a:ln>
        </p:spPr>
        <p:txBody>
          <a:bodyPr rot="0" vert="horz" wrap="square" lIns="91440" tIns="45720" rIns="91440" bIns="45720" anchor="t" anchorCtr="0" upright="1">
            <a:noAutofit/>
          </a:bodyPr>
          <a:lstStyle/>
          <a:p>
            <a:pPr marL="0" marR="0">
              <a:lnSpc>
                <a:spcPct val="115000"/>
              </a:lnSpc>
              <a:spcBef>
                <a:spcPts val="0"/>
              </a:spcBef>
              <a:spcAft>
                <a:spcPts val="1000"/>
              </a:spcAft>
            </a:pPr>
            <a:r>
              <a:rPr lang="en-AU" sz="1600" b="1" dirty="0">
                <a:solidFill>
                  <a:schemeClr val="tx1"/>
                </a:solidFill>
                <a:effectLst/>
                <a:latin typeface="+mn-lt"/>
                <a:ea typeface="Calibri"/>
                <a:cs typeface="Times New Roman"/>
              </a:rPr>
              <a:t>Contacted and conducted screening call (n= 337)</a:t>
            </a:r>
            <a:endParaRPr lang="en-US" sz="1600" dirty="0">
              <a:solidFill>
                <a:schemeClr val="tx1"/>
              </a:solidFill>
              <a:effectLst/>
              <a:latin typeface="+mn-lt"/>
              <a:ea typeface="Calibri"/>
              <a:cs typeface="Times New Roman"/>
            </a:endParaRPr>
          </a:p>
        </p:txBody>
      </p:sp>
      <p:sp>
        <p:nvSpPr>
          <p:cNvPr id="32" name="Text Box 8"/>
          <p:cNvSpPr txBox="1">
            <a:spLocks noChangeArrowheads="1"/>
          </p:cNvSpPr>
          <p:nvPr/>
        </p:nvSpPr>
        <p:spPr bwMode="auto">
          <a:xfrm>
            <a:off x="8627247" y="3004474"/>
            <a:ext cx="3307075" cy="37592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lnSpc>
                <a:spcPct val="115000"/>
              </a:lnSpc>
              <a:spcBef>
                <a:spcPts val="0"/>
              </a:spcBef>
              <a:spcAft>
                <a:spcPts val="0"/>
              </a:spcAft>
            </a:pPr>
            <a:r>
              <a:rPr lang="en-AU" sz="1600" b="1" dirty="0">
                <a:solidFill>
                  <a:schemeClr val="tx1"/>
                </a:solidFill>
                <a:effectLst/>
                <a:latin typeface="+mn-lt"/>
                <a:ea typeface="Calibri"/>
                <a:cs typeface="Times New Roman"/>
              </a:rPr>
              <a:t>Not eligible </a:t>
            </a:r>
            <a:r>
              <a:rPr lang="en-US" sz="1600" b="1" dirty="0" smtClean="0">
                <a:solidFill>
                  <a:schemeClr val="tx1"/>
                </a:solidFill>
                <a:latin typeface="+mn-lt"/>
                <a:ea typeface="Calibri"/>
                <a:cs typeface="Times New Roman"/>
              </a:rPr>
              <a:t>(n=127)</a:t>
            </a:r>
            <a:r>
              <a:rPr lang="en-AU" sz="1000" dirty="0">
                <a:effectLst/>
                <a:latin typeface="Times New Roman"/>
                <a:ea typeface="Calibri"/>
                <a:cs typeface="Times New Roman"/>
              </a:rPr>
              <a:t> </a:t>
            </a:r>
            <a:endParaRPr lang="en-US" sz="1100" dirty="0">
              <a:effectLst/>
              <a:latin typeface="Calibri"/>
              <a:ea typeface="Calibri"/>
              <a:cs typeface="Times New Roman"/>
            </a:endParaRPr>
          </a:p>
          <a:p>
            <a:pPr marL="0" marR="0" algn="ctr">
              <a:lnSpc>
                <a:spcPct val="115000"/>
              </a:lnSpc>
              <a:spcBef>
                <a:spcPts val="0"/>
              </a:spcBef>
              <a:spcAft>
                <a:spcPts val="0"/>
              </a:spcAft>
            </a:pPr>
            <a:r>
              <a:rPr lang="en-AU" sz="1000" dirty="0">
                <a:effectLst/>
                <a:latin typeface="Times New Roman"/>
                <a:ea typeface="Calibri"/>
                <a:cs typeface="Times New Roman"/>
              </a:rPr>
              <a:t> </a:t>
            </a:r>
            <a:endParaRPr lang="en-US" sz="1100" dirty="0">
              <a:effectLst/>
              <a:latin typeface="Calibri"/>
              <a:ea typeface="Calibri"/>
              <a:cs typeface="Times New Roman"/>
            </a:endParaRPr>
          </a:p>
        </p:txBody>
      </p:sp>
      <p:sp>
        <p:nvSpPr>
          <p:cNvPr id="33" name="Text Box 80"/>
          <p:cNvSpPr txBox="1">
            <a:spLocks noChangeArrowheads="1"/>
          </p:cNvSpPr>
          <p:nvPr/>
        </p:nvSpPr>
        <p:spPr bwMode="auto">
          <a:xfrm>
            <a:off x="4400340" y="3237008"/>
            <a:ext cx="3456383" cy="37592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lnSpc>
                <a:spcPct val="115000"/>
              </a:lnSpc>
              <a:spcBef>
                <a:spcPts val="0"/>
              </a:spcBef>
              <a:spcAft>
                <a:spcPts val="1000"/>
              </a:spcAft>
            </a:pPr>
            <a:r>
              <a:rPr lang="en-AU" sz="1600" b="1" dirty="0">
                <a:solidFill>
                  <a:schemeClr val="tx1"/>
                </a:solidFill>
                <a:effectLst/>
                <a:latin typeface="+mn-lt"/>
                <a:ea typeface="Calibri"/>
                <a:cs typeface="Times New Roman"/>
              </a:rPr>
              <a:t>Eligible (n= 210)</a:t>
            </a:r>
            <a:endParaRPr lang="en-US" sz="1600" dirty="0">
              <a:solidFill>
                <a:schemeClr val="tx1"/>
              </a:solidFill>
              <a:effectLst/>
              <a:latin typeface="+mn-lt"/>
              <a:ea typeface="Calibri"/>
              <a:cs typeface="Times New Roman"/>
            </a:endParaRPr>
          </a:p>
        </p:txBody>
      </p:sp>
      <p:sp>
        <p:nvSpPr>
          <p:cNvPr id="34" name="Text Box 81"/>
          <p:cNvSpPr txBox="1">
            <a:spLocks noChangeArrowheads="1"/>
          </p:cNvSpPr>
          <p:nvPr/>
        </p:nvSpPr>
        <p:spPr bwMode="auto">
          <a:xfrm>
            <a:off x="158055" y="3524467"/>
            <a:ext cx="3153803" cy="35174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lgn="l">
              <a:lnSpc>
                <a:spcPct val="115000"/>
              </a:lnSpc>
              <a:spcBef>
                <a:spcPts val="0"/>
              </a:spcBef>
              <a:spcAft>
                <a:spcPts val="0"/>
              </a:spcAft>
            </a:pPr>
            <a:r>
              <a:rPr lang="en-AU" sz="1600" b="1" dirty="0">
                <a:solidFill>
                  <a:schemeClr val="tx1"/>
                </a:solidFill>
                <a:effectLst/>
                <a:latin typeface="+mn-lt"/>
                <a:ea typeface="Calibri"/>
                <a:cs typeface="Times New Roman"/>
              </a:rPr>
              <a:t>Declined </a:t>
            </a:r>
            <a:r>
              <a:rPr lang="en-AU" sz="1600" b="1" dirty="0" smtClean="0">
                <a:solidFill>
                  <a:schemeClr val="tx1"/>
                </a:solidFill>
                <a:effectLst/>
                <a:latin typeface="+mn-lt"/>
                <a:ea typeface="Calibri"/>
                <a:cs typeface="Times New Roman"/>
              </a:rPr>
              <a:t>participation</a:t>
            </a:r>
            <a:r>
              <a:rPr lang="en-US" sz="1600" b="1" dirty="0" smtClean="0">
                <a:solidFill>
                  <a:schemeClr val="tx1"/>
                </a:solidFill>
                <a:effectLst/>
                <a:latin typeface="+mn-lt"/>
                <a:ea typeface="Calibri"/>
                <a:cs typeface="Times New Roman"/>
              </a:rPr>
              <a:t> (n= 151)</a:t>
            </a:r>
            <a:endParaRPr lang="en-US" sz="1600" b="1" dirty="0">
              <a:solidFill>
                <a:schemeClr val="tx1"/>
              </a:solidFill>
              <a:effectLst/>
              <a:latin typeface="+mn-lt"/>
              <a:ea typeface="Calibri"/>
              <a:cs typeface="Times New Roman"/>
            </a:endParaRPr>
          </a:p>
          <a:p>
            <a:pPr marL="0" marR="0" algn="ctr">
              <a:lnSpc>
                <a:spcPct val="115000"/>
              </a:lnSpc>
              <a:spcBef>
                <a:spcPts val="0"/>
              </a:spcBef>
              <a:spcAft>
                <a:spcPts val="0"/>
              </a:spcAft>
            </a:pPr>
            <a:r>
              <a:rPr lang="en-AU" sz="1000" dirty="0">
                <a:effectLst/>
                <a:latin typeface="Times New Roman"/>
                <a:ea typeface="Calibri"/>
                <a:cs typeface="Times New Roman"/>
              </a:rPr>
              <a:t> </a:t>
            </a:r>
            <a:endParaRPr lang="en-US" sz="1100" dirty="0">
              <a:effectLst/>
              <a:latin typeface="Calibri"/>
              <a:ea typeface="Calibri"/>
              <a:cs typeface="Times New Roman"/>
            </a:endParaRPr>
          </a:p>
          <a:p>
            <a:pPr marL="0" marR="0" algn="ctr">
              <a:lnSpc>
                <a:spcPct val="115000"/>
              </a:lnSpc>
              <a:spcBef>
                <a:spcPts val="0"/>
              </a:spcBef>
              <a:spcAft>
                <a:spcPts val="0"/>
              </a:spcAft>
            </a:pPr>
            <a:r>
              <a:rPr lang="en-AU" sz="1000" dirty="0">
                <a:effectLst/>
                <a:latin typeface="Times New Roman"/>
                <a:ea typeface="Calibri"/>
                <a:cs typeface="Times New Roman"/>
              </a:rPr>
              <a:t> </a:t>
            </a:r>
            <a:endParaRPr lang="en-US" sz="1100" dirty="0">
              <a:effectLst/>
              <a:latin typeface="Calibri"/>
              <a:ea typeface="Calibri"/>
              <a:cs typeface="Times New Roman"/>
            </a:endParaRPr>
          </a:p>
          <a:p>
            <a:pPr marL="0" marR="0" algn="ctr">
              <a:lnSpc>
                <a:spcPct val="115000"/>
              </a:lnSpc>
              <a:spcBef>
                <a:spcPts val="0"/>
              </a:spcBef>
              <a:spcAft>
                <a:spcPts val="0"/>
              </a:spcAft>
            </a:pPr>
            <a:r>
              <a:rPr lang="en-AU" sz="1000" dirty="0">
                <a:effectLst/>
                <a:latin typeface="Times New Roman"/>
                <a:ea typeface="Calibri"/>
                <a:cs typeface="Times New Roman"/>
              </a:rPr>
              <a:t> </a:t>
            </a:r>
            <a:endParaRPr lang="en-US" sz="1100" dirty="0">
              <a:effectLst/>
              <a:latin typeface="Calibri"/>
              <a:ea typeface="Calibri"/>
              <a:cs typeface="Times New Roman"/>
            </a:endParaRPr>
          </a:p>
        </p:txBody>
      </p:sp>
      <p:sp>
        <p:nvSpPr>
          <p:cNvPr id="35" name="Text Box 9"/>
          <p:cNvSpPr txBox="1">
            <a:spLocks noChangeArrowheads="1"/>
          </p:cNvSpPr>
          <p:nvPr/>
        </p:nvSpPr>
        <p:spPr bwMode="auto">
          <a:xfrm>
            <a:off x="4400339" y="3840653"/>
            <a:ext cx="3456383" cy="36004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AU" sz="1600" b="1" dirty="0">
                <a:solidFill>
                  <a:schemeClr val="tx1"/>
                </a:solidFill>
                <a:effectLst/>
                <a:latin typeface="+mn-lt"/>
                <a:ea typeface="Calibri"/>
                <a:cs typeface="Times New Roman"/>
              </a:rPr>
              <a:t>Baseline: (T1) (n = 59</a:t>
            </a:r>
            <a:r>
              <a:rPr lang="en-AU" sz="1600" b="1" dirty="0" smtClean="0">
                <a:solidFill>
                  <a:schemeClr val="tx1"/>
                </a:solidFill>
                <a:effectLst/>
                <a:latin typeface="+mn-lt"/>
                <a:ea typeface="Calibri"/>
                <a:cs typeface="Times New Roman"/>
              </a:rPr>
              <a:t>)</a:t>
            </a:r>
            <a:endParaRPr lang="en-US" sz="1600" b="1" dirty="0">
              <a:solidFill>
                <a:schemeClr val="tx1"/>
              </a:solidFill>
              <a:effectLst/>
              <a:latin typeface="+mn-lt"/>
              <a:ea typeface="Calibri"/>
              <a:cs typeface="Times New Roman"/>
            </a:endParaRPr>
          </a:p>
        </p:txBody>
      </p:sp>
      <p:sp>
        <p:nvSpPr>
          <p:cNvPr id="36" name="Text Box 37"/>
          <p:cNvSpPr txBox="1">
            <a:spLocks noChangeArrowheads="1"/>
          </p:cNvSpPr>
          <p:nvPr/>
        </p:nvSpPr>
        <p:spPr bwMode="auto">
          <a:xfrm>
            <a:off x="4400341" y="4495482"/>
            <a:ext cx="3456382" cy="35623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lnSpc>
                <a:spcPct val="115000"/>
              </a:lnSpc>
              <a:spcBef>
                <a:spcPts val="0"/>
              </a:spcBef>
              <a:spcAft>
                <a:spcPts val="1000"/>
              </a:spcAft>
            </a:pPr>
            <a:r>
              <a:rPr lang="en-AU" sz="1600" b="1" dirty="0">
                <a:solidFill>
                  <a:schemeClr val="tx1"/>
                </a:solidFill>
                <a:effectLst/>
                <a:latin typeface="+mn-lt"/>
                <a:ea typeface="Calibri"/>
                <a:cs typeface="Times New Roman"/>
              </a:rPr>
              <a:t>Randomisation</a:t>
            </a:r>
            <a:endParaRPr lang="en-US" sz="1600" b="1" dirty="0">
              <a:solidFill>
                <a:schemeClr val="tx1"/>
              </a:solidFill>
              <a:effectLst/>
              <a:latin typeface="+mn-lt"/>
              <a:ea typeface="Calibri"/>
              <a:cs typeface="Times New Roman"/>
            </a:endParaRPr>
          </a:p>
        </p:txBody>
      </p:sp>
      <p:sp>
        <p:nvSpPr>
          <p:cNvPr id="37" name="Text Box 14"/>
          <p:cNvSpPr txBox="1">
            <a:spLocks noChangeArrowheads="1"/>
          </p:cNvSpPr>
          <p:nvPr/>
        </p:nvSpPr>
        <p:spPr bwMode="auto">
          <a:xfrm>
            <a:off x="2353622" y="5265029"/>
            <a:ext cx="3365962" cy="381000"/>
          </a:xfrm>
          <a:prstGeom prst="rect">
            <a:avLst/>
          </a:prstGeom>
          <a:solidFill>
            <a:schemeClr val="accent3">
              <a:lumMod val="40000"/>
              <a:lumOff val="60000"/>
            </a:schemeClr>
          </a:solidFill>
          <a:ln w="9525">
            <a:solidFill>
              <a:srgbClr val="000000"/>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AU" sz="1600" b="1" dirty="0">
                <a:solidFill>
                  <a:schemeClr val="tx1"/>
                </a:solidFill>
                <a:effectLst/>
                <a:latin typeface="+mn-lt"/>
                <a:ea typeface="Calibri"/>
                <a:cs typeface="Times New Roman"/>
              </a:rPr>
              <a:t>Allocated to </a:t>
            </a:r>
            <a:r>
              <a:rPr lang="en-AU" sz="1600" b="1" dirty="0" smtClean="0">
                <a:solidFill>
                  <a:schemeClr val="tx1"/>
                </a:solidFill>
                <a:effectLst/>
                <a:latin typeface="+mn-lt"/>
                <a:ea typeface="Calibri"/>
                <a:cs typeface="Times New Roman"/>
              </a:rPr>
              <a:t>Treatment </a:t>
            </a:r>
            <a:r>
              <a:rPr lang="en-AU" sz="1600" b="1" dirty="0">
                <a:solidFill>
                  <a:schemeClr val="tx1"/>
                </a:solidFill>
                <a:effectLst/>
                <a:latin typeface="+mn-lt"/>
                <a:ea typeface="Calibri"/>
                <a:cs typeface="Times New Roman"/>
              </a:rPr>
              <a:t>(n = 30)</a:t>
            </a:r>
            <a:endParaRPr lang="en-US" sz="1600" dirty="0">
              <a:solidFill>
                <a:schemeClr val="tx1"/>
              </a:solidFill>
              <a:effectLst/>
              <a:latin typeface="+mn-lt"/>
              <a:ea typeface="Calibri"/>
              <a:cs typeface="Times New Roman"/>
            </a:endParaRPr>
          </a:p>
          <a:p>
            <a:pPr marL="0" marR="0">
              <a:lnSpc>
                <a:spcPct val="115000"/>
              </a:lnSpc>
              <a:spcBef>
                <a:spcPts val="0"/>
              </a:spcBef>
              <a:spcAft>
                <a:spcPts val="0"/>
              </a:spcAft>
            </a:pPr>
            <a:r>
              <a:rPr lang="en-AU" sz="1000" dirty="0">
                <a:effectLst/>
                <a:latin typeface="Calibri"/>
                <a:ea typeface="Calibri"/>
                <a:cs typeface="Times New Roman"/>
              </a:rPr>
              <a:t> </a:t>
            </a:r>
            <a:endParaRPr lang="en-US" sz="1100" dirty="0">
              <a:effectLst/>
              <a:latin typeface="Calibri"/>
              <a:ea typeface="Calibri"/>
              <a:cs typeface="Times New Roman"/>
            </a:endParaRPr>
          </a:p>
        </p:txBody>
      </p:sp>
      <p:sp>
        <p:nvSpPr>
          <p:cNvPr id="38" name="Text Box 15"/>
          <p:cNvSpPr txBox="1">
            <a:spLocks noChangeArrowheads="1"/>
          </p:cNvSpPr>
          <p:nvPr/>
        </p:nvSpPr>
        <p:spPr bwMode="auto">
          <a:xfrm>
            <a:off x="6538713" y="5247297"/>
            <a:ext cx="3318381" cy="381000"/>
          </a:xfrm>
          <a:prstGeom prst="rect">
            <a:avLst/>
          </a:prstGeom>
          <a:solidFill>
            <a:schemeClr val="accent2">
              <a:lumMod val="40000"/>
              <a:lumOff val="60000"/>
            </a:schemeClr>
          </a:solidFill>
          <a:ln w="9525">
            <a:solidFill>
              <a:srgbClr val="000000"/>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AU" sz="1600" b="1" dirty="0">
                <a:solidFill>
                  <a:schemeClr val="tx1"/>
                </a:solidFill>
                <a:effectLst/>
                <a:latin typeface="+mn-lt"/>
                <a:ea typeface="Calibri"/>
                <a:cs typeface="Times New Roman"/>
              </a:rPr>
              <a:t>Allocated to </a:t>
            </a:r>
            <a:r>
              <a:rPr lang="en-AU" sz="1600" b="1" dirty="0" smtClean="0">
                <a:solidFill>
                  <a:schemeClr val="tx1"/>
                </a:solidFill>
                <a:latin typeface="+mn-lt"/>
                <a:ea typeface="Calibri"/>
                <a:cs typeface="Times New Roman"/>
              </a:rPr>
              <a:t>Waitlist</a:t>
            </a:r>
            <a:r>
              <a:rPr lang="en-AU" sz="1600" b="1" dirty="0" smtClean="0">
                <a:solidFill>
                  <a:schemeClr val="tx1"/>
                </a:solidFill>
                <a:effectLst/>
                <a:latin typeface="+mn-lt"/>
                <a:ea typeface="Calibri"/>
                <a:cs typeface="Times New Roman"/>
              </a:rPr>
              <a:t> </a:t>
            </a:r>
            <a:r>
              <a:rPr lang="en-AU" sz="1600" b="1" dirty="0">
                <a:solidFill>
                  <a:schemeClr val="tx1"/>
                </a:solidFill>
                <a:effectLst/>
                <a:latin typeface="+mn-lt"/>
                <a:ea typeface="Calibri"/>
                <a:cs typeface="Times New Roman"/>
              </a:rPr>
              <a:t>(n = 29)</a:t>
            </a:r>
            <a:endParaRPr lang="en-US" sz="1600" dirty="0">
              <a:solidFill>
                <a:schemeClr val="tx1"/>
              </a:solidFill>
              <a:effectLst/>
              <a:latin typeface="+mn-lt"/>
              <a:ea typeface="Calibri"/>
              <a:cs typeface="Times New Roman"/>
            </a:endParaRPr>
          </a:p>
          <a:p>
            <a:pPr marL="0" marR="0">
              <a:lnSpc>
                <a:spcPct val="115000"/>
              </a:lnSpc>
              <a:spcBef>
                <a:spcPts val="0"/>
              </a:spcBef>
              <a:spcAft>
                <a:spcPts val="0"/>
              </a:spcAft>
            </a:pPr>
            <a:r>
              <a:rPr lang="en-AU" sz="1600" dirty="0">
                <a:solidFill>
                  <a:schemeClr val="tx1"/>
                </a:solidFill>
                <a:effectLst/>
                <a:latin typeface="+mn-lt"/>
                <a:ea typeface="Calibri"/>
                <a:cs typeface="Times New Roman"/>
              </a:rPr>
              <a:t> </a:t>
            </a:r>
            <a:endParaRPr lang="en-US" sz="1600" dirty="0">
              <a:solidFill>
                <a:schemeClr val="tx1"/>
              </a:solidFill>
              <a:effectLst/>
              <a:latin typeface="+mn-lt"/>
              <a:ea typeface="Calibri"/>
              <a:cs typeface="Times New Roman"/>
            </a:endParaRPr>
          </a:p>
        </p:txBody>
      </p:sp>
      <p:sp>
        <p:nvSpPr>
          <p:cNvPr id="39" name="Text Box 20"/>
          <p:cNvSpPr txBox="1">
            <a:spLocks noChangeArrowheads="1"/>
          </p:cNvSpPr>
          <p:nvPr/>
        </p:nvSpPr>
        <p:spPr bwMode="auto">
          <a:xfrm>
            <a:off x="2379225" y="6741305"/>
            <a:ext cx="3365500" cy="378460"/>
          </a:xfrm>
          <a:prstGeom prst="rect">
            <a:avLst/>
          </a:prstGeom>
          <a:solidFill>
            <a:schemeClr val="accent3">
              <a:lumMod val="40000"/>
              <a:lumOff val="60000"/>
            </a:schemeClr>
          </a:solidFill>
          <a:ln w="9525">
            <a:solidFill>
              <a:srgbClr val="000000"/>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AU" sz="1600" b="1" dirty="0" smtClean="0">
                <a:solidFill>
                  <a:schemeClr val="tx1"/>
                </a:solidFill>
                <a:effectLst/>
                <a:latin typeface="+mn-lt"/>
                <a:ea typeface="Calibri"/>
                <a:cs typeface="Times New Roman"/>
              </a:rPr>
              <a:t>Post-treatment: </a:t>
            </a:r>
            <a:r>
              <a:rPr lang="en-AU" sz="1600" b="1" dirty="0">
                <a:solidFill>
                  <a:schemeClr val="tx1"/>
                </a:solidFill>
                <a:effectLst/>
                <a:latin typeface="+mn-lt"/>
                <a:ea typeface="Calibri"/>
                <a:cs typeface="Times New Roman"/>
              </a:rPr>
              <a:t>(</a:t>
            </a:r>
            <a:r>
              <a:rPr lang="en-AU" sz="1600" b="1" dirty="0" smtClean="0">
                <a:solidFill>
                  <a:schemeClr val="tx1"/>
                </a:solidFill>
                <a:effectLst/>
                <a:latin typeface="+mn-lt"/>
                <a:ea typeface="Calibri"/>
                <a:cs typeface="Times New Roman"/>
              </a:rPr>
              <a:t>T2) </a:t>
            </a:r>
            <a:r>
              <a:rPr lang="en-AU" sz="1600" b="1" dirty="0">
                <a:solidFill>
                  <a:schemeClr val="tx1"/>
                </a:solidFill>
                <a:effectLst/>
                <a:latin typeface="+mn-lt"/>
                <a:ea typeface="Calibri"/>
                <a:cs typeface="Times New Roman"/>
              </a:rPr>
              <a:t>(n=</a:t>
            </a:r>
            <a:r>
              <a:rPr lang="en-AU" sz="1600" b="1" dirty="0" smtClean="0">
                <a:solidFill>
                  <a:schemeClr val="tx1"/>
                </a:solidFill>
                <a:effectLst/>
                <a:latin typeface="+mn-lt"/>
                <a:ea typeface="Calibri"/>
                <a:cs typeface="Times New Roman"/>
              </a:rPr>
              <a:t>25)</a:t>
            </a:r>
            <a:endParaRPr lang="en-US" sz="1600" b="1" dirty="0">
              <a:solidFill>
                <a:schemeClr val="tx1"/>
              </a:solidFill>
              <a:effectLst/>
              <a:latin typeface="+mn-lt"/>
              <a:ea typeface="Calibri"/>
              <a:cs typeface="Times New Roman"/>
            </a:endParaRPr>
          </a:p>
        </p:txBody>
      </p:sp>
      <p:sp>
        <p:nvSpPr>
          <p:cNvPr id="40" name="Text Box 77"/>
          <p:cNvSpPr txBox="1">
            <a:spLocks noChangeArrowheads="1"/>
          </p:cNvSpPr>
          <p:nvPr/>
        </p:nvSpPr>
        <p:spPr bwMode="auto">
          <a:xfrm>
            <a:off x="125706" y="5646029"/>
            <a:ext cx="1984206" cy="1615930"/>
          </a:xfrm>
          <a:prstGeom prst="rect">
            <a:avLst/>
          </a:prstGeom>
          <a:solidFill>
            <a:srgbClr val="FFFFFF"/>
          </a:solidFill>
          <a:ln w="9525">
            <a:solidFill>
              <a:srgbClr val="000000"/>
            </a:solidFill>
            <a:miter lim="800000"/>
            <a:headEnd/>
            <a:tailEnd/>
          </a:ln>
        </p:spPr>
        <p:txBody>
          <a:bodyPr rot="0" vert="horz" wrap="square" lIns="46800" tIns="45720" rIns="46800" bIns="45720" anchor="t" anchorCtr="0" upright="1">
            <a:noAutofit/>
          </a:bodyPr>
          <a:lstStyle/>
          <a:p>
            <a:pPr marL="0" marR="0" algn="l">
              <a:lnSpc>
                <a:spcPct val="115000"/>
              </a:lnSpc>
              <a:spcBef>
                <a:spcPts val="0"/>
              </a:spcBef>
              <a:spcAft>
                <a:spcPts val="0"/>
              </a:spcAft>
            </a:pPr>
            <a:r>
              <a:rPr lang="en-AU" sz="1500" b="1" dirty="0">
                <a:solidFill>
                  <a:schemeClr val="tx1"/>
                </a:solidFill>
                <a:effectLst/>
                <a:latin typeface="+mn-lt"/>
                <a:ea typeface="Calibri"/>
                <a:cs typeface="Times New Roman"/>
              </a:rPr>
              <a:t>Did not complete program </a:t>
            </a:r>
            <a:endParaRPr lang="en-AU" sz="1500" b="1" dirty="0" smtClean="0">
              <a:solidFill>
                <a:schemeClr val="tx1"/>
              </a:solidFill>
              <a:effectLst/>
              <a:latin typeface="+mn-lt"/>
              <a:ea typeface="Calibri"/>
              <a:cs typeface="Times New Roman"/>
            </a:endParaRPr>
          </a:p>
          <a:p>
            <a:pPr marL="0" marR="0" algn="l">
              <a:lnSpc>
                <a:spcPct val="115000"/>
              </a:lnSpc>
              <a:spcBef>
                <a:spcPts val="0"/>
              </a:spcBef>
              <a:spcAft>
                <a:spcPts val="0"/>
              </a:spcAft>
            </a:pPr>
            <a:r>
              <a:rPr lang="en-AU" sz="1500" dirty="0" smtClean="0">
                <a:solidFill>
                  <a:schemeClr val="tx1"/>
                </a:solidFill>
                <a:effectLst/>
                <a:latin typeface="+mn-lt"/>
                <a:ea typeface="Calibri"/>
                <a:cs typeface="Times New Roman"/>
              </a:rPr>
              <a:t>Illness </a:t>
            </a:r>
            <a:r>
              <a:rPr lang="en-AU" sz="1500" dirty="0">
                <a:solidFill>
                  <a:schemeClr val="tx1"/>
                </a:solidFill>
                <a:effectLst/>
                <a:latin typeface="+mn-lt"/>
                <a:ea typeface="Calibri"/>
                <a:cs typeface="Times New Roman"/>
              </a:rPr>
              <a:t>in family (n=2)</a:t>
            </a:r>
            <a:endParaRPr lang="en-US" sz="1500" dirty="0">
              <a:solidFill>
                <a:schemeClr val="tx1"/>
              </a:solidFill>
              <a:effectLst/>
              <a:latin typeface="+mn-lt"/>
              <a:ea typeface="Calibri"/>
              <a:cs typeface="Times New Roman"/>
            </a:endParaRPr>
          </a:p>
          <a:p>
            <a:pPr marL="0" marR="0" algn="l">
              <a:lnSpc>
                <a:spcPct val="115000"/>
              </a:lnSpc>
              <a:spcBef>
                <a:spcPts val="0"/>
              </a:spcBef>
              <a:spcAft>
                <a:spcPts val="0"/>
              </a:spcAft>
            </a:pPr>
            <a:r>
              <a:rPr lang="en-AU" sz="1500" dirty="0" smtClean="0">
                <a:solidFill>
                  <a:schemeClr val="tx1"/>
                </a:solidFill>
                <a:effectLst/>
                <a:latin typeface="+mn-lt"/>
                <a:ea typeface="Calibri"/>
                <a:cs typeface="Times New Roman"/>
              </a:rPr>
              <a:t>Separation </a:t>
            </a:r>
            <a:r>
              <a:rPr lang="en-AU" sz="1500" dirty="0">
                <a:solidFill>
                  <a:schemeClr val="tx1"/>
                </a:solidFill>
                <a:effectLst/>
                <a:latin typeface="+mn-lt"/>
                <a:ea typeface="Calibri"/>
                <a:cs typeface="Times New Roman"/>
              </a:rPr>
              <a:t>(n= 2)</a:t>
            </a:r>
            <a:endParaRPr lang="en-US" sz="1500" dirty="0">
              <a:solidFill>
                <a:schemeClr val="tx1"/>
              </a:solidFill>
              <a:effectLst/>
              <a:latin typeface="+mn-lt"/>
              <a:ea typeface="Calibri"/>
              <a:cs typeface="Times New Roman"/>
            </a:endParaRPr>
          </a:p>
          <a:p>
            <a:pPr marL="0" marR="0" algn="l">
              <a:lnSpc>
                <a:spcPct val="115000"/>
              </a:lnSpc>
              <a:spcBef>
                <a:spcPts val="0"/>
              </a:spcBef>
              <a:spcAft>
                <a:spcPts val="0"/>
              </a:spcAft>
            </a:pPr>
            <a:r>
              <a:rPr lang="en-AU" sz="1500" dirty="0">
                <a:solidFill>
                  <a:schemeClr val="tx1"/>
                </a:solidFill>
                <a:effectLst/>
                <a:latin typeface="+mn-lt"/>
                <a:ea typeface="Calibri"/>
                <a:cs typeface="Times New Roman"/>
              </a:rPr>
              <a:t>Too far to travel (n=1</a:t>
            </a:r>
            <a:r>
              <a:rPr lang="en-AU" sz="1500" dirty="0" smtClean="0">
                <a:solidFill>
                  <a:schemeClr val="tx1"/>
                </a:solidFill>
                <a:effectLst/>
                <a:latin typeface="+mn-lt"/>
                <a:ea typeface="Calibri"/>
                <a:cs typeface="Times New Roman"/>
              </a:rPr>
              <a:t>)</a:t>
            </a:r>
            <a:r>
              <a:rPr lang="en-AU" sz="1000" dirty="0">
                <a:effectLst/>
                <a:latin typeface="Times New Roman"/>
                <a:ea typeface="Calibri"/>
                <a:cs typeface="Times New Roman"/>
              </a:rPr>
              <a:t> </a:t>
            </a:r>
            <a:endParaRPr lang="en-US" sz="1100" dirty="0">
              <a:effectLst/>
              <a:latin typeface="Calibri"/>
              <a:ea typeface="Calibri"/>
              <a:cs typeface="Times New Roman"/>
            </a:endParaRPr>
          </a:p>
          <a:p>
            <a:pPr marL="0" marR="0">
              <a:lnSpc>
                <a:spcPct val="115000"/>
              </a:lnSpc>
              <a:spcBef>
                <a:spcPts val="0"/>
              </a:spcBef>
              <a:spcAft>
                <a:spcPts val="0"/>
              </a:spcAft>
            </a:pPr>
            <a:r>
              <a:rPr lang="en-AU" sz="1000" dirty="0">
                <a:effectLst/>
                <a:latin typeface="Times New Roman"/>
                <a:ea typeface="Calibri"/>
                <a:cs typeface="Times New Roman"/>
              </a:rPr>
              <a:t> </a:t>
            </a:r>
            <a:endParaRPr lang="en-US" sz="1100" dirty="0">
              <a:effectLst/>
              <a:latin typeface="Calibri"/>
              <a:ea typeface="Calibri"/>
              <a:cs typeface="Times New Roman"/>
            </a:endParaRPr>
          </a:p>
          <a:p>
            <a:pPr marL="0" marR="0">
              <a:lnSpc>
                <a:spcPct val="115000"/>
              </a:lnSpc>
              <a:spcBef>
                <a:spcPts val="0"/>
              </a:spcBef>
              <a:spcAft>
                <a:spcPts val="1000"/>
              </a:spcAft>
            </a:pPr>
            <a:r>
              <a:rPr lang="en-AU" sz="1000" dirty="0">
                <a:effectLst/>
                <a:latin typeface="Times New Roman"/>
                <a:ea typeface="Calibri"/>
                <a:cs typeface="Times New Roman"/>
              </a:rPr>
              <a:t> </a:t>
            </a:r>
            <a:endParaRPr lang="en-US" sz="1100" dirty="0">
              <a:effectLst/>
              <a:latin typeface="Calibri"/>
              <a:ea typeface="Calibri"/>
              <a:cs typeface="Times New Roman"/>
            </a:endParaRPr>
          </a:p>
          <a:p>
            <a:pPr marL="0" marR="0">
              <a:lnSpc>
                <a:spcPct val="115000"/>
              </a:lnSpc>
              <a:spcBef>
                <a:spcPts val="0"/>
              </a:spcBef>
              <a:spcAft>
                <a:spcPts val="1000"/>
              </a:spcAft>
            </a:pPr>
            <a:r>
              <a:rPr lang="en-AU" sz="1000" b="1" dirty="0">
                <a:effectLst/>
                <a:latin typeface="Times New Roman"/>
                <a:ea typeface="Calibri"/>
                <a:cs typeface="Times New Roman"/>
              </a:rPr>
              <a:t> </a:t>
            </a:r>
            <a:endParaRPr lang="en-US" sz="1100" dirty="0">
              <a:effectLst/>
              <a:latin typeface="Calibri"/>
              <a:ea typeface="Calibri"/>
              <a:cs typeface="Times New Roman"/>
            </a:endParaRPr>
          </a:p>
        </p:txBody>
      </p:sp>
      <p:sp>
        <p:nvSpPr>
          <p:cNvPr id="41" name="Text Box 96"/>
          <p:cNvSpPr txBox="1">
            <a:spLocks noChangeArrowheads="1"/>
          </p:cNvSpPr>
          <p:nvPr/>
        </p:nvSpPr>
        <p:spPr bwMode="auto">
          <a:xfrm>
            <a:off x="10619074" y="5437797"/>
            <a:ext cx="2138129" cy="57912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lnSpc>
                <a:spcPct val="115000"/>
              </a:lnSpc>
              <a:spcBef>
                <a:spcPts val="0"/>
              </a:spcBef>
              <a:spcAft>
                <a:spcPts val="0"/>
              </a:spcAft>
            </a:pPr>
            <a:r>
              <a:rPr lang="en-AU" sz="1500" b="1" dirty="0">
                <a:solidFill>
                  <a:schemeClr val="tx1"/>
                </a:solidFill>
                <a:effectLst/>
                <a:latin typeface="+mn-lt"/>
                <a:ea typeface="Calibri"/>
                <a:cs typeface="Times New Roman"/>
              </a:rPr>
              <a:t>Did not complete </a:t>
            </a:r>
            <a:r>
              <a:rPr lang="en-AU" sz="1500" b="1" dirty="0" smtClean="0">
                <a:solidFill>
                  <a:schemeClr val="tx1"/>
                </a:solidFill>
                <a:effectLst/>
                <a:latin typeface="+mn-lt"/>
                <a:ea typeface="Calibri"/>
                <a:cs typeface="Times New Roman"/>
              </a:rPr>
              <a:t>T</a:t>
            </a:r>
            <a:r>
              <a:rPr lang="en-US" sz="1500" b="1" dirty="0" smtClean="0">
                <a:solidFill>
                  <a:schemeClr val="tx1"/>
                </a:solidFill>
                <a:effectLst/>
                <a:latin typeface="+mn-lt"/>
                <a:ea typeface="Calibri"/>
                <a:cs typeface="Times New Roman"/>
              </a:rPr>
              <a:t>2</a:t>
            </a:r>
            <a:endParaRPr lang="en-US" sz="1500" b="1" dirty="0">
              <a:solidFill>
                <a:schemeClr val="tx1"/>
              </a:solidFill>
              <a:effectLst/>
              <a:latin typeface="+mn-lt"/>
              <a:ea typeface="Calibri"/>
              <a:cs typeface="Times New Roman"/>
            </a:endParaRPr>
          </a:p>
          <a:p>
            <a:pPr marL="0" marR="0">
              <a:lnSpc>
                <a:spcPct val="115000"/>
              </a:lnSpc>
              <a:spcBef>
                <a:spcPts val="0"/>
              </a:spcBef>
              <a:spcAft>
                <a:spcPts val="0"/>
              </a:spcAft>
            </a:pPr>
            <a:r>
              <a:rPr lang="en-AU" sz="1500" dirty="0">
                <a:solidFill>
                  <a:schemeClr val="tx1"/>
                </a:solidFill>
                <a:effectLst/>
                <a:latin typeface="+mn-lt"/>
                <a:ea typeface="Calibri"/>
                <a:cs typeface="Times New Roman"/>
              </a:rPr>
              <a:t>Too busy (n= 2</a:t>
            </a:r>
            <a:r>
              <a:rPr lang="en-AU" sz="1600" dirty="0">
                <a:solidFill>
                  <a:schemeClr val="tx1"/>
                </a:solidFill>
                <a:effectLst/>
                <a:latin typeface="+mn-lt"/>
                <a:ea typeface="Calibri"/>
                <a:cs typeface="Times New Roman"/>
              </a:rPr>
              <a:t>)</a:t>
            </a:r>
            <a:endParaRPr lang="en-US" sz="1600" dirty="0">
              <a:solidFill>
                <a:schemeClr val="tx1"/>
              </a:solidFill>
              <a:effectLst/>
              <a:latin typeface="+mn-lt"/>
              <a:ea typeface="Calibri"/>
              <a:cs typeface="Times New Roman"/>
            </a:endParaRPr>
          </a:p>
          <a:p>
            <a:pPr marL="0" marR="0">
              <a:lnSpc>
                <a:spcPct val="115000"/>
              </a:lnSpc>
              <a:spcBef>
                <a:spcPts val="0"/>
              </a:spcBef>
              <a:spcAft>
                <a:spcPts val="1000"/>
              </a:spcAft>
            </a:pPr>
            <a:r>
              <a:rPr lang="en-AU" sz="1600" b="1" dirty="0">
                <a:solidFill>
                  <a:schemeClr val="tx1"/>
                </a:solidFill>
                <a:effectLst/>
                <a:latin typeface="+mn-lt"/>
                <a:ea typeface="Calibri"/>
                <a:cs typeface="Times New Roman"/>
              </a:rPr>
              <a:t> </a:t>
            </a:r>
            <a:endParaRPr lang="en-US" sz="1600" b="1" dirty="0">
              <a:solidFill>
                <a:schemeClr val="tx1"/>
              </a:solidFill>
              <a:effectLst/>
              <a:latin typeface="+mn-lt"/>
              <a:ea typeface="Calibri"/>
              <a:cs typeface="Times New Roman"/>
            </a:endParaRPr>
          </a:p>
          <a:p>
            <a:pPr marL="0" marR="0">
              <a:lnSpc>
                <a:spcPct val="115000"/>
              </a:lnSpc>
              <a:spcBef>
                <a:spcPts val="0"/>
              </a:spcBef>
              <a:spcAft>
                <a:spcPts val="1000"/>
              </a:spcAft>
            </a:pPr>
            <a:r>
              <a:rPr lang="en-AU" sz="1600" b="1" dirty="0">
                <a:solidFill>
                  <a:schemeClr val="tx1"/>
                </a:solidFill>
                <a:effectLst/>
                <a:latin typeface="+mn-lt"/>
                <a:ea typeface="Calibri"/>
                <a:cs typeface="Times New Roman"/>
              </a:rPr>
              <a:t> </a:t>
            </a:r>
            <a:endParaRPr lang="en-US" sz="1600" b="1" dirty="0">
              <a:solidFill>
                <a:schemeClr val="tx1"/>
              </a:solidFill>
              <a:effectLst/>
              <a:latin typeface="+mn-lt"/>
              <a:ea typeface="Calibri"/>
              <a:cs typeface="Times New Roman"/>
            </a:endParaRPr>
          </a:p>
        </p:txBody>
      </p:sp>
      <p:sp>
        <p:nvSpPr>
          <p:cNvPr id="42" name="Text Box 38"/>
          <p:cNvSpPr txBox="1">
            <a:spLocks noChangeArrowheads="1"/>
          </p:cNvSpPr>
          <p:nvPr/>
        </p:nvSpPr>
        <p:spPr bwMode="auto">
          <a:xfrm>
            <a:off x="6525922" y="6756449"/>
            <a:ext cx="3318381" cy="378461"/>
          </a:xfrm>
          <a:prstGeom prst="rect">
            <a:avLst/>
          </a:prstGeom>
          <a:solidFill>
            <a:schemeClr val="accent2">
              <a:lumMod val="40000"/>
              <a:lumOff val="60000"/>
            </a:schemeClr>
          </a:solidFill>
          <a:ln w="9525">
            <a:solidFill>
              <a:srgbClr val="000000"/>
            </a:solidFill>
            <a:miter lim="800000"/>
            <a:headEnd/>
            <a:tailEnd/>
          </a:ln>
        </p:spPr>
        <p:txBody>
          <a:bodyPr rot="0" vert="horz" wrap="square" lIns="91440" tIns="45720" rIns="91440" bIns="45720" anchor="t" anchorCtr="0" upright="1">
            <a:noAutofit/>
          </a:bodyPr>
          <a:lstStyle/>
          <a:p>
            <a:pPr marL="0" marR="0">
              <a:lnSpc>
                <a:spcPct val="115000"/>
              </a:lnSpc>
              <a:spcBef>
                <a:spcPts val="0"/>
              </a:spcBef>
              <a:spcAft>
                <a:spcPts val="0"/>
              </a:spcAft>
            </a:pPr>
            <a:r>
              <a:rPr lang="en-AU" sz="1600" b="1" dirty="0" smtClean="0">
                <a:solidFill>
                  <a:schemeClr val="tx1"/>
                </a:solidFill>
                <a:effectLst/>
                <a:latin typeface="Arial" pitchFamily="34" charset="0"/>
                <a:ea typeface="Calibri"/>
                <a:cs typeface="Arial" pitchFamily="34" charset="0"/>
              </a:rPr>
              <a:t>Post-waitlist: </a:t>
            </a:r>
            <a:r>
              <a:rPr lang="en-AU" sz="1600" b="1" dirty="0">
                <a:solidFill>
                  <a:schemeClr val="tx1"/>
                </a:solidFill>
                <a:effectLst/>
                <a:latin typeface="Arial" pitchFamily="34" charset="0"/>
                <a:ea typeface="Calibri"/>
                <a:cs typeface="Arial" pitchFamily="34" charset="0"/>
              </a:rPr>
              <a:t>(</a:t>
            </a:r>
            <a:r>
              <a:rPr lang="en-AU" sz="1600" b="1" dirty="0" smtClean="0">
                <a:solidFill>
                  <a:schemeClr val="tx1"/>
                </a:solidFill>
                <a:effectLst/>
                <a:latin typeface="Arial" pitchFamily="34" charset="0"/>
                <a:ea typeface="Calibri"/>
                <a:cs typeface="Arial" pitchFamily="34" charset="0"/>
              </a:rPr>
              <a:t>T2) </a:t>
            </a:r>
            <a:r>
              <a:rPr lang="en-AU" sz="1600" b="1" dirty="0">
                <a:solidFill>
                  <a:schemeClr val="tx1"/>
                </a:solidFill>
                <a:effectLst/>
                <a:latin typeface="Arial" pitchFamily="34" charset="0"/>
                <a:ea typeface="Calibri"/>
                <a:cs typeface="Arial" pitchFamily="34" charset="0"/>
              </a:rPr>
              <a:t>(n= 27</a:t>
            </a:r>
            <a:r>
              <a:rPr lang="en-AU" sz="1600" b="1" dirty="0" smtClean="0">
                <a:solidFill>
                  <a:schemeClr val="tx1"/>
                </a:solidFill>
                <a:effectLst/>
                <a:latin typeface="Arial" pitchFamily="34" charset="0"/>
                <a:ea typeface="Calibri"/>
                <a:cs typeface="Arial" pitchFamily="34" charset="0"/>
              </a:rPr>
              <a:t>)</a:t>
            </a:r>
            <a:endParaRPr lang="en-US" sz="1600" b="1" dirty="0">
              <a:solidFill>
                <a:schemeClr val="tx1"/>
              </a:solidFill>
              <a:effectLst/>
              <a:latin typeface="Arial" pitchFamily="34" charset="0"/>
              <a:ea typeface="Calibri"/>
              <a:cs typeface="Arial" pitchFamily="34" charset="0"/>
            </a:endParaRPr>
          </a:p>
        </p:txBody>
      </p:sp>
      <p:sp>
        <p:nvSpPr>
          <p:cNvPr id="43" name="Rectangle 23"/>
          <p:cNvSpPr>
            <a:spLocks/>
          </p:cNvSpPr>
          <p:nvPr/>
        </p:nvSpPr>
        <p:spPr bwMode="auto">
          <a:xfrm>
            <a:off x="6502362" y="7119765"/>
            <a:ext cx="3365500" cy="457200"/>
          </a:xfrm>
          <a:prstGeom prst="rect">
            <a:avLst/>
          </a:prstGeom>
          <a:solidFill>
            <a:schemeClr val="bg2">
              <a:lumMod val="75000"/>
              <a:alpha val="62000"/>
            </a:schemeClr>
          </a:solidFill>
          <a:ln w="25400">
            <a:solidFill>
              <a:schemeClr val="tx1"/>
            </a:solidFill>
            <a:miter lim="800000"/>
            <a:headEnd/>
            <a:tailEnd/>
          </a:ln>
        </p:spPr>
        <p:txBody>
          <a:bodyPr lIns="0" tIns="0" rIns="0" bIns="0" anchor="ctr"/>
          <a:lstStyle/>
          <a:p>
            <a:r>
              <a:rPr lang="en-US" sz="1800" b="1" dirty="0" smtClean="0">
                <a:solidFill>
                  <a:schemeClr val="tx1"/>
                </a:solidFill>
                <a:latin typeface="+mn-lt"/>
                <a:cs typeface="Times New Roman" charset="0"/>
                <a:sym typeface="Times New Roman" charset="0"/>
              </a:rPr>
              <a:t>Treatment</a:t>
            </a:r>
            <a:endParaRPr lang="en-US" sz="1800" b="1" dirty="0">
              <a:solidFill>
                <a:schemeClr val="tx1"/>
              </a:solidFill>
              <a:latin typeface="+mn-lt"/>
              <a:cs typeface="Times New Roman" charset="0"/>
              <a:sym typeface="Times New Roman" charset="0"/>
            </a:endParaRPr>
          </a:p>
        </p:txBody>
      </p:sp>
      <p:sp>
        <p:nvSpPr>
          <p:cNvPr id="44" name="Text Box 20"/>
          <p:cNvSpPr txBox="1">
            <a:spLocks noChangeArrowheads="1"/>
          </p:cNvSpPr>
          <p:nvPr/>
        </p:nvSpPr>
        <p:spPr bwMode="auto">
          <a:xfrm>
            <a:off x="6538086" y="8314763"/>
            <a:ext cx="3365500" cy="378460"/>
          </a:xfrm>
          <a:prstGeom prst="rect">
            <a:avLst/>
          </a:prstGeom>
          <a:solidFill>
            <a:schemeClr val="accent2">
              <a:lumMod val="40000"/>
              <a:lumOff val="60000"/>
            </a:schemeClr>
          </a:solidFill>
          <a:ln w="9525">
            <a:solidFill>
              <a:srgbClr val="000000"/>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AU" sz="1600" b="1" dirty="0" smtClean="0">
                <a:solidFill>
                  <a:schemeClr val="tx1"/>
                </a:solidFill>
                <a:effectLst/>
                <a:latin typeface="+mn-lt"/>
                <a:ea typeface="Calibri"/>
                <a:cs typeface="Times New Roman"/>
              </a:rPr>
              <a:t>Post-treatment: </a:t>
            </a:r>
            <a:r>
              <a:rPr lang="en-AU" sz="1600" b="1" dirty="0">
                <a:solidFill>
                  <a:schemeClr val="tx1"/>
                </a:solidFill>
                <a:effectLst/>
                <a:latin typeface="+mn-lt"/>
                <a:ea typeface="Calibri"/>
                <a:cs typeface="Times New Roman"/>
              </a:rPr>
              <a:t>(</a:t>
            </a:r>
            <a:r>
              <a:rPr lang="en-AU" sz="1600" b="1" dirty="0" smtClean="0">
                <a:solidFill>
                  <a:schemeClr val="tx1"/>
                </a:solidFill>
                <a:effectLst/>
                <a:latin typeface="+mn-lt"/>
                <a:ea typeface="Calibri"/>
                <a:cs typeface="Times New Roman"/>
              </a:rPr>
              <a:t>T3) </a:t>
            </a:r>
            <a:r>
              <a:rPr lang="en-AU" sz="1600" b="1" dirty="0">
                <a:solidFill>
                  <a:schemeClr val="tx1"/>
                </a:solidFill>
                <a:effectLst/>
                <a:latin typeface="+mn-lt"/>
                <a:ea typeface="Calibri"/>
                <a:cs typeface="Times New Roman"/>
              </a:rPr>
              <a:t>(</a:t>
            </a:r>
            <a:r>
              <a:rPr lang="en-AU" sz="1600" b="1" dirty="0" smtClean="0">
                <a:solidFill>
                  <a:schemeClr val="tx1"/>
                </a:solidFill>
                <a:effectLst/>
                <a:latin typeface="+mn-lt"/>
                <a:ea typeface="Calibri"/>
                <a:cs typeface="Times New Roman"/>
              </a:rPr>
              <a:t>n=16)</a:t>
            </a:r>
            <a:endParaRPr lang="en-US" sz="1600" b="1" dirty="0">
              <a:solidFill>
                <a:schemeClr val="tx1"/>
              </a:solidFill>
              <a:effectLst/>
              <a:latin typeface="+mn-lt"/>
              <a:ea typeface="Calibri"/>
              <a:cs typeface="Times New Roman"/>
            </a:endParaRPr>
          </a:p>
        </p:txBody>
      </p:sp>
      <p:sp>
        <p:nvSpPr>
          <p:cNvPr id="45" name="Text Box 98"/>
          <p:cNvSpPr txBox="1">
            <a:spLocks noChangeArrowheads="1"/>
          </p:cNvSpPr>
          <p:nvPr/>
        </p:nvSpPr>
        <p:spPr bwMode="auto">
          <a:xfrm>
            <a:off x="10619074" y="6252978"/>
            <a:ext cx="2249005" cy="138540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lnSpc>
                <a:spcPct val="115000"/>
              </a:lnSpc>
              <a:spcBef>
                <a:spcPts val="0"/>
              </a:spcBef>
              <a:spcAft>
                <a:spcPts val="0"/>
              </a:spcAft>
            </a:pPr>
            <a:r>
              <a:rPr lang="en-AU" sz="1500" b="1" dirty="0">
                <a:solidFill>
                  <a:schemeClr val="tx1"/>
                </a:solidFill>
                <a:effectLst/>
                <a:latin typeface="+mn-lt"/>
                <a:ea typeface="Calibri"/>
                <a:cs typeface="Times New Roman"/>
              </a:rPr>
              <a:t>Did not commence program</a:t>
            </a:r>
            <a:endParaRPr lang="en-US" sz="1500" b="1" dirty="0">
              <a:solidFill>
                <a:schemeClr val="tx1"/>
              </a:solidFill>
              <a:effectLst/>
              <a:latin typeface="+mn-lt"/>
              <a:ea typeface="Calibri"/>
              <a:cs typeface="Times New Roman"/>
            </a:endParaRPr>
          </a:p>
          <a:p>
            <a:pPr marL="0" marR="0">
              <a:lnSpc>
                <a:spcPct val="115000"/>
              </a:lnSpc>
              <a:spcBef>
                <a:spcPts val="0"/>
              </a:spcBef>
              <a:spcAft>
                <a:spcPts val="0"/>
              </a:spcAft>
            </a:pPr>
            <a:r>
              <a:rPr lang="en-AU" sz="1500" dirty="0">
                <a:solidFill>
                  <a:schemeClr val="tx1"/>
                </a:solidFill>
                <a:effectLst/>
                <a:latin typeface="+mn-lt"/>
                <a:ea typeface="Calibri"/>
                <a:cs typeface="Times New Roman"/>
              </a:rPr>
              <a:t>Times unsuitable (n=3)</a:t>
            </a:r>
            <a:endParaRPr lang="en-US" sz="1500" dirty="0">
              <a:solidFill>
                <a:schemeClr val="tx1"/>
              </a:solidFill>
              <a:effectLst/>
              <a:latin typeface="+mn-lt"/>
              <a:ea typeface="Calibri"/>
              <a:cs typeface="Times New Roman"/>
            </a:endParaRPr>
          </a:p>
          <a:p>
            <a:pPr marL="0" marR="0">
              <a:lnSpc>
                <a:spcPct val="115000"/>
              </a:lnSpc>
              <a:spcBef>
                <a:spcPts val="0"/>
              </a:spcBef>
              <a:spcAft>
                <a:spcPts val="0"/>
              </a:spcAft>
            </a:pPr>
            <a:r>
              <a:rPr lang="en-AU" sz="1500" dirty="0" err="1">
                <a:solidFill>
                  <a:schemeClr val="tx1"/>
                </a:solidFill>
                <a:effectLst/>
                <a:latin typeface="+mn-lt"/>
                <a:ea typeface="Calibri"/>
                <a:cs typeface="Times New Roman"/>
              </a:rPr>
              <a:t>Tumor</a:t>
            </a:r>
            <a:r>
              <a:rPr lang="en-AU" sz="1500" dirty="0">
                <a:solidFill>
                  <a:schemeClr val="tx1"/>
                </a:solidFill>
                <a:effectLst/>
                <a:latin typeface="+mn-lt"/>
                <a:ea typeface="Calibri"/>
                <a:cs typeface="Times New Roman"/>
              </a:rPr>
              <a:t> recurrence (n=1)</a:t>
            </a:r>
            <a:endParaRPr lang="en-US" sz="1500" dirty="0">
              <a:solidFill>
                <a:schemeClr val="tx1"/>
              </a:solidFill>
              <a:effectLst/>
              <a:latin typeface="+mn-lt"/>
              <a:ea typeface="Calibri"/>
              <a:cs typeface="Times New Roman"/>
            </a:endParaRPr>
          </a:p>
          <a:p>
            <a:pPr marL="0" marR="0">
              <a:lnSpc>
                <a:spcPct val="115000"/>
              </a:lnSpc>
              <a:spcBef>
                <a:spcPts val="0"/>
              </a:spcBef>
              <a:spcAft>
                <a:spcPts val="0"/>
              </a:spcAft>
            </a:pPr>
            <a:r>
              <a:rPr lang="en-AU" sz="1500" dirty="0">
                <a:solidFill>
                  <a:schemeClr val="tx1"/>
                </a:solidFill>
                <a:effectLst/>
                <a:latin typeface="+mn-lt"/>
                <a:ea typeface="Calibri"/>
                <a:cs typeface="Times New Roman"/>
              </a:rPr>
              <a:t>Moved away (n=1</a:t>
            </a:r>
            <a:r>
              <a:rPr lang="en-AU" sz="1500" dirty="0" smtClean="0">
                <a:solidFill>
                  <a:schemeClr val="tx1"/>
                </a:solidFill>
                <a:effectLst/>
                <a:latin typeface="+mn-lt"/>
                <a:ea typeface="Calibri"/>
                <a:cs typeface="Times New Roman"/>
              </a:rPr>
              <a:t>)</a:t>
            </a:r>
            <a:endParaRPr lang="en-US" sz="1500" dirty="0">
              <a:solidFill>
                <a:schemeClr val="tx1"/>
              </a:solidFill>
              <a:effectLst/>
              <a:latin typeface="+mn-lt"/>
              <a:ea typeface="Calibri"/>
              <a:cs typeface="Times New Roman"/>
            </a:endParaRPr>
          </a:p>
        </p:txBody>
      </p:sp>
      <p:sp>
        <p:nvSpPr>
          <p:cNvPr id="46" name="Text Box 99"/>
          <p:cNvSpPr txBox="1">
            <a:spLocks noChangeArrowheads="1"/>
          </p:cNvSpPr>
          <p:nvPr/>
        </p:nvSpPr>
        <p:spPr bwMode="auto">
          <a:xfrm>
            <a:off x="10586787" y="7777244"/>
            <a:ext cx="2249004" cy="1110262"/>
          </a:xfrm>
          <a:prstGeom prst="rect">
            <a:avLst/>
          </a:prstGeom>
          <a:solidFill>
            <a:srgbClr val="FFFFFF"/>
          </a:solidFill>
          <a:ln w="9525">
            <a:solidFill>
              <a:srgbClr val="000000"/>
            </a:solidFill>
            <a:miter lim="800000"/>
            <a:headEnd/>
            <a:tailEnd/>
          </a:ln>
        </p:spPr>
        <p:txBody>
          <a:bodyPr rot="0" vert="horz" wrap="square" lIns="46800" tIns="45720" rIns="46800" bIns="45720" anchor="t" anchorCtr="0" upright="1">
            <a:noAutofit/>
          </a:bodyPr>
          <a:lstStyle/>
          <a:p>
            <a:pPr marL="0" marR="0">
              <a:lnSpc>
                <a:spcPct val="115000"/>
              </a:lnSpc>
              <a:spcBef>
                <a:spcPts val="0"/>
              </a:spcBef>
              <a:spcAft>
                <a:spcPts val="0"/>
              </a:spcAft>
            </a:pPr>
            <a:r>
              <a:rPr lang="en-AU" sz="1400" b="1" dirty="0">
                <a:solidFill>
                  <a:schemeClr val="tx1"/>
                </a:solidFill>
                <a:effectLst/>
                <a:latin typeface="+mn-lt"/>
                <a:ea typeface="Calibri"/>
                <a:cs typeface="Times New Roman"/>
              </a:rPr>
              <a:t>Did not complete program </a:t>
            </a:r>
            <a:endParaRPr lang="en-AU" sz="1400" b="1" dirty="0" smtClean="0">
              <a:solidFill>
                <a:schemeClr val="tx1"/>
              </a:solidFill>
              <a:effectLst/>
              <a:latin typeface="+mn-lt"/>
              <a:ea typeface="Calibri"/>
              <a:cs typeface="Times New Roman"/>
            </a:endParaRPr>
          </a:p>
          <a:p>
            <a:pPr marL="0" marR="0">
              <a:lnSpc>
                <a:spcPct val="115000"/>
              </a:lnSpc>
              <a:spcBef>
                <a:spcPts val="0"/>
              </a:spcBef>
              <a:spcAft>
                <a:spcPts val="0"/>
              </a:spcAft>
            </a:pPr>
            <a:r>
              <a:rPr lang="en-AU" sz="1400" dirty="0" smtClean="0">
                <a:solidFill>
                  <a:schemeClr val="tx1"/>
                </a:solidFill>
                <a:effectLst/>
                <a:latin typeface="+mn-lt"/>
                <a:ea typeface="Calibri"/>
                <a:cs typeface="Times New Roman"/>
              </a:rPr>
              <a:t>Too </a:t>
            </a:r>
            <a:r>
              <a:rPr lang="en-AU" sz="1400" dirty="0">
                <a:solidFill>
                  <a:schemeClr val="tx1"/>
                </a:solidFill>
                <a:effectLst/>
                <a:latin typeface="+mn-lt"/>
                <a:ea typeface="Calibri"/>
                <a:cs typeface="Times New Roman"/>
              </a:rPr>
              <a:t>busy (n=4)</a:t>
            </a:r>
            <a:endParaRPr lang="en-US" sz="1400" dirty="0">
              <a:solidFill>
                <a:schemeClr val="tx1"/>
              </a:solidFill>
              <a:effectLst/>
              <a:latin typeface="+mn-lt"/>
              <a:ea typeface="Calibri"/>
              <a:cs typeface="Times New Roman"/>
            </a:endParaRPr>
          </a:p>
          <a:p>
            <a:pPr marL="0" marR="0">
              <a:lnSpc>
                <a:spcPct val="115000"/>
              </a:lnSpc>
              <a:spcBef>
                <a:spcPts val="0"/>
              </a:spcBef>
              <a:spcAft>
                <a:spcPts val="0"/>
              </a:spcAft>
            </a:pPr>
            <a:r>
              <a:rPr lang="en-AU" sz="1400" dirty="0" smtClean="0">
                <a:solidFill>
                  <a:schemeClr val="tx1"/>
                </a:solidFill>
                <a:effectLst/>
                <a:latin typeface="+mn-lt"/>
                <a:ea typeface="Calibri"/>
                <a:cs typeface="Times New Roman"/>
              </a:rPr>
              <a:t>Unknown </a:t>
            </a:r>
            <a:r>
              <a:rPr lang="en-AU" sz="1400" dirty="0">
                <a:solidFill>
                  <a:schemeClr val="tx1"/>
                </a:solidFill>
                <a:effectLst/>
                <a:latin typeface="+mn-lt"/>
                <a:ea typeface="Calibri"/>
                <a:cs typeface="Times New Roman"/>
              </a:rPr>
              <a:t>(n</a:t>
            </a:r>
            <a:r>
              <a:rPr lang="en-AU" sz="1400" dirty="0" smtClean="0">
                <a:solidFill>
                  <a:schemeClr val="tx1"/>
                </a:solidFill>
                <a:effectLst/>
                <a:latin typeface="+mn-lt"/>
                <a:ea typeface="Calibri"/>
                <a:cs typeface="Times New Roman"/>
              </a:rPr>
              <a:t>=2)</a:t>
            </a:r>
            <a:endParaRPr lang="en-US" sz="1400" dirty="0">
              <a:solidFill>
                <a:schemeClr val="tx1"/>
              </a:solidFill>
              <a:effectLst/>
              <a:latin typeface="+mn-lt"/>
              <a:ea typeface="Calibri"/>
              <a:cs typeface="Times New Roman"/>
            </a:endParaRPr>
          </a:p>
          <a:p>
            <a:pPr marL="0" marR="0">
              <a:lnSpc>
                <a:spcPct val="115000"/>
              </a:lnSpc>
              <a:spcBef>
                <a:spcPts val="0"/>
              </a:spcBef>
              <a:spcAft>
                <a:spcPts val="0"/>
              </a:spcAft>
            </a:pPr>
            <a:r>
              <a:rPr lang="en-AU" sz="1400" dirty="0">
                <a:effectLst/>
                <a:latin typeface="Times New Roman"/>
                <a:ea typeface="Calibri"/>
                <a:cs typeface="Times New Roman"/>
              </a:rPr>
              <a:t> </a:t>
            </a:r>
            <a:endParaRPr lang="en-US" sz="1400" dirty="0">
              <a:effectLst/>
              <a:latin typeface="Calibri"/>
              <a:ea typeface="Calibri"/>
              <a:cs typeface="Times New Roman"/>
            </a:endParaRPr>
          </a:p>
          <a:p>
            <a:pPr marL="0" marR="0">
              <a:lnSpc>
                <a:spcPct val="115000"/>
              </a:lnSpc>
              <a:spcBef>
                <a:spcPts val="0"/>
              </a:spcBef>
              <a:spcAft>
                <a:spcPts val="0"/>
              </a:spcAft>
            </a:pPr>
            <a:r>
              <a:rPr lang="en-AU" sz="1400" dirty="0">
                <a:effectLst/>
                <a:latin typeface="Times New Roman"/>
                <a:ea typeface="Calibri"/>
                <a:cs typeface="Times New Roman"/>
              </a:rPr>
              <a:t> </a:t>
            </a:r>
            <a:endParaRPr lang="en-US" sz="1400" dirty="0">
              <a:effectLst/>
              <a:latin typeface="Calibri"/>
              <a:ea typeface="Calibri"/>
              <a:cs typeface="Times New Roman"/>
            </a:endParaRPr>
          </a:p>
          <a:p>
            <a:pPr marL="0" marR="0">
              <a:lnSpc>
                <a:spcPct val="115000"/>
              </a:lnSpc>
              <a:spcBef>
                <a:spcPts val="0"/>
              </a:spcBef>
              <a:spcAft>
                <a:spcPts val="1000"/>
              </a:spcAft>
            </a:pPr>
            <a:r>
              <a:rPr lang="en-AU" sz="1400" dirty="0">
                <a:effectLst/>
                <a:latin typeface="Times New Roman"/>
                <a:ea typeface="Calibri"/>
                <a:cs typeface="Times New Roman"/>
              </a:rPr>
              <a:t> </a:t>
            </a:r>
            <a:endParaRPr lang="en-US" sz="1400" dirty="0">
              <a:effectLst/>
              <a:latin typeface="Calibri"/>
              <a:ea typeface="Calibri"/>
              <a:cs typeface="Times New Roman"/>
            </a:endParaRPr>
          </a:p>
          <a:p>
            <a:pPr marL="0" marR="0">
              <a:lnSpc>
                <a:spcPct val="115000"/>
              </a:lnSpc>
              <a:spcBef>
                <a:spcPts val="0"/>
              </a:spcBef>
              <a:spcAft>
                <a:spcPts val="1000"/>
              </a:spcAft>
            </a:pPr>
            <a:r>
              <a:rPr lang="en-AU" sz="1400" b="1" dirty="0">
                <a:effectLst/>
                <a:latin typeface="Times New Roman"/>
                <a:ea typeface="Calibri"/>
                <a:cs typeface="Times New Roman"/>
              </a:rPr>
              <a:t> </a:t>
            </a:r>
            <a:endParaRPr lang="en-US" sz="1400" dirty="0">
              <a:effectLst/>
              <a:latin typeface="Calibri"/>
              <a:ea typeface="Calibri"/>
              <a:cs typeface="Times New Roman"/>
            </a:endParaRPr>
          </a:p>
        </p:txBody>
      </p:sp>
      <p:sp>
        <p:nvSpPr>
          <p:cNvPr id="47" name="Text Box 45"/>
          <p:cNvSpPr txBox="1">
            <a:spLocks noChangeArrowheads="1"/>
          </p:cNvSpPr>
          <p:nvPr/>
        </p:nvSpPr>
        <p:spPr bwMode="auto">
          <a:xfrm>
            <a:off x="2353622" y="9237118"/>
            <a:ext cx="3365500" cy="374579"/>
          </a:xfrm>
          <a:prstGeom prst="rect">
            <a:avLst/>
          </a:prstGeom>
          <a:solidFill>
            <a:schemeClr val="accent3">
              <a:lumMod val="40000"/>
              <a:lumOff val="60000"/>
            </a:schemeClr>
          </a:solidFill>
          <a:ln w="9525">
            <a:solidFill>
              <a:srgbClr val="000000"/>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AU" sz="1600" b="1" dirty="0">
                <a:solidFill>
                  <a:schemeClr val="tx1"/>
                </a:solidFill>
                <a:effectLst/>
                <a:latin typeface="+mn-lt"/>
                <a:ea typeface="Calibri"/>
                <a:cs typeface="Times New Roman"/>
              </a:rPr>
              <a:t>6 month follow up: (</a:t>
            </a:r>
            <a:r>
              <a:rPr lang="en-AU" sz="1600" b="1" dirty="0" smtClean="0">
                <a:solidFill>
                  <a:schemeClr val="tx1"/>
                </a:solidFill>
                <a:effectLst/>
                <a:latin typeface="+mn-lt"/>
                <a:ea typeface="Calibri"/>
                <a:cs typeface="Times New Roman"/>
              </a:rPr>
              <a:t>T4) </a:t>
            </a:r>
            <a:r>
              <a:rPr lang="en-AU" sz="1600" b="1" dirty="0">
                <a:solidFill>
                  <a:schemeClr val="tx1"/>
                </a:solidFill>
                <a:effectLst/>
                <a:latin typeface="+mn-lt"/>
                <a:ea typeface="Calibri"/>
                <a:cs typeface="Times New Roman"/>
              </a:rPr>
              <a:t>(n= </a:t>
            </a:r>
            <a:r>
              <a:rPr lang="en-AU" sz="1600" b="1" dirty="0" smtClean="0">
                <a:solidFill>
                  <a:schemeClr val="tx1"/>
                </a:solidFill>
                <a:effectLst/>
                <a:latin typeface="+mn-lt"/>
                <a:ea typeface="Calibri"/>
                <a:cs typeface="Times New Roman"/>
              </a:rPr>
              <a:t>12)</a:t>
            </a:r>
            <a:endParaRPr lang="en-US" sz="1600" b="1" dirty="0">
              <a:solidFill>
                <a:schemeClr val="tx1"/>
              </a:solidFill>
              <a:effectLst/>
              <a:latin typeface="+mn-lt"/>
              <a:ea typeface="Calibri"/>
              <a:cs typeface="Times New Roman"/>
            </a:endParaRPr>
          </a:p>
        </p:txBody>
      </p:sp>
      <p:sp>
        <p:nvSpPr>
          <p:cNvPr id="48" name="Text Box 45"/>
          <p:cNvSpPr txBox="1">
            <a:spLocks noChangeArrowheads="1"/>
          </p:cNvSpPr>
          <p:nvPr/>
        </p:nvSpPr>
        <p:spPr bwMode="auto">
          <a:xfrm>
            <a:off x="6570222" y="9237117"/>
            <a:ext cx="3365500" cy="374579"/>
          </a:xfrm>
          <a:prstGeom prst="rect">
            <a:avLst/>
          </a:prstGeom>
          <a:solidFill>
            <a:schemeClr val="accent2">
              <a:lumMod val="40000"/>
              <a:lumOff val="60000"/>
            </a:schemeClr>
          </a:solidFill>
          <a:ln w="9525">
            <a:solidFill>
              <a:srgbClr val="000000"/>
            </a:solidFill>
            <a:miter lim="800000"/>
            <a:headEnd/>
            <a:tailEnd/>
          </a:ln>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en-AU" sz="1600" b="1" dirty="0">
                <a:solidFill>
                  <a:schemeClr val="tx1"/>
                </a:solidFill>
                <a:effectLst/>
                <a:latin typeface="+mn-lt"/>
                <a:ea typeface="Calibri"/>
                <a:cs typeface="Times New Roman"/>
              </a:rPr>
              <a:t>6 month follow up: (</a:t>
            </a:r>
            <a:r>
              <a:rPr lang="en-AU" sz="1600" b="1" dirty="0" smtClean="0">
                <a:solidFill>
                  <a:schemeClr val="tx1"/>
                </a:solidFill>
                <a:effectLst/>
                <a:latin typeface="+mn-lt"/>
                <a:ea typeface="Calibri"/>
                <a:cs typeface="Times New Roman"/>
              </a:rPr>
              <a:t>T4) </a:t>
            </a:r>
            <a:r>
              <a:rPr lang="en-AU" sz="1600" b="1" dirty="0">
                <a:solidFill>
                  <a:schemeClr val="tx1"/>
                </a:solidFill>
                <a:effectLst/>
                <a:latin typeface="+mn-lt"/>
                <a:ea typeface="Calibri"/>
                <a:cs typeface="Times New Roman"/>
              </a:rPr>
              <a:t>(n= </a:t>
            </a:r>
            <a:r>
              <a:rPr lang="en-AU" sz="1600" b="1" dirty="0" smtClean="0">
                <a:solidFill>
                  <a:schemeClr val="tx1"/>
                </a:solidFill>
                <a:effectLst/>
                <a:latin typeface="+mn-lt"/>
                <a:ea typeface="Calibri"/>
                <a:cs typeface="Times New Roman"/>
              </a:rPr>
              <a:t>12)</a:t>
            </a:r>
            <a:endParaRPr lang="en-US" sz="1600" b="1" dirty="0">
              <a:solidFill>
                <a:schemeClr val="tx1"/>
              </a:solidFill>
              <a:effectLst/>
              <a:latin typeface="+mn-lt"/>
              <a:ea typeface="Calibri"/>
              <a:cs typeface="Times New Roman"/>
            </a:endParaRPr>
          </a:p>
        </p:txBody>
      </p:sp>
      <p:cxnSp>
        <p:nvCxnSpPr>
          <p:cNvPr id="3" name="Straight Arrow Connector 2"/>
          <p:cNvCxnSpPr>
            <a:stCxn id="31" idx="2"/>
            <a:endCxn id="33" idx="0"/>
          </p:cNvCxnSpPr>
          <p:nvPr/>
        </p:nvCxnSpPr>
        <p:spPr>
          <a:xfrm>
            <a:off x="6128531" y="2990799"/>
            <a:ext cx="1" cy="24620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Connector 5"/>
          <p:cNvCxnSpPr>
            <a:stCxn id="28" idx="3"/>
          </p:cNvCxnSpPr>
          <p:nvPr/>
        </p:nvCxnSpPr>
        <p:spPr>
          <a:xfrm flipV="1">
            <a:off x="4400339" y="1503057"/>
            <a:ext cx="3456384"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endCxn id="31" idx="0"/>
          </p:cNvCxnSpPr>
          <p:nvPr/>
        </p:nvCxnSpPr>
        <p:spPr>
          <a:xfrm>
            <a:off x="6128530" y="1503057"/>
            <a:ext cx="1" cy="86420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6128529" y="3623658"/>
            <a:ext cx="1" cy="24620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35" idx="2"/>
            <a:endCxn id="36" idx="0"/>
          </p:cNvCxnSpPr>
          <p:nvPr/>
        </p:nvCxnSpPr>
        <p:spPr>
          <a:xfrm>
            <a:off x="6128531" y="4200698"/>
            <a:ext cx="1" cy="29478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128529" y="2009005"/>
            <a:ext cx="2498719"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6128532" y="3047359"/>
            <a:ext cx="2498719"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6128528" y="4846046"/>
            <a:ext cx="0" cy="15891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4402236" y="5004956"/>
            <a:ext cx="3456384"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4420358" y="5004957"/>
            <a:ext cx="1" cy="29478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7856721" y="5004957"/>
            <a:ext cx="1" cy="29478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endCxn id="34" idx="3"/>
          </p:cNvCxnSpPr>
          <p:nvPr/>
        </p:nvCxnSpPr>
        <p:spPr>
          <a:xfrm flipH="1">
            <a:off x="3311858" y="3700341"/>
            <a:ext cx="2818571" cy="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7832699" y="5653396"/>
            <a:ext cx="0" cy="110305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4400339" y="6099009"/>
            <a:ext cx="0" cy="64229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4400144" y="7119765"/>
            <a:ext cx="0" cy="211735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7829738" y="7590170"/>
            <a:ext cx="0" cy="72459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7826777" y="8693223"/>
            <a:ext cx="0" cy="55152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7856721" y="5825161"/>
            <a:ext cx="276235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a:off x="9857094" y="7119765"/>
            <a:ext cx="761980" cy="757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a:off x="7826777" y="7995053"/>
            <a:ext cx="276235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flipH="1">
            <a:off x="2132145" y="6280757"/>
            <a:ext cx="2267999"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4451" name="Text Box 3"/>
          <p:cNvSpPr txBox="1">
            <a:spLocks noChangeArrowheads="1"/>
          </p:cNvSpPr>
          <p:nvPr/>
        </p:nvSpPr>
        <p:spPr bwMode="auto">
          <a:xfrm>
            <a:off x="10583917" y="9059749"/>
            <a:ext cx="2231621" cy="579312"/>
          </a:xfrm>
          <a:prstGeom prst="rect">
            <a:avLst/>
          </a:prstGeom>
          <a:solidFill>
            <a:srgbClr val="FFFFFF"/>
          </a:solidFill>
          <a:ln w="9525">
            <a:solidFill>
              <a:srgbClr val="000000"/>
            </a:solidFill>
            <a:miter lim="800000"/>
            <a:headEnd/>
            <a:tailEnd/>
          </a:ln>
        </p:spPr>
        <p:txBody>
          <a:bodyPr vert="horz" wrap="square" lIns="46800" tIns="45720" rIns="4680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mn-lt"/>
                <a:ea typeface="Times New Roman" pitchFamily="-105" charset="0"/>
              </a:rPr>
              <a:t>Lost to follow up:</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ea typeface="Times New Roman" pitchFamily="-105" charset="0"/>
              </a:rPr>
              <a:t>Reason unknown (</a:t>
            </a:r>
            <a:r>
              <a:rPr kumimoji="0" lang="en-US" sz="1400" b="0" i="0" u="none" strike="noStrike" cap="none" normalizeH="0" baseline="0" dirty="0" err="1">
                <a:ln>
                  <a:noFill/>
                </a:ln>
                <a:solidFill>
                  <a:schemeClr val="tx1"/>
                </a:solidFill>
                <a:effectLst/>
                <a:latin typeface="+mn-lt"/>
                <a:ea typeface="Times New Roman" pitchFamily="-105" charset="0"/>
              </a:rPr>
              <a:t>n</a:t>
            </a:r>
            <a:r>
              <a:rPr kumimoji="0" lang="en-US" sz="1400" b="0" i="0" u="none" strike="noStrike" cap="none" normalizeH="0" baseline="0" dirty="0">
                <a:ln>
                  <a:noFill/>
                </a:ln>
                <a:solidFill>
                  <a:schemeClr val="tx1"/>
                </a:solidFill>
                <a:effectLst/>
                <a:latin typeface="+mn-lt"/>
                <a:ea typeface="Times New Roman" pitchFamily="-105" charset="0"/>
              </a:rPr>
              <a:t>=4)</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itchFamily="-105" charset="0"/>
              <a:ea typeface="Times New Roman" pitchFamily="-105"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itchFamily="-105" charset="0"/>
              <a:ea typeface="Times New Roman" pitchFamily="-105"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05" charset="0"/>
              <a:ea typeface="Times New Roman" pitchFamily="-105" charset="0"/>
            </a:endParaRPr>
          </a:p>
        </p:txBody>
      </p:sp>
      <p:cxnSp>
        <p:nvCxnSpPr>
          <p:cNvPr id="49" name="Straight Arrow Connector 48"/>
          <p:cNvCxnSpPr/>
          <p:nvPr/>
        </p:nvCxnSpPr>
        <p:spPr>
          <a:xfrm>
            <a:off x="7820965" y="8958574"/>
            <a:ext cx="2674234" cy="2075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 name="Text Box 3"/>
          <p:cNvSpPr txBox="1">
            <a:spLocks noChangeArrowheads="1"/>
          </p:cNvSpPr>
          <p:nvPr/>
        </p:nvSpPr>
        <p:spPr bwMode="auto">
          <a:xfrm>
            <a:off x="66587" y="8404890"/>
            <a:ext cx="2231621" cy="579312"/>
          </a:xfrm>
          <a:prstGeom prst="rect">
            <a:avLst/>
          </a:prstGeom>
          <a:solidFill>
            <a:srgbClr val="FFFFFF"/>
          </a:solidFill>
          <a:ln w="9525">
            <a:solidFill>
              <a:srgbClr val="000000"/>
            </a:solidFill>
            <a:miter lim="800000"/>
            <a:headEnd/>
            <a:tailEnd/>
          </a:ln>
        </p:spPr>
        <p:txBody>
          <a:bodyPr vert="horz" wrap="square" lIns="46800" tIns="45720" rIns="4680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mn-lt"/>
                <a:ea typeface="Times New Roman" pitchFamily="-105" charset="0"/>
              </a:rPr>
              <a:t>Lost to follow up:</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ea typeface="Times New Roman" pitchFamily="-105" charset="0"/>
              </a:rPr>
              <a:t>Reason unknown (</a:t>
            </a:r>
            <a:r>
              <a:rPr kumimoji="0" lang="en-US" sz="1400" b="0" i="0" u="none" strike="noStrike" cap="none" normalizeH="0" baseline="0" dirty="0" err="1">
                <a:ln>
                  <a:noFill/>
                </a:ln>
                <a:solidFill>
                  <a:schemeClr val="tx1"/>
                </a:solidFill>
                <a:effectLst/>
                <a:latin typeface="+mn-lt"/>
                <a:ea typeface="Times New Roman" pitchFamily="-105" charset="0"/>
              </a:rPr>
              <a:t>n</a:t>
            </a:r>
            <a:r>
              <a:rPr kumimoji="0" lang="en-US" sz="1400" b="0" i="0" u="none" strike="noStrike" cap="none" normalizeH="0" baseline="0" dirty="0">
                <a:ln>
                  <a:noFill/>
                </a:ln>
                <a:solidFill>
                  <a:schemeClr val="tx1"/>
                </a:solidFill>
                <a:effectLst/>
                <a:latin typeface="+mn-lt"/>
                <a:ea typeface="Times New Roman" pitchFamily="-105" charset="0"/>
              </a:rPr>
              <a:t>=4)</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itchFamily="-105" charset="0"/>
              <a:ea typeface="Times New Roman" pitchFamily="-105"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itchFamily="-105" charset="0"/>
              <a:ea typeface="Times New Roman" pitchFamily="-105"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05" charset="0"/>
              <a:ea typeface="Times New Roman" pitchFamily="-105" charset="0"/>
            </a:endParaRPr>
          </a:p>
        </p:txBody>
      </p:sp>
      <p:cxnSp>
        <p:nvCxnSpPr>
          <p:cNvPr id="54" name="Straight Arrow Connector 53"/>
          <p:cNvCxnSpPr/>
          <p:nvPr/>
        </p:nvCxnSpPr>
        <p:spPr>
          <a:xfrm rot="10800000">
            <a:off x="2311402" y="8686800"/>
            <a:ext cx="2078311" cy="287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2818" name="Rectangle 1"/>
          <p:cNvSpPr>
            <a:spLocks noGrp="1" noChangeArrowheads="1"/>
          </p:cNvSpPr>
          <p:nvPr>
            <p:ph type="title"/>
          </p:nvPr>
        </p:nvSpPr>
        <p:spPr>
          <a:xfrm>
            <a:off x="530997" y="556320"/>
            <a:ext cx="11704320" cy="1408853"/>
          </a:xfrm>
        </p:spPr>
        <p:txBody>
          <a:bodyPr>
            <a:normAutofit/>
          </a:bodyPr>
          <a:lstStyle/>
          <a:p>
            <a:pPr eaLnBrk="1" hangingPunct="1"/>
            <a:r>
              <a:rPr lang="en-US" sz="6000" dirty="0">
                <a:solidFill>
                  <a:schemeClr val="accent4"/>
                </a:solidFill>
                <a:latin typeface="Comic Sans MS" pitchFamily="66" charset="0"/>
              </a:rPr>
              <a:t>What is ABI?</a:t>
            </a:r>
          </a:p>
        </p:txBody>
      </p:sp>
      <p:sp>
        <p:nvSpPr>
          <p:cNvPr id="162819" name="Rectangle 2"/>
          <p:cNvSpPr>
            <a:spLocks noGrp="1" noChangeArrowheads="1"/>
          </p:cNvSpPr>
          <p:nvPr>
            <p:ph idx="1"/>
          </p:nvPr>
        </p:nvSpPr>
        <p:spPr>
          <a:xfrm>
            <a:off x="0" y="1752600"/>
            <a:ext cx="11305256" cy="5714999"/>
          </a:xfrm>
        </p:spPr>
        <p:txBody>
          <a:bodyPr>
            <a:noAutofit/>
          </a:bodyPr>
          <a:lstStyle/>
          <a:p>
            <a:pPr marL="987590" indent="-342900">
              <a:spcBef>
                <a:spcPts val="600"/>
              </a:spcBef>
              <a:spcAft>
                <a:spcPts val="1200"/>
              </a:spcAft>
            </a:pPr>
            <a:r>
              <a:rPr lang="en-US" sz="3200" dirty="0" smtClean="0">
                <a:solidFill>
                  <a:srgbClr val="000000"/>
                </a:solidFill>
                <a:latin typeface="Comic Sans MS"/>
                <a:cs typeface="Comic Sans MS"/>
              </a:rPr>
              <a:t>Any </a:t>
            </a:r>
            <a:r>
              <a:rPr lang="en-US" sz="3200" dirty="0">
                <a:solidFill>
                  <a:srgbClr val="000000"/>
                </a:solidFill>
                <a:latin typeface="Comic Sans MS"/>
                <a:cs typeface="Comic Sans MS"/>
              </a:rPr>
              <a:t>damage to the brain that has occurred</a:t>
            </a:r>
            <a:r>
              <a:rPr lang="en-US" sz="3200" dirty="0" smtClean="0">
                <a:solidFill>
                  <a:srgbClr val="000000"/>
                </a:solidFill>
                <a:latin typeface="Comic Sans MS"/>
                <a:cs typeface="Comic Sans MS"/>
              </a:rPr>
              <a:t>         after </a:t>
            </a:r>
            <a:r>
              <a:rPr lang="en-US" sz="3200" dirty="0">
                <a:solidFill>
                  <a:srgbClr val="000000"/>
                </a:solidFill>
                <a:latin typeface="Comic Sans MS"/>
                <a:cs typeface="Comic Sans MS"/>
              </a:rPr>
              <a:t>birth </a:t>
            </a:r>
            <a:r>
              <a:rPr lang="en-US" sz="2400" dirty="0">
                <a:solidFill>
                  <a:srgbClr val="000000"/>
                </a:solidFill>
                <a:latin typeface="Comic Sans MS"/>
                <a:cs typeface="Comic Sans MS"/>
              </a:rPr>
              <a:t>(AIHW, 2007;2008</a:t>
            </a:r>
            <a:r>
              <a:rPr lang="en-US" sz="2400" dirty="0" smtClean="0">
                <a:solidFill>
                  <a:srgbClr val="000000"/>
                </a:solidFill>
                <a:latin typeface="Comic Sans MS"/>
                <a:cs typeface="Comic Sans MS"/>
              </a:rPr>
              <a:t>)</a:t>
            </a:r>
          </a:p>
          <a:p>
            <a:pPr marL="987590" lvl="1" indent="-342900">
              <a:spcBef>
                <a:spcPts val="600"/>
              </a:spcBef>
              <a:spcAft>
                <a:spcPts val="1200"/>
              </a:spcAft>
            </a:pPr>
            <a:r>
              <a:rPr lang="en-US" sz="3200" dirty="0" smtClean="0">
                <a:latin typeface="Comic Sans MS"/>
                <a:cs typeface="Comic Sans MS"/>
              </a:rPr>
              <a:t>Mechanisms of brain damage can include head trauma, stroke, hypoxia, degenerative neurological disease, tumors, or substance abuse or poisoning </a:t>
            </a:r>
            <a:endParaRPr lang="en-US" sz="3200" dirty="0" smtClean="0">
              <a:solidFill>
                <a:srgbClr val="009EE0"/>
              </a:solidFill>
              <a:latin typeface="Comic Sans MS"/>
              <a:cs typeface="Comic Sans MS"/>
            </a:endParaRPr>
          </a:p>
          <a:p>
            <a:pPr marL="987590" lvl="1" indent="-342900">
              <a:spcBef>
                <a:spcPts val="600"/>
              </a:spcBef>
              <a:spcAft>
                <a:spcPts val="1200"/>
              </a:spcAft>
            </a:pPr>
            <a:r>
              <a:rPr lang="en-AU" sz="3200" dirty="0" smtClean="0">
                <a:latin typeface="Comic Sans MS"/>
                <a:cs typeface="Comic Sans MS"/>
              </a:rPr>
              <a:t>Approximately 20,000 Australian children under 15 have an ABI </a:t>
            </a:r>
            <a:r>
              <a:rPr lang="en-AU" sz="2400" dirty="0" smtClean="0">
                <a:latin typeface="Comic Sans MS"/>
                <a:cs typeface="Comic Sans MS"/>
              </a:rPr>
              <a:t>(ABS, 2003</a:t>
            </a:r>
            <a:r>
              <a:rPr lang="en-AU" sz="2400" dirty="0" smtClean="0">
                <a:latin typeface="Comic Sans MS"/>
                <a:cs typeface="Comic Sans MS"/>
              </a:rPr>
              <a:t>) greater and more global </a:t>
            </a:r>
            <a:r>
              <a:rPr lang="en-AU" sz="1800" dirty="0" smtClean="0">
                <a:latin typeface="Comic Sans MS"/>
                <a:cs typeface="Comic Sans MS"/>
              </a:rPr>
              <a:t>(Anderson et al., 2009)</a:t>
            </a:r>
            <a:endParaRPr lang="en-AU" sz="2400" dirty="0" smtClean="0">
              <a:latin typeface="Comic Sans MS"/>
              <a:cs typeface="Comic Sans MS"/>
            </a:endParaRPr>
          </a:p>
          <a:p>
            <a:pPr marL="1056623" lvl="1" indent="-406394">
              <a:defRPr/>
            </a:pPr>
            <a:r>
              <a:rPr lang="en-US" sz="3200" dirty="0" smtClean="0">
                <a:latin typeface="Comic Sans MS"/>
                <a:cs typeface="Comic Sans MS"/>
              </a:rPr>
              <a:t>Lifetime </a:t>
            </a:r>
            <a:r>
              <a:rPr lang="en-US" sz="3200" dirty="0" smtClean="0">
                <a:latin typeface="Comic Sans MS"/>
                <a:cs typeface="Comic Sans MS"/>
              </a:rPr>
              <a:t>costs per individual </a:t>
            </a:r>
            <a:r>
              <a:rPr lang="en-US" sz="2400" dirty="0" smtClean="0">
                <a:latin typeface="Comic Sans MS"/>
                <a:cs typeface="Comic Sans MS"/>
              </a:rPr>
              <a:t>(Access Economics, 2009)</a:t>
            </a:r>
          </a:p>
          <a:p>
            <a:pPr marL="1706853" lvl="2" indent="-406394">
              <a:spcBef>
                <a:spcPts val="356"/>
              </a:spcBef>
              <a:buSzPct val="100000"/>
            </a:pPr>
            <a:r>
              <a:rPr lang="en-US" sz="3200" dirty="0" smtClean="0">
                <a:latin typeface="Comic Sans MS"/>
                <a:cs typeface="Comic Sans MS"/>
              </a:rPr>
              <a:t> $2.5 million for moderate TBI </a:t>
            </a:r>
          </a:p>
          <a:p>
            <a:pPr marL="1706853" lvl="2" indent="-406394">
              <a:spcBef>
                <a:spcPts val="356"/>
              </a:spcBef>
              <a:buSzPct val="100000"/>
            </a:pPr>
            <a:r>
              <a:rPr lang="en-US" sz="3200" dirty="0" smtClean="0">
                <a:latin typeface="Comic Sans MS"/>
                <a:cs typeface="Comic Sans MS"/>
              </a:rPr>
              <a:t>$4.8 million for severe TBI </a:t>
            </a:r>
            <a:endParaRPr lang="en-AU" sz="3200" dirty="0" smtClean="0">
              <a:latin typeface="Comic Sans MS"/>
              <a:cs typeface="Comic Sans MS"/>
            </a:endParaRPr>
          </a:p>
          <a:p>
            <a:pPr marL="987590" lvl="1" indent="-342900">
              <a:spcBef>
                <a:spcPts val="600"/>
              </a:spcBef>
              <a:spcAft>
                <a:spcPts val="1200"/>
              </a:spcAft>
            </a:pPr>
            <a:endParaRPr lang="en-AU" sz="2000" dirty="0" smtClean="0"/>
          </a:p>
          <a:p>
            <a:pPr marL="987590" lvl="1" indent="-342900">
              <a:spcBef>
                <a:spcPts val="600"/>
              </a:spcBef>
              <a:spcAft>
                <a:spcPts val="1200"/>
              </a:spcAft>
            </a:pPr>
            <a:endParaRPr lang="en-AU" sz="2300" dirty="0" smtClean="0"/>
          </a:p>
        </p:txBody>
      </p:sp>
      <p:sp>
        <p:nvSpPr>
          <p:cNvPr id="2" name="Rectangle 1"/>
          <p:cNvSpPr/>
          <p:nvPr/>
        </p:nvSpPr>
        <p:spPr>
          <a:xfrm>
            <a:off x="525736" y="7325072"/>
            <a:ext cx="11953328" cy="707886"/>
          </a:xfrm>
          <a:prstGeom prst="rect">
            <a:avLst/>
          </a:prstGeom>
        </p:spPr>
        <p:txBody>
          <a:bodyPr wrap="square">
            <a:spAutoFit/>
          </a:bodyPr>
          <a:lstStyle/>
          <a:p>
            <a:pPr marL="904782" algn="l"/>
            <a:endParaRPr lang="en-US" dirty="0">
              <a:solidFill>
                <a:schemeClr val="accent3"/>
              </a:solidFill>
              <a:latin typeface="Comic Sans MS" pitchFamily="66" charset="0"/>
              <a:ea typeface="ヒラギノ角ゴ ProN W6" charset="-128"/>
              <a:sym typeface="Arial" charset="0"/>
            </a:endParaRPr>
          </a:p>
        </p:txBody>
      </p:sp>
      <p:pic>
        <p:nvPicPr>
          <p:cNvPr id="5" name="Picture 4" descr="traumatic_brain_injury_head_injury.jpeg"/>
          <p:cNvPicPr>
            <a:picLocks noChangeAspect="1"/>
          </p:cNvPicPr>
          <p:nvPr/>
        </p:nvPicPr>
        <p:blipFill>
          <a:blip r:embed="rId2"/>
          <a:stretch>
            <a:fillRect/>
          </a:stretch>
        </p:blipFill>
        <p:spPr>
          <a:xfrm>
            <a:off x="10060485" y="609600"/>
            <a:ext cx="2944315" cy="2362200"/>
          </a:xfrm>
          <a:prstGeom prst="rect">
            <a:avLst/>
          </a:prstGeom>
        </p:spPr>
      </p:pic>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solidFill>
              </a:rPr>
              <a:t>Statistical Approach</a:t>
            </a:r>
            <a:endParaRPr lang="en-US" dirty="0">
              <a:solidFill>
                <a:schemeClr val="accent4"/>
              </a:solidFill>
            </a:endParaRPr>
          </a:p>
        </p:txBody>
      </p:sp>
      <p:sp>
        <p:nvSpPr>
          <p:cNvPr id="3" name="Content Placeholder 2"/>
          <p:cNvSpPr>
            <a:spLocks noGrp="1"/>
          </p:cNvSpPr>
          <p:nvPr>
            <p:ph idx="1"/>
          </p:nvPr>
        </p:nvSpPr>
        <p:spPr>
          <a:xfrm>
            <a:off x="650240" y="1905001"/>
            <a:ext cx="11338560" cy="7239000"/>
          </a:xfrm>
        </p:spPr>
        <p:txBody>
          <a:bodyPr>
            <a:normAutofit/>
          </a:bodyPr>
          <a:lstStyle/>
          <a:p>
            <a:r>
              <a:rPr lang="en-US" sz="2400" dirty="0" smtClean="0">
                <a:latin typeface="Comic Sans MS" pitchFamily="66" charset="0"/>
              </a:rPr>
              <a:t>Compared baseline variables</a:t>
            </a:r>
          </a:p>
          <a:p>
            <a:pPr lvl="1">
              <a:buNone/>
            </a:pPr>
            <a:r>
              <a:rPr lang="en-US" sz="1800" dirty="0" smtClean="0">
                <a:latin typeface="Comic Sans MS" pitchFamily="66" charset="0"/>
                <a:sym typeface="Symbol"/>
              </a:rPr>
              <a:t>(</a:t>
            </a:r>
            <a:r>
              <a:rPr lang="en-AU" sz="1800" dirty="0" smtClean="0">
                <a:sym typeface="Symbol"/>
              </a:rPr>
              <a:t></a:t>
            </a:r>
            <a:r>
              <a:rPr lang="en-AU" sz="1800" baseline="30000" dirty="0" smtClean="0">
                <a:sym typeface="Symbol"/>
              </a:rPr>
              <a:t>2</a:t>
            </a:r>
            <a:r>
              <a:rPr lang="en-US" sz="1800" dirty="0" smtClean="0">
                <a:latin typeface="Comic Sans MS" pitchFamily="66" charset="0"/>
              </a:rPr>
              <a:t>, t-tests)</a:t>
            </a:r>
          </a:p>
          <a:p>
            <a:r>
              <a:rPr lang="en-US" sz="2400" dirty="0">
                <a:latin typeface="Comic Sans MS" pitchFamily="66" charset="0"/>
              </a:rPr>
              <a:t>Analysis of factors predicting </a:t>
            </a:r>
            <a:r>
              <a:rPr lang="en-US" sz="2400" dirty="0" smtClean="0">
                <a:latin typeface="Comic Sans MS" pitchFamily="66" charset="0"/>
              </a:rPr>
              <a:t>participation</a:t>
            </a:r>
            <a:endParaRPr lang="en-US" sz="2400" dirty="0">
              <a:latin typeface="Comic Sans MS" pitchFamily="66" charset="0"/>
            </a:endParaRPr>
          </a:p>
          <a:p>
            <a:pPr>
              <a:buNone/>
            </a:pPr>
            <a:r>
              <a:rPr lang="en-US" sz="1800" dirty="0">
                <a:latin typeface="Comic Sans MS" pitchFamily="66" charset="0"/>
              </a:rPr>
              <a:t>      (logistic regression</a:t>
            </a:r>
            <a:r>
              <a:rPr lang="en-US" sz="1800" dirty="0" smtClean="0">
                <a:latin typeface="Comic Sans MS" pitchFamily="66" charset="0"/>
              </a:rPr>
              <a:t>)</a:t>
            </a:r>
          </a:p>
          <a:p>
            <a:r>
              <a:rPr lang="en-US" sz="2400" dirty="0" smtClean="0">
                <a:latin typeface="Comic Sans MS" pitchFamily="66" charset="0"/>
              </a:rPr>
              <a:t>Analysis of factors predicting drop-out </a:t>
            </a:r>
          </a:p>
          <a:p>
            <a:pPr>
              <a:buNone/>
            </a:pPr>
            <a:r>
              <a:rPr lang="en-US" sz="1800" dirty="0" smtClean="0">
                <a:latin typeface="Comic Sans MS" pitchFamily="66" charset="0"/>
              </a:rPr>
              <a:t>      (logistic regression)</a:t>
            </a:r>
          </a:p>
          <a:p>
            <a:r>
              <a:rPr lang="en-US" sz="2400" dirty="0" smtClean="0">
                <a:latin typeface="Comic Sans MS" pitchFamily="66" charset="0"/>
              </a:rPr>
              <a:t>Mixed-Model Repeated Measures regressions on intent-to-treat sample </a:t>
            </a:r>
          </a:p>
          <a:p>
            <a:pPr lvl="1"/>
            <a:r>
              <a:rPr lang="en-US" sz="1800" dirty="0" smtClean="0">
                <a:latin typeface="Comic Sans MS" pitchFamily="66" charset="0"/>
              </a:rPr>
              <a:t>Uses maximum likelihood methods, rather than sum of least squares</a:t>
            </a:r>
          </a:p>
          <a:p>
            <a:pPr lvl="1"/>
            <a:r>
              <a:rPr lang="en-US" sz="1800" dirty="0" smtClean="0">
                <a:latin typeface="Comic Sans MS" pitchFamily="66" charset="0"/>
              </a:rPr>
              <a:t>Time and treatment as categorical fixed factors, subject as random factor. </a:t>
            </a:r>
          </a:p>
          <a:p>
            <a:pPr lvl="1"/>
            <a:r>
              <a:rPr lang="en-US" sz="1800" dirty="0" smtClean="0">
                <a:latin typeface="Comic Sans MS" pitchFamily="66" charset="0"/>
              </a:rPr>
              <a:t>Post treatment to 6 month follow up (collapsed between groups)</a:t>
            </a:r>
          </a:p>
          <a:p>
            <a:pPr lvl="1"/>
            <a:r>
              <a:rPr lang="en-US" sz="1800" dirty="0" smtClean="0">
                <a:latin typeface="Comic Sans MS" pitchFamily="66" charset="0"/>
              </a:rPr>
              <a:t>(equal variance-covariance structure assumed, </a:t>
            </a:r>
            <a:r>
              <a:rPr lang="en-US" sz="1800" dirty="0" err="1" smtClean="0">
                <a:latin typeface="Comic Sans MS" pitchFamily="66" charset="0"/>
              </a:rPr>
              <a:t>sattherthwaite</a:t>
            </a:r>
            <a:r>
              <a:rPr lang="en-US" sz="1800" dirty="0" smtClean="0">
                <a:latin typeface="Comic Sans MS" pitchFamily="66" charset="0"/>
              </a:rPr>
              <a:t> approximation for denominator </a:t>
            </a:r>
            <a:r>
              <a:rPr lang="en-US" sz="1800" dirty="0" err="1" smtClean="0">
                <a:latin typeface="Comic Sans MS" pitchFamily="66" charset="0"/>
              </a:rPr>
              <a:t>df</a:t>
            </a:r>
            <a:r>
              <a:rPr lang="en-US" sz="1800" dirty="0" smtClean="0">
                <a:latin typeface="Comic Sans MS" pitchFamily="66" charset="0"/>
              </a:rPr>
              <a:t>) </a:t>
            </a:r>
          </a:p>
          <a:p>
            <a:r>
              <a:rPr lang="en-US" sz="2400" dirty="0" smtClean="0">
                <a:latin typeface="Comic Sans MS" pitchFamily="66" charset="0"/>
              </a:rPr>
              <a:t>MMRM conducted post-intervention to 6-month follow up collapsing over groups (small sample sizes at 6-months)</a:t>
            </a:r>
          </a:p>
          <a:p>
            <a:r>
              <a:rPr lang="en-US" sz="2400" dirty="0" smtClean="0">
                <a:latin typeface="Comic Sans MS" pitchFamily="66" charset="0"/>
              </a:rPr>
              <a:t>p &lt; 0.05 reported as significant- due to a-priori hypotheses.</a:t>
            </a:r>
          </a:p>
          <a:p>
            <a:r>
              <a:rPr lang="en-US" sz="2400" dirty="0" smtClean="0">
                <a:latin typeface="Comic Sans MS" pitchFamily="66" charset="0"/>
              </a:rPr>
              <a:t>Effect sizes presented as Cohen’s d</a:t>
            </a:r>
          </a:p>
          <a:p>
            <a:r>
              <a:rPr lang="en-US" sz="2400" dirty="0" smtClean="0">
                <a:latin typeface="Comic Sans MS" pitchFamily="66" charset="0"/>
              </a:rPr>
              <a:t>Reliable change and clinical significance calculated</a:t>
            </a:r>
          </a:p>
          <a:p>
            <a:pPr marL="0" indent="0">
              <a:buNone/>
            </a:pPr>
            <a:endParaRPr lang="en-US" sz="24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79350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9442" name="Rectangle 1"/>
          <p:cNvSpPr>
            <a:spLocks noGrp="1" noChangeArrowheads="1"/>
          </p:cNvSpPr>
          <p:nvPr>
            <p:ph type="title"/>
          </p:nvPr>
        </p:nvSpPr>
        <p:spPr>
          <a:xfrm>
            <a:off x="1625600" y="1676400"/>
            <a:ext cx="10464801" cy="2438400"/>
          </a:xfrm>
        </p:spPr>
        <p:txBody>
          <a:bodyPr>
            <a:normAutofit/>
          </a:bodyPr>
          <a:lstStyle/>
          <a:p>
            <a:pPr eaLnBrk="1" hangingPunct="1"/>
            <a:r>
              <a:rPr lang="en-US" sz="6000" dirty="0" smtClean="0">
                <a:solidFill>
                  <a:schemeClr val="accent4"/>
                </a:solidFill>
                <a:latin typeface="Comic Sans MS" pitchFamily="66" charset="0"/>
              </a:rPr>
              <a:t>Who were the children?</a:t>
            </a:r>
          </a:p>
        </p:txBody>
      </p:sp>
      <p:sp>
        <p:nvSpPr>
          <p:cNvPr id="4" name="Content Placeholder 3"/>
          <p:cNvSpPr>
            <a:spLocks noGrp="1"/>
          </p:cNvSpPr>
          <p:nvPr>
            <p:ph idx="1"/>
          </p:nvPr>
        </p:nvSpPr>
        <p:spPr>
          <a:xfrm>
            <a:off x="650240" y="5105400"/>
            <a:ext cx="11704320" cy="4106333"/>
          </a:xfrm>
        </p:spPr>
        <p:txBody>
          <a:bodyPr/>
          <a:lstStyle/>
          <a:p>
            <a:pPr>
              <a:buNone/>
            </a:pPr>
            <a:r>
              <a:rPr lang="en-US" dirty="0" smtClean="0"/>
              <a:t>  </a:t>
            </a:r>
            <a:endParaRPr lang="en-US" dirty="0"/>
          </a:p>
        </p:txBody>
      </p:sp>
      <p:pic>
        <p:nvPicPr>
          <p:cNvPr id="5" name="Picture 6" descr="G:\PhD Stuff\Study Images\iStock_000010749402Small.jpg"/>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454400" y="4343400"/>
            <a:ext cx="5391150" cy="3587750"/>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59051370"/>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7394" name="Rectangle 1"/>
          <p:cNvSpPr>
            <a:spLocks noGrp="1" noChangeArrowheads="1"/>
          </p:cNvSpPr>
          <p:nvPr>
            <p:ph type="title"/>
          </p:nvPr>
        </p:nvSpPr>
        <p:spPr>
          <a:xfrm>
            <a:off x="309712" y="124272"/>
            <a:ext cx="11704320" cy="1408853"/>
          </a:xfrm>
        </p:spPr>
        <p:txBody>
          <a:bodyPr>
            <a:normAutofit/>
          </a:bodyPr>
          <a:lstStyle/>
          <a:p>
            <a:pPr eaLnBrk="1" hangingPunct="1"/>
            <a:r>
              <a:rPr lang="en-US" sz="4800" dirty="0" smtClean="0">
                <a:solidFill>
                  <a:schemeClr val="accent4"/>
                </a:solidFill>
                <a:latin typeface="Comic Sans MS" pitchFamily="66" charset="0"/>
              </a:rPr>
              <a:t> </a:t>
            </a:r>
          </a:p>
        </p:txBody>
      </p:sp>
      <p:sp>
        <p:nvSpPr>
          <p:cNvPr id="187395" name="Rectangle 2"/>
          <p:cNvSpPr>
            <a:spLocks noGrp="1" noChangeArrowheads="1"/>
          </p:cNvSpPr>
          <p:nvPr>
            <p:ph idx="1"/>
          </p:nvPr>
        </p:nvSpPr>
        <p:spPr>
          <a:xfrm>
            <a:off x="208996" y="2572544"/>
            <a:ext cx="11704320" cy="6935893"/>
          </a:xfrm>
        </p:spPr>
        <p:txBody>
          <a:bodyPr/>
          <a:lstStyle/>
          <a:p>
            <a:pPr marL="571673" indent="0">
              <a:buNone/>
            </a:pPr>
            <a:endParaRPr lang="en-US" dirty="0" smtClean="0"/>
          </a:p>
          <a:p>
            <a:pPr marL="831765">
              <a:buBlip>
                <a:blip r:embed="rId3"/>
              </a:buBlip>
            </a:pPr>
            <a:endParaRPr lang="en-US" dirty="0" smtClean="0"/>
          </a:p>
          <a:p>
            <a:pPr marL="831765">
              <a:buBlip>
                <a:blip r:embed="rId3"/>
              </a:buBlip>
            </a:pPr>
            <a:endParaRPr lang="en-US" dirty="0" smtClean="0"/>
          </a:p>
          <a:p>
            <a:pPr marL="831765">
              <a:buBlip>
                <a:blip r:embed="rId3"/>
              </a:buBlip>
            </a:pPr>
            <a:endParaRPr lang="en-US" dirty="0" smtClean="0"/>
          </a:p>
          <a:p>
            <a:pPr marL="571673" indent="0">
              <a:buNone/>
            </a:pPr>
            <a:endParaRPr lang="en-US" dirty="0" smtClean="0"/>
          </a:p>
        </p:txBody>
      </p:sp>
      <p:graphicFrame>
        <p:nvGraphicFramePr>
          <p:cNvPr id="4" name="Table 3"/>
          <p:cNvGraphicFramePr>
            <a:graphicFrameLocks noGrp="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5729090"/>
              </p:ext>
            </p:extLst>
          </p:nvPr>
        </p:nvGraphicFramePr>
        <p:xfrm>
          <a:off x="525736" y="656502"/>
          <a:ext cx="12479063" cy="7039695"/>
        </p:xfrm>
        <a:graphic>
          <a:graphicData uri="http://schemas.openxmlformats.org/drawingml/2006/table">
            <a:tbl>
              <a:tblPr firstRow="1" firstCol="1" bandRow="1"/>
              <a:tblGrid>
                <a:gridCol w="5252121"/>
                <a:gridCol w="3030140"/>
                <a:gridCol w="4196802"/>
              </a:tblGrid>
              <a:tr h="541515">
                <a:tc>
                  <a:txBody>
                    <a:bodyPr/>
                    <a:lstStyle/>
                    <a:p>
                      <a:pPr marL="0" marR="0">
                        <a:lnSpc>
                          <a:spcPct val="115000"/>
                        </a:lnSpc>
                        <a:spcBef>
                          <a:spcPts val="0"/>
                        </a:spcBef>
                        <a:spcAft>
                          <a:spcPts val="0"/>
                        </a:spcAft>
                      </a:pPr>
                      <a:r>
                        <a:rPr lang="en-US" sz="2000" b="1" dirty="0">
                          <a:solidFill>
                            <a:srgbClr val="000000"/>
                          </a:solidFill>
                          <a:effectLst/>
                          <a:latin typeface="Calibri"/>
                          <a:ea typeface="Times New Roman"/>
                          <a:cs typeface="Times New Roman"/>
                        </a:rPr>
                        <a:t> </a:t>
                      </a:r>
                      <a:endParaRPr lang="en-US" sz="2000" dirty="0">
                        <a:effectLst/>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dirty="0" smtClean="0">
                          <a:solidFill>
                            <a:srgbClr val="000000"/>
                          </a:solidFill>
                          <a:effectLst/>
                          <a:latin typeface="Calibri"/>
                          <a:ea typeface="Times New Roman"/>
                          <a:cs typeface="Times New Roman"/>
                        </a:rPr>
                        <a:t>Treatment </a:t>
                      </a:r>
                      <a:r>
                        <a:rPr lang="en-US" sz="2000" b="1" dirty="0">
                          <a:solidFill>
                            <a:srgbClr val="000000"/>
                          </a:solidFill>
                          <a:effectLst/>
                          <a:latin typeface="Calibri"/>
                          <a:ea typeface="Times New Roman"/>
                          <a:cs typeface="Times New Roman"/>
                        </a:rPr>
                        <a:t>(n=30)</a:t>
                      </a:r>
                      <a:endParaRPr lang="en-US" sz="2000" dirty="0">
                        <a:effectLst/>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dirty="0" smtClean="0">
                          <a:solidFill>
                            <a:srgbClr val="000000"/>
                          </a:solidFill>
                          <a:effectLst/>
                          <a:latin typeface="Calibri"/>
                          <a:ea typeface="Times New Roman"/>
                          <a:cs typeface="Times New Roman"/>
                        </a:rPr>
                        <a:t>Waitlist (n=29</a:t>
                      </a:r>
                      <a:r>
                        <a:rPr lang="en-US" sz="2000" b="1" dirty="0">
                          <a:solidFill>
                            <a:srgbClr val="000000"/>
                          </a:solidFill>
                          <a:effectLst/>
                          <a:latin typeface="Calibri"/>
                          <a:ea typeface="Times New Roman"/>
                          <a:cs typeface="Times New Roman"/>
                        </a:rPr>
                        <a:t>)</a:t>
                      </a:r>
                      <a:endParaRPr lang="en-US" sz="2000" dirty="0">
                        <a:effectLst/>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r>
              <a:tr h="541515">
                <a:tc>
                  <a:txBody>
                    <a:bodyPr/>
                    <a:lstStyle/>
                    <a:p>
                      <a:pPr marL="0" marR="0">
                        <a:lnSpc>
                          <a:spcPct val="115000"/>
                        </a:lnSpc>
                        <a:spcBef>
                          <a:spcPts val="0"/>
                        </a:spcBef>
                        <a:spcAft>
                          <a:spcPts val="0"/>
                        </a:spcAft>
                      </a:pPr>
                      <a:r>
                        <a:rPr lang="en-US" sz="2000" dirty="0">
                          <a:solidFill>
                            <a:srgbClr val="000000"/>
                          </a:solidFill>
                          <a:effectLst/>
                          <a:latin typeface="Calibri"/>
                          <a:ea typeface="Times New Roman"/>
                          <a:cs typeface="Times New Roman"/>
                        </a:rPr>
                        <a:t>Age at baseline, M (SD)</a:t>
                      </a:r>
                      <a:endParaRPr lang="en-US" sz="2000" dirty="0">
                        <a:effectLst/>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2000">
                          <a:solidFill>
                            <a:srgbClr val="000000"/>
                          </a:solidFill>
                          <a:effectLst/>
                          <a:latin typeface="Calibri"/>
                          <a:ea typeface="Times New Roman"/>
                          <a:cs typeface="Times New Roman"/>
                        </a:rPr>
                        <a:t>7.13 (3.17)</a:t>
                      </a:r>
                      <a:endParaRPr lang="en-US" sz="2000">
                        <a:effectLst/>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2000">
                          <a:solidFill>
                            <a:srgbClr val="000000"/>
                          </a:solidFill>
                          <a:effectLst/>
                          <a:latin typeface="Calibri"/>
                          <a:ea typeface="Times New Roman"/>
                          <a:cs typeface="Times New Roman"/>
                        </a:rPr>
                        <a:t>6.87 (3.03)</a:t>
                      </a:r>
                      <a:endParaRPr lang="en-US" sz="2000">
                        <a:effectLst/>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r>
              <a:tr h="541515">
                <a:tc>
                  <a:txBody>
                    <a:bodyPr/>
                    <a:lstStyle/>
                    <a:p>
                      <a:pPr marL="0" marR="0">
                        <a:lnSpc>
                          <a:spcPct val="115000"/>
                        </a:lnSpc>
                        <a:spcBef>
                          <a:spcPts val="0"/>
                        </a:spcBef>
                        <a:spcAft>
                          <a:spcPts val="0"/>
                        </a:spcAft>
                      </a:pPr>
                      <a:r>
                        <a:rPr lang="en-US" sz="2000" dirty="0">
                          <a:solidFill>
                            <a:srgbClr val="000000"/>
                          </a:solidFill>
                          <a:effectLst/>
                          <a:latin typeface="Calibri"/>
                          <a:ea typeface="Times New Roman"/>
                          <a:cs typeface="Times New Roman"/>
                        </a:rPr>
                        <a:t>Time since </a:t>
                      </a:r>
                      <a:r>
                        <a:rPr lang="en-US" sz="2000" dirty="0" smtClean="0">
                          <a:solidFill>
                            <a:srgbClr val="000000"/>
                          </a:solidFill>
                          <a:effectLst/>
                          <a:latin typeface="Calibri"/>
                          <a:ea typeface="Times New Roman"/>
                          <a:cs typeface="Times New Roman"/>
                        </a:rPr>
                        <a:t>injury,</a:t>
                      </a:r>
                      <a:r>
                        <a:rPr lang="en-US" sz="2000" baseline="0" dirty="0" smtClean="0">
                          <a:solidFill>
                            <a:srgbClr val="000000"/>
                          </a:solidFill>
                          <a:effectLst/>
                          <a:latin typeface="Calibri"/>
                          <a:ea typeface="Times New Roman"/>
                          <a:cs typeface="Times New Roman"/>
                        </a:rPr>
                        <a:t> </a:t>
                      </a:r>
                      <a:r>
                        <a:rPr lang="en-US" sz="2000" dirty="0" smtClean="0">
                          <a:solidFill>
                            <a:srgbClr val="000000"/>
                          </a:solidFill>
                          <a:effectLst/>
                          <a:latin typeface="Calibri"/>
                          <a:ea typeface="Times New Roman"/>
                          <a:cs typeface="Times New Roman"/>
                        </a:rPr>
                        <a:t>M </a:t>
                      </a:r>
                      <a:r>
                        <a:rPr lang="en-US" sz="2000" dirty="0">
                          <a:solidFill>
                            <a:srgbClr val="000000"/>
                          </a:solidFill>
                          <a:effectLst/>
                          <a:latin typeface="Calibri"/>
                          <a:ea typeface="Times New Roman"/>
                          <a:cs typeface="Times New Roman"/>
                        </a:rPr>
                        <a:t>(SD)</a:t>
                      </a:r>
                      <a:endParaRPr lang="en-US" sz="20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2000">
                          <a:solidFill>
                            <a:srgbClr val="000000"/>
                          </a:solidFill>
                          <a:effectLst/>
                          <a:latin typeface="Calibri"/>
                          <a:ea typeface="Times New Roman"/>
                          <a:cs typeface="Times New Roman"/>
                        </a:rPr>
                        <a:t>3.13 (2.62)</a:t>
                      </a:r>
                      <a:endParaRPr lang="en-US" sz="20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2000" dirty="0">
                          <a:solidFill>
                            <a:srgbClr val="000000"/>
                          </a:solidFill>
                          <a:effectLst/>
                          <a:latin typeface="Calibri"/>
                          <a:ea typeface="Times New Roman"/>
                          <a:cs typeface="Times New Roman"/>
                        </a:rPr>
                        <a:t>3.63 (2.52)</a:t>
                      </a:r>
                      <a:endParaRPr lang="en-US" sz="2000" dirty="0">
                        <a:effectLst/>
                        <a:latin typeface="Calibri"/>
                        <a:ea typeface="Calibri"/>
                        <a:cs typeface="Times New Roman"/>
                      </a:endParaRPr>
                    </a:p>
                  </a:txBody>
                  <a:tcPr marL="68580" marR="68580" marT="0" marB="0" anchor="b">
                    <a:lnL>
                      <a:noFill/>
                    </a:lnL>
                    <a:lnR>
                      <a:noFill/>
                    </a:lnR>
                    <a:lnT>
                      <a:noFill/>
                    </a:lnT>
                    <a:lnB>
                      <a:noFill/>
                    </a:lnB>
                  </a:tcPr>
                </a:tc>
              </a:tr>
              <a:tr h="541515">
                <a:tc>
                  <a:txBody>
                    <a:bodyPr/>
                    <a:lstStyle/>
                    <a:p>
                      <a:pPr marL="0" marR="0">
                        <a:lnSpc>
                          <a:spcPct val="115000"/>
                        </a:lnSpc>
                        <a:spcBef>
                          <a:spcPts val="0"/>
                        </a:spcBef>
                        <a:spcAft>
                          <a:spcPts val="0"/>
                        </a:spcAft>
                      </a:pPr>
                      <a:r>
                        <a:rPr lang="en-US" sz="2000" dirty="0">
                          <a:solidFill>
                            <a:srgbClr val="000000"/>
                          </a:solidFill>
                          <a:effectLst/>
                          <a:latin typeface="Calibri"/>
                          <a:ea typeface="Times New Roman"/>
                          <a:cs typeface="Times New Roman"/>
                        </a:rPr>
                        <a:t>Male, N (%)</a:t>
                      </a:r>
                      <a:endParaRPr lang="en-US" sz="20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2000">
                          <a:solidFill>
                            <a:srgbClr val="000000"/>
                          </a:solidFill>
                          <a:effectLst/>
                          <a:latin typeface="Calibri"/>
                          <a:ea typeface="Times New Roman"/>
                          <a:cs typeface="Times New Roman"/>
                        </a:rPr>
                        <a:t>17 (57)</a:t>
                      </a:r>
                      <a:endParaRPr lang="en-US" sz="20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2000" dirty="0">
                          <a:solidFill>
                            <a:srgbClr val="000000"/>
                          </a:solidFill>
                          <a:effectLst/>
                          <a:latin typeface="Calibri"/>
                          <a:ea typeface="Times New Roman"/>
                          <a:cs typeface="Times New Roman"/>
                        </a:rPr>
                        <a:t>18 (62)</a:t>
                      </a:r>
                      <a:endParaRPr lang="en-US" sz="2000" dirty="0">
                        <a:effectLst/>
                        <a:latin typeface="Calibri"/>
                        <a:ea typeface="Calibri"/>
                        <a:cs typeface="Times New Roman"/>
                      </a:endParaRPr>
                    </a:p>
                  </a:txBody>
                  <a:tcPr marL="68580" marR="68580" marT="0" marB="0" anchor="b">
                    <a:lnL>
                      <a:noFill/>
                    </a:lnL>
                    <a:lnR>
                      <a:noFill/>
                    </a:lnR>
                    <a:lnT>
                      <a:noFill/>
                    </a:lnT>
                    <a:lnB>
                      <a:noFill/>
                    </a:lnB>
                  </a:tcPr>
                </a:tc>
              </a:tr>
              <a:tr h="541515">
                <a:tc>
                  <a:txBody>
                    <a:bodyPr/>
                    <a:lstStyle/>
                    <a:p>
                      <a:pPr marL="0" marR="0">
                        <a:lnSpc>
                          <a:spcPct val="115000"/>
                        </a:lnSpc>
                        <a:spcBef>
                          <a:spcPts val="0"/>
                        </a:spcBef>
                        <a:spcAft>
                          <a:spcPts val="0"/>
                        </a:spcAft>
                      </a:pPr>
                      <a:r>
                        <a:rPr lang="en-US" sz="2000" dirty="0">
                          <a:solidFill>
                            <a:srgbClr val="000000"/>
                          </a:solidFill>
                          <a:effectLst/>
                          <a:latin typeface="Calibri"/>
                          <a:ea typeface="Times New Roman"/>
                          <a:cs typeface="Times New Roman"/>
                        </a:rPr>
                        <a:t>Caucasian, N (%)</a:t>
                      </a:r>
                      <a:endParaRPr lang="en-US" sz="20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2000">
                          <a:solidFill>
                            <a:srgbClr val="000000"/>
                          </a:solidFill>
                          <a:effectLst/>
                          <a:latin typeface="Calibri"/>
                          <a:ea typeface="Times New Roman"/>
                          <a:cs typeface="Times New Roman"/>
                        </a:rPr>
                        <a:t>26 (87)</a:t>
                      </a:r>
                      <a:endParaRPr lang="en-US" sz="20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2000">
                          <a:solidFill>
                            <a:srgbClr val="000000"/>
                          </a:solidFill>
                          <a:effectLst/>
                          <a:latin typeface="Calibri"/>
                          <a:ea typeface="Times New Roman"/>
                          <a:cs typeface="Times New Roman"/>
                        </a:rPr>
                        <a:t>26 (90)</a:t>
                      </a:r>
                      <a:endParaRPr lang="en-US" sz="2000">
                        <a:effectLst/>
                        <a:latin typeface="Calibri"/>
                        <a:ea typeface="Calibri"/>
                        <a:cs typeface="Times New Roman"/>
                      </a:endParaRPr>
                    </a:p>
                  </a:txBody>
                  <a:tcPr marL="68580" marR="68580" marT="0" marB="0" anchor="b">
                    <a:lnL>
                      <a:noFill/>
                    </a:lnL>
                    <a:lnR>
                      <a:noFill/>
                    </a:lnR>
                    <a:lnT>
                      <a:noFill/>
                    </a:lnT>
                    <a:lnB>
                      <a:noFill/>
                    </a:lnB>
                  </a:tcPr>
                </a:tc>
              </a:tr>
              <a:tr h="541515">
                <a:tc>
                  <a:txBody>
                    <a:bodyPr/>
                    <a:lstStyle/>
                    <a:p>
                      <a:pPr marL="0" marR="0">
                        <a:lnSpc>
                          <a:spcPct val="115000"/>
                        </a:lnSpc>
                        <a:spcBef>
                          <a:spcPts val="0"/>
                        </a:spcBef>
                        <a:spcAft>
                          <a:spcPts val="0"/>
                        </a:spcAft>
                      </a:pPr>
                      <a:r>
                        <a:rPr lang="en-US" sz="2000" b="1" dirty="0">
                          <a:solidFill>
                            <a:srgbClr val="000000"/>
                          </a:solidFill>
                          <a:effectLst/>
                          <a:latin typeface="Calibri"/>
                          <a:ea typeface="Times New Roman"/>
                          <a:cs typeface="Times New Roman"/>
                        </a:rPr>
                        <a:t>Cause of ABI, N (%)</a:t>
                      </a:r>
                      <a:endParaRPr lang="en-US" sz="2000" b="1" dirty="0">
                        <a:effectLst/>
                        <a:latin typeface="Calibri"/>
                        <a:ea typeface="Calibri"/>
                        <a:cs typeface="Times New Roman"/>
                      </a:endParaRPr>
                    </a:p>
                  </a:txBody>
                  <a:tcPr marL="68580" marR="68580" marT="0" marB="0" anchor="b">
                    <a:lnL>
                      <a:noFill/>
                    </a:lnL>
                    <a:lnR>
                      <a:noFill/>
                    </a:lnR>
                    <a:lnT>
                      <a:noFill/>
                    </a:lnT>
                    <a:lnB>
                      <a:noFill/>
                    </a:lnB>
                  </a:tcPr>
                </a:tc>
                <a:tc>
                  <a:txBody>
                    <a:bodyPr/>
                    <a:lstStyle/>
                    <a:p>
                      <a:pPr>
                        <a:lnSpc>
                          <a:spcPct val="115000"/>
                        </a:lnSpc>
                      </a:pPr>
                      <a:endParaRPr lang="en-US" sz="2000">
                        <a:effectLst/>
                        <a:latin typeface="Calibri"/>
                      </a:endParaRPr>
                    </a:p>
                  </a:txBody>
                  <a:tcPr marL="68580" marR="68580" marT="0" marB="0" anchor="b">
                    <a:lnL>
                      <a:noFill/>
                    </a:lnL>
                    <a:lnR>
                      <a:noFill/>
                    </a:lnR>
                    <a:lnT>
                      <a:noFill/>
                    </a:lnT>
                    <a:lnB>
                      <a:noFill/>
                    </a:lnB>
                  </a:tcPr>
                </a:tc>
                <a:tc>
                  <a:txBody>
                    <a:bodyPr/>
                    <a:lstStyle/>
                    <a:p>
                      <a:pPr>
                        <a:lnSpc>
                          <a:spcPct val="115000"/>
                        </a:lnSpc>
                      </a:pPr>
                      <a:endParaRPr lang="en-US" sz="2000" dirty="0">
                        <a:effectLst/>
                        <a:latin typeface="Calibri"/>
                      </a:endParaRPr>
                    </a:p>
                  </a:txBody>
                  <a:tcPr marL="68580" marR="68580" marT="0" marB="0" anchor="b">
                    <a:lnL>
                      <a:noFill/>
                    </a:lnL>
                    <a:lnR>
                      <a:noFill/>
                    </a:lnR>
                    <a:lnT>
                      <a:noFill/>
                    </a:lnT>
                    <a:lnB>
                      <a:noFill/>
                    </a:lnB>
                  </a:tcPr>
                </a:tc>
              </a:tr>
              <a:tr h="541515">
                <a:tc>
                  <a:txBody>
                    <a:bodyPr/>
                    <a:lstStyle/>
                    <a:p>
                      <a:pPr marL="0" marR="0" indent="127000">
                        <a:lnSpc>
                          <a:spcPct val="115000"/>
                        </a:lnSpc>
                        <a:spcBef>
                          <a:spcPts val="0"/>
                        </a:spcBef>
                        <a:spcAft>
                          <a:spcPts val="0"/>
                        </a:spcAft>
                      </a:pPr>
                      <a:r>
                        <a:rPr lang="en-US" sz="2000" dirty="0">
                          <a:solidFill>
                            <a:srgbClr val="000000"/>
                          </a:solidFill>
                          <a:effectLst/>
                          <a:latin typeface="Calibri"/>
                          <a:ea typeface="Times New Roman"/>
                          <a:cs typeface="Times New Roman"/>
                        </a:rPr>
                        <a:t>TBI</a:t>
                      </a:r>
                      <a:endParaRPr lang="en-US" sz="20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2000">
                          <a:solidFill>
                            <a:srgbClr val="000000"/>
                          </a:solidFill>
                          <a:effectLst/>
                          <a:latin typeface="Calibri"/>
                          <a:ea typeface="Times New Roman"/>
                          <a:cs typeface="Times New Roman"/>
                        </a:rPr>
                        <a:t>21 (70)</a:t>
                      </a:r>
                      <a:endParaRPr lang="en-US" sz="20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2000" dirty="0">
                          <a:solidFill>
                            <a:srgbClr val="000000"/>
                          </a:solidFill>
                          <a:effectLst/>
                          <a:latin typeface="Calibri"/>
                          <a:ea typeface="Times New Roman"/>
                          <a:cs typeface="Times New Roman"/>
                        </a:rPr>
                        <a:t>13 (45)</a:t>
                      </a:r>
                      <a:endParaRPr lang="en-US" sz="2000" dirty="0">
                        <a:effectLst/>
                        <a:latin typeface="Calibri"/>
                        <a:ea typeface="Calibri"/>
                        <a:cs typeface="Times New Roman"/>
                      </a:endParaRPr>
                    </a:p>
                  </a:txBody>
                  <a:tcPr marL="68580" marR="68580" marT="0" marB="0" anchor="b">
                    <a:lnL>
                      <a:noFill/>
                    </a:lnL>
                    <a:lnR>
                      <a:noFill/>
                    </a:lnR>
                    <a:lnT>
                      <a:noFill/>
                    </a:lnT>
                    <a:lnB>
                      <a:noFill/>
                    </a:lnB>
                  </a:tcPr>
                </a:tc>
              </a:tr>
              <a:tr h="541515">
                <a:tc>
                  <a:txBody>
                    <a:bodyPr/>
                    <a:lstStyle/>
                    <a:p>
                      <a:pPr marL="0" marR="0" indent="127000">
                        <a:lnSpc>
                          <a:spcPct val="115000"/>
                        </a:lnSpc>
                        <a:spcBef>
                          <a:spcPts val="0"/>
                        </a:spcBef>
                        <a:spcAft>
                          <a:spcPts val="0"/>
                        </a:spcAft>
                      </a:pPr>
                      <a:r>
                        <a:rPr lang="en-US" sz="2000" dirty="0" smtClean="0">
                          <a:solidFill>
                            <a:srgbClr val="000000"/>
                          </a:solidFill>
                          <a:effectLst/>
                          <a:latin typeface="Calibri"/>
                          <a:ea typeface="Times New Roman"/>
                          <a:cs typeface="Times New Roman"/>
                        </a:rPr>
                        <a:t>ABI </a:t>
                      </a:r>
                      <a:endParaRPr lang="en-US" sz="2000" dirty="0">
                        <a:effectLst/>
                        <a:latin typeface="Calibri"/>
                        <a:ea typeface="Calibri"/>
                        <a:cs typeface="Times New Roman"/>
                      </a:endParaRPr>
                    </a:p>
                  </a:txBody>
                  <a:tcPr marL="68580" marR="68580" marT="0" marB="0" anchor="b">
                    <a:lnL>
                      <a:noFill/>
                    </a:lnL>
                    <a:lnR>
                      <a:noFill/>
                    </a:lnR>
                    <a:lnT>
                      <a:noFill/>
                    </a:lnT>
                    <a:lnB>
                      <a:noFill/>
                    </a:lnB>
                  </a:tcPr>
                </a:tc>
                <a:tc>
                  <a:txBody>
                    <a:bodyPr/>
                    <a:lstStyle/>
                    <a:p>
                      <a:r>
                        <a:rPr lang="en-US" sz="2000" dirty="0" smtClean="0"/>
                        <a:t>9 (30)</a:t>
                      </a:r>
                      <a:endParaRPr lang="en-US" sz="2000" dirty="0"/>
                    </a:p>
                  </a:txBody>
                  <a:tcPr marL="68580" marR="68580" marT="0" marB="0" anchor="b">
                    <a:lnL>
                      <a:noFill/>
                    </a:lnL>
                    <a:lnR>
                      <a:noFill/>
                    </a:lnR>
                    <a:lnT>
                      <a:noFill/>
                    </a:lnT>
                    <a:lnB>
                      <a:noFill/>
                    </a:lnB>
                  </a:tcPr>
                </a:tc>
                <a:tc>
                  <a:txBody>
                    <a:bodyPr/>
                    <a:lstStyle/>
                    <a:p>
                      <a:r>
                        <a:rPr lang="en-US" sz="2000" dirty="0" smtClean="0"/>
                        <a:t>16 (55)</a:t>
                      </a:r>
                      <a:endParaRPr lang="en-US" sz="2000" dirty="0"/>
                    </a:p>
                  </a:txBody>
                  <a:tcPr marL="68580" marR="68580" marT="0" marB="0" anchor="b">
                    <a:lnL>
                      <a:noFill/>
                    </a:lnL>
                    <a:lnR>
                      <a:noFill/>
                    </a:lnR>
                    <a:lnT>
                      <a:noFill/>
                    </a:lnT>
                    <a:lnB>
                      <a:noFill/>
                    </a:lnB>
                  </a:tcPr>
                </a:tc>
              </a:tr>
              <a:tr h="541515">
                <a:tc>
                  <a:txBody>
                    <a:bodyPr/>
                    <a:lstStyle/>
                    <a:p>
                      <a:pPr marL="0" marR="0">
                        <a:lnSpc>
                          <a:spcPct val="115000"/>
                        </a:lnSpc>
                        <a:spcBef>
                          <a:spcPts val="0"/>
                        </a:spcBef>
                        <a:spcAft>
                          <a:spcPts val="0"/>
                        </a:spcAft>
                      </a:pPr>
                      <a:r>
                        <a:rPr lang="en-US" sz="2000" b="1" dirty="0">
                          <a:solidFill>
                            <a:srgbClr val="000000"/>
                          </a:solidFill>
                          <a:effectLst/>
                          <a:latin typeface="Calibri"/>
                          <a:ea typeface="Times New Roman"/>
                          <a:cs typeface="Times New Roman"/>
                        </a:rPr>
                        <a:t>Other </a:t>
                      </a:r>
                      <a:r>
                        <a:rPr lang="en-US" sz="2000" b="1" dirty="0" smtClean="0">
                          <a:solidFill>
                            <a:srgbClr val="000000"/>
                          </a:solidFill>
                          <a:effectLst/>
                          <a:latin typeface="Calibri"/>
                          <a:ea typeface="Times New Roman"/>
                          <a:cs typeface="Times New Roman"/>
                        </a:rPr>
                        <a:t>diagnoses,</a:t>
                      </a:r>
                      <a:r>
                        <a:rPr lang="en-US" sz="2000" b="1" baseline="0" dirty="0" smtClean="0">
                          <a:solidFill>
                            <a:srgbClr val="000000"/>
                          </a:solidFill>
                          <a:effectLst/>
                          <a:latin typeface="Calibri"/>
                          <a:ea typeface="Times New Roman"/>
                          <a:cs typeface="Times New Roman"/>
                        </a:rPr>
                        <a:t> </a:t>
                      </a:r>
                      <a:r>
                        <a:rPr lang="en-US" sz="2000" b="1" dirty="0" smtClean="0">
                          <a:solidFill>
                            <a:srgbClr val="000000"/>
                          </a:solidFill>
                          <a:effectLst/>
                          <a:latin typeface="Calibri"/>
                          <a:ea typeface="Times New Roman"/>
                          <a:cs typeface="Times New Roman"/>
                        </a:rPr>
                        <a:t>N </a:t>
                      </a:r>
                      <a:r>
                        <a:rPr lang="en-US" sz="2000" b="1" dirty="0">
                          <a:solidFill>
                            <a:srgbClr val="000000"/>
                          </a:solidFill>
                          <a:effectLst/>
                          <a:latin typeface="Calibri"/>
                          <a:ea typeface="Times New Roman"/>
                          <a:cs typeface="Times New Roman"/>
                        </a:rPr>
                        <a:t>(%)</a:t>
                      </a:r>
                      <a:endParaRPr lang="en-US" sz="2000" b="1" dirty="0">
                        <a:effectLst/>
                        <a:latin typeface="Calibri"/>
                        <a:ea typeface="Calibri"/>
                        <a:cs typeface="Times New Roman"/>
                      </a:endParaRPr>
                    </a:p>
                  </a:txBody>
                  <a:tcPr marL="68580" marR="68580" marT="0" marB="0" anchor="b">
                    <a:lnL>
                      <a:noFill/>
                    </a:lnL>
                    <a:lnR>
                      <a:noFill/>
                    </a:lnR>
                    <a:lnT>
                      <a:noFill/>
                    </a:lnT>
                    <a:lnB>
                      <a:noFill/>
                    </a:lnB>
                  </a:tcPr>
                </a:tc>
                <a:tc>
                  <a:txBody>
                    <a:bodyPr/>
                    <a:lstStyle/>
                    <a:p>
                      <a:pPr>
                        <a:lnSpc>
                          <a:spcPct val="115000"/>
                        </a:lnSpc>
                      </a:pPr>
                      <a:endParaRPr lang="en-US" sz="2000" dirty="0">
                        <a:effectLst/>
                        <a:latin typeface="Calibri"/>
                      </a:endParaRPr>
                    </a:p>
                  </a:txBody>
                  <a:tcPr marL="68580" marR="68580" marT="0" marB="0" anchor="b">
                    <a:lnL>
                      <a:noFill/>
                    </a:lnL>
                    <a:lnR>
                      <a:noFill/>
                    </a:lnR>
                    <a:lnT>
                      <a:noFill/>
                    </a:lnT>
                    <a:lnB>
                      <a:noFill/>
                    </a:lnB>
                  </a:tcPr>
                </a:tc>
                <a:tc>
                  <a:txBody>
                    <a:bodyPr/>
                    <a:lstStyle/>
                    <a:p>
                      <a:pPr>
                        <a:lnSpc>
                          <a:spcPct val="115000"/>
                        </a:lnSpc>
                      </a:pPr>
                      <a:endParaRPr lang="en-US" sz="2000" dirty="0">
                        <a:effectLst/>
                        <a:latin typeface="Calibri"/>
                      </a:endParaRPr>
                    </a:p>
                  </a:txBody>
                  <a:tcPr marL="68580" marR="68580" marT="0" marB="0" anchor="b">
                    <a:lnL>
                      <a:noFill/>
                    </a:lnL>
                    <a:lnR>
                      <a:noFill/>
                    </a:lnR>
                    <a:lnT>
                      <a:noFill/>
                    </a:lnT>
                    <a:lnB>
                      <a:noFill/>
                    </a:lnB>
                  </a:tcPr>
                </a:tc>
              </a:tr>
              <a:tr h="541515">
                <a:tc>
                  <a:txBody>
                    <a:bodyPr/>
                    <a:lstStyle/>
                    <a:p>
                      <a:pPr marL="0" marR="0" indent="127000">
                        <a:lnSpc>
                          <a:spcPct val="115000"/>
                        </a:lnSpc>
                        <a:spcBef>
                          <a:spcPts val="0"/>
                        </a:spcBef>
                        <a:spcAft>
                          <a:spcPts val="0"/>
                        </a:spcAft>
                      </a:pPr>
                      <a:r>
                        <a:rPr lang="en-US" sz="2000" dirty="0">
                          <a:solidFill>
                            <a:srgbClr val="000000"/>
                          </a:solidFill>
                          <a:effectLst/>
                          <a:latin typeface="Calibri"/>
                          <a:ea typeface="Times New Roman"/>
                          <a:cs typeface="Times New Roman"/>
                        </a:rPr>
                        <a:t>Intellectual Impairment</a:t>
                      </a:r>
                      <a:endParaRPr lang="en-US" sz="20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2000">
                          <a:solidFill>
                            <a:srgbClr val="000000"/>
                          </a:solidFill>
                          <a:effectLst/>
                          <a:latin typeface="Calibri"/>
                          <a:ea typeface="Times New Roman"/>
                          <a:cs typeface="Times New Roman"/>
                        </a:rPr>
                        <a:t>2 (7)</a:t>
                      </a:r>
                      <a:endParaRPr lang="en-US" sz="20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2000">
                          <a:solidFill>
                            <a:srgbClr val="000000"/>
                          </a:solidFill>
                          <a:effectLst/>
                          <a:latin typeface="Calibri"/>
                          <a:ea typeface="Times New Roman"/>
                          <a:cs typeface="Times New Roman"/>
                        </a:rPr>
                        <a:t>3 (10)</a:t>
                      </a:r>
                      <a:endParaRPr lang="en-US" sz="2000">
                        <a:effectLst/>
                        <a:latin typeface="Calibri"/>
                        <a:ea typeface="Calibri"/>
                        <a:cs typeface="Times New Roman"/>
                      </a:endParaRPr>
                    </a:p>
                  </a:txBody>
                  <a:tcPr marL="68580" marR="68580" marT="0" marB="0" anchor="b">
                    <a:lnL>
                      <a:noFill/>
                    </a:lnL>
                    <a:lnR>
                      <a:noFill/>
                    </a:lnR>
                    <a:lnT>
                      <a:noFill/>
                    </a:lnT>
                    <a:lnB>
                      <a:noFill/>
                    </a:lnB>
                  </a:tcPr>
                </a:tc>
              </a:tr>
              <a:tr h="541515">
                <a:tc>
                  <a:txBody>
                    <a:bodyPr/>
                    <a:lstStyle/>
                    <a:p>
                      <a:pPr marL="0" marR="0" indent="127000">
                        <a:lnSpc>
                          <a:spcPct val="115000"/>
                        </a:lnSpc>
                        <a:spcBef>
                          <a:spcPts val="0"/>
                        </a:spcBef>
                        <a:spcAft>
                          <a:spcPts val="0"/>
                        </a:spcAft>
                      </a:pPr>
                      <a:r>
                        <a:rPr lang="en-US" sz="2000" dirty="0">
                          <a:solidFill>
                            <a:srgbClr val="000000"/>
                          </a:solidFill>
                          <a:effectLst/>
                          <a:latin typeface="Calibri"/>
                          <a:ea typeface="Times New Roman"/>
                          <a:cs typeface="Times New Roman"/>
                        </a:rPr>
                        <a:t>Learning difficulties</a:t>
                      </a:r>
                      <a:endParaRPr lang="en-US" sz="20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2000">
                          <a:solidFill>
                            <a:srgbClr val="000000"/>
                          </a:solidFill>
                          <a:effectLst/>
                          <a:latin typeface="Calibri"/>
                          <a:ea typeface="Times New Roman"/>
                          <a:cs typeface="Times New Roman"/>
                        </a:rPr>
                        <a:t>18 (60)</a:t>
                      </a:r>
                      <a:endParaRPr lang="en-US" sz="20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2000" dirty="0">
                          <a:solidFill>
                            <a:srgbClr val="000000"/>
                          </a:solidFill>
                          <a:effectLst/>
                          <a:latin typeface="Calibri"/>
                          <a:ea typeface="Times New Roman"/>
                          <a:cs typeface="Times New Roman"/>
                        </a:rPr>
                        <a:t>9 (31)</a:t>
                      </a:r>
                      <a:endParaRPr lang="en-US" sz="2000" dirty="0">
                        <a:effectLst/>
                        <a:latin typeface="Calibri"/>
                        <a:ea typeface="Calibri"/>
                        <a:cs typeface="Times New Roman"/>
                      </a:endParaRPr>
                    </a:p>
                  </a:txBody>
                  <a:tcPr marL="68580" marR="68580" marT="0" marB="0" anchor="b">
                    <a:lnL>
                      <a:noFill/>
                    </a:lnL>
                    <a:lnR>
                      <a:noFill/>
                    </a:lnR>
                    <a:lnT>
                      <a:noFill/>
                    </a:lnT>
                    <a:lnB>
                      <a:noFill/>
                    </a:lnB>
                  </a:tcPr>
                </a:tc>
              </a:tr>
              <a:tr h="541515">
                <a:tc>
                  <a:txBody>
                    <a:bodyPr/>
                    <a:lstStyle/>
                    <a:p>
                      <a:pPr marL="0" marR="0" indent="127000">
                        <a:lnSpc>
                          <a:spcPct val="115000"/>
                        </a:lnSpc>
                        <a:spcBef>
                          <a:spcPts val="0"/>
                        </a:spcBef>
                        <a:spcAft>
                          <a:spcPts val="0"/>
                        </a:spcAft>
                      </a:pPr>
                      <a:r>
                        <a:rPr lang="en-US" sz="2000">
                          <a:solidFill>
                            <a:srgbClr val="000000"/>
                          </a:solidFill>
                          <a:effectLst/>
                          <a:latin typeface="Calibri"/>
                          <a:ea typeface="Times New Roman"/>
                          <a:cs typeface="Times New Roman"/>
                        </a:rPr>
                        <a:t>Autism spectrum disorders</a:t>
                      </a:r>
                      <a:endParaRPr lang="en-US" sz="20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2000">
                          <a:solidFill>
                            <a:srgbClr val="000000"/>
                          </a:solidFill>
                          <a:effectLst/>
                          <a:latin typeface="Calibri"/>
                          <a:ea typeface="Times New Roman"/>
                          <a:cs typeface="Times New Roman"/>
                        </a:rPr>
                        <a:t>2 (7)</a:t>
                      </a:r>
                      <a:endParaRPr lang="en-US" sz="20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2000" dirty="0">
                          <a:solidFill>
                            <a:srgbClr val="000000"/>
                          </a:solidFill>
                          <a:effectLst/>
                          <a:latin typeface="Calibri"/>
                          <a:ea typeface="Times New Roman"/>
                          <a:cs typeface="Times New Roman"/>
                        </a:rPr>
                        <a:t>0 (0)</a:t>
                      </a:r>
                      <a:endParaRPr lang="en-US" sz="2000" dirty="0">
                        <a:effectLst/>
                        <a:latin typeface="Calibri"/>
                        <a:ea typeface="Calibri"/>
                        <a:cs typeface="Times New Roman"/>
                      </a:endParaRPr>
                    </a:p>
                  </a:txBody>
                  <a:tcPr marL="68580" marR="68580" marT="0" marB="0" anchor="b">
                    <a:lnL>
                      <a:noFill/>
                    </a:lnL>
                    <a:lnR>
                      <a:noFill/>
                    </a:lnR>
                    <a:lnT>
                      <a:noFill/>
                    </a:lnT>
                    <a:lnB>
                      <a:noFill/>
                    </a:lnB>
                  </a:tcPr>
                </a:tc>
              </a:tr>
              <a:tr h="541515">
                <a:tc>
                  <a:txBody>
                    <a:bodyPr/>
                    <a:lstStyle/>
                    <a:p>
                      <a:pPr marL="0" marR="0" indent="127000">
                        <a:lnSpc>
                          <a:spcPct val="115000"/>
                        </a:lnSpc>
                        <a:spcBef>
                          <a:spcPts val="0"/>
                        </a:spcBef>
                        <a:spcAft>
                          <a:spcPts val="0"/>
                        </a:spcAft>
                      </a:pPr>
                      <a:r>
                        <a:rPr lang="en-US" sz="2000">
                          <a:solidFill>
                            <a:srgbClr val="000000"/>
                          </a:solidFill>
                          <a:effectLst/>
                          <a:latin typeface="Calibri"/>
                          <a:ea typeface="Times New Roman"/>
                          <a:cs typeface="Times New Roman"/>
                        </a:rPr>
                        <a:t>ADHD</a:t>
                      </a:r>
                      <a:endParaRPr lang="en-US" sz="20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2000">
                          <a:solidFill>
                            <a:srgbClr val="000000"/>
                          </a:solidFill>
                          <a:effectLst/>
                          <a:latin typeface="Calibri"/>
                          <a:ea typeface="Times New Roman"/>
                          <a:cs typeface="Times New Roman"/>
                        </a:rPr>
                        <a:t>2 (7)</a:t>
                      </a:r>
                      <a:endParaRPr lang="en-US" sz="20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2000" dirty="0">
                          <a:solidFill>
                            <a:srgbClr val="000000"/>
                          </a:solidFill>
                          <a:effectLst/>
                          <a:latin typeface="Calibri"/>
                          <a:ea typeface="Times New Roman"/>
                          <a:cs typeface="Times New Roman"/>
                        </a:rPr>
                        <a:t>1 (3)</a:t>
                      </a:r>
                      <a:endParaRPr lang="en-US" sz="2000" dirty="0">
                        <a:effectLst/>
                        <a:latin typeface="Calibri"/>
                        <a:ea typeface="Calibri"/>
                        <a:cs typeface="Times New Roman"/>
                      </a:endParaRPr>
                    </a:p>
                  </a:txBody>
                  <a:tcPr marL="68580" marR="68580" marT="0" marB="0" anchor="b">
                    <a:lnL>
                      <a:noFill/>
                    </a:lnL>
                    <a:lnR>
                      <a:noFill/>
                    </a:lnR>
                    <a:lnT>
                      <a:noFill/>
                    </a:lnT>
                    <a:lnB>
                      <a:noFill/>
                    </a:lnB>
                  </a:tcPr>
                </a:tc>
              </a:tr>
            </a:tbl>
          </a:graphicData>
        </a:graphic>
      </p:graphicFrame>
      <p:sp>
        <p:nvSpPr>
          <p:cNvPr id="6" name="TextBox 5"/>
          <p:cNvSpPr txBox="1"/>
          <p:nvPr/>
        </p:nvSpPr>
        <p:spPr>
          <a:xfrm flipH="1">
            <a:off x="9626600" y="6096000"/>
            <a:ext cx="228600" cy="1323439"/>
          </a:xfrm>
          <a:prstGeom prst="rect">
            <a:avLst/>
          </a:prstGeom>
          <a:noFill/>
        </p:spPr>
        <p:txBody>
          <a:bodyPr wrap="square" rtlCol="0">
            <a:spAutoFit/>
          </a:bodyPr>
          <a:lstStyle/>
          <a:p>
            <a:r>
              <a:rPr lang="en-US" dirty="0" smtClean="0">
                <a:solidFill>
                  <a:schemeClr val="accent4"/>
                </a:solidFill>
              </a:rPr>
              <a:t>*</a:t>
            </a:r>
            <a:endParaRPr lang="en-US" dirty="0">
              <a:solidFill>
                <a:schemeClr val="accent4"/>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80672023"/>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9442" name="Rectangle 1"/>
          <p:cNvSpPr>
            <a:spLocks noGrp="1" noChangeArrowheads="1"/>
          </p:cNvSpPr>
          <p:nvPr>
            <p:ph type="title"/>
          </p:nvPr>
        </p:nvSpPr>
        <p:spPr>
          <a:xfrm>
            <a:off x="1168400" y="1828800"/>
            <a:ext cx="10464801" cy="2438400"/>
          </a:xfrm>
        </p:spPr>
        <p:txBody>
          <a:bodyPr>
            <a:normAutofit/>
          </a:bodyPr>
          <a:lstStyle/>
          <a:p>
            <a:pPr eaLnBrk="1" hangingPunct="1"/>
            <a:r>
              <a:rPr lang="en-US" sz="6000" dirty="0" smtClean="0">
                <a:solidFill>
                  <a:schemeClr val="accent4"/>
                </a:solidFill>
                <a:latin typeface="Comic Sans MS" pitchFamily="66" charset="0"/>
              </a:rPr>
              <a:t>What were the families like?</a:t>
            </a:r>
          </a:p>
        </p:txBody>
      </p:sp>
      <p:sp>
        <p:nvSpPr>
          <p:cNvPr id="4" name="Content Placeholder 3"/>
          <p:cNvSpPr>
            <a:spLocks noGrp="1"/>
          </p:cNvSpPr>
          <p:nvPr>
            <p:ph idx="1"/>
          </p:nvPr>
        </p:nvSpPr>
        <p:spPr>
          <a:xfrm>
            <a:off x="650240" y="5105400"/>
            <a:ext cx="11704320" cy="4106333"/>
          </a:xfrm>
        </p:spPr>
        <p:txBody>
          <a:bodyPr/>
          <a:lstStyle/>
          <a:p>
            <a:pPr>
              <a:buNone/>
            </a:pPr>
            <a:r>
              <a:rPr lang="en-US" dirty="0" smtClean="0"/>
              <a:t>  </a:t>
            </a:r>
            <a:endParaRPr lang="en-US" dirty="0"/>
          </a:p>
        </p:txBody>
      </p:sp>
      <p:pic>
        <p:nvPicPr>
          <p:cNvPr id="5"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225800" y="4038600"/>
            <a:ext cx="6880475" cy="456493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59051370"/>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7394" name="Rectangle 1"/>
          <p:cNvSpPr>
            <a:spLocks noGrp="1" noChangeArrowheads="1"/>
          </p:cNvSpPr>
          <p:nvPr>
            <p:ph type="title"/>
          </p:nvPr>
        </p:nvSpPr>
        <p:spPr>
          <a:xfrm>
            <a:off x="309712" y="124272"/>
            <a:ext cx="11704320" cy="1408853"/>
          </a:xfrm>
        </p:spPr>
        <p:txBody>
          <a:bodyPr>
            <a:normAutofit/>
          </a:bodyPr>
          <a:lstStyle/>
          <a:p>
            <a:pPr eaLnBrk="1" hangingPunct="1"/>
            <a:r>
              <a:rPr lang="en-US" sz="4800" dirty="0" smtClean="0">
                <a:solidFill>
                  <a:schemeClr val="accent4"/>
                </a:solidFill>
                <a:latin typeface="Comic Sans MS" pitchFamily="66" charset="0"/>
              </a:rPr>
              <a:t> </a:t>
            </a:r>
          </a:p>
        </p:txBody>
      </p:sp>
      <p:sp>
        <p:nvSpPr>
          <p:cNvPr id="187395" name="Rectangle 2"/>
          <p:cNvSpPr>
            <a:spLocks noGrp="1" noChangeArrowheads="1"/>
          </p:cNvSpPr>
          <p:nvPr>
            <p:ph idx="1"/>
          </p:nvPr>
        </p:nvSpPr>
        <p:spPr>
          <a:xfrm>
            <a:off x="218192" y="2162248"/>
            <a:ext cx="11704320" cy="6935893"/>
          </a:xfrm>
        </p:spPr>
        <p:txBody>
          <a:bodyPr/>
          <a:lstStyle/>
          <a:p>
            <a:pPr marL="571673" indent="0">
              <a:buNone/>
            </a:pPr>
            <a:endParaRPr lang="en-US" dirty="0" smtClean="0"/>
          </a:p>
          <a:p>
            <a:pPr marL="831765">
              <a:buBlip>
                <a:blip r:embed="rId3"/>
              </a:buBlip>
            </a:pPr>
            <a:endParaRPr lang="en-US" dirty="0" smtClean="0"/>
          </a:p>
          <a:p>
            <a:pPr marL="831765">
              <a:buBlip>
                <a:blip r:embed="rId3"/>
              </a:buBlip>
            </a:pPr>
            <a:endParaRPr lang="en-US" dirty="0" smtClean="0"/>
          </a:p>
          <a:p>
            <a:pPr marL="831765">
              <a:buBlip>
                <a:blip r:embed="rId3"/>
              </a:buBlip>
            </a:pPr>
            <a:endParaRPr lang="en-US" dirty="0" smtClean="0"/>
          </a:p>
          <a:p>
            <a:pPr marL="571673" indent="0">
              <a:buNone/>
            </a:pPr>
            <a:endParaRPr lang="en-US" dirty="0" smtClean="0"/>
          </a:p>
        </p:txBody>
      </p:sp>
      <p:sp>
        <p:nvSpPr>
          <p:cNvPr id="6" name="TextBox 5"/>
          <p:cNvSpPr txBox="1"/>
          <p:nvPr/>
        </p:nvSpPr>
        <p:spPr>
          <a:xfrm>
            <a:off x="9855200" y="5181600"/>
            <a:ext cx="685800" cy="707886"/>
          </a:xfrm>
          <a:prstGeom prst="rect">
            <a:avLst/>
          </a:prstGeom>
          <a:noFill/>
        </p:spPr>
        <p:txBody>
          <a:bodyPr wrap="square" rtlCol="0">
            <a:spAutoFit/>
          </a:bodyPr>
          <a:lstStyle/>
          <a:p>
            <a:r>
              <a:rPr lang="en-US" dirty="0" smtClean="0">
                <a:solidFill>
                  <a:schemeClr val="accent4"/>
                </a:solidFill>
              </a:rPr>
              <a:t>*</a:t>
            </a:r>
            <a:endParaRPr lang="en-US" dirty="0">
              <a:solidFill>
                <a:schemeClr val="accent4"/>
              </a:solidFill>
            </a:endParaRPr>
          </a:p>
        </p:txBody>
      </p:sp>
      <p:graphicFrame>
        <p:nvGraphicFramePr>
          <p:cNvPr id="2" name="Table 1"/>
          <p:cNvGraphicFramePr>
            <a:graphicFrameLocks noGrp="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90312462"/>
              </p:ext>
            </p:extLst>
          </p:nvPr>
        </p:nvGraphicFramePr>
        <p:xfrm>
          <a:off x="711201" y="609600"/>
          <a:ext cx="11353799" cy="7311738"/>
        </p:xfrm>
        <a:graphic>
          <a:graphicData uri="http://schemas.openxmlformats.org/drawingml/2006/table">
            <a:tbl>
              <a:tblPr firstRow="1" firstCol="1" bandRow="1"/>
              <a:tblGrid>
                <a:gridCol w="4861478"/>
                <a:gridCol w="3075310"/>
                <a:gridCol w="3417011"/>
              </a:tblGrid>
              <a:tr h="727364">
                <a:tc>
                  <a:txBody>
                    <a:bodyPr/>
                    <a:lstStyle/>
                    <a:p>
                      <a:pPr marL="0" marR="0">
                        <a:lnSpc>
                          <a:spcPct val="115000"/>
                        </a:lnSpc>
                        <a:spcBef>
                          <a:spcPts val="0"/>
                        </a:spcBef>
                        <a:spcAft>
                          <a:spcPts val="0"/>
                        </a:spcAft>
                      </a:pPr>
                      <a:r>
                        <a:rPr lang="en-US" sz="2000" b="1" dirty="0">
                          <a:solidFill>
                            <a:srgbClr val="000000"/>
                          </a:solidFill>
                          <a:effectLst/>
                          <a:latin typeface="Calibri"/>
                          <a:ea typeface="Times New Roman"/>
                          <a:cs typeface="Times New Roman"/>
                        </a:rPr>
                        <a:t> </a:t>
                      </a:r>
                      <a:endParaRPr lang="en-US" sz="2000" dirty="0">
                        <a:effectLst/>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dirty="0" smtClean="0">
                          <a:solidFill>
                            <a:srgbClr val="000000"/>
                          </a:solidFill>
                          <a:effectLst/>
                          <a:latin typeface="Calibri"/>
                          <a:ea typeface="Times New Roman"/>
                          <a:cs typeface="Times New Roman"/>
                        </a:rPr>
                        <a:t>Treatment</a:t>
                      </a:r>
                      <a:r>
                        <a:rPr lang="en-US" sz="2000" b="1" baseline="0" dirty="0" smtClean="0">
                          <a:solidFill>
                            <a:srgbClr val="000000"/>
                          </a:solidFill>
                          <a:effectLst/>
                          <a:latin typeface="Calibri"/>
                          <a:ea typeface="Times New Roman"/>
                          <a:cs typeface="Times New Roman"/>
                        </a:rPr>
                        <a:t> </a:t>
                      </a:r>
                      <a:r>
                        <a:rPr lang="en-US" sz="2000" b="1" dirty="0" smtClean="0">
                          <a:solidFill>
                            <a:srgbClr val="000000"/>
                          </a:solidFill>
                          <a:effectLst/>
                          <a:latin typeface="Calibri"/>
                          <a:ea typeface="Times New Roman"/>
                          <a:cs typeface="Times New Roman"/>
                        </a:rPr>
                        <a:t> (</a:t>
                      </a:r>
                      <a:r>
                        <a:rPr lang="en-US" sz="2000" b="1" dirty="0">
                          <a:solidFill>
                            <a:srgbClr val="000000"/>
                          </a:solidFill>
                          <a:effectLst/>
                          <a:latin typeface="Calibri"/>
                          <a:ea typeface="Times New Roman"/>
                          <a:cs typeface="Times New Roman"/>
                        </a:rPr>
                        <a:t>n=30)</a:t>
                      </a:r>
                      <a:endParaRPr lang="en-US" sz="2000" dirty="0">
                        <a:effectLst/>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dirty="0" smtClean="0">
                          <a:solidFill>
                            <a:srgbClr val="000000"/>
                          </a:solidFill>
                          <a:effectLst/>
                          <a:latin typeface="Calibri"/>
                          <a:ea typeface="Times New Roman"/>
                          <a:cs typeface="Times New Roman"/>
                        </a:rPr>
                        <a:t>Waitlist (n=29</a:t>
                      </a:r>
                      <a:r>
                        <a:rPr lang="en-US" sz="2000" b="1" dirty="0">
                          <a:solidFill>
                            <a:srgbClr val="000000"/>
                          </a:solidFill>
                          <a:effectLst/>
                          <a:latin typeface="Calibri"/>
                          <a:ea typeface="Times New Roman"/>
                          <a:cs typeface="Times New Roman"/>
                        </a:rPr>
                        <a:t>)</a:t>
                      </a:r>
                      <a:endParaRPr lang="en-US" sz="2000" dirty="0">
                        <a:effectLst/>
                        <a:latin typeface="Calibri"/>
                        <a:ea typeface="Calibri"/>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r>
              <a:tr h="363682">
                <a:tc>
                  <a:txBody>
                    <a:bodyPr/>
                    <a:lstStyle/>
                    <a:p>
                      <a:pPr marL="0" marR="0">
                        <a:lnSpc>
                          <a:spcPct val="115000"/>
                        </a:lnSpc>
                        <a:spcBef>
                          <a:spcPts val="0"/>
                        </a:spcBef>
                        <a:spcAft>
                          <a:spcPts val="0"/>
                        </a:spcAft>
                      </a:pPr>
                      <a:r>
                        <a:rPr lang="en-US" sz="2000" b="1" dirty="0">
                          <a:solidFill>
                            <a:srgbClr val="000000"/>
                          </a:solidFill>
                          <a:effectLst/>
                          <a:latin typeface="Calibri"/>
                          <a:ea typeface="Times New Roman"/>
                          <a:cs typeface="Times New Roman"/>
                        </a:rPr>
                        <a:t> </a:t>
                      </a:r>
                      <a:endParaRPr lang="en-US" sz="2000" dirty="0">
                        <a:effectLst/>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2000">
                          <a:solidFill>
                            <a:srgbClr val="000000"/>
                          </a:solidFill>
                          <a:effectLst/>
                          <a:latin typeface="Calibri"/>
                          <a:ea typeface="Times New Roman"/>
                          <a:cs typeface="Times New Roman"/>
                        </a:rPr>
                        <a:t> </a:t>
                      </a:r>
                      <a:endParaRPr lang="en-US" sz="2000">
                        <a:effectLst/>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2000">
                          <a:solidFill>
                            <a:srgbClr val="000000"/>
                          </a:solidFill>
                          <a:effectLst/>
                          <a:latin typeface="Calibri"/>
                          <a:ea typeface="Times New Roman"/>
                          <a:cs typeface="Times New Roman"/>
                        </a:rPr>
                        <a:t> </a:t>
                      </a:r>
                      <a:endParaRPr lang="en-US" sz="2000">
                        <a:effectLst/>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r>
              <a:tr h="363682">
                <a:tc>
                  <a:txBody>
                    <a:bodyPr/>
                    <a:lstStyle/>
                    <a:p>
                      <a:pPr marL="0" marR="0">
                        <a:lnSpc>
                          <a:spcPct val="115000"/>
                        </a:lnSpc>
                        <a:spcBef>
                          <a:spcPts val="0"/>
                        </a:spcBef>
                        <a:spcAft>
                          <a:spcPts val="0"/>
                        </a:spcAft>
                      </a:pPr>
                      <a:r>
                        <a:rPr lang="en-US" sz="2000" b="1" dirty="0" smtClean="0">
                          <a:solidFill>
                            <a:srgbClr val="000000"/>
                          </a:solidFill>
                          <a:effectLst/>
                          <a:latin typeface="Calibri"/>
                          <a:ea typeface="Times New Roman"/>
                          <a:cs typeface="Times New Roman"/>
                        </a:rPr>
                        <a:t>Relationship </a:t>
                      </a:r>
                      <a:r>
                        <a:rPr lang="en-US" sz="2000" b="1" dirty="0">
                          <a:solidFill>
                            <a:srgbClr val="000000"/>
                          </a:solidFill>
                          <a:effectLst/>
                          <a:latin typeface="Calibri"/>
                          <a:ea typeface="Times New Roman"/>
                          <a:cs typeface="Times New Roman"/>
                        </a:rPr>
                        <a:t>to child, N (%)</a:t>
                      </a:r>
                      <a:endParaRPr lang="en-US" sz="2000" b="1" dirty="0">
                        <a:effectLst/>
                        <a:latin typeface="Calibri"/>
                        <a:ea typeface="Calibri"/>
                        <a:cs typeface="Times New Roman"/>
                      </a:endParaRPr>
                    </a:p>
                  </a:txBody>
                  <a:tcPr marL="68580" marR="68580" marT="0" marB="0" anchor="b">
                    <a:lnL>
                      <a:noFill/>
                    </a:lnL>
                    <a:lnR>
                      <a:noFill/>
                    </a:lnR>
                    <a:lnT>
                      <a:noFill/>
                    </a:lnT>
                    <a:lnB>
                      <a:noFill/>
                    </a:lnB>
                  </a:tcPr>
                </a:tc>
                <a:tc>
                  <a:txBody>
                    <a:bodyPr/>
                    <a:lstStyle/>
                    <a:p>
                      <a:pPr>
                        <a:lnSpc>
                          <a:spcPct val="115000"/>
                        </a:lnSpc>
                      </a:pPr>
                      <a:endParaRPr lang="en-US" sz="2000">
                        <a:effectLst/>
                        <a:latin typeface="Calibri"/>
                      </a:endParaRPr>
                    </a:p>
                  </a:txBody>
                  <a:tcPr marL="68580" marR="68580" marT="0" marB="0" anchor="b">
                    <a:lnL>
                      <a:noFill/>
                    </a:lnL>
                    <a:lnR>
                      <a:noFill/>
                    </a:lnR>
                    <a:lnT>
                      <a:noFill/>
                    </a:lnT>
                    <a:lnB>
                      <a:noFill/>
                    </a:lnB>
                  </a:tcPr>
                </a:tc>
                <a:tc>
                  <a:txBody>
                    <a:bodyPr/>
                    <a:lstStyle/>
                    <a:p>
                      <a:pPr>
                        <a:lnSpc>
                          <a:spcPct val="115000"/>
                        </a:lnSpc>
                      </a:pPr>
                      <a:endParaRPr lang="en-US" sz="2000">
                        <a:effectLst/>
                        <a:latin typeface="Calibri"/>
                      </a:endParaRPr>
                    </a:p>
                  </a:txBody>
                  <a:tcPr marL="68580" marR="68580" marT="0" marB="0" anchor="b">
                    <a:lnL>
                      <a:noFill/>
                    </a:lnL>
                    <a:lnR>
                      <a:noFill/>
                    </a:lnR>
                    <a:lnT>
                      <a:noFill/>
                    </a:lnT>
                    <a:lnB>
                      <a:noFill/>
                    </a:lnB>
                  </a:tcPr>
                </a:tc>
              </a:tr>
              <a:tr h="727364">
                <a:tc>
                  <a:txBody>
                    <a:bodyPr/>
                    <a:lstStyle/>
                    <a:p>
                      <a:pPr marL="0" marR="0" indent="127000">
                        <a:lnSpc>
                          <a:spcPct val="115000"/>
                        </a:lnSpc>
                        <a:spcBef>
                          <a:spcPts val="0"/>
                        </a:spcBef>
                        <a:spcAft>
                          <a:spcPts val="0"/>
                        </a:spcAft>
                      </a:pPr>
                      <a:r>
                        <a:rPr lang="en-US" sz="2000" dirty="0" smtClean="0">
                          <a:solidFill>
                            <a:srgbClr val="000000"/>
                          </a:solidFill>
                          <a:effectLst/>
                          <a:latin typeface="Calibri"/>
                          <a:ea typeface="Times New Roman"/>
                          <a:cs typeface="Times New Roman"/>
                        </a:rPr>
                        <a:t>Mother (1 custodial GM in Treat)</a:t>
                      </a:r>
                      <a:endParaRPr lang="en-US" sz="20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2000" dirty="0">
                          <a:solidFill>
                            <a:srgbClr val="000000"/>
                          </a:solidFill>
                          <a:effectLst/>
                          <a:latin typeface="Calibri"/>
                          <a:ea typeface="Times New Roman"/>
                          <a:cs typeface="Times New Roman"/>
                        </a:rPr>
                        <a:t>27 (90)</a:t>
                      </a:r>
                      <a:endParaRPr lang="en-US" sz="20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2000" dirty="0">
                          <a:solidFill>
                            <a:srgbClr val="000000"/>
                          </a:solidFill>
                          <a:effectLst/>
                          <a:latin typeface="Calibri"/>
                          <a:ea typeface="Times New Roman"/>
                          <a:cs typeface="Times New Roman"/>
                        </a:rPr>
                        <a:t>26 (90)</a:t>
                      </a:r>
                      <a:endParaRPr lang="en-US" sz="2000" dirty="0">
                        <a:effectLst/>
                        <a:latin typeface="Calibri"/>
                        <a:ea typeface="Calibri"/>
                        <a:cs typeface="Times New Roman"/>
                      </a:endParaRPr>
                    </a:p>
                  </a:txBody>
                  <a:tcPr marL="68580" marR="68580" marT="0" marB="0" anchor="b">
                    <a:lnL>
                      <a:noFill/>
                    </a:lnL>
                    <a:lnR>
                      <a:noFill/>
                    </a:lnR>
                    <a:lnT>
                      <a:noFill/>
                    </a:lnT>
                    <a:lnB>
                      <a:noFill/>
                    </a:lnB>
                  </a:tcPr>
                </a:tc>
              </a:tr>
              <a:tr h="363682">
                <a:tc>
                  <a:txBody>
                    <a:bodyPr/>
                    <a:lstStyle/>
                    <a:p>
                      <a:pPr marL="0" marR="0" indent="127000">
                        <a:lnSpc>
                          <a:spcPct val="115000"/>
                        </a:lnSpc>
                        <a:spcBef>
                          <a:spcPts val="0"/>
                        </a:spcBef>
                        <a:spcAft>
                          <a:spcPts val="0"/>
                        </a:spcAft>
                      </a:pPr>
                      <a:r>
                        <a:rPr lang="en-US" sz="2000" dirty="0">
                          <a:solidFill>
                            <a:srgbClr val="000000"/>
                          </a:solidFill>
                          <a:effectLst/>
                          <a:latin typeface="Calibri"/>
                          <a:ea typeface="Times New Roman"/>
                          <a:cs typeface="Times New Roman"/>
                        </a:rPr>
                        <a:t>Father</a:t>
                      </a:r>
                      <a:endParaRPr lang="en-US" sz="20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2000">
                          <a:solidFill>
                            <a:srgbClr val="000000"/>
                          </a:solidFill>
                          <a:effectLst/>
                          <a:latin typeface="Calibri"/>
                          <a:ea typeface="Times New Roman"/>
                          <a:cs typeface="Times New Roman"/>
                        </a:rPr>
                        <a:t>3 (10)</a:t>
                      </a:r>
                      <a:endParaRPr lang="en-US" sz="20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2000">
                          <a:solidFill>
                            <a:srgbClr val="000000"/>
                          </a:solidFill>
                          <a:effectLst/>
                          <a:latin typeface="Calibri"/>
                          <a:ea typeface="Times New Roman"/>
                          <a:cs typeface="Times New Roman"/>
                        </a:rPr>
                        <a:t>3 (10)</a:t>
                      </a:r>
                      <a:endParaRPr lang="en-US" sz="2000">
                        <a:effectLst/>
                        <a:latin typeface="Calibri"/>
                        <a:ea typeface="Calibri"/>
                        <a:cs typeface="Times New Roman"/>
                      </a:endParaRPr>
                    </a:p>
                  </a:txBody>
                  <a:tcPr marL="68580" marR="68580" marT="0" marB="0" anchor="b">
                    <a:lnL>
                      <a:noFill/>
                    </a:lnL>
                    <a:lnR>
                      <a:noFill/>
                    </a:lnR>
                    <a:lnT>
                      <a:noFill/>
                    </a:lnT>
                    <a:lnB>
                      <a:noFill/>
                    </a:lnB>
                  </a:tcPr>
                </a:tc>
              </a:tr>
              <a:tr h="363682">
                <a:tc>
                  <a:txBody>
                    <a:bodyPr/>
                    <a:lstStyle/>
                    <a:p>
                      <a:pPr marL="0" marR="0">
                        <a:lnSpc>
                          <a:spcPct val="115000"/>
                        </a:lnSpc>
                        <a:spcBef>
                          <a:spcPts val="0"/>
                        </a:spcBef>
                        <a:spcAft>
                          <a:spcPts val="0"/>
                        </a:spcAft>
                      </a:pPr>
                      <a:r>
                        <a:rPr lang="en-US" sz="2000" b="1" dirty="0">
                          <a:solidFill>
                            <a:srgbClr val="000000"/>
                          </a:solidFill>
                          <a:effectLst/>
                          <a:latin typeface="Calibri"/>
                          <a:ea typeface="Times New Roman"/>
                          <a:cs typeface="Times New Roman"/>
                        </a:rPr>
                        <a:t>Relationship </a:t>
                      </a:r>
                      <a:r>
                        <a:rPr lang="en-US" sz="2000" b="1" dirty="0" smtClean="0">
                          <a:solidFill>
                            <a:srgbClr val="000000"/>
                          </a:solidFill>
                          <a:effectLst/>
                          <a:latin typeface="Calibri"/>
                          <a:ea typeface="Times New Roman"/>
                          <a:cs typeface="Times New Roman"/>
                        </a:rPr>
                        <a:t>status, N (%)</a:t>
                      </a:r>
                      <a:endParaRPr lang="en-US" sz="2000" b="1" dirty="0">
                        <a:effectLst/>
                        <a:latin typeface="Calibri"/>
                        <a:ea typeface="Calibri"/>
                        <a:cs typeface="Times New Roman"/>
                      </a:endParaRPr>
                    </a:p>
                  </a:txBody>
                  <a:tcPr marL="68580" marR="68580" marT="0" marB="0" anchor="b">
                    <a:lnL>
                      <a:noFill/>
                    </a:lnL>
                    <a:lnR>
                      <a:noFill/>
                    </a:lnR>
                    <a:lnT>
                      <a:noFill/>
                    </a:lnT>
                    <a:lnB>
                      <a:noFill/>
                    </a:lnB>
                  </a:tcPr>
                </a:tc>
                <a:tc>
                  <a:txBody>
                    <a:bodyPr/>
                    <a:lstStyle/>
                    <a:p>
                      <a:pPr>
                        <a:lnSpc>
                          <a:spcPct val="115000"/>
                        </a:lnSpc>
                      </a:pPr>
                      <a:endParaRPr lang="en-US" sz="2000">
                        <a:effectLst/>
                        <a:latin typeface="Calibri"/>
                      </a:endParaRPr>
                    </a:p>
                  </a:txBody>
                  <a:tcPr marL="68580" marR="68580" marT="0" marB="0" anchor="b">
                    <a:lnL>
                      <a:noFill/>
                    </a:lnL>
                    <a:lnR>
                      <a:noFill/>
                    </a:lnR>
                    <a:lnT>
                      <a:noFill/>
                    </a:lnT>
                    <a:lnB>
                      <a:noFill/>
                    </a:lnB>
                  </a:tcPr>
                </a:tc>
                <a:tc>
                  <a:txBody>
                    <a:bodyPr/>
                    <a:lstStyle/>
                    <a:p>
                      <a:pPr>
                        <a:lnSpc>
                          <a:spcPct val="115000"/>
                        </a:lnSpc>
                      </a:pPr>
                      <a:endParaRPr lang="en-US" sz="2000" dirty="0">
                        <a:effectLst/>
                        <a:latin typeface="Calibri"/>
                      </a:endParaRPr>
                    </a:p>
                  </a:txBody>
                  <a:tcPr marL="68580" marR="68580" marT="0" marB="0" anchor="b">
                    <a:lnL>
                      <a:noFill/>
                    </a:lnL>
                    <a:lnR>
                      <a:noFill/>
                    </a:lnR>
                    <a:lnT>
                      <a:noFill/>
                    </a:lnT>
                    <a:lnB>
                      <a:noFill/>
                    </a:lnB>
                  </a:tcPr>
                </a:tc>
              </a:tr>
              <a:tr h="363682">
                <a:tc>
                  <a:txBody>
                    <a:bodyPr/>
                    <a:lstStyle/>
                    <a:p>
                      <a:pPr marL="0" marR="0" indent="127000">
                        <a:lnSpc>
                          <a:spcPct val="115000"/>
                        </a:lnSpc>
                        <a:spcBef>
                          <a:spcPts val="0"/>
                        </a:spcBef>
                        <a:spcAft>
                          <a:spcPts val="0"/>
                        </a:spcAft>
                      </a:pPr>
                      <a:r>
                        <a:rPr lang="en-US" sz="2000" dirty="0">
                          <a:solidFill>
                            <a:srgbClr val="000000"/>
                          </a:solidFill>
                          <a:effectLst/>
                          <a:latin typeface="Calibri"/>
                          <a:ea typeface="Times New Roman"/>
                          <a:cs typeface="Times New Roman"/>
                        </a:rPr>
                        <a:t>Married/ </a:t>
                      </a:r>
                      <a:r>
                        <a:rPr lang="en-US" sz="2000" dirty="0" err="1">
                          <a:solidFill>
                            <a:srgbClr val="000000"/>
                          </a:solidFill>
                          <a:effectLst/>
                          <a:latin typeface="Calibri"/>
                          <a:ea typeface="Times New Roman"/>
                          <a:cs typeface="Times New Roman"/>
                        </a:rPr>
                        <a:t>defacto</a:t>
                      </a:r>
                      <a:endParaRPr lang="en-US" sz="20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2000" dirty="0">
                          <a:solidFill>
                            <a:srgbClr val="000000"/>
                          </a:solidFill>
                          <a:effectLst/>
                          <a:latin typeface="Calibri"/>
                          <a:ea typeface="Times New Roman"/>
                          <a:cs typeface="Times New Roman"/>
                        </a:rPr>
                        <a:t>18 (60)</a:t>
                      </a:r>
                      <a:endParaRPr lang="en-US" sz="20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2000" dirty="0">
                          <a:solidFill>
                            <a:srgbClr val="000000"/>
                          </a:solidFill>
                          <a:effectLst/>
                          <a:latin typeface="Calibri"/>
                          <a:ea typeface="Times New Roman"/>
                          <a:cs typeface="Times New Roman"/>
                        </a:rPr>
                        <a:t>27 (93)</a:t>
                      </a:r>
                      <a:endParaRPr lang="en-US" sz="2000" dirty="0">
                        <a:effectLst/>
                        <a:latin typeface="Calibri"/>
                        <a:ea typeface="Calibri"/>
                        <a:cs typeface="Times New Roman"/>
                      </a:endParaRPr>
                    </a:p>
                  </a:txBody>
                  <a:tcPr marL="68580" marR="68580" marT="0" marB="0" anchor="b">
                    <a:lnL>
                      <a:noFill/>
                    </a:lnL>
                    <a:lnR>
                      <a:noFill/>
                    </a:lnR>
                    <a:lnT>
                      <a:noFill/>
                    </a:lnT>
                    <a:lnB>
                      <a:noFill/>
                    </a:lnB>
                  </a:tcPr>
                </a:tc>
              </a:tr>
              <a:tr h="308262">
                <a:tc>
                  <a:txBody>
                    <a:bodyPr/>
                    <a:lstStyle/>
                    <a:p>
                      <a:pPr marL="0" marR="0" indent="127000">
                        <a:lnSpc>
                          <a:spcPct val="115000"/>
                        </a:lnSpc>
                        <a:spcBef>
                          <a:spcPts val="0"/>
                        </a:spcBef>
                        <a:spcAft>
                          <a:spcPts val="0"/>
                        </a:spcAft>
                      </a:pPr>
                      <a:r>
                        <a:rPr lang="en-US" sz="2000" dirty="0">
                          <a:solidFill>
                            <a:srgbClr val="000000"/>
                          </a:solidFill>
                          <a:effectLst/>
                          <a:latin typeface="Calibri"/>
                          <a:ea typeface="Times New Roman"/>
                          <a:cs typeface="Times New Roman"/>
                        </a:rPr>
                        <a:t>Separated/divorced/Widowed</a:t>
                      </a:r>
                      <a:endParaRPr lang="en-US" sz="20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2000" dirty="0">
                          <a:solidFill>
                            <a:srgbClr val="000000"/>
                          </a:solidFill>
                          <a:effectLst/>
                          <a:latin typeface="Calibri"/>
                          <a:ea typeface="Times New Roman"/>
                          <a:cs typeface="Times New Roman"/>
                        </a:rPr>
                        <a:t>12 (40)</a:t>
                      </a:r>
                      <a:endParaRPr lang="en-US" sz="20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2000">
                          <a:solidFill>
                            <a:srgbClr val="000000"/>
                          </a:solidFill>
                          <a:effectLst/>
                          <a:latin typeface="Calibri"/>
                          <a:ea typeface="Times New Roman"/>
                          <a:cs typeface="Times New Roman"/>
                        </a:rPr>
                        <a:t>2 (7)</a:t>
                      </a:r>
                      <a:endParaRPr lang="en-US" sz="2000">
                        <a:effectLst/>
                        <a:latin typeface="Calibri"/>
                        <a:ea typeface="Calibri"/>
                        <a:cs typeface="Times New Roman"/>
                      </a:endParaRPr>
                    </a:p>
                  </a:txBody>
                  <a:tcPr marL="68580" marR="68580" marT="0" marB="0" anchor="b">
                    <a:lnL>
                      <a:noFill/>
                    </a:lnL>
                    <a:lnR>
                      <a:noFill/>
                    </a:lnR>
                    <a:lnT>
                      <a:noFill/>
                    </a:lnT>
                    <a:lnB>
                      <a:noFill/>
                    </a:lnB>
                  </a:tcPr>
                </a:tc>
              </a:tr>
              <a:tr h="414942">
                <a:tc>
                  <a:txBody>
                    <a:bodyPr/>
                    <a:lstStyle/>
                    <a:p>
                      <a:pPr marL="0" marR="0">
                        <a:lnSpc>
                          <a:spcPct val="115000"/>
                        </a:lnSpc>
                        <a:spcBef>
                          <a:spcPts val="0"/>
                        </a:spcBef>
                        <a:spcAft>
                          <a:spcPts val="0"/>
                        </a:spcAft>
                      </a:pPr>
                      <a:r>
                        <a:rPr lang="en-US" sz="2000" b="1" dirty="0">
                          <a:solidFill>
                            <a:srgbClr val="000000"/>
                          </a:solidFill>
                          <a:effectLst/>
                          <a:latin typeface="Calibri"/>
                          <a:ea typeface="Times New Roman"/>
                          <a:cs typeface="Times New Roman"/>
                        </a:rPr>
                        <a:t>Participating parent's </a:t>
                      </a:r>
                      <a:r>
                        <a:rPr lang="en-US" sz="2000" b="1" dirty="0" smtClean="0">
                          <a:solidFill>
                            <a:srgbClr val="000000"/>
                          </a:solidFill>
                          <a:effectLst/>
                          <a:latin typeface="Calibri"/>
                          <a:ea typeface="Times New Roman"/>
                          <a:cs typeface="Times New Roman"/>
                        </a:rPr>
                        <a:t>employment, N</a:t>
                      </a:r>
                      <a:r>
                        <a:rPr lang="en-US" sz="2000" b="1" baseline="0" dirty="0" smtClean="0">
                          <a:solidFill>
                            <a:srgbClr val="000000"/>
                          </a:solidFill>
                          <a:effectLst/>
                          <a:latin typeface="Calibri"/>
                          <a:ea typeface="Times New Roman"/>
                          <a:cs typeface="Times New Roman"/>
                        </a:rPr>
                        <a:t> (%)</a:t>
                      </a:r>
                      <a:endParaRPr lang="en-US" sz="2000" b="1" dirty="0">
                        <a:effectLst/>
                        <a:latin typeface="Calibri"/>
                        <a:ea typeface="Calibri"/>
                        <a:cs typeface="Times New Roman"/>
                      </a:endParaRPr>
                    </a:p>
                  </a:txBody>
                  <a:tcPr marL="68580" marR="68580" marT="0" marB="0" anchor="b">
                    <a:lnL>
                      <a:noFill/>
                    </a:lnL>
                    <a:lnR>
                      <a:noFill/>
                    </a:lnR>
                    <a:lnT>
                      <a:noFill/>
                    </a:lnT>
                    <a:lnB>
                      <a:noFill/>
                    </a:lnB>
                  </a:tcPr>
                </a:tc>
                <a:tc>
                  <a:txBody>
                    <a:bodyPr/>
                    <a:lstStyle/>
                    <a:p>
                      <a:pPr>
                        <a:lnSpc>
                          <a:spcPct val="115000"/>
                        </a:lnSpc>
                      </a:pPr>
                      <a:endParaRPr lang="en-US" sz="2000" dirty="0">
                        <a:effectLst/>
                        <a:latin typeface="Calibri"/>
                      </a:endParaRPr>
                    </a:p>
                  </a:txBody>
                  <a:tcPr marL="68580" marR="68580" marT="0" marB="0" anchor="b">
                    <a:lnL>
                      <a:noFill/>
                    </a:lnL>
                    <a:lnR>
                      <a:noFill/>
                    </a:lnR>
                    <a:lnT>
                      <a:noFill/>
                    </a:lnT>
                    <a:lnB>
                      <a:noFill/>
                    </a:lnB>
                  </a:tcPr>
                </a:tc>
                <a:tc>
                  <a:txBody>
                    <a:bodyPr/>
                    <a:lstStyle/>
                    <a:p>
                      <a:pPr>
                        <a:lnSpc>
                          <a:spcPct val="115000"/>
                        </a:lnSpc>
                      </a:pPr>
                      <a:endParaRPr lang="en-US" sz="2000">
                        <a:effectLst/>
                        <a:latin typeface="Calibri"/>
                      </a:endParaRPr>
                    </a:p>
                  </a:txBody>
                  <a:tcPr marL="68580" marR="68580" marT="0" marB="0" anchor="b">
                    <a:lnL>
                      <a:noFill/>
                    </a:lnL>
                    <a:lnR>
                      <a:noFill/>
                    </a:lnR>
                    <a:lnT>
                      <a:noFill/>
                    </a:lnT>
                    <a:lnB>
                      <a:noFill/>
                    </a:lnB>
                  </a:tcPr>
                </a:tc>
              </a:tr>
              <a:tr h="363682">
                <a:tc>
                  <a:txBody>
                    <a:bodyPr/>
                    <a:lstStyle/>
                    <a:p>
                      <a:pPr marL="0" marR="0" indent="127000">
                        <a:lnSpc>
                          <a:spcPct val="115000"/>
                        </a:lnSpc>
                        <a:spcBef>
                          <a:spcPts val="0"/>
                        </a:spcBef>
                        <a:spcAft>
                          <a:spcPts val="0"/>
                        </a:spcAft>
                      </a:pPr>
                      <a:r>
                        <a:rPr lang="en-US" sz="2000">
                          <a:solidFill>
                            <a:srgbClr val="000000"/>
                          </a:solidFill>
                          <a:effectLst/>
                          <a:latin typeface="Calibri"/>
                          <a:ea typeface="Times New Roman"/>
                          <a:cs typeface="Times New Roman"/>
                        </a:rPr>
                        <a:t>Full-time</a:t>
                      </a:r>
                      <a:endParaRPr lang="en-US" sz="20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2000">
                          <a:solidFill>
                            <a:srgbClr val="000000"/>
                          </a:solidFill>
                          <a:effectLst/>
                          <a:latin typeface="Calibri"/>
                          <a:ea typeface="Times New Roman"/>
                          <a:cs typeface="Times New Roman"/>
                        </a:rPr>
                        <a:t>13 (43)</a:t>
                      </a:r>
                      <a:endParaRPr lang="en-US" sz="20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2000" dirty="0">
                          <a:solidFill>
                            <a:srgbClr val="000000"/>
                          </a:solidFill>
                          <a:effectLst/>
                          <a:latin typeface="Calibri"/>
                          <a:ea typeface="Times New Roman"/>
                          <a:cs typeface="Times New Roman"/>
                        </a:rPr>
                        <a:t>4 (14)</a:t>
                      </a:r>
                      <a:endParaRPr lang="en-US" sz="2000" dirty="0">
                        <a:effectLst/>
                        <a:latin typeface="Calibri"/>
                        <a:ea typeface="Calibri"/>
                        <a:cs typeface="Times New Roman"/>
                      </a:endParaRPr>
                    </a:p>
                  </a:txBody>
                  <a:tcPr marL="68580" marR="68580" marT="0" marB="0" anchor="b">
                    <a:lnL>
                      <a:noFill/>
                    </a:lnL>
                    <a:lnR>
                      <a:noFill/>
                    </a:lnR>
                    <a:lnT>
                      <a:noFill/>
                    </a:lnT>
                    <a:lnB>
                      <a:noFill/>
                    </a:lnB>
                  </a:tcPr>
                </a:tc>
              </a:tr>
              <a:tr h="363682">
                <a:tc>
                  <a:txBody>
                    <a:bodyPr/>
                    <a:lstStyle/>
                    <a:p>
                      <a:pPr marL="0" marR="0" indent="127000">
                        <a:lnSpc>
                          <a:spcPct val="115000"/>
                        </a:lnSpc>
                        <a:spcBef>
                          <a:spcPts val="0"/>
                        </a:spcBef>
                        <a:spcAft>
                          <a:spcPts val="0"/>
                        </a:spcAft>
                      </a:pPr>
                      <a:r>
                        <a:rPr lang="en-US" sz="2000">
                          <a:solidFill>
                            <a:srgbClr val="000000"/>
                          </a:solidFill>
                          <a:effectLst/>
                          <a:latin typeface="Calibri"/>
                          <a:ea typeface="Times New Roman"/>
                          <a:cs typeface="Times New Roman"/>
                        </a:rPr>
                        <a:t>Part-time</a:t>
                      </a:r>
                      <a:endParaRPr lang="en-US" sz="20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2000">
                          <a:solidFill>
                            <a:srgbClr val="000000"/>
                          </a:solidFill>
                          <a:effectLst/>
                          <a:latin typeface="Calibri"/>
                          <a:ea typeface="Times New Roman"/>
                          <a:cs typeface="Times New Roman"/>
                        </a:rPr>
                        <a:t>5 (17)</a:t>
                      </a:r>
                      <a:endParaRPr lang="en-US" sz="20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2000">
                          <a:solidFill>
                            <a:srgbClr val="000000"/>
                          </a:solidFill>
                          <a:effectLst/>
                          <a:latin typeface="Calibri"/>
                          <a:ea typeface="Times New Roman"/>
                          <a:cs typeface="Times New Roman"/>
                        </a:rPr>
                        <a:t>9 (31)</a:t>
                      </a:r>
                      <a:endParaRPr lang="en-US" sz="2000">
                        <a:effectLst/>
                        <a:latin typeface="Calibri"/>
                        <a:ea typeface="Calibri"/>
                        <a:cs typeface="Times New Roman"/>
                      </a:endParaRPr>
                    </a:p>
                  </a:txBody>
                  <a:tcPr marL="68580" marR="68580" marT="0" marB="0" anchor="b">
                    <a:lnL>
                      <a:noFill/>
                    </a:lnL>
                    <a:lnR>
                      <a:noFill/>
                    </a:lnR>
                    <a:lnT>
                      <a:noFill/>
                    </a:lnT>
                    <a:lnB>
                      <a:noFill/>
                    </a:lnB>
                  </a:tcPr>
                </a:tc>
              </a:tr>
              <a:tr h="363682">
                <a:tc>
                  <a:txBody>
                    <a:bodyPr/>
                    <a:lstStyle/>
                    <a:p>
                      <a:pPr marL="0" marR="0" indent="127000">
                        <a:lnSpc>
                          <a:spcPct val="115000"/>
                        </a:lnSpc>
                        <a:spcBef>
                          <a:spcPts val="0"/>
                        </a:spcBef>
                        <a:spcAft>
                          <a:spcPts val="0"/>
                        </a:spcAft>
                      </a:pPr>
                      <a:r>
                        <a:rPr lang="en-US" sz="2000">
                          <a:solidFill>
                            <a:srgbClr val="000000"/>
                          </a:solidFill>
                          <a:effectLst/>
                          <a:latin typeface="Calibri"/>
                          <a:ea typeface="Times New Roman"/>
                          <a:cs typeface="Times New Roman"/>
                        </a:rPr>
                        <a:t>Home-duties/Unemployed</a:t>
                      </a:r>
                      <a:endParaRPr lang="en-US" sz="20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2000">
                          <a:solidFill>
                            <a:srgbClr val="000000"/>
                          </a:solidFill>
                          <a:effectLst/>
                          <a:latin typeface="Calibri"/>
                          <a:ea typeface="Times New Roman"/>
                          <a:cs typeface="Times New Roman"/>
                        </a:rPr>
                        <a:t>12 (40)</a:t>
                      </a:r>
                      <a:endParaRPr lang="en-US" sz="20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2000">
                          <a:solidFill>
                            <a:srgbClr val="000000"/>
                          </a:solidFill>
                          <a:effectLst/>
                          <a:latin typeface="Calibri"/>
                          <a:ea typeface="Times New Roman"/>
                          <a:cs typeface="Times New Roman"/>
                        </a:rPr>
                        <a:t>16 (55)</a:t>
                      </a:r>
                      <a:endParaRPr lang="en-US" sz="2000">
                        <a:effectLst/>
                        <a:latin typeface="Calibri"/>
                        <a:ea typeface="Calibri"/>
                        <a:cs typeface="Times New Roman"/>
                      </a:endParaRPr>
                    </a:p>
                  </a:txBody>
                  <a:tcPr marL="68580" marR="68580" marT="0" marB="0" anchor="b">
                    <a:lnL>
                      <a:noFill/>
                    </a:lnL>
                    <a:lnR>
                      <a:noFill/>
                    </a:lnR>
                    <a:lnT>
                      <a:noFill/>
                    </a:lnT>
                    <a:lnB>
                      <a:noFill/>
                    </a:lnB>
                  </a:tcPr>
                </a:tc>
              </a:tr>
              <a:tr h="727364">
                <a:tc>
                  <a:txBody>
                    <a:bodyPr/>
                    <a:lstStyle/>
                    <a:p>
                      <a:pPr marL="0" marR="0">
                        <a:lnSpc>
                          <a:spcPct val="115000"/>
                        </a:lnSpc>
                        <a:spcBef>
                          <a:spcPts val="0"/>
                        </a:spcBef>
                        <a:spcAft>
                          <a:spcPts val="0"/>
                        </a:spcAft>
                      </a:pPr>
                      <a:r>
                        <a:rPr lang="en-US" sz="2000" b="1" dirty="0">
                          <a:solidFill>
                            <a:srgbClr val="000000"/>
                          </a:solidFill>
                          <a:effectLst/>
                          <a:latin typeface="Calibri"/>
                          <a:ea typeface="Times New Roman"/>
                          <a:cs typeface="Times New Roman"/>
                        </a:rPr>
                        <a:t>Family annual income (AUD), N (%)</a:t>
                      </a:r>
                      <a:endParaRPr lang="en-US" sz="2000" b="1" dirty="0">
                        <a:effectLst/>
                        <a:latin typeface="Calibri"/>
                        <a:ea typeface="Calibri"/>
                        <a:cs typeface="Times New Roman"/>
                      </a:endParaRPr>
                    </a:p>
                  </a:txBody>
                  <a:tcPr marL="68580" marR="68580" marT="0" marB="0" anchor="b">
                    <a:lnL>
                      <a:noFill/>
                    </a:lnL>
                    <a:lnR>
                      <a:noFill/>
                    </a:lnR>
                    <a:lnT>
                      <a:noFill/>
                    </a:lnT>
                    <a:lnB>
                      <a:noFill/>
                    </a:lnB>
                  </a:tcPr>
                </a:tc>
                <a:tc>
                  <a:txBody>
                    <a:bodyPr/>
                    <a:lstStyle/>
                    <a:p>
                      <a:pPr>
                        <a:lnSpc>
                          <a:spcPct val="115000"/>
                        </a:lnSpc>
                      </a:pPr>
                      <a:endParaRPr lang="en-US" sz="2000">
                        <a:effectLst/>
                        <a:latin typeface="Calibri"/>
                      </a:endParaRPr>
                    </a:p>
                  </a:txBody>
                  <a:tcPr marL="68580" marR="68580" marT="0" marB="0" anchor="b">
                    <a:lnL>
                      <a:noFill/>
                    </a:lnL>
                    <a:lnR>
                      <a:noFill/>
                    </a:lnR>
                    <a:lnT>
                      <a:noFill/>
                    </a:lnT>
                    <a:lnB>
                      <a:noFill/>
                    </a:lnB>
                  </a:tcPr>
                </a:tc>
                <a:tc>
                  <a:txBody>
                    <a:bodyPr/>
                    <a:lstStyle/>
                    <a:p>
                      <a:pPr>
                        <a:lnSpc>
                          <a:spcPct val="115000"/>
                        </a:lnSpc>
                      </a:pPr>
                      <a:endParaRPr lang="en-US" sz="2000">
                        <a:effectLst/>
                        <a:latin typeface="Calibri"/>
                      </a:endParaRPr>
                    </a:p>
                  </a:txBody>
                  <a:tcPr marL="68580" marR="68580" marT="0" marB="0" anchor="b">
                    <a:lnL>
                      <a:noFill/>
                    </a:lnL>
                    <a:lnR>
                      <a:noFill/>
                    </a:lnR>
                    <a:lnT>
                      <a:noFill/>
                    </a:lnT>
                    <a:lnB>
                      <a:noFill/>
                    </a:lnB>
                  </a:tcPr>
                </a:tc>
              </a:tr>
              <a:tr h="363682">
                <a:tc>
                  <a:txBody>
                    <a:bodyPr/>
                    <a:lstStyle/>
                    <a:p>
                      <a:pPr marL="0" marR="0" indent="127000">
                        <a:lnSpc>
                          <a:spcPct val="115000"/>
                        </a:lnSpc>
                        <a:spcBef>
                          <a:spcPts val="0"/>
                        </a:spcBef>
                        <a:spcAft>
                          <a:spcPts val="0"/>
                        </a:spcAft>
                      </a:pPr>
                      <a:r>
                        <a:rPr lang="en-US" sz="2000" dirty="0">
                          <a:solidFill>
                            <a:srgbClr val="000000"/>
                          </a:solidFill>
                          <a:effectLst/>
                          <a:latin typeface="Calibri"/>
                          <a:ea typeface="Times New Roman"/>
                          <a:cs typeface="Times New Roman"/>
                        </a:rPr>
                        <a:t>&lt; $25 000</a:t>
                      </a:r>
                      <a:endParaRPr lang="en-US" sz="20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2000">
                          <a:solidFill>
                            <a:srgbClr val="000000"/>
                          </a:solidFill>
                          <a:effectLst/>
                          <a:latin typeface="Calibri"/>
                          <a:ea typeface="Times New Roman"/>
                          <a:cs typeface="Times New Roman"/>
                        </a:rPr>
                        <a:t>7 (23)</a:t>
                      </a:r>
                      <a:endParaRPr lang="en-US" sz="20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2000">
                          <a:solidFill>
                            <a:srgbClr val="000000"/>
                          </a:solidFill>
                          <a:effectLst/>
                          <a:latin typeface="Calibri"/>
                          <a:ea typeface="Times New Roman"/>
                          <a:cs typeface="Times New Roman"/>
                        </a:rPr>
                        <a:t>4 (14)</a:t>
                      </a:r>
                      <a:endParaRPr lang="en-US" sz="2000">
                        <a:effectLst/>
                        <a:latin typeface="Calibri"/>
                        <a:ea typeface="Calibri"/>
                        <a:cs typeface="Times New Roman"/>
                      </a:endParaRPr>
                    </a:p>
                  </a:txBody>
                  <a:tcPr marL="68580" marR="68580" marT="0" marB="0" anchor="b">
                    <a:lnL>
                      <a:noFill/>
                    </a:lnL>
                    <a:lnR>
                      <a:noFill/>
                    </a:lnR>
                    <a:lnT>
                      <a:noFill/>
                    </a:lnT>
                    <a:lnB>
                      <a:noFill/>
                    </a:lnB>
                  </a:tcPr>
                </a:tc>
              </a:tr>
              <a:tr h="363682">
                <a:tc>
                  <a:txBody>
                    <a:bodyPr/>
                    <a:lstStyle/>
                    <a:p>
                      <a:pPr marL="0" marR="0" indent="127000">
                        <a:lnSpc>
                          <a:spcPct val="115000"/>
                        </a:lnSpc>
                        <a:spcBef>
                          <a:spcPts val="0"/>
                        </a:spcBef>
                        <a:spcAft>
                          <a:spcPts val="0"/>
                        </a:spcAft>
                      </a:pPr>
                      <a:r>
                        <a:rPr lang="en-US" sz="2000">
                          <a:solidFill>
                            <a:srgbClr val="000000"/>
                          </a:solidFill>
                          <a:effectLst/>
                          <a:latin typeface="Calibri"/>
                          <a:ea typeface="Times New Roman"/>
                          <a:cs typeface="Times New Roman"/>
                        </a:rPr>
                        <a:t>$25 000 to $50 000</a:t>
                      </a:r>
                      <a:endParaRPr lang="en-US" sz="20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2000">
                          <a:solidFill>
                            <a:srgbClr val="000000"/>
                          </a:solidFill>
                          <a:effectLst/>
                          <a:latin typeface="Calibri"/>
                          <a:ea typeface="Times New Roman"/>
                          <a:cs typeface="Times New Roman"/>
                        </a:rPr>
                        <a:t>4 (13)</a:t>
                      </a:r>
                      <a:endParaRPr lang="en-US" sz="20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2000">
                          <a:solidFill>
                            <a:srgbClr val="000000"/>
                          </a:solidFill>
                          <a:effectLst/>
                          <a:latin typeface="Calibri"/>
                          <a:ea typeface="Times New Roman"/>
                          <a:cs typeface="Times New Roman"/>
                        </a:rPr>
                        <a:t>3 (10)</a:t>
                      </a:r>
                      <a:endParaRPr lang="en-US" sz="2000">
                        <a:effectLst/>
                        <a:latin typeface="Calibri"/>
                        <a:ea typeface="Calibri"/>
                        <a:cs typeface="Times New Roman"/>
                      </a:endParaRPr>
                    </a:p>
                  </a:txBody>
                  <a:tcPr marL="68580" marR="68580" marT="0" marB="0" anchor="b">
                    <a:lnL>
                      <a:noFill/>
                    </a:lnL>
                    <a:lnR>
                      <a:noFill/>
                    </a:lnR>
                    <a:lnT>
                      <a:noFill/>
                    </a:lnT>
                    <a:lnB>
                      <a:noFill/>
                    </a:lnB>
                  </a:tcPr>
                </a:tc>
              </a:tr>
              <a:tr h="363682">
                <a:tc>
                  <a:txBody>
                    <a:bodyPr/>
                    <a:lstStyle/>
                    <a:p>
                      <a:pPr marL="0" marR="0" indent="127000">
                        <a:lnSpc>
                          <a:spcPct val="115000"/>
                        </a:lnSpc>
                        <a:spcBef>
                          <a:spcPts val="0"/>
                        </a:spcBef>
                        <a:spcAft>
                          <a:spcPts val="0"/>
                        </a:spcAft>
                      </a:pPr>
                      <a:r>
                        <a:rPr lang="en-US" sz="2000">
                          <a:solidFill>
                            <a:srgbClr val="000000"/>
                          </a:solidFill>
                          <a:effectLst/>
                          <a:latin typeface="Calibri"/>
                          <a:ea typeface="Times New Roman"/>
                          <a:cs typeface="Times New Roman"/>
                        </a:rPr>
                        <a:t>$50 000 to $75 000</a:t>
                      </a:r>
                      <a:endParaRPr lang="en-US" sz="20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2000">
                          <a:solidFill>
                            <a:srgbClr val="000000"/>
                          </a:solidFill>
                          <a:effectLst/>
                          <a:latin typeface="Calibri"/>
                          <a:ea typeface="Times New Roman"/>
                          <a:cs typeface="Times New Roman"/>
                        </a:rPr>
                        <a:t>6 (20)</a:t>
                      </a:r>
                      <a:endParaRPr lang="en-US" sz="20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2000">
                          <a:solidFill>
                            <a:srgbClr val="000000"/>
                          </a:solidFill>
                          <a:effectLst/>
                          <a:latin typeface="Calibri"/>
                          <a:ea typeface="Times New Roman"/>
                          <a:cs typeface="Times New Roman"/>
                        </a:rPr>
                        <a:t>9 (31)</a:t>
                      </a:r>
                      <a:endParaRPr lang="en-US" sz="2000">
                        <a:effectLst/>
                        <a:latin typeface="Calibri"/>
                        <a:ea typeface="Calibri"/>
                        <a:cs typeface="Times New Roman"/>
                      </a:endParaRPr>
                    </a:p>
                  </a:txBody>
                  <a:tcPr marL="68580" marR="68580" marT="0" marB="0" anchor="b">
                    <a:lnL>
                      <a:noFill/>
                    </a:lnL>
                    <a:lnR>
                      <a:noFill/>
                    </a:lnR>
                    <a:lnT>
                      <a:noFill/>
                    </a:lnT>
                    <a:lnB>
                      <a:noFill/>
                    </a:lnB>
                  </a:tcPr>
                </a:tc>
              </a:tr>
              <a:tr h="363682">
                <a:tc>
                  <a:txBody>
                    <a:bodyPr/>
                    <a:lstStyle/>
                    <a:p>
                      <a:pPr marL="0" marR="0" indent="127000">
                        <a:lnSpc>
                          <a:spcPct val="115000"/>
                        </a:lnSpc>
                        <a:spcBef>
                          <a:spcPts val="0"/>
                        </a:spcBef>
                        <a:spcAft>
                          <a:spcPts val="0"/>
                        </a:spcAft>
                      </a:pPr>
                      <a:r>
                        <a:rPr lang="en-US" sz="2000" dirty="0">
                          <a:solidFill>
                            <a:srgbClr val="000000"/>
                          </a:solidFill>
                          <a:effectLst/>
                          <a:latin typeface="Calibri"/>
                          <a:ea typeface="Times New Roman"/>
                          <a:cs typeface="Times New Roman"/>
                        </a:rPr>
                        <a:t>&gt; $75 000</a:t>
                      </a:r>
                      <a:endParaRPr lang="en-US" sz="20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2000">
                          <a:solidFill>
                            <a:srgbClr val="000000"/>
                          </a:solidFill>
                          <a:effectLst/>
                          <a:latin typeface="Calibri"/>
                          <a:ea typeface="Times New Roman"/>
                          <a:cs typeface="Times New Roman"/>
                        </a:rPr>
                        <a:t>13 (43)</a:t>
                      </a:r>
                      <a:endParaRPr lang="en-US" sz="200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nSpc>
                          <a:spcPct val="115000"/>
                        </a:lnSpc>
                        <a:spcBef>
                          <a:spcPts val="0"/>
                        </a:spcBef>
                        <a:spcAft>
                          <a:spcPts val="0"/>
                        </a:spcAft>
                      </a:pPr>
                      <a:r>
                        <a:rPr lang="en-US" sz="2000" dirty="0">
                          <a:solidFill>
                            <a:srgbClr val="000000"/>
                          </a:solidFill>
                          <a:effectLst/>
                          <a:latin typeface="Calibri"/>
                          <a:ea typeface="Times New Roman"/>
                          <a:cs typeface="Times New Roman"/>
                        </a:rPr>
                        <a:t>13 (45)</a:t>
                      </a:r>
                      <a:endParaRPr lang="en-US" sz="2000" dirty="0">
                        <a:effectLst/>
                        <a:latin typeface="Calibri"/>
                        <a:ea typeface="Calibri"/>
                        <a:cs typeface="Times New Roman"/>
                      </a:endParaRPr>
                    </a:p>
                  </a:txBody>
                  <a:tcPr marL="68580" marR="68580" marT="0" marB="0" anchor="b">
                    <a:lnL>
                      <a:noFill/>
                    </a:lnL>
                    <a:lnR>
                      <a:noFill/>
                    </a:lnR>
                    <a:lnT>
                      <a:noFill/>
                    </a:lnT>
                    <a:lnB>
                      <a:noFill/>
                    </a:lnB>
                  </a:tcPr>
                </a:tc>
              </a:tr>
            </a:tbl>
          </a:graphicData>
        </a:graphic>
      </p:graphicFrame>
      <p:sp>
        <p:nvSpPr>
          <p:cNvPr id="8" name="TextBox 7"/>
          <p:cNvSpPr txBox="1"/>
          <p:nvPr/>
        </p:nvSpPr>
        <p:spPr>
          <a:xfrm>
            <a:off x="10007600" y="3505200"/>
            <a:ext cx="1090464" cy="707886"/>
          </a:xfrm>
          <a:prstGeom prst="rect">
            <a:avLst/>
          </a:prstGeom>
          <a:noFill/>
        </p:spPr>
        <p:txBody>
          <a:bodyPr wrap="square" rtlCol="0">
            <a:spAutoFit/>
          </a:bodyPr>
          <a:lstStyle/>
          <a:p>
            <a:r>
              <a:rPr lang="en-US" dirty="0" smtClean="0">
                <a:solidFill>
                  <a:schemeClr val="accent4"/>
                </a:solidFill>
              </a:rPr>
              <a:t>*</a:t>
            </a:r>
            <a:endParaRPr lang="en-US" dirty="0">
              <a:solidFill>
                <a:schemeClr val="accent4"/>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43680409"/>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9442" name="Rectangle 1"/>
          <p:cNvSpPr>
            <a:spLocks noGrp="1" noChangeArrowheads="1"/>
          </p:cNvSpPr>
          <p:nvPr>
            <p:ph type="title"/>
          </p:nvPr>
        </p:nvSpPr>
        <p:spPr>
          <a:xfrm>
            <a:off x="482600" y="1066800"/>
            <a:ext cx="11582400" cy="3048000"/>
          </a:xfrm>
        </p:spPr>
        <p:txBody>
          <a:bodyPr>
            <a:normAutofit fontScale="90000"/>
          </a:bodyPr>
          <a:lstStyle/>
          <a:p>
            <a:pPr eaLnBrk="1" hangingPunct="1"/>
            <a:r>
              <a:rPr lang="en-US" sz="6000" dirty="0" smtClean="0">
                <a:solidFill>
                  <a:schemeClr val="accent4"/>
                </a:solidFill>
                <a:latin typeface="Comic Sans MS" pitchFamily="66" charset="0"/>
              </a:rPr>
              <a:t>Did participation in the program improve child </a:t>
            </a:r>
            <a:r>
              <a:rPr lang="en-US" sz="6000" dirty="0" err="1" smtClean="0">
                <a:solidFill>
                  <a:schemeClr val="accent4"/>
                </a:solidFill>
                <a:latin typeface="Comic Sans MS" pitchFamily="66" charset="0"/>
              </a:rPr>
              <a:t>behavioural</a:t>
            </a:r>
            <a:r>
              <a:rPr lang="en-US" sz="6000" dirty="0" smtClean="0">
                <a:solidFill>
                  <a:schemeClr val="accent4"/>
                </a:solidFill>
                <a:latin typeface="Comic Sans MS" pitchFamily="66" charset="0"/>
              </a:rPr>
              <a:t> and emotional outcomes relative to waitlist? </a:t>
            </a:r>
          </a:p>
        </p:txBody>
      </p:sp>
      <p:sp>
        <p:nvSpPr>
          <p:cNvPr id="4" name="Content Placeholder 3"/>
          <p:cNvSpPr>
            <a:spLocks noGrp="1"/>
          </p:cNvSpPr>
          <p:nvPr>
            <p:ph idx="1"/>
          </p:nvPr>
        </p:nvSpPr>
        <p:spPr>
          <a:xfrm>
            <a:off x="650240" y="5410200"/>
            <a:ext cx="11704320" cy="3801533"/>
          </a:xfrm>
        </p:spPr>
        <p:txBody>
          <a:bodyPr/>
          <a:lstStyle/>
          <a:p>
            <a:pPr>
              <a:buNone/>
            </a:pPr>
            <a:r>
              <a:rPr lang="en-US" dirty="0" smtClean="0"/>
              <a:t>  </a:t>
            </a:r>
            <a:endParaRPr lang="en-US" dirty="0"/>
          </a:p>
        </p:txBody>
      </p:sp>
      <p:pic>
        <p:nvPicPr>
          <p:cNvPr id="5" name="Picture 4" descr="child behav.jpg"/>
          <p:cNvPicPr>
            <a:picLocks noChangeAspect="1"/>
          </p:cNvPicPr>
          <p:nvPr/>
        </p:nvPicPr>
        <p:blipFill>
          <a:blip r:embed="rId2"/>
          <a:stretch>
            <a:fillRect/>
          </a:stretch>
        </p:blipFill>
        <p:spPr>
          <a:xfrm>
            <a:off x="4140200" y="4191000"/>
            <a:ext cx="6998898" cy="463677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59051370"/>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9442" name="Rectangle 1"/>
          <p:cNvSpPr>
            <a:spLocks noGrp="1" noChangeArrowheads="1"/>
          </p:cNvSpPr>
          <p:nvPr>
            <p:ph type="title"/>
          </p:nvPr>
        </p:nvSpPr>
        <p:spPr>
          <a:xfrm>
            <a:off x="711200" y="0"/>
            <a:ext cx="12293600" cy="1905000"/>
          </a:xfrm>
        </p:spPr>
        <p:txBody>
          <a:bodyPr>
            <a:normAutofit/>
          </a:bodyPr>
          <a:lstStyle/>
          <a:p>
            <a:pPr marL="1711325" lvl="1" indent="-677863"/>
            <a:r>
              <a:rPr lang="en-US" sz="3600" dirty="0" err="1" smtClean="0">
                <a:solidFill>
                  <a:srgbClr val="000000"/>
                </a:solidFill>
                <a:latin typeface="Comic Sans MS" pitchFamily="66" charset="0"/>
                <a:cs typeface="Helvetica" charset="0"/>
                <a:sym typeface="Helvetica" charset="0"/>
              </a:rPr>
              <a:t>Eyberg</a:t>
            </a:r>
            <a:r>
              <a:rPr lang="en-US" sz="3600" dirty="0" smtClean="0">
                <a:solidFill>
                  <a:srgbClr val="000000"/>
                </a:solidFill>
                <a:latin typeface="Comic Sans MS" pitchFamily="66" charset="0"/>
                <a:cs typeface="Helvetica" charset="0"/>
                <a:sym typeface="Helvetica" charset="0"/>
              </a:rPr>
              <a:t> Child </a:t>
            </a:r>
            <a:r>
              <a:rPr lang="en-US" sz="3600" dirty="0" err="1" smtClean="0">
                <a:solidFill>
                  <a:srgbClr val="000000"/>
                </a:solidFill>
                <a:latin typeface="Comic Sans MS" pitchFamily="66" charset="0"/>
                <a:cs typeface="Helvetica" charset="0"/>
                <a:sym typeface="Helvetica" charset="0"/>
              </a:rPr>
              <a:t>Behaviour</a:t>
            </a:r>
            <a:r>
              <a:rPr lang="en-US" sz="3600" dirty="0" smtClean="0">
                <a:solidFill>
                  <a:srgbClr val="000000"/>
                </a:solidFill>
                <a:latin typeface="Comic Sans MS" pitchFamily="66" charset="0"/>
                <a:cs typeface="Helvetica" charset="0"/>
                <a:sym typeface="Helvetica" charset="0"/>
              </a:rPr>
              <a:t> Inventory </a:t>
            </a:r>
            <a:r>
              <a:rPr lang="en-US" sz="2400" dirty="0" smtClean="0">
                <a:solidFill>
                  <a:srgbClr val="000000"/>
                </a:solidFill>
                <a:latin typeface="Comic Sans MS" pitchFamily="66" charset="0"/>
                <a:cs typeface="Helvetica" charset="0"/>
                <a:sym typeface="Helvetica" charset="0"/>
              </a:rPr>
              <a:t>(</a:t>
            </a:r>
            <a:r>
              <a:rPr lang="en-US" sz="2400" dirty="0" err="1" smtClean="0">
                <a:solidFill>
                  <a:srgbClr val="000000"/>
                </a:solidFill>
                <a:latin typeface="Comic Sans MS" pitchFamily="66" charset="0"/>
                <a:cs typeface="Helvetica" charset="0"/>
                <a:sym typeface="Helvetica" charset="0"/>
              </a:rPr>
              <a:t>Eyberg</a:t>
            </a:r>
            <a:r>
              <a:rPr lang="en-US" sz="2400" dirty="0" smtClean="0">
                <a:solidFill>
                  <a:srgbClr val="000000"/>
                </a:solidFill>
                <a:latin typeface="Comic Sans MS" pitchFamily="66" charset="0"/>
                <a:cs typeface="Helvetica" charset="0"/>
                <a:sym typeface="Helvetica" charset="0"/>
              </a:rPr>
              <a:t> &amp; </a:t>
            </a:r>
            <a:r>
              <a:rPr lang="en-US" sz="2400" dirty="0" err="1" smtClean="0">
                <a:solidFill>
                  <a:srgbClr val="000000"/>
                </a:solidFill>
                <a:latin typeface="Comic Sans MS" pitchFamily="66" charset="0"/>
                <a:cs typeface="Helvetica" charset="0"/>
                <a:sym typeface="Helvetica" charset="0"/>
              </a:rPr>
              <a:t>Pincus</a:t>
            </a:r>
            <a:r>
              <a:rPr lang="en-US" sz="2400" dirty="0" smtClean="0">
                <a:solidFill>
                  <a:srgbClr val="000000"/>
                </a:solidFill>
                <a:latin typeface="Comic Sans MS" pitchFamily="66" charset="0"/>
                <a:cs typeface="Helvetica" charset="0"/>
                <a:sym typeface="Helvetica" charset="0"/>
              </a:rPr>
              <a:t>, 1999)</a:t>
            </a:r>
            <a:endParaRPr lang="en-US" sz="2400" dirty="0">
              <a:solidFill>
                <a:srgbClr val="000000"/>
              </a:solidFill>
              <a:latin typeface="Comic Sans MS" pitchFamily="66" charset="0"/>
              <a:ea typeface="ヒラギノ角ゴ ProN W3" charset="-128"/>
              <a:sym typeface="Helvetica" charset="0"/>
            </a:endParaRPr>
          </a:p>
        </p:txBody>
      </p:sp>
      <p:sp>
        <p:nvSpPr>
          <p:cNvPr id="4" name="Content Placeholder 3"/>
          <p:cNvSpPr>
            <a:spLocks noGrp="1"/>
          </p:cNvSpPr>
          <p:nvPr>
            <p:ph idx="1"/>
          </p:nvPr>
        </p:nvSpPr>
        <p:spPr>
          <a:xfrm>
            <a:off x="406400" y="2514600"/>
            <a:ext cx="11704320" cy="2133600"/>
          </a:xfrm>
        </p:spPr>
        <p:txBody>
          <a:bodyPr/>
          <a:lstStyle/>
          <a:p>
            <a:pPr>
              <a:buNone/>
            </a:pPr>
            <a:r>
              <a:rPr lang="en-US" dirty="0" smtClean="0"/>
              <a:t>  </a:t>
            </a:r>
            <a:endParaRPr lang="en-US" dirty="0"/>
          </a:p>
        </p:txBody>
      </p:sp>
      <p:pic>
        <p:nvPicPr>
          <p:cNvPr id="5" name="Picture 4"/>
          <p:cNvPicPr>
            <a:picLocks noChangeAspect="1"/>
          </p:cNvPicPr>
          <p:nvPr/>
        </p:nvPicPr>
        <p:blipFill>
          <a:blip r:embed="rId2"/>
          <a:stretch>
            <a:fillRect/>
          </a:stretch>
        </p:blipFill>
        <p:spPr>
          <a:xfrm>
            <a:off x="1549400" y="1219200"/>
            <a:ext cx="9998229" cy="85344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59051370"/>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0466" name="Rectangle 1"/>
          <p:cNvSpPr>
            <a:spLocks noGrp="1" noChangeArrowheads="1"/>
          </p:cNvSpPr>
          <p:nvPr>
            <p:ph type="title"/>
          </p:nvPr>
        </p:nvSpPr>
        <p:spPr>
          <a:xfrm>
            <a:off x="1300480" y="762000"/>
            <a:ext cx="11704320" cy="1408853"/>
          </a:xfrm>
        </p:spPr>
        <p:txBody>
          <a:bodyPr>
            <a:normAutofit fontScale="90000"/>
          </a:bodyPr>
          <a:lstStyle/>
          <a:p>
            <a:r>
              <a:rPr lang="en-US" sz="6000" dirty="0" smtClean="0"/>
              <a:t/>
            </a:r>
            <a:br>
              <a:rPr lang="en-US" sz="6000" dirty="0" smtClean="0"/>
            </a:br>
            <a:endParaRPr lang="en-US" sz="6000" dirty="0" smtClean="0">
              <a:solidFill>
                <a:schemeClr val="accent4"/>
              </a:solidFill>
              <a:latin typeface="Comic Sans MS" pitchFamily="66" charset="0"/>
            </a:endParaRPr>
          </a:p>
        </p:txBody>
      </p:sp>
      <p:sp>
        <p:nvSpPr>
          <p:cNvPr id="3" name="Rectangle 2"/>
          <p:cNvSpPr/>
          <p:nvPr/>
        </p:nvSpPr>
        <p:spPr>
          <a:xfrm>
            <a:off x="3251200" y="3907304"/>
            <a:ext cx="6502400" cy="1938992"/>
          </a:xfrm>
          <a:prstGeom prst="rect">
            <a:avLst/>
          </a:prstGeom>
        </p:spPr>
        <p:txBody>
          <a:bodyPr>
            <a:spAutoFit/>
          </a:bodyPr>
          <a:lstStyle/>
          <a:p>
            <a:pPr algn="l"/>
            <a:endParaRPr lang="en-US" dirty="0" smtClean="0"/>
          </a:p>
          <a:p>
            <a:pPr algn="l"/>
            <a:endParaRPr lang="en-US" dirty="0" smtClean="0"/>
          </a:p>
          <a:p>
            <a:endParaRPr lang="en-US" b="0" i="0" u="none" strike="noStrike" baseline="0" dirty="0" smtClean="0">
              <a:latin typeface="Times New Roman"/>
            </a:endParaRPr>
          </a:p>
        </p:txBody>
      </p:sp>
      <p:sp>
        <p:nvSpPr>
          <p:cNvPr id="4" name="Rectangle 3"/>
          <p:cNvSpPr/>
          <p:nvPr/>
        </p:nvSpPr>
        <p:spPr>
          <a:xfrm>
            <a:off x="3251200" y="3907304"/>
            <a:ext cx="6502400" cy="1938992"/>
          </a:xfrm>
          <a:prstGeom prst="rect">
            <a:avLst/>
          </a:prstGeom>
        </p:spPr>
        <p:txBody>
          <a:bodyPr>
            <a:spAutoFit/>
          </a:bodyPr>
          <a:lstStyle/>
          <a:p>
            <a:endParaRPr lang="en-US" dirty="0" smtClean="0"/>
          </a:p>
          <a:p>
            <a:endParaRPr lang="en-US" dirty="0" smtClean="0"/>
          </a:p>
          <a:p>
            <a:endParaRPr lang="en-US" dirty="0"/>
          </a:p>
        </p:txBody>
      </p:sp>
      <p:sp>
        <p:nvSpPr>
          <p:cNvPr id="12" name="TextBox 11"/>
          <p:cNvSpPr txBox="1"/>
          <p:nvPr/>
        </p:nvSpPr>
        <p:spPr>
          <a:xfrm>
            <a:off x="7569200" y="685800"/>
            <a:ext cx="4110360" cy="707886"/>
          </a:xfrm>
          <a:prstGeom prst="rect">
            <a:avLst/>
          </a:prstGeom>
          <a:noFill/>
        </p:spPr>
        <p:txBody>
          <a:bodyPr wrap="square" rtlCol="0">
            <a:spAutoFit/>
          </a:bodyPr>
          <a:lstStyle/>
          <a:p>
            <a:r>
              <a:rPr lang="en-US" dirty="0" smtClean="0"/>
              <a:t>ECBI- Problems</a:t>
            </a:r>
            <a:endParaRPr lang="en-US" dirty="0"/>
          </a:p>
        </p:txBody>
      </p:sp>
      <p:sp>
        <p:nvSpPr>
          <p:cNvPr id="6" name="TextBox 5"/>
          <p:cNvSpPr txBox="1"/>
          <p:nvPr/>
        </p:nvSpPr>
        <p:spPr>
          <a:xfrm>
            <a:off x="939800" y="609600"/>
            <a:ext cx="3816424" cy="707886"/>
          </a:xfrm>
          <a:prstGeom prst="rect">
            <a:avLst/>
          </a:prstGeom>
          <a:noFill/>
        </p:spPr>
        <p:txBody>
          <a:bodyPr wrap="square" rtlCol="0">
            <a:spAutoFit/>
          </a:bodyPr>
          <a:lstStyle/>
          <a:p>
            <a:r>
              <a:rPr lang="en-US" dirty="0" smtClean="0"/>
              <a:t>ECBI- Intensity</a:t>
            </a:r>
            <a:endParaRPr lang="en-US" dirty="0"/>
          </a:p>
        </p:txBody>
      </p:sp>
      <p:sp>
        <p:nvSpPr>
          <p:cNvPr id="16" name="Content Placeholder 15"/>
          <p:cNvSpPr>
            <a:spLocks noGrp="1"/>
          </p:cNvSpPr>
          <p:nvPr>
            <p:ph idx="1"/>
          </p:nvPr>
        </p:nvSpPr>
        <p:spPr>
          <a:xfrm>
            <a:off x="0" y="3124201"/>
            <a:ext cx="11704320" cy="4190999"/>
          </a:xfrm>
        </p:spPr>
        <p:txBody>
          <a:bodyPr/>
          <a:lstStyle/>
          <a:p>
            <a:pPr>
              <a:buNone/>
            </a:pPr>
            <a:r>
              <a:rPr lang="en-US" dirty="0" smtClean="0"/>
              <a:t> </a:t>
            </a:r>
            <a:endParaRPr lang="en-US" dirty="0"/>
          </a:p>
        </p:txBody>
      </p:sp>
      <p:pic>
        <p:nvPicPr>
          <p:cNvPr id="17" name="Picture 16"/>
          <p:cNvPicPr>
            <a:picLocks noChangeAspect="1" noChangeArrowheads="1"/>
          </p:cNvPicPr>
          <p:nvPr/>
        </p:nvPicPr>
        <p:blipFill>
          <a:blip r:embed="rId3" cstate="print"/>
          <a:srcRect/>
          <a:stretch>
            <a:fillRect/>
          </a:stretch>
        </p:blipFill>
        <p:spPr bwMode="auto">
          <a:xfrm>
            <a:off x="-194344" y="1204392"/>
            <a:ext cx="6963155" cy="5904656"/>
          </a:xfrm>
          <a:prstGeom prst="rect">
            <a:avLst/>
          </a:prstGeom>
          <a:noFill/>
          <a:ln w="1">
            <a:noFill/>
            <a:miter lim="800000"/>
            <a:headEnd/>
            <a:tailEnd type="none" w="med" len="med"/>
          </a:ln>
          <a:effectLst/>
        </p:spPr>
      </p:pic>
      <p:pic>
        <p:nvPicPr>
          <p:cNvPr id="18" name="Picture 17"/>
          <p:cNvPicPr>
            <a:picLocks noChangeAspect="1" noChangeArrowheads="1"/>
          </p:cNvPicPr>
          <p:nvPr/>
        </p:nvPicPr>
        <p:blipFill>
          <a:blip r:embed="rId4" cstate="print"/>
          <a:srcRect/>
          <a:stretch>
            <a:fillRect/>
          </a:stretch>
        </p:blipFill>
        <p:spPr bwMode="auto">
          <a:xfrm>
            <a:off x="6070352" y="1348408"/>
            <a:ext cx="6120680" cy="5918479"/>
          </a:xfrm>
          <a:prstGeom prst="rect">
            <a:avLst/>
          </a:prstGeom>
          <a:noFill/>
          <a:ln w="1">
            <a:noFill/>
            <a:miter lim="800000"/>
            <a:headEnd/>
            <a:tailEnd type="none" w="med" len="med"/>
          </a:ln>
          <a:effectLst/>
        </p:spPr>
      </p:pic>
      <p:sp>
        <p:nvSpPr>
          <p:cNvPr id="15" name="TextBox 14"/>
          <p:cNvSpPr txBox="1"/>
          <p:nvPr/>
        </p:nvSpPr>
        <p:spPr>
          <a:xfrm>
            <a:off x="2768600" y="9045714"/>
            <a:ext cx="184666" cy="707886"/>
          </a:xfrm>
          <a:prstGeom prst="rect">
            <a:avLst/>
          </a:prstGeom>
          <a:noFill/>
        </p:spPr>
        <p:txBody>
          <a:bodyPr wrap="none" rtlCol="0">
            <a:spAutoFit/>
          </a:bodyPr>
          <a:lstStyle/>
          <a:p>
            <a:endParaRPr lang="en-US" dirty="0"/>
          </a:p>
        </p:txBody>
      </p:sp>
      <p:sp>
        <p:nvSpPr>
          <p:cNvPr id="13" name="TextBox 12"/>
          <p:cNvSpPr txBox="1"/>
          <p:nvPr/>
        </p:nvSpPr>
        <p:spPr>
          <a:xfrm>
            <a:off x="6142360" y="6677000"/>
            <a:ext cx="6350000" cy="1877437"/>
          </a:xfrm>
          <a:prstGeom prst="rect">
            <a:avLst/>
          </a:prstGeom>
          <a:noFill/>
        </p:spPr>
        <p:txBody>
          <a:bodyPr wrap="square" rtlCol="0">
            <a:spAutoFit/>
          </a:bodyPr>
          <a:lstStyle/>
          <a:p>
            <a:r>
              <a:rPr lang="en-US" sz="2800" b="1" dirty="0" smtClean="0">
                <a:latin typeface="+mj-lt"/>
              </a:rPr>
              <a:t>d= 0.76 </a:t>
            </a:r>
          </a:p>
          <a:p>
            <a:r>
              <a:rPr lang="en-US" sz="2800" b="1" dirty="0" err="1" smtClean="0">
                <a:latin typeface="+mj-lt"/>
              </a:rPr>
              <a:t>β</a:t>
            </a:r>
            <a:r>
              <a:rPr lang="en-US" sz="2800" b="1" dirty="0" smtClean="0">
                <a:latin typeface="+mj-lt"/>
              </a:rPr>
              <a:t>: -6.49</a:t>
            </a:r>
          </a:p>
          <a:p>
            <a:endParaRPr lang="en-US" sz="2000" b="1" dirty="0" smtClean="0">
              <a:latin typeface="+mj-lt"/>
            </a:endParaRPr>
          </a:p>
          <a:p>
            <a:r>
              <a:rPr lang="en-US" sz="2000" b="1" dirty="0" smtClean="0">
                <a:latin typeface="+mj-lt"/>
              </a:rPr>
              <a:t>t (52.54)= -2.80, p</a:t>
            </a:r>
            <a:r>
              <a:rPr lang="en-US" sz="2000" b="1" dirty="0">
                <a:latin typeface="+mj-lt"/>
              </a:rPr>
              <a:t>=</a:t>
            </a:r>
            <a:r>
              <a:rPr lang="en-US" sz="2000" b="1" dirty="0" smtClean="0">
                <a:latin typeface="+mj-lt"/>
              </a:rPr>
              <a:t>.007</a:t>
            </a:r>
          </a:p>
          <a:p>
            <a:r>
              <a:rPr lang="en-US" sz="2000" b="1" dirty="0" smtClean="0">
                <a:latin typeface="+mj-lt"/>
              </a:rPr>
              <a:t>6-months- NS</a:t>
            </a:r>
            <a:endParaRPr lang="en-US" sz="2000" b="1" dirty="0">
              <a:latin typeface="+mj-lt"/>
            </a:endParaRPr>
          </a:p>
        </p:txBody>
      </p:sp>
      <p:sp>
        <p:nvSpPr>
          <p:cNvPr id="2" name="TextBox 1"/>
          <p:cNvSpPr txBox="1"/>
          <p:nvPr/>
        </p:nvSpPr>
        <p:spPr>
          <a:xfrm>
            <a:off x="3622080" y="8785928"/>
            <a:ext cx="5904656" cy="954107"/>
          </a:xfrm>
          <a:prstGeom prst="rect">
            <a:avLst/>
          </a:prstGeom>
          <a:noFill/>
        </p:spPr>
        <p:txBody>
          <a:bodyPr wrap="square" rtlCol="0">
            <a:spAutoFit/>
          </a:bodyPr>
          <a:lstStyle/>
          <a:p>
            <a:r>
              <a:rPr lang="en-US" sz="2800" b="1" dirty="0" smtClean="0">
                <a:solidFill>
                  <a:schemeClr val="accent4"/>
                </a:solidFill>
                <a:latin typeface="+mj-lt"/>
              </a:rPr>
              <a:t>32% demonstrated reliable and clinically significant change.</a:t>
            </a:r>
            <a:endParaRPr lang="en-US" sz="2800" b="1" dirty="0">
              <a:solidFill>
                <a:schemeClr val="accent4"/>
              </a:solidFill>
              <a:latin typeface="+mj-lt"/>
            </a:endParaRPr>
          </a:p>
        </p:txBody>
      </p:sp>
      <p:sp>
        <p:nvSpPr>
          <p:cNvPr id="5" name="Rectangle 4"/>
          <p:cNvSpPr/>
          <p:nvPr/>
        </p:nvSpPr>
        <p:spPr>
          <a:xfrm>
            <a:off x="2109912" y="6749008"/>
            <a:ext cx="2448272" cy="3600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9011" y="6677000"/>
            <a:ext cx="6350000" cy="1877437"/>
          </a:xfrm>
          <a:prstGeom prst="rect">
            <a:avLst/>
          </a:prstGeom>
          <a:noFill/>
        </p:spPr>
        <p:txBody>
          <a:bodyPr wrap="square" rtlCol="0">
            <a:spAutoFit/>
          </a:bodyPr>
          <a:lstStyle/>
          <a:p>
            <a:r>
              <a:rPr lang="en-US" sz="2800" b="1" dirty="0" smtClean="0">
                <a:latin typeface="+mj-lt"/>
              </a:rPr>
              <a:t>d= 0.90 </a:t>
            </a:r>
          </a:p>
          <a:p>
            <a:r>
              <a:rPr lang="en-US" sz="2800" b="1" dirty="0" err="1" smtClean="0">
                <a:latin typeface="+mj-lt"/>
              </a:rPr>
              <a:t>β</a:t>
            </a:r>
            <a:r>
              <a:rPr lang="en-US" sz="2800" b="1" dirty="0" smtClean="0">
                <a:latin typeface="+mj-lt"/>
              </a:rPr>
              <a:t>: -30.06</a:t>
            </a:r>
          </a:p>
          <a:p>
            <a:endParaRPr lang="en-US" sz="2000" b="1" dirty="0" smtClean="0">
              <a:latin typeface="+mj-lt"/>
            </a:endParaRPr>
          </a:p>
          <a:p>
            <a:r>
              <a:rPr lang="en-US" sz="2000" b="1" dirty="0" err="1" smtClean="0">
                <a:latin typeface="+mj-lt"/>
              </a:rPr>
              <a:t>t</a:t>
            </a:r>
            <a:r>
              <a:rPr lang="en-US" sz="2000" b="1" dirty="0" smtClean="0">
                <a:latin typeface="+mj-lt"/>
              </a:rPr>
              <a:t> (52.11)= -4.51, </a:t>
            </a:r>
            <a:r>
              <a:rPr lang="en-US" sz="2000" b="1" dirty="0" err="1" smtClean="0">
                <a:latin typeface="+mj-lt"/>
              </a:rPr>
              <a:t>p</a:t>
            </a:r>
            <a:r>
              <a:rPr lang="en-US" sz="2000" b="1" dirty="0" smtClean="0">
                <a:latin typeface="+mj-lt"/>
              </a:rPr>
              <a:t>&lt;.001</a:t>
            </a:r>
          </a:p>
          <a:p>
            <a:r>
              <a:rPr lang="en-US" sz="2000" b="1" dirty="0" smtClean="0">
                <a:latin typeface="+mj-lt"/>
              </a:rPr>
              <a:t>6-months- NS</a:t>
            </a:r>
            <a:endParaRPr lang="en-US" sz="2000" b="1" dirty="0">
              <a:latin typeface="+mj-lt"/>
            </a:endParaRPr>
          </a:p>
        </p:txBody>
      </p:sp>
      <p:sp>
        <p:nvSpPr>
          <p:cNvPr id="8" name="TextBox 7"/>
          <p:cNvSpPr txBox="1"/>
          <p:nvPr/>
        </p:nvSpPr>
        <p:spPr>
          <a:xfrm>
            <a:off x="4558184" y="6604992"/>
            <a:ext cx="3024336" cy="369332"/>
          </a:xfrm>
          <a:prstGeom prst="rect">
            <a:avLst/>
          </a:prstGeom>
          <a:noFill/>
        </p:spPr>
        <p:txBody>
          <a:bodyPr wrap="square" rtlCol="0">
            <a:spAutoFit/>
          </a:bodyPr>
          <a:lstStyle/>
          <a:p>
            <a:r>
              <a:rPr lang="en-US" sz="1800" b="1" dirty="0" smtClean="0">
                <a:latin typeface="+mj-lt"/>
              </a:rPr>
              <a:t>(Error Bars: +/- 1 SD)</a:t>
            </a:r>
            <a:endParaRPr lang="en-US" sz="1800" b="1" dirty="0">
              <a:latin typeface="+mj-lt"/>
            </a:endParaRPr>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9442" name="Rectangle 1"/>
          <p:cNvSpPr>
            <a:spLocks noGrp="1" noChangeArrowheads="1"/>
          </p:cNvSpPr>
          <p:nvPr>
            <p:ph type="title"/>
          </p:nvPr>
        </p:nvSpPr>
        <p:spPr>
          <a:xfrm>
            <a:off x="711200" y="685800"/>
            <a:ext cx="11734800" cy="2438400"/>
          </a:xfrm>
        </p:spPr>
        <p:txBody>
          <a:bodyPr>
            <a:normAutofit/>
          </a:bodyPr>
          <a:lstStyle/>
          <a:p>
            <a:pPr lvl="1" algn="l" defTabSz="1300460" rtl="0">
              <a:spcBef>
                <a:spcPct val="0"/>
              </a:spcBef>
            </a:pPr>
            <a:r>
              <a:rPr lang="en-US" sz="3600" dirty="0" smtClean="0">
                <a:solidFill>
                  <a:srgbClr val="000000"/>
                </a:solidFill>
                <a:latin typeface="Comic Sans MS" pitchFamily="66" charset="0"/>
                <a:cs typeface="Helvetica" charset="0"/>
                <a:sym typeface="Helvetica" charset="0"/>
              </a:rPr>
              <a:t>Strengths and Difficulties Questionnaire </a:t>
            </a:r>
            <a:r>
              <a:rPr lang="en-US" sz="2400" dirty="0" smtClean="0">
                <a:solidFill>
                  <a:srgbClr val="000000"/>
                </a:solidFill>
                <a:latin typeface="Comic Sans MS" pitchFamily="66" charset="0"/>
                <a:cs typeface="Helvetica" charset="0"/>
                <a:sym typeface="Helvetica" charset="0"/>
              </a:rPr>
              <a:t>(Goodman, 1997)</a:t>
            </a:r>
            <a:r>
              <a:rPr lang="en-US" sz="2400" dirty="0" smtClean="0">
                <a:solidFill>
                  <a:srgbClr val="000000"/>
                </a:solidFill>
                <a:latin typeface="Comic Sans MS" pitchFamily="66" charset="0"/>
                <a:ea typeface="ヒラギノ角ゴ ProN W3" charset="-128"/>
                <a:sym typeface="Helvetica" charset="0"/>
              </a:rPr>
              <a:t/>
            </a:r>
            <a:br>
              <a:rPr lang="en-US" sz="2400" dirty="0" smtClean="0">
                <a:solidFill>
                  <a:srgbClr val="000000"/>
                </a:solidFill>
                <a:latin typeface="Comic Sans MS" pitchFamily="66" charset="0"/>
                <a:ea typeface="ヒラギノ角ゴ ProN W3" charset="-128"/>
                <a:sym typeface="Helvetica" charset="0"/>
              </a:rPr>
            </a:br>
            <a:endParaRPr lang="en-US" sz="6000" dirty="0" smtClean="0">
              <a:solidFill>
                <a:schemeClr val="accent4"/>
              </a:solidFill>
              <a:latin typeface="Comic Sans MS" pitchFamily="66" charset="0"/>
            </a:endParaRPr>
          </a:p>
        </p:txBody>
      </p:sp>
      <p:sp>
        <p:nvSpPr>
          <p:cNvPr id="4" name="Content Placeholder 3"/>
          <p:cNvSpPr>
            <a:spLocks noGrp="1"/>
          </p:cNvSpPr>
          <p:nvPr>
            <p:ph idx="1"/>
          </p:nvPr>
        </p:nvSpPr>
        <p:spPr>
          <a:xfrm>
            <a:off x="406400" y="0"/>
            <a:ext cx="11704320" cy="762000"/>
          </a:xfrm>
        </p:spPr>
        <p:txBody>
          <a:bodyPr/>
          <a:lstStyle/>
          <a:p>
            <a:pPr>
              <a:buNone/>
            </a:pPr>
            <a:r>
              <a:rPr lang="en-US" dirty="0" smtClean="0"/>
              <a:t>  </a:t>
            </a:r>
            <a:endParaRPr lang="en-US" dirty="0"/>
          </a:p>
        </p:txBody>
      </p:sp>
      <p:pic>
        <p:nvPicPr>
          <p:cNvPr id="6" name="Picture 5"/>
          <p:cNvPicPr>
            <a:picLocks noChangeAspect="1"/>
          </p:cNvPicPr>
          <p:nvPr/>
        </p:nvPicPr>
        <p:blipFill>
          <a:blip r:embed="rId2"/>
          <a:stretch>
            <a:fillRect/>
          </a:stretch>
        </p:blipFill>
        <p:spPr>
          <a:xfrm>
            <a:off x="558800" y="2743200"/>
            <a:ext cx="11328400" cy="53340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59051370"/>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0466" name="Rectangle 1"/>
          <p:cNvSpPr>
            <a:spLocks noGrp="1" noChangeArrowheads="1"/>
          </p:cNvSpPr>
          <p:nvPr>
            <p:ph type="title"/>
          </p:nvPr>
        </p:nvSpPr>
        <p:spPr>
          <a:xfrm>
            <a:off x="650240" y="340296"/>
            <a:ext cx="11704320" cy="1408853"/>
          </a:xfrm>
        </p:spPr>
        <p:txBody>
          <a:bodyPr>
            <a:normAutofit/>
          </a:bodyPr>
          <a:lstStyle/>
          <a:p>
            <a:pPr eaLnBrk="1" hangingPunct="1"/>
            <a:r>
              <a:rPr lang="en-US" sz="6000" dirty="0" smtClean="0">
                <a:solidFill>
                  <a:schemeClr val="accent4"/>
                </a:solidFill>
                <a:latin typeface="Comic Sans MS" pitchFamily="66" charset="0"/>
              </a:rPr>
              <a:t> </a:t>
            </a:r>
          </a:p>
        </p:txBody>
      </p:sp>
      <p:sp>
        <p:nvSpPr>
          <p:cNvPr id="3" name="Rectangle 2"/>
          <p:cNvSpPr/>
          <p:nvPr/>
        </p:nvSpPr>
        <p:spPr>
          <a:xfrm>
            <a:off x="3251200" y="3907304"/>
            <a:ext cx="6502400" cy="1938992"/>
          </a:xfrm>
          <a:prstGeom prst="rect">
            <a:avLst/>
          </a:prstGeom>
        </p:spPr>
        <p:txBody>
          <a:bodyPr>
            <a:spAutoFit/>
          </a:bodyPr>
          <a:lstStyle/>
          <a:p>
            <a:pPr algn="l"/>
            <a:endParaRPr lang="en-US" dirty="0" smtClean="0"/>
          </a:p>
          <a:p>
            <a:pPr algn="l"/>
            <a:endParaRPr lang="en-US" dirty="0" smtClean="0"/>
          </a:p>
          <a:p>
            <a:endParaRPr lang="en-US" b="0" i="0" u="none" strike="noStrike" baseline="0" dirty="0" smtClean="0">
              <a:latin typeface="Times New Roman"/>
            </a:endParaRPr>
          </a:p>
        </p:txBody>
      </p:sp>
      <p:sp>
        <p:nvSpPr>
          <p:cNvPr id="4" name="Rectangle 3"/>
          <p:cNvSpPr/>
          <p:nvPr/>
        </p:nvSpPr>
        <p:spPr>
          <a:xfrm>
            <a:off x="3251200" y="3907304"/>
            <a:ext cx="6502400" cy="1938992"/>
          </a:xfrm>
          <a:prstGeom prst="rect">
            <a:avLst/>
          </a:prstGeom>
        </p:spPr>
        <p:txBody>
          <a:bodyPr>
            <a:spAutoFit/>
          </a:bodyPr>
          <a:lstStyle/>
          <a:p>
            <a:endParaRPr lang="en-US" dirty="0" smtClean="0"/>
          </a:p>
          <a:p>
            <a:endParaRPr lang="en-US" dirty="0" smtClean="0"/>
          </a:p>
          <a:p>
            <a:endParaRPr lang="en-US" dirty="0"/>
          </a:p>
        </p:txBody>
      </p:sp>
      <p:sp>
        <p:nvSpPr>
          <p:cNvPr id="8" name="Content Placeholder 7"/>
          <p:cNvSpPr>
            <a:spLocks noGrp="1"/>
          </p:cNvSpPr>
          <p:nvPr>
            <p:ph idx="1"/>
          </p:nvPr>
        </p:nvSpPr>
        <p:spPr>
          <a:xfrm>
            <a:off x="939800" y="2895601"/>
            <a:ext cx="10972800" cy="5715000"/>
          </a:xfrm>
        </p:spPr>
        <p:txBody>
          <a:bodyPr/>
          <a:lstStyle/>
          <a:p>
            <a:pPr marL="0" indent="0">
              <a:buNone/>
            </a:pPr>
            <a:r>
              <a:rPr lang="en-US" dirty="0" smtClean="0"/>
              <a:t> </a:t>
            </a:r>
          </a:p>
          <a:p>
            <a:pPr marL="0" indent="0">
              <a:buNone/>
            </a:pPr>
            <a:endParaRPr lang="en-US" dirty="0"/>
          </a:p>
        </p:txBody>
      </p:sp>
      <p:pic>
        <p:nvPicPr>
          <p:cNvPr id="13" name="Picture 12"/>
          <p:cNvPicPr>
            <a:picLocks noChangeAspect="1" noChangeArrowheads="1"/>
          </p:cNvPicPr>
          <p:nvPr/>
        </p:nvPicPr>
        <p:blipFill>
          <a:blip r:embed="rId3" cstate="print"/>
          <a:srcRect/>
          <a:stretch>
            <a:fillRect/>
          </a:stretch>
        </p:blipFill>
        <p:spPr bwMode="auto">
          <a:xfrm>
            <a:off x="3190032" y="1852464"/>
            <a:ext cx="6426200" cy="5994590"/>
          </a:xfrm>
          <a:prstGeom prst="rect">
            <a:avLst/>
          </a:prstGeom>
          <a:noFill/>
          <a:ln w="1">
            <a:noFill/>
            <a:miter lim="800000"/>
            <a:headEnd/>
            <a:tailEnd type="none" w="med" len="med"/>
          </a:ln>
          <a:effectLst/>
        </p:spPr>
      </p:pic>
      <p:sp>
        <p:nvSpPr>
          <p:cNvPr id="6" name="TextBox 5"/>
          <p:cNvSpPr txBox="1"/>
          <p:nvPr/>
        </p:nvSpPr>
        <p:spPr>
          <a:xfrm>
            <a:off x="3838104" y="700336"/>
            <a:ext cx="4608512" cy="707886"/>
          </a:xfrm>
          <a:prstGeom prst="rect">
            <a:avLst/>
          </a:prstGeom>
          <a:noFill/>
        </p:spPr>
        <p:txBody>
          <a:bodyPr wrap="square" rtlCol="0">
            <a:spAutoFit/>
          </a:bodyPr>
          <a:lstStyle/>
          <a:p>
            <a:r>
              <a:rPr lang="en-US" dirty="0" smtClean="0"/>
              <a:t>SDQ- Emotional</a:t>
            </a:r>
            <a:endParaRPr lang="en-US" dirty="0"/>
          </a:p>
        </p:txBody>
      </p:sp>
      <p:sp>
        <p:nvSpPr>
          <p:cNvPr id="16" name="TextBox 15"/>
          <p:cNvSpPr txBox="1"/>
          <p:nvPr/>
        </p:nvSpPr>
        <p:spPr>
          <a:xfrm>
            <a:off x="2974008" y="7863929"/>
            <a:ext cx="6350000" cy="1877437"/>
          </a:xfrm>
          <a:prstGeom prst="rect">
            <a:avLst/>
          </a:prstGeom>
          <a:noFill/>
        </p:spPr>
        <p:txBody>
          <a:bodyPr wrap="square" rtlCol="0">
            <a:spAutoFit/>
          </a:bodyPr>
          <a:lstStyle/>
          <a:p>
            <a:r>
              <a:rPr lang="en-US" sz="2800" b="1" dirty="0" smtClean="0">
                <a:latin typeface="+mj-lt"/>
              </a:rPr>
              <a:t>d= 0.50 </a:t>
            </a:r>
          </a:p>
          <a:p>
            <a:r>
              <a:rPr lang="en-US" sz="2800" b="1" dirty="0" err="1" smtClean="0">
                <a:latin typeface="+mj-lt"/>
              </a:rPr>
              <a:t>β</a:t>
            </a:r>
            <a:r>
              <a:rPr lang="en-US" sz="2800" b="1" dirty="0" smtClean="0">
                <a:latin typeface="+mj-lt"/>
              </a:rPr>
              <a:t>: -1.32</a:t>
            </a:r>
          </a:p>
          <a:p>
            <a:endParaRPr lang="en-US" sz="2000" b="1" dirty="0" smtClean="0">
              <a:latin typeface="+mj-lt"/>
            </a:endParaRPr>
          </a:p>
          <a:p>
            <a:r>
              <a:rPr lang="en-US" sz="2000" b="1" dirty="0" err="1" smtClean="0">
                <a:latin typeface="+mj-lt"/>
              </a:rPr>
              <a:t>t</a:t>
            </a:r>
            <a:r>
              <a:rPr lang="en-US" sz="2000" b="1" dirty="0" smtClean="0">
                <a:latin typeface="+mj-lt"/>
              </a:rPr>
              <a:t> (51.43)= 2.32, </a:t>
            </a:r>
            <a:r>
              <a:rPr lang="en-US" sz="2000" b="1" dirty="0" err="1" smtClean="0">
                <a:latin typeface="+mj-lt"/>
              </a:rPr>
              <a:t>p</a:t>
            </a:r>
            <a:r>
              <a:rPr lang="en-US" sz="2000" b="1" dirty="0" smtClean="0">
                <a:latin typeface="+mj-lt"/>
              </a:rPr>
              <a:t>= .025</a:t>
            </a:r>
          </a:p>
          <a:p>
            <a:r>
              <a:rPr lang="en-US" sz="2000" b="1" dirty="0" smtClean="0">
                <a:latin typeface="+mj-lt"/>
              </a:rPr>
              <a:t>6-months- </a:t>
            </a:r>
            <a:r>
              <a:rPr lang="en-US" sz="2000" b="1" dirty="0" smtClean="0">
                <a:solidFill>
                  <a:srgbClr val="FF0000"/>
                </a:solidFill>
                <a:latin typeface="+mj-lt"/>
              </a:rPr>
              <a:t>Significant increase</a:t>
            </a:r>
            <a:r>
              <a:rPr lang="en-US" sz="2000" b="1" dirty="0" smtClean="0">
                <a:solidFill>
                  <a:srgbClr val="FF0000"/>
                </a:solidFill>
                <a:latin typeface="+mj-lt"/>
                <a:sym typeface="Wingdings"/>
              </a:rPr>
              <a:t>. d= -0.18</a:t>
            </a:r>
            <a:endParaRPr lang="en-US" sz="2000" b="1" dirty="0">
              <a:solidFill>
                <a:srgbClr val="FF0000"/>
              </a:solidFill>
              <a:latin typeface="+mj-lt"/>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19908442"/>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597744" y="3580656"/>
            <a:ext cx="11953328" cy="1938992"/>
          </a:xfrm>
          <a:prstGeom prst="rect">
            <a:avLst/>
          </a:prstGeom>
        </p:spPr>
        <p:txBody>
          <a:bodyPr wrap="square">
            <a:spAutoFit/>
          </a:bodyPr>
          <a:lstStyle/>
          <a:p>
            <a:pPr marL="904782" algn="l"/>
            <a:r>
              <a:rPr lang="en-US" dirty="0" smtClean="0">
                <a:solidFill>
                  <a:schemeClr val="accent3"/>
                </a:solidFill>
                <a:latin typeface="Comic Sans MS" pitchFamily="66" charset="0"/>
                <a:cs typeface="Arial" charset="0"/>
                <a:sym typeface="Arial" charset="0"/>
              </a:rPr>
              <a:t>“</a:t>
            </a:r>
            <a:r>
              <a:rPr lang="en-US" i="1" dirty="0" smtClean="0">
                <a:solidFill>
                  <a:schemeClr val="accent3"/>
                </a:solidFill>
                <a:latin typeface="Comic Sans MS" pitchFamily="66" charset="0"/>
                <a:cs typeface="Arial" charset="0"/>
                <a:sym typeface="Arial" charset="0"/>
              </a:rPr>
              <a:t>It was just the most out of control, horrendous thing that’s ever happened in my life</a:t>
            </a:r>
            <a:r>
              <a:rPr lang="en-US" dirty="0" smtClean="0">
                <a:solidFill>
                  <a:schemeClr val="accent3"/>
                </a:solidFill>
                <a:latin typeface="Comic Sans MS" pitchFamily="66" charset="0"/>
                <a:cs typeface="Arial" charset="0"/>
                <a:sym typeface="Arial" charset="0"/>
              </a:rPr>
              <a:t>” (Mother)</a:t>
            </a:r>
            <a:endParaRPr lang="en-US" dirty="0">
              <a:solidFill>
                <a:schemeClr val="accent3"/>
              </a:solidFill>
              <a:latin typeface="Comic Sans MS" pitchFamily="66" charset="0"/>
              <a:ea typeface="ヒラギノ角ゴ ProN W6" charset="-128"/>
              <a:sym typeface="Arial" charset="0"/>
            </a:endParaRPr>
          </a:p>
        </p:txBody>
      </p:sp>
      <p:sp>
        <p:nvSpPr>
          <p:cNvPr id="3" name="Content Placeholder 2"/>
          <p:cNvSpPr>
            <a:spLocks noGrp="1"/>
          </p:cNvSpPr>
          <p:nvPr>
            <p:ph idx="1"/>
          </p:nvPr>
        </p:nvSpPr>
        <p:spPr>
          <a:xfrm>
            <a:off x="650240" y="2275841"/>
            <a:ext cx="11704320" cy="4545176"/>
          </a:xfrm>
        </p:spPr>
        <p:txBody>
          <a:bodyPr/>
          <a:lstStyle/>
          <a:p>
            <a:pPr marL="0" indent="0">
              <a:buNone/>
            </a:pPr>
            <a:r>
              <a:rPr lang="en-US" dirty="0"/>
              <a:t> </a:t>
            </a:r>
          </a:p>
        </p:txBody>
      </p:sp>
      <p:sp>
        <p:nvSpPr>
          <p:cNvPr id="4" name="Title 3"/>
          <p:cNvSpPr>
            <a:spLocks noGrp="1"/>
          </p:cNvSpPr>
          <p:nvPr>
            <p:ph type="title"/>
          </p:nvPr>
        </p:nvSpPr>
        <p:spPr/>
        <p:txBody>
          <a:bodyPr/>
          <a:lstStyle/>
          <a:p>
            <a:r>
              <a:rPr lang="en-US" dirty="0" smtClean="0"/>
              <a:t> </a:t>
            </a:r>
            <a:endParaRPr lang="en-US" dirty="0"/>
          </a:p>
        </p:txBody>
      </p:sp>
      <p:sp>
        <p:nvSpPr>
          <p:cNvPr id="5" name="Rectangle 4"/>
          <p:cNvSpPr/>
          <p:nvPr/>
        </p:nvSpPr>
        <p:spPr>
          <a:xfrm>
            <a:off x="813768" y="7613104"/>
            <a:ext cx="9947944" cy="1323439"/>
          </a:xfrm>
          <a:prstGeom prst="rect">
            <a:avLst/>
          </a:prstGeom>
        </p:spPr>
        <p:txBody>
          <a:bodyPr wrap="square">
            <a:spAutoFit/>
          </a:bodyPr>
          <a:lstStyle/>
          <a:p>
            <a:pPr marL="342864" indent="-342864" algn="l"/>
            <a:r>
              <a:rPr lang="en-US" sz="2000" b="1" dirty="0">
                <a:solidFill>
                  <a:schemeClr val="tx1"/>
                </a:solidFill>
                <a:latin typeface="Comic Sans MS" pitchFamily="66" charset="0"/>
              </a:rPr>
              <a:t>Qualitative study</a:t>
            </a:r>
          </a:p>
          <a:p>
            <a:pPr marL="342864" indent="-342864" algn="l"/>
            <a:r>
              <a:rPr lang="en-US" sz="2000" dirty="0">
                <a:solidFill>
                  <a:schemeClr val="tx1"/>
                </a:solidFill>
                <a:latin typeface="Comic Sans MS" pitchFamily="66" charset="0"/>
              </a:rPr>
              <a:t>Brown, FL, </a:t>
            </a:r>
            <a:r>
              <a:rPr lang="en-US" sz="2000" dirty="0" err="1">
                <a:solidFill>
                  <a:schemeClr val="tx1"/>
                </a:solidFill>
                <a:latin typeface="Comic Sans MS" pitchFamily="66" charset="0"/>
              </a:rPr>
              <a:t>Whittingham</a:t>
            </a:r>
            <a:r>
              <a:rPr lang="en-US" sz="2000" dirty="0">
                <a:solidFill>
                  <a:schemeClr val="tx1"/>
                </a:solidFill>
                <a:latin typeface="Comic Sans MS" pitchFamily="66" charset="0"/>
              </a:rPr>
              <a:t>, K., </a:t>
            </a:r>
            <a:r>
              <a:rPr lang="en-US" sz="2000" dirty="0" err="1">
                <a:solidFill>
                  <a:schemeClr val="tx1"/>
                </a:solidFill>
                <a:latin typeface="Comic Sans MS" pitchFamily="66" charset="0"/>
              </a:rPr>
              <a:t>Sofronoff</a:t>
            </a:r>
            <a:r>
              <a:rPr lang="en-US" sz="2000" dirty="0">
                <a:solidFill>
                  <a:schemeClr val="tx1"/>
                </a:solidFill>
                <a:latin typeface="Comic Sans MS" pitchFamily="66" charset="0"/>
              </a:rPr>
              <a:t>, K., Boyd, R.  Parenting a Child with a Traumatic Brain Injury: Experiences of Parents and Health Professionals , Brain Injury, [in review]</a:t>
            </a:r>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9442" name="Rectangle 1"/>
          <p:cNvSpPr>
            <a:spLocks noGrp="1" noChangeArrowheads="1"/>
          </p:cNvSpPr>
          <p:nvPr>
            <p:ph type="title"/>
          </p:nvPr>
        </p:nvSpPr>
        <p:spPr>
          <a:xfrm>
            <a:off x="330200" y="609600"/>
            <a:ext cx="11353800" cy="2438400"/>
          </a:xfrm>
        </p:spPr>
        <p:txBody>
          <a:bodyPr>
            <a:normAutofit fontScale="90000"/>
          </a:bodyPr>
          <a:lstStyle/>
          <a:p>
            <a:r>
              <a:rPr lang="en-US" sz="6000" dirty="0" smtClean="0">
                <a:solidFill>
                  <a:schemeClr val="accent4"/>
                </a:solidFill>
                <a:latin typeface="Comic Sans MS" pitchFamily="66" charset="0"/>
              </a:rPr>
              <a:t>Did participation in the program reduce dysfunctional parenting practices relative to waitlist? </a:t>
            </a:r>
          </a:p>
        </p:txBody>
      </p:sp>
      <p:sp>
        <p:nvSpPr>
          <p:cNvPr id="4" name="Content Placeholder 3"/>
          <p:cNvSpPr>
            <a:spLocks noGrp="1"/>
          </p:cNvSpPr>
          <p:nvPr>
            <p:ph idx="1"/>
          </p:nvPr>
        </p:nvSpPr>
        <p:spPr>
          <a:xfrm>
            <a:off x="1300480" y="4876800"/>
            <a:ext cx="11704320" cy="3962400"/>
          </a:xfrm>
        </p:spPr>
        <p:txBody>
          <a:bodyPr/>
          <a:lstStyle/>
          <a:p>
            <a:pPr>
              <a:buNone/>
            </a:pPr>
            <a:r>
              <a:rPr lang="en-US" dirty="0" smtClean="0"/>
              <a:t>  </a:t>
            </a:r>
            <a:endParaRPr lang="en-US" dirty="0"/>
          </a:p>
        </p:txBody>
      </p:sp>
      <p:pic>
        <p:nvPicPr>
          <p:cNvPr id="6" name="Picture 5" descr="parenting2.jpg"/>
          <p:cNvPicPr>
            <a:picLocks noChangeAspect="1"/>
          </p:cNvPicPr>
          <p:nvPr/>
        </p:nvPicPr>
        <p:blipFill>
          <a:blip r:embed="rId2"/>
          <a:stretch>
            <a:fillRect/>
          </a:stretch>
        </p:blipFill>
        <p:spPr>
          <a:xfrm>
            <a:off x="3987800" y="3657600"/>
            <a:ext cx="8383910" cy="55753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59051370"/>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9442" name="Rectangle 1"/>
          <p:cNvSpPr>
            <a:spLocks noGrp="1" noChangeArrowheads="1"/>
          </p:cNvSpPr>
          <p:nvPr>
            <p:ph type="title"/>
          </p:nvPr>
        </p:nvSpPr>
        <p:spPr>
          <a:xfrm>
            <a:off x="482600" y="457200"/>
            <a:ext cx="10464801" cy="2438400"/>
          </a:xfrm>
        </p:spPr>
        <p:txBody>
          <a:bodyPr>
            <a:normAutofit/>
          </a:bodyPr>
          <a:lstStyle/>
          <a:p>
            <a:pPr marL="1711325" lvl="1" indent="-677863"/>
            <a:r>
              <a:rPr lang="en-US" sz="3600" dirty="0" smtClean="0">
                <a:solidFill>
                  <a:srgbClr val="000000"/>
                </a:solidFill>
                <a:latin typeface="Comic Sans MS" pitchFamily="66" charset="0"/>
                <a:cs typeface="Helvetica" charset="0"/>
                <a:sym typeface="Helvetica" charset="0"/>
              </a:rPr>
              <a:t>Parenting Scale </a:t>
            </a:r>
            <a:r>
              <a:rPr lang="en-US" sz="2400" dirty="0" smtClean="0">
                <a:solidFill>
                  <a:srgbClr val="000000"/>
                </a:solidFill>
                <a:latin typeface="Comic Sans MS" pitchFamily="66" charset="0"/>
                <a:cs typeface="Helvetica" charset="0"/>
                <a:sym typeface="Helvetica" charset="0"/>
              </a:rPr>
              <a:t>(Arnold et al., 1993)</a:t>
            </a:r>
            <a:endParaRPr lang="en-US" sz="2400" dirty="0">
              <a:solidFill>
                <a:srgbClr val="000000"/>
              </a:solidFill>
              <a:latin typeface="Comic Sans MS" pitchFamily="66" charset="0"/>
              <a:ea typeface="ヒラギノ角ゴ ProN W3" charset="-128"/>
              <a:sym typeface="Helvetica" charset="0"/>
            </a:endParaRPr>
          </a:p>
        </p:txBody>
      </p:sp>
      <p:sp>
        <p:nvSpPr>
          <p:cNvPr id="4" name="Content Placeholder 3"/>
          <p:cNvSpPr>
            <a:spLocks noGrp="1"/>
          </p:cNvSpPr>
          <p:nvPr>
            <p:ph idx="1"/>
          </p:nvPr>
        </p:nvSpPr>
        <p:spPr>
          <a:xfrm>
            <a:off x="406400" y="0"/>
            <a:ext cx="11704320" cy="914400"/>
          </a:xfrm>
        </p:spPr>
        <p:txBody>
          <a:bodyPr/>
          <a:lstStyle/>
          <a:p>
            <a:pPr>
              <a:buNone/>
            </a:pPr>
            <a:r>
              <a:rPr lang="en-US" dirty="0" smtClean="0"/>
              <a:t>  </a:t>
            </a:r>
            <a:endParaRPr lang="en-US" dirty="0"/>
          </a:p>
        </p:txBody>
      </p:sp>
      <p:graphicFrame>
        <p:nvGraphicFramePr>
          <p:cNvPr id="81922" name="Object 2"/>
          <p:cNvGraphicFramePr>
            <a:graphicFrameLocks noChangeAspect="1"/>
          </p:cNvGraphicFramePr>
          <p:nvPr/>
        </p:nvGraphicFramePr>
        <p:xfrm>
          <a:off x="3759200" y="2492375"/>
          <a:ext cx="7772400" cy="6746875"/>
        </p:xfrm>
        <a:graphic>
          <a:graphicData uri="http://schemas.openxmlformats.org/presentationml/2006/ole">
            <p:oleObj spid="_x0000_s81933" name="Document" r:id="rId3" imgW="21942857" imgH="19047619" progId="Word.Document.12">
              <p:link updateAutomatic="1"/>
            </p:oleObj>
          </a:graphicData>
        </a:graphic>
      </p:graphicFrame>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59051370"/>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0466" name="Rectangle 1"/>
          <p:cNvSpPr>
            <a:spLocks noGrp="1" noChangeArrowheads="1"/>
          </p:cNvSpPr>
          <p:nvPr>
            <p:ph type="title"/>
          </p:nvPr>
        </p:nvSpPr>
        <p:spPr>
          <a:xfrm>
            <a:off x="650240" y="340296"/>
            <a:ext cx="11704320" cy="1408853"/>
          </a:xfrm>
        </p:spPr>
        <p:txBody>
          <a:bodyPr>
            <a:normAutofit/>
          </a:bodyPr>
          <a:lstStyle/>
          <a:p>
            <a:pPr eaLnBrk="1" hangingPunct="1"/>
            <a:r>
              <a:rPr lang="en-US" sz="6000" dirty="0" smtClean="0">
                <a:solidFill>
                  <a:schemeClr val="accent4"/>
                </a:solidFill>
                <a:latin typeface="Comic Sans MS" pitchFamily="66" charset="0"/>
              </a:rPr>
              <a:t> </a:t>
            </a:r>
          </a:p>
        </p:txBody>
      </p:sp>
      <p:sp>
        <p:nvSpPr>
          <p:cNvPr id="3" name="Rectangle 2"/>
          <p:cNvSpPr/>
          <p:nvPr/>
        </p:nvSpPr>
        <p:spPr>
          <a:xfrm>
            <a:off x="3314781" y="806550"/>
            <a:ext cx="6502400" cy="1938992"/>
          </a:xfrm>
          <a:prstGeom prst="rect">
            <a:avLst/>
          </a:prstGeom>
        </p:spPr>
        <p:txBody>
          <a:bodyPr>
            <a:spAutoFit/>
          </a:bodyPr>
          <a:lstStyle/>
          <a:p>
            <a:pPr algn="l"/>
            <a:endParaRPr lang="en-US" dirty="0" smtClean="0"/>
          </a:p>
          <a:p>
            <a:pPr algn="l"/>
            <a:endParaRPr lang="en-US" dirty="0" smtClean="0"/>
          </a:p>
          <a:p>
            <a:endParaRPr lang="en-US" b="0" i="0" u="none" strike="noStrike" baseline="0" dirty="0" smtClean="0">
              <a:latin typeface="Times New Roman"/>
            </a:endParaRPr>
          </a:p>
        </p:txBody>
      </p:sp>
      <p:sp>
        <p:nvSpPr>
          <p:cNvPr id="4" name="Rectangle 3"/>
          <p:cNvSpPr/>
          <p:nvPr/>
        </p:nvSpPr>
        <p:spPr>
          <a:xfrm>
            <a:off x="3251200" y="3907304"/>
            <a:ext cx="6502400" cy="1938992"/>
          </a:xfrm>
          <a:prstGeom prst="rect">
            <a:avLst/>
          </a:prstGeom>
        </p:spPr>
        <p:txBody>
          <a:bodyPr>
            <a:spAutoFit/>
          </a:bodyPr>
          <a:lstStyle/>
          <a:p>
            <a:endParaRPr lang="en-US" dirty="0" smtClean="0"/>
          </a:p>
          <a:p>
            <a:endParaRPr lang="en-US" dirty="0" smtClean="0"/>
          </a:p>
          <a:p>
            <a:endParaRPr lang="en-US" dirty="0"/>
          </a:p>
        </p:txBody>
      </p:sp>
      <p:sp>
        <p:nvSpPr>
          <p:cNvPr id="13" name="Content Placeholder 12"/>
          <p:cNvSpPr>
            <a:spLocks noGrp="1"/>
          </p:cNvSpPr>
          <p:nvPr>
            <p:ph idx="1"/>
          </p:nvPr>
        </p:nvSpPr>
        <p:spPr>
          <a:xfrm>
            <a:off x="650240" y="2275841"/>
            <a:ext cx="746760" cy="1991360"/>
          </a:xfrm>
        </p:spPr>
        <p:txBody>
          <a:bodyPr/>
          <a:lstStyle/>
          <a:p>
            <a:pPr>
              <a:buNone/>
            </a:pPr>
            <a:r>
              <a:rPr lang="en-US" dirty="0" smtClean="0"/>
              <a:t> </a:t>
            </a:r>
            <a:endParaRPr lang="en-US" dirty="0"/>
          </a:p>
        </p:txBody>
      </p:sp>
      <p:pic>
        <p:nvPicPr>
          <p:cNvPr id="15" name="Picture 14"/>
          <p:cNvPicPr>
            <a:picLocks noChangeAspect="1" noChangeArrowheads="1"/>
          </p:cNvPicPr>
          <p:nvPr/>
        </p:nvPicPr>
        <p:blipFill>
          <a:blip r:embed="rId3" cstate="print"/>
          <a:srcRect/>
          <a:stretch>
            <a:fillRect/>
          </a:stretch>
        </p:blipFill>
        <p:spPr bwMode="auto">
          <a:xfrm>
            <a:off x="0" y="1447800"/>
            <a:ext cx="6604000" cy="6350000"/>
          </a:xfrm>
          <a:prstGeom prst="rect">
            <a:avLst/>
          </a:prstGeom>
          <a:noFill/>
          <a:ln w="1">
            <a:noFill/>
            <a:miter lim="800000"/>
            <a:headEnd/>
            <a:tailEnd type="none" w="med" len="med"/>
          </a:ln>
          <a:effectLst/>
        </p:spPr>
      </p:pic>
      <p:sp>
        <p:nvSpPr>
          <p:cNvPr id="6" name="TextBox 5"/>
          <p:cNvSpPr txBox="1"/>
          <p:nvPr/>
        </p:nvSpPr>
        <p:spPr>
          <a:xfrm>
            <a:off x="482600" y="609600"/>
            <a:ext cx="4608512" cy="707886"/>
          </a:xfrm>
          <a:prstGeom prst="rect">
            <a:avLst/>
          </a:prstGeom>
          <a:noFill/>
        </p:spPr>
        <p:txBody>
          <a:bodyPr wrap="square" rtlCol="0">
            <a:spAutoFit/>
          </a:bodyPr>
          <a:lstStyle/>
          <a:p>
            <a:r>
              <a:rPr lang="en-US" dirty="0" smtClean="0"/>
              <a:t>Laxness</a:t>
            </a:r>
            <a:endParaRPr lang="en-US" dirty="0"/>
          </a:p>
        </p:txBody>
      </p:sp>
      <p:graphicFrame>
        <p:nvGraphicFramePr>
          <p:cNvPr id="16" name="Table 15"/>
          <p:cNvGraphicFramePr>
            <a:graphicFrameLocks noGrp="1"/>
          </p:cNvGraphicFramePr>
          <p:nvPr/>
        </p:nvGraphicFramePr>
        <p:xfrm>
          <a:off x="5450455" y="1986844"/>
          <a:ext cx="2103888" cy="5779911"/>
        </p:xfrm>
        <a:graphic>
          <a:graphicData uri="http://schemas.openxmlformats.org/drawingml/2006/table">
            <a:tbl>
              <a:tblPr/>
              <a:tblGrid>
                <a:gridCol w="2103888"/>
              </a:tblGrid>
              <a:tr h="5779911">
                <a:tc>
                  <a:txBody>
                    <a:bodyPr/>
                    <a:lstStyle/>
                    <a:p>
                      <a:pPr algn="l" fontAlgn="b"/>
                      <a:endParaRPr lang="en-US" sz="1000" b="0" i="0" u="none" strike="noStrike" dirty="0">
                        <a:solidFill>
                          <a:srgbClr val="000000"/>
                        </a:solidFill>
                        <a:latin typeface="Calibri"/>
                      </a:endParaRPr>
                    </a:p>
                  </a:txBody>
                  <a:tcPr marL="11560" marR="11560" marT="11560" marB="0" anchor="b">
                    <a:lnL>
                      <a:noFill/>
                    </a:lnL>
                    <a:lnR>
                      <a:noFill/>
                    </a:lnR>
                    <a:lnT>
                      <a:noFill/>
                    </a:lnT>
                    <a:lnB>
                      <a:noFill/>
                    </a:lnB>
                  </a:tcPr>
                </a:tc>
              </a:tr>
            </a:tbl>
          </a:graphicData>
        </a:graphic>
      </p:graphicFrame>
      <p:pic>
        <p:nvPicPr>
          <p:cNvPr id="17" name="Picture 16"/>
          <p:cNvPicPr>
            <a:picLocks noChangeAspect="1" noChangeArrowheads="1"/>
          </p:cNvPicPr>
          <p:nvPr/>
        </p:nvPicPr>
        <p:blipFill>
          <a:blip r:embed="rId4" cstate="print"/>
          <a:srcRect/>
          <a:stretch>
            <a:fillRect/>
          </a:stretch>
        </p:blipFill>
        <p:spPr bwMode="auto">
          <a:xfrm>
            <a:off x="6121400" y="1219200"/>
            <a:ext cx="6577584" cy="6324600"/>
          </a:xfrm>
          <a:prstGeom prst="rect">
            <a:avLst/>
          </a:prstGeom>
          <a:noFill/>
          <a:ln w="1">
            <a:noFill/>
            <a:miter lim="800000"/>
            <a:headEnd/>
            <a:tailEnd type="none" w="med" len="med"/>
          </a:ln>
          <a:effectLst/>
        </p:spPr>
      </p:pic>
      <p:sp>
        <p:nvSpPr>
          <p:cNvPr id="12" name="TextBox 11"/>
          <p:cNvSpPr txBox="1"/>
          <p:nvPr/>
        </p:nvSpPr>
        <p:spPr>
          <a:xfrm>
            <a:off x="7035800" y="685800"/>
            <a:ext cx="5428184" cy="707886"/>
          </a:xfrm>
          <a:prstGeom prst="rect">
            <a:avLst/>
          </a:prstGeom>
          <a:noFill/>
        </p:spPr>
        <p:txBody>
          <a:bodyPr wrap="square" rtlCol="0">
            <a:spAutoFit/>
          </a:bodyPr>
          <a:lstStyle/>
          <a:p>
            <a:r>
              <a:rPr lang="en-US" dirty="0" smtClean="0"/>
              <a:t>Over-reactivity</a:t>
            </a:r>
            <a:endParaRPr lang="en-US" dirty="0"/>
          </a:p>
        </p:txBody>
      </p:sp>
      <p:sp>
        <p:nvSpPr>
          <p:cNvPr id="18" name="TextBox 17"/>
          <p:cNvSpPr txBox="1"/>
          <p:nvPr/>
        </p:nvSpPr>
        <p:spPr>
          <a:xfrm>
            <a:off x="0" y="7876163"/>
            <a:ext cx="6350000" cy="1877437"/>
          </a:xfrm>
          <a:prstGeom prst="rect">
            <a:avLst/>
          </a:prstGeom>
          <a:noFill/>
        </p:spPr>
        <p:txBody>
          <a:bodyPr wrap="square" rtlCol="0">
            <a:spAutoFit/>
          </a:bodyPr>
          <a:lstStyle/>
          <a:p>
            <a:r>
              <a:rPr lang="en-US" sz="2800" b="1" dirty="0" smtClean="0">
                <a:latin typeface="+mj-lt"/>
              </a:rPr>
              <a:t>d= 0.76</a:t>
            </a:r>
          </a:p>
          <a:p>
            <a:r>
              <a:rPr lang="en-US" sz="2800" b="1" dirty="0" err="1" smtClean="0">
                <a:latin typeface="+mj-lt"/>
              </a:rPr>
              <a:t>β</a:t>
            </a:r>
            <a:r>
              <a:rPr lang="en-US" sz="2800" b="1" dirty="0" smtClean="0">
                <a:latin typeface="+mj-lt"/>
              </a:rPr>
              <a:t>: -0.74</a:t>
            </a:r>
          </a:p>
          <a:p>
            <a:endParaRPr lang="en-US" sz="2000" b="1" dirty="0" smtClean="0">
              <a:latin typeface="+mj-lt"/>
            </a:endParaRPr>
          </a:p>
          <a:p>
            <a:r>
              <a:rPr lang="en-US" sz="2000" b="1" dirty="0" err="1" smtClean="0">
                <a:latin typeface="+mj-lt"/>
              </a:rPr>
              <a:t>t</a:t>
            </a:r>
            <a:r>
              <a:rPr lang="en-US" sz="2000" b="1" dirty="0" smtClean="0">
                <a:latin typeface="+mj-lt"/>
              </a:rPr>
              <a:t> (52.58)= -4.00, </a:t>
            </a:r>
            <a:r>
              <a:rPr lang="en-US" sz="2000" b="1" dirty="0" err="1" smtClean="0">
                <a:latin typeface="+mj-lt"/>
              </a:rPr>
              <a:t>p</a:t>
            </a:r>
            <a:r>
              <a:rPr lang="en-US" sz="2000" b="1" dirty="0" smtClean="0">
                <a:latin typeface="+mj-lt"/>
              </a:rPr>
              <a:t>&lt;.001</a:t>
            </a:r>
          </a:p>
          <a:p>
            <a:r>
              <a:rPr lang="en-US" sz="2000" b="1" dirty="0" smtClean="0">
                <a:latin typeface="+mj-lt"/>
              </a:rPr>
              <a:t>6-months- NS</a:t>
            </a:r>
            <a:endParaRPr lang="en-US" sz="2000" b="1" dirty="0">
              <a:latin typeface="+mj-lt"/>
            </a:endParaRPr>
          </a:p>
        </p:txBody>
      </p:sp>
      <p:sp>
        <p:nvSpPr>
          <p:cNvPr id="19" name="TextBox 18"/>
          <p:cNvSpPr txBox="1"/>
          <p:nvPr/>
        </p:nvSpPr>
        <p:spPr>
          <a:xfrm>
            <a:off x="6273800" y="7876163"/>
            <a:ext cx="6350000" cy="1877437"/>
          </a:xfrm>
          <a:prstGeom prst="rect">
            <a:avLst/>
          </a:prstGeom>
          <a:noFill/>
        </p:spPr>
        <p:txBody>
          <a:bodyPr wrap="square" rtlCol="0">
            <a:spAutoFit/>
          </a:bodyPr>
          <a:lstStyle/>
          <a:p>
            <a:r>
              <a:rPr lang="en-US" sz="2800" b="1" dirty="0" smtClean="0">
                <a:latin typeface="+mj-lt"/>
              </a:rPr>
              <a:t>d= 0.54 </a:t>
            </a:r>
          </a:p>
          <a:p>
            <a:r>
              <a:rPr lang="en-US" sz="2800" b="1" dirty="0" err="1" smtClean="0">
                <a:latin typeface="+mj-lt"/>
              </a:rPr>
              <a:t>β</a:t>
            </a:r>
            <a:r>
              <a:rPr lang="en-US" sz="2800" b="1" dirty="0" smtClean="0">
                <a:latin typeface="+mj-lt"/>
              </a:rPr>
              <a:t>: -0.39</a:t>
            </a:r>
          </a:p>
          <a:p>
            <a:endParaRPr lang="en-US" sz="2000" b="1" dirty="0" smtClean="0">
              <a:latin typeface="+mj-lt"/>
            </a:endParaRPr>
          </a:p>
          <a:p>
            <a:r>
              <a:rPr lang="en-US" sz="2000" b="1" dirty="0" err="1" smtClean="0">
                <a:latin typeface="+mj-lt"/>
              </a:rPr>
              <a:t>t</a:t>
            </a:r>
            <a:r>
              <a:rPr lang="en-US" sz="2000" b="1" dirty="0" smtClean="0">
                <a:latin typeface="+mj-lt"/>
              </a:rPr>
              <a:t> (52.45)= -2.25, </a:t>
            </a:r>
            <a:r>
              <a:rPr lang="en-US" sz="2000" b="1" dirty="0" err="1" smtClean="0">
                <a:latin typeface="+mj-lt"/>
              </a:rPr>
              <a:t>p</a:t>
            </a:r>
            <a:r>
              <a:rPr lang="en-US" sz="2000" b="1" dirty="0" smtClean="0">
                <a:latin typeface="+mj-lt"/>
              </a:rPr>
              <a:t>=.029</a:t>
            </a:r>
          </a:p>
          <a:p>
            <a:r>
              <a:rPr lang="en-US" sz="2000" b="1" dirty="0" smtClean="0">
                <a:latin typeface="+mj-lt"/>
              </a:rPr>
              <a:t>6-months- NS</a:t>
            </a:r>
            <a:endParaRPr lang="en-US" sz="2000" b="1" dirty="0">
              <a:latin typeface="+mj-lt"/>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19213024"/>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9442" name="Rectangle 1"/>
          <p:cNvSpPr>
            <a:spLocks noGrp="1" noChangeArrowheads="1"/>
          </p:cNvSpPr>
          <p:nvPr>
            <p:ph type="title"/>
          </p:nvPr>
        </p:nvSpPr>
        <p:spPr>
          <a:xfrm>
            <a:off x="0" y="685800"/>
            <a:ext cx="11353800" cy="2438400"/>
          </a:xfrm>
        </p:spPr>
        <p:txBody>
          <a:bodyPr>
            <a:normAutofit fontScale="90000"/>
          </a:bodyPr>
          <a:lstStyle/>
          <a:p>
            <a:r>
              <a:rPr lang="en-US" sz="6000" dirty="0" smtClean="0">
                <a:solidFill>
                  <a:schemeClr val="accent4"/>
                </a:solidFill>
                <a:latin typeface="Comic Sans MS" pitchFamily="66" charset="0"/>
              </a:rPr>
              <a:t>Did participation in the program improve parental adjustment relative to waitlist? </a:t>
            </a:r>
          </a:p>
        </p:txBody>
      </p:sp>
      <p:sp>
        <p:nvSpPr>
          <p:cNvPr id="4" name="Content Placeholder 3"/>
          <p:cNvSpPr>
            <a:spLocks noGrp="1"/>
          </p:cNvSpPr>
          <p:nvPr>
            <p:ph idx="1"/>
          </p:nvPr>
        </p:nvSpPr>
        <p:spPr>
          <a:xfrm>
            <a:off x="1300480" y="4876800"/>
            <a:ext cx="11704320" cy="3962400"/>
          </a:xfrm>
        </p:spPr>
        <p:txBody>
          <a:bodyPr/>
          <a:lstStyle/>
          <a:p>
            <a:pPr>
              <a:buNone/>
            </a:pPr>
            <a:r>
              <a:rPr lang="en-US" dirty="0" smtClean="0"/>
              <a:t>  </a:t>
            </a:r>
            <a:endParaRPr lang="en-US" dirty="0"/>
          </a:p>
        </p:txBody>
      </p:sp>
      <p:pic>
        <p:nvPicPr>
          <p:cNvPr id="5" name="Picture 4" descr="parent dep.jpg"/>
          <p:cNvPicPr>
            <a:picLocks noChangeAspect="1"/>
          </p:cNvPicPr>
          <p:nvPr/>
        </p:nvPicPr>
        <p:blipFill>
          <a:blip r:embed="rId2"/>
          <a:stretch>
            <a:fillRect/>
          </a:stretch>
        </p:blipFill>
        <p:spPr>
          <a:xfrm>
            <a:off x="787400" y="4038600"/>
            <a:ext cx="10256520" cy="427355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59051370"/>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9442" name="Rectangle 1"/>
          <p:cNvSpPr>
            <a:spLocks noGrp="1" noChangeArrowheads="1"/>
          </p:cNvSpPr>
          <p:nvPr>
            <p:ph type="title"/>
          </p:nvPr>
        </p:nvSpPr>
        <p:spPr>
          <a:xfrm>
            <a:off x="0" y="457200"/>
            <a:ext cx="13004800" cy="2438400"/>
          </a:xfrm>
        </p:spPr>
        <p:txBody>
          <a:bodyPr>
            <a:normAutofit/>
          </a:bodyPr>
          <a:lstStyle/>
          <a:p>
            <a:pPr lvl="1"/>
            <a:r>
              <a:rPr lang="en-US" sz="3600" dirty="0" smtClean="0">
                <a:latin typeface="Comic Sans MS"/>
                <a:cs typeface="Comic Sans MS"/>
              </a:rPr>
              <a:t>Depression Anxiety and Stress Scale </a:t>
            </a:r>
            <a:r>
              <a:rPr lang="en-US" sz="2400" dirty="0" smtClean="0">
                <a:latin typeface="Comic Sans MS"/>
                <a:cs typeface="Comic Sans MS"/>
              </a:rPr>
              <a:t>(</a:t>
            </a:r>
            <a:r>
              <a:rPr lang="en-US" sz="2400" dirty="0" err="1" smtClean="0">
                <a:latin typeface="Comic Sans MS"/>
                <a:cs typeface="Comic Sans MS"/>
              </a:rPr>
              <a:t>Lovibond</a:t>
            </a:r>
            <a:r>
              <a:rPr lang="en-US" sz="2400" dirty="0" smtClean="0">
                <a:latin typeface="Comic Sans MS"/>
                <a:cs typeface="Comic Sans MS"/>
              </a:rPr>
              <a:t> and </a:t>
            </a:r>
            <a:r>
              <a:rPr lang="en-US" sz="2400" dirty="0" err="1" smtClean="0">
                <a:latin typeface="Comic Sans MS"/>
                <a:cs typeface="Comic Sans MS"/>
              </a:rPr>
              <a:t>Lovibond</a:t>
            </a:r>
            <a:r>
              <a:rPr lang="en-US" sz="2400" dirty="0" smtClean="0">
                <a:latin typeface="Comic Sans MS"/>
                <a:cs typeface="Comic Sans MS"/>
              </a:rPr>
              <a:t>, 1995)</a:t>
            </a:r>
          </a:p>
        </p:txBody>
      </p:sp>
      <p:sp>
        <p:nvSpPr>
          <p:cNvPr id="4" name="Content Placeholder 3"/>
          <p:cNvSpPr>
            <a:spLocks noGrp="1"/>
          </p:cNvSpPr>
          <p:nvPr>
            <p:ph idx="1"/>
          </p:nvPr>
        </p:nvSpPr>
        <p:spPr>
          <a:xfrm>
            <a:off x="406400" y="304800"/>
            <a:ext cx="11704320" cy="1219200"/>
          </a:xfrm>
        </p:spPr>
        <p:txBody>
          <a:bodyPr/>
          <a:lstStyle/>
          <a:p>
            <a:pPr>
              <a:buNone/>
            </a:pPr>
            <a:r>
              <a:rPr lang="en-US" dirty="0" smtClean="0"/>
              <a:t>  </a:t>
            </a:r>
            <a:endParaRPr lang="en-US" dirty="0"/>
          </a:p>
        </p:txBody>
      </p:sp>
      <p:graphicFrame>
        <p:nvGraphicFramePr>
          <p:cNvPr id="83971" name="Object 3"/>
          <p:cNvGraphicFramePr>
            <a:graphicFrameLocks noChangeAspect="1"/>
          </p:cNvGraphicFramePr>
          <p:nvPr/>
        </p:nvGraphicFramePr>
        <p:xfrm>
          <a:off x="787400" y="2514600"/>
          <a:ext cx="13394027" cy="5708650"/>
        </p:xfrm>
        <a:graphic>
          <a:graphicData uri="http://schemas.openxmlformats.org/presentationml/2006/ole">
            <p:oleObj spid="_x0000_s83982" name="Document" r:id="rId3" imgW="26666667" imgH="17015873" progId="Word.Document.12">
              <p:link updateAutomatic="1"/>
            </p:oleObj>
          </a:graphicData>
        </a:graphic>
      </p:graphicFrame>
      <p:sp>
        <p:nvSpPr>
          <p:cNvPr id="6" name="Rectangle 5"/>
          <p:cNvSpPr/>
          <p:nvPr/>
        </p:nvSpPr>
        <p:spPr>
          <a:xfrm>
            <a:off x="12293600" y="2667000"/>
            <a:ext cx="1752600" cy="55626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2293600" y="2514600"/>
            <a:ext cx="2286000" cy="58674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59051370"/>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304800"/>
            <a:ext cx="11704320" cy="1408853"/>
          </a:xfrm>
        </p:spPr>
        <p:txBody>
          <a:bodyPr>
            <a:normAutofit/>
          </a:bodyPr>
          <a:lstStyle/>
          <a:p>
            <a:r>
              <a:rPr lang="en-US" sz="6000" dirty="0" smtClean="0">
                <a:solidFill>
                  <a:schemeClr val="accent4"/>
                </a:solidFill>
                <a:latin typeface="Comic Sans MS"/>
                <a:cs typeface="Comic Sans MS"/>
              </a:rPr>
              <a:t> </a:t>
            </a:r>
            <a:endParaRPr lang="en-US" sz="6000" dirty="0">
              <a:solidFill>
                <a:schemeClr val="accent4"/>
              </a:solidFill>
              <a:latin typeface="Comic Sans MS"/>
              <a:cs typeface="Comic Sans MS"/>
            </a:endParaRPr>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latin typeface="Times New Roman"/>
            </a:endParaRPr>
          </a:p>
        </p:txBody>
      </p:sp>
      <p:sp>
        <p:nvSpPr>
          <p:cNvPr id="8" name="Content Placeholder 7"/>
          <p:cNvSpPr txBox="1">
            <a:spLocks/>
          </p:cNvSpPr>
          <p:nvPr/>
        </p:nvSpPr>
        <p:spPr>
          <a:xfrm>
            <a:off x="635000" y="1981200"/>
            <a:ext cx="6640760" cy="1517716"/>
          </a:xfrm>
          <a:prstGeom prst="rect">
            <a:avLst/>
          </a:prstGeom>
        </p:spPr>
        <p:txBody>
          <a:bodyPr vert="horz" lIns="130046" tIns="65023" rIns="130046" bIns="65023" rtlCol="0">
            <a:normAutofit/>
          </a:bodyPr>
          <a:lstStyle/>
          <a:p>
            <a:pPr marL="0" marR="0" lvl="0" indent="0" algn="l" defTabSz="1300460" rtl="0" eaLnBrk="1" fontAlgn="auto" latinLnBrk="0" hangingPunct="1">
              <a:lnSpc>
                <a:spcPct val="100000"/>
              </a:lnSpc>
              <a:spcBef>
                <a:spcPct val="20000"/>
              </a:spcBef>
              <a:spcAft>
                <a:spcPts val="0"/>
              </a:spcAft>
              <a:buClr>
                <a:schemeClr val="accent1"/>
              </a:buClr>
              <a:buSzPct val="85000"/>
              <a:buFont typeface="Arial" pitchFamily="34" charset="0"/>
              <a:buNone/>
              <a:tabLst/>
              <a:defRPr/>
            </a:pPr>
            <a:r>
              <a:rPr kumimoji="0" lang="en-US" sz="3400" b="0" i="0" u="none" strike="noStrike" kern="1200" cap="none" spc="0" normalizeH="0" baseline="0" noProof="0" smtClean="0">
                <a:ln>
                  <a:noFill/>
                </a:ln>
                <a:solidFill>
                  <a:schemeClr val="tx1"/>
                </a:solidFill>
                <a:effectLst/>
                <a:uLnTx/>
                <a:uFillTx/>
                <a:latin typeface="+mn-lt"/>
                <a:ea typeface="+mn-ea"/>
                <a:cs typeface="+mn-cs"/>
              </a:rPr>
              <a:t> </a:t>
            </a:r>
          </a:p>
          <a:p>
            <a:pPr marL="0" marR="0" lvl="0" indent="0" algn="l" defTabSz="1300460" rtl="0" eaLnBrk="1" fontAlgn="auto" latinLnBrk="0" hangingPunct="1">
              <a:lnSpc>
                <a:spcPct val="100000"/>
              </a:lnSpc>
              <a:spcBef>
                <a:spcPct val="20000"/>
              </a:spcBef>
              <a:spcAft>
                <a:spcPts val="0"/>
              </a:spcAft>
              <a:buClr>
                <a:schemeClr val="accent1"/>
              </a:buClr>
              <a:buSzPct val="85000"/>
              <a:buFont typeface="Arial" pitchFamily="34" charset="0"/>
              <a:buNone/>
              <a:tabLst/>
              <a:defRPr/>
            </a:pPr>
            <a:endParaRPr kumimoji="0" lang="en-US" sz="34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extBox 8"/>
          <p:cNvSpPr txBox="1"/>
          <p:nvPr/>
        </p:nvSpPr>
        <p:spPr>
          <a:xfrm>
            <a:off x="-3327400" y="609600"/>
            <a:ext cx="11017224" cy="707886"/>
          </a:xfrm>
          <a:prstGeom prst="rect">
            <a:avLst/>
          </a:prstGeom>
          <a:noFill/>
        </p:spPr>
        <p:txBody>
          <a:bodyPr wrap="square" rtlCol="0">
            <a:spAutoFit/>
          </a:bodyPr>
          <a:lstStyle/>
          <a:p>
            <a:r>
              <a:rPr lang="en-US" dirty="0" smtClean="0"/>
              <a:t>Depression</a:t>
            </a:r>
          </a:p>
        </p:txBody>
      </p:sp>
      <p:sp>
        <p:nvSpPr>
          <p:cNvPr id="10" name="Rectangle 9"/>
          <p:cNvSpPr/>
          <p:nvPr/>
        </p:nvSpPr>
        <p:spPr>
          <a:xfrm>
            <a:off x="3251200" y="3907304"/>
            <a:ext cx="6502400" cy="1938992"/>
          </a:xfrm>
          <a:prstGeom prst="rect">
            <a:avLst/>
          </a:prstGeom>
        </p:spPr>
        <p:txBody>
          <a:bodyPr>
            <a:spAutoFit/>
          </a:bodyPr>
          <a:lstStyle/>
          <a:p>
            <a:endParaRPr lang="en-US" dirty="0" smtClean="0"/>
          </a:p>
          <a:p>
            <a:endParaRPr lang="en-US" dirty="0" smtClean="0"/>
          </a:p>
          <a:p>
            <a:endParaRPr lang="en-US" dirty="0" smtClean="0"/>
          </a:p>
        </p:txBody>
      </p:sp>
      <p:pic>
        <p:nvPicPr>
          <p:cNvPr id="12" name="Picture 11"/>
          <p:cNvPicPr>
            <a:picLocks noChangeAspect="1" noChangeArrowheads="1"/>
          </p:cNvPicPr>
          <p:nvPr/>
        </p:nvPicPr>
        <p:blipFill>
          <a:blip r:embed="rId3" cstate="print"/>
          <a:srcRect/>
          <a:stretch>
            <a:fillRect/>
          </a:stretch>
        </p:blipFill>
        <p:spPr bwMode="auto">
          <a:xfrm>
            <a:off x="0" y="1447800"/>
            <a:ext cx="6861657" cy="6400800"/>
          </a:xfrm>
          <a:prstGeom prst="rect">
            <a:avLst/>
          </a:prstGeom>
          <a:noFill/>
          <a:ln w="1">
            <a:noFill/>
            <a:miter lim="800000"/>
            <a:headEnd/>
            <a:tailEnd type="none" w="med" len="med"/>
          </a:ln>
          <a:effectLst/>
        </p:spPr>
      </p:pic>
      <p:pic>
        <p:nvPicPr>
          <p:cNvPr id="14" name="Picture 13"/>
          <p:cNvPicPr>
            <a:picLocks noChangeAspect="1" noChangeArrowheads="1"/>
          </p:cNvPicPr>
          <p:nvPr/>
        </p:nvPicPr>
        <p:blipFill>
          <a:blip r:embed="rId4" cstate="print"/>
          <a:srcRect/>
          <a:stretch>
            <a:fillRect/>
          </a:stretch>
        </p:blipFill>
        <p:spPr bwMode="auto">
          <a:xfrm>
            <a:off x="6121400" y="1295400"/>
            <a:ext cx="6883400" cy="6421082"/>
          </a:xfrm>
          <a:prstGeom prst="rect">
            <a:avLst/>
          </a:prstGeom>
          <a:noFill/>
          <a:ln w="1">
            <a:noFill/>
            <a:miter lim="800000"/>
            <a:headEnd/>
            <a:tailEnd type="none" w="med" len="med"/>
          </a:ln>
          <a:effectLst/>
        </p:spPr>
      </p:pic>
      <p:sp>
        <p:nvSpPr>
          <p:cNvPr id="15" name="TextBox 14"/>
          <p:cNvSpPr txBox="1"/>
          <p:nvPr/>
        </p:nvSpPr>
        <p:spPr>
          <a:xfrm>
            <a:off x="2921000" y="685800"/>
            <a:ext cx="11017224" cy="707886"/>
          </a:xfrm>
          <a:prstGeom prst="rect">
            <a:avLst/>
          </a:prstGeom>
          <a:noFill/>
        </p:spPr>
        <p:txBody>
          <a:bodyPr wrap="square" rtlCol="0">
            <a:spAutoFit/>
          </a:bodyPr>
          <a:lstStyle/>
          <a:p>
            <a:r>
              <a:rPr lang="en-US" dirty="0" smtClean="0"/>
              <a:t>Anxiety</a:t>
            </a:r>
          </a:p>
        </p:txBody>
      </p:sp>
      <p:sp>
        <p:nvSpPr>
          <p:cNvPr id="13" name="TextBox 12"/>
          <p:cNvSpPr txBox="1"/>
          <p:nvPr/>
        </p:nvSpPr>
        <p:spPr>
          <a:xfrm>
            <a:off x="330200" y="7543800"/>
            <a:ext cx="6350000" cy="1877437"/>
          </a:xfrm>
          <a:prstGeom prst="rect">
            <a:avLst/>
          </a:prstGeom>
          <a:noFill/>
        </p:spPr>
        <p:txBody>
          <a:bodyPr wrap="square" rtlCol="0">
            <a:spAutoFit/>
          </a:bodyPr>
          <a:lstStyle/>
          <a:p>
            <a:r>
              <a:rPr lang="en-US" sz="2800" b="1" dirty="0" smtClean="0">
                <a:latin typeface="+mj-lt"/>
              </a:rPr>
              <a:t>d= 0.24</a:t>
            </a:r>
          </a:p>
          <a:p>
            <a:r>
              <a:rPr lang="en-US" sz="2800" b="1" dirty="0" err="1" smtClean="0">
                <a:latin typeface="+mj-lt"/>
              </a:rPr>
              <a:t>β</a:t>
            </a:r>
            <a:r>
              <a:rPr lang="en-US" sz="2800" b="1" dirty="0" smtClean="0">
                <a:latin typeface="+mj-lt"/>
              </a:rPr>
              <a:t>: -2.29</a:t>
            </a:r>
          </a:p>
          <a:p>
            <a:endParaRPr lang="en-US" sz="2000" b="1" dirty="0" smtClean="0">
              <a:latin typeface="+mj-lt"/>
            </a:endParaRPr>
          </a:p>
          <a:p>
            <a:r>
              <a:rPr lang="en-US" sz="2000" b="1" dirty="0" err="1" smtClean="0">
                <a:latin typeface="+mj-lt"/>
              </a:rPr>
              <a:t>t</a:t>
            </a:r>
            <a:r>
              <a:rPr lang="en-US" sz="2000" b="1" dirty="0" smtClean="0">
                <a:latin typeface="+mj-lt"/>
              </a:rPr>
              <a:t> (51.21)= -1.06, </a:t>
            </a:r>
            <a:r>
              <a:rPr lang="en-US" sz="2000" b="1" dirty="0" err="1" smtClean="0">
                <a:latin typeface="+mj-lt"/>
              </a:rPr>
              <a:t>p</a:t>
            </a:r>
            <a:r>
              <a:rPr lang="en-US" sz="2000" b="1" dirty="0" smtClean="0">
                <a:latin typeface="+mj-lt"/>
              </a:rPr>
              <a:t>=.297</a:t>
            </a:r>
          </a:p>
          <a:p>
            <a:r>
              <a:rPr lang="en-US" sz="2000" b="1" dirty="0" smtClean="0">
                <a:latin typeface="+mj-lt"/>
              </a:rPr>
              <a:t>6-months- NS</a:t>
            </a:r>
            <a:endParaRPr lang="en-US" sz="2000" b="1" dirty="0">
              <a:latin typeface="+mj-lt"/>
            </a:endParaRPr>
          </a:p>
        </p:txBody>
      </p:sp>
      <p:sp>
        <p:nvSpPr>
          <p:cNvPr id="16" name="TextBox 15"/>
          <p:cNvSpPr txBox="1"/>
          <p:nvPr/>
        </p:nvSpPr>
        <p:spPr>
          <a:xfrm>
            <a:off x="6350000" y="7467600"/>
            <a:ext cx="6350000" cy="1877437"/>
          </a:xfrm>
          <a:prstGeom prst="rect">
            <a:avLst/>
          </a:prstGeom>
          <a:noFill/>
        </p:spPr>
        <p:txBody>
          <a:bodyPr wrap="square" rtlCol="0">
            <a:spAutoFit/>
          </a:bodyPr>
          <a:lstStyle/>
          <a:p>
            <a:r>
              <a:rPr lang="en-US" sz="2800" b="1" dirty="0" smtClean="0">
                <a:latin typeface="+mj-lt"/>
              </a:rPr>
              <a:t>d= 0.39</a:t>
            </a:r>
          </a:p>
          <a:p>
            <a:r>
              <a:rPr lang="en-US" sz="2800" b="1" dirty="0" err="1" smtClean="0">
                <a:latin typeface="+mj-lt"/>
              </a:rPr>
              <a:t>β</a:t>
            </a:r>
            <a:r>
              <a:rPr lang="en-US" sz="2800" b="1" dirty="0" smtClean="0">
                <a:latin typeface="+mj-lt"/>
              </a:rPr>
              <a:t>: -2.98</a:t>
            </a:r>
          </a:p>
          <a:p>
            <a:endParaRPr lang="en-US" sz="2000" b="1" dirty="0" smtClean="0">
              <a:latin typeface="+mj-lt"/>
            </a:endParaRPr>
          </a:p>
          <a:p>
            <a:r>
              <a:rPr lang="en-US" sz="2000" b="1" dirty="0" err="1" smtClean="0">
                <a:latin typeface="+mj-lt"/>
              </a:rPr>
              <a:t>t</a:t>
            </a:r>
            <a:r>
              <a:rPr lang="en-US" sz="2000" b="1" dirty="0" smtClean="0">
                <a:latin typeface="+mj-lt"/>
              </a:rPr>
              <a:t> (52.58)= -4.00, </a:t>
            </a:r>
            <a:r>
              <a:rPr lang="en-US" sz="2000" b="1" dirty="0" err="1" smtClean="0">
                <a:latin typeface="+mj-lt"/>
              </a:rPr>
              <a:t>p</a:t>
            </a:r>
            <a:r>
              <a:rPr lang="en-US" sz="2000" b="1" dirty="0" smtClean="0">
                <a:latin typeface="+mj-lt"/>
              </a:rPr>
              <a:t>=.039</a:t>
            </a:r>
          </a:p>
          <a:p>
            <a:r>
              <a:rPr lang="en-US" sz="2000" b="1" dirty="0" smtClean="0">
                <a:latin typeface="+mj-lt"/>
              </a:rPr>
              <a:t>6-months- NS</a:t>
            </a:r>
            <a:endParaRPr lang="en-US" sz="2000" b="1" dirty="0">
              <a:latin typeface="+mj-l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304800"/>
            <a:ext cx="11704320" cy="1408853"/>
          </a:xfrm>
        </p:spPr>
        <p:txBody>
          <a:bodyPr>
            <a:normAutofit/>
          </a:bodyPr>
          <a:lstStyle/>
          <a:p>
            <a:r>
              <a:rPr lang="en-US" sz="6000" dirty="0" smtClean="0">
                <a:solidFill>
                  <a:schemeClr val="accent4"/>
                </a:solidFill>
                <a:latin typeface="Comic Sans MS"/>
                <a:cs typeface="Comic Sans MS"/>
              </a:rPr>
              <a:t> </a:t>
            </a:r>
            <a:endParaRPr lang="en-US" sz="6000" dirty="0">
              <a:solidFill>
                <a:schemeClr val="accent4"/>
              </a:solidFill>
              <a:latin typeface="Comic Sans MS"/>
              <a:cs typeface="Comic Sans MS"/>
            </a:endParaRPr>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latin typeface="Times New Roman"/>
            </a:endParaRPr>
          </a:p>
          <a:p>
            <a:pPr>
              <a:buNone/>
            </a:pPr>
            <a:endParaRPr lang="en-US" dirty="0"/>
          </a:p>
        </p:txBody>
      </p:sp>
      <p:sp>
        <p:nvSpPr>
          <p:cNvPr id="8" name="Content Placeholder 7"/>
          <p:cNvSpPr txBox="1">
            <a:spLocks/>
          </p:cNvSpPr>
          <p:nvPr/>
        </p:nvSpPr>
        <p:spPr>
          <a:xfrm>
            <a:off x="635000" y="1981200"/>
            <a:ext cx="6640760" cy="1517716"/>
          </a:xfrm>
          <a:prstGeom prst="rect">
            <a:avLst/>
          </a:prstGeom>
        </p:spPr>
        <p:txBody>
          <a:bodyPr vert="horz" lIns="130046" tIns="65023" rIns="130046" bIns="65023" rtlCol="0">
            <a:normAutofit/>
          </a:bodyPr>
          <a:lstStyle/>
          <a:p>
            <a:pPr marL="0" marR="0" lvl="0" indent="0" algn="l" defTabSz="1300460" rtl="0" eaLnBrk="1" fontAlgn="auto" latinLnBrk="0" hangingPunct="1">
              <a:lnSpc>
                <a:spcPct val="100000"/>
              </a:lnSpc>
              <a:spcBef>
                <a:spcPct val="20000"/>
              </a:spcBef>
              <a:spcAft>
                <a:spcPts val="0"/>
              </a:spcAft>
              <a:buClr>
                <a:schemeClr val="accent1"/>
              </a:buClr>
              <a:buSzPct val="85000"/>
              <a:buFont typeface="Arial" pitchFamily="34" charset="0"/>
              <a:buNone/>
              <a:tabLst/>
              <a:defRPr/>
            </a:pPr>
            <a:r>
              <a:rPr kumimoji="0" lang="en-US" sz="3400" b="0" i="0" u="none" strike="noStrike" kern="1200" cap="none" spc="0" normalizeH="0" baseline="0" noProof="0" smtClean="0">
                <a:ln>
                  <a:noFill/>
                </a:ln>
                <a:solidFill>
                  <a:schemeClr val="tx1"/>
                </a:solidFill>
                <a:effectLst/>
                <a:uLnTx/>
                <a:uFillTx/>
                <a:latin typeface="+mn-lt"/>
                <a:ea typeface="+mn-ea"/>
                <a:cs typeface="+mn-cs"/>
              </a:rPr>
              <a:t> </a:t>
            </a:r>
          </a:p>
          <a:p>
            <a:pPr marL="0" marR="0" lvl="0" indent="0" algn="l" defTabSz="1300460" rtl="0" eaLnBrk="1" fontAlgn="auto" latinLnBrk="0" hangingPunct="1">
              <a:lnSpc>
                <a:spcPct val="100000"/>
              </a:lnSpc>
              <a:spcBef>
                <a:spcPct val="20000"/>
              </a:spcBef>
              <a:spcAft>
                <a:spcPts val="0"/>
              </a:spcAft>
              <a:buClr>
                <a:schemeClr val="accent1"/>
              </a:buClr>
              <a:buSzPct val="85000"/>
              <a:buFont typeface="Arial" pitchFamily="34" charset="0"/>
              <a:buNone/>
              <a:tabLst/>
              <a:defRPr/>
            </a:pPr>
            <a:endParaRPr kumimoji="0" lang="en-US" sz="34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Rectangle 9"/>
          <p:cNvSpPr/>
          <p:nvPr/>
        </p:nvSpPr>
        <p:spPr>
          <a:xfrm>
            <a:off x="3251200" y="3907304"/>
            <a:ext cx="6502400" cy="1938992"/>
          </a:xfrm>
          <a:prstGeom prst="rect">
            <a:avLst/>
          </a:prstGeom>
        </p:spPr>
        <p:txBody>
          <a:bodyPr>
            <a:spAutoFit/>
          </a:bodyPr>
          <a:lstStyle/>
          <a:p>
            <a:endParaRPr lang="en-US" dirty="0" smtClean="0"/>
          </a:p>
          <a:p>
            <a:endParaRPr lang="en-US" dirty="0" smtClean="0"/>
          </a:p>
          <a:p>
            <a:endParaRPr lang="en-US" dirty="0" smtClean="0"/>
          </a:p>
        </p:txBody>
      </p:sp>
      <p:pic>
        <p:nvPicPr>
          <p:cNvPr id="11" name="Picture 10"/>
          <p:cNvPicPr>
            <a:picLocks noChangeAspect="1" noChangeArrowheads="1"/>
          </p:cNvPicPr>
          <p:nvPr/>
        </p:nvPicPr>
        <p:blipFill>
          <a:blip r:embed="rId3" cstate="print"/>
          <a:srcRect/>
          <a:stretch>
            <a:fillRect/>
          </a:stretch>
        </p:blipFill>
        <p:spPr bwMode="auto">
          <a:xfrm>
            <a:off x="1854200" y="1066800"/>
            <a:ext cx="7239000" cy="6752798"/>
          </a:xfrm>
          <a:prstGeom prst="rect">
            <a:avLst/>
          </a:prstGeom>
          <a:noFill/>
          <a:ln w="1">
            <a:noFill/>
            <a:miter lim="800000"/>
            <a:headEnd/>
            <a:tailEnd type="none" w="med" len="med"/>
          </a:ln>
          <a:effectLst/>
        </p:spPr>
      </p:pic>
      <p:sp>
        <p:nvSpPr>
          <p:cNvPr id="9" name="TextBox 8"/>
          <p:cNvSpPr txBox="1"/>
          <p:nvPr/>
        </p:nvSpPr>
        <p:spPr>
          <a:xfrm>
            <a:off x="0" y="533400"/>
            <a:ext cx="11017224" cy="707886"/>
          </a:xfrm>
          <a:prstGeom prst="rect">
            <a:avLst/>
          </a:prstGeom>
          <a:noFill/>
        </p:spPr>
        <p:txBody>
          <a:bodyPr wrap="square" rtlCol="0">
            <a:spAutoFit/>
          </a:bodyPr>
          <a:lstStyle/>
          <a:p>
            <a:r>
              <a:rPr lang="en-US" dirty="0" smtClean="0"/>
              <a:t>Stress</a:t>
            </a:r>
          </a:p>
        </p:txBody>
      </p:sp>
      <p:sp>
        <p:nvSpPr>
          <p:cNvPr id="12" name="TextBox 11"/>
          <p:cNvSpPr txBox="1"/>
          <p:nvPr/>
        </p:nvSpPr>
        <p:spPr>
          <a:xfrm>
            <a:off x="2692400" y="7876163"/>
            <a:ext cx="6350000" cy="1877437"/>
          </a:xfrm>
          <a:prstGeom prst="rect">
            <a:avLst/>
          </a:prstGeom>
          <a:noFill/>
        </p:spPr>
        <p:txBody>
          <a:bodyPr wrap="square" rtlCol="0">
            <a:spAutoFit/>
          </a:bodyPr>
          <a:lstStyle/>
          <a:p>
            <a:r>
              <a:rPr lang="en-US" sz="2800" b="1" dirty="0" smtClean="0">
                <a:latin typeface="+mj-lt"/>
              </a:rPr>
              <a:t>d= 0.56 </a:t>
            </a:r>
          </a:p>
          <a:p>
            <a:r>
              <a:rPr lang="en-US" sz="2800" b="1" dirty="0" smtClean="0">
                <a:latin typeface="+mj-lt"/>
              </a:rPr>
              <a:t>β: -4.77</a:t>
            </a:r>
          </a:p>
          <a:p>
            <a:endParaRPr lang="en-US" sz="2000" b="1" dirty="0" smtClean="0">
              <a:latin typeface="+mj-lt"/>
            </a:endParaRPr>
          </a:p>
          <a:p>
            <a:r>
              <a:rPr lang="en-US" sz="2000" b="1" dirty="0" err="1" smtClean="0">
                <a:latin typeface="+mj-lt"/>
              </a:rPr>
              <a:t>t</a:t>
            </a:r>
            <a:r>
              <a:rPr lang="en-US" sz="2000" b="1" dirty="0" smtClean="0">
                <a:latin typeface="+mj-lt"/>
              </a:rPr>
              <a:t> (50.88)= -2.20, </a:t>
            </a:r>
            <a:r>
              <a:rPr lang="en-US" sz="2000" b="1" dirty="0" err="1" smtClean="0">
                <a:latin typeface="+mj-lt"/>
              </a:rPr>
              <a:t>p</a:t>
            </a:r>
            <a:r>
              <a:rPr lang="en-US" sz="2000" b="1" dirty="0" smtClean="0">
                <a:latin typeface="+mj-lt"/>
              </a:rPr>
              <a:t>=.032</a:t>
            </a:r>
          </a:p>
          <a:p>
            <a:r>
              <a:rPr lang="en-US" sz="2000" b="1" dirty="0" smtClean="0">
                <a:latin typeface="+mj-lt"/>
              </a:rPr>
              <a:t>6-months- NS</a:t>
            </a:r>
            <a:endParaRPr lang="en-US" sz="2000" b="1" dirty="0">
              <a:latin typeface="+mj-l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9442" name="Rectangle 1"/>
          <p:cNvSpPr>
            <a:spLocks noGrp="1" noChangeArrowheads="1"/>
          </p:cNvSpPr>
          <p:nvPr>
            <p:ph type="title"/>
          </p:nvPr>
        </p:nvSpPr>
        <p:spPr>
          <a:xfrm>
            <a:off x="635000" y="990600"/>
            <a:ext cx="11353800" cy="2438400"/>
          </a:xfrm>
        </p:spPr>
        <p:txBody>
          <a:bodyPr>
            <a:normAutofit fontScale="90000"/>
          </a:bodyPr>
          <a:lstStyle/>
          <a:p>
            <a:r>
              <a:rPr lang="en-US" sz="6000" dirty="0" smtClean="0">
                <a:solidFill>
                  <a:schemeClr val="accent4"/>
                </a:solidFill>
                <a:latin typeface="Comic Sans MS" pitchFamily="66" charset="0"/>
              </a:rPr>
              <a:t>Did participation in the program improve parental psychological flexibility (a.k.a. experiential acceptance) relative to waitlist? </a:t>
            </a:r>
          </a:p>
        </p:txBody>
      </p:sp>
      <p:sp>
        <p:nvSpPr>
          <p:cNvPr id="4" name="Content Placeholder 3"/>
          <p:cNvSpPr>
            <a:spLocks noGrp="1"/>
          </p:cNvSpPr>
          <p:nvPr>
            <p:ph idx="1"/>
          </p:nvPr>
        </p:nvSpPr>
        <p:spPr>
          <a:xfrm>
            <a:off x="1300480" y="4876800"/>
            <a:ext cx="11704320" cy="3962400"/>
          </a:xfrm>
        </p:spPr>
        <p:txBody>
          <a:bodyPr/>
          <a:lstStyle/>
          <a:p>
            <a:pPr>
              <a:buNone/>
            </a:pPr>
            <a:r>
              <a:rPr lang="en-US" dirty="0" smtClean="0"/>
              <a:t>  </a:t>
            </a:r>
            <a:endParaRPr lang="en-US" dirty="0"/>
          </a:p>
        </p:txBody>
      </p:sp>
      <p:pic>
        <p:nvPicPr>
          <p:cNvPr id="7" name="Picture 6" descr="lol_i_will_live_by_mhizzvalentyneraysid-d5a0mqp.jpg"/>
          <p:cNvPicPr>
            <a:picLocks noChangeAspect="1"/>
          </p:cNvPicPr>
          <p:nvPr/>
        </p:nvPicPr>
        <p:blipFill>
          <a:blip r:embed="rId2"/>
          <a:stretch>
            <a:fillRect/>
          </a:stretch>
        </p:blipFill>
        <p:spPr>
          <a:xfrm>
            <a:off x="2997200" y="4495094"/>
            <a:ext cx="7366000" cy="5258506"/>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59051370"/>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9442" name="Rectangle 1"/>
          <p:cNvSpPr>
            <a:spLocks noGrp="1" noChangeArrowheads="1"/>
          </p:cNvSpPr>
          <p:nvPr>
            <p:ph type="title"/>
          </p:nvPr>
        </p:nvSpPr>
        <p:spPr>
          <a:xfrm>
            <a:off x="0" y="0"/>
            <a:ext cx="10464801" cy="2438400"/>
          </a:xfrm>
        </p:spPr>
        <p:txBody>
          <a:bodyPr>
            <a:normAutofit/>
          </a:bodyPr>
          <a:lstStyle/>
          <a:p>
            <a:pPr eaLnBrk="1" hangingPunct="1"/>
            <a:r>
              <a:rPr lang="en-US" sz="6000" dirty="0" smtClean="0">
                <a:solidFill>
                  <a:schemeClr val="accent4"/>
                </a:solidFill>
                <a:latin typeface="Comic Sans MS" pitchFamily="66" charset="0"/>
              </a:rPr>
              <a:t>AAQ for ABI</a:t>
            </a:r>
          </a:p>
        </p:txBody>
      </p:sp>
      <p:sp>
        <p:nvSpPr>
          <p:cNvPr id="4" name="Content Placeholder 3"/>
          <p:cNvSpPr>
            <a:spLocks noGrp="1"/>
          </p:cNvSpPr>
          <p:nvPr>
            <p:ph idx="1"/>
          </p:nvPr>
        </p:nvSpPr>
        <p:spPr>
          <a:xfrm>
            <a:off x="406400" y="0"/>
            <a:ext cx="11704320" cy="1295400"/>
          </a:xfrm>
        </p:spPr>
        <p:txBody>
          <a:bodyPr/>
          <a:lstStyle/>
          <a:p>
            <a:pPr>
              <a:buNone/>
            </a:pPr>
            <a:r>
              <a:rPr lang="en-US" dirty="0" smtClean="0"/>
              <a:t>  </a:t>
            </a:r>
            <a:endParaRPr lang="en-US" dirty="0"/>
          </a:p>
        </p:txBody>
      </p:sp>
      <p:graphicFrame>
        <p:nvGraphicFramePr>
          <p:cNvPr id="7" name="Table 6"/>
          <p:cNvGraphicFramePr>
            <a:graphicFrameLocks noGrp="1"/>
          </p:cNvGraphicFramePr>
          <p:nvPr/>
        </p:nvGraphicFramePr>
        <p:xfrm>
          <a:off x="3835400" y="1066800"/>
          <a:ext cx="8669867" cy="487680"/>
        </p:xfrm>
        <a:graphic>
          <a:graphicData uri="http://schemas.openxmlformats.org/drawingml/2006/table">
            <a:tbl>
              <a:tblPr firstRow="1" bandRow="1">
                <a:tableStyleId>{2D5ABB26-0587-4C30-8999-92F81FD0307C}</a:tableStyleId>
              </a:tblPr>
              <a:tblGrid>
                <a:gridCol w="8669867"/>
              </a:tblGrid>
              <a:tr h="370840">
                <a:tc>
                  <a:txBody>
                    <a:bodyPr/>
                    <a:lstStyle/>
                    <a:p>
                      <a:endParaRPr lang="en-US" dirty="0"/>
                    </a:p>
                  </a:txBody>
                  <a:tcPr/>
                </a:tc>
              </a:tr>
            </a:tbl>
          </a:graphicData>
        </a:graphic>
      </p:graphicFrame>
      <p:graphicFrame>
        <p:nvGraphicFramePr>
          <p:cNvPr id="86023" name="Object 7"/>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26014328"/>
              </p:ext>
            </p:extLst>
          </p:nvPr>
        </p:nvGraphicFramePr>
        <p:xfrm>
          <a:off x="741760" y="1924472"/>
          <a:ext cx="10485470" cy="7010400"/>
        </p:xfrm>
        <a:graphic>
          <a:graphicData uri="http://schemas.openxmlformats.org/presentationml/2006/ole">
            <p:oleObj spid="_x0000_s147465" name="Document" r:id="rId3" imgW="26514286" imgH="17726984" progId="Word.Document.12">
              <p:link updateAutomatic="1"/>
            </p:oleObj>
          </a:graphicData>
        </a:graphic>
      </p:graphicFrame>
      <p:sp>
        <p:nvSpPr>
          <p:cNvPr id="11" name="TextBox 10"/>
          <p:cNvSpPr txBox="1"/>
          <p:nvPr/>
        </p:nvSpPr>
        <p:spPr>
          <a:xfrm>
            <a:off x="957784" y="8765232"/>
            <a:ext cx="10921280" cy="707886"/>
          </a:xfrm>
          <a:prstGeom prst="rect">
            <a:avLst/>
          </a:prstGeom>
          <a:noFill/>
        </p:spPr>
        <p:txBody>
          <a:bodyPr wrap="square" rtlCol="0">
            <a:spAutoFit/>
          </a:bodyPr>
          <a:lstStyle/>
          <a:p>
            <a:r>
              <a:rPr lang="en-US" dirty="0" smtClean="0"/>
              <a:t>Rated 1 (never true) to 7 (always true), </a:t>
            </a:r>
            <a:r>
              <a:rPr lang="en-US" dirty="0" err="1" smtClean="0"/>
              <a:t>σ</a:t>
            </a:r>
            <a:r>
              <a:rPr lang="en-US" dirty="0" smtClean="0"/>
              <a:t>= .78</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59051370"/>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 name="Picture 12"/>
          <p:cNvPicPr>
            <a:picLocks noChangeAspect="1" noChangeArrowheads="1"/>
          </p:cNvPicPr>
          <p:nvPr/>
        </p:nvPicPr>
        <p:blipFill>
          <a:blip r:embed="rId3" cstate="print"/>
          <a:srcRect/>
          <a:stretch>
            <a:fillRect/>
          </a:stretch>
        </p:blipFill>
        <p:spPr bwMode="auto">
          <a:xfrm>
            <a:off x="3406056" y="1492424"/>
            <a:ext cx="6453226" cy="6019800"/>
          </a:xfrm>
          <a:prstGeom prst="rect">
            <a:avLst/>
          </a:prstGeom>
          <a:noFill/>
          <a:ln w="1">
            <a:noFill/>
            <a:miter lim="800000"/>
            <a:headEnd/>
            <a:tailEnd type="none" w="med" len="med"/>
          </a:ln>
          <a:effectLst/>
        </p:spPr>
      </p:pic>
      <p:sp>
        <p:nvSpPr>
          <p:cNvPr id="2" name="Title 1"/>
          <p:cNvSpPr>
            <a:spLocks noGrp="1"/>
          </p:cNvSpPr>
          <p:nvPr>
            <p:ph type="title"/>
          </p:nvPr>
        </p:nvSpPr>
        <p:spPr>
          <a:xfrm>
            <a:off x="711200" y="304800"/>
            <a:ext cx="11704320" cy="1408853"/>
          </a:xfrm>
        </p:spPr>
        <p:txBody>
          <a:bodyPr>
            <a:normAutofit/>
          </a:bodyPr>
          <a:lstStyle/>
          <a:p>
            <a:r>
              <a:rPr lang="en-US" sz="6000" dirty="0" smtClean="0">
                <a:solidFill>
                  <a:schemeClr val="accent4"/>
                </a:solidFill>
                <a:latin typeface="Comic Sans MS"/>
                <a:cs typeface="Comic Sans MS"/>
              </a:rPr>
              <a:t> </a:t>
            </a:r>
            <a:endParaRPr lang="en-US" sz="6000" dirty="0">
              <a:solidFill>
                <a:schemeClr val="accent4"/>
              </a:solidFill>
              <a:latin typeface="Comic Sans MS"/>
              <a:cs typeface="Comic Sans MS"/>
            </a:endParaRPr>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latin typeface="Times New Roman"/>
            </a:endParaRPr>
          </a:p>
          <a:p>
            <a:pPr>
              <a:buNone/>
            </a:pPr>
            <a:endParaRPr lang="en-US" dirty="0"/>
          </a:p>
        </p:txBody>
      </p:sp>
      <p:sp>
        <p:nvSpPr>
          <p:cNvPr id="8" name="Content Placeholder 7"/>
          <p:cNvSpPr txBox="1">
            <a:spLocks/>
          </p:cNvSpPr>
          <p:nvPr/>
        </p:nvSpPr>
        <p:spPr>
          <a:xfrm>
            <a:off x="635000" y="1981200"/>
            <a:ext cx="6640760" cy="1517716"/>
          </a:xfrm>
          <a:prstGeom prst="rect">
            <a:avLst/>
          </a:prstGeom>
        </p:spPr>
        <p:txBody>
          <a:bodyPr vert="horz" lIns="130046" tIns="65023" rIns="130046" bIns="65023" rtlCol="0">
            <a:normAutofit/>
          </a:bodyPr>
          <a:lstStyle/>
          <a:p>
            <a:pPr marL="0" marR="0" lvl="0" indent="0" algn="l" defTabSz="1300460" rtl="0" eaLnBrk="1" fontAlgn="auto" latinLnBrk="0" hangingPunct="1">
              <a:lnSpc>
                <a:spcPct val="100000"/>
              </a:lnSpc>
              <a:spcBef>
                <a:spcPct val="20000"/>
              </a:spcBef>
              <a:spcAft>
                <a:spcPts val="0"/>
              </a:spcAft>
              <a:buClr>
                <a:schemeClr val="accent1"/>
              </a:buClr>
              <a:buSzPct val="85000"/>
              <a:buFont typeface="Arial" pitchFamily="34" charset="0"/>
              <a:buNone/>
              <a:tabLst/>
              <a:defRPr/>
            </a:pPr>
            <a:r>
              <a:rPr kumimoji="0" lang="en-US" sz="3400" b="0" i="0" u="none" strike="noStrike" kern="1200" cap="none" spc="0" normalizeH="0" baseline="0" noProof="0" smtClean="0">
                <a:ln>
                  <a:noFill/>
                </a:ln>
                <a:solidFill>
                  <a:schemeClr val="tx1"/>
                </a:solidFill>
                <a:effectLst/>
                <a:uLnTx/>
                <a:uFillTx/>
                <a:latin typeface="+mn-lt"/>
                <a:ea typeface="+mn-ea"/>
                <a:cs typeface="+mn-cs"/>
              </a:rPr>
              <a:t> </a:t>
            </a:r>
          </a:p>
          <a:p>
            <a:pPr marL="0" marR="0" lvl="0" indent="0" algn="l" defTabSz="1300460" rtl="0" eaLnBrk="1" fontAlgn="auto" latinLnBrk="0" hangingPunct="1">
              <a:lnSpc>
                <a:spcPct val="100000"/>
              </a:lnSpc>
              <a:spcBef>
                <a:spcPct val="20000"/>
              </a:spcBef>
              <a:spcAft>
                <a:spcPts val="0"/>
              </a:spcAft>
              <a:buClr>
                <a:schemeClr val="accent1"/>
              </a:buClr>
              <a:buSzPct val="85000"/>
              <a:buFont typeface="Arial" pitchFamily="34" charset="0"/>
              <a:buNone/>
              <a:tabLst/>
              <a:defRPr/>
            </a:pPr>
            <a:endParaRPr kumimoji="0" lang="en-US" sz="34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extBox 8"/>
          <p:cNvSpPr txBox="1"/>
          <p:nvPr/>
        </p:nvSpPr>
        <p:spPr>
          <a:xfrm>
            <a:off x="-194344" y="556320"/>
            <a:ext cx="11017224" cy="707886"/>
          </a:xfrm>
          <a:prstGeom prst="rect">
            <a:avLst/>
          </a:prstGeom>
          <a:noFill/>
        </p:spPr>
        <p:txBody>
          <a:bodyPr wrap="square" rtlCol="0">
            <a:spAutoFit/>
          </a:bodyPr>
          <a:lstStyle/>
          <a:p>
            <a:r>
              <a:rPr lang="en-US" dirty="0" smtClean="0"/>
              <a:t>AAQ (ABI)</a:t>
            </a:r>
          </a:p>
        </p:txBody>
      </p:sp>
      <p:sp>
        <p:nvSpPr>
          <p:cNvPr id="10" name="Rectangle 9"/>
          <p:cNvSpPr/>
          <p:nvPr/>
        </p:nvSpPr>
        <p:spPr>
          <a:xfrm>
            <a:off x="3251200" y="3907304"/>
            <a:ext cx="6502400" cy="1938992"/>
          </a:xfrm>
          <a:prstGeom prst="rect">
            <a:avLst/>
          </a:prstGeom>
        </p:spPr>
        <p:txBody>
          <a:bodyPr>
            <a:spAutoFit/>
          </a:bodyPr>
          <a:lstStyle/>
          <a:p>
            <a:endParaRPr lang="en-US" dirty="0" smtClean="0"/>
          </a:p>
          <a:p>
            <a:endParaRPr lang="en-US" dirty="0" smtClean="0"/>
          </a:p>
          <a:p>
            <a:endParaRPr lang="en-US" dirty="0" smtClean="0"/>
          </a:p>
        </p:txBody>
      </p:sp>
      <p:sp>
        <p:nvSpPr>
          <p:cNvPr id="12" name="Rectangle 11"/>
          <p:cNvSpPr/>
          <p:nvPr/>
        </p:nvSpPr>
        <p:spPr>
          <a:xfrm>
            <a:off x="3694088" y="7613104"/>
            <a:ext cx="5472608" cy="1938992"/>
          </a:xfrm>
          <a:prstGeom prst="rect">
            <a:avLst/>
          </a:prstGeom>
        </p:spPr>
        <p:txBody>
          <a:bodyPr wrap="square">
            <a:spAutoFit/>
          </a:bodyPr>
          <a:lstStyle/>
          <a:p>
            <a:r>
              <a:rPr lang="en-US" sz="2800" b="1" dirty="0" smtClean="0">
                <a:latin typeface="+mj-lt"/>
              </a:rPr>
              <a:t>d= 0.74</a:t>
            </a:r>
          </a:p>
          <a:p>
            <a:r>
              <a:rPr lang="en-US" sz="2800" b="1" dirty="0" err="1" smtClean="0">
                <a:latin typeface="+mj-lt"/>
              </a:rPr>
              <a:t>β</a:t>
            </a:r>
            <a:r>
              <a:rPr lang="en-US" sz="2800" b="1" dirty="0" smtClean="0">
                <a:latin typeface="+mj-lt"/>
              </a:rPr>
              <a:t>: 11.80</a:t>
            </a:r>
          </a:p>
          <a:p>
            <a:endParaRPr lang="en-US" sz="2400" b="1" dirty="0" smtClean="0">
              <a:latin typeface="+mj-lt"/>
            </a:endParaRPr>
          </a:p>
          <a:p>
            <a:r>
              <a:rPr lang="en-US" sz="2000" b="1" dirty="0" err="1" smtClean="0">
                <a:latin typeface="+mj-lt"/>
              </a:rPr>
              <a:t>t</a:t>
            </a:r>
            <a:r>
              <a:rPr lang="en-US" sz="2000" b="1" dirty="0" smtClean="0">
                <a:latin typeface="+mj-lt"/>
              </a:rPr>
              <a:t> (51.98)= 3.34, </a:t>
            </a:r>
            <a:r>
              <a:rPr lang="en-US" sz="2000" b="1" dirty="0" err="1" smtClean="0">
                <a:latin typeface="+mj-lt"/>
              </a:rPr>
              <a:t>p</a:t>
            </a:r>
            <a:r>
              <a:rPr lang="en-US" sz="2000" b="1" dirty="0" smtClean="0">
                <a:latin typeface="+mj-lt"/>
              </a:rPr>
              <a:t>=.002</a:t>
            </a:r>
          </a:p>
          <a:p>
            <a:r>
              <a:rPr lang="en-US" sz="2000" b="1" dirty="0" smtClean="0">
                <a:latin typeface="+mj-lt"/>
              </a:rPr>
              <a:t>6-months- </a:t>
            </a:r>
            <a:r>
              <a:rPr lang="en-US" sz="2000" b="1" dirty="0" smtClean="0">
                <a:solidFill>
                  <a:srgbClr val="FF0000"/>
                </a:solidFill>
                <a:latin typeface="+mj-lt"/>
              </a:rPr>
              <a:t>Significant decrease, d= -0.29</a:t>
            </a:r>
            <a:endParaRPr lang="en-US" sz="2000" b="1" dirty="0">
              <a:solidFill>
                <a:srgbClr val="FF0000"/>
              </a:solidFill>
              <a:latin typeface="+mj-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4866" name="Rectangle 1"/>
          <p:cNvSpPr>
            <a:spLocks noGrp="1" noChangeArrowheads="1"/>
          </p:cNvSpPr>
          <p:nvPr>
            <p:ph type="title"/>
          </p:nvPr>
        </p:nvSpPr>
        <p:spPr>
          <a:xfrm>
            <a:off x="3730626" y="556320"/>
            <a:ext cx="11704320" cy="1408853"/>
          </a:xfrm>
        </p:spPr>
        <p:txBody>
          <a:bodyPr>
            <a:normAutofit/>
          </a:bodyPr>
          <a:lstStyle/>
          <a:p>
            <a:pPr eaLnBrk="1" hangingPunct="1"/>
            <a:r>
              <a:rPr lang="en-US" sz="6000" dirty="0" smtClean="0">
                <a:solidFill>
                  <a:schemeClr val="accent4"/>
                </a:solidFill>
                <a:latin typeface="Comic Sans MS" pitchFamily="66" charset="0"/>
              </a:rPr>
              <a:t>Impact of ABI</a:t>
            </a:r>
          </a:p>
        </p:txBody>
      </p:sp>
      <p:pic>
        <p:nvPicPr>
          <p:cNvPr id="164867"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85800" y="2082803"/>
            <a:ext cx="3044826" cy="2298699"/>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pic>
        <p:nvPicPr>
          <p:cNvPr id="164868" name="Picture 3"/>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8966200" y="5283200"/>
            <a:ext cx="3670300" cy="36703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sp>
        <p:nvSpPr>
          <p:cNvPr id="164869" name="AutoShape 4"/>
          <p:cNvSpPr>
            <a:spLocks/>
          </p:cNvSpPr>
          <p:nvPr/>
        </p:nvSpPr>
        <p:spPr bwMode="auto">
          <a:xfrm>
            <a:off x="5867401" y="3657602"/>
            <a:ext cx="1270000" cy="1270000"/>
          </a:xfrm>
          <a:prstGeom prst="rightArrow">
            <a:avLst>
              <a:gd name="adj1" fmla="val 32000"/>
              <a:gd name="adj2" fmla="val 44000"/>
            </a:avLst>
          </a:prstGeom>
          <a:solidFill>
            <a:schemeClr val="accent3"/>
          </a:solidFill>
          <a:ln w="25400">
            <a:solidFill>
              <a:srgbClr val="A072FD"/>
            </a:solidFill>
            <a:miter lim="800000"/>
            <a:headEnd/>
            <a:tailEnd/>
          </a:ln>
        </p:spPr>
        <p:txBody>
          <a:bodyPr lIns="0" tIns="0" rIns="0" bIns="0"/>
          <a:lstStyle/>
          <a:p>
            <a:endParaRPr lang="en-US">
              <a:solidFill>
                <a:schemeClr val="accent4"/>
              </a:solidFill>
            </a:endParaRPr>
          </a:p>
        </p:txBody>
      </p:sp>
      <p:sp>
        <p:nvSpPr>
          <p:cNvPr id="164870" name="AutoShape 5"/>
          <p:cNvSpPr>
            <a:spLocks/>
          </p:cNvSpPr>
          <p:nvPr/>
        </p:nvSpPr>
        <p:spPr bwMode="auto">
          <a:xfrm flipH="1">
            <a:off x="5867401" y="5930902"/>
            <a:ext cx="1270000" cy="1270000"/>
          </a:xfrm>
          <a:prstGeom prst="rightArrow">
            <a:avLst>
              <a:gd name="adj1" fmla="val 32000"/>
              <a:gd name="adj2" fmla="val 44000"/>
            </a:avLst>
          </a:prstGeom>
          <a:solidFill>
            <a:schemeClr val="accent3"/>
          </a:solidFill>
          <a:ln w="25400">
            <a:solidFill>
              <a:srgbClr val="A072FD"/>
            </a:solidFill>
            <a:miter lim="800000"/>
            <a:headEnd/>
            <a:tailEnd/>
          </a:ln>
        </p:spPr>
        <p:txBody>
          <a:bodyPr lIns="0" tIns="0" rIns="0" bIns="0"/>
          <a:lstStyle/>
          <a:p>
            <a:endParaRPr lang="en-US"/>
          </a:p>
        </p:txBody>
      </p:sp>
      <p:sp>
        <p:nvSpPr>
          <p:cNvPr id="164871" name="Rectangle 6"/>
          <p:cNvSpPr>
            <a:spLocks/>
          </p:cNvSpPr>
          <p:nvPr/>
        </p:nvSpPr>
        <p:spPr bwMode="auto">
          <a:xfrm>
            <a:off x="309712" y="4749800"/>
            <a:ext cx="4824536" cy="336736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lIns="0" tIns="0" rIns="457152" bIns="0" anchor="ctr"/>
          <a:lstStyle/>
          <a:p>
            <a:pPr algn="l"/>
            <a:r>
              <a:rPr lang="en-US" sz="2800" i="1" dirty="0">
                <a:solidFill>
                  <a:schemeClr val="tx1"/>
                </a:solidFill>
                <a:latin typeface="Comic Sans MS" pitchFamily="66" charset="0"/>
                <a:sym typeface="Cambria Italic" charset="0"/>
              </a:rPr>
              <a:t>“He’ll just lash out for no apparent </a:t>
            </a:r>
            <a:r>
              <a:rPr lang="en-US" sz="2800" i="1" dirty="0" smtClean="0">
                <a:solidFill>
                  <a:schemeClr val="tx1"/>
                </a:solidFill>
                <a:latin typeface="Comic Sans MS" pitchFamily="66" charset="0"/>
                <a:sym typeface="Cambria Italic" charset="0"/>
              </a:rPr>
              <a:t>reason...you’re </a:t>
            </a:r>
            <a:r>
              <a:rPr lang="en-US" sz="2800" i="1" dirty="0">
                <a:solidFill>
                  <a:schemeClr val="tx1"/>
                </a:solidFill>
                <a:latin typeface="Comic Sans MS" pitchFamily="66" charset="0"/>
                <a:sym typeface="Cambria Italic" charset="0"/>
              </a:rPr>
              <a:t>just on your guard all the time because you don’t know what’s going to happen.” (Mother)</a:t>
            </a:r>
          </a:p>
        </p:txBody>
      </p:sp>
      <p:sp>
        <p:nvSpPr>
          <p:cNvPr id="164872" name="Rectangle 7"/>
          <p:cNvSpPr>
            <a:spLocks/>
          </p:cNvSpPr>
          <p:nvPr/>
        </p:nvSpPr>
        <p:spPr bwMode="auto">
          <a:xfrm>
            <a:off x="8302600" y="1708448"/>
            <a:ext cx="4833641" cy="36576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lIns="0" tIns="0" rIns="457152" bIns="0" anchor="ctr"/>
          <a:lstStyle/>
          <a:p>
            <a:pPr algn="l"/>
            <a:r>
              <a:rPr lang="en-US" sz="2800" i="1" dirty="0">
                <a:solidFill>
                  <a:schemeClr val="tx1"/>
                </a:solidFill>
                <a:latin typeface="Comic Sans MS" pitchFamily="66" charset="0"/>
                <a:sym typeface="Cambria Italic" charset="0"/>
              </a:rPr>
              <a:t>“I would suggest that it’s nearly like going through death; watching somebody die. Personally, I think the emotions are very similar” (Step-Father)</a:t>
            </a:r>
          </a:p>
        </p:txBody>
      </p:sp>
      <p:sp>
        <p:nvSpPr>
          <p:cNvPr id="9" name="TextBox 8"/>
          <p:cNvSpPr txBox="1"/>
          <p:nvPr/>
        </p:nvSpPr>
        <p:spPr>
          <a:xfrm>
            <a:off x="0" y="9045714"/>
            <a:ext cx="13004800" cy="707886"/>
          </a:xfrm>
          <a:prstGeom prst="rect">
            <a:avLst/>
          </a:prstGeom>
          <a:noFill/>
        </p:spPr>
        <p:txBody>
          <a:bodyPr wrap="square" rtlCol="0">
            <a:spAutoFit/>
          </a:bodyPr>
          <a:lstStyle/>
          <a:p>
            <a:pPr algn="l"/>
            <a:r>
              <a:rPr lang="en-US" sz="2000" dirty="0" smtClean="0">
                <a:solidFill>
                  <a:schemeClr val="tx1"/>
                </a:solidFill>
                <a:latin typeface="Times"/>
                <a:ea typeface="Times New Roman"/>
                <a:cs typeface="Times"/>
              </a:rPr>
              <a:t>(</a:t>
            </a:r>
            <a:r>
              <a:rPr lang="en-US" sz="2000" dirty="0" err="1" smtClean="0">
                <a:solidFill>
                  <a:schemeClr val="tx1"/>
                </a:solidFill>
                <a:latin typeface="Times"/>
                <a:ea typeface="Times New Roman"/>
                <a:cs typeface="Times"/>
              </a:rPr>
              <a:t>Catroppa</a:t>
            </a:r>
            <a:r>
              <a:rPr lang="en-US" sz="2000" dirty="0" smtClean="0">
                <a:solidFill>
                  <a:schemeClr val="tx1"/>
                </a:solidFill>
                <a:latin typeface="Times"/>
                <a:ea typeface="Times New Roman"/>
                <a:cs typeface="Times"/>
              </a:rPr>
              <a:t> &amp; Anderson, 2009; Fay et al., 2009; </a:t>
            </a:r>
            <a:r>
              <a:rPr lang="en-US" sz="2000" dirty="0" err="1" smtClean="0">
                <a:solidFill>
                  <a:schemeClr val="tx1"/>
                </a:solidFill>
                <a:latin typeface="Times"/>
                <a:ea typeface="Times New Roman"/>
                <a:cs typeface="Times"/>
              </a:rPr>
              <a:t>Gerrard</a:t>
            </a:r>
            <a:r>
              <a:rPr lang="en-US" sz="2000" dirty="0" smtClean="0">
                <a:solidFill>
                  <a:schemeClr val="tx1"/>
                </a:solidFill>
                <a:latin typeface="Times"/>
                <a:ea typeface="Times New Roman"/>
                <a:cs typeface="Times"/>
              </a:rPr>
              <a:t>-Morris et al., 2010; </a:t>
            </a:r>
            <a:r>
              <a:rPr lang="en-US" sz="2000" dirty="0" err="1" smtClean="0">
                <a:solidFill>
                  <a:schemeClr val="tx1"/>
                </a:solidFill>
                <a:latin typeface="Times"/>
                <a:cs typeface="Times"/>
              </a:rPr>
              <a:t>Ganesalingam</a:t>
            </a:r>
            <a:r>
              <a:rPr lang="en-US" sz="2000" dirty="0" smtClean="0">
                <a:solidFill>
                  <a:schemeClr val="tx1"/>
                </a:solidFill>
                <a:latin typeface="Times"/>
                <a:cs typeface="Times"/>
              </a:rPr>
              <a:t> et al., 2008; </a:t>
            </a:r>
            <a:r>
              <a:rPr lang="en-US" sz="2000" dirty="0" err="1" smtClean="0">
                <a:solidFill>
                  <a:schemeClr val="tx1"/>
                </a:solidFill>
                <a:latin typeface="Times"/>
                <a:cs typeface="Times"/>
              </a:rPr>
              <a:t>Micklewright</a:t>
            </a:r>
            <a:r>
              <a:rPr lang="en-US" sz="2000" dirty="0" smtClean="0">
                <a:solidFill>
                  <a:schemeClr val="tx1"/>
                </a:solidFill>
                <a:latin typeface="Times"/>
                <a:cs typeface="Times"/>
              </a:rPr>
              <a:t> et al., 2012; </a:t>
            </a:r>
            <a:r>
              <a:rPr lang="en-US" sz="2000" dirty="0" err="1" smtClean="0">
                <a:solidFill>
                  <a:schemeClr val="tx1"/>
                </a:solidFill>
                <a:latin typeface="Times"/>
                <a:cs typeface="Times"/>
              </a:rPr>
              <a:t>Stancin</a:t>
            </a:r>
            <a:r>
              <a:rPr lang="en-US" sz="2000" dirty="0" smtClean="0">
                <a:solidFill>
                  <a:schemeClr val="tx1"/>
                </a:solidFill>
                <a:latin typeface="Times"/>
                <a:cs typeface="Times"/>
              </a:rPr>
              <a:t> et al.,  2008; Taylor et al., 2001</a:t>
            </a:r>
            <a:r>
              <a:rPr lang="en-AU" sz="2000" dirty="0" smtClean="0">
                <a:solidFill>
                  <a:schemeClr val="tx1"/>
                </a:solidFill>
                <a:latin typeface="Times"/>
                <a:cs typeface="Times"/>
              </a:rPr>
              <a:t>)</a:t>
            </a:r>
            <a:endParaRPr lang="en-US" sz="2000" dirty="0">
              <a:solidFill>
                <a:schemeClr val="tx1"/>
              </a:solidFill>
              <a:latin typeface="Times"/>
              <a:cs typeface="Times"/>
            </a:endParaRPr>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486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487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487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48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486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48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9" grpId="0" animBg="1"/>
      <p:bldP spid="164870" grpId="0" animBg="1"/>
      <p:bldP spid="164871" grpId="0"/>
      <p:bldP spid="164872" grpId="0"/>
    </p:bld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35000" y="457200"/>
            <a:ext cx="11704320" cy="1408853"/>
          </a:xfrm>
        </p:spPr>
        <p:txBody>
          <a:bodyPr>
            <a:normAutofit/>
          </a:bodyPr>
          <a:lstStyle/>
          <a:p>
            <a:r>
              <a:rPr lang="en-US" sz="6000" dirty="0" smtClean="0">
                <a:solidFill>
                  <a:schemeClr val="accent4"/>
                </a:solidFill>
                <a:latin typeface="Comic Sans MS" pitchFamily="66" charset="0"/>
              </a:rPr>
              <a:t>Satisfaction with program</a:t>
            </a:r>
            <a:endParaRPr lang="en-US" sz="6000" dirty="0">
              <a:solidFill>
                <a:schemeClr val="accent4"/>
              </a:solidFill>
              <a:latin typeface="Comic Sans MS" pitchFamily="66" charset="0"/>
            </a:endParaRPr>
          </a:p>
        </p:txBody>
      </p:sp>
      <p:sp>
        <p:nvSpPr>
          <p:cNvPr id="3" name="Content Placeholder 2"/>
          <p:cNvSpPr>
            <a:spLocks noGrp="1"/>
          </p:cNvSpPr>
          <p:nvPr>
            <p:ph idx="1"/>
          </p:nvPr>
        </p:nvSpPr>
        <p:spPr>
          <a:xfrm>
            <a:off x="330200" y="1752600"/>
            <a:ext cx="11704320" cy="6935893"/>
          </a:xfrm>
        </p:spPr>
        <p:txBody>
          <a:bodyPr>
            <a:normAutofit/>
          </a:bodyPr>
          <a:lstStyle/>
          <a:p>
            <a:r>
              <a:rPr lang="en-US" sz="3600" dirty="0" smtClean="0">
                <a:latin typeface="Comic Sans MS" pitchFamily="66" charset="0"/>
              </a:rPr>
              <a:t> 15 </a:t>
            </a:r>
            <a:r>
              <a:rPr lang="en-US" sz="3000" dirty="0" smtClean="0">
                <a:latin typeface="Comic Sans MS" pitchFamily="66" charset="0"/>
              </a:rPr>
              <a:t>item satisfaction questionnaire</a:t>
            </a:r>
          </a:p>
          <a:p>
            <a:pPr lvl="1"/>
            <a:r>
              <a:rPr lang="en-US" sz="2400" dirty="0" smtClean="0">
                <a:latin typeface="Comic Sans MS" pitchFamily="66" charset="0"/>
              </a:rPr>
              <a:t>Scored 1 to 7</a:t>
            </a:r>
          </a:p>
          <a:p>
            <a:r>
              <a:rPr lang="en-US" sz="3000" dirty="0" smtClean="0">
                <a:latin typeface="Comic Sans MS" pitchFamily="66" charset="0"/>
              </a:rPr>
              <a:t>Average Score = 6 </a:t>
            </a:r>
          </a:p>
          <a:p>
            <a:pPr marL="0" indent="0">
              <a:buNone/>
            </a:pPr>
            <a:endParaRPr lang="en-US" sz="3000" dirty="0" smtClean="0">
              <a:latin typeface="Comic Sans MS" pitchFamily="66" charset="0"/>
            </a:endParaRPr>
          </a:p>
          <a:p>
            <a:r>
              <a:rPr lang="en-US" sz="3000" dirty="0" smtClean="0">
                <a:latin typeface="Comic Sans MS" pitchFamily="66" charset="0"/>
              </a:rPr>
              <a:t>Would you recommend ACT to other parents?</a:t>
            </a:r>
          </a:p>
          <a:p>
            <a:pPr lvl="1"/>
            <a:r>
              <a:rPr lang="en-US" sz="2400" dirty="0" smtClean="0">
                <a:latin typeface="Comic Sans MS" pitchFamily="66" charset="0"/>
              </a:rPr>
              <a:t>Average = 6</a:t>
            </a:r>
          </a:p>
          <a:p>
            <a:pPr marL="390138" lvl="1" indent="0">
              <a:buNone/>
            </a:pPr>
            <a:endParaRPr lang="en-US" sz="2400" dirty="0" smtClean="0">
              <a:latin typeface="Comic Sans MS" pitchFamily="66" charset="0"/>
            </a:endParaRPr>
          </a:p>
          <a:p>
            <a:r>
              <a:rPr lang="en-US" sz="3000" dirty="0" smtClean="0">
                <a:latin typeface="Comic Sans MS" pitchFamily="66" charset="0"/>
              </a:rPr>
              <a:t>Was ACT helpful for you?</a:t>
            </a:r>
          </a:p>
          <a:p>
            <a:pPr lvl="1"/>
            <a:r>
              <a:rPr lang="en-US" sz="2400" dirty="0" smtClean="0">
                <a:latin typeface="Comic Sans MS" pitchFamily="66" charset="0"/>
              </a:rPr>
              <a:t>Average = 6</a:t>
            </a:r>
          </a:p>
          <a:p>
            <a:pPr lvl="1"/>
            <a:endParaRPr lang="en-US" sz="2400" dirty="0" smtClean="0">
              <a:latin typeface="Comic Sans MS" pitchFamily="66" charset="0"/>
            </a:endParaRPr>
          </a:p>
          <a:p>
            <a:pPr lvl="1">
              <a:buNone/>
            </a:pPr>
            <a:endParaRPr lang="en-US" sz="2400" dirty="0" smtClean="0">
              <a:latin typeface="Comic Sans MS" pitchFamily="66" charset="0"/>
            </a:endParaRPr>
          </a:p>
          <a:p>
            <a:pPr marL="0" indent="0">
              <a:buNone/>
            </a:pPr>
            <a:endParaRPr lang="en-US" sz="3600" dirty="0" smtClean="0">
              <a:latin typeface="Comic Sans MS" pitchFamily="66" charset="0"/>
            </a:endParaRPr>
          </a:p>
          <a:p>
            <a:pPr marL="0" indent="0">
              <a:buNone/>
            </a:pPr>
            <a:endParaRPr lang="en-US" dirty="0"/>
          </a:p>
        </p:txBody>
      </p:sp>
      <p:pic>
        <p:nvPicPr>
          <p:cNvPr id="4" name="Picture 3" descr="copy-of-therapist.jpg"/>
          <p:cNvPicPr>
            <a:picLocks noChangeAspect="1"/>
          </p:cNvPicPr>
          <p:nvPr/>
        </p:nvPicPr>
        <p:blipFill>
          <a:blip r:embed="rId3"/>
          <a:srcRect/>
          <a:stretch>
            <a:fillRect/>
          </a:stretch>
        </p:blipFill>
        <p:spPr bwMode="auto">
          <a:xfrm>
            <a:off x="9004300" y="6753225"/>
            <a:ext cx="4000500" cy="3000375"/>
          </a:xfrm>
          <a:prstGeom prst="rect">
            <a:avLst/>
          </a:prstGeom>
          <a:noFill/>
          <a:ln w="9525">
            <a:noFill/>
            <a:miter lim="800000"/>
            <a:headEnd/>
            <a:tailEnd/>
          </a:ln>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4404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58800" y="533400"/>
            <a:ext cx="11704320" cy="1408853"/>
          </a:xfrm>
        </p:spPr>
        <p:txBody>
          <a:bodyPr/>
          <a:lstStyle/>
          <a:p>
            <a:r>
              <a:rPr lang="en-US" sz="5400" dirty="0" smtClean="0">
                <a:solidFill>
                  <a:schemeClr val="accent4"/>
                </a:solidFill>
                <a:latin typeface="Comic Sans MS" pitchFamily="66" charset="0"/>
              </a:rPr>
              <a:t>Which program would you prefer?</a:t>
            </a:r>
            <a:endParaRPr lang="en-US" dirty="0"/>
          </a:p>
        </p:txBody>
      </p:sp>
      <p:graphicFrame>
        <p:nvGraphicFramePr>
          <p:cNvPr id="4" name="Content Placeholder 3"/>
          <p:cNvGraphicFramePr>
            <a:graphicFrameLocks noGrp="1"/>
          </p:cNvGraphicFramePr>
          <p:nvPr>
            <p:ph idx="1"/>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97460253"/>
              </p:ext>
            </p:extLst>
          </p:nvPr>
        </p:nvGraphicFramePr>
        <p:xfrm>
          <a:off x="0" y="1828800"/>
          <a:ext cx="12446000" cy="62404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1828800"/>
          <a:ext cx="12446000" cy="62404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30200" y="5334000"/>
            <a:ext cx="12039600" cy="1200329"/>
          </a:xfrm>
          <a:prstGeom prst="rect">
            <a:avLst/>
          </a:prstGeom>
          <a:noFill/>
        </p:spPr>
        <p:txBody>
          <a:bodyPr wrap="square" rtlCol="0">
            <a:spAutoFit/>
          </a:bodyPr>
          <a:lstStyle/>
          <a:p>
            <a:pPr algn="l"/>
            <a:r>
              <a:rPr lang="en-AU" sz="3600" dirty="0" smtClean="0">
                <a:latin typeface="Comic Sans MS"/>
                <a:cs typeface="Comic Sans MS"/>
              </a:rPr>
              <a:t>“I liked the centred, being in the moment attitude “ (Mum)</a:t>
            </a:r>
            <a:endParaRPr lang="en-US" sz="3600" dirty="0">
              <a:latin typeface="Comic Sans MS"/>
              <a:cs typeface="Comic Sans MS"/>
            </a:endParaRPr>
          </a:p>
        </p:txBody>
      </p:sp>
      <p:sp>
        <p:nvSpPr>
          <p:cNvPr id="6" name="TextBox 5"/>
          <p:cNvSpPr txBox="1"/>
          <p:nvPr/>
        </p:nvSpPr>
        <p:spPr>
          <a:xfrm>
            <a:off x="330200" y="914400"/>
            <a:ext cx="11811000" cy="4585871"/>
          </a:xfrm>
          <a:prstGeom prst="rect">
            <a:avLst/>
          </a:prstGeom>
          <a:noFill/>
        </p:spPr>
        <p:txBody>
          <a:bodyPr wrap="square" rtlCol="0">
            <a:spAutoFit/>
          </a:bodyPr>
          <a:lstStyle/>
          <a:p>
            <a:pPr algn="l"/>
            <a:r>
              <a:rPr lang="en-AU" sz="3600" dirty="0" smtClean="0">
                <a:latin typeface="Comic Sans MS"/>
                <a:cs typeface="Comic Sans MS"/>
              </a:rPr>
              <a:t>“Greatly improved my awareness in what part I play in my child's behaviour.. I feel empowered and have increased confidence in my parenting abilities.. I liked the "support group" aspect of the program and feeling like I'm not alone. I really got a lot out of the stress management sessions- could do a whole program just on that.” (Dad)</a:t>
            </a:r>
          </a:p>
          <a:p>
            <a:pPr algn="l"/>
            <a:endParaRPr lang="en-US" dirty="0">
              <a:latin typeface="Comic Sans MS"/>
              <a:cs typeface="Comic Sans MS"/>
            </a:endParaRPr>
          </a:p>
        </p:txBody>
      </p:sp>
      <p:sp>
        <p:nvSpPr>
          <p:cNvPr id="7" name="Title 6"/>
          <p:cNvSpPr>
            <a:spLocks noGrp="1"/>
          </p:cNvSpPr>
          <p:nvPr>
            <p:ph type="title"/>
          </p:nvPr>
        </p:nvSpPr>
        <p:spPr/>
        <p:txBody>
          <a:bodyPr/>
          <a:lstStyle/>
          <a:p>
            <a:r>
              <a:rPr lang="en-US" dirty="0" smtClean="0"/>
              <a:t> </a:t>
            </a:r>
            <a:endParaRPr lang="en-US" dirty="0"/>
          </a:p>
        </p:txBody>
      </p:sp>
      <p:pic>
        <p:nvPicPr>
          <p:cNvPr id="8" name="Picture 7" descr="zen parent.jpg"/>
          <p:cNvPicPr>
            <a:picLocks noChangeAspect="1"/>
          </p:cNvPicPr>
          <p:nvPr/>
        </p:nvPicPr>
        <p:blipFill>
          <a:blip r:embed="rId3"/>
          <a:stretch>
            <a:fillRect/>
          </a:stretch>
        </p:blipFill>
        <p:spPr>
          <a:xfrm>
            <a:off x="4902200" y="6530975"/>
            <a:ext cx="3683000" cy="32226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35000" y="457200"/>
            <a:ext cx="11704320" cy="1408853"/>
          </a:xfrm>
        </p:spPr>
        <p:txBody>
          <a:bodyPr>
            <a:normAutofit/>
          </a:bodyPr>
          <a:lstStyle/>
          <a:p>
            <a:r>
              <a:rPr lang="en-US" sz="6000" dirty="0" smtClean="0">
                <a:solidFill>
                  <a:schemeClr val="accent4"/>
                </a:solidFill>
                <a:latin typeface="Comic Sans MS" pitchFamily="66" charset="0"/>
              </a:rPr>
              <a:t>Effect of ACT?</a:t>
            </a:r>
            <a:endParaRPr lang="en-US" sz="6000" dirty="0">
              <a:solidFill>
                <a:schemeClr val="accent4"/>
              </a:solidFill>
              <a:latin typeface="Comic Sans MS" pitchFamily="66" charset="0"/>
            </a:endParaRPr>
          </a:p>
        </p:txBody>
      </p:sp>
      <p:sp>
        <p:nvSpPr>
          <p:cNvPr id="3" name="Content Placeholder 2"/>
          <p:cNvSpPr>
            <a:spLocks noGrp="1"/>
          </p:cNvSpPr>
          <p:nvPr>
            <p:ph idx="1"/>
          </p:nvPr>
        </p:nvSpPr>
        <p:spPr>
          <a:xfrm>
            <a:off x="330200" y="1752600"/>
            <a:ext cx="11704320" cy="8001000"/>
          </a:xfrm>
        </p:spPr>
        <p:txBody>
          <a:bodyPr>
            <a:normAutofit fontScale="92500" lnSpcReduction="10000"/>
          </a:bodyPr>
          <a:lstStyle/>
          <a:p>
            <a:pPr marL="0" indent="0">
              <a:buNone/>
            </a:pPr>
            <a:r>
              <a:rPr lang="en-US" sz="3600" b="1" dirty="0" smtClean="0">
                <a:solidFill>
                  <a:schemeClr val="accent4"/>
                </a:solidFill>
                <a:latin typeface="Comic Sans MS" pitchFamily="66" charset="0"/>
              </a:rPr>
              <a:t> Mediation analysis conducted</a:t>
            </a:r>
          </a:p>
          <a:p>
            <a:pPr marL="390138" lvl="1" indent="0">
              <a:buNone/>
            </a:pPr>
            <a:endParaRPr lang="en-US" sz="2400" dirty="0" smtClean="0">
              <a:latin typeface="Comic Sans MS" pitchFamily="66" charset="0"/>
            </a:endParaRPr>
          </a:p>
          <a:p>
            <a:pPr marL="390138" lvl="1" indent="0">
              <a:buNone/>
            </a:pPr>
            <a:r>
              <a:rPr lang="en-US" sz="3000" dirty="0" smtClean="0">
                <a:latin typeface="Comic Sans MS" pitchFamily="66" charset="0"/>
              </a:rPr>
              <a:t>Question 1: </a:t>
            </a:r>
          </a:p>
          <a:p>
            <a:pPr marL="780276" lvl="2" indent="0">
              <a:buNone/>
            </a:pPr>
            <a:endParaRPr lang="en-US" sz="2200" dirty="0">
              <a:latin typeface="Comic Sans MS" pitchFamily="66" charset="0"/>
            </a:endParaRPr>
          </a:p>
          <a:p>
            <a:pPr marL="1237476" lvl="2" indent="-457200">
              <a:buAutoNum type="alphaLcParenR"/>
            </a:pPr>
            <a:r>
              <a:rPr lang="en-US" dirty="0" smtClean="0">
                <a:latin typeface="Comic Sans MS" pitchFamily="66" charset="0"/>
              </a:rPr>
              <a:t>At baseline, was AAABIQ correlated with psychological well-being?</a:t>
            </a:r>
          </a:p>
          <a:p>
            <a:pPr marL="1237476" lvl="2" indent="-457200">
              <a:buAutoNum type="alphaLcParenR"/>
            </a:pPr>
            <a:r>
              <a:rPr lang="en-US" dirty="0" smtClean="0">
                <a:latin typeface="Comic Sans MS" pitchFamily="66" charset="0"/>
              </a:rPr>
              <a:t>At baseline, was AAABIQ correlated with parenting style?</a:t>
            </a:r>
          </a:p>
          <a:p>
            <a:pPr marL="390138" lvl="1" indent="0">
              <a:buNone/>
            </a:pPr>
            <a:endParaRPr lang="en-US" sz="2400" dirty="0" smtClean="0">
              <a:latin typeface="Comic Sans MS" pitchFamily="66" charset="0"/>
            </a:endParaRPr>
          </a:p>
          <a:p>
            <a:pPr marL="390138" lvl="1" indent="0">
              <a:buNone/>
            </a:pPr>
            <a:endParaRPr lang="en-US" sz="2400" dirty="0" smtClean="0">
              <a:latin typeface="Comic Sans MS" pitchFamily="66" charset="0"/>
            </a:endParaRPr>
          </a:p>
          <a:p>
            <a:pPr lvl="1">
              <a:buNone/>
            </a:pPr>
            <a:endParaRPr lang="en-US" sz="2400" dirty="0" smtClean="0">
              <a:latin typeface="Comic Sans MS" pitchFamily="66" charset="0"/>
            </a:endParaRPr>
          </a:p>
          <a:p>
            <a:pPr marL="0" indent="0">
              <a:buNone/>
            </a:pPr>
            <a:endParaRPr lang="en-US" sz="3600" dirty="0" smtClean="0">
              <a:latin typeface="Comic Sans MS" pitchFamily="66" charset="0"/>
            </a:endParaRP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Note, * p&lt;.05, **p&lt;.01</a:t>
            </a:r>
          </a:p>
          <a:p>
            <a:pPr marL="0" indent="0">
              <a:buNone/>
            </a:pPr>
            <a:r>
              <a:rPr lang="en-US" dirty="0" smtClean="0"/>
              <a:t>small = 0.1, medium = 0.3, large = 0.5</a:t>
            </a:r>
            <a:endParaRPr lang="en-US" dirty="0"/>
          </a:p>
        </p:txBody>
      </p:sp>
      <p:graphicFrame>
        <p:nvGraphicFramePr>
          <p:cNvPr id="5" name="Table 4"/>
          <p:cNvGraphicFramePr>
            <a:graphicFrameLocks noGrp="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7704288"/>
              </p:ext>
            </p:extLst>
          </p:nvPr>
        </p:nvGraphicFramePr>
        <p:xfrm>
          <a:off x="1245816" y="4732784"/>
          <a:ext cx="8669868" cy="2926080"/>
        </p:xfrm>
        <a:graphic>
          <a:graphicData uri="http://schemas.openxmlformats.org/drawingml/2006/table">
            <a:tbl>
              <a:tblPr firstRow="1" bandRow="1">
                <a:tableStyleId>{5C22544A-7EE6-4342-B048-85BDC9FD1C3A}</a:tableStyleId>
              </a:tblPr>
              <a:tblGrid>
                <a:gridCol w="4334934"/>
                <a:gridCol w="4334934"/>
              </a:tblGrid>
              <a:tr h="370840">
                <a:tc>
                  <a:txBody>
                    <a:bodyPr/>
                    <a:lstStyle/>
                    <a:p>
                      <a:r>
                        <a:rPr lang="en-US" dirty="0" smtClean="0"/>
                        <a:t>Measure</a:t>
                      </a:r>
                      <a:endParaRPr lang="en-US" dirty="0"/>
                    </a:p>
                  </a:txBody>
                  <a:tcPr/>
                </a:tc>
                <a:tc>
                  <a:txBody>
                    <a:bodyPr/>
                    <a:lstStyle/>
                    <a:p>
                      <a:r>
                        <a:rPr lang="en-US" dirty="0" smtClean="0"/>
                        <a:t>Correlation</a:t>
                      </a:r>
                      <a:r>
                        <a:rPr lang="en-US" baseline="0" dirty="0" smtClean="0"/>
                        <a:t> AAABIQ</a:t>
                      </a:r>
                      <a:endParaRPr lang="en-US" dirty="0"/>
                    </a:p>
                  </a:txBody>
                  <a:tcPr/>
                </a:tc>
              </a:tr>
              <a:tr h="370840">
                <a:tc>
                  <a:txBody>
                    <a:bodyPr/>
                    <a:lstStyle/>
                    <a:p>
                      <a:r>
                        <a:rPr lang="en-US" dirty="0" smtClean="0"/>
                        <a:t>Depression</a:t>
                      </a:r>
                    </a:p>
                  </a:txBody>
                  <a:tcPr/>
                </a:tc>
                <a:tc>
                  <a:txBody>
                    <a:bodyPr/>
                    <a:lstStyle/>
                    <a:p>
                      <a:r>
                        <a:rPr lang="en-US" dirty="0" smtClean="0"/>
                        <a:t>- .619 **</a:t>
                      </a:r>
                      <a:endParaRPr lang="en-US" dirty="0"/>
                    </a:p>
                  </a:txBody>
                  <a:tcPr/>
                </a:tc>
              </a:tr>
              <a:tr h="370840">
                <a:tc>
                  <a:txBody>
                    <a:bodyPr/>
                    <a:lstStyle/>
                    <a:p>
                      <a:r>
                        <a:rPr lang="en-US" dirty="0" smtClean="0"/>
                        <a:t>Anxiety</a:t>
                      </a:r>
                      <a:endParaRPr lang="en-US" dirty="0"/>
                    </a:p>
                  </a:txBody>
                  <a:tcPr/>
                </a:tc>
                <a:tc>
                  <a:txBody>
                    <a:bodyPr/>
                    <a:lstStyle/>
                    <a:p>
                      <a:r>
                        <a:rPr lang="en-US" dirty="0" smtClean="0"/>
                        <a:t>- .420 **</a:t>
                      </a:r>
                      <a:endParaRPr lang="en-US" dirty="0"/>
                    </a:p>
                  </a:txBody>
                  <a:tcPr/>
                </a:tc>
              </a:tr>
              <a:tr h="370840">
                <a:tc>
                  <a:txBody>
                    <a:bodyPr/>
                    <a:lstStyle/>
                    <a:p>
                      <a:r>
                        <a:rPr lang="en-US" dirty="0" smtClean="0"/>
                        <a:t>Stress</a:t>
                      </a:r>
                      <a:endParaRPr lang="en-US" dirty="0"/>
                    </a:p>
                  </a:txBody>
                  <a:tcPr/>
                </a:tc>
                <a:tc>
                  <a:txBody>
                    <a:bodyPr/>
                    <a:lstStyle/>
                    <a:p>
                      <a:r>
                        <a:rPr lang="en-US" dirty="0" smtClean="0"/>
                        <a:t>- .574 **</a:t>
                      </a:r>
                      <a:endParaRPr lang="en-US" dirty="0"/>
                    </a:p>
                  </a:txBody>
                  <a:tcPr/>
                </a:tc>
              </a:tr>
              <a:tr h="370840">
                <a:tc>
                  <a:txBody>
                    <a:bodyPr/>
                    <a:lstStyle/>
                    <a:p>
                      <a:r>
                        <a:rPr lang="en-US" dirty="0" smtClean="0"/>
                        <a:t>Laxness</a:t>
                      </a:r>
                      <a:endParaRPr lang="en-US" dirty="0"/>
                    </a:p>
                  </a:txBody>
                  <a:tcPr/>
                </a:tc>
                <a:tc>
                  <a:txBody>
                    <a:bodyPr/>
                    <a:lstStyle/>
                    <a:p>
                      <a:r>
                        <a:rPr lang="en-US" dirty="0" smtClean="0"/>
                        <a:t>- .345</a:t>
                      </a:r>
                      <a:r>
                        <a:rPr lang="en-US" baseline="0" dirty="0" smtClean="0"/>
                        <a:t> **</a:t>
                      </a:r>
                      <a:endParaRPr lang="en-US" dirty="0"/>
                    </a:p>
                  </a:txBody>
                  <a:tcPr/>
                </a:tc>
              </a:tr>
              <a:tr h="370840">
                <a:tc>
                  <a:txBody>
                    <a:bodyPr/>
                    <a:lstStyle/>
                    <a:p>
                      <a:r>
                        <a:rPr lang="en-US" dirty="0" smtClean="0"/>
                        <a:t>Over-reactivity</a:t>
                      </a:r>
                      <a:endParaRPr lang="en-US" dirty="0"/>
                    </a:p>
                  </a:txBody>
                  <a:tcPr/>
                </a:tc>
                <a:tc>
                  <a:txBody>
                    <a:bodyPr/>
                    <a:lstStyle/>
                    <a:p>
                      <a:r>
                        <a:rPr lang="en-US" dirty="0" smtClean="0"/>
                        <a:t>- .210</a:t>
                      </a:r>
                      <a:endParaRPr lang="en-US" dirty="0"/>
                    </a:p>
                  </a:txBody>
                  <a:tcPr/>
                </a:tc>
              </a:tr>
            </a:tbl>
          </a:graphicData>
        </a:graphic>
      </p:graphicFrame>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407128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Rectangle 9"/>
          <p:cNvSpPr/>
          <p:nvPr/>
        </p:nvSpPr>
        <p:spPr>
          <a:xfrm rot="7440000">
            <a:off x="9465065" y="3838374"/>
            <a:ext cx="323069" cy="34586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5000" y="457200"/>
            <a:ext cx="11704320" cy="1408853"/>
          </a:xfrm>
        </p:spPr>
        <p:txBody>
          <a:bodyPr>
            <a:normAutofit/>
          </a:bodyPr>
          <a:lstStyle/>
          <a:p>
            <a:r>
              <a:rPr lang="en-US" sz="6000" dirty="0" smtClean="0">
                <a:solidFill>
                  <a:schemeClr val="accent4"/>
                </a:solidFill>
                <a:latin typeface="Comic Sans MS" pitchFamily="66" charset="0"/>
              </a:rPr>
              <a:t> </a:t>
            </a:r>
            <a:endParaRPr lang="en-US" sz="6000" dirty="0">
              <a:solidFill>
                <a:schemeClr val="accent4"/>
              </a:solidFill>
              <a:latin typeface="Comic Sans MS" pitchFamily="66" charset="0"/>
            </a:endParaRPr>
          </a:p>
        </p:txBody>
      </p:sp>
      <p:sp>
        <p:nvSpPr>
          <p:cNvPr id="3" name="Content Placeholder 2"/>
          <p:cNvSpPr>
            <a:spLocks noGrp="1"/>
          </p:cNvSpPr>
          <p:nvPr>
            <p:ph idx="1"/>
          </p:nvPr>
        </p:nvSpPr>
        <p:spPr>
          <a:xfrm>
            <a:off x="381720" y="916360"/>
            <a:ext cx="11704320" cy="8001000"/>
          </a:xfrm>
        </p:spPr>
        <p:txBody>
          <a:bodyPr>
            <a:normAutofit/>
          </a:bodyPr>
          <a:lstStyle/>
          <a:p>
            <a:pPr marL="390138" lvl="1" indent="0">
              <a:buNone/>
            </a:pPr>
            <a:r>
              <a:rPr lang="en-US" sz="3000" dirty="0" smtClean="0">
                <a:latin typeface="Comic Sans MS" pitchFamily="66" charset="0"/>
              </a:rPr>
              <a:t>Question 2: </a:t>
            </a:r>
          </a:p>
          <a:p>
            <a:pPr marL="1237476" lvl="2" indent="-457200">
              <a:buAutoNum type="alphaLcParenR"/>
            </a:pPr>
            <a:r>
              <a:rPr lang="en-US" dirty="0" smtClean="0">
                <a:latin typeface="Comic Sans MS" pitchFamily="66" charset="0"/>
              </a:rPr>
              <a:t>Did change on AAABIQ mediate change on depression, anxiety and stress?</a:t>
            </a:r>
            <a:endParaRPr lang="en-US" sz="2400" dirty="0" smtClean="0">
              <a:latin typeface="Comic Sans MS" pitchFamily="66" charset="0"/>
            </a:endParaRPr>
          </a:p>
          <a:p>
            <a:pPr marL="390138" lvl="1" indent="0">
              <a:buNone/>
            </a:pPr>
            <a:endParaRPr lang="en-US" sz="2400" dirty="0" smtClean="0">
              <a:latin typeface="Comic Sans MS" pitchFamily="66" charset="0"/>
            </a:endParaRPr>
          </a:p>
          <a:p>
            <a:pPr lvl="1">
              <a:buNone/>
            </a:pPr>
            <a:endParaRPr lang="en-US" sz="2400" dirty="0" smtClean="0">
              <a:latin typeface="Comic Sans MS" pitchFamily="66" charset="0"/>
            </a:endParaRPr>
          </a:p>
          <a:p>
            <a:pPr marL="0" indent="0">
              <a:buNone/>
            </a:pPr>
            <a:endParaRPr lang="en-US" sz="3600" dirty="0" smtClean="0">
              <a:latin typeface="Comic Sans MS" pitchFamily="66" charset="0"/>
            </a:endParaRP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p:txBody>
      </p:sp>
      <p:sp>
        <p:nvSpPr>
          <p:cNvPr id="6" name="Rectangle 5"/>
          <p:cNvSpPr/>
          <p:nvPr/>
        </p:nvSpPr>
        <p:spPr>
          <a:xfrm>
            <a:off x="5207000" y="3657600"/>
            <a:ext cx="2808312" cy="1368152"/>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Change AAABIQ</a:t>
            </a:r>
            <a:endParaRPr lang="en-US" dirty="0"/>
          </a:p>
        </p:txBody>
      </p:sp>
      <p:sp>
        <p:nvSpPr>
          <p:cNvPr id="7" name="Rectangle 6"/>
          <p:cNvSpPr/>
          <p:nvPr/>
        </p:nvSpPr>
        <p:spPr>
          <a:xfrm>
            <a:off x="9779000" y="6553200"/>
            <a:ext cx="2808312" cy="1368152"/>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Change stress</a:t>
            </a:r>
            <a:endParaRPr lang="en-US" dirty="0"/>
          </a:p>
        </p:txBody>
      </p:sp>
      <p:sp>
        <p:nvSpPr>
          <p:cNvPr id="8" name="Right Arrow 7"/>
          <p:cNvSpPr/>
          <p:nvPr/>
        </p:nvSpPr>
        <p:spPr>
          <a:xfrm rot="19920000">
            <a:off x="881882" y="5379893"/>
            <a:ext cx="4556362" cy="56467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8"/>
          <p:cNvSpPr/>
          <p:nvPr/>
        </p:nvSpPr>
        <p:spPr>
          <a:xfrm>
            <a:off x="3073400" y="6965032"/>
            <a:ext cx="6629400" cy="57876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8026400" y="3886200"/>
            <a:ext cx="518091" cy="923330"/>
          </a:xfrm>
          <a:prstGeom prst="rect">
            <a:avLst/>
          </a:prstGeom>
          <a:solidFill>
            <a:schemeClr val="accent4"/>
          </a:solidFill>
        </p:spPr>
        <p:txBody>
          <a:bodyPr wrap="none" lIns="91440" tIns="45720" rIns="91440" bIns="45720">
            <a:spAutoFit/>
          </a:bodyPr>
          <a:lstStyle/>
          <a:p>
            <a:pPr algn="ctr"/>
            <a:r>
              <a:rPr lang="en-AU"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AU"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3" name="Rectangle 12"/>
          <p:cNvSpPr/>
          <p:nvPr/>
        </p:nvSpPr>
        <p:spPr>
          <a:xfrm>
            <a:off x="10769600" y="5638800"/>
            <a:ext cx="518091" cy="923330"/>
          </a:xfrm>
          <a:prstGeom prst="rect">
            <a:avLst/>
          </a:prstGeom>
          <a:solidFill>
            <a:schemeClr val="accent4"/>
          </a:solidFill>
        </p:spPr>
        <p:txBody>
          <a:bodyPr wrap="none" lIns="91440" tIns="45720" rIns="91440" bIns="45720">
            <a:spAutoFit/>
          </a:bodyPr>
          <a:lstStyle/>
          <a:p>
            <a:pPr algn="ctr"/>
            <a:r>
              <a:rPr lang="en-AU"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AU"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4" name="TextBox 13"/>
          <p:cNvSpPr txBox="1"/>
          <p:nvPr/>
        </p:nvSpPr>
        <p:spPr>
          <a:xfrm>
            <a:off x="813768" y="7469088"/>
            <a:ext cx="11449272" cy="1815882"/>
          </a:xfrm>
          <a:prstGeom prst="rect">
            <a:avLst/>
          </a:prstGeom>
          <a:noFill/>
        </p:spPr>
        <p:txBody>
          <a:bodyPr wrap="square" rtlCol="0">
            <a:spAutoFit/>
          </a:bodyPr>
          <a:lstStyle/>
          <a:p>
            <a:r>
              <a:rPr lang="en-US" sz="2800" dirty="0" smtClean="0"/>
              <a:t>C path,  p= .03</a:t>
            </a:r>
          </a:p>
          <a:p>
            <a:r>
              <a:rPr lang="en-US" sz="2800" dirty="0" smtClean="0"/>
              <a:t>C’ path, p= .38</a:t>
            </a:r>
          </a:p>
          <a:p>
            <a:endParaRPr lang="en-US" sz="2800" dirty="0" smtClean="0"/>
          </a:p>
          <a:p>
            <a:r>
              <a:rPr lang="en-US" sz="2800" b="1" dirty="0" smtClean="0">
                <a:solidFill>
                  <a:srgbClr val="000000"/>
                </a:solidFill>
                <a:latin typeface="+mj-lt"/>
              </a:rPr>
              <a:t>Using boot strapping for indirect effects: </a:t>
            </a:r>
            <a:r>
              <a:rPr lang="en-US" sz="2800" b="1" dirty="0" smtClean="0">
                <a:solidFill>
                  <a:schemeClr val="accent2"/>
                </a:solidFill>
                <a:latin typeface="+mj-lt"/>
              </a:rPr>
              <a:t>95% CI: -6.94, -0.55</a:t>
            </a:r>
            <a:endParaRPr lang="en-US" sz="2800" b="1" dirty="0">
              <a:solidFill>
                <a:schemeClr val="accent2"/>
              </a:solidFill>
              <a:latin typeface="+mj-lt"/>
            </a:endParaRPr>
          </a:p>
        </p:txBody>
      </p:sp>
      <p:sp>
        <p:nvSpPr>
          <p:cNvPr id="15" name="TextBox 14"/>
          <p:cNvSpPr txBox="1"/>
          <p:nvPr/>
        </p:nvSpPr>
        <p:spPr>
          <a:xfrm>
            <a:off x="597744" y="4084712"/>
            <a:ext cx="3960440" cy="523220"/>
          </a:xfrm>
          <a:prstGeom prst="rect">
            <a:avLst/>
          </a:prstGeom>
          <a:noFill/>
        </p:spPr>
        <p:txBody>
          <a:bodyPr wrap="square" rtlCol="0">
            <a:spAutoFit/>
          </a:bodyPr>
          <a:lstStyle/>
          <a:p>
            <a:r>
              <a:rPr lang="en-US" sz="2800" dirty="0"/>
              <a:t>a</a:t>
            </a:r>
            <a:r>
              <a:rPr lang="en-US" sz="2800" dirty="0" smtClean="0"/>
              <a:t> path,  p= .001</a:t>
            </a:r>
          </a:p>
        </p:txBody>
      </p:sp>
      <p:sp>
        <p:nvSpPr>
          <p:cNvPr id="4" name="Rectangle 3"/>
          <p:cNvSpPr/>
          <p:nvPr/>
        </p:nvSpPr>
        <p:spPr>
          <a:xfrm>
            <a:off x="254000" y="6629400"/>
            <a:ext cx="2808312" cy="1368152"/>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Treatment</a:t>
            </a:r>
            <a:endParaRPr lang="en-US" dirty="0"/>
          </a:p>
        </p:txBody>
      </p:sp>
      <p:sp>
        <p:nvSpPr>
          <p:cNvPr id="16" name="TextBox 15"/>
          <p:cNvSpPr txBox="1"/>
          <p:nvPr/>
        </p:nvSpPr>
        <p:spPr>
          <a:xfrm>
            <a:off x="9044360" y="4156720"/>
            <a:ext cx="3960440" cy="523220"/>
          </a:xfrm>
          <a:prstGeom prst="rect">
            <a:avLst/>
          </a:prstGeom>
          <a:noFill/>
        </p:spPr>
        <p:txBody>
          <a:bodyPr wrap="square" rtlCol="0">
            <a:spAutoFit/>
          </a:bodyPr>
          <a:lstStyle/>
          <a:p>
            <a:r>
              <a:rPr lang="en-US" sz="2800" dirty="0" smtClean="0"/>
              <a:t>b path,  p= .003</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309712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rot="19200000">
            <a:off x="7586746" y="6453025"/>
            <a:ext cx="3812309" cy="25669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rot="7440000">
            <a:off x="9234577" y="2153510"/>
            <a:ext cx="288032" cy="309634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0" y="556320"/>
            <a:ext cx="13004800" cy="2016224"/>
          </a:xfrm>
        </p:spPr>
        <p:txBody>
          <a:bodyPr>
            <a:normAutofit/>
          </a:bodyPr>
          <a:lstStyle/>
          <a:p>
            <a:pPr marL="390138" lvl="1" indent="0">
              <a:buNone/>
            </a:pPr>
            <a:r>
              <a:rPr lang="en-US" sz="3000" dirty="0" smtClean="0">
                <a:latin typeface="Comic Sans MS" pitchFamily="66" charset="0"/>
              </a:rPr>
              <a:t>Question 3: </a:t>
            </a:r>
          </a:p>
          <a:p>
            <a:pPr marL="1237476" lvl="2" indent="-457200">
              <a:buAutoNum type="alphaLcParenR"/>
            </a:pPr>
            <a:r>
              <a:rPr lang="en-US" dirty="0" smtClean="0">
                <a:latin typeface="Comic Sans MS" pitchFamily="66" charset="0"/>
              </a:rPr>
              <a:t>Did change on AAABIQ and/or DASS mediate change on laxness and over-reactivity?</a:t>
            </a:r>
            <a:endParaRPr lang="en-US" sz="2400" dirty="0" smtClean="0">
              <a:latin typeface="Comic Sans MS" pitchFamily="66" charset="0"/>
            </a:endParaRPr>
          </a:p>
          <a:p>
            <a:pPr marL="390138" lvl="1" indent="0">
              <a:buNone/>
            </a:pPr>
            <a:endParaRPr lang="en-US" sz="2400" dirty="0" smtClean="0">
              <a:latin typeface="Comic Sans MS" pitchFamily="66" charset="0"/>
            </a:endParaRPr>
          </a:p>
          <a:p>
            <a:pPr marL="0" indent="0">
              <a:buNone/>
            </a:pPr>
            <a:endParaRPr lang="en-US" sz="3600" dirty="0" smtClean="0">
              <a:latin typeface="Comic Sans MS" pitchFamily="66" charset="0"/>
            </a:endParaRP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p:txBody>
      </p:sp>
      <p:sp>
        <p:nvSpPr>
          <p:cNvPr id="6" name="Rectangle 5"/>
          <p:cNvSpPr/>
          <p:nvPr/>
        </p:nvSpPr>
        <p:spPr>
          <a:xfrm>
            <a:off x="5350272" y="1996480"/>
            <a:ext cx="2808312" cy="1368152"/>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Change AAABIQ</a:t>
            </a:r>
            <a:endParaRPr lang="en-US" dirty="0"/>
          </a:p>
        </p:txBody>
      </p:sp>
      <p:sp>
        <p:nvSpPr>
          <p:cNvPr id="7" name="Rectangle 6"/>
          <p:cNvSpPr/>
          <p:nvPr/>
        </p:nvSpPr>
        <p:spPr>
          <a:xfrm>
            <a:off x="10196488" y="4267200"/>
            <a:ext cx="2808312" cy="1584176"/>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Change over-react</a:t>
            </a:r>
            <a:endParaRPr lang="en-US" dirty="0"/>
          </a:p>
        </p:txBody>
      </p:sp>
      <p:sp>
        <p:nvSpPr>
          <p:cNvPr id="8" name="Right Arrow 7"/>
          <p:cNvSpPr/>
          <p:nvPr/>
        </p:nvSpPr>
        <p:spPr>
          <a:xfrm rot="19920000">
            <a:off x="1919493" y="3472327"/>
            <a:ext cx="3626049" cy="399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8"/>
          <p:cNvSpPr/>
          <p:nvPr/>
        </p:nvSpPr>
        <p:spPr>
          <a:xfrm>
            <a:off x="2902000" y="4732784"/>
            <a:ext cx="7200800" cy="43204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8158584" y="2572544"/>
            <a:ext cx="518091" cy="923330"/>
          </a:xfrm>
          <a:prstGeom prst="rect">
            <a:avLst/>
          </a:prstGeom>
          <a:solidFill>
            <a:schemeClr val="accent4"/>
          </a:solidFill>
        </p:spPr>
        <p:txBody>
          <a:bodyPr wrap="none" lIns="91440" tIns="45720" rIns="91440" bIns="45720">
            <a:spAutoFit/>
          </a:bodyPr>
          <a:lstStyle/>
          <a:p>
            <a:pPr algn="ctr"/>
            <a:r>
              <a:rPr lang="en-AU"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AU"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3" name="Rectangle 12"/>
          <p:cNvSpPr/>
          <p:nvPr/>
        </p:nvSpPr>
        <p:spPr>
          <a:xfrm>
            <a:off x="9670752" y="3508648"/>
            <a:ext cx="518091" cy="923330"/>
          </a:xfrm>
          <a:prstGeom prst="rect">
            <a:avLst/>
          </a:prstGeom>
          <a:solidFill>
            <a:schemeClr val="accent4"/>
          </a:solidFill>
        </p:spPr>
        <p:txBody>
          <a:bodyPr wrap="none" lIns="91440" tIns="45720" rIns="91440" bIns="45720">
            <a:spAutoFit/>
          </a:bodyPr>
          <a:lstStyle/>
          <a:p>
            <a:pPr algn="ctr"/>
            <a:r>
              <a:rPr lang="en-AU"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AU"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4" name="TextBox 13"/>
          <p:cNvSpPr txBox="1"/>
          <p:nvPr/>
        </p:nvSpPr>
        <p:spPr>
          <a:xfrm>
            <a:off x="669752" y="5092824"/>
            <a:ext cx="11449272" cy="1384995"/>
          </a:xfrm>
          <a:prstGeom prst="rect">
            <a:avLst/>
          </a:prstGeom>
          <a:noFill/>
        </p:spPr>
        <p:txBody>
          <a:bodyPr wrap="square" rtlCol="0">
            <a:spAutoFit/>
          </a:bodyPr>
          <a:lstStyle/>
          <a:p>
            <a:r>
              <a:rPr lang="en-US" sz="2800" dirty="0" smtClean="0"/>
              <a:t>C path,  p= .02</a:t>
            </a:r>
          </a:p>
          <a:p>
            <a:r>
              <a:rPr lang="en-US" sz="2800" dirty="0" smtClean="0"/>
              <a:t>C’ path, p= .38</a:t>
            </a:r>
          </a:p>
          <a:p>
            <a:endParaRPr lang="en-US" sz="2800" dirty="0" smtClean="0"/>
          </a:p>
        </p:txBody>
      </p:sp>
      <p:sp>
        <p:nvSpPr>
          <p:cNvPr id="15" name="TextBox 14"/>
          <p:cNvSpPr txBox="1"/>
          <p:nvPr/>
        </p:nvSpPr>
        <p:spPr>
          <a:xfrm>
            <a:off x="597744" y="2644552"/>
            <a:ext cx="3960440" cy="523220"/>
          </a:xfrm>
          <a:prstGeom prst="rect">
            <a:avLst/>
          </a:prstGeom>
          <a:noFill/>
        </p:spPr>
        <p:txBody>
          <a:bodyPr wrap="square" rtlCol="0">
            <a:spAutoFit/>
          </a:bodyPr>
          <a:lstStyle/>
          <a:p>
            <a:r>
              <a:rPr lang="en-US" sz="2800" dirty="0"/>
              <a:t>a</a:t>
            </a:r>
            <a:r>
              <a:rPr lang="en-US" sz="2800" dirty="0" smtClean="0"/>
              <a:t> path,  p= .001</a:t>
            </a:r>
          </a:p>
        </p:txBody>
      </p:sp>
      <p:sp>
        <p:nvSpPr>
          <p:cNvPr id="16" name="TextBox 15"/>
          <p:cNvSpPr txBox="1"/>
          <p:nvPr/>
        </p:nvSpPr>
        <p:spPr>
          <a:xfrm>
            <a:off x="9022680" y="2500536"/>
            <a:ext cx="3528392" cy="523220"/>
          </a:xfrm>
          <a:prstGeom prst="rect">
            <a:avLst/>
          </a:prstGeom>
          <a:noFill/>
        </p:spPr>
        <p:txBody>
          <a:bodyPr wrap="square" rtlCol="0">
            <a:spAutoFit/>
          </a:bodyPr>
          <a:lstStyle/>
          <a:p>
            <a:r>
              <a:rPr lang="en-US" sz="2800" dirty="0" smtClean="0"/>
              <a:t>b path,  p= .01</a:t>
            </a:r>
          </a:p>
        </p:txBody>
      </p:sp>
      <p:sp>
        <p:nvSpPr>
          <p:cNvPr id="17" name="Rectangle 16"/>
          <p:cNvSpPr/>
          <p:nvPr/>
        </p:nvSpPr>
        <p:spPr>
          <a:xfrm>
            <a:off x="5359400" y="6934200"/>
            <a:ext cx="2808312" cy="1368152"/>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Change DASS</a:t>
            </a:r>
            <a:endParaRPr lang="en-US" dirty="0"/>
          </a:p>
        </p:txBody>
      </p:sp>
      <p:sp>
        <p:nvSpPr>
          <p:cNvPr id="18" name="Right Arrow 17"/>
          <p:cNvSpPr/>
          <p:nvPr/>
        </p:nvSpPr>
        <p:spPr>
          <a:xfrm rot="2160000">
            <a:off x="1088922" y="6205638"/>
            <a:ext cx="4674392" cy="47053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165696" y="4300736"/>
            <a:ext cx="2808312" cy="1368152"/>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Treatment</a:t>
            </a:r>
            <a:endParaRPr lang="en-US" dirty="0"/>
          </a:p>
        </p:txBody>
      </p:sp>
      <p:sp>
        <p:nvSpPr>
          <p:cNvPr id="19" name="Rectangle 18"/>
          <p:cNvSpPr/>
          <p:nvPr/>
        </p:nvSpPr>
        <p:spPr>
          <a:xfrm>
            <a:off x="8178800" y="7467600"/>
            <a:ext cx="518091" cy="923330"/>
          </a:xfrm>
          <a:prstGeom prst="rect">
            <a:avLst/>
          </a:prstGeom>
          <a:solidFill>
            <a:schemeClr val="accent4"/>
          </a:solidFill>
        </p:spPr>
        <p:txBody>
          <a:bodyPr wrap="none" lIns="91440" tIns="45720" rIns="91440" bIns="45720">
            <a:spAutoFit/>
          </a:bodyPr>
          <a:lstStyle/>
          <a:p>
            <a:pPr algn="ctr"/>
            <a:r>
              <a:rPr lang="en-AU"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AU"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0" name="Rectangle 19"/>
          <p:cNvSpPr/>
          <p:nvPr/>
        </p:nvSpPr>
        <p:spPr>
          <a:xfrm>
            <a:off x="9702800" y="5638800"/>
            <a:ext cx="518091" cy="923330"/>
          </a:xfrm>
          <a:prstGeom prst="rect">
            <a:avLst/>
          </a:prstGeom>
          <a:solidFill>
            <a:schemeClr val="accent4"/>
          </a:solidFill>
        </p:spPr>
        <p:txBody>
          <a:bodyPr wrap="none" lIns="91440" tIns="45720" rIns="91440" bIns="45720">
            <a:spAutoFit/>
          </a:bodyPr>
          <a:lstStyle/>
          <a:p>
            <a:pPr algn="ctr"/>
            <a:r>
              <a:rPr lang="en-AU"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AU"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1" name="TextBox 20"/>
          <p:cNvSpPr txBox="1"/>
          <p:nvPr/>
        </p:nvSpPr>
        <p:spPr>
          <a:xfrm>
            <a:off x="453728" y="6893024"/>
            <a:ext cx="3960440" cy="523220"/>
          </a:xfrm>
          <a:prstGeom prst="rect">
            <a:avLst/>
          </a:prstGeom>
          <a:noFill/>
        </p:spPr>
        <p:txBody>
          <a:bodyPr wrap="square" rtlCol="0">
            <a:spAutoFit/>
          </a:bodyPr>
          <a:lstStyle/>
          <a:p>
            <a:r>
              <a:rPr lang="en-US" sz="2800" dirty="0"/>
              <a:t>a</a:t>
            </a:r>
            <a:r>
              <a:rPr lang="en-US" sz="2800" dirty="0" smtClean="0"/>
              <a:t> path,  p= .06</a:t>
            </a:r>
          </a:p>
        </p:txBody>
      </p:sp>
      <p:sp>
        <p:nvSpPr>
          <p:cNvPr id="22" name="TextBox 21"/>
          <p:cNvSpPr txBox="1"/>
          <p:nvPr/>
        </p:nvSpPr>
        <p:spPr>
          <a:xfrm>
            <a:off x="8662640" y="6893024"/>
            <a:ext cx="3960440" cy="523220"/>
          </a:xfrm>
          <a:prstGeom prst="rect">
            <a:avLst/>
          </a:prstGeom>
          <a:noFill/>
        </p:spPr>
        <p:txBody>
          <a:bodyPr wrap="square" rtlCol="0">
            <a:spAutoFit/>
          </a:bodyPr>
          <a:lstStyle/>
          <a:p>
            <a:r>
              <a:rPr lang="en-US" sz="2800" dirty="0" smtClean="0"/>
              <a:t>b path,  p= .14</a:t>
            </a:r>
          </a:p>
        </p:txBody>
      </p:sp>
      <p:sp>
        <p:nvSpPr>
          <p:cNvPr id="12" name="Rectangle 11"/>
          <p:cNvSpPr/>
          <p:nvPr/>
        </p:nvSpPr>
        <p:spPr>
          <a:xfrm>
            <a:off x="-338360" y="8621216"/>
            <a:ext cx="13343160" cy="954107"/>
          </a:xfrm>
          <a:prstGeom prst="rect">
            <a:avLst/>
          </a:prstGeom>
        </p:spPr>
        <p:txBody>
          <a:bodyPr wrap="square">
            <a:spAutoFit/>
          </a:bodyPr>
          <a:lstStyle/>
          <a:p>
            <a:r>
              <a:rPr lang="en-US" sz="2800" b="1" dirty="0">
                <a:solidFill>
                  <a:schemeClr val="tx1"/>
                </a:solidFill>
                <a:latin typeface="+mj-lt"/>
              </a:rPr>
              <a:t>Using boot strapping for indirect </a:t>
            </a:r>
            <a:r>
              <a:rPr lang="en-US" sz="2800" b="1" dirty="0" smtClean="0">
                <a:solidFill>
                  <a:schemeClr val="tx1"/>
                </a:solidFill>
                <a:latin typeface="+mj-lt"/>
              </a:rPr>
              <a:t>effects on AAABIQ </a:t>
            </a:r>
            <a:r>
              <a:rPr lang="en-US" sz="2800" b="1" dirty="0" smtClean="0">
                <a:solidFill>
                  <a:srgbClr val="438086"/>
                </a:solidFill>
                <a:latin typeface="+mj-lt"/>
              </a:rPr>
              <a:t>: </a:t>
            </a:r>
            <a:r>
              <a:rPr lang="en-US" sz="2800" b="1" dirty="0">
                <a:solidFill>
                  <a:srgbClr val="438086"/>
                </a:solidFill>
                <a:latin typeface="+mj-lt"/>
              </a:rPr>
              <a:t>95% CI: </a:t>
            </a:r>
            <a:r>
              <a:rPr lang="en-US" sz="2800" b="1" dirty="0" smtClean="0">
                <a:solidFill>
                  <a:srgbClr val="438086"/>
                </a:solidFill>
                <a:latin typeface="+mj-lt"/>
              </a:rPr>
              <a:t>-0.45, </a:t>
            </a:r>
            <a:r>
              <a:rPr lang="en-US" sz="2800" b="1" dirty="0">
                <a:solidFill>
                  <a:srgbClr val="438086"/>
                </a:solidFill>
                <a:latin typeface="+mj-lt"/>
              </a:rPr>
              <a:t>-</a:t>
            </a:r>
            <a:r>
              <a:rPr lang="en-US" sz="2800" b="1" dirty="0" smtClean="0">
                <a:solidFill>
                  <a:srgbClr val="438086"/>
                </a:solidFill>
                <a:latin typeface="+mj-lt"/>
              </a:rPr>
              <a:t>0.05</a:t>
            </a:r>
            <a:endParaRPr lang="en-US" sz="2800" b="1" dirty="0">
              <a:solidFill>
                <a:srgbClr val="438086"/>
              </a:solidFill>
              <a:latin typeface="+mj-lt"/>
            </a:endParaRPr>
          </a:p>
          <a:p>
            <a:r>
              <a:rPr lang="en-US" sz="2800" b="1" dirty="0" smtClean="0">
                <a:solidFill>
                  <a:srgbClr val="000000"/>
                </a:solidFill>
                <a:latin typeface="+mj-lt"/>
              </a:rPr>
              <a:t>DASS not significant</a:t>
            </a:r>
            <a:endParaRPr lang="en-US" sz="2800" b="1" dirty="0">
              <a:solidFill>
                <a:srgbClr val="000000"/>
              </a:solidFill>
              <a:latin typeface="+mj-lt"/>
            </a:endParaRPr>
          </a:p>
        </p:txBody>
      </p:sp>
      <p:sp>
        <p:nvSpPr>
          <p:cNvPr id="23" name="Title 22"/>
          <p:cNvSpPr>
            <a:spLocks noGrp="1"/>
          </p:cNvSpPr>
          <p:nvPr>
            <p:ph type="title"/>
          </p:nvPr>
        </p:nvSpPr>
        <p:spPr>
          <a:xfrm>
            <a:off x="650240" y="758615"/>
            <a:ext cx="11704320" cy="1021842"/>
          </a:xfrm>
        </p:spPr>
        <p:txBody>
          <a:bodyPr/>
          <a:lstStyle/>
          <a:p>
            <a:r>
              <a:rPr lang="en-US" dirty="0" smtClean="0"/>
              <a:t> </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054358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69752" y="484312"/>
            <a:ext cx="11704320" cy="1408853"/>
          </a:xfrm>
        </p:spPr>
        <p:txBody>
          <a:bodyPr>
            <a:normAutofit/>
          </a:bodyPr>
          <a:lstStyle/>
          <a:p>
            <a:r>
              <a:rPr lang="en-US" sz="6000" dirty="0" smtClean="0">
                <a:solidFill>
                  <a:schemeClr val="accent4"/>
                </a:solidFill>
                <a:latin typeface="Comic Sans MS" pitchFamily="66" charset="0"/>
              </a:rPr>
              <a:t>CAUTION!</a:t>
            </a:r>
            <a:endParaRPr lang="en-US" sz="6000" dirty="0">
              <a:solidFill>
                <a:schemeClr val="accent4"/>
              </a:solidFill>
              <a:latin typeface="Comic Sans MS" pitchFamily="66" charset="0"/>
            </a:endParaRPr>
          </a:p>
        </p:txBody>
      </p:sp>
      <p:sp>
        <p:nvSpPr>
          <p:cNvPr id="3" name="Content Placeholder 2"/>
          <p:cNvSpPr>
            <a:spLocks noGrp="1"/>
          </p:cNvSpPr>
          <p:nvPr>
            <p:ph idx="1"/>
          </p:nvPr>
        </p:nvSpPr>
        <p:spPr>
          <a:xfrm>
            <a:off x="381720" y="1708448"/>
            <a:ext cx="11704320" cy="6935893"/>
          </a:xfrm>
        </p:spPr>
        <p:txBody>
          <a:bodyPr/>
          <a:lstStyle/>
          <a:p>
            <a:pPr>
              <a:buNone/>
            </a:pPr>
            <a:r>
              <a:rPr lang="en-US" sz="3600" dirty="0" smtClean="0">
                <a:latin typeface="Comic Sans MS" pitchFamily="66" charset="0"/>
              </a:rPr>
              <a:t>In order to assess mediation, proposed mediators should be measured prior to the </a:t>
            </a:r>
            <a:r>
              <a:rPr lang="en-US" sz="3600" dirty="0" smtClean="0">
                <a:latin typeface="Comic Sans MS" pitchFamily="66" charset="0"/>
              </a:rPr>
              <a:t>outcome</a:t>
            </a:r>
          </a:p>
          <a:p>
            <a:pPr>
              <a:buNone/>
            </a:pPr>
            <a:endParaRPr lang="en-US" sz="3600" dirty="0" smtClean="0">
              <a:latin typeface="Comic Sans MS" pitchFamily="66" charset="0"/>
            </a:endParaRPr>
          </a:p>
          <a:p>
            <a:pPr>
              <a:buNone/>
            </a:pPr>
            <a:r>
              <a:rPr lang="en-US" sz="3600" dirty="0" smtClean="0">
                <a:latin typeface="Comic Sans MS" pitchFamily="66" charset="0"/>
              </a:rPr>
              <a:t>We lack temporal precedence </a:t>
            </a:r>
          </a:p>
          <a:p>
            <a:pPr>
              <a:buNone/>
            </a:pPr>
            <a:endParaRPr lang="en-US" sz="3600" dirty="0" smtClean="0">
              <a:latin typeface="Comic Sans MS" pitchFamily="66" charset="0"/>
            </a:endParaRPr>
          </a:p>
          <a:p>
            <a:pPr>
              <a:buNone/>
            </a:pPr>
            <a:r>
              <a:rPr lang="en-US" sz="3600" dirty="0" smtClean="0">
                <a:latin typeface="Comic Sans MS" pitchFamily="66" charset="0"/>
              </a:rPr>
              <a:t>These results should be interpreted as very preliminary. </a:t>
            </a:r>
            <a:endParaRPr lang="en-US" sz="3000" dirty="0" smtClean="0">
              <a:latin typeface="Comic Sans MS" pitchFamily="66" charset="0"/>
            </a:endParaRPr>
          </a:p>
          <a:p>
            <a:pPr marL="0" indent="0">
              <a:buNone/>
            </a:pPr>
            <a:endParaRPr lang="en-US" dirty="0"/>
          </a:p>
        </p:txBody>
      </p:sp>
      <p:pic>
        <p:nvPicPr>
          <p:cNvPr id="4" name="Picture 3" descr="caution!.jpeg"/>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9886776" y="6896100"/>
            <a:ext cx="2857500" cy="28575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4404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chemeClr val="accent4"/>
                </a:solidFill>
                <a:latin typeface="Comic Sans MS" pitchFamily="66" charset="0"/>
              </a:rPr>
              <a:t>Summary/ Discussion</a:t>
            </a:r>
            <a:endParaRPr lang="en-US" sz="6000" dirty="0">
              <a:solidFill>
                <a:schemeClr val="accent4"/>
              </a:solidFill>
              <a:latin typeface="Comic Sans MS" pitchFamily="66" charset="0"/>
            </a:endParaRPr>
          </a:p>
        </p:txBody>
      </p:sp>
      <p:sp>
        <p:nvSpPr>
          <p:cNvPr id="3" name="Content Placeholder 2"/>
          <p:cNvSpPr>
            <a:spLocks noGrp="1"/>
          </p:cNvSpPr>
          <p:nvPr>
            <p:ph idx="1"/>
          </p:nvPr>
        </p:nvSpPr>
        <p:spPr/>
        <p:txBody>
          <a:bodyPr/>
          <a:lstStyle/>
          <a:p>
            <a:pPr>
              <a:buNone/>
            </a:pPr>
            <a:r>
              <a:rPr lang="en-US" sz="3600" dirty="0" smtClean="0">
                <a:latin typeface="Comic Sans MS" pitchFamily="66" charset="0"/>
              </a:rPr>
              <a:t>High satisfaction reported by parents, quantitative results appear to support efficacy of program BUT</a:t>
            </a:r>
          </a:p>
          <a:p>
            <a:pPr marL="857637" indent="-623888">
              <a:lnSpc>
                <a:spcPct val="150000"/>
              </a:lnSpc>
              <a:buNone/>
            </a:pPr>
            <a:r>
              <a:rPr lang="en-US" sz="3600" dirty="0" smtClean="0">
                <a:latin typeface="Comic Sans MS" pitchFamily="66" charset="0"/>
              </a:rPr>
              <a:t>Future Research:</a:t>
            </a:r>
          </a:p>
          <a:p>
            <a:pPr marL="1247775" lvl="1" indent="-623888">
              <a:lnSpc>
                <a:spcPct val="150000"/>
              </a:lnSpc>
            </a:pPr>
            <a:r>
              <a:rPr lang="en-US" sz="3000" dirty="0" smtClean="0">
                <a:latin typeface="Comic Sans MS" pitchFamily="66" charset="0"/>
              </a:rPr>
              <a:t>Efficacy vs. effectiveness?</a:t>
            </a:r>
          </a:p>
          <a:p>
            <a:pPr marL="1247775" lvl="1" indent="-623888">
              <a:lnSpc>
                <a:spcPct val="150000"/>
              </a:lnSpc>
            </a:pPr>
            <a:r>
              <a:rPr lang="en-US" sz="3000" dirty="0" smtClean="0">
                <a:latin typeface="Comic Sans MS" pitchFamily="66" charset="0"/>
              </a:rPr>
              <a:t>Unique effects of ACT and Triple P?</a:t>
            </a:r>
          </a:p>
          <a:p>
            <a:pPr marL="1247775" lvl="1" indent="-623888">
              <a:lnSpc>
                <a:spcPct val="150000"/>
              </a:lnSpc>
            </a:pPr>
            <a:r>
              <a:rPr lang="en-US" sz="3000" dirty="0" smtClean="0">
                <a:latin typeface="Comic Sans MS" pitchFamily="66" charset="0"/>
              </a:rPr>
              <a:t>Online delivery?</a:t>
            </a:r>
          </a:p>
          <a:p>
            <a:pPr marL="1247775" lvl="1" indent="-623888">
              <a:lnSpc>
                <a:spcPct val="150000"/>
              </a:lnSpc>
            </a:pPr>
            <a:r>
              <a:rPr lang="en-US" sz="3000" dirty="0" err="1" smtClean="0">
                <a:latin typeface="Comic Sans MS" pitchFamily="66" charset="0"/>
              </a:rPr>
              <a:t>Mediational</a:t>
            </a:r>
            <a:r>
              <a:rPr lang="en-US" sz="3000" dirty="0" smtClean="0">
                <a:latin typeface="Comic Sans MS" pitchFamily="66" charset="0"/>
              </a:rPr>
              <a:t> analyses should be conducted measuring psychological flexibility prior to measuring outcomes.</a:t>
            </a:r>
          </a:p>
          <a:p>
            <a:pPr marL="0" indent="0">
              <a:buNone/>
            </a:pPr>
            <a:endParaRPr lang="en-US" dirty="0"/>
          </a:p>
        </p:txBody>
      </p:sp>
      <p:pic>
        <p:nvPicPr>
          <p:cNvPr id="5" name="Picture 2" descr="C:\Documents and Settings\uqfbrown\Local Settings\Temporary Internet Files\Content.IE5\6TAH05WR\MCj04316290000[1].png"/>
          <p:cNvPicPr>
            <a:picLocks noChangeAspect="1" noChangeArrowheads="1"/>
          </p:cNvPicPr>
          <p:nvPr/>
        </p:nvPicPr>
        <p:blipFill>
          <a:blip r:embed="rId2"/>
          <a:srcRect/>
          <a:stretch>
            <a:fillRect/>
          </a:stretch>
        </p:blipFill>
        <p:spPr bwMode="auto">
          <a:xfrm>
            <a:off x="9238704" y="4084712"/>
            <a:ext cx="2117428" cy="2117427"/>
          </a:xfrm>
          <a:prstGeom prst="rect">
            <a:avLst/>
          </a:prstGeom>
          <a:noFill/>
          <a:ln w="9525">
            <a:noFill/>
            <a:miter lim="800000"/>
            <a:headEnd/>
            <a:tailEnd/>
          </a:ln>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806874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91490" name="Picture 1"/>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734303" y="8851902"/>
            <a:ext cx="1892299" cy="431799"/>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pic>
        <p:nvPicPr>
          <p:cNvPr id="191491" name="Picture 2"/>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93700" y="8750301"/>
            <a:ext cx="2324100" cy="6223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pic>
        <p:nvPicPr>
          <p:cNvPr id="191492" name="Picture 3"/>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822702" y="8763001"/>
            <a:ext cx="3048000" cy="5969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pic>
        <p:nvPicPr>
          <p:cNvPr id="191493" name="Picture 4"/>
          <p:cNvPicPr>
            <a:picLocks noChangeAspect="1" noChangeArrowheads="1"/>
          </p:cNvPicPr>
          <p:nvPr/>
        </p:nvPicPr>
        <p:blipFill>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0972802" y="8648700"/>
            <a:ext cx="1257300" cy="8255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pic>
        <p:nvPicPr>
          <p:cNvPr id="191494" name="Picture 5"/>
          <p:cNvPicPr>
            <a:picLocks noChangeAspect="1" noChangeArrowheads="1"/>
          </p:cNvPicPr>
          <p:nvPr/>
        </p:nvPicPr>
        <p:blipFill>
          <a:blip r:embed="rId6">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785099" y="455613"/>
            <a:ext cx="4305300" cy="28606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pic>
      <p:sp>
        <p:nvSpPr>
          <p:cNvPr id="191495" name="Rectangle 6"/>
          <p:cNvSpPr>
            <a:spLocks/>
          </p:cNvSpPr>
          <p:nvPr/>
        </p:nvSpPr>
        <p:spPr bwMode="auto">
          <a:xfrm>
            <a:off x="609602" y="604217"/>
            <a:ext cx="5892798" cy="357020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wrap="square" lIns="0" tIns="0" rIns="0" bIns="0" anchor="ctr">
            <a:spAutoFit/>
          </a:bodyPr>
          <a:lstStyle/>
          <a:p>
            <a:pPr marL="438104" indent="-320642" algn="l"/>
            <a:r>
              <a:rPr lang="en-US" sz="2400" b="1" dirty="0">
                <a:solidFill>
                  <a:schemeClr val="tx1"/>
                </a:solidFill>
                <a:latin typeface="Comic Sans MS" pitchFamily="66" charset="0"/>
                <a:sym typeface="Calibri Bold" charset="0"/>
              </a:rPr>
              <a:t>Stepping Stones TBI Project Team:</a:t>
            </a:r>
            <a:endParaRPr lang="en-US" sz="2400" b="1" dirty="0" smtClean="0">
              <a:solidFill>
                <a:schemeClr val="tx1"/>
              </a:solidFill>
              <a:latin typeface="Comic Sans MS" pitchFamily="66" charset="0"/>
              <a:sym typeface="Calibri Bold" charset="0"/>
            </a:endParaRPr>
          </a:p>
          <a:p>
            <a:pPr marL="438104" indent="-320642" algn="l"/>
            <a:r>
              <a:rPr lang="en-US" sz="2400" u="sng" dirty="0" smtClean="0">
                <a:solidFill>
                  <a:schemeClr val="tx1"/>
                </a:solidFill>
                <a:latin typeface="Comic Sans MS" pitchFamily="66" charset="0"/>
                <a:sym typeface="Calibri" charset="0"/>
              </a:rPr>
              <a:t>Supervisors:</a:t>
            </a:r>
          </a:p>
          <a:p>
            <a:pPr marL="438104" indent="-320642" algn="l"/>
            <a:r>
              <a:rPr lang="en-US" sz="2400" dirty="0" smtClean="0">
                <a:solidFill>
                  <a:schemeClr val="tx1"/>
                </a:solidFill>
                <a:latin typeface="Comic Sans MS" pitchFamily="66" charset="0"/>
                <a:sym typeface="Calibri" charset="0"/>
              </a:rPr>
              <a:t>A</a:t>
            </a:r>
            <a:r>
              <a:rPr lang="en-US" sz="2400" dirty="0">
                <a:solidFill>
                  <a:schemeClr val="tx1"/>
                </a:solidFill>
                <a:latin typeface="Comic Sans MS" pitchFamily="66" charset="0"/>
                <a:sym typeface="Calibri" charset="0"/>
              </a:rPr>
              <a:t>/Prof Kate </a:t>
            </a:r>
            <a:r>
              <a:rPr lang="en-US" sz="2400" dirty="0" err="1">
                <a:solidFill>
                  <a:schemeClr val="tx1"/>
                </a:solidFill>
                <a:latin typeface="Comic Sans MS" pitchFamily="66" charset="0"/>
                <a:sym typeface="Calibri" charset="0"/>
              </a:rPr>
              <a:t>Sofronoff</a:t>
            </a:r>
            <a:endParaRPr lang="en-US" sz="2400" dirty="0">
              <a:solidFill>
                <a:schemeClr val="tx1"/>
              </a:solidFill>
              <a:latin typeface="Comic Sans MS" pitchFamily="66" charset="0"/>
              <a:sym typeface="Calibri" charset="0"/>
            </a:endParaRPr>
          </a:p>
          <a:p>
            <a:pPr marL="438104" indent="-320642" algn="l"/>
            <a:r>
              <a:rPr lang="en-US" sz="2400" dirty="0" err="1">
                <a:solidFill>
                  <a:schemeClr val="tx1"/>
                </a:solidFill>
                <a:latin typeface="Comic Sans MS" pitchFamily="66" charset="0"/>
                <a:sym typeface="Calibri" charset="0"/>
              </a:rPr>
              <a:t>Dr</a:t>
            </a:r>
            <a:r>
              <a:rPr lang="en-US" sz="2400" dirty="0">
                <a:solidFill>
                  <a:schemeClr val="tx1"/>
                </a:solidFill>
                <a:latin typeface="Comic Sans MS" pitchFamily="66" charset="0"/>
                <a:sym typeface="Calibri" charset="0"/>
              </a:rPr>
              <a:t> Koa </a:t>
            </a:r>
            <a:r>
              <a:rPr lang="en-US" sz="2400" dirty="0" err="1">
                <a:solidFill>
                  <a:schemeClr val="tx1"/>
                </a:solidFill>
                <a:latin typeface="Comic Sans MS" pitchFamily="66" charset="0"/>
                <a:sym typeface="Calibri" charset="0"/>
              </a:rPr>
              <a:t>Whittingham</a:t>
            </a:r>
            <a:endParaRPr lang="en-US" sz="2400" dirty="0">
              <a:solidFill>
                <a:schemeClr val="tx1"/>
              </a:solidFill>
              <a:latin typeface="Comic Sans MS" pitchFamily="66" charset="0"/>
              <a:sym typeface="Calibri" charset="0"/>
            </a:endParaRPr>
          </a:p>
          <a:p>
            <a:pPr marL="438104" indent="-320642" algn="l"/>
            <a:r>
              <a:rPr lang="en-US" sz="2400" dirty="0">
                <a:solidFill>
                  <a:schemeClr val="tx1"/>
                </a:solidFill>
                <a:latin typeface="Comic Sans MS" pitchFamily="66" charset="0"/>
                <a:sym typeface="Calibri" charset="0"/>
              </a:rPr>
              <a:t>Prof Roslyn Boyd</a:t>
            </a:r>
          </a:p>
          <a:p>
            <a:pPr marL="438104" indent="-320642" algn="l"/>
            <a:r>
              <a:rPr lang="en-US" sz="2400" dirty="0">
                <a:solidFill>
                  <a:schemeClr val="tx1"/>
                </a:solidFill>
                <a:latin typeface="Comic Sans MS" pitchFamily="66" charset="0"/>
                <a:sym typeface="Calibri" charset="0"/>
              </a:rPr>
              <a:t>Dr Lynne </a:t>
            </a:r>
            <a:r>
              <a:rPr lang="en-US" sz="2400" dirty="0" err="1">
                <a:solidFill>
                  <a:schemeClr val="tx1"/>
                </a:solidFill>
                <a:latin typeface="Comic Sans MS" pitchFamily="66" charset="0"/>
                <a:sym typeface="Calibri" charset="0"/>
              </a:rPr>
              <a:t>McKinlay</a:t>
            </a:r>
            <a:r>
              <a:rPr lang="en-US" sz="2400" dirty="0">
                <a:solidFill>
                  <a:schemeClr val="tx1"/>
                </a:solidFill>
                <a:latin typeface="Comic Sans MS" pitchFamily="66" charset="0"/>
                <a:sym typeface="Calibri" charset="0"/>
              </a:rPr>
              <a:t>,</a:t>
            </a:r>
            <a:endParaRPr lang="en-US" sz="2400" dirty="0" smtClean="0">
              <a:solidFill>
                <a:schemeClr val="tx1"/>
              </a:solidFill>
              <a:latin typeface="Comic Sans MS" pitchFamily="66" charset="0"/>
              <a:sym typeface="Calibri" charset="0"/>
            </a:endParaRPr>
          </a:p>
          <a:p>
            <a:pPr marL="438104" indent="-320642" algn="l"/>
            <a:endParaRPr lang="en-US" sz="2400" dirty="0" smtClean="0">
              <a:solidFill>
                <a:schemeClr val="tx1"/>
              </a:solidFill>
              <a:latin typeface="Comic Sans MS" pitchFamily="66" charset="0"/>
              <a:sym typeface="Calibri" charset="0"/>
            </a:endParaRPr>
          </a:p>
          <a:p>
            <a:pPr marL="438104" indent="-320642" algn="l"/>
            <a:r>
              <a:rPr lang="en-US" sz="2400" dirty="0" err="1" smtClean="0">
                <a:solidFill>
                  <a:schemeClr val="tx1"/>
                </a:solidFill>
                <a:latin typeface="Comic Sans MS" pitchFamily="66" charset="0"/>
                <a:sym typeface="Calibri" charset="0"/>
              </a:rPr>
              <a:t>Mr</a:t>
            </a:r>
            <a:r>
              <a:rPr lang="en-US" sz="2400" dirty="0" smtClean="0">
                <a:solidFill>
                  <a:schemeClr val="tx1"/>
                </a:solidFill>
                <a:latin typeface="Comic Sans MS" pitchFamily="66" charset="0"/>
                <a:sym typeface="Calibri" charset="0"/>
              </a:rPr>
              <a:t> </a:t>
            </a:r>
            <a:r>
              <a:rPr lang="en-US" sz="2400" dirty="0">
                <a:solidFill>
                  <a:schemeClr val="tx1"/>
                </a:solidFill>
                <a:latin typeface="Comic Sans MS" pitchFamily="66" charset="0"/>
                <a:sym typeface="Calibri" charset="0"/>
              </a:rPr>
              <a:t>Owen Lloyd and Dr </a:t>
            </a:r>
            <a:r>
              <a:rPr lang="en-US" sz="2400" dirty="0" err="1">
                <a:solidFill>
                  <a:schemeClr val="tx1"/>
                </a:solidFill>
                <a:latin typeface="Comic Sans MS" pitchFamily="66" charset="0"/>
                <a:sym typeface="Calibri" charset="0"/>
              </a:rPr>
              <a:t>Valda</a:t>
            </a:r>
            <a:r>
              <a:rPr lang="en-US" sz="2400" dirty="0">
                <a:solidFill>
                  <a:schemeClr val="tx1"/>
                </a:solidFill>
                <a:latin typeface="Comic Sans MS" pitchFamily="66" charset="0"/>
                <a:sym typeface="Calibri" charset="0"/>
              </a:rPr>
              <a:t> </a:t>
            </a:r>
            <a:r>
              <a:rPr lang="en-US" sz="2400" dirty="0" err="1">
                <a:solidFill>
                  <a:schemeClr val="tx1"/>
                </a:solidFill>
                <a:latin typeface="Comic Sans MS" pitchFamily="66" charset="0"/>
                <a:sym typeface="Calibri" charset="0"/>
              </a:rPr>
              <a:t>Biezaitis</a:t>
            </a:r>
            <a:endParaRPr lang="en-US" sz="2400" dirty="0">
              <a:solidFill>
                <a:schemeClr val="tx1"/>
              </a:solidFill>
              <a:latin typeface="Comic Sans MS" pitchFamily="66" charset="0"/>
              <a:sym typeface="Calibri" charset="0"/>
            </a:endParaRPr>
          </a:p>
          <a:p>
            <a:pPr marL="438104" indent="-320642"/>
            <a:endParaRPr lang="en-US" dirty="0">
              <a:solidFill>
                <a:schemeClr val="tx1"/>
              </a:solidFill>
            </a:endParaRPr>
          </a:p>
        </p:txBody>
      </p:sp>
      <p:sp>
        <p:nvSpPr>
          <p:cNvPr id="191496" name="Rectangle 7"/>
          <p:cNvSpPr>
            <a:spLocks/>
          </p:cNvSpPr>
          <p:nvPr/>
        </p:nvSpPr>
        <p:spPr bwMode="auto">
          <a:xfrm>
            <a:off x="393700" y="3993634"/>
            <a:ext cx="9768701" cy="36933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wrap="none" lIns="0" tIns="0" rIns="0" bIns="0" anchor="ctr">
            <a:spAutoFit/>
          </a:bodyPr>
          <a:lstStyle/>
          <a:p>
            <a:r>
              <a:rPr lang="en-US" sz="2400" dirty="0">
                <a:solidFill>
                  <a:schemeClr val="tx1"/>
                </a:solidFill>
                <a:latin typeface="Comic Sans MS" pitchFamily="66" charset="0"/>
                <a:cs typeface="Helvetica" charset="0"/>
                <a:sym typeface="Helvetica" charset="0"/>
              </a:rPr>
              <a:t>Parents and professionals who participated in focus groups and </a:t>
            </a:r>
            <a:r>
              <a:rPr lang="en-US" sz="2400" dirty="0" smtClean="0">
                <a:solidFill>
                  <a:schemeClr val="tx1"/>
                </a:solidFill>
                <a:latin typeface="Comic Sans MS" pitchFamily="66" charset="0"/>
                <a:cs typeface="Helvetica" charset="0"/>
                <a:sym typeface="Helvetica" charset="0"/>
              </a:rPr>
              <a:t>RCT</a:t>
            </a:r>
            <a:endParaRPr lang="en-US" sz="2400" dirty="0">
              <a:solidFill>
                <a:schemeClr val="tx1"/>
              </a:solidFill>
              <a:latin typeface="Comic Sans MS" pitchFamily="66" charset="0"/>
              <a:cs typeface="Helvetica" charset="0"/>
              <a:sym typeface="Helvetica" charset="0"/>
            </a:endParaRPr>
          </a:p>
        </p:txBody>
      </p:sp>
      <p:sp>
        <p:nvSpPr>
          <p:cNvPr id="191497" name="Rectangle 8"/>
          <p:cNvSpPr>
            <a:spLocks/>
          </p:cNvSpPr>
          <p:nvPr/>
        </p:nvSpPr>
        <p:spPr bwMode="auto">
          <a:xfrm>
            <a:off x="457202" y="4406723"/>
            <a:ext cx="6604372" cy="36933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wrap="none" lIns="0" tIns="0" rIns="0" bIns="0" anchor="ctr">
            <a:spAutoFit/>
          </a:bodyPr>
          <a:lstStyle/>
          <a:p>
            <a:pPr algn="l"/>
            <a:r>
              <a:rPr lang="en-US" sz="2400" dirty="0">
                <a:solidFill>
                  <a:schemeClr val="tx1"/>
                </a:solidFill>
                <a:latin typeface="Comic Sans MS" pitchFamily="66" charset="0"/>
                <a:cs typeface="Arial" charset="0"/>
                <a:sym typeface="Arial" charset="0"/>
              </a:rPr>
              <a:t>RCH and Mater staff for recruitment support</a:t>
            </a:r>
          </a:p>
        </p:txBody>
      </p:sp>
      <p:sp>
        <p:nvSpPr>
          <p:cNvPr id="191498" name="Rectangle 9"/>
          <p:cNvSpPr>
            <a:spLocks/>
          </p:cNvSpPr>
          <p:nvPr/>
        </p:nvSpPr>
        <p:spPr bwMode="auto">
          <a:xfrm>
            <a:off x="457202" y="5473703"/>
            <a:ext cx="11144250" cy="1079499"/>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lIns="0" tIns="0" rIns="0" bIns="0" anchor="ctr"/>
          <a:lstStyle/>
          <a:p>
            <a:pPr algn="l"/>
            <a:r>
              <a:rPr lang="en-US" sz="2400" b="1" dirty="0">
                <a:solidFill>
                  <a:schemeClr val="tx1"/>
                </a:solidFill>
                <a:latin typeface="Comic Sans MS" pitchFamily="66" charset="0"/>
                <a:cs typeface="Arial" charset="0"/>
                <a:sym typeface="Arial" charset="0"/>
              </a:rPr>
              <a:t>Funding:</a:t>
            </a:r>
            <a:r>
              <a:rPr lang="en-US" sz="2100" b="1" dirty="0" smtClean="0">
                <a:solidFill>
                  <a:schemeClr val="tx1"/>
                </a:solidFill>
                <a:latin typeface="Arial" charset="0"/>
                <a:cs typeface="Arial" charset="0"/>
                <a:sym typeface="Arial" charset="0"/>
              </a:rPr>
              <a:t/>
            </a:r>
            <a:br>
              <a:rPr lang="en-US" sz="2100" b="1" dirty="0" smtClean="0">
                <a:solidFill>
                  <a:schemeClr val="tx1"/>
                </a:solidFill>
                <a:latin typeface="Arial" charset="0"/>
                <a:cs typeface="Arial" charset="0"/>
                <a:sym typeface="Arial" charset="0"/>
              </a:rPr>
            </a:br>
            <a:r>
              <a:rPr lang="en-US" sz="2400" dirty="0" smtClean="0">
                <a:solidFill>
                  <a:schemeClr val="tx1"/>
                </a:solidFill>
                <a:latin typeface="Comic Sans MS"/>
                <a:cs typeface="Comic Sans MS"/>
                <a:sym typeface="Arial" charset="0"/>
              </a:rPr>
              <a:t>UQ Graduate School International Travel Award</a:t>
            </a:r>
          </a:p>
          <a:p>
            <a:pPr algn="l"/>
            <a:r>
              <a:rPr lang="en-US" sz="2400" dirty="0" smtClean="0">
                <a:solidFill>
                  <a:schemeClr val="tx1"/>
                </a:solidFill>
                <a:latin typeface="Comic Sans MS" pitchFamily="66" charset="0"/>
                <a:cs typeface="Arial" charset="0"/>
                <a:sym typeface="Arial" charset="0"/>
              </a:rPr>
              <a:t>QCMRI </a:t>
            </a:r>
            <a:r>
              <a:rPr lang="en-US" sz="2400" dirty="0">
                <a:solidFill>
                  <a:schemeClr val="tx1"/>
                </a:solidFill>
                <a:latin typeface="Comic Sans MS" pitchFamily="66" charset="0"/>
                <a:cs typeface="Arial" charset="0"/>
                <a:sym typeface="Arial" charset="0"/>
              </a:rPr>
              <a:t>Science PhD Scholarship- funded by Golden Casket</a:t>
            </a:r>
            <a:br>
              <a:rPr lang="en-US" sz="2400" dirty="0">
                <a:solidFill>
                  <a:schemeClr val="tx1"/>
                </a:solidFill>
                <a:latin typeface="Comic Sans MS" pitchFamily="66" charset="0"/>
                <a:cs typeface="Arial" charset="0"/>
                <a:sym typeface="Arial" charset="0"/>
              </a:rPr>
            </a:br>
            <a:r>
              <a:rPr lang="en-US" sz="2400" dirty="0">
                <a:solidFill>
                  <a:schemeClr val="tx1"/>
                </a:solidFill>
                <a:latin typeface="Comic Sans MS" pitchFamily="66" charset="0"/>
                <a:cs typeface="Arial" charset="0"/>
                <a:sym typeface="Arial" charset="0"/>
              </a:rPr>
              <a:t>Research support from Parenting and Family Support Centre and QCPRRC</a:t>
            </a:r>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Criteria</a:t>
            </a:r>
            <a:endParaRPr lang="en-US" dirty="0"/>
          </a:p>
        </p:txBody>
      </p:sp>
      <p:sp>
        <p:nvSpPr>
          <p:cNvPr id="3" name="Content Placeholder 2"/>
          <p:cNvSpPr>
            <a:spLocks noGrp="1"/>
          </p:cNvSpPr>
          <p:nvPr>
            <p:ph idx="1"/>
          </p:nvPr>
        </p:nvSpPr>
        <p:spPr/>
        <p:txBody>
          <a:bodyPr>
            <a:normAutofit fontScale="62500" lnSpcReduction="20000"/>
          </a:bodyPr>
          <a:lstStyle/>
          <a:p>
            <a:r>
              <a:rPr lang="en-AU" b="1" dirty="0" smtClean="0"/>
              <a:t>Mild TBI</a:t>
            </a:r>
            <a:endParaRPr lang="en-AU" dirty="0" smtClean="0"/>
          </a:p>
          <a:p>
            <a:r>
              <a:rPr lang="en-AU" dirty="0" smtClean="0"/>
              <a:t>GCS 13-15</a:t>
            </a:r>
          </a:p>
          <a:p>
            <a:r>
              <a:rPr lang="en-AU" dirty="0" smtClean="0"/>
              <a:t>LOC &lt;30 minutes</a:t>
            </a:r>
          </a:p>
          <a:p>
            <a:r>
              <a:rPr lang="en-AU" dirty="0" smtClean="0"/>
              <a:t>PTA &lt; 1hr</a:t>
            </a:r>
          </a:p>
          <a:p>
            <a:r>
              <a:rPr lang="en-AU" dirty="0" smtClean="0"/>
              <a:t>+/- simple skull fracture (</a:t>
            </a:r>
            <a:r>
              <a:rPr lang="en-AU" dirty="0" err="1" smtClean="0"/>
              <a:t>eg</a:t>
            </a:r>
            <a:r>
              <a:rPr lang="en-AU" dirty="0" smtClean="0"/>
              <a:t>. Linear, non-depressed)</a:t>
            </a:r>
          </a:p>
          <a:p>
            <a:r>
              <a:rPr lang="en-AU" dirty="0" smtClean="0"/>
              <a:t> </a:t>
            </a:r>
          </a:p>
          <a:p>
            <a:r>
              <a:rPr lang="en-AU" b="1" dirty="0" smtClean="0"/>
              <a:t>Mild Complicated TBI</a:t>
            </a:r>
            <a:endParaRPr lang="en-AU" dirty="0" smtClean="0"/>
          </a:p>
          <a:p>
            <a:r>
              <a:rPr lang="en-AU" dirty="0" smtClean="0"/>
              <a:t>As above</a:t>
            </a:r>
          </a:p>
          <a:p>
            <a:r>
              <a:rPr lang="en-AU" dirty="0" smtClean="0"/>
              <a:t>+ changes on cerebral imaging not needing neurosurgery</a:t>
            </a:r>
          </a:p>
          <a:p>
            <a:r>
              <a:rPr lang="en-AU" dirty="0" smtClean="0"/>
              <a:t> </a:t>
            </a:r>
          </a:p>
          <a:p>
            <a:r>
              <a:rPr lang="en-AU" b="1" dirty="0" smtClean="0"/>
              <a:t>Moderate TBI</a:t>
            </a:r>
            <a:endParaRPr lang="en-AU" dirty="0" smtClean="0"/>
          </a:p>
          <a:p>
            <a:r>
              <a:rPr lang="en-AU" dirty="0" smtClean="0"/>
              <a:t>LOC 30-60 minutes</a:t>
            </a:r>
          </a:p>
          <a:p>
            <a:r>
              <a:rPr lang="en-AU" dirty="0" smtClean="0"/>
              <a:t>GCS 9-12</a:t>
            </a:r>
          </a:p>
          <a:p>
            <a:r>
              <a:rPr lang="en-AU" dirty="0" smtClean="0"/>
              <a:t>PTA 1-24 hours</a:t>
            </a:r>
          </a:p>
          <a:p>
            <a:r>
              <a:rPr lang="en-AU" dirty="0" smtClean="0"/>
              <a:t>OR any neurosurgical intervention</a:t>
            </a:r>
          </a:p>
          <a:p>
            <a:r>
              <a:rPr lang="en-AU" dirty="0" smtClean="0"/>
              <a:t> </a:t>
            </a:r>
          </a:p>
          <a:p>
            <a:r>
              <a:rPr lang="en-AU" b="1" dirty="0" smtClean="0"/>
              <a:t>Severe TBI</a:t>
            </a:r>
            <a:endParaRPr lang="en-AU" dirty="0" smtClean="0"/>
          </a:p>
          <a:p>
            <a:r>
              <a:rPr lang="en-AU" dirty="0" smtClean="0"/>
              <a:t>LOC&gt;60 minutes</a:t>
            </a:r>
          </a:p>
          <a:p>
            <a:r>
              <a:rPr lang="en-AU" dirty="0" smtClean="0"/>
              <a:t>PTA &gt; 24 hours</a:t>
            </a:r>
          </a:p>
          <a:p>
            <a:r>
              <a:rPr lang="en-AU" dirty="0" smtClean="0"/>
              <a:t>GCS&lt; 9 </a:t>
            </a:r>
          </a:p>
          <a:p>
            <a:pPr>
              <a:buNone/>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5890" name="Rectangle 1"/>
          <p:cNvSpPr>
            <a:spLocks noGrp="1" noChangeArrowheads="1"/>
          </p:cNvSpPr>
          <p:nvPr>
            <p:ph type="title"/>
          </p:nvPr>
        </p:nvSpPr>
        <p:spPr>
          <a:xfrm>
            <a:off x="3409472" y="628328"/>
            <a:ext cx="11704320" cy="1408853"/>
          </a:xfrm>
        </p:spPr>
        <p:txBody>
          <a:bodyPr>
            <a:normAutofit/>
          </a:bodyPr>
          <a:lstStyle/>
          <a:p>
            <a:pPr eaLnBrk="1" hangingPunct="1"/>
            <a:r>
              <a:rPr lang="en-US" sz="6000" dirty="0" smtClean="0">
                <a:solidFill>
                  <a:schemeClr val="accent4"/>
                </a:solidFill>
                <a:latin typeface="Comic Sans MS" pitchFamily="66" charset="0"/>
              </a:rPr>
              <a:t>Role of Parenting</a:t>
            </a:r>
          </a:p>
        </p:txBody>
      </p:sp>
      <p:sp>
        <p:nvSpPr>
          <p:cNvPr id="165891" name="Rectangle 2"/>
          <p:cNvSpPr>
            <a:spLocks/>
          </p:cNvSpPr>
          <p:nvPr/>
        </p:nvSpPr>
        <p:spPr bwMode="auto">
          <a:xfrm>
            <a:off x="1533469" y="2537025"/>
            <a:ext cx="1981312" cy="61555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wrap="none" lIns="0" tIns="0" rIns="0" bIns="0" anchor="ctr">
            <a:spAutoFit/>
          </a:bodyPr>
          <a:lstStyle/>
          <a:p>
            <a:r>
              <a:rPr lang="en-US" dirty="0">
                <a:solidFill>
                  <a:schemeClr val="tx1"/>
                </a:solidFill>
                <a:latin typeface="Comic Sans MS" pitchFamily="66" charset="0"/>
              </a:rPr>
              <a:t>Warmth</a:t>
            </a:r>
          </a:p>
        </p:txBody>
      </p:sp>
      <p:sp>
        <p:nvSpPr>
          <p:cNvPr id="165892" name="Rectangle 3"/>
          <p:cNvSpPr>
            <a:spLocks/>
          </p:cNvSpPr>
          <p:nvPr/>
        </p:nvSpPr>
        <p:spPr bwMode="auto">
          <a:xfrm>
            <a:off x="6574408" y="3574211"/>
            <a:ext cx="2515112" cy="61555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wrap="none" lIns="0" tIns="0" rIns="0" bIns="0" anchor="ctr">
            <a:spAutoFit/>
          </a:bodyPr>
          <a:lstStyle/>
          <a:p>
            <a:r>
              <a:rPr lang="en-US" dirty="0">
                <a:solidFill>
                  <a:schemeClr val="tx1"/>
                </a:solidFill>
                <a:latin typeface="Comic Sans MS" pitchFamily="66" charset="0"/>
              </a:rPr>
              <a:t>Negativity</a:t>
            </a:r>
          </a:p>
        </p:txBody>
      </p:sp>
      <p:sp>
        <p:nvSpPr>
          <p:cNvPr id="165893" name="Rectangle 4"/>
          <p:cNvSpPr>
            <a:spLocks/>
          </p:cNvSpPr>
          <p:nvPr/>
        </p:nvSpPr>
        <p:spPr bwMode="auto">
          <a:xfrm>
            <a:off x="6469616" y="2371925"/>
            <a:ext cx="4810612" cy="61555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wrap="none" lIns="0" tIns="0" rIns="0" bIns="0" anchor="ctr">
            <a:spAutoFit/>
          </a:bodyPr>
          <a:lstStyle/>
          <a:p>
            <a:r>
              <a:rPr lang="en-US" dirty="0">
                <a:solidFill>
                  <a:schemeClr val="tx1"/>
                </a:solidFill>
                <a:latin typeface="Comic Sans MS" pitchFamily="66" charset="0"/>
              </a:rPr>
              <a:t>Authoritarian traits</a:t>
            </a:r>
          </a:p>
        </p:txBody>
      </p:sp>
      <p:sp>
        <p:nvSpPr>
          <p:cNvPr id="165894" name="Rectangle 5"/>
          <p:cNvSpPr>
            <a:spLocks/>
          </p:cNvSpPr>
          <p:nvPr/>
        </p:nvSpPr>
        <p:spPr bwMode="auto">
          <a:xfrm>
            <a:off x="1503965" y="3616151"/>
            <a:ext cx="2802049" cy="61555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wrap="none" lIns="0" tIns="0" rIns="0" bIns="0" anchor="ctr">
            <a:spAutoFit/>
          </a:bodyPr>
          <a:lstStyle/>
          <a:p>
            <a:r>
              <a:rPr lang="en-US" dirty="0">
                <a:solidFill>
                  <a:schemeClr val="tx1"/>
                </a:solidFill>
                <a:latin typeface="Comic Sans MS" pitchFamily="66" charset="0"/>
              </a:rPr>
              <a:t>Scaffolding</a:t>
            </a:r>
          </a:p>
        </p:txBody>
      </p:sp>
      <p:sp>
        <p:nvSpPr>
          <p:cNvPr id="165895" name="Rectangle 6"/>
          <p:cNvSpPr>
            <a:spLocks/>
          </p:cNvSpPr>
          <p:nvPr/>
        </p:nvSpPr>
        <p:spPr bwMode="auto">
          <a:xfrm>
            <a:off x="6574408" y="4781158"/>
            <a:ext cx="3581608" cy="61281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wrap="none" lIns="0" tIns="0" rIns="0" bIns="0" anchor="ctr">
            <a:spAutoFit/>
          </a:bodyPr>
          <a:lstStyle/>
          <a:p>
            <a:r>
              <a:rPr lang="en-US" dirty="0">
                <a:solidFill>
                  <a:schemeClr val="tx1"/>
                </a:solidFill>
                <a:latin typeface="Comic Sans MS" pitchFamily="66" charset="0"/>
              </a:rPr>
              <a:t>Permissiveness</a:t>
            </a:r>
          </a:p>
        </p:txBody>
      </p:sp>
      <p:sp>
        <p:nvSpPr>
          <p:cNvPr id="165896" name="Rectangle 7"/>
          <p:cNvSpPr>
            <a:spLocks/>
          </p:cNvSpPr>
          <p:nvPr/>
        </p:nvSpPr>
        <p:spPr bwMode="auto">
          <a:xfrm>
            <a:off x="1879928" y="5956920"/>
            <a:ext cx="9070776" cy="2127326"/>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rgbClr val="000000"/>
                </a:solidFill>
                <a:miter lim="800000"/>
                <a:headEnd/>
                <a:tailEnd/>
              </a14:hiddenLine>
            </a:ext>
          </a:extLst>
        </p:spPr>
        <p:txBody>
          <a:bodyPr lIns="0" tIns="0" rIns="457152" bIns="0" anchor="ctr"/>
          <a:lstStyle/>
          <a:p>
            <a:pPr algn="l"/>
            <a:r>
              <a:rPr lang="en-US" sz="3200" i="1" dirty="0">
                <a:solidFill>
                  <a:schemeClr val="accent3"/>
                </a:solidFill>
                <a:latin typeface="Comic Sans MS" pitchFamily="66" charset="0"/>
                <a:sym typeface="Cambria Italic" charset="0"/>
              </a:rPr>
              <a:t>“After you’ve seen your child like that, you’re not going to hurt them more, are </a:t>
            </a:r>
            <a:r>
              <a:rPr lang="en-US" sz="3200" i="1" dirty="0" err="1">
                <a:solidFill>
                  <a:schemeClr val="accent3"/>
                </a:solidFill>
                <a:latin typeface="Comic Sans MS" pitchFamily="66" charset="0"/>
                <a:sym typeface="Cambria Italic" charset="0"/>
              </a:rPr>
              <a:t>ya</a:t>
            </a:r>
            <a:r>
              <a:rPr lang="en-US" sz="3200" i="1" dirty="0">
                <a:solidFill>
                  <a:schemeClr val="accent3"/>
                </a:solidFill>
                <a:latin typeface="Comic Sans MS" pitchFamily="66" charset="0"/>
                <a:sym typeface="Cambria Italic" charset="0"/>
              </a:rPr>
              <a:t>?”</a:t>
            </a:r>
            <a:r>
              <a:rPr lang="en-US" sz="3200" i="1" dirty="0">
                <a:solidFill>
                  <a:schemeClr val="accent3"/>
                </a:solidFill>
                <a:latin typeface="Comic Sans MS" pitchFamily="66" charset="0"/>
                <a:sym typeface="Cambria" charset="0"/>
              </a:rPr>
              <a:t> </a:t>
            </a:r>
            <a:r>
              <a:rPr lang="en-US" sz="3200" dirty="0">
                <a:solidFill>
                  <a:schemeClr val="accent3"/>
                </a:solidFill>
                <a:latin typeface="Comic Sans MS" pitchFamily="66" charset="0"/>
                <a:sym typeface="Cambria" charset="0"/>
              </a:rPr>
              <a:t>(Mother)</a:t>
            </a:r>
          </a:p>
        </p:txBody>
      </p:sp>
      <p:sp>
        <p:nvSpPr>
          <p:cNvPr id="9" name="TextBox 8"/>
          <p:cNvSpPr txBox="1"/>
          <p:nvPr/>
        </p:nvSpPr>
        <p:spPr>
          <a:xfrm>
            <a:off x="254000" y="9144000"/>
            <a:ext cx="12750800" cy="707886"/>
          </a:xfrm>
          <a:prstGeom prst="rect">
            <a:avLst/>
          </a:prstGeom>
          <a:noFill/>
        </p:spPr>
        <p:txBody>
          <a:bodyPr wrap="square" rtlCol="0">
            <a:spAutoFit/>
          </a:bodyPr>
          <a:lstStyle/>
          <a:p>
            <a:pPr algn="l"/>
            <a:r>
              <a:rPr lang="en-US" sz="2000" dirty="0" smtClean="0">
                <a:solidFill>
                  <a:srgbClr val="000000"/>
                </a:solidFill>
                <a:latin typeface="Times"/>
                <a:cs typeface="Times"/>
              </a:rPr>
              <a:t>(</a:t>
            </a:r>
            <a:r>
              <a:rPr lang="en-US" sz="2000" dirty="0" err="1" smtClean="0">
                <a:solidFill>
                  <a:srgbClr val="000000"/>
                </a:solidFill>
                <a:latin typeface="Times"/>
                <a:cs typeface="Times"/>
              </a:rPr>
              <a:t>Gerrard</a:t>
            </a:r>
            <a:r>
              <a:rPr lang="en-US" sz="2000" dirty="0" smtClean="0">
                <a:solidFill>
                  <a:srgbClr val="000000"/>
                </a:solidFill>
                <a:latin typeface="Times"/>
                <a:cs typeface="Times"/>
              </a:rPr>
              <a:t>-Morris et al., 2010; </a:t>
            </a:r>
            <a:r>
              <a:rPr lang="en-US" sz="2000" dirty="0" err="1" smtClean="0">
                <a:solidFill>
                  <a:srgbClr val="000000"/>
                </a:solidFill>
                <a:latin typeface="Times"/>
                <a:cs typeface="Times"/>
              </a:rPr>
              <a:t>Kurowski</a:t>
            </a:r>
            <a:r>
              <a:rPr lang="en-US" sz="2000" dirty="0" smtClean="0">
                <a:solidFill>
                  <a:srgbClr val="000000"/>
                </a:solidFill>
                <a:latin typeface="Times"/>
                <a:cs typeface="Times"/>
              </a:rPr>
              <a:t> et al., 2011; </a:t>
            </a:r>
            <a:r>
              <a:rPr lang="en-US" sz="2000" dirty="0" err="1" smtClean="0">
                <a:solidFill>
                  <a:srgbClr val="000000"/>
                </a:solidFill>
                <a:latin typeface="Times"/>
                <a:cs typeface="Times"/>
              </a:rPr>
              <a:t>Micklewright</a:t>
            </a:r>
            <a:r>
              <a:rPr lang="en-US" sz="2000" dirty="0" smtClean="0">
                <a:solidFill>
                  <a:srgbClr val="000000"/>
                </a:solidFill>
                <a:latin typeface="Times"/>
                <a:cs typeface="Times"/>
              </a:rPr>
              <a:t> et al., 2012; Potter et al., 2011; Wade et al., 2011; </a:t>
            </a:r>
            <a:r>
              <a:rPr lang="en-US" sz="2000" dirty="0" err="1" smtClean="0">
                <a:solidFill>
                  <a:srgbClr val="000000"/>
                </a:solidFill>
                <a:latin typeface="Times"/>
                <a:cs typeface="Times"/>
              </a:rPr>
              <a:t>Yeates</a:t>
            </a:r>
            <a:r>
              <a:rPr lang="en-US" sz="2000" dirty="0" smtClean="0">
                <a:solidFill>
                  <a:srgbClr val="000000"/>
                </a:solidFill>
                <a:latin typeface="Times"/>
                <a:cs typeface="Times"/>
              </a:rPr>
              <a:t> et al, 2010)</a:t>
            </a:r>
            <a:r>
              <a:rPr lang="en-AU" sz="2000" dirty="0" smtClean="0">
                <a:solidFill>
                  <a:srgbClr val="000000"/>
                </a:solidFill>
                <a:latin typeface="Times"/>
                <a:cs typeface="Times"/>
              </a:rPr>
              <a:t> </a:t>
            </a:r>
            <a:endParaRPr lang="en-US" sz="2000" dirty="0">
              <a:solidFill>
                <a:srgbClr val="000000"/>
              </a:solidFill>
              <a:latin typeface="Times"/>
              <a:cs typeface="Times"/>
            </a:endParaRPr>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589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589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589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589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589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58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1" grpId="0"/>
      <p:bldP spid="165892" grpId="0"/>
      <p:bldP spid="165893" grpId="0"/>
      <p:bldP spid="165894" grpId="0"/>
      <p:bldP spid="165895" grpId="0"/>
      <p:bldP spid="165896" grpId="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smtClean="0">
                <a:solidFill>
                  <a:schemeClr val="accent4"/>
                </a:solidFill>
                <a:latin typeface="Comic Sans MS" pitchFamily="66" charset="0"/>
              </a:rPr>
              <a:t>Predictors of negative impact on family</a:t>
            </a:r>
            <a:endParaRPr lang="en-US" dirty="0">
              <a:solidFill>
                <a:schemeClr val="accent4">
                  <a:lumMod val="40000"/>
                  <a:lumOff val="60000"/>
                </a:schemeClr>
              </a:solidFill>
              <a:latin typeface="Comic Sans MS"/>
              <a:cs typeface="Comic Sans MS"/>
            </a:endParaRPr>
          </a:p>
        </p:txBody>
      </p:sp>
      <p:sp>
        <p:nvSpPr>
          <p:cNvPr id="3" name="Content Placeholder 2"/>
          <p:cNvSpPr>
            <a:spLocks noGrp="1"/>
          </p:cNvSpPr>
          <p:nvPr>
            <p:ph idx="1"/>
          </p:nvPr>
        </p:nvSpPr>
        <p:spPr/>
        <p:txBody>
          <a:bodyPr>
            <a:normAutofit lnSpcReduction="10000"/>
          </a:bodyPr>
          <a:lstStyle/>
          <a:p>
            <a:pPr marL="1137844" lvl="1" indent="-487647">
              <a:buClr>
                <a:srgbClr val="6EA0B0"/>
              </a:buClr>
              <a:buFont typeface="Wingdings" pitchFamily="2" charset="2"/>
              <a:buChar char="§"/>
            </a:pPr>
            <a:r>
              <a:rPr lang="en-AU" dirty="0" smtClean="0">
                <a:solidFill>
                  <a:prstClr val="black"/>
                </a:solidFill>
                <a:latin typeface="Comic Sans MS"/>
                <a:ea typeface="ＭＳ Ｐゴシック" charset="-128"/>
                <a:cs typeface="Comic Sans MS"/>
                <a:sym typeface="Wingdings" charset="2"/>
              </a:rPr>
              <a:t>Pre</a:t>
            </a:r>
            <a:r>
              <a:rPr lang="en-AU" dirty="0">
                <a:solidFill>
                  <a:prstClr val="black"/>
                </a:solidFill>
                <a:latin typeface="Comic Sans MS"/>
                <a:ea typeface="ＭＳ Ｐゴシック" charset="-128"/>
                <a:cs typeface="Comic Sans MS"/>
                <a:sym typeface="Wingdings" charset="2"/>
              </a:rPr>
              <a:t>-injury </a:t>
            </a:r>
            <a:r>
              <a:rPr lang="en-AU" dirty="0" smtClean="0">
                <a:solidFill>
                  <a:prstClr val="black"/>
                </a:solidFill>
                <a:latin typeface="Comic Sans MS"/>
                <a:ea typeface="ＭＳ Ｐゴシック" charset="-128"/>
                <a:cs typeface="Comic Sans MS"/>
                <a:sym typeface="Wingdings" charset="2"/>
              </a:rPr>
              <a:t>functioning </a:t>
            </a:r>
          </a:p>
          <a:p>
            <a:pPr marL="1137844" lvl="1" indent="-487647">
              <a:buClr>
                <a:srgbClr val="6EA0B0"/>
              </a:buClr>
              <a:buFont typeface="Wingdings" pitchFamily="2" charset="2"/>
              <a:buChar char="§"/>
            </a:pPr>
            <a:r>
              <a:rPr lang="en-AU" dirty="0" smtClean="0">
                <a:solidFill>
                  <a:prstClr val="black"/>
                </a:solidFill>
                <a:latin typeface="Comic Sans MS"/>
                <a:ea typeface="ＭＳ Ｐゴシック" charset="-128"/>
                <a:cs typeface="Comic Sans MS"/>
                <a:sym typeface="Wingdings" charset="2"/>
              </a:rPr>
              <a:t>Injury severity </a:t>
            </a:r>
          </a:p>
          <a:p>
            <a:pPr marL="1137844" lvl="1" indent="-487647">
              <a:buClr>
                <a:srgbClr val="6EA0B0"/>
              </a:buClr>
              <a:buFont typeface="Wingdings" pitchFamily="2" charset="2"/>
              <a:buChar char="§"/>
            </a:pPr>
            <a:r>
              <a:rPr lang="en-AU" dirty="0" smtClean="0">
                <a:solidFill>
                  <a:prstClr val="black"/>
                </a:solidFill>
                <a:latin typeface="Comic Sans MS"/>
                <a:ea typeface="ＭＳ Ｐゴシック" charset="-128"/>
                <a:cs typeface="Comic Sans MS"/>
                <a:sym typeface="Wingdings" charset="2"/>
              </a:rPr>
              <a:t> </a:t>
            </a:r>
            <a:r>
              <a:rPr lang="en-AU" dirty="0">
                <a:solidFill>
                  <a:prstClr val="black"/>
                </a:solidFill>
                <a:latin typeface="Comic Sans MS"/>
                <a:ea typeface="ＭＳ Ｐゴシック" charset="-128"/>
                <a:cs typeface="Comic Sans MS"/>
                <a:sym typeface="Wingdings" charset="2"/>
              </a:rPr>
              <a:t>Child deficits and behaviour</a:t>
            </a:r>
          </a:p>
          <a:p>
            <a:pPr marL="1137844" lvl="1" indent="-487647">
              <a:buClr>
                <a:srgbClr val="6EA0B0"/>
              </a:buClr>
              <a:buFont typeface="Wingdings" pitchFamily="2" charset="2"/>
              <a:buChar char="§"/>
            </a:pPr>
            <a:r>
              <a:rPr lang="en-AU" dirty="0">
                <a:solidFill>
                  <a:prstClr val="black"/>
                </a:solidFill>
                <a:latin typeface="Comic Sans MS"/>
                <a:ea typeface="ＭＳ Ｐゴシック" charset="-128"/>
                <a:cs typeface="Comic Sans MS"/>
                <a:sym typeface="Wingdings" charset="2"/>
              </a:rPr>
              <a:t> Perception of met needs</a:t>
            </a:r>
          </a:p>
          <a:p>
            <a:pPr marL="1137844" lvl="1" indent="-487647">
              <a:buClr>
                <a:srgbClr val="6EA0B0"/>
              </a:buClr>
              <a:buFont typeface="Wingdings" pitchFamily="2" charset="2"/>
              <a:buChar char="§"/>
            </a:pPr>
            <a:r>
              <a:rPr lang="en-AU" dirty="0">
                <a:solidFill>
                  <a:prstClr val="black"/>
                </a:solidFill>
                <a:latin typeface="Comic Sans MS"/>
                <a:ea typeface="ＭＳ Ｐゴシック" charset="-128"/>
                <a:cs typeface="Comic Sans MS"/>
                <a:sym typeface="Wingdings" charset="2"/>
              </a:rPr>
              <a:t> Interpersonal stressors and resources</a:t>
            </a:r>
          </a:p>
          <a:p>
            <a:pPr marL="1137844" lvl="1" indent="-487647">
              <a:buClr>
                <a:srgbClr val="6EA0B0"/>
              </a:buClr>
              <a:buFont typeface="Wingdings" pitchFamily="2" charset="2"/>
              <a:buChar char="§"/>
            </a:pPr>
            <a:r>
              <a:rPr lang="en-AU" dirty="0">
                <a:solidFill>
                  <a:prstClr val="black"/>
                </a:solidFill>
                <a:latin typeface="Comic Sans MS"/>
                <a:ea typeface="ＭＳ Ｐゴシック" charset="-128"/>
                <a:cs typeface="Comic Sans MS"/>
                <a:sym typeface="Wingdings" charset="2"/>
              </a:rPr>
              <a:t> Material resources (SES)</a:t>
            </a:r>
          </a:p>
          <a:p>
            <a:pPr marL="1137844" lvl="1" indent="-487647">
              <a:buClr>
                <a:srgbClr val="6EA0B0"/>
              </a:buClr>
              <a:buFont typeface="Wingdings" pitchFamily="2" charset="2"/>
              <a:buChar char="§"/>
            </a:pPr>
            <a:r>
              <a:rPr lang="en-AU" dirty="0">
                <a:solidFill>
                  <a:prstClr val="black"/>
                </a:solidFill>
                <a:latin typeface="Comic Sans MS"/>
                <a:ea typeface="ＭＳ Ｐゴシック" charset="-128"/>
                <a:cs typeface="Comic Sans MS"/>
                <a:sym typeface="Wingdings" charset="2"/>
              </a:rPr>
              <a:t> Parental coping Style</a:t>
            </a:r>
          </a:p>
          <a:p>
            <a:pPr marL="2438237" lvl="3" indent="-487647">
              <a:buClr>
                <a:srgbClr val="6EA0B0"/>
              </a:buClr>
              <a:buFont typeface="Wingdings" pitchFamily="2" charset="2"/>
              <a:buChar char="§"/>
            </a:pPr>
            <a:r>
              <a:rPr lang="en-AU" sz="2800" dirty="0">
                <a:solidFill>
                  <a:prstClr val="black"/>
                </a:solidFill>
                <a:latin typeface="Comic Sans MS"/>
                <a:ea typeface="ＭＳ Ｐゴシック" charset="-128"/>
                <a:cs typeface="Comic Sans MS"/>
                <a:sym typeface="Wingdings" charset="2"/>
              </a:rPr>
              <a:t> Denial/disengagement </a:t>
            </a:r>
          </a:p>
          <a:p>
            <a:pPr marL="2438237" lvl="3" indent="-487647">
              <a:buClr>
                <a:srgbClr val="6EA0B0"/>
              </a:buClr>
              <a:buFont typeface="Wingdings" pitchFamily="2" charset="2"/>
              <a:buChar char="§"/>
            </a:pPr>
            <a:r>
              <a:rPr lang="en-AU" sz="2800" dirty="0">
                <a:solidFill>
                  <a:prstClr val="black"/>
                </a:solidFill>
                <a:latin typeface="Comic Sans MS"/>
                <a:ea typeface="ＭＳ Ｐゴシック" charset="-128"/>
                <a:cs typeface="Comic Sans MS"/>
                <a:sym typeface="Wingdings" charset="2"/>
              </a:rPr>
              <a:t> Active-coping (for severe TBI but not mild or orthopaedic injury)</a:t>
            </a:r>
          </a:p>
          <a:p>
            <a:pPr marL="2438237" lvl="3" indent="-487647">
              <a:buClr>
                <a:srgbClr val="6EA0B0"/>
              </a:buClr>
              <a:buFont typeface="Wingdings" pitchFamily="2" charset="2"/>
              <a:buChar char="§"/>
            </a:pPr>
            <a:endParaRPr lang="en-AU" sz="2800" dirty="0">
              <a:solidFill>
                <a:prstClr val="black"/>
              </a:solidFill>
              <a:latin typeface="Comic Sans MS"/>
              <a:ea typeface="ＭＳ Ｐゴシック" charset="-128"/>
              <a:cs typeface="Comic Sans MS"/>
              <a:sym typeface="Wingdings" charset="2"/>
            </a:endParaRPr>
          </a:p>
          <a:p>
            <a:pPr marL="2438237" lvl="3" indent="-487647">
              <a:buClr>
                <a:srgbClr val="6EA0B0"/>
              </a:buClr>
              <a:buFont typeface="Wingdings" pitchFamily="2" charset="2"/>
              <a:buChar char="§"/>
            </a:pPr>
            <a:r>
              <a:rPr lang="en-AU" sz="2800" dirty="0">
                <a:solidFill>
                  <a:prstClr val="black"/>
                </a:solidFill>
                <a:latin typeface="Comic Sans MS"/>
                <a:ea typeface="ＭＳ Ｐゴシック" charset="-128"/>
                <a:cs typeface="Comic Sans MS"/>
                <a:sym typeface="Wingdings" charset="2"/>
              </a:rPr>
              <a:t> Seeking social support for emotional coping</a:t>
            </a:r>
          </a:p>
          <a:p>
            <a:pPr marL="2438237" lvl="3" indent="-487647">
              <a:buClr>
                <a:srgbClr val="6EA0B0"/>
              </a:buClr>
              <a:buFont typeface="Wingdings" pitchFamily="2" charset="2"/>
              <a:buChar char="§"/>
            </a:pPr>
            <a:r>
              <a:rPr lang="en-AU" sz="2800" dirty="0">
                <a:solidFill>
                  <a:prstClr val="black"/>
                </a:solidFill>
                <a:latin typeface="Comic Sans MS"/>
                <a:ea typeface="ＭＳ Ｐゴシック" charset="-128"/>
                <a:cs typeface="Comic Sans MS"/>
                <a:sym typeface="Wingdings" charset="2"/>
              </a:rPr>
              <a:t> Acceptance</a:t>
            </a:r>
          </a:p>
          <a:p>
            <a:pPr marL="2438237" lvl="3" indent="-487647">
              <a:buClr>
                <a:srgbClr val="6EA0B0"/>
              </a:buClr>
              <a:buFont typeface="Wingdings" pitchFamily="2" charset="2"/>
              <a:buChar char="§"/>
            </a:pPr>
            <a:r>
              <a:rPr lang="en-AU" sz="2800" dirty="0">
                <a:solidFill>
                  <a:prstClr val="black"/>
                </a:solidFill>
                <a:latin typeface="Comic Sans MS"/>
                <a:ea typeface="ＭＳ Ｐゴシック" charset="-128"/>
                <a:cs typeface="Comic Sans MS"/>
                <a:sym typeface="Wingdings" charset="2"/>
              </a:rPr>
              <a:t> Use of humour</a:t>
            </a:r>
          </a:p>
          <a:p>
            <a:endParaRPr lang="en-US" dirty="0"/>
          </a:p>
        </p:txBody>
      </p:sp>
      <p:pic>
        <p:nvPicPr>
          <p:cNvPr id="4" name="Picture 3" descr="C:\Documents and Settings\uqfbrown\Local Settings\Temporary Internet Files\Content.IE5\LVK4A5Z9\MC900441310[1].png"/>
          <p:cNvPicPr>
            <a:picLocks noChangeAspect="1" noChangeArrowheads="1"/>
          </p:cNvPicPr>
          <p:nvPr/>
        </p:nvPicPr>
        <p:blipFill>
          <a:blip r:embed="rId2" cstate="print"/>
          <a:srcRect/>
          <a:stretch>
            <a:fillRect/>
          </a:stretch>
        </p:blipFill>
        <p:spPr bwMode="auto">
          <a:xfrm>
            <a:off x="1029792" y="7397080"/>
            <a:ext cx="1541074" cy="1541074"/>
          </a:xfrm>
          <a:prstGeom prst="rect">
            <a:avLst/>
          </a:prstGeom>
          <a:noFill/>
        </p:spPr>
      </p:pic>
      <p:sp>
        <p:nvSpPr>
          <p:cNvPr id="5" name="Multiply 4"/>
          <p:cNvSpPr/>
          <p:nvPr/>
        </p:nvSpPr>
        <p:spPr>
          <a:xfrm>
            <a:off x="1389832" y="5740896"/>
            <a:ext cx="1228937" cy="1126525"/>
          </a:xfrm>
          <a:prstGeom prst="mathMultiply">
            <a:avLst/>
          </a:prstGeom>
          <a:solidFill>
            <a:srgbClr val="FF0000"/>
          </a:solidFill>
          <a:ln>
            <a:solidFill>
              <a:schemeClr val="tx1"/>
            </a:solidFill>
          </a:ln>
          <a:effectLst>
            <a:outerShdw blurRad="152400" dist="38100" dir="7800000" sx="108000" sy="108000" rotWithShape="0">
              <a:srgbClr val="000000">
                <a:alpha val="98000"/>
              </a:srgbClr>
            </a:outerShdw>
          </a:effectLst>
        </p:spPr>
        <p:style>
          <a:lnRef idx="1">
            <a:schemeClr val="accent1"/>
          </a:lnRef>
          <a:fillRef idx="3">
            <a:schemeClr val="accent1"/>
          </a:fillRef>
          <a:effectRef idx="2">
            <a:schemeClr val="accent1"/>
          </a:effectRef>
          <a:fontRef idx="minor">
            <a:schemeClr val="lt1"/>
          </a:fontRef>
        </p:style>
        <p:txBody>
          <a:bodyPr lIns="130039" tIns="65020" rIns="130039" bIns="65020" rtlCol="0" anchor="ctr"/>
          <a:lstStyle/>
          <a:p>
            <a:endParaRPr lang="en-AU" sz="3400">
              <a:solidFill>
                <a:prstClr val="white"/>
              </a:solidFill>
              <a:latin typeface="Corbe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96403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7939" name="Rectangle 4"/>
          <p:cNvSpPr>
            <a:spLocks noGrp="1" noChangeArrowheads="1"/>
          </p:cNvSpPr>
          <p:nvPr>
            <p:ph type="title"/>
          </p:nvPr>
        </p:nvSpPr>
        <p:spPr>
          <a:xfrm>
            <a:off x="0" y="3352800"/>
            <a:ext cx="11704320" cy="1408853"/>
          </a:xfrm>
        </p:spPr>
        <p:txBody>
          <a:bodyPr>
            <a:normAutofit/>
          </a:bodyPr>
          <a:lstStyle/>
          <a:p>
            <a:pPr eaLnBrk="1" hangingPunct="1"/>
            <a:r>
              <a:rPr lang="en-US" sz="6000" dirty="0" smtClean="0">
                <a:solidFill>
                  <a:schemeClr val="accent4"/>
                </a:solidFill>
                <a:latin typeface="Comic Sans MS" pitchFamily="66" charset="0"/>
              </a:rPr>
              <a:t>Rationale for study</a:t>
            </a:r>
          </a:p>
        </p:txBody>
      </p:sp>
      <p:pic>
        <p:nvPicPr>
          <p:cNvPr id="4" name="Picture 3" descr="iStock_000002555585XSmall.jpg"/>
          <p:cNvPicPr>
            <a:picLocks noChangeAspect="1"/>
          </p:cNvPicPr>
          <p:nvPr/>
        </p:nvPicPr>
        <p:blipFill>
          <a:blip r:embed="rId2"/>
          <a:stretch>
            <a:fillRect/>
          </a:stretch>
        </p:blipFill>
        <p:spPr>
          <a:xfrm>
            <a:off x="8178800" y="1828800"/>
            <a:ext cx="4399784" cy="6553200"/>
          </a:xfrm>
          <a:prstGeom prst="rect">
            <a:avLst/>
          </a:prstGeom>
        </p:spPr>
      </p:pic>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mp:transition xmlns:mp="http://schemas.microsoft.com/office/mac/powerpoint/2008/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13768" y="1060376"/>
            <a:ext cx="11704320" cy="1408853"/>
          </a:xfrm>
        </p:spPr>
        <p:txBody>
          <a:bodyPr>
            <a:normAutofit fontScale="90000"/>
          </a:bodyPr>
          <a:lstStyle/>
          <a:p>
            <a:r>
              <a:rPr lang="en-US" sz="6700" dirty="0">
                <a:solidFill>
                  <a:schemeClr val="accent4"/>
                </a:solidFill>
                <a:latin typeface="Comic Sans MS" pitchFamily="66" charset="0"/>
              </a:rPr>
              <a:t>Limited research </a:t>
            </a:r>
            <a:r>
              <a:rPr lang="en-US" sz="6700" dirty="0" err="1" smtClean="0">
                <a:solidFill>
                  <a:schemeClr val="accent4"/>
                </a:solidFill>
                <a:latin typeface="Comic Sans MS" pitchFamily="66" charset="0"/>
              </a:rPr>
              <a:t>trialling</a:t>
            </a:r>
            <a:r>
              <a:rPr lang="en-US" sz="6700" dirty="0" smtClean="0">
                <a:solidFill>
                  <a:schemeClr val="accent4"/>
                </a:solidFill>
                <a:latin typeface="Comic Sans MS" pitchFamily="66" charset="0"/>
              </a:rPr>
              <a:t> </a:t>
            </a:r>
            <a:r>
              <a:rPr lang="en-US" sz="6700" dirty="0">
                <a:solidFill>
                  <a:schemeClr val="accent4"/>
                </a:solidFill>
                <a:latin typeface="Comic Sans MS" pitchFamily="66" charset="0"/>
              </a:rPr>
              <a:t>family interventions in this population</a:t>
            </a:r>
            <a:r>
              <a:rPr lang="en-US" sz="6500" dirty="0">
                <a:solidFill>
                  <a:srgbClr val="000000"/>
                </a:solidFill>
              </a:rPr>
              <a:t/>
            </a:r>
            <a:br>
              <a:rPr lang="en-US" sz="6500" dirty="0">
                <a:solidFill>
                  <a:srgbClr val="000000"/>
                </a:solidFill>
              </a:rPr>
            </a:br>
            <a:endParaRPr lang="en-US" dirty="0"/>
          </a:p>
        </p:txBody>
      </p:sp>
      <p:sp>
        <p:nvSpPr>
          <p:cNvPr id="168962" name="Rectangle 1"/>
          <p:cNvSpPr>
            <a:spLocks noGrp="1" noChangeArrowheads="1"/>
          </p:cNvSpPr>
          <p:nvPr>
            <p:ph idx="1"/>
          </p:nvPr>
        </p:nvSpPr>
        <p:spPr>
          <a:xfrm>
            <a:off x="381720" y="2284512"/>
            <a:ext cx="11881320" cy="7776864"/>
          </a:xfrm>
        </p:spPr>
        <p:txBody>
          <a:bodyPr>
            <a:normAutofit/>
          </a:bodyPr>
          <a:lstStyle/>
          <a:p>
            <a:pPr marL="1087327" indent="-588903">
              <a:spcBef>
                <a:spcPts val="600"/>
              </a:spcBef>
              <a:buNone/>
            </a:pPr>
            <a:endParaRPr lang="en-US" sz="3600" dirty="0" smtClean="0">
              <a:solidFill>
                <a:srgbClr val="000000"/>
              </a:solidFill>
              <a:latin typeface="Comic Sans MS" pitchFamily="66" charset="0"/>
            </a:endParaRPr>
          </a:p>
          <a:p>
            <a:pPr marL="1087327" indent="-588903">
              <a:spcBef>
                <a:spcPts val="600"/>
              </a:spcBef>
            </a:pPr>
            <a:endParaRPr lang="en-US" sz="3600" dirty="0" smtClean="0">
              <a:solidFill>
                <a:srgbClr val="000000"/>
              </a:solidFill>
              <a:latin typeface="Comic Sans MS" pitchFamily="66" charset="0"/>
            </a:endParaRPr>
          </a:p>
          <a:p>
            <a:pPr marL="1087327" indent="-588903">
              <a:spcBef>
                <a:spcPts val="600"/>
              </a:spcBef>
            </a:pPr>
            <a:endParaRPr lang="en-US" sz="3600" dirty="0">
              <a:solidFill>
                <a:srgbClr val="000000"/>
              </a:solidFill>
              <a:latin typeface="Comic Sans MS" pitchFamily="66" charset="0"/>
            </a:endParaRPr>
          </a:p>
          <a:p>
            <a:pPr marL="1087327" indent="-588903">
              <a:spcBef>
                <a:spcPts val="600"/>
              </a:spcBef>
            </a:pPr>
            <a:endParaRPr lang="en-US" sz="3600" dirty="0" smtClean="0">
              <a:solidFill>
                <a:srgbClr val="000000"/>
              </a:solidFill>
              <a:latin typeface="Comic Sans MS" pitchFamily="66" charset="0"/>
            </a:endParaRPr>
          </a:p>
          <a:p>
            <a:pPr marL="1087327" indent="-588903">
              <a:spcBef>
                <a:spcPts val="600"/>
              </a:spcBef>
            </a:pPr>
            <a:endParaRPr lang="en-US" sz="3600" dirty="0">
              <a:solidFill>
                <a:srgbClr val="000000"/>
              </a:solidFill>
              <a:latin typeface="Comic Sans MS" pitchFamily="66" charset="0"/>
            </a:endParaRPr>
          </a:p>
          <a:p>
            <a:pPr marL="0" indent="0">
              <a:buNone/>
            </a:pPr>
            <a:endParaRPr lang="en-US" sz="2400" dirty="0" smtClean="0">
              <a:latin typeface="Comic Sans MS" pitchFamily="66" charset="0"/>
            </a:endParaRPr>
          </a:p>
          <a:p>
            <a:pPr marL="0" indent="0">
              <a:buNone/>
            </a:pPr>
            <a:endParaRPr lang="en-US" sz="2400" dirty="0">
              <a:latin typeface="Comic Sans MS" pitchFamily="66" charset="0"/>
            </a:endParaRPr>
          </a:p>
          <a:p>
            <a:pPr marL="0" indent="0">
              <a:buNone/>
            </a:pPr>
            <a:endParaRPr lang="en-US" sz="2400" dirty="0" smtClean="0">
              <a:latin typeface="Comic Sans MS" pitchFamily="66" charset="0"/>
            </a:endParaRPr>
          </a:p>
          <a:p>
            <a:pPr marL="0" indent="0">
              <a:buNone/>
            </a:pPr>
            <a:endParaRPr lang="en-US" sz="2400" dirty="0">
              <a:latin typeface="Comic Sans MS" pitchFamily="66" charset="0"/>
            </a:endParaRPr>
          </a:p>
          <a:p>
            <a:pPr marL="0" indent="0">
              <a:buNone/>
            </a:pPr>
            <a:r>
              <a:rPr lang="en-US" sz="2400" b="1" dirty="0" smtClean="0">
                <a:latin typeface="Comic Sans MS" pitchFamily="66" charset="0"/>
              </a:rPr>
              <a:t>Systematic </a:t>
            </a:r>
            <a:r>
              <a:rPr lang="en-US" sz="2400" b="1" dirty="0">
                <a:latin typeface="Comic Sans MS" pitchFamily="66" charset="0"/>
              </a:rPr>
              <a:t>review</a:t>
            </a:r>
          </a:p>
          <a:p>
            <a:pPr marL="0" indent="0">
              <a:buNone/>
            </a:pPr>
            <a:r>
              <a:rPr lang="en-US" sz="2400" dirty="0">
                <a:latin typeface="Comic Sans MS" pitchFamily="66" charset="0"/>
              </a:rPr>
              <a:t>Brown, FL, </a:t>
            </a:r>
            <a:r>
              <a:rPr lang="en-US" sz="2400" dirty="0" err="1">
                <a:latin typeface="Comic Sans MS" pitchFamily="66" charset="0"/>
              </a:rPr>
              <a:t>Whittingham</a:t>
            </a:r>
            <a:r>
              <a:rPr lang="en-US" sz="2400" dirty="0">
                <a:latin typeface="Comic Sans MS" pitchFamily="66" charset="0"/>
              </a:rPr>
              <a:t>, K., Boyd, R., </a:t>
            </a:r>
            <a:r>
              <a:rPr lang="en-US" sz="2400" dirty="0" err="1">
                <a:latin typeface="Comic Sans MS" pitchFamily="66" charset="0"/>
              </a:rPr>
              <a:t>Sofronoff</a:t>
            </a:r>
            <a:r>
              <a:rPr lang="en-US" sz="2400" dirty="0">
                <a:latin typeface="Comic Sans MS" pitchFamily="66" charset="0"/>
              </a:rPr>
              <a:t>, K.  A Systematic Review of Parenting Interventions for Traumatic Brain Injury: Child and Parent Outcomes, Journal of Head Trauma and Rehabilitation, 2012 May 28 [</a:t>
            </a:r>
            <a:r>
              <a:rPr lang="en-US" sz="2400" dirty="0" err="1">
                <a:latin typeface="Comic Sans MS" pitchFamily="66" charset="0"/>
              </a:rPr>
              <a:t>Epub</a:t>
            </a:r>
            <a:r>
              <a:rPr lang="en-US" sz="2400" dirty="0">
                <a:latin typeface="Comic Sans MS" pitchFamily="66" charset="0"/>
              </a:rPr>
              <a:t> ahead of print</a:t>
            </a:r>
            <a:r>
              <a:rPr lang="en-US" sz="2400" dirty="0" smtClean="0">
                <a:latin typeface="Comic Sans MS" pitchFamily="66" charset="0"/>
              </a:rPr>
              <a:t>]</a:t>
            </a:r>
            <a:endParaRPr lang="en-US" sz="2400" dirty="0">
              <a:latin typeface="Comic Sans MS" pitchFamily="66" charset="0"/>
            </a:endParaRPr>
          </a:p>
        </p:txBody>
      </p:sp>
      <p:sp>
        <p:nvSpPr>
          <p:cNvPr id="3" name="Rectangle 2"/>
          <p:cNvSpPr/>
          <p:nvPr/>
        </p:nvSpPr>
        <p:spPr>
          <a:xfrm>
            <a:off x="787400" y="3048000"/>
            <a:ext cx="11161240" cy="3539430"/>
          </a:xfrm>
          <a:prstGeom prst="rect">
            <a:avLst/>
          </a:prstGeom>
        </p:spPr>
        <p:txBody>
          <a:bodyPr wrap="square">
            <a:spAutoFit/>
          </a:bodyPr>
          <a:lstStyle/>
          <a:p>
            <a:pPr marL="904782" algn="l"/>
            <a:r>
              <a:rPr lang="en-US" sz="3200" i="1" dirty="0" smtClean="0">
                <a:solidFill>
                  <a:schemeClr val="accent3"/>
                </a:solidFill>
                <a:latin typeface="Comic Sans MS" pitchFamily="66" charset="0"/>
                <a:cs typeface="Times New Roman" charset="0"/>
                <a:sym typeface="Times New Roman" charset="0"/>
              </a:rPr>
              <a:t>“I think it is a harder slog with kids with brain injury…. more repetition for a longer period, in more contexts…. you never get those….. golden responders to the </a:t>
            </a:r>
            <a:r>
              <a:rPr lang="en-US" sz="3200" i="1" dirty="0" err="1" smtClean="0">
                <a:solidFill>
                  <a:schemeClr val="accent3"/>
                </a:solidFill>
                <a:latin typeface="Comic Sans MS" pitchFamily="66" charset="0"/>
                <a:cs typeface="Times New Roman" charset="0"/>
                <a:sym typeface="Times New Roman" charset="0"/>
              </a:rPr>
              <a:t>behaviour</a:t>
            </a:r>
            <a:r>
              <a:rPr lang="en-US" sz="3200" i="1" dirty="0" smtClean="0">
                <a:solidFill>
                  <a:schemeClr val="accent3"/>
                </a:solidFill>
                <a:latin typeface="Comic Sans MS" pitchFamily="66" charset="0"/>
                <a:cs typeface="Times New Roman" charset="0"/>
                <a:sym typeface="Times New Roman" charset="0"/>
              </a:rPr>
              <a:t> management that you do see in normal families”</a:t>
            </a:r>
            <a:r>
              <a:rPr lang="en-US" sz="3200" dirty="0" smtClean="0">
                <a:solidFill>
                  <a:schemeClr val="accent3"/>
                </a:solidFill>
                <a:latin typeface="Comic Sans MS" pitchFamily="66" charset="0"/>
                <a:sym typeface="Cambria Italic" charset="0"/>
              </a:rPr>
              <a:t> </a:t>
            </a:r>
            <a:r>
              <a:rPr lang="en-US" sz="3200" dirty="0" smtClean="0">
                <a:solidFill>
                  <a:schemeClr val="accent3"/>
                </a:solidFill>
                <a:latin typeface="Comic Sans MS" pitchFamily="66" charset="0"/>
                <a:sym typeface="Cambria" charset="0"/>
              </a:rPr>
              <a:t>(Health Professional)</a:t>
            </a:r>
          </a:p>
          <a:p>
            <a:pPr marL="904782" algn="l"/>
            <a:endParaRPr lang="en-US" sz="3200" dirty="0">
              <a:solidFill>
                <a:schemeClr val="accent3"/>
              </a:solidFill>
              <a:latin typeface="Comic Sans MS" pitchFamily="66" charset="0"/>
              <a:sym typeface="Cambria" charset="0"/>
            </a:endParaRPr>
          </a:p>
          <a:p>
            <a:pPr marL="904782" algn="l"/>
            <a:endParaRPr lang="en-US" sz="3200" dirty="0">
              <a:solidFill>
                <a:schemeClr val="accent3"/>
              </a:solidFill>
              <a:latin typeface="Comic Sans MS" pitchFamily="66" charset="0"/>
              <a:sym typeface="Cambria"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73922593"/>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35000" y="1066800"/>
            <a:ext cx="11704320" cy="1408853"/>
          </a:xfrm>
        </p:spPr>
        <p:txBody>
          <a:bodyPr>
            <a:normAutofit fontScale="90000"/>
          </a:bodyPr>
          <a:lstStyle/>
          <a:p>
            <a:r>
              <a:rPr lang="en-US" sz="6700" dirty="0">
                <a:solidFill>
                  <a:schemeClr val="accent4"/>
                </a:solidFill>
                <a:latin typeface="Comic Sans MS" pitchFamily="66" charset="0"/>
              </a:rPr>
              <a:t>ABI brings unique challenges compared to other disabilities</a:t>
            </a:r>
            <a:r>
              <a:rPr lang="en-US" sz="6000" dirty="0">
                <a:solidFill>
                  <a:srgbClr val="000000"/>
                </a:solidFill>
              </a:rPr>
              <a:t/>
            </a:r>
            <a:br>
              <a:rPr lang="en-US" sz="6000" dirty="0">
                <a:solidFill>
                  <a:srgbClr val="000000"/>
                </a:solidFill>
              </a:rPr>
            </a:br>
            <a:endParaRPr lang="en-US" sz="6000" dirty="0"/>
          </a:p>
        </p:txBody>
      </p:sp>
      <p:sp>
        <p:nvSpPr>
          <p:cNvPr id="168962" name="Rectangle 1"/>
          <p:cNvSpPr>
            <a:spLocks noGrp="1" noChangeArrowheads="1"/>
          </p:cNvSpPr>
          <p:nvPr>
            <p:ph idx="1"/>
          </p:nvPr>
        </p:nvSpPr>
        <p:spPr>
          <a:xfrm>
            <a:off x="1168400" y="2539999"/>
            <a:ext cx="10464801" cy="7213601"/>
          </a:xfrm>
        </p:spPr>
        <p:txBody>
          <a:bodyPr>
            <a:normAutofit/>
          </a:bodyPr>
          <a:lstStyle/>
          <a:p>
            <a:pPr marL="498424" indent="0">
              <a:lnSpc>
                <a:spcPct val="150000"/>
              </a:lnSpc>
              <a:buNone/>
            </a:pPr>
            <a:endParaRPr lang="en-US" sz="2000" dirty="0" smtClean="0">
              <a:solidFill>
                <a:srgbClr val="000000"/>
              </a:solidFill>
            </a:endParaRPr>
          </a:p>
          <a:p>
            <a:pPr marL="1087327" indent="-588903">
              <a:lnSpc>
                <a:spcPct val="150000"/>
              </a:lnSpc>
              <a:buNone/>
            </a:pPr>
            <a:endParaRPr lang="en-US" sz="2000" dirty="0" smtClean="0">
              <a:solidFill>
                <a:srgbClr val="000000"/>
              </a:solidFill>
            </a:endParaRPr>
          </a:p>
          <a:p>
            <a:pPr marL="498424" indent="0">
              <a:lnSpc>
                <a:spcPct val="150000"/>
              </a:lnSpc>
              <a:buNone/>
            </a:pPr>
            <a:endParaRPr lang="en-US" sz="2000" dirty="0">
              <a:solidFill>
                <a:srgbClr val="000000"/>
              </a:solidFill>
            </a:endParaRPr>
          </a:p>
        </p:txBody>
      </p:sp>
      <p:sp>
        <p:nvSpPr>
          <p:cNvPr id="3" name="Rectangle 2"/>
          <p:cNvSpPr/>
          <p:nvPr/>
        </p:nvSpPr>
        <p:spPr>
          <a:xfrm>
            <a:off x="939800" y="4114800"/>
            <a:ext cx="11305256" cy="2062103"/>
          </a:xfrm>
          <a:prstGeom prst="rect">
            <a:avLst/>
          </a:prstGeom>
        </p:spPr>
        <p:txBody>
          <a:bodyPr wrap="square">
            <a:spAutoFit/>
          </a:bodyPr>
          <a:lstStyle/>
          <a:p>
            <a:pPr marL="904782" algn="l"/>
            <a:r>
              <a:rPr lang="en-US" sz="3200" i="1" dirty="0" smtClean="0">
                <a:solidFill>
                  <a:schemeClr val="accent3"/>
                </a:solidFill>
                <a:latin typeface="Comic Sans MS" pitchFamily="66" charset="0"/>
                <a:sym typeface="Cambria Italic" charset="0"/>
              </a:rPr>
              <a:t>“One thing that stood out for me was when they behave in a certain way….. you flashback to the time of the accident, constantly….. it’s back to the trauma, every time.” </a:t>
            </a:r>
            <a:r>
              <a:rPr lang="en-US" sz="3200" i="1" dirty="0" smtClean="0">
                <a:solidFill>
                  <a:schemeClr val="accent3"/>
                </a:solidFill>
                <a:latin typeface="Comic Sans MS" pitchFamily="66" charset="0"/>
                <a:sym typeface="Cambria" charset="0"/>
              </a:rPr>
              <a:t>(Mother)</a:t>
            </a:r>
            <a:endParaRPr lang="en-US" sz="3200" i="1" dirty="0">
              <a:solidFill>
                <a:schemeClr val="accent3"/>
              </a:solidFill>
              <a:latin typeface="Comic Sans MS" pitchFamily="66" charset="0"/>
              <a:sym typeface="Cambria" charset="0"/>
            </a:endParaRPr>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mp:transition xmlns:mp="http://schemas.microsoft.com/office/mac/powerpoint/2008/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lnDef>
      <a:spPr>
        <a:ln>
          <a:solidFill>
            <a:schemeClr val="accent3"/>
          </a:solidFill>
          <a:prstDash val="sysDash"/>
        </a:ln>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2888</TotalTime>
  <Pages>0</Pages>
  <Words>3395</Words>
  <Characters>0</Characters>
  <Application>Microsoft Macintosh PowerPoint</Application>
  <PresentationFormat>Custom</PresentationFormat>
  <Lines>0</Lines>
  <Paragraphs>554</Paragraphs>
  <Slides>49</Slides>
  <Notes>16</Notes>
  <HiddenSlides>0</HiddenSlides>
  <MMClips>0</MMClips>
  <ScaleCrop>false</ScaleCrop>
  <HeadingPairs>
    <vt:vector size="6" baseType="variant">
      <vt:variant>
        <vt:lpstr>Design Template</vt:lpstr>
      </vt:variant>
      <vt:variant>
        <vt:i4>1</vt:i4>
      </vt:variant>
      <vt:variant>
        <vt:lpstr>Links</vt:lpstr>
      </vt:variant>
      <vt:variant>
        <vt:i4>3</vt:i4>
      </vt:variant>
      <vt:variant>
        <vt:lpstr>Slide Titles</vt:lpstr>
      </vt:variant>
      <vt:variant>
        <vt:i4>49</vt:i4>
      </vt:variant>
    </vt:vector>
  </HeadingPairs>
  <TitlesOfParts>
    <vt:vector size="53" baseType="lpstr">
      <vt:lpstr>Clarity</vt:lpstr>
      <vt:lpstr>Macintosh HD:Users:FelicityBrown:Documents:Uni back up:PhD BackUp:PhD Stuff:RCT :Questionnaires:Pre:SSTBI-Baseline Questionnaires- no ECBI.docx!OLE_LINK1</vt:lpstr>
      <vt:lpstr>Macintosh HD:Users:FelicityBrown:Documents:Uni back up:PhD BackUp:PhD Stuff:RCT :Questionnaires:Pre:SSTBI-Baseline Questionnaires- no ECBI.docx!OLE_LINK2</vt:lpstr>
      <vt:lpstr>???</vt:lpstr>
      <vt:lpstr>Stepping Stones Triple P  and  Acceptance &amp; Commitment Therapy  for  Acquired Brain Injury</vt:lpstr>
      <vt:lpstr>What is ABI?</vt:lpstr>
      <vt:lpstr> </vt:lpstr>
      <vt:lpstr>Impact of ABI</vt:lpstr>
      <vt:lpstr>Role of Parenting</vt:lpstr>
      <vt:lpstr>Predictors of negative impact on family</vt:lpstr>
      <vt:lpstr>Rationale for study</vt:lpstr>
      <vt:lpstr>Limited research trialling family interventions in this population </vt:lpstr>
      <vt:lpstr>ABI brings unique challenges compared to other disabilities </vt:lpstr>
      <vt:lpstr>Methods</vt:lpstr>
      <vt:lpstr>Design: RCT</vt:lpstr>
      <vt:lpstr>Slide 12</vt:lpstr>
      <vt:lpstr>“Acceptance and Commitment Therapy for Parenting Stress”</vt:lpstr>
      <vt:lpstr>Stepping Stones Triple P Positive Parenting Program </vt:lpstr>
      <vt:lpstr>Sessions cover </vt:lpstr>
      <vt:lpstr>“I wanted to meet other people... I wanted to meet someone else who sort of got it instead of, just doctors... it's like what do you know? ... Like you know, you can tell me what you've heard, but you can't tell me what the real deal is. Like, you know, someone else that feels it…“ (Mother) </vt:lpstr>
      <vt:lpstr>We hypothesised that relative to the waitlist control group, the treatment group would demonstrate improvements on:</vt:lpstr>
      <vt:lpstr>Sample</vt:lpstr>
      <vt:lpstr>CONSORT flow chart</vt:lpstr>
      <vt:lpstr>Statistical Approach</vt:lpstr>
      <vt:lpstr>Who were the children?</vt:lpstr>
      <vt:lpstr> </vt:lpstr>
      <vt:lpstr>What were the families like?</vt:lpstr>
      <vt:lpstr> </vt:lpstr>
      <vt:lpstr>Did participation in the program improve child behavioural and emotional outcomes relative to waitlist? </vt:lpstr>
      <vt:lpstr>Eyberg Child Behaviour Inventory (Eyberg &amp; Pincus, 1999)</vt:lpstr>
      <vt:lpstr> </vt:lpstr>
      <vt:lpstr>Strengths and Difficulties Questionnaire (Goodman, 1997) </vt:lpstr>
      <vt:lpstr> </vt:lpstr>
      <vt:lpstr>Did participation in the program reduce dysfunctional parenting practices relative to waitlist? </vt:lpstr>
      <vt:lpstr>Parenting Scale (Arnold et al., 1993)</vt:lpstr>
      <vt:lpstr> </vt:lpstr>
      <vt:lpstr>Did participation in the program improve parental adjustment relative to waitlist? </vt:lpstr>
      <vt:lpstr>Depression Anxiety and Stress Scale (Lovibond and Lovibond, 1995)</vt:lpstr>
      <vt:lpstr> </vt:lpstr>
      <vt:lpstr> </vt:lpstr>
      <vt:lpstr>Did participation in the program improve parental psychological flexibility (a.k.a. experiential acceptance) relative to waitlist? </vt:lpstr>
      <vt:lpstr>AAQ for ABI</vt:lpstr>
      <vt:lpstr> </vt:lpstr>
      <vt:lpstr>Satisfaction with program</vt:lpstr>
      <vt:lpstr>Which program would you prefer?</vt:lpstr>
      <vt:lpstr> </vt:lpstr>
      <vt:lpstr>Effect of ACT?</vt:lpstr>
      <vt:lpstr> </vt:lpstr>
      <vt:lpstr> </vt:lpstr>
      <vt:lpstr>CAUTION!</vt:lpstr>
      <vt:lpstr>Summary/ Discussion</vt:lpstr>
      <vt:lpstr>Slide 48</vt:lpstr>
      <vt:lpstr>Criteria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Stepping Stones Triple P for parents of children with acquired brain injury</dc:title>
  <dc:creator>Simpson, Pippa</dc:creator>
  <cp:lastModifiedBy>Felicity  Brown</cp:lastModifiedBy>
  <cp:revision>100</cp:revision>
  <cp:lastPrinted>2013-01-24T17:11:27Z</cp:lastPrinted>
  <dcterms:created xsi:type="dcterms:W3CDTF">2013-07-09T12:10:48Z</dcterms:created>
  <dcterms:modified xsi:type="dcterms:W3CDTF">2013-07-09T12:30:07Z</dcterms:modified>
</cp:coreProperties>
</file>