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2062400" cy="26636663"/>
  <p:notesSz cx="6858000" cy="9144000"/>
  <p:defaultTextStyle>
    <a:defPPr>
      <a:defRPr lang="en-US"/>
    </a:defPPr>
    <a:lvl1pPr marL="0" algn="l" defTabSz="3703320" rtl="0" eaLnBrk="1" latinLnBrk="0" hangingPunct="1">
      <a:defRPr sz="7300" kern="1200">
        <a:solidFill>
          <a:schemeClr val="tx1"/>
        </a:solidFill>
        <a:latin typeface="+mn-lt"/>
        <a:ea typeface="+mn-ea"/>
        <a:cs typeface="+mn-cs"/>
      </a:defRPr>
    </a:lvl1pPr>
    <a:lvl2pPr marL="1851660" algn="l" defTabSz="3703320" rtl="0" eaLnBrk="1" latinLnBrk="0" hangingPunct="1">
      <a:defRPr sz="7300" kern="1200">
        <a:solidFill>
          <a:schemeClr val="tx1"/>
        </a:solidFill>
        <a:latin typeface="+mn-lt"/>
        <a:ea typeface="+mn-ea"/>
        <a:cs typeface="+mn-cs"/>
      </a:defRPr>
    </a:lvl2pPr>
    <a:lvl3pPr marL="3703320" algn="l" defTabSz="3703320" rtl="0" eaLnBrk="1" latinLnBrk="0" hangingPunct="1">
      <a:defRPr sz="7300" kern="1200">
        <a:solidFill>
          <a:schemeClr val="tx1"/>
        </a:solidFill>
        <a:latin typeface="+mn-lt"/>
        <a:ea typeface="+mn-ea"/>
        <a:cs typeface="+mn-cs"/>
      </a:defRPr>
    </a:lvl3pPr>
    <a:lvl4pPr marL="5554980" algn="l" defTabSz="3703320" rtl="0" eaLnBrk="1" latinLnBrk="0" hangingPunct="1">
      <a:defRPr sz="7300" kern="1200">
        <a:solidFill>
          <a:schemeClr val="tx1"/>
        </a:solidFill>
        <a:latin typeface="+mn-lt"/>
        <a:ea typeface="+mn-ea"/>
        <a:cs typeface="+mn-cs"/>
      </a:defRPr>
    </a:lvl4pPr>
    <a:lvl5pPr marL="7406640" algn="l" defTabSz="3703320" rtl="0" eaLnBrk="1" latinLnBrk="0" hangingPunct="1">
      <a:defRPr sz="7300" kern="1200">
        <a:solidFill>
          <a:schemeClr val="tx1"/>
        </a:solidFill>
        <a:latin typeface="+mn-lt"/>
        <a:ea typeface="+mn-ea"/>
        <a:cs typeface="+mn-cs"/>
      </a:defRPr>
    </a:lvl5pPr>
    <a:lvl6pPr marL="9258300" algn="l" defTabSz="3703320" rtl="0" eaLnBrk="1" latinLnBrk="0" hangingPunct="1">
      <a:defRPr sz="7300" kern="1200">
        <a:solidFill>
          <a:schemeClr val="tx1"/>
        </a:solidFill>
        <a:latin typeface="+mn-lt"/>
        <a:ea typeface="+mn-ea"/>
        <a:cs typeface="+mn-cs"/>
      </a:defRPr>
    </a:lvl6pPr>
    <a:lvl7pPr marL="11109960" algn="l" defTabSz="3703320" rtl="0" eaLnBrk="1" latinLnBrk="0" hangingPunct="1">
      <a:defRPr sz="7300" kern="1200">
        <a:solidFill>
          <a:schemeClr val="tx1"/>
        </a:solidFill>
        <a:latin typeface="+mn-lt"/>
        <a:ea typeface="+mn-ea"/>
        <a:cs typeface="+mn-cs"/>
      </a:defRPr>
    </a:lvl7pPr>
    <a:lvl8pPr marL="12961620" algn="l" defTabSz="3703320" rtl="0" eaLnBrk="1" latinLnBrk="0" hangingPunct="1">
      <a:defRPr sz="7300" kern="1200">
        <a:solidFill>
          <a:schemeClr val="tx1"/>
        </a:solidFill>
        <a:latin typeface="+mn-lt"/>
        <a:ea typeface="+mn-ea"/>
        <a:cs typeface="+mn-cs"/>
      </a:defRPr>
    </a:lvl8pPr>
    <a:lvl9pPr marL="14813280" algn="l" defTabSz="3703320" rtl="0" eaLnBrk="1" latinLnBrk="0" hangingPunct="1">
      <a:defRPr sz="73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0368">
          <p15:clr>
            <a:srgbClr val="A4A3A4"/>
          </p15:clr>
        </p15:guide>
        <p15:guide id="2" pos="1324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CY UCY" initials="" lastIdx="9"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CBC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30" d="100"/>
          <a:sy n="30" d="100"/>
        </p:scale>
        <p:origin x="-72" y="1866"/>
      </p:cViewPr>
      <p:guideLst>
        <p:guide orient="horz" pos="8390"/>
        <p:guide pos="13249"/>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154683" y="8274633"/>
            <a:ext cx="35753041" cy="5709618"/>
          </a:xfrm>
        </p:spPr>
        <p:txBody>
          <a:bodyPr/>
          <a:lstStyle/>
          <a:p>
            <a:r>
              <a:rPr lang="en-US" smtClean="0"/>
              <a:t>Click to edit Master title style</a:t>
            </a:r>
            <a:endParaRPr lang="en-US"/>
          </a:p>
        </p:txBody>
      </p:sp>
      <p:sp>
        <p:nvSpPr>
          <p:cNvPr id="3" name="Subtitle 2"/>
          <p:cNvSpPr>
            <a:spLocks noGrp="1"/>
          </p:cNvSpPr>
          <p:nvPr>
            <p:ph type="subTitle" idx="1"/>
          </p:nvPr>
        </p:nvSpPr>
        <p:spPr>
          <a:xfrm>
            <a:off x="6309361" y="15094110"/>
            <a:ext cx="29443680" cy="6807147"/>
          </a:xfrm>
        </p:spPr>
        <p:txBody>
          <a:bodyPr/>
          <a:lstStyle>
            <a:lvl1pPr marL="0" indent="0" algn="ctr">
              <a:buNone/>
              <a:defRPr>
                <a:solidFill>
                  <a:schemeClr val="tx1">
                    <a:tint val="75000"/>
                  </a:schemeClr>
                </a:solidFill>
              </a:defRPr>
            </a:lvl1pPr>
            <a:lvl2pPr marL="1851660" indent="0" algn="ctr">
              <a:buNone/>
              <a:defRPr>
                <a:solidFill>
                  <a:schemeClr val="tx1">
                    <a:tint val="75000"/>
                  </a:schemeClr>
                </a:solidFill>
              </a:defRPr>
            </a:lvl2pPr>
            <a:lvl3pPr marL="3703320" indent="0" algn="ctr">
              <a:buNone/>
              <a:defRPr>
                <a:solidFill>
                  <a:schemeClr val="tx1">
                    <a:tint val="75000"/>
                  </a:schemeClr>
                </a:solidFill>
              </a:defRPr>
            </a:lvl3pPr>
            <a:lvl4pPr marL="5554980" indent="0" algn="ctr">
              <a:buNone/>
              <a:defRPr>
                <a:solidFill>
                  <a:schemeClr val="tx1">
                    <a:tint val="75000"/>
                  </a:schemeClr>
                </a:solidFill>
              </a:defRPr>
            </a:lvl4pPr>
            <a:lvl5pPr marL="7406640" indent="0" algn="ctr">
              <a:buNone/>
              <a:defRPr>
                <a:solidFill>
                  <a:schemeClr val="tx1">
                    <a:tint val="75000"/>
                  </a:schemeClr>
                </a:solidFill>
              </a:defRPr>
            </a:lvl5pPr>
            <a:lvl6pPr marL="9258300" indent="0" algn="ctr">
              <a:buNone/>
              <a:defRPr>
                <a:solidFill>
                  <a:schemeClr val="tx1">
                    <a:tint val="75000"/>
                  </a:schemeClr>
                </a:solidFill>
              </a:defRPr>
            </a:lvl6pPr>
            <a:lvl7pPr marL="11109960" indent="0" algn="ctr">
              <a:buNone/>
              <a:defRPr>
                <a:solidFill>
                  <a:schemeClr val="tx1">
                    <a:tint val="75000"/>
                  </a:schemeClr>
                </a:solidFill>
              </a:defRPr>
            </a:lvl7pPr>
            <a:lvl8pPr marL="12961620" indent="0" algn="ctr">
              <a:buNone/>
              <a:defRPr>
                <a:solidFill>
                  <a:schemeClr val="tx1">
                    <a:tint val="75000"/>
                  </a:schemeClr>
                </a:solidFill>
              </a:defRPr>
            </a:lvl8pPr>
            <a:lvl9pPr marL="1481328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84AAEE8-65DE-4280-8E4A-B0E08EF585BE}" type="datetimeFigureOut">
              <a:rPr lang="en-US" smtClean="0"/>
              <a:pPr/>
              <a:t>7/13/2015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F35659-77AC-4DE4-B499-908212EFB07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4AAEE8-65DE-4280-8E4A-B0E08EF585BE}" type="datetimeFigureOut">
              <a:rPr lang="en-US" smtClean="0"/>
              <a:pPr/>
              <a:t>7/13/2015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F35659-77AC-4DE4-B499-908212EFB07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6064393" y="5598633"/>
            <a:ext cx="29808806" cy="11932238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623372" y="5598633"/>
            <a:ext cx="88739981" cy="11932238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4AAEE8-65DE-4280-8E4A-B0E08EF585BE}" type="datetimeFigureOut">
              <a:rPr lang="en-US" smtClean="0"/>
              <a:pPr/>
              <a:t>7/13/2015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F35659-77AC-4DE4-B499-908212EFB07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4AAEE8-65DE-4280-8E4A-B0E08EF585BE}" type="datetimeFigureOut">
              <a:rPr lang="en-US" smtClean="0"/>
              <a:pPr/>
              <a:t>7/13/2015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F35659-77AC-4DE4-B499-908212EFB07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322642" y="17116526"/>
            <a:ext cx="35753041" cy="5290337"/>
          </a:xfrm>
        </p:spPr>
        <p:txBody>
          <a:bodyPr anchor="t"/>
          <a:lstStyle>
            <a:lvl1pPr algn="l">
              <a:defRPr sz="16200" b="1" cap="all"/>
            </a:lvl1pPr>
          </a:lstStyle>
          <a:p>
            <a:r>
              <a:rPr lang="en-US" smtClean="0"/>
              <a:t>Click to edit Master title style</a:t>
            </a:r>
            <a:endParaRPr lang="en-US"/>
          </a:p>
        </p:txBody>
      </p:sp>
      <p:sp>
        <p:nvSpPr>
          <p:cNvPr id="3" name="Text Placeholder 2"/>
          <p:cNvSpPr>
            <a:spLocks noGrp="1"/>
          </p:cNvSpPr>
          <p:nvPr>
            <p:ph type="body" idx="1"/>
          </p:nvPr>
        </p:nvSpPr>
        <p:spPr>
          <a:xfrm>
            <a:off x="3322642" y="11289757"/>
            <a:ext cx="35753041" cy="5826768"/>
          </a:xfrm>
        </p:spPr>
        <p:txBody>
          <a:bodyPr anchor="b"/>
          <a:lstStyle>
            <a:lvl1pPr marL="0" indent="0">
              <a:buNone/>
              <a:defRPr sz="8100">
                <a:solidFill>
                  <a:schemeClr val="tx1">
                    <a:tint val="75000"/>
                  </a:schemeClr>
                </a:solidFill>
              </a:defRPr>
            </a:lvl1pPr>
            <a:lvl2pPr marL="1851660" indent="0">
              <a:buNone/>
              <a:defRPr sz="7300">
                <a:solidFill>
                  <a:schemeClr val="tx1">
                    <a:tint val="75000"/>
                  </a:schemeClr>
                </a:solidFill>
              </a:defRPr>
            </a:lvl2pPr>
            <a:lvl3pPr marL="3703320" indent="0">
              <a:buNone/>
              <a:defRPr sz="6500">
                <a:solidFill>
                  <a:schemeClr val="tx1">
                    <a:tint val="75000"/>
                  </a:schemeClr>
                </a:solidFill>
              </a:defRPr>
            </a:lvl3pPr>
            <a:lvl4pPr marL="5554980" indent="0">
              <a:buNone/>
              <a:defRPr sz="5700">
                <a:solidFill>
                  <a:schemeClr val="tx1">
                    <a:tint val="75000"/>
                  </a:schemeClr>
                </a:solidFill>
              </a:defRPr>
            </a:lvl4pPr>
            <a:lvl5pPr marL="7406640" indent="0">
              <a:buNone/>
              <a:defRPr sz="5700">
                <a:solidFill>
                  <a:schemeClr val="tx1">
                    <a:tint val="75000"/>
                  </a:schemeClr>
                </a:solidFill>
              </a:defRPr>
            </a:lvl5pPr>
            <a:lvl6pPr marL="9258300" indent="0">
              <a:buNone/>
              <a:defRPr sz="5700">
                <a:solidFill>
                  <a:schemeClr val="tx1">
                    <a:tint val="75000"/>
                  </a:schemeClr>
                </a:solidFill>
              </a:defRPr>
            </a:lvl6pPr>
            <a:lvl7pPr marL="11109960" indent="0">
              <a:buNone/>
              <a:defRPr sz="5700">
                <a:solidFill>
                  <a:schemeClr val="tx1">
                    <a:tint val="75000"/>
                  </a:schemeClr>
                </a:solidFill>
              </a:defRPr>
            </a:lvl7pPr>
            <a:lvl8pPr marL="12961620" indent="0">
              <a:buNone/>
              <a:defRPr sz="5700">
                <a:solidFill>
                  <a:schemeClr val="tx1">
                    <a:tint val="75000"/>
                  </a:schemeClr>
                </a:solidFill>
              </a:defRPr>
            </a:lvl8pPr>
            <a:lvl9pPr marL="14813280" indent="0">
              <a:buNone/>
              <a:defRPr sz="5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4AAEE8-65DE-4280-8E4A-B0E08EF585BE}" type="datetimeFigureOut">
              <a:rPr lang="en-US" smtClean="0"/>
              <a:pPr/>
              <a:t>7/13/2015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F35659-77AC-4DE4-B499-908212EFB07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623373" y="32629912"/>
            <a:ext cx="59274392" cy="92291105"/>
          </a:xfrm>
        </p:spPr>
        <p:txBody>
          <a:bodyPr/>
          <a:lstStyle>
            <a:lvl1pPr>
              <a:defRPr sz="11300"/>
            </a:lvl1pPr>
            <a:lvl2pPr>
              <a:defRPr sz="9700"/>
            </a:lvl2pPr>
            <a:lvl3pPr>
              <a:defRPr sz="8100"/>
            </a:lvl3pPr>
            <a:lvl4pPr>
              <a:defRPr sz="7300"/>
            </a:lvl4pPr>
            <a:lvl5pPr>
              <a:defRPr sz="7300"/>
            </a:lvl5pPr>
            <a:lvl6pPr>
              <a:defRPr sz="7300"/>
            </a:lvl6pPr>
            <a:lvl7pPr>
              <a:defRPr sz="7300"/>
            </a:lvl7pPr>
            <a:lvl8pPr>
              <a:defRPr sz="7300"/>
            </a:lvl8pPr>
            <a:lvl9pPr>
              <a:defRPr sz="7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6598804" y="32629912"/>
            <a:ext cx="59274395" cy="92291105"/>
          </a:xfrm>
        </p:spPr>
        <p:txBody>
          <a:bodyPr/>
          <a:lstStyle>
            <a:lvl1pPr>
              <a:defRPr sz="11300"/>
            </a:lvl1pPr>
            <a:lvl2pPr>
              <a:defRPr sz="9700"/>
            </a:lvl2pPr>
            <a:lvl3pPr>
              <a:defRPr sz="8100"/>
            </a:lvl3pPr>
            <a:lvl4pPr>
              <a:defRPr sz="7300"/>
            </a:lvl4pPr>
            <a:lvl5pPr>
              <a:defRPr sz="7300"/>
            </a:lvl5pPr>
            <a:lvl6pPr>
              <a:defRPr sz="7300"/>
            </a:lvl6pPr>
            <a:lvl7pPr>
              <a:defRPr sz="7300"/>
            </a:lvl7pPr>
            <a:lvl8pPr>
              <a:defRPr sz="7300"/>
            </a:lvl8pPr>
            <a:lvl9pPr>
              <a:defRPr sz="7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84AAEE8-65DE-4280-8E4A-B0E08EF585BE}" type="datetimeFigureOut">
              <a:rPr lang="en-US" smtClean="0"/>
              <a:pPr/>
              <a:t>7/13/2015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F35659-77AC-4DE4-B499-908212EFB07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03121" y="1066701"/>
            <a:ext cx="37856161" cy="4439444"/>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03122" y="5962423"/>
            <a:ext cx="18584865" cy="2484854"/>
          </a:xfrm>
        </p:spPr>
        <p:txBody>
          <a:bodyPr anchor="b"/>
          <a:lstStyle>
            <a:lvl1pPr marL="0" indent="0">
              <a:buNone/>
              <a:defRPr sz="9700" b="1"/>
            </a:lvl1pPr>
            <a:lvl2pPr marL="1851660" indent="0">
              <a:buNone/>
              <a:defRPr sz="8100" b="1"/>
            </a:lvl2pPr>
            <a:lvl3pPr marL="3703320" indent="0">
              <a:buNone/>
              <a:defRPr sz="7300" b="1"/>
            </a:lvl3pPr>
            <a:lvl4pPr marL="5554980" indent="0">
              <a:buNone/>
              <a:defRPr sz="6500" b="1"/>
            </a:lvl4pPr>
            <a:lvl5pPr marL="7406640" indent="0">
              <a:buNone/>
              <a:defRPr sz="6500" b="1"/>
            </a:lvl5pPr>
            <a:lvl6pPr marL="9258300" indent="0">
              <a:buNone/>
              <a:defRPr sz="6500" b="1"/>
            </a:lvl6pPr>
            <a:lvl7pPr marL="11109960" indent="0">
              <a:buNone/>
              <a:defRPr sz="6500" b="1"/>
            </a:lvl7pPr>
            <a:lvl8pPr marL="12961620" indent="0">
              <a:buNone/>
              <a:defRPr sz="6500" b="1"/>
            </a:lvl8pPr>
            <a:lvl9pPr marL="14813280" indent="0">
              <a:buNone/>
              <a:defRPr sz="6500" b="1"/>
            </a:lvl9pPr>
          </a:lstStyle>
          <a:p>
            <a:pPr lvl="0"/>
            <a:r>
              <a:rPr lang="en-US" smtClean="0"/>
              <a:t>Click to edit Master text styles</a:t>
            </a:r>
          </a:p>
        </p:txBody>
      </p:sp>
      <p:sp>
        <p:nvSpPr>
          <p:cNvPr id="4" name="Content Placeholder 3"/>
          <p:cNvSpPr>
            <a:spLocks noGrp="1"/>
          </p:cNvSpPr>
          <p:nvPr>
            <p:ph sz="half" idx="2"/>
          </p:nvPr>
        </p:nvSpPr>
        <p:spPr>
          <a:xfrm>
            <a:off x="2103122" y="8447276"/>
            <a:ext cx="18584865" cy="15346913"/>
          </a:xfrm>
        </p:spPr>
        <p:txBody>
          <a:bodyPr/>
          <a:lstStyle>
            <a:lvl1pPr>
              <a:defRPr sz="9700"/>
            </a:lvl1pPr>
            <a:lvl2pPr>
              <a:defRPr sz="8100"/>
            </a:lvl2pPr>
            <a:lvl3pPr>
              <a:defRPr sz="7300"/>
            </a:lvl3pPr>
            <a:lvl4pPr>
              <a:defRPr sz="6500"/>
            </a:lvl4pPr>
            <a:lvl5pPr>
              <a:defRPr sz="6500"/>
            </a:lvl5pPr>
            <a:lvl6pPr>
              <a:defRPr sz="6500"/>
            </a:lvl6pPr>
            <a:lvl7pPr>
              <a:defRPr sz="6500"/>
            </a:lvl7pPr>
            <a:lvl8pPr>
              <a:defRPr sz="6500"/>
            </a:lvl8pPr>
            <a:lvl9pPr>
              <a:defRPr sz="6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1367120" y="5962423"/>
            <a:ext cx="18592165" cy="2484854"/>
          </a:xfrm>
        </p:spPr>
        <p:txBody>
          <a:bodyPr anchor="b"/>
          <a:lstStyle>
            <a:lvl1pPr marL="0" indent="0">
              <a:buNone/>
              <a:defRPr sz="9700" b="1"/>
            </a:lvl1pPr>
            <a:lvl2pPr marL="1851660" indent="0">
              <a:buNone/>
              <a:defRPr sz="8100" b="1"/>
            </a:lvl2pPr>
            <a:lvl3pPr marL="3703320" indent="0">
              <a:buNone/>
              <a:defRPr sz="7300" b="1"/>
            </a:lvl3pPr>
            <a:lvl4pPr marL="5554980" indent="0">
              <a:buNone/>
              <a:defRPr sz="6500" b="1"/>
            </a:lvl4pPr>
            <a:lvl5pPr marL="7406640" indent="0">
              <a:buNone/>
              <a:defRPr sz="6500" b="1"/>
            </a:lvl5pPr>
            <a:lvl6pPr marL="9258300" indent="0">
              <a:buNone/>
              <a:defRPr sz="6500" b="1"/>
            </a:lvl6pPr>
            <a:lvl7pPr marL="11109960" indent="0">
              <a:buNone/>
              <a:defRPr sz="6500" b="1"/>
            </a:lvl7pPr>
            <a:lvl8pPr marL="12961620" indent="0">
              <a:buNone/>
              <a:defRPr sz="6500" b="1"/>
            </a:lvl8pPr>
            <a:lvl9pPr marL="14813280" indent="0">
              <a:buNone/>
              <a:defRPr sz="6500" b="1"/>
            </a:lvl9pPr>
          </a:lstStyle>
          <a:p>
            <a:pPr lvl="0"/>
            <a:r>
              <a:rPr lang="en-US" smtClean="0"/>
              <a:t>Click to edit Master text styles</a:t>
            </a:r>
          </a:p>
        </p:txBody>
      </p:sp>
      <p:sp>
        <p:nvSpPr>
          <p:cNvPr id="6" name="Content Placeholder 5"/>
          <p:cNvSpPr>
            <a:spLocks noGrp="1"/>
          </p:cNvSpPr>
          <p:nvPr>
            <p:ph sz="quarter" idx="4"/>
          </p:nvPr>
        </p:nvSpPr>
        <p:spPr>
          <a:xfrm>
            <a:off x="21367120" y="8447276"/>
            <a:ext cx="18592165" cy="15346913"/>
          </a:xfrm>
        </p:spPr>
        <p:txBody>
          <a:bodyPr/>
          <a:lstStyle>
            <a:lvl1pPr>
              <a:defRPr sz="9700"/>
            </a:lvl1pPr>
            <a:lvl2pPr>
              <a:defRPr sz="8100"/>
            </a:lvl2pPr>
            <a:lvl3pPr>
              <a:defRPr sz="7300"/>
            </a:lvl3pPr>
            <a:lvl4pPr>
              <a:defRPr sz="6500"/>
            </a:lvl4pPr>
            <a:lvl5pPr>
              <a:defRPr sz="6500"/>
            </a:lvl5pPr>
            <a:lvl6pPr>
              <a:defRPr sz="6500"/>
            </a:lvl6pPr>
            <a:lvl7pPr>
              <a:defRPr sz="6500"/>
            </a:lvl7pPr>
            <a:lvl8pPr>
              <a:defRPr sz="6500"/>
            </a:lvl8pPr>
            <a:lvl9pPr>
              <a:defRPr sz="6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84AAEE8-65DE-4280-8E4A-B0E08EF585BE}" type="datetimeFigureOut">
              <a:rPr lang="en-US" smtClean="0"/>
              <a:pPr/>
              <a:t>7/13/2015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F35659-77AC-4DE4-B499-908212EFB07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84AAEE8-65DE-4280-8E4A-B0E08EF585BE}" type="datetimeFigureOut">
              <a:rPr lang="en-US" smtClean="0"/>
              <a:pPr/>
              <a:t>7/13/2015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F35659-77AC-4DE4-B499-908212EFB07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4AAEE8-65DE-4280-8E4A-B0E08EF585BE}" type="datetimeFigureOut">
              <a:rPr lang="en-US" smtClean="0"/>
              <a:pPr/>
              <a:t>7/13/2015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F35659-77AC-4DE4-B499-908212EFB07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03124" y="1060534"/>
            <a:ext cx="13838240" cy="4513435"/>
          </a:xfrm>
        </p:spPr>
        <p:txBody>
          <a:bodyPr anchor="b"/>
          <a:lstStyle>
            <a:lvl1pPr algn="l">
              <a:defRPr sz="8100" b="1"/>
            </a:lvl1pPr>
          </a:lstStyle>
          <a:p>
            <a:r>
              <a:rPr lang="en-US" smtClean="0"/>
              <a:t>Click to edit Master title style</a:t>
            </a:r>
            <a:endParaRPr lang="en-US"/>
          </a:p>
        </p:txBody>
      </p:sp>
      <p:sp>
        <p:nvSpPr>
          <p:cNvPr id="3" name="Content Placeholder 2"/>
          <p:cNvSpPr>
            <a:spLocks noGrp="1"/>
          </p:cNvSpPr>
          <p:nvPr>
            <p:ph idx="1"/>
          </p:nvPr>
        </p:nvSpPr>
        <p:spPr>
          <a:xfrm>
            <a:off x="16445232" y="1060537"/>
            <a:ext cx="23514050" cy="22733653"/>
          </a:xfrm>
        </p:spPr>
        <p:txBody>
          <a:bodyPr/>
          <a:lstStyle>
            <a:lvl1pPr>
              <a:defRPr sz="13000"/>
            </a:lvl1pPr>
            <a:lvl2pPr>
              <a:defRPr sz="11300"/>
            </a:lvl2pPr>
            <a:lvl3pPr>
              <a:defRPr sz="9700"/>
            </a:lvl3pPr>
            <a:lvl4pPr>
              <a:defRPr sz="8100"/>
            </a:lvl4pPr>
            <a:lvl5pPr>
              <a:defRPr sz="8100"/>
            </a:lvl5pPr>
            <a:lvl6pPr>
              <a:defRPr sz="8100"/>
            </a:lvl6pPr>
            <a:lvl7pPr>
              <a:defRPr sz="8100"/>
            </a:lvl7pPr>
            <a:lvl8pPr>
              <a:defRPr sz="8100"/>
            </a:lvl8pPr>
            <a:lvl9pPr>
              <a:defRPr sz="8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03124" y="5573972"/>
            <a:ext cx="13838240" cy="18220220"/>
          </a:xfrm>
        </p:spPr>
        <p:txBody>
          <a:bodyPr/>
          <a:lstStyle>
            <a:lvl1pPr marL="0" indent="0">
              <a:buNone/>
              <a:defRPr sz="5700"/>
            </a:lvl1pPr>
            <a:lvl2pPr marL="1851660" indent="0">
              <a:buNone/>
              <a:defRPr sz="4900"/>
            </a:lvl2pPr>
            <a:lvl3pPr marL="3703320" indent="0">
              <a:buNone/>
              <a:defRPr sz="4100"/>
            </a:lvl3pPr>
            <a:lvl4pPr marL="5554980" indent="0">
              <a:buNone/>
              <a:defRPr sz="3600"/>
            </a:lvl4pPr>
            <a:lvl5pPr marL="7406640" indent="0">
              <a:buNone/>
              <a:defRPr sz="3600"/>
            </a:lvl5pPr>
            <a:lvl6pPr marL="9258300" indent="0">
              <a:buNone/>
              <a:defRPr sz="3600"/>
            </a:lvl6pPr>
            <a:lvl7pPr marL="11109960" indent="0">
              <a:buNone/>
              <a:defRPr sz="3600"/>
            </a:lvl7pPr>
            <a:lvl8pPr marL="12961620" indent="0">
              <a:buNone/>
              <a:defRPr sz="3600"/>
            </a:lvl8pPr>
            <a:lvl9pPr marL="14813280" indent="0">
              <a:buNone/>
              <a:defRPr sz="36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4AAEE8-65DE-4280-8E4A-B0E08EF585BE}" type="datetimeFigureOut">
              <a:rPr lang="en-US" smtClean="0"/>
              <a:pPr/>
              <a:t>7/13/2015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F35659-77AC-4DE4-B499-908212EFB07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244525" y="18645665"/>
            <a:ext cx="25237440" cy="2201226"/>
          </a:xfrm>
        </p:spPr>
        <p:txBody>
          <a:bodyPr anchor="b"/>
          <a:lstStyle>
            <a:lvl1pPr algn="l">
              <a:defRPr sz="8100" b="1"/>
            </a:lvl1pPr>
          </a:lstStyle>
          <a:p>
            <a:r>
              <a:rPr lang="en-US" smtClean="0"/>
              <a:t>Click to edit Master title style</a:t>
            </a:r>
            <a:endParaRPr lang="en-US"/>
          </a:p>
        </p:txBody>
      </p:sp>
      <p:sp>
        <p:nvSpPr>
          <p:cNvPr id="3" name="Picture Placeholder 2"/>
          <p:cNvSpPr>
            <a:spLocks noGrp="1"/>
          </p:cNvSpPr>
          <p:nvPr>
            <p:ph type="pic" idx="1"/>
          </p:nvPr>
        </p:nvSpPr>
        <p:spPr>
          <a:xfrm>
            <a:off x="8244525" y="2380035"/>
            <a:ext cx="25237440" cy="15981998"/>
          </a:xfrm>
        </p:spPr>
        <p:txBody>
          <a:bodyPr/>
          <a:lstStyle>
            <a:lvl1pPr marL="0" indent="0">
              <a:buNone/>
              <a:defRPr sz="13000"/>
            </a:lvl1pPr>
            <a:lvl2pPr marL="1851660" indent="0">
              <a:buNone/>
              <a:defRPr sz="11300"/>
            </a:lvl2pPr>
            <a:lvl3pPr marL="3703320" indent="0">
              <a:buNone/>
              <a:defRPr sz="9700"/>
            </a:lvl3pPr>
            <a:lvl4pPr marL="5554980" indent="0">
              <a:buNone/>
              <a:defRPr sz="8100"/>
            </a:lvl4pPr>
            <a:lvl5pPr marL="7406640" indent="0">
              <a:buNone/>
              <a:defRPr sz="8100"/>
            </a:lvl5pPr>
            <a:lvl6pPr marL="9258300" indent="0">
              <a:buNone/>
              <a:defRPr sz="8100"/>
            </a:lvl6pPr>
            <a:lvl7pPr marL="11109960" indent="0">
              <a:buNone/>
              <a:defRPr sz="8100"/>
            </a:lvl7pPr>
            <a:lvl8pPr marL="12961620" indent="0">
              <a:buNone/>
              <a:defRPr sz="8100"/>
            </a:lvl8pPr>
            <a:lvl9pPr marL="14813280" indent="0">
              <a:buNone/>
              <a:defRPr sz="8100"/>
            </a:lvl9pPr>
          </a:lstStyle>
          <a:p>
            <a:endParaRPr lang="en-US"/>
          </a:p>
        </p:txBody>
      </p:sp>
      <p:sp>
        <p:nvSpPr>
          <p:cNvPr id="4" name="Text Placeholder 3"/>
          <p:cNvSpPr>
            <a:spLocks noGrp="1"/>
          </p:cNvSpPr>
          <p:nvPr>
            <p:ph type="body" sz="half" idx="2"/>
          </p:nvPr>
        </p:nvSpPr>
        <p:spPr>
          <a:xfrm>
            <a:off x="8244525" y="20846891"/>
            <a:ext cx="25237440" cy="3126107"/>
          </a:xfrm>
        </p:spPr>
        <p:txBody>
          <a:bodyPr/>
          <a:lstStyle>
            <a:lvl1pPr marL="0" indent="0">
              <a:buNone/>
              <a:defRPr sz="5700"/>
            </a:lvl1pPr>
            <a:lvl2pPr marL="1851660" indent="0">
              <a:buNone/>
              <a:defRPr sz="4900"/>
            </a:lvl2pPr>
            <a:lvl3pPr marL="3703320" indent="0">
              <a:buNone/>
              <a:defRPr sz="4100"/>
            </a:lvl3pPr>
            <a:lvl4pPr marL="5554980" indent="0">
              <a:buNone/>
              <a:defRPr sz="3600"/>
            </a:lvl4pPr>
            <a:lvl5pPr marL="7406640" indent="0">
              <a:buNone/>
              <a:defRPr sz="3600"/>
            </a:lvl5pPr>
            <a:lvl6pPr marL="9258300" indent="0">
              <a:buNone/>
              <a:defRPr sz="3600"/>
            </a:lvl6pPr>
            <a:lvl7pPr marL="11109960" indent="0">
              <a:buNone/>
              <a:defRPr sz="3600"/>
            </a:lvl7pPr>
            <a:lvl8pPr marL="12961620" indent="0">
              <a:buNone/>
              <a:defRPr sz="3600"/>
            </a:lvl8pPr>
            <a:lvl9pPr marL="14813280" indent="0">
              <a:buNone/>
              <a:defRPr sz="36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4AAEE8-65DE-4280-8E4A-B0E08EF585BE}" type="datetimeFigureOut">
              <a:rPr lang="en-US" smtClean="0"/>
              <a:pPr/>
              <a:t>7/13/2015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F35659-77AC-4DE4-B499-908212EFB07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03121" y="1066701"/>
            <a:ext cx="37856161" cy="4439444"/>
          </a:xfrm>
          <a:prstGeom prst="rect">
            <a:avLst/>
          </a:prstGeom>
        </p:spPr>
        <p:txBody>
          <a:bodyPr vert="horz" lIns="370332" tIns="185166" rIns="370332" bIns="185166"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03121" y="6215224"/>
            <a:ext cx="37856161" cy="17578967"/>
          </a:xfrm>
          <a:prstGeom prst="rect">
            <a:avLst/>
          </a:prstGeom>
        </p:spPr>
        <p:txBody>
          <a:bodyPr vert="horz" lIns="370332" tIns="185166" rIns="370332" bIns="18516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03120" y="24688243"/>
            <a:ext cx="9814561" cy="1418156"/>
          </a:xfrm>
          <a:prstGeom prst="rect">
            <a:avLst/>
          </a:prstGeom>
        </p:spPr>
        <p:txBody>
          <a:bodyPr vert="horz" lIns="370332" tIns="185166" rIns="370332" bIns="185166" rtlCol="0" anchor="ctr"/>
          <a:lstStyle>
            <a:lvl1pPr algn="l">
              <a:defRPr sz="4900">
                <a:solidFill>
                  <a:schemeClr val="tx1">
                    <a:tint val="75000"/>
                  </a:schemeClr>
                </a:solidFill>
              </a:defRPr>
            </a:lvl1pPr>
          </a:lstStyle>
          <a:p>
            <a:fld id="{384AAEE8-65DE-4280-8E4A-B0E08EF585BE}" type="datetimeFigureOut">
              <a:rPr lang="en-US" smtClean="0"/>
              <a:pPr/>
              <a:t>7/13/2015</a:t>
            </a:fld>
            <a:endParaRPr lang="en-US"/>
          </a:p>
        </p:txBody>
      </p:sp>
      <p:sp>
        <p:nvSpPr>
          <p:cNvPr id="5" name="Footer Placeholder 4"/>
          <p:cNvSpPr>
            <a:spLocks noGrp="1"/>
          </p:cNvSpPr>
          <p:nvPr>
            <p:ph type="ftr" sz="quarter" idx="3"/>
          </p:nvPr>
        </p:nvSpPr>
        <p:spPr>
          <a:xfrm>
            <a:off x="14371323" y="24688243"/>
            <a:ext cx="13319760" cy="1418156"/>
          </a:xfrm>
          <a:prstGeom prst="rect">
            <a:avLst/>
          </a:prstGeom>
        </p:spPr>
        <p:txBody>
          <a:bodyPr vert="horz" lIns="370332" tIns="185166" rIns="370332" bIns="185166" rtlCol="0" anchor="ctr"/>
          <a:lstStyle>
            <a:lvl1pPr algn="ctr">
              <a:defRPr sz="4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144721" y="24688243"/>
            <a:ext cx="9814561" cy="1418156"/>
          </a:xfrm>
          <a:prstGeom prst="rect">
            <a:avLst/>
          </a:prstGeom>
        </p:spPr>
        <p:txBody>
          <a:bodyPr vert="horz" lIns="370332" tIns="185166" rIns="370332" bIns="185166" rtlCol="0" anchor="ctr"/>
          <a:lstStyle>
            <a:lvl1pPr algn="r">
              <a:defRPr sz="4900">
                <a:solidFill>
                  <a:schemeClr val="tx1">
                    <a:tint val="75000"/>
                  </a:schemeClr>
                </a:solidFill>
              </a:defRPr>
            </a:lvl1pPr>
          </a:lstStyle>
          <a:p>
            <a:fld id="{ADF35659-77AC-4DE4-B499-908212EFB07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703320" rtl="0" eaLnBrk="1" latinLnBrk="0" hangingPunct="1">
        <a:spcBef>
          <a:spcPct val="0"/>
        </a:spcBef>
        <a:buNone/>
        <a:defRPr sz="17800" kern="1200">
          <a:solidFill>
            <a:schemeClr val="tx1"/>
          </a:solidFill>
          <a:latin typeface="+mj-lt"/>
          <a:ea typeface="+mj-ea"/>
          <a:cs typeface="+mj-cs"/>
        </a:defRPr>
      </a:lvl1pPr>
    </p:titleStyle>
    <p:bodyStyle>
      <a:lvl1pPr marL="1388745" indent="-1388745" algn="l" defTabSz="3703320" rtl="0" eaLnBrk="1" latinLnBrk="0" hangingPunct="1">
        <a:spcBef>
          <a:spcPct val="20000"/>
        </a:spcBef>
        <a:buFont typeface="Arial" pitchFamily="34" charset="0"/>
        <a:buChar char="•"/>
        <a:defRPr sz="13000" kern="1200">
          <a:solidFill>
            <a:schemeClr val="tx1"/>
          </a:solidFill>
          <a:latin typeface="+mn-lt"/>
          <a:ea typeface="+mn-ea"/>
          <a:cs typeface="+mn-cs"/>
        </a:defRPr>
      </a:lvl1pPr>
      <a:lvl2pPr marL="3008948" indent="-1157288" algn="l" defTabSz="3703320" rtl="0" eaLnBrk="1" latinLnBrk="0" hangingPunct="1">
        <a:spcBef>
          <a:spcPct val="20000"/>
        </a:spcBef>
        <a:buFont typeface="Arial" pitchFamily="34" charset="0"/>
        <a:buChar char="–"/>
        <a:defRPr sz="11300" kern="1200">
          <a:solidFill>
            <a:schemeClr val="tx1"/>
          </a:solidFill>
          <a:latin typeface="+mn-lt"/>
          <a:ea typeface="+mn-ea"/>
          <a:cs typeface="+mn-cs"/>
        </a:defRPr>
      </a:lvl2pPr>
      <a:lvl3pPr marL="4629150" indent="-925830" algn="l" defTabSz="3703320" rtl="0" eaLnBrk="1" latinLnBrk="0" hangingPunct="1">
        <a:spcBef>
          <a:spcPct val="20000"/>
        </a:spcBef>
        <a:buFont typeface="Arial" pitchFamily="34" charset="0"/>
        <a:buChar char="•"/>
        <a:defRPr sz="9700" kern="1200">
          <a:solidFill>
            <a:schemeClr val="tx1"/>
          </a:solidFill>
          <a:latin typeface="+mn-lt"/>
          <a:ea typeface="+mn-ea"/>
          <a:cs typeface="+mn-cs"/>
        </a:defRPr>
      </a:lvl3pPr>
      <a:lvl4pPr marL="6480810" indent="-925830" algn="l" defTabSz="3703320" rtl="0" eaLnBrk="1" latinLnBrk="0" hangingPunct="1">
        <a:spcBef>
          <a:spcPct val="20000"/>
        </a:spcBef>
        <a:buFont typeface="Arial" pitchFamily="34" charset="0"/>
        <a:buChar char="–"/>
        <a:defRPr sz="8100" kern="1200">
          <a:solidFill>
            <a:schemeClr val="tx1"/>
          </a:solidFill>
          <a:latin typeface="+mn-lt"/>
          <a:ea typeface="+mn-ea"/>
          <a:cs typeface="+mn-cs"/>
        </a:defRPr>
      </a:lvl4pPr>
      <a:lvl5pPr marL="8332470" indent="-925830" algn="l" defTabSz="3703320" rtl="0" eaLnBrk="1" latinLnBrk="0" hangingPunct="1">
        <a:spcBef>
          <a:spcPct val="20000"/>
        </a:spcBef>
        <a:buFont typeface="Arial" pitchFamily="34" charset="0"/>
        <a:buChar char="»"/>
        <a:defRPr sz="8100" kern="1200">
          <a:solidFill>
            <a:schemeClr val="tx1"/>
          </a:solidFill>
          <a:latin typeface="+mn-lt"/>
          <a:ea typeface="+mn-ea"/>
          <a:cs typeface="+mn-cs"/>
        </a:defRPr>
      </a:lvl5pPr>
      <a:lvl6pPr marL="10184130" indent="-925830" algn="l" defTabSz="3703320" rtl="0" eaLnBrk="1" latinLnBrk="0" hangingPunct="1">
        <a:spcBef>
          <a:spcPct val="20000"/>
        </a:spcBef>
        <a:buFont typeface="Arial" pitchFamily="34" charset="0"/>
        <a:buChar char="•"/>
        <a:defRPr sz="8100" kern="1200">
          <a:solidFill>
            <a:schemeClr val="tx1"/>
          </a:solidFill>
          <a:latin typeface="+mn-lt"/>
          <a:ea typeface="+mn-ea"/>
          <a:cs typeface="+mn-cs"/>
        </a:defRPr>
      </a:lvl6pPr>
      <a:lvl7pPr marL="12035790" indent="-925830" algn="l" defTabSz="3703320" rtl="0" eaLnBrk="1" latinLnBrk="0" hangingPunct="1">
        <a:spcBef>
          <a:spcPct val="20000"/>
        </a:spcBef>
        <a:buFont typeface="Arial" pitchFamily="34" charset="0"/>
        <a:buChar char="•"/>
        <a:defRPr sz="8100" kern="1200">
          <a:solidFill>
            <a:schemeClr val="tx1"/>
          </a:solidFill>
          <a:latin typeface="+mn-lt"/>
          <a:ea typeface="+mn-ea"/>
          <a:cs typeface="+mn-cs"/>
        </a:defRPr>
      </a:lvl7pPr>
      <a:lvl8pPr marL="13887450" indent="-925830" algn="l" defTabSz="3703320" rtl="0" eaLnBrk="1" latinLnBrk="0" hangingPunct="1">
        <a:spcBef>
          <a:spcPct val="20000"/>
        </a:spcBef>
        <a:buFont typeface="Arial" pitchFamily="34" charset="0"/>
        <a:buChar char="•"/>
        <a:defRPr sz="8100" kern="1200">
          <a:solidFill>
            <a:schemeClr val="tx1"/>
          </a:solidFill>
          <a:latin typeface="+mn-lt"/>
          <a:ea typeface="+mn-ea"/>
          <a:cs typeface="+mn-cs"/>
        </a:defRPr>
      </a:lvl8pPr>
      <a:lvl9pPr marL="15739110" indent="-925830" algn="l" defTabSz="3703320" rtl="0" eaLnBrk="1" latinLnBrk="0" hangingPunct="1">
        <a:spcBef>
          <a:spcPct val="20000"/>
        </a:spcBef>
        <a:buFont typeface="Arial" pitchFamily="34" charset="0"/>
        <a:buChar char="•"/>
        <a:defRPr sz="8100" kern="1200">
          <a:solidFill>
            <a:schemeClr val="tx1"/>
          </a:solidFill>
          <a:latin typeface="+mn-lt"/>
          <a:ea typeface="+mn-ea"/>
          <a:cs typeface="+mn-cs"/>
        </a:defRPr>
      </a:lvl9pPr>
    </p:bodyStyle>
    <p:otherStyle>
      <a:defPPr>
        <a:defRPr lang="en-US"/>
      </a:defPPr>
      <a:lvl1pPr marL="0" algn="l" defTabSz="3703320" rtl="0" eaLnBrk="1" latinLnBrk="0" hangingPunct="1">
        <a:defRPr sz="7300" kern="1200">
          <a:solidFill>
            <a:schemeClr val="tx1"/>
          </a:solidFill>
          <a:latin typeface="+mn-lt"/>
          <a:ea typeface="+mn-ea"/>
          <a:cs typeface="+mn-cs"/>
        </a:defRPr>
      </a:lvl1pPr>
      <a:lvl2pPr marL="1851660" algn="l" defTabSz="3703320" rtl="0" eaLnBrk="1" latinLnBrk="0" hangingPunct="1">
        <a:defRPr sz="7300" kern="1200">
          <a:solidFill>
            <a:schemeClr val="tx1"/>
          </a:solidFill>
          <a:latin typeface="+mn-lt"/>
          <a:ea typeface="+mn-ea"/>
          <a:cs typeface="+mn-cs"/>
        </a:defRPr>
      </a:lvl2pPr>
      <a:lvl3pPr marL="3703320" algn="l" defTabSz="3703320" rtl="0" eaLnBrk="1" latinLnBrk="0" hangingPunct="1">
        <a:defRPr sz="7300" kern="1200">
          <a:solidFill>
            <a:schemeClr val="tx1"/>
          </a:solidFill>
          <a:latin typeface="+mn-lt"/>
          <a:ea typeface="+mn-ea"/>
          <a:cs typeface="+mn-cs"/>
        </a:defRPr>
      </a:lvl3pPr>
      <a:lvl4pPr marL="5554980" algn="l" defTabSz="3703320" rtl="0" eaLnBrk="1" latinLnBrk="0" hangingPunct="1">
        <a:defRPr sz="7300" kern="1200">
          <a:solidFill>
            <a:schemeClr val="tx1"/>
          </a:solidFill>
          <a:latin typeface="+mn-lt"/>
          <a:ea typeface="+mn-ea"/>
          <a:cs typeface="+mn-cs"/>
        </a:defRPr>
      </a:lvl4pPr>
      <a:lvl5pPr marL="7406640" algn="l" defTabSz="3703320" rtl="0" eaLnBrk="1" latinLnBrk="0" hangingPunct="1">
        <a:defRPr sz="7300" kern="1200">
          <a:solidFill>
            <a:schemeClr val="tx1"/>
          </a:solidFill>
          <a:latin typeface="+mn-lt"/>
          <a:ea typeface="+mn-ea"/>
          <a:cs typeface="+mn-cs"/>
        </a:defRPr>
      </a:lvl5pPr>
      <a:lvl6pPr marL="9258300" algn="l" defTabSz="3703320" rtl="0" eaLnBrk="1" latinLnBrk="0" hangingPunct="1">
        <a:defRPr sz="7300" kern="1200">
          <a:solidFill>
            <a:schemeClr val="tx1"/>
          </a:solidFill>
          <a:latin typeface="+mn-lt"/>
          <a:ea typeface="+mn-ea"/>
          <a:cs typeface="+mn-cs"/>
        </a:defRPr>
      </a:lvl6pPr>
      <a:lvl7pPr marL="11109960" algn="l" defTabSz="3703320" rtl="0" eaLnBrk="1" latinLnBrk="0" hangingPunct="1">
        <a:defRPr sz="7300" kern="1200">
          <a:solidFill>
            <a:schemeClr val="tx1"/>
          </a:solidFill>
          <a:latin typeface="+mn-lt"/>
          <a:ea typeface="+mn-ea"/>
          <a:cs typeface="+mn-cs"/>
        </a:defRPr>
      </a:lvl7pPr>
      <a:lvl8pPr marL="12961620" algn="l" defTabSz="3703320" rtl="0" eaLnBrk="1" latinLnBrk="0" hangingPunct="1">
        <a:defRPr sz="7300" kern="1200">
          <a:solidFill>
            <a:schemeClr val="tx1"/>
          </a:solidFill>
          <a:latin typeface="+mn-lt"/>
          <a:ea typeface="+mn-ea"/>
          <a:cs typeface="+mn-cs"/>
        </a:defRPr>
      </a:lvl8pPr>
      <a:lvl9pPr marL="14813280" algn="l" defTabSz="3703320" rtl="0" eaLnBrk="1" latinLnBrk="0" hangingPunct="1">
        <a:defRPr sz="7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hyperlink" Target="mailto:leonidou.georgia@ucy.ac.c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1"/>
          <p:cNvSpPr txBox="1">
            <a:spLocks/>
          </p:cNvSpPr>
          <p:nvPr/>
        </p:nvSpPr>
        <p:spPr>
          <a:xfrm>
            <a:off x="466903" y="307315"/>
            <a:ext cx="40909494" cy="3045657"/>
          </a:xfrm>
          <a:prstGeom prst="rect">
            <a:avLst/>
          </a:prstGeom>
          <a:solidFill>
            <a:schemeClr val="accent4">
              <a:lumMod val="75000"/>
            </a:schemeClr>
          </a:solidFill>
          <a:ln w="76200">
            <a:solidFill>
              <a:schemeClr val="tx1">
                <a:lumMod val="95000"/>
                <a:lumOff val="5000"/>
              </a:schemeClr>
            </a:solidFill>
          </a:ln>
        </p:spPr>
        <p:style>
          <a:lnRef idx="2">
            <a:schemeClr val="accent3">
              <a:shade val="50000"/>
            </a:schemeClr>
          </a:lnRef>
          <a:fillRef idx="1">
            <a:schemeClr val="accent3"/>
          </a:fillRef>
          <a:effectRef idx="0">
            <a:schemeClr val="accent3"/>
          </a:effectRef>
          <a:fontRef idx="minor">
            <a:schemeClr val="lt1"/>
          </a:fontRef>
        </p:style>
        <p:txBody>
          <a:bodyPr vert="horz" lIns="370332" tIns="185166" rIns="370332" bIns="185166" rtlCol="0" anchor="ctr">
            <a:noAutofit/>
          </a:bodyPr>
          <a:lstStyle/>
          <a:p>
            <a:pPr algn="ctr"/>
            <a:r>
              <a:rPr lang="en-GB" sz="4800" b="1" dirty="0" smtClean="0">
                <a:effectLst>
                  <a:outerShdw blurRad="50800" dist="38100" dir="2700000" algn="tl" rotWithShape="0">
                    <a:srgbClr val="000000">
                      <a:alpha val="43000"/>
                    </a:srgbClr>
                  </a:outerShdw>
                </a:effectLst>
              </a:rPr>
              <a:t>Can undergoing an internet based ACT intervention </a:t>
            </a:r>
          </a:p>
          <a:p>
            <a:pPr algn="ctr"/>
            <a:r>
              <a:rPr lang="en-GB" sz="4800" b="1" dirty="0" smtClean="0">
                <a:effectLst>
                  <a:outerShdw blurRad="50800" dist="38100" dir="2700000" algn="tl" rotWithShape="0">
                    <a:srgbClr val="000000">
                      <a:alpha val="43000"/>
                    </a:srgbClr>
                  </a:outerShdw>
                </a:effectLst>
              </a:rPr>
              <a:t>change the </a:t>
            </a:r>
            <a:r>
              <a:rPr lang="en-GB" sz="4800" b="1" dirty="0" smtClean="0">
                <a:solidFill>
                  <a:schemeClr val="bg1"/>
                </a:solidFill>
                <a:effectLst>
                  <a:outerShdw blurRad="50800" dist="38100" dir="2700000" algn="tl" rotWithShape="0">
                    <a:srgbClr val="000000">
                      <a:alpha val="43000"/>
                    </a:srgbClr>
                  </a:outerShdw>
                </a:effectLst>
              </a:rPr>
              <a:t>impact of predictors </a:t>
            </a:r>
            <a:r>
              <a:rPr lang="en-GB" sz="4800" b="1" dirty="0" smtClean="0">
                <a:effectLst>
                  <a:outerShdw blurRad="50800" dist="38100" dir="2700000" algn="tl" rotWithShape="0">
                    <a:srgbClr val="000000">
                      <a:alpha val="43000"/>
                    </a:srgbClr>
                  </a:outerShdw>
                </a:effectLst>
              </a:rPr>
              <a:t>thought to lead to Substance Use? </a:t>
            </a:r>
            <a:endParaRPr lang="en-US" sz="4800" b="1" dirty="0" smtClean="0">
              <a:effectLst>
                <a:outerShdw blurRad="50800" dist="38100" dir="2700000" algn="tl" rotWithShape="0">
                  <a:srgbClr val="000000">
                    <a:alpha val="43000"/>
                  </a:srgbClr>
                </a:outerShdw>
              </a:effectLst>
            </a:endParaRPr>
          </a:p>
          <a:p>
            <a:pPr algn="ctr"/>
            <a:r>
              <a:rPr lang="en-GB" sz="4400" b="1" dirty="0" err="1" smtClean="0">
                <a:effectLst>
                  <a:outerShdw blurRad="50800" dist="38100" dir="2700000" algn="tl" rotWithShape="0">
                    <a:srgbClr val="000000">
                      <a:alpha val="43000"/>
                    </a:srgbClr>
                  </a:outerShdw>
                </a:effectLst>
              </a:rPr>
              <a:t>Leonidou</a:t>
            </a:r>
            <a:r>
              <a:rPr lang="en-GB" sz="4400" b="1" dirty="0">
                <a:effectLst>
                  <a:outerShdw blurRad="50800" dist="38100" dir="2700000" algn="tl" rotWithShape="0">
                    <a:srgbClr val="000000">
                      <a:alpha val="43000"/>
                    </a:srgbClr>
                  </a:outerShdw>
                </a:effectLst>
              </a:rPr>
              <a:t>. G</a:t>
            </a:r>
            <a:r>
              <a:rPr lang="en-GB" sz="4400" b="1" dirty="0" smtClean="0">
                <a:effectLst>
                  <a:outerShdw blurRad="50800" dist="38100" dir="2700000" algn="tl" rotWithShape="0">
                    <a:srgbClr val="000000">
                      <a:alpha val="43000"/>
                    </a:srgbClr>
                  </a:outerShdw>
                </a:effectLst>
              </a:rPr>
              <a:t>., </a:t>
            </a:r>
            <a:r>
              <a:rPr lang="en-GB" sz="4400" b="1" dirty="0" err="1">
                <a:effectLst>
                  <a:outerShdw blurRad="50800" dist="38100" dir="2700000" algn="tl" rotWithShape="0">
                    <a:srgbClr val="000000">
                      <a:alpha val="43000"/>
                    </a:srgbClr>
                  </a:outerShdw>
                </a:effectLst>
              </a:rPr>
              <a:t>Savvides</a:t>
            </a:r>
            <a:r>
              <a:rPr lang="en-GB" sz="4400" b="1" dirty="0">
                <a:effectLst>
                  <a:outerShdw blurRad="50800" dist="38100" dir="2700000" algn="tl" rotWithShape="0">
                    <a:srgbClr val="000000">
                      <a:alpha val="43000"/>
                    </a:srgbClr>
                  </a:outerShdw>
                </a:effectLst>
              </a:rPr>
              <a:t>. </a:t>
            </a:r>
            <a:r>
              <a:rPr lang="en-GB" sz="4400" b="1" dirty="0">
                <a:effectLst>
                  <a:outerShdw blurRad="50800" dist="38100" dir="2700000" algn="tl" rotWithShape="0">
                    <a:srgbClr val="000000">
                      <a:alpha val="43000"/>
                    </a:srgbClr>
                  </a:outerShdw>
                </a:effectLst>
              </a:rPr>
              <a:t>S</a:t>
            </a:r>
            <a:r>
              <a:rPr lang="en-GB" sz="4400" b="1" dirty="0" smtClean="0">
                <a:effectLst>
                  <a:outerShdw blurRad="50800" dist="38100" dir="2700000" algn="tl" rotWithShape="0">
                    <a:srgbClr val="000000">
                      <a:alpha val="43000"/>
                    </a:srgbClr>
                  </a:outerShdw>
                </a:effectLst>
              </a:rPr>
              <a:t>., </a:t>
            </a:r>
            <a:r>
              <a:rPr lang="en-GB" sz="4400" b="1" dirty="0">
                <a:effectLst>
                  <a:outerShdw blurRad="50800" dist="38100" dir="2700000" algn="tl" rotWithShape="0">
                    <a:srgbClr val="000000">
                      <a:alpha val="43000"/>
                    </a:srgbClr>
                  </a:outerShdw>
                </a:effectLst>
              </a:rPr>
              <a:t>N</a:t>
            </a:r>
            <a:r>
              <a:rPr lang="en-GB" sz="4400" b="1" dirty="0" smtClean="0">
                <a:effectLst>
                  <a:outerShdw blurRad="50800" dist="38100" dir="2700000" algn="tl" rotWithShape="0">
                    <a:srgbClr val="000000">
                      <a:alpha val="43000"/>
                    </a:srgbClr>
                  </a:outerShdw>
                </a:effectLst>
              </a:rPr>
              <a:t>. </a:t>
            </a:r>
            <a:r>
              <a:rPr lang="en-GB" sz="4400" b="1" dirty="0">
                <a:effectLst>
                  <a:outerShdw blurRad="50800" dist="38100" dir="2700000" algn="tl" rotWithShape="0">
                    <a:srgbClr val="000000">
                      <a:alpha val="43000"/>
                    </a:srgbClr>
                  </a:outerShdw>
                </a:effectLst>
              </a:rPr>
              <a:t>&amp; </a:t>
            </a:r>
            <a:r>
              <a:rPr lang="en-GB" sz="4400" b="1" dirty="0" err="1">
                <a:effectLst>
                  <a:outerShdw blurRad="50800" dist="38100" dir="2700000" algn="tl" rotWithShape="0">
                    <a:srgbClr val="000000">
                      <a:alpha val="43000"/>
                    </a:srgbClr>
                  </a:outerShdw>
                </a:effectLst>
              </a:rPr>
              <a:t>Karekla</a:t>
            </a:r>
            <a:r>
              <a:rPr lang="en-GB" sz="4400" b="1" dirty="0">
                <a:effectLst>
                  <a:outerShdw blurRad="50800" dist="38100" dir="2700000" algn="tl" rotWithShape="0">
                    <a:srgbClr val="000000">
                      <a:alpha val="43000"/>
                    </a:srgbClr>
                  </a:outerShdw>
                </a:effectLst>
              </a:rPr>
              <a:t>. M.</a:t>
            </a:r>
            <a:endParaRPr lang="en-US" sz="4400" b="1" dirty="0">
              <a:effectLst>
                <a:outerShdw blurRad="50800" dist="38100" dir="2700000" algn="tl" rotWithShape="0">
                  <a:srgbClr val="000000">
                    <a:alpha val="43000"/>
                  </a:srgbClr>
                </a:outerShdw>
              </a:effectLst>
            </a:endParaRPr>
          </a:p>
          <a:p>
            <a:pPr algn="ctr"/>
            <a:r>
              <a:rPr lang="en-US" sz="4400" b="1" dirty="0" err="1" smtClean="0">
                <a:effectLst>
                  <a:outerShdw blurRad="50800" dist="38100" dir="2700000" algn="tl" rotWithShape="0">
                    <a:srgbClr val="000000">
                      <a:alpha val="43000"/>
                    </a:srgbClr>
                  </a:outerShdw>
                </a:effectLst>
              </a:rPr>
              <a:t>ACT</a:t>
            </a:r>
            <a:r>
              <a:rPr lang="en-US" sz="4400" b="1" i="1" dirty="0" err="1" smtClean="0">
                <a:effectLst>
                  <a:outerShdw blurRad="50800" dist="38100" dir="2700000" algn="tl" rotWithShape="0">
                    <a:srgbClr val="000000">
                      <a:alpha val="43000"/>
                    </a:srgbClr>
                  </a:outerShdw>
                </a:effectLst>
              </a:rPr>
              <a:t>healthy</a:t>
            </a:r>
            <a:r>
              <a:rPr lang="en-US" sz="4400" b="1" dirty="0" smtClean="0">
                <a:effectLst>
                  <a:outerShdw blurRad="50800" dist="38100" dir="2700000" algn="tl" rotWithShape="0">
                    <a:srgbClr val="000000">
                      <a:alpha val="43000"/>
                    </a:srgbClr>
                  </a:outerShdw>
                </a:effectLst>
              </a:rPr>
              <a:t> laboratory, University of Cyprus</a:t>
            </a:r>
            <a:r>
              <a:rPr lang="en-US" sz="3600" b="1" dirty="0" smtClean="0">
                <a:effectLst>
                  <a:outerShdw blurRad="50800" dist="38100" dir="2700000" algn="tl" rotWithShape="0">
                    <a:srgbClr val="000000">
                      <a:alpha val="43000"/>
                    </a:srgbClr>
                  </a:outerShdw>
                </a:effectLst>
              </a:rPr>
              <a:t>	</a:t>
            </a:r>
          </a:p>
        </p:txBody>
      </p:sp>
      <p:sp>
        <p:nvSpPr>
          <p:cNvPr id="6" name="TextBox 5"/>
          <p:cNvSpPr txBox="1"/>
          <p:nvPr/>
        </p:nvSpPr>
        <p:spPr>
          <a:xfrm>
            <a:off x="422990" y="3716907"/>
            <a:ext cx="21142980" cy="731520"/>
          </a:xfrm>
          <a:prstGeom prst="rect">
            <a:avLst/>
          </a:prstGeom>
          <a:solidFill>
            <a:schemeClr val="accent4">
              <a:lumMod val="75000"/>
            </a:schemeClr>
          </a:solidFill>
          <a:ln w="9525">
            <a:solidFill>
              <a:schemeClr val="tx1">
                <a:lumMod val="95000"/>
                <a:lumOff val="5000"/>
              </a:schemeClr>
            </a:solidFill>
          </a:ln>
        </p:spPr>
        <p:style>
          <a:lnRef idx="2">
            <a:schemeClr val="accent3">
              <a:shade val="50000"/>
            </a:schemeClr>
          </a:lnRef>
          <a:fillRef idx="1">
            <a:schemeClr val="accent3"/>
          </a:fillRef>
          <a:effectRef idx="0">
            <a:schemeClr val="accent3"/>
          </a:effectRef>
          <a:fontRef idx="minor">
            <a:schemeClr val="lt1"/>
          </a:fontRef>
        </p:style>
        <p:txBody>
          <a:bodyPr wrap="square" lIns="411440" tIns="205718" rIns="411440" bIns="205718" rtlCol="0">
            <a:spAutoFit/>
          </a:bodyPr>
          <a:lstStyle/>
          <a:p>
            <a:pPr algn="ctr"/>
            <a:r>
              <a:rPr lang="en-US" dirty="0" smtClean="0">
                <a:latin typeface="Times New Roman" pitchFamily="18" charset="0"/>
                <a:cs typeface="Times New Roman" pitchFamily="18" charset="0"/>
              </a:rPr>
              <a:t> </a:t>
            </a:r>
            <a:endParaRPr lang="el-GR" dirty="0">
              <a:latin typeface="Times New Roman" pitchFamily="18" charset="0"/>
              <a:cs typeface="Times New Roman" pitchFamily="18" charset="0"/>
            </a:endParaRPr>
          </a:p>
        </p:txBody>
      </p:sp>
      <p:sp>
        <p:nvSpPr>
          <p:cNvPr id="7" name="TextBox 6"/>
          <p:cNvSpPr txBox="1"/>
          <p:nvPr/>
        </p:nvSpPr>
        <p:spPr>
          <a:xfrm>
            <a:off x="429293" y="4373572"/>
            <a:ext cx="21152416" cy="7478970"/>
          </a:xfrm>
          <a:prstGeom prst="rect">
            <a:avLst/>
          </a:prstGeom>
          <a:solidFill>
            <a:schemeClr val="accent2">
              <a:lumMod val="20000"/>
              <a:lumOff val="80000"/>
            </a:schemeClr>
          </a:solidFill>
          <a:ln w="9525">
            <a:solidFill>
              <a:schemeClr val="tx1">
                <a:lumMod val="95000"/>
                <a:lumOff val="5000"/>
              </a:schemeClr>
            </a:solidFill>
          </a:ln>
        </p:spPr>
        <p:style>
          <a:lnRef idx="1">
            <a:schemeClr val="dk1"/>
          </a:lnRef>
          <a:fillRef idx="2">
            <a:schemeClr val="dk1"/>
          </a:fillRef>
          <a:effectRef idx="1">
            <a:schemeClr val="dk1"/>
          </a:effectRef>
          <a:fontRef idx="minor">
            <a:schemeClr val="dk1"/>
          </a:fontRef>
        </p:style>
        <p:txBody>
          <a:bodyPr wrap="square" rtlCol="0">
            <a:spAutoFit/>
          </a:bodyPr>
          <a:lstStyle/>
          <a:p>
            <a:r>
              <a:rPr lang="en-GB" sz="3200" dirty="0"/>
              <a:t>Research suggests that there are </a:t>
            </a:r>
            <a:r>
              <a:rPr lang="en-GB" sz="3200" b="1" dirty="0" smtClean="0"/>
              <a:t>several </a:t>
            </a:r>
            <a:r>
              <a:rPr lang="en-GB" sz="3200" b="1" dirty="0"/>
              <a:t>factors to consider for smoking </a:t>
            </a:r>
            <a:r>
              <a:rPr lang="en-GB" sz="3200" b="1" dirty="0" smtClean="0"/>
              <a:t>cessation </a:t>
            </a:r>
            <a:r>
              <a:rPr lang="en-GB" sz="3200" dirty="0" smtClean="0"/>
              <a:t>success</a:t>
            </a:r>
            <a:r>
              <a:rPr lang="en-GB" sz="3200" b="1" dirty="0" smtClean="0"/>
              <a:t>:</a:t>
            </a:r>
          </a:p>
          <a:p>
            <a:r>
              <a:rPr lang="en-GB" sz="3200" dirty="0" smtClean="0"/>
              <a:t>-</a:t>
            </a:r>
            <a:r>
              <a:rPr lang="en-GB" sz="3200" b="1" u="sng" dirty="0" smtClean="0"/>
              <a:t>High</a:t>
            </a:r>
            <a:r>
              <a:rPr lang="en-GB" sz="3200" dirty="0" smtClean="0"/>
              <a:t> </a:t>
            </a:r>
            <a:r>
              <a:rPr lang="en-GB" sz="3200" b="1" u="sng" dirty="0" smtClean="0"/>
              <a:t>Nicotine dependence</a:t>
            </a:r>
            <a:r>
              <a:rPr lang="en-US" sz="3200" dirty="0" smtClean="0"/>
              <a:t> is associated with unsuccessful attempts  to quit. </a:t>
            </a:r>
            <a:r>
              <a:rPr lang="en-US" sz="3200" dirty="0"/>
              <a:t>W</a:t>
            </a:r>
            <a:r>
              <a:rPr lang="en-US" sz="3200" dirty="0" smtClean="0"/>
              <a:t>ithdrawal symptoms in nicotine dependent smokers interferes with </a:t>
            </a:r>
            <a:r>
              <a:rPr lang="en-US" sz="3200" dirty="0" smtClean="0">
                <a:solidFill>
                  <a:schemeClr val="tx1"/>
                </a:solidFill>
              </a:rPr>
              <a:t>smoking cessation or </a:t>
            </a:r>
            <a:r>
              <a:rPr lang="en-US" sz="3200" dirty="0">
                <a:solidFill>
                  <a:schemeClr val="tx1"/>
                </a:solidFill>
              </a:rPr>
              <a:t>smoking </a:t>
            </a:r>
            <a:r>
              <a:rPr lang="en-US" sz="3200" dirty="0" smtClean="0">
                <a:solidFill>
                  <a:schemeClr val="tx1"/>
                </a:solidFill>
              </a:rPr>
              <a:t>reduction </a:t>
            </a:r>
            <a:r>
              <a:rPr lang="en-US" sz="2400" i="1" dirty="0" smtClean="0">
                <a:solidFill>
                  <a:schemeClr val="tx1"/>
                </a:solidFill>
              </a:rPr>
              <a:t>(</a:t>
            </a:r>
            <a:r>
              <a:rPr lang="en-US" sz="2400" i="1" dirty="0" smtClean="0"/>
              <a:t>Colby, Tiffany</a:t>
            </a:r>
            <a:r>
              <a:rPr lang="en-US" sz="2400" i="1" dirty="0"/>
              <a:t>, </a:t>
            </a:r>
            <a:r>
              <a:rPr lang="en-US" sz="2400" i="1" dirty="0" err="1"/>
              <a:t>Shiffman</a:t>
            </a:r>
            <a:r>
              <a:rPr lang="en-US" sz="2400" i="1" dirty="0"/>
              <a:t>, &amp; </a:t>
            </a:r>
            <a:r>
              <a:rPr lang="en-US" sz="2400" i="1" dirty="0" err="1"/>
              <a:t>Niaura</a:t>
            </a:r>
            <a:r>
              <a:rPr lang="en-US" sz="2400" i="1" dirty="0"/>
              <a:t>, </a:t>
            </a:r>
            <a:r>
              <a:rPr lang="en-US" sz="2400" i="1" dirty="0" smtClean="0"/>
              <a:t>2000).</a:t>
            </a:r>
            <a:endParaRPr lang="en-US" sz="2400" i="1" dirty="0"/>
          </a:p>
          <a:p>
            <a:r>
              <a:rPr lang="en-US" sz="3200" i="1" dirty="0" smtClean="0"/>
              <a:t>-</a:t>
            </a:r>
            <a:r>
              <a:rPr lang="en-US" sz="3200" b="1" u="sng" dirty="0" smtClean="0"/>
              <a:t>Earlier age of </a:t>
            </a:r>
            <a:r>
              <a:rPr lang="en-US" sz="3200" b="1" u="sng" dirty="0"/>
              <a:t>smoking </a:t>
            </a:r>
            <a:r>
              <a:rPr lang="en-US" sz="3200" b="1" u="sng" dirty="0" smtClean="0"/>
              <a:t>onset </a:t>
            </a:r>
            <a:r>
              <a:rPr lang="en-US" sz="3200" dirty="0" smtClean="0"/>
              <a:t>is</a:t>
            </a:r>
            <a:r>
              <a:rPr lang="en-US" sz="3200" b="1" dirty="0" smtClean="0"/>
              <a:t> </a:t>
            </a:r>
            <a:r>
              <a:rPr lang="en-US" sz="3200" dirty="0" smtClean="0"/>
              <a:t>associated with lower cessation rates. The </a:t>
            </a:r>
            <a:r>
              <a:rPr lang="en-US" sz="3200" dirty="0" smtClean="0">
                <a:solidFill>
                  <a:schemeClr val="tx1"/>
                </a:solidFill>
              </a:rPr>
              <a:t>longer the duration of smoking , the harder it is to quit </a:t>
            </a:r>
            <a:r>
              <a:rPr lang="en-US" sz="2400" i="1" dirty="0" smtClean="0">
                <a:solidFill>
                  <a:schemeClr val="tx1"/>
                </a:solidFill>
              </a:rPr>
              <a:t>(Breslau </a:t>
            </a:r>
            <a:r>
              <a:rPr lang="en-US" sz="2400" i="1" dirty="0" smtClean="0"/>
              <a:t>&amp; Peterson, 1996). </a:t>
            </a:r>
          </a:p>
          <a:p>
            <a:r>
              <a:rPr lang="en-US" sz="3200" b="1" u="sng" dirty="0" smtClean="0"/>
              <a:t>-Lower Self-efficacy </a:t>
            </a:r>
            <a:r>
              <a:rPr lang="en-US" sz="3200" dirty="0" smtClean="0"/>
              <a:t> leads to significantly lower quit smoking attempts </a:t>
            </a:r>
            <a:r>
              <a:rPr lang="en-US" sz="2400" i="1" dirty="0" smtClean="0"/>
              <a:t>(Lichtenstein</a:t>
            </a:r>
            <a:r>
              <a:rPr lang="en-US" sz="2400" i="1" dirty="0"/>
              <a:t>, 1</a:t>
            </a:r>
            <a:r>
              <a:rPr lang="en-US" sz="2400" i="1" dirty="0" smtClean="0"/>
              <a:t>981).</a:t>
            </a:r>
          </a:p>
          <a:p>
            <a:r>
              <a:rPr lang="en-US" sz="3200" i="1" dirty="0" smtClean="0"/>
              <a:t>-</a:t>
            </a:r>
            <a:r>
              <a:rPr lang="en-US" sz="3200" b="1" u="sng" dirty="0" smtClean="0"/>
              <a:t>Lack of rules enforced</a:t>
            </a:r>
            <a:r>
              <a:rPr lang="en-US" sz="3200" b="1" u="sng" dirty="0" smtClean="0">
                <a:solidFill>
                  <a:schemeClr val="tx1"/>
                </a:solidFill>
              </a:rPr>
              <a:t> at home </a:t>
            </a:r>
            <a:r>
              <a:rPr lang="en-US" sz="3200" dirty="0" smtClean="0">
                <a:solidFill>
                  <a:schemeClr val="tx1"/>
                </a:solidFill>
              </a:rPr>
              <a:t>results in higher </a:t>
            </a:r>
            <a:r>
              <a:rPr lang="en-US" sz="3200" dirty="0" smtClean="0"/>
              <a:t>smoking behaviors </a:t>
            </a:r>
            <a:r>
              <a:rPr lang="en-US" sz="2400" i="1" dirty="0" smtClean="0"/>
              <a:t>(</a:t>
            </a:r>
            <a:r>
              <a:rPr lang="en-US" sz="2400" i="1" dirty="0"/>
              <a:t>Emory, </a:t>
            </a:r>
            <a:r>
              <a:rPr lang="en-US" sz="2400" i="1" dirty="0" err="1" smtClean="0"/>
              <a:t>Saquid</a:t>
            </a:r>
            <a:r>
              <a:rPr lang="en-US" sz="2400" i="1" dirty="0"/>
              <a:t>, </a:t>
            </a:r>
            <a:r>
              <a:rPr lang="en-US" sz="2400" i="1" dirty="0" smtClean="0"/>
              <a:t>Gilpin, </a:t>
            </a:r>
            <a:r>
              <a:rPr lang="en-US" sz="2400" i="1" dirty="0"/>
              <a:t>&amp; </a:t>
            </a:r>
            <a:r>
              <a:rPr lang="en-US" sz="2400" i="1" dirty="0" smtClean="0"/>
              <a:t>Pierce, 2010) </a:t>
            </a:r>
            <a:r>
              <a:rPr lang="en-US" sz="3200" dirty="0" smtClean="0"/>
              <a:t>and may potentially influence cessation.</a:t>
            </a:r>
          </a:p>
          <a:p>
            <a:r>
              <a:rPr lang="en-US" sz="3200" dirty="0" smtClean="0"/>
              <a:t>-</a:t>
            </a:r>
            <a:r>
              <a:rPr lang="en-US" sz="3200" dirty="0"/>
              <a:t>T</a:t>
            </a:r>
            <a:r>
              <a:rPr lang="en-US" sz="3200" dirty="0" smtClean="0"/>
              <a:t>he use of </a:t>
            </a:r>
            <a:r>
              <a:rPr lang="en-US" sz="3200" b="1" u="sng" dirty="0" smtClean="0"/>
              <a:t>Illicit drugs </a:t>
            </a:r>
            <a:r>
              <a:rPr lang="en-US" sz="3200" dirty="0" smtClean="0"/>
              <a:t>has a strong correlation  with cigarette smoking  </a:t>
            </a:r>
            <a:r>
              <a:rPr lang="en-US" sz="2400" i="1" dirty="0" smtClean="0"/>
              <a:t>(</a:t>
            </a:r>
            <a:r>
              <a:rPr lang="en-US" sz="2400" i="1" dirty="0" err="1" smtClean="0"/>
              <a:t>Torabi</a:t>
            </a:r>
            <a:r>
              <a:rPr lang="en-US" sz="2400" i="1" dirty="0" smtClean="0"/>
              <a:t>, Bailey, </a:t>
            </a:r>
            <a:r>
              <a:rPr lang="en-US" sz="2400" i="1" dirty="0" err="1"/>
              <a:t>Majd</a:t>
            </a:r>
            <a:r>
              <a:rPr lang="en-US" sz="2400" i="1" dirty="0"/>
              <a:t>-Jabbari, </a:t>
            </a:r>
            <a:r>
              <a:rPr lang="en-US" sz="2400" i="1" dirty="0" smtClean="0"/>
              <a:t>1993). </a:t>
            </a:r>
            <a:r>
              <a:rPr lang="en-US" sz="3200" dirty="0" smtClean="0"/>
              <a:t>It may be the case  that  individuals who use drugs would have a harder time quitting smoking.</a:t>
            </a:r>
          </a:p>
          <a:p>
            <a:endParaRPr lang="en-US" sz="3200" dirty="0" smtClean="0"/>
          </a:p>
          <a:p>
            <a:r>
              <a:rPr lang="en-US" sz="3200" dirty="0" smtClean="0">
                <a:sym typeface="Wingdings" panose="05000000000000000000" pitchFamily="2" charset="2"/>
              </a:rPr>
              <a:t></a:t>
            </a:r>
            <a:r>
              <a:rPr lang="en-US" sz="3200" b="1" i="1" dirty="0" smtClean="0">
                <a:sym typeface="Wingdings" panose="05000000000000000000" pitchFamily="2" charset="2"/>
              </a:rPr>
              <a:t>Acceptance and Commitment Therapy (ACT)  for smoking cessation is presenting with promise for successful smoking cessation. It is not clear yet whether variables targeted by ACT and assumed to be related with the maintenance of the problem and difficulties in changing smoking related behaviors are indeed contributing to smoking cessation difficulties.</a:t>
            </a:r>
          </a:p>
          <a:p>
            <a:r>
              <a:rPr lang="en-US" sz="3200" b="1" i="1" dirty="0" smtClean="0">
                <a:solidFill>
                  <a:schemeClr val="tx1"/>
                </a:solidFill>
                <a:sym typeface="Wingdings" panose="05000000000000000000" pitchFamily="2" charset="2"/>
              </a:rPr>
              <a:t>Also it is not clear how ACT based variables relate to the above mentioned factors. </a:t>
            </a:r>
            <a:endParaRPr lang="en-US" sz="3200" b="1" i="1" dirty="0" smtClean="0">
              <a:solidFill>
                <a:schemeClr val="tx1"/>
              </a:solidFill>
            </a:endParaRPr>
          </a:p>
        </p:txBody>
      </p:sp>
      <p:sp>
        <p:nvSpPr>
          <p:cNvPr id="8" name="TextBox 7"/>
          <p:cNvSpPr txBox="1"/>
          <p:nvPr/>
        </p:nvSpPr>
        <p:spPr>
          <a:xfrm>
            <a:off x="447658" y="12547823"/>
            <a:ext cx="21142979" cy="731520"/>
          </a:xfrm>
          <a:prstGeom prst="rect">
            <a:avLst/>
          </a:prstGeom>
          <a:solidFill>
            <a:schemeClr val="accent4">
              <a:lumMod val="75000"/>
            </a:schemeClr>
          </a:solidFill>
          <a:ln w="9525">
            <a:solidFill>
              <a:schemeClr val="tx1">
                <a:lumMod val="95000"/>
                <a:lumOff val="5000"/>
              </a:schemeClr>
            </a:solidFill>
          </a:ln>
        </p:spPr>
        <p:style>
          <a:lnRef idx="2">
            <a:schemeClr val="accent3">
              <a:shade val="50000"/>
            </a:schemeClr>
          </a:lnRef>
          <a:fillRef idx="1">
            <a:schemeClr val="accent3"/>
          </a:fillRef>
          <a:effectRef idx="0">
            <a:schemeClr val="accent3"/>
          </a:effectRef>
          <a:fontRef idx="minor">
            <a:schemeClr val="lt1"/>
          </a:fontRef>
        </p:style>
        <p:txBody>
          <a:bodyPr wrap="square" lIns="411440" tIns="205718" rIns="411440" bIns="205718" rtlCol="0">
            <a:spAutoFit/>
          </a:bodyPr>
          <a:lstStyle/>
          <a:p>
            <a:pPr algn="ctr"/>
            <a:endParaRPr lang="el-GR" dirty="0">
              <a:solidFill>
                <a:schemeClr val="accent1">
                  <a:lumMod val="75000"/>
                </a:schemeClr>
              </a:solidFill>
              <a:latin typeface="Times New Roman" pitchFamily="18" charset="0"/>
              <a:cs typeface="Times New Roman" pitchFamily="18" charset="0"/>
            </a:endParaRPr>
          </a:p>
        </p:txBody>
      </p:sp>
      <p:sp>
        <p:nvSpPr>
          <p:cNvPr id="9" name="TextBox 8"/>
          <p:cNvSpPr txBox="1"/>
          <p:nvPr/>
        </p:nvSpPr>
        <p:spPr>
          <a:xfrm>
            <a:off x="447658" y="13279343"/>
            <a:ext cx="21152416" cy="1077218"/>
          </a:xfrm>
          <a:prstGeom prst="rect">
            <a:avLst/>
          </a:prstGeom>
          <a:solidFill>
            <a:schemeClr val="accent2">
              <a:lumMod val="20000"/>
              <a:lumOff val="80000"/>
            </a:schemeClr>
          </a:solidFill>
          <a:ln>
            <a:solidFill>
              <a:schemeClr val="tx1">
                <a:lumMod val="95000"/>
                <a:lumOff val="5000"/>
              </a:schemeClr>
            </a:solidFill>
          </a:ln>
        </p:spPr>
        <p:style>
          <a:lnRef idx="1">
            <a:schemeClr val="dk1"/>
          </a:lnRef>
          <a:fillRef idx="2">
            <a:schemeClr val="dk1"/>
          </a:fillRef>
          <a:effectRef idx="1">
            <a:schemeClr val="dk1"/>
          </a:effectRef>
          <a:fontRef idx="minor">
            <a:schemeClr val="dk1"/>
          </a:fontRef>
        </p:style>
        <p:txBody>
          <a:bodyPr wrap="square" rtlCol="0">
            <a:spAutoFit/>
          </a:bodyPr>
          <a:lstStyle/>
          <a:p>
            <a:r>
              <a:rPr lang="en-GB" sz="3200" dirty="0" smtClean="0">
                <a:latin typeface="+mj-lt"/>
              </a:rPr>
              <a:t>The aim of the </a:t>
            </a:r>
            <a:r>
              <a:rPr lang="en-GB" sz="3200" dirty="0" smtClean="0">
                <a:solidFill>
                  <a:schemeClr val="tx1"/>
                </a:solidFill>
                <a:latin typeface="+mj-lt"/>
              </a:rPr>
              <a:t>present study was to examine predictors of smoking cessation outcome in a youth sample who underwent an </a:t>
            </a:r>
            <a:r>
              <a:rPr lang="en-GB" sz="3200" dirty="0">
                <a:solidFill>
                  <a:schemeClr val="tx1"/>
                </a:solidFill>
                <a:latin typeface="+mj-lt"/>
              </a:rPr>
              <a:t>Acceptance and Commitment Therapy (ACT) internet – based </a:t>
            </a:r>
            <a:r>
              <a:rPr lang="en-GB" sz="3200" dirty="0" smtClean="0">
                <a:solidFill>
                  <a:schemeClr val="tx1"/>
                </a:solidFill>
                <a:latin typeface="+mj-lt"/>
              </a:rPr>
              <a:t>intervention </a:t>
            </a:r>
            <a:r>
              <a:rPr lang="en-US" sz="3200" dirty="0" smtClean="0">
                <a:latin typeface="+mj-lt"/>
              </a:rPr>
              <a:t>(</a:t>
            </a:r>
            <a:r>
              <a:rPr lang="en-US" sz="3200" dirty="0" err="1">
                <a:latin typeface="+mj-lt"/>
              </a:rPr>
              <a:t>Savvides</a:t>
            </a:r>
            <a:r>
              <a:rPr lang="en-US" sz="3200" dirty="0">
                <a:latin typeface="+mj-lt"/>
              </a:rPr>
              <a:t>, 2014</a:t>
            </a:r>
            <a:r>
              <a:rPr lang="en-GB" sz="3200" dirty="0" smtClean="0">
                <a:solidFill>
                  <a:schemeClr val="tx1"/>
                </a:solidFill>
                <a:latin typeface="+mj-lt"/>
              </a:rPr>
              <a:t>).</a:t>
            </a:r>
            <a:endParaRPr lang="en-GB" sz="3200" dirty="0">
              <a:solidFill>
                <a:schemeClr val="tx1"/>
              </a:solidFill>
              <a:latin typeface="+mj-lt"/>
            </a:endParaRPr>
          </a:p>
        </p:txBody>
      </p:sp>
      <p:sp>
        <p:nvSpPr>
          <p:cNvPr id="10" name="TextBox 9"/>
          <p:cNvSpPr txBox="1"/>
          <p:nvPr/>
        </p:nvSpPr>
        <p:spPr>
          <a:xfrm>
            <a:off x="429293" y="14661824"/>
            <a:ext cx="21170781" cy="731520"/>
          </a:xfrm>
          <a:prstGeom prst="rect">
            <a:avLst/>
          </a:prstGeom>
          <a:solidFill>
            <a:schemeClr val="accent4">
              <a:lumMod val="75000"/>
            </a:schemeClr>
          </a:solidFill>
          <a:ln w="9525">
            <a:solidFill>
              <a:schemeClr val="tx1">
                <a:lumMod val="95000"/>
                <a:lumOff val="5000"/>
              </a:schemeClr>
            </a:solidFill>
          </a:ln>
        </p:spPr>
        <p:style>
          <a:lnRef idx="2">
            <a:schemeClr val="accent3">
              <a:shade val="50000"/>
            </a:schemeClr>
          </a:lnRef>
          <a:fillRef idx="1">
            <a:schemeClr val="accent3"/>
          </a:fillRef>
          <a:effectRef idx="0">
            <a:schemeClr val="accent3"/>
          </a:effectRef>
          <a:fontRef idx="minor">
            <a:schemeClr val="lt1"/>
          </a:fontRef>
        </p:style>
        <p:txBody>
          <a:bodyPr wrap="square" lIns="411440" tIns="205718" rIns="411440" bIns="205718" rtlCol="0">
            <a:spAutoFit/>
          </a:bodyPr>
          <a:lstStyle/>
          <a:p>
            <a:pPr algn="ctr"/>
            <a:endParaRPr lang="el-GR" dirty="0">
              <a:solidFill>
                <a:schemeClr val="accent1">
                  <a:lumMod val="75000"/>
                </a:schemeClr>
              </a:solidFill>
              <a:latin typeface="Times New Roman" pitchFamily="18" charset="0"/>
              <a:cs typeface="Times New Roman" pitchFamily="18" charset="0"/>
            </a:endParaRPr>
          </a:p>
        </p:txBody>
      </p:sp>
      <p:sp>
        <p:nvSpPr>
          <p:cNvPr id="11" name="TextBox 10"/>
          <p:cNvSpPr txBox="1"/>
          <p:nvPr/>
        </p:nvSpPr>
        <p:spPr>
          <a:xfrm>
            <a:off x="462497" y="15393344"/>
            <a:ext cx="21137577" cy="5509200"/>
          </a:xfrm>
          <a:prstGeom prst="rect">
            <a:avLst/>
          </a:prstGeom>
          <a:solidFill>
            <a:schemeClr val="accent2">
              <a:lumMod val="20000"/>
              <a:lumOff val="80000"/>
            </a:schemeClr>
          </a:solidFill>
          <a:ln>
            <a:solidFill>
              <a:schemeClr val="tx1">
                <a:lumMod val="95000"/>
                <a:lumOff val="5000"/>
              </a:schemeClr>
            </a:solidFill>
          </a:ln>
        </p:spPr>
        <p:style>
          <a:lnRef idx="1">
            <a:schemeClr val="dk1"/>
          </a:lnRef>
          <a:fillRef idx="2">
            <a:schemeClr val="dk1"/>
          </a:fillRef>
          <a:effectRef idx="1">
            <a:schemeClr val="dk1"/>
          </a:effectRef>
          <a:fontRef idx="minor">
            <a:schemeClr val="dk1"/>
          </a:fontRef>
        </p:style>
        <p:txBody>
          <a:bodyPr wrap="square" rtlCol="0">
            <a:spAutoFit/>
          </a:bodyPr>
          <a:lstStyle/>
          <a:p>
            <a:r>
              <a:rPr lang="en-GB" sz="3200" dirty="0" smtClean="0"/>
              <a:t>-</a:t>
            </a:r>
            <a:r>
              <a:rPr lang="en-GB" sz="3200" u="sng" dirty="0" smtClean="0"/>
              <a:t>Fifty-five university students aged 19-28 </a:t>
            </a:r>
            <a:r>
              <a:rPr lang="en-GB" sz="3200" dirty="0" smtClean="0"/>
              <a:t>(M=22.84, SD=2.58) were randomly assigned to either the treatment or waitlist control group.  </a:t>
            </a:r>
          </a:p>
          <a:p>
            <a:r>
              <a:rPr lang="en-GB" sz="3200" dirty="0"/>
              <a:t>-</a:t>
            </a:r>
            <a:r>
              <a:rPr lang="en-GB" sz="3200" dirty="0" smtClean="0"/>
              <a:t>The treatment group completed</a:t>
            </a:r>
            <a:r>
              <a:rPr lang="en-GB" sz="3200" b="1" u="sng" dirty="0" smtClean="0"/>
              <a:t> 6 sessions </a:t>
            </a:r>
            <a:r>
              <a:rPr lang="en-GB" sz="3200" dirty="0" smtClean="0"/>
              <a:t>of internet – based ACT for smoking cessation.  </a:t>
            </a:r>
          </a:p>
          <a:p>
            <a:r>
              <a:rPr lang="en-GB" sz="3200" dirty="0"/>
              <a:t>-</a:t>
            </a:r>
            <a:r>
              <a:rPr lang="en-GB" sz="3200" dirty="0" smtClean="0"/>
              <a:t>The assessment included demographic characteristics, smoking history, smoking cessation outcomes and ACT process variables at pre and post treatment. </a:t>
            </a:r>
          </a:p>
          <a:p>
            <a:r>
              <a:rPr lang="en-GB" sz="3200" dirty="0" smtClean="0"/>
              <a:t>-The demographic characteristics included: Parental and peer smoking, personal drug use and rules at home regarding smoking.</a:t>
            </a:r>
          </a:p>
          <a:p>
            <a:pPr marL="571500" indent="-571500">
              <a:buFont typeface="Wingdings" panose="05000000000000000000" pitchFamily="2" charset="2"/>
              <a:buChar char="Ø"/>
            </a:pPr>
            <a:r>
              <a:rPr lang="en-GB" sz="3200" b="1" u="sng" dirty="0" smtClean="0">
                <a:solidFill>
                  <a:schemeClr val="tx1"/>
                </a:solidFill>
                <a:latin typeface="Times New Roman" panose="02020603050405020304" pitchFamily="18" charset="0"/>
                <a:cs typeface="Times New Roman" panose="02020603050405020304" pitchFamily="18" charset="0"/>
              </a:rPr>
              <a:t>Questionnaires:</a:t>
            </a:r>
          </a:p>
          <a:p>
            <a:r>
              <a:rPr lang="en-GB" sz="3200" dirty="0" smtClean="0">
                <a:solidFill>
                  <a:schemeClr val="tx1"/>
                </a:solidFill>
                <a:latin typeface="Times New Roman" panose="02020603050405020304" pitchFamily="18" charset="0"/>
                <a:cs typeface="Times New Roman" panose="02020603050405020304" pitchFamily="18" charset="0"/>
              </a:rPr>
              <a:t>-</a:t>
            </a:r>
            <a:r>
              <a:rPr lang="en-GB" sz="3200" b="1" dirty="0" err="1" smtClean="0">
                <a:solidFill>
                  <a:schemeClr val="tx1"/>
                </a:solidFill>
                <a:latin typeface="Times New Roman" panose="02020603050405020304" pitchFamily="18" charset="0"/>
                <a:cs typeface="Times New Roman" panose="02020603050405020304" pitchFamily="18" charset="0"/>
              </a:rPr>
              <a:t>Fagerstrom</a:t>
            </a:r>
            <a:r>
              <a:rPr lang="en-GB" sz="3200" b="1" dirty="0" smtClean="0">
                <a:solidFill>
                  <a:schemeClr val="tx1"/>
                </a:solidFill>
                <a:latin typeface="Times New Roman" panose="02020603050405020304" pitchFamily="18" charset="0"/>
                <a:cs typeface="Times New Roman" panose="02020603050405020304" pitchFamily="18" charset="0"/>
              </a:rPr>
              <a:t> Test of Nicotine Dependence </a:t>
            </a:r>
            <a:r>
              <a:rPr lang="en-US" sz="2400" i="1" dirty="0"/>
              <a:t>(FTND; Heatherton, Kozlowski, </a:t>
            </a:r>
            <a:r>
              <a:rPr lang="en-US" sz="2400" i="1" dirty="0" err="1"/>
              <a:t>Frecker</a:t>
            </a:r>
            <a:r>
              <a:rPr lang="en-US" sz="2400" i="1" dirty="0"/>
              <a:t>, &amp; </a:t>
            </a:r>
            <a:r>
              <a:rPr lang="en-US" sz="2400" i="1" dirty="0" err="1"/>
              <a:t>Fagerström</a:t>
            </a:r>
            <a:r>
              <a:rPr lang="en-US" sz="2400" i="1" dirty="0"/>
              <a:t>, 1991</a:t>
            </a:r>
            <a:r>
              <a:rPr lang="en-US" sz="2400" i="1" dirty="0" smtClean="0"/>
              <a:t>).</a:t>
            </a:r>
            <a:endParaRPr lang="en-GB" sz="2400" i="1" dirty="0" smtClean="0">
              <a:solidFill>
                <a:schemeClr val="tx1"/>
              </a:solidFill>
              <a:latin typeface="Times New Roman" panose="02020603050405020304" pitchFamily="18" charset="0"/>
              <a:cs typeface="Times New Roman" panose="02020603050405020304" pitchFamily="18" charset="0"/>
            </a:endParaRPr>
          </a:p>
          <a:p>
            <a:r>
              <a:rPr lang="en-GB" sz="3200" dirty="0" smtClean="0">
                <a:solidFill>
                  <a:schemeClr val="tx1"/>
                </a:solidFill>
                <a:latin typeface="Times New Roman" panose="02020603050405020304" pitchFamily="18" charset="0"/>
                <a:cs typeface="Times New Roman" panose="02020603050405020304" pitchFamily="18" charset="0"/>
              </a:rPr>
              <a:t>-</a:t>
            </a:r>
            <a:r>
              <a:rPr lang="en-GB" sz="3200" b="1" dirty="0" smtClean="0">
                <a:solidFill>
                  <a:schemeClr val="tx1"/>
                </a:solidFill>
                <a:latin typeface="Times New Roman" panose="02020603050405020304" pitchFamily="18" charset="0"/>
                <a:cs typeface="Times New Roman" panose="02020603050405020304" pitchFamily="18" charset="0"/>
              </a:rPr>
              <a:t>Smoking self-efficacy Questionnaire</a:t>
            </a:r>
            <a:r>
              <a:rPr lang="en-GB" sz="3200" b="1" dirty="0" smtClean="0">
                <a:solidFill>
                  <a:srgbClr val="FF0000"/>
                </a:solidFill>
                <a:latin typeface="Times New Roman" panose="02020603050405020304" pitchFamily="18" charset="0"/>
                <a:cs typeface="Times New Roman" panose="02020603050405020304" pitchFamily="18" charset="0"/>
              </a:rPr>
              <a:t> </a:t>
            </a:r>
            <a:r>
              <a:rPr lang="en-US" sz="2400" i="1" dirty="0"/>
              <a:t>(SSEQ; adapted from </a:t>
            </a:r>
            <a:r>
              <a:rPr lang="en-US" sz="2400" i="1" dirty="0" err="1"/>
              <a:t>Etter</a:t>
            </a:r>
            <a:r>
              <a:rPr lang="en-US" sz="2400" i="1" dirty="0"/>
              <a:t>, Bergman, </a:t>
            </a:r>
            <a:r>
              <a:rPr lang="en-US" sz="2400" i="1" dirty="0" err="1"/>
              <a:t>Humair</a:t>
            </a:r>
            <a:r>
              <a:rPr lang="en-US" sz="2400" i="1" dirty="0"/>
              <a:t>, &amp; </a:t>
            </a:r>
            <a:r>
              <a:rPr lang="en-US" sz="2400" i="1" dirty="0" err="1"/>
              <a:t>Perneger</a:t>
            </a:r>
            <a:r>
              <a:rPr lang="en-US" sz="2400" i="1" dirty="0"/>
              <a:t>, 2000).</a:t>
            </a:r>
            <a:endParaRPr lang="en-GB" sz="2400" i="1" dirty="0">
              <a:solidFill>
                <a:schemeClr val="tx1"/>
              </a:solidFill>
              <a:latin typeface="Times New Roman" panose="02020603050405020304" pitchFamily="18" charset="0"/>
              <a:cs typeface="Times New Roman" panose="02020603050405020304" pitchFamily="18" charset="0"/>
            </a:endParaRPr>
          </a:p>
          <a:p>
            <a:r>
              <a:rPr lang="en-US" sz="3200" dirty="0" smtClean="0">
                <a:solidFill>
                  <a:schemeClr val="tx1"/>
                </a:solidFill>
                <a:latin typeface="Times New Roman" panose="02020603050405020304" pitchFamily="18" charset="0"/>
                <a:cs typeface="Times New Roman" panose="02020603050405020304" pitchFamily="18" charset="0"/>
              </a:rPr>
              <a:t>-</a:t>
            </a:r>
            <a:r>
              <a:rPr lang="en-US" sz="3200" b="1" dirty="0"/>
              <a:t>Avoidance and Inflexibility Scale </a:t>
            </a:r>
            <a:r>
              <a:rPr lang="en-US" sz="2400" i="1" dirty="0"/>
              <a:t>(AIS-27; Bricker et al., 2013). </a:t>
            </a:r>
            <a:endParaRPr lang="el-GR" sz="2400" i="1" dirty="0" smtClean="0">
              <a:solidFill>
                <a:schemeClr val="tx1"/>
              </a:solidFill>
              <a:latin typeface="Times New Roman" panose="02020603050405020304" pitchFamily="18" charset="0"/>
              <a:cs typeface="Times New Roman" panose="02020603050405020304" pitchFamily="18" charset="0"/>
            </a:endParaRPr>
          </a:p>
        </p:txBody>
      </p:sp>
      <p:sp>
        <p:nvSpPr>
          <p:cNvPr id="17" name="TextBox 16"/>
          <p:cNvSpPr txBox="1"/>
          <p:nvPr/>
        </p:nvSpPr>
        <p:spPr>
          <a:xfrm>
            <a:off x="22079696" y="3735867"/>
            <a:ext cx="19263543" cy="731520"/>
          </a:xfrm>
          <a:prstGeom prst="rect">
            <a:avLst/>
          </a:prstGeom>
          <a:solidFill>
            <a:schemeClr val="accent4">
              <a:lumMod val="75000"/>
            </a:schemeClr>
          </a:solidFill>
          <a:ln w="9525">
            <a:solidFill>
              <a:schemeClr val="tx1">
                <a:lumMod val="95000"/>
                <a:lumOff val="5000"/>
              </a:schemeClr>
            </a:solidFill>
          </a:ln>
        </p:spPr>
        <p:style>
          <a:lnRef idx="2">
            <a:schemeClr val="accent3">
              <a:shade val="50000"/>
            </a:schemeClr>
          </a:lnRef>
          <a:fillRef idx="1">
            <a:schemeClr val="accent3"/>
          </a:fillRef>
          <a:effectRef idx="0">
            <a:schemeClr val="accent3"/>
          </a:effectRef>
          <a:fontRef idx="minor">
            <a:schemeClr val="lt1"/>
          </a:fontRef>
        </p:style>
        <p:txBody>
          <a:bodyPr wrap="square" lIns="411440" tIns="205718" rIns="411440" bIns="205718" rtlCol="0">
            <a:spAutoFit/>
          </a:bodyPr>
          <a:lstStyle/>
          <a:p>
            <a:pPr algn="ctr"/>
            <a:endParaRPr lang="el-GR" dirty="0">
              <a:solidFill>
                <a:schemeClr val="accent1">
                  <a:lumMod val="75000"/>
                </a:schemeClr>
              </a:solidFill>
              <a:latin typeface="Times New Roman" pitchFamily="18" charset="0"/>
              <a:cs typeface="Times New Roman" pitchFamily="18" charset="0"/>
            </a:endParaRPr>
          </a:p>
        </p:txBody>
      </p:sp>
      <p:sp>
        <p:nvSpPr>
          <p:cNvPr id="19" name="TextBox 18"/>
          <p:cNvSpPr txBox="1"/>
          <p:nvPr/>
        </p:nvSpPr>
        <p:spPr>
          <a:xfrm>
            <a:off x="438221" y="21102828"/>
            <a:ext cx="21152416" cy="731520"/>
          </a:xfrm>
          <a:prstGeom prst="rect">
            <a:avLst/>
          </a:prstGeom>
          <a:solidFill>
            <a:schemeClr val="accent4">
              <a:lumMod val="75000"/>
            </a:schemeClr>
          </a:solidFill>
          <a:ln w="9525">
            <a:solidFill>
              <a:schemeClr val="tx1">
                <a:lumMod val="95000"/>
                <a:lumOff val="5000"/>
              </a:schemeClr>
            </a:solidFill>
          </a:ln>
        </p:spPr>
        <p:style>
          <a:lnRef idx="2">
            <a:schemeClr val="accent3">
              <a:shade val="50000"/>
            </a:schemeClr>
          </a:lnRef>
          <a:fillRef idx="1">
            <a:schemeClr val="accent3"/>
          </a:fillRef>
          <a:effectRef idx="0">
            <a:schemeClr val="accent3"/>
          </a:effectRef>
          <a:fontRef idx="minor">
            <a:schemeClr val="lt1"/>
          </a:fontRef>
        </p:style>
        <p:txBody>
          <a:bodyPr wrap="square" lIns="411440" tIns="205718" rIns="411440" bIns="205718" rtlCol="0">
            <a:spAutoFit/>
          </a:bodyPr>
          <a:lstStyle/>
          <a:p>
            <a:pPr algn="ctr"/>
            <a:endParaRPr lang="el-GR" dirty="0">
              <a:solidFill>
                <a:schemeClr val="accent1">
                  <a:lumMod val="75000"/>
                </a:schemeClr>
              </a:solidFill>
              <a:latin typeface="Times New Roman" pitchFamily="18" charset="0"/>
              <a:cs typeface="Times New Roman" pitchFamily="18" charset="0"/>
            </a:endParaRPr>
          </a:p>
        </p:txBody>
      </p:sp>
      <p:sp>
        <p:nvSpPr>
          <p:cNvPr id="20" name="TextBox 19"/>
          <p:cNvSpPr txBox="1"/>
          <p:nvPr/>
        </p:nvSpPr>
        <p:spPr>
          <a:xfrm>
            <a:off x="22072946" y="4461618"/>
            <a:ext cx="19270293" cy="6986528"/>
          </a:xfrm>
          <a:prstGeom prst="rect">
            <a:avLst/>
          </a:prstGeom>
          <a:solidFill>
            <a:schemeClr val="accent2">
              <a:lumMod val="20000"/>
              <a:lumOff val="80000"/>
            </a:schemeClr>
          </a:solidFill>
          <a:ln w="9525">
            <a:solidFill>
              <a:schemeClr val="tx1">
                <a:lumMod val="95000"/>
                <a:lumOff val="5000"/>
              </a:schemeClr>
            </a:solidFill>
          </a:ln>
        </p:spPr>
        <p:style>
          <a:lnRef idx="1">
            <a:schemeClr val="dk1"/>
          </a:lnRef>
          <a:fillRef idx="2">
            <a:schemeClr val="dk1"/>
          </a:fillRef>
          <a:effectRef idx="1">
            <a:schemeClr val="dk1"/>
          </a:effectRef>
          <a:fontRef idx="minor">
            <a:schemeClr val="dk1"/>
          </a:fontRef>
        </p:style>
        <p:txBody>
          <a:bodyPr wrap="square" rtlCol="0">
            <a:spAutoFit/>
          </a:bodyPr>
          <a:lstStyle/>
          <a:p>
            <a:r>
              <a:rPr lang="en-US" sz="2800" b="1" u="sng" dirty="0" smtClean="0"/>
              <a:t>Analyses: </a:t>
            </a:r>
            <a:r>
              <a:rPr lang="en-US" sz="2800" dirty="0" smtClean="0"/>
              <a:t>Logistic regression due to the dichotomous nature of the outcome variable (quit smoking or not).</a:t>
            </a:r>
          </a:p>
          <a:p>
            <a:r>
              <a:rPr lang="en-US" sz="2800" dirty="0" smtClean="0">
                <a:solidFill>
                  <a:srgbClr val="FF0000"/>
                </a:solidFill>
              </a:rPr>
              <a:t> </a:t>
            </a:r>
            <a:r>
              <a:rPr lang="en-US" sz="2800" u="sng" dirty="0" smtClean="0">
                <a:sym typeface="Wingdings" panose="05000000000000000000" pitchFamily="2" charset="2"/>
              </a:rPr>
              <a:t></a:t>
            </a:r>
            <a:r>
              <a:rPr lang="en-US" sz="2800" b="1" u="sng" dirty="0" smtClean="0">
                <a:sym typeface="Wingdings" panose="05000000000000000000" pitchFamily="2" charset="2"/>
              </a:rPr>
              <a:t>Zero step: </a:t>
            </a:r>
            <a:r>
              <a:rPr lang="en-US" sz="2800" dirty="0" smtClean="0">
                <a:sym typeface="Wingdings" panose="05000000000000000000" pitchFamily="2" charset="2"/>
              </a:rPr>
              <a:t>no variables were inserted in the model, apart from the constant. </a:t>
            </a:r>
            <a:r>
              <a:rPr lang="en-US" sz="2800" dirty="0" smtClean="0"/>
              <a:t>correctly predicted the participants that would quit smoking at </a:t>
            </a:r>
            <a:r>
              <a:rPr lang="en-US" sz="2800" b="1" dirty="0" smtClean="0"/>
              <a:t>67,3%. </a:t>
            </a:r>
            <a:r>
              <a:rPr lang="en-US" sz="2800" dirty="0" smtClean="0"/>
              <a:t>The model showed that variables not included in the model were significant, thus indicating the need to continue with the first step.</a:t>
            </a:r>
          </a:p>
          <a:p>
            <a:r>
              <a:rPr lang="en-US" sz="2800" dirty="0" smtClean="0">
                <a:sym typeface="Wingdings" panose="05000000000000000000" pitchFamily="2" charset="2"/>
              </a:rPr>
              <a:t></a:t>
            </a:r>
            <a:r>
              <a:rPr lang="en-US" sz="2800" b="1" u="sng" dirty="0" smtClean="0">
                <a:sym typeface="Wingdings" panose="05000000000000000000" pitchFamily="2" charset="2"/>
              </a:rPr>
              <a:t>First step: </a:t>
            </a:r>
            <a:r>
              <a:rPr lang="en-US" sz="2800" dirty="0" smtClean="0">
                <a:sym typeface="Wingdings" panose="05000000000000000000" pitchFamily="2" charset="2"/>
              </a:rPr>
              <a:t>Avoidance and inflexibility variables were included (Emotional, cognitive &amp; physical scales). The model explained </a:t>
            </a:r>
            <a:r>
              <a:rPr lang="en-US" sz="2800" b="1" dirty="0" smtClean="0">
                <a:sym typeface="Wingdings" panose="05000000000000000000" pitchFamily="2" charset="2"/>
              </a:rPr>
              <a:t>27,5% </a:t>
            </a:r>
            <a:r>
              <a:rPr lang="en-US" sz="2800" dirty="0" smtClean="0">
                <a:sym typeface="Wingdings" panose="05000000000000000000" pitchFamily="2" charset="2"/>
              </a:rPr>
              <a:t>of the variance in smoking cessation, while the percentage of correct prediction of participants was  </a:t>
            </a:r>
            <a:r>
              <a:rPr lang="en-US" sz="2800" b="1" dirty="0" smtClean="0">
                <a:sym typeface="Wingdings" panose="05000000000000000000" pitchFamily="2" charset="2"/>
              </a:rPr>
              <a:t>78,2%.</a:t>
            </a:r>
            <a:r>
              <a:rPr lang="en-US" sz="2800" b="1" dirty="0"/>
              <a:t> </a:t>
            </a:r>
            <a:r>
              <a:rPr lang="en-US" sz="2800" dirty="0"/>
              <a:t>That model was significantly better than the one at the zero step, but the variables not included in the model were again significant indicating the need to add more variables in the model. </a:t>
            </a:r>
            <a:endParaRPr lang="en-US" sz="2800" dirty="0" smtClean="0"/>
          </a:p>
          <a:p>
            <a:r>
              <a:rPr lang="en-US" sz="2800" u="sng" dirty="0" smtClean="0">
                <a:sym typeface="Wingdings" panose="05000000000000000000" pitchFamily="2" charset="2"/>
              </a:rPr>
              <a:t> </a:t>
            </a:r>
            <a:r>
              <a:rPr lang="en-US" sz="2800" b="1" u="sng" dirty="0" smtClean="0">
                <a:sym typeface="Wingdings" panose="05000000000000000000" pitchFamily="2" charset="2"/>
              </a:rPr>
              <a:t>Second </a:t>
            </a:r>
            <a:r>
              <a:rPr lang="en-US" sz="2800" b="1" u="sng" dirty="0" smtClean="0"/>
              <a:t>step:</a:t>
            </a:r>
            <a:r>
              <a:rPr lang="en-US" sz="2800" b="1" u="sng" dirty="0"/>
              <a:t> </a:t>
            </a:r>
            <a:r>
              <a:rPr lang="en-US" sz="2800" dirty="0" smtClean="0"/>
              <a:t>smoking-related variables were included (age of first cigarette, nicotine dependence and smoking self-efficacy). The model explained </a:t>
            </a:r>
            <a:r>
              <a:rPr lang="en-US" sz="2800" b="1" dirty="0" smtClean="0"/>
              <a:t>42,8 % </a:t>
            </a:r>
            <a:r>
              <a:rPr lang="en-US" sz="2800" dirty="0" smtClean="0"/>
              <a:t>of the variance in smoking cessation, while the percentage of correct prediction of participants was </a:t>
            </a:r>
            <a:r>
              <a:rPr lang="en-US" sz="2800" b="1" dirty="0" smtClean="0"/>
              <a:t>81,8%. </a:t>
            </a:r>
            <a:r>
              <a:rPr lang="en-US" sz="2800" dirty="0" smtClean="0">
                <a:sym typeface="Wingdings" panose="05000000000000000000" pitchFamily="2" charset="2"/>
              </a:rPr>
              <a:t></a:t>
            </a:r>
            <a:r>
              <a:rPr lang="en-US" sz="2800" b="1" u="sng" dirty="0" smtClean="0">
                <a:sym typeface="Wingdings" panose="05000000000000000000" pitchFamily="2" charset="2"/>
              </a:rPr>
              <a:t>Third</a:t>
            </a:r>
            <a:r>
              <a:rPr lang="en-US" sz="2800" b="1" u="sng" dirty="0" smtClean="0"/>
              <a:t> step: </a:t>
            </a:r>
            <a:r>
              <a:rPr lang="en-US" sz="2800" b="1" dirty="0" smtClean="0"/>
              <a:t> </a:t>
            </a:r>
            <a:r>
              <a:rPr lang="en-US" sz="2800" dirty="0" smtClean="0"/>
              <a:t>environmental or contextual factors (i.e. demographic characteristics, home rules on smoking, parental and peer smoking, and smokers’ drug use)</a:t>
            </a:r>
            <a:r>
              <a:rPr lang="en-US" sz="2800" dirty="0"/>
              <a:t> </a:t>
            </a:r>
            <a:r>
              <a:rPr lang="en-US" sz="2800" dirty="0" smtClean="0"/>
              <a:t>were included and resulted in significantly additional explained variance of smoking cessation of </a:t>
            </a:r>
            <a:r>
              <a:rPr lang="en-US" sz="2800" b="1" dirty="0" smtClean="0"/>
              <a:t>63,9%. </a:t>
            </a:r>
            <a:r>
              <a:rPr lang="en-US" sz="2800" dirty="0" smtClean="0">
                <a:solidFill>
                  <a:schemeClr val="tx1"/>
                </a:solidFill>
              </a:rPr>
              <a:t>The importance of the variables added at the third step was also demonstrated by the reductions in -2 Log likelihood (from 57 to 49,36), though not the contribution of all the factors in the model reached significance (parental and peer smoking, personal drug use). </a:t>
            </a:r>
            <a:r>
              <a:rPr lang="en-US" sz="2800" b="1" i="1" dirty="0" smtClean="0">
                <a:solidFill>
                  <a:schemeClr val="tx1"/>
                </a:solidFill>
              </a:rPr>
              <a:t>The final model could correctly predict the percentage of smoking cessation at 85,5%. The predicting ability of each variable is presented </a:t>
            </a:r>
            <a:r>
              <a:rPr lang="en-US" sz="2800" b="1" i="1" dirty="0" smtClean="0"/>
              <a:t>in </a:t>
            </a:r>
            <a:r>
              <a:rPr lang="en-US" sz="2800" b="1" i="1" u="sng" dirty="0" smtClean="0"/>
              <a:t>Table 1. </a:t>
            </a:r>
            <a:endParaRPr lang="en-US" sz="2800" b="1" i="1" u="sng" dirty="0"/>
          </a:p>
        </p:txBody>
      </p:sp>
      <p:sp>
        <p:nvSpPr>
          <p:cNvPr id="23" name="TextBox 22"/>
          <p:cNvSpPr txBox="1"/>
          <p:nvPr/>
        </p:nvSpPr>
        <p:spPr>
          <a:xfrm>
            <a:off x="452434" y="21834348"/>
            <a:ext cx="21152416" cy="4093428"/>
          </a:xfrm>
          <a:prstGeom prst="rect">
            <a:avLst/>
          </a:prstGeom>
          <a:solidFill>
            <a:schemeClr val="accent2">
              <a:lumMod val="20000"/>
              <a:lumOff val="80000"/>
            </a:schemeClr>
          </a:solidFill>
          <a:ln w="9525">
            <a:solidFill>
              <a:schemeClr val="tx1">
                <a:lumMod val="95000"/>
                <a:lumOff val="5000"/>
              </a:schemeClr>
            </a:solidFill>
          </a:ln>
        </p:spPr>
        <p:txBody>
          <a:bodyPr wrap="square" rtlCol="0">
            <a:spAutoFit/>
          </a:bodyPr>
          <a:lstStyle/>
          <a:p>
            <a:pPr marL="285750" indent="-285750">
              <a:buFont typeface="Arial" panose="020B0604020202020204" pitchFamily="34" charset="0"/>
              <a:buChar char="•"/>
            </a:pPr>
            <a:r>
              <a:rPr lang="en-US" sz="2000" dirty="0" smtClean="0"/>
              <a:t>Breslau </a:t>
            </a:r>
            <a:r>
              <a:rPr lang="en-US" sz="2000" dirty="0"/>
              <a:t>N., Peterson E. L., (1996). Smoking cessation in young adults: age at initiation of cigarette smoking and other suspected influences. </a:t>
            </a:r>
            <a:r>
              <a:rPr lang="en-US" sz="2000" i="1" dirty="0"/>
              <a:t>American Journal of Public Health, 86</a:t>
            </a:r>
            <a:r>
              <a:rPr lang="en-US" sz="2000" dirty="0"/>
              <a:t>, 214–20</a:t>
            </a:r>
            <a:r>
              <a:rPr lang="en-US" sz="2000" dirty="0" smtClean="0"/>
              <a:t>.</a:t>
            </a:r>
          </a:p>
          <a:p>
            <a:pPr marL="285750" indent="-285750">
              <a:buFont typeface="Arial" panose="020B0604020202020204" pitchFamily="34" charset="0"/>
              <a:buChar char="•"/>
            </a:pPr>
            <a:r>
              <a:rPr lang="en-US" sz="2000" dirty="0"/>
              <a:t>Bricker, J., Wyszynski, C., Comstock, B., &amp; Heffner, J. L. (2013). Pilot Randomized Controlled Trial of Web-Based Acceptance and Commitment Therapy for Smoking Cessation. </a:t>
            </a:r>
            <a:r>
              <a:rPr lang="en-US" sz="2000" i="1" dirty="0"/>
              <a:t>Nicotine &amp; Tobacco Research,15</a:t>
            </a:r>
            <a:r>
              <a:rPr lang="en-US" sz="2000" dirty="0"/>
              <a:t>(10), 1756-1764</a:t>
            </a:r>
            <a:r>
              <a:rPr lang="en-US" sz="2000" dirty="0" smtClean="0"/>
              <a:t>.</a:t>
            </a:r>
            <a:endParaRPr lang="en-US" sz="2000" dirty="0"/>
          </a:p>
          <a:p>
            <a:pPr marL="285750" indent="-285750">
              <a:buFont typeface="Arial" panose="020B0604020202020204" pitchFamily="34" charset="0"/>
              <a:buChar char="•"/>
            </a:pPr>
            <a:r>
              <a:rPr lang="en-US" sz="2000" dirty="0" smtClean="0"/>
              <a:t>Colby</a:t>
            </a:r>
            <a:r>
              <a:rPr lang="en-US" sz="2000" dirty="0"/>
              <a:t>, S. M., Tiffany, S. T., </a:t>
            </a:r>
            <a:r>
              <a:rPr lang="en-US" sz="2000" dirty="0" err="1"/>
              <a:t>Shiffman</a:t>
            </a:r>
            <a:r>
              <a:rPr lang="en-US" sz="2000" dirty="0"/>
              <a:t>, S., &amp; </a:t>
            </a:r>
            <a:r>
              <a:rPr lang="en-US" sz="2000" dirty="0" err="1"/>
              <a:t>Niaura</a:t>
            </a:r>
            <a:r>
              <a:rPr lang="en-US" sz="2000" dirty="0"/>
              <a:t>, R. N. (2000). Are adolescent smokers dependent on nicotine? A review of the evidence. </a:t>
            </a:r>
            <a:r>
              <a:rPr lang="en-US" sz="2000" i="1" dirty="0"/>
              <a:t>Drug and Alcohol Dependence, 59</a:t>
            </a:r>
            <a:r>
              <a:rPr lang="en-US" sz="2000" dirty="0"/>
              <a:t>(1), 83 – 95</a:t>
            </a:r>
            <a:r>
              <a:rPr lang="en-US" sz="2000" dirty="0" smtClean="0"/>
              <a:t>.</a:t>
            </a:r>
            <a:endParaRPr lang="en-US" sz="2000" dirty="0"/>
          </a:p>
          <a:p>
            <a:pPr marL="285750" indent="-285750">
              <a:buFont typeface="Arial" panose="020B0604020202020204" pitchFamily="34" charset="0"/>
              <a:buChar char="•"/>
            </a:pPr>
            <a:r>
              <a:rPr lang="en-US" sz="2000" dirty="0"/>
              <a:t>Emory, K., </a:t>
            </a:r>
            <a:r>
              <a:rPr lang="en-US" sz="2000" dirty="0" err="1"/>
              <a:t>Saquid</a:t>
            </a:r>
            <a:r>
              <a:rPr lang="en-US" sz="2000" dirty="0"/>
              <a:t>, N., Gilpin, E., A., &amp; Pierce, J. P. (2010). The association between home smoking restrictions and youth smoking behavior: a review. </a:t>
            </a:r>
            <a:r>
              <a:rPr lang="en-US" sz="2000" i="1" dirty="0"/>
              <a:t>Tobacco control, 19</a:t>
            </a:r>
            <a:r>
              <a:rPr lang="en-US" sz="2000" dirty="0"/>
              <a:t>, 495 – 506</a:t>
            </a:r>
            <a:r>
              <a:rPr lang="en-US" sz="2000" dirty="0" smtClean="0"/>
              <a:t>.</a:t>
            </a:r>
          </a:p>
          <a:p>
            <a:pPr marL="285750" indent="-285750">
              <a:buFont typeface="Arial" panose="020B0604020202020204" pitchFamily="34" charset="0"/>
              <a:buChar char="•"/>
            </a:pPr>
            <a:r>
              <a:rPr lang="en-US" sz="2000" dirty="0" err="1"/>
              <a:t>Etter</a:t>
            </a:r>
            <a:r>
              <a:rPr lang="en-US" sz="2000" dirty="0"/>
              <a:t>, J. F., Bergman, M. M., </a:t>
            </a:r>
            <a:r>
              <a:rPr lang="en-US" sz="2000" dirty="0" err="1"/>
              <a:t>Humair</a:t>
            </a:r>
            <a:r>
              <a:rPr lang="en-US" sz="2000" dirty="0"/>
              <a:t>, J. P., &amp; </a:t>
            </a:r>
            <a:r>
              <a:rPr lang="en-US" sz="2000" dirty="0" err="1"/>
              <a:t>Perneger</a:t>
            </a:r>
            <a:r>
              <a:rPr lang="en-US" sz="2000" dirty="0"/>
              <a:t>, T. V. (2000). Development and validation of a scale measuring self‐efficacy of current and former smokers. </a:t>
            </a:r>
            <a:r>
              <a:rPr lang="en-US" sz="2000" i="1" dirty="0"/>
              <a:t>Addiction</a:t>
            </a:r>
            <a:r>
              <a:rPr lang="en-US" sz="2000" dirty="0"/>
              <a:t>, </a:t>
            </a:r>
            <a:r>
              <a:rPr lang="en-US" sz="2000" i="1" dirty="0"/>
              <a:t>95</a:t>
            </a:r>
            <a:r>
              <a:rPr lang="en-US" sz="2000" dirty="0"/>
              <a:t>(6), 901-913</a:t>
            </a:r>
            <a:r>
              <a:rPr lang="en-US" sz="2000" dirty="0" smtClean="0"/>
              <a:t>.</a:t>
            </a:r>
          </a:p>
          <a:p>
            <a:pPr marL="285750" indent="-285750">
              <a:buFont typeface="Arial" panose="020B0604020202020204" pitchFamily="34" charset="0"/>
              <a:buChar char="•"/>
            </a:pPr>
            <a:r>
              <a:rPr lang="en-US" sz="2000" dirty="0"/>
              <a:t>Heatherton, T. F., Kozlowski, L. T., </a:t>
            </a:r>
            <a:r>
              <a:rPr lang="en-US" sz="2000" dirty="0" err="1"/>
              <a:t>Frecker</a:t>
            </a:r>
            <a:r>
              <a:rPr lang="en-US" sz="2000" dirty="0"/>
              <a:t>, R. C., &amp; FAGERSTROM, K. O. (1991). The </a:t>
            </a:r>
            <a:r>
              <a:rPr lang="en-US" sz="2000" dirty="0" err="1"/>
              <a:t>Fagerström</a:t>
            </a:r>
            <a:r>
              <a:rPr lang="en-US" sz="2000" dirty="0"/>
              <a:t> test for nicotine dependence: a revision of the </a:t>
            </a:r>
            <a:r>
              <a:rPr lang="en-US" sz="2000" dirty="0" err="1"/>
              <a:t>Fagerstrom</a:t>
            </a:r>
            <a:r>
              <a:rPr lang="en-US" sz="2000" dirty="0"/>
              <a:t> Tolerance Questionnaire. </a:t>
            </a:r>
            <a:r>
              <a:rPr lang="en-US" sz="2000" i="1" dirty="0"/>
              <a:t>British journal of addiction</a:t>
            </a:r>
            <a:r>
              <a:rPr lang="en-US" sz="2000" dirty="0"/>
              <a:t>, </a:t>
            </a:r>
            <a:r>
              <a:rPr lang="en-US" sz="2000" i="1" dirty="0"/>
              <a:t>86</a:t>
            </a:r>
            <a:r>
              <a:rPr lang="en-US" sz="2000" dirty="0"/>
              <a:t>(9), 1119-1127</a:t>
            </a:r>
            <a:r>
              <a:rPr lang="en-US" sz="2000" dirty="0" smtClean="0"/>
              <a:t>.</a:t>
            </a:r>
          </a:p>
          <a:p>
            <a:pPr marL="285750" indent="-285750">
              <a:buFont typeface="Arial" panose="020B0604020202020204" pitchFamily="34" charset="0"/>
              <a:buChar char="•"/>
            </a:pPr>
            <a:r>
              <a:rPr lang="en-US" sz="2000" dirty="0" smtClean="0"/>
              <a:t>Lichtenstein</a:t>
            </a:r>
            <a:r>
              <a:rPr lang="en-US" sz="2000" dirty="0"/>
              <a:t>, E. (1981). Self- efficacy and relapse in smoking cessation programs.  </a:t>
            </a:r>
            <a:r>
              <a:rPr lang="en-US" sz="2000" i="1" dirty="0"/>
              <a:t>Journal of consulting and Clinical Psychology, 49</a:t>
            </a:r>
            <a:r>
              <a:rPr lang="en-US" sz="2000" dirty="0"/>
              <a:t>(5), 648 – 658</a:t>
            </a:r>
            <a:r>
              <a:rPr lang="en-US" sz="2000" dirty="0" smtClean="0"/>
              <a:t>.</a:t>
            </a:r>
          </a:p>
          <a:p>
            <a:pPr marL="285750" indent="-285750">
              <a:buFont typeface="Arial" panose="020B0604020202020204" pitchFamily="34" charset="0"/>
              <a:buChar char="•"/>
            </a:pPr>
            <a:r>
              <a:rPr lang="en-US" sz="2000" dirty="0" err="1" smtClean="0"/>
              <a:t>Savvides,S</a:t>
            </a:r>
            <a:r>
              <a:rPr lang="en-US" sz="2000" dirty="0"/>
              <a:t>., N. (2014). </a:t>
            </a:r>
            <a:r>
              <a:rPr lang="en-US" sz="2000" i="1" dirty="0"/>
              <a:t>Evaluating an Acceptance and Commitment therapy internet-based intervention for smoking cessation in young adults</a:t>
            </a:r>
            <a:r>
              <a:rPr lang="en-US" sz="2000" dirty="0"/>
              <a:t> (Unpublished doctoral dissertation). University of Cyprus, Nicosia, Cyprus</a:t>
            </a:r>
            <a:r>
              <a:rPr lang="en-US" sz="2000" dirty="0" smtClean="0"/>
              <a:t>.</a:t>
            </a:r>
            <a:endParaRPr lang="en-US" sz="2000" dirty="0"/>
          </a:p>
          <a:p>
            <a:pPr marL="285750" indent="-285750">
              <a:buFont typeface="Arial" panose="020B0604020202020204" pitchFamily="34" charset="0"/>
              <a:buChar char="•"/>
            </a:pPr>
            <a:r>
              <a:rPr lang="en-US" sz="2000" dirty="0" err="1" smtClean="0"/>
              <a:t>Torabi</a:t>
            </a:r>
            <a:r>
              <a:rPr lang="en-US" sz="2000" dirty="0"/>
              <a:t>, M. R, Bailey, W. J., </a:t>
            </a:r>
            <a:r>
              <a:rPr lang="en-US" sz="2000" dirty="0" err="1"/>
              <a:t>Majd</a:t>
            </a:r>
            <a:r>
              <a:rPr lang="en-US" sz="2000" dirty="0"/>
              <a:t>-Jabbari, M. (1993). </a:t>
            </a:r>
            <a:r>
              <a:rPr lang="en-US" sz="2000" dirty="0" err="1"/>
              <a:t>Cigarrete</a:t>
            </a:r>
            <a:r>
              <a:rPr lang="en-US" sz="2000" dirty="0"/>
              <a:t> smoking as a predictor of alcohol and other drug use by children and adolescents: Evidence of the </a:t>
            </a:r>
            <a:r>
              <a:rPr lang="en-US" sz="2000" dirty="0" smtClean="0"/>
              <a:t>‘</a:t>
            </a:r>
            <a:r>
              <a:rPr lang="en-US" sz="2000" dirty="0"/>
              <a:t>’Gateway Drug effect’’. </a:t>
            </a:r>
            <a:r>
              <a:rPr lang="en-US" sz="2000" i="1" dirty="0" smtClean="0"/>
              <a:t>The Journal of school health,63</a:t>
            </a:r>
            <a:r>
              <a:rPr lang="en-US" sz="2000" dirty="0" smtClean="0"/>
              <a:t>(7</a:t>
            </a:r>
            <a:r>
              <a:rPr lang="en-US" sz="1400" dirty="0" smtClean="0"/>
              <a:t>).</a:t>
            </a:r>
            <a:endParaRPr lang="en-US" sz="1400" i="1" dirty="0" smtClean="0"/>
          </a:p>
        </p:txBody>
      </p:sp>
      <p:sp>
        <p:nvSpPr>
          <p:cNvPr id="2" name="TextBox 1"/>
          <p:cNvSpPr txBox="1"/>
          <p:nvPr/>
        </p:nvSpPr>
        <p:spPr>
          <a:xfrm>
            <a:off x="6398862" y="3697946"/>
            <a:ext cx="9614735" cy="830997"/>
          </a:xfrm>
          <a:prstGeom prst="rect">
            <a:avLst/>
          </a:prstGeom>
          <a:noFill/>
        </p:spPr>
        <p:txBody>
          <a:bodyPr wrap="square" rtlCol="0">
            <a:spAutoFit/>
          </a:bodyPr>
          <a:lstStyle/>
          <a:p>
            <a:pPr algn="ctr"/>
            <a:r>
              <a:rPr lang="en-US" sz="4800" dirty="0" smtClean="0">
                <a:solidFill>
                  <a:schemeClr val="bg1">
                    <a:lumMod val="95000"/>
                  </a:schemeClr>
                </a:solidFill>
                <a:latin typeface="Times New Roman" panose="02020603050405020304" pitchFamily="18" charset="0"/>
                <a:cs typeface="Times New Roman" panose="02020603050405020304" pitchFamily="18" charset="0"/>
              </a:rPr>
              <a:t>Introduction</a:t>
            </a:r>
            <a:endParaRPr lang="en-US" sz="4800" dirty="0">
              <a:solidFill>
                <a:schemeClr val="bg1">
                  <a:lumMod val="95000"/>
                </a:schemeClr>
              </a:solidFill>
              <a:latin typeface="Times New Roman" panose="02020603050405020304" pitchFamily="18" charset="0"/>
              <a:cs typeface="Times New Roman" panose="02020603050405020304" pitchFamily="18" charset="0"/>
            </a:endParaRPr>
          </a:p>
        </p:txBody>
      </p:sp>
      <p:sp>
        <p:nvSpPr>
          <p:cNvPr id="16" name="Rectangle 15"/>
          <p:cNvSpPr/>
          <p:nvPr/>
        </p:nvSpPr>
        <p:spPr>
          <a:xfrm>
            <a:off x="10307163" y="12547823"/>
            <a:ext cx="1433406" cy="830997"/>
          </a:xfrm>
          <a:prstGeom prst="rect">
            <a:avLst/>
          </a:prstGeom>
        </p:spPr>
        <p:txBody>
          <a:bodyPr wrap="none">
            <a:spAutoFit/>
          </a:bodyPr>
          <a:lstStyle/>
          <a:p>
            <a:pPr algn="ctr"/>
            <a:r>
              <a:rPr lang="en-US" sz="4800" dirty="0" smtClean="0">
                <a:solidFill>
                  <a:schemeClr val="bg1">
                    <a:lumMod val="95000"/>
                  </a:schemeClr>
                </a:solidFill>
                <a:latin typeface="Times New Roman" pitchFamily="18" charset="0"/>
                <a:cs typeface="Times New Roman" pitchFamily="18" charset="0"/>
              </a:rPr>
              <a:t>Aim </a:t>
            </a:r>
            <a:endParaRPr lang="el-GR" sz="4800" dirty="0">
              <a:solidFill>
                <a:schemeClr val="bg1">
                  <a:lumMod val="95000"/>
                </a:schemeClr>
              </a:solidFill>
              <a:latin typeface="Times New Roman" pitchFamily="18" charset="0"/>
              <a:cs typeface="Times New Roman" pitchFamily="18" charset="0"/>
            </a:endParaRPr>
          </a:p>
        </p:txBody>
      </p:sp>
      <p:sp>
        <p:nvSpPr>
          <p:cNvPr id="31" name="Rectangle 30"/>
          <p:cNvSpPr/>
          <p:nvPr/>
        </p:nvSpPr>
        <p:spPr>
          <a:xfrm>
            <a:off x="31354162" y="3617430"/>
            <a:ext cx="2321468" cy="830997"/>
          </a:xfrm>
          <a:prstGeom prst="rect">
            <a:avLst/>
          </a:prstGeom>
        </p:spPr>
        <p:txBody>
          <a:bodyPr wrap="none">
            <a:spAutoFit/>
          </a:bodyPr>
          <a:lstStyle/>
          <a:p>
            <a:pPr algn="ctr"/>
            <a:r>
              <a:rPr lang="en-US" sz="4800" dirty="0" smtClean="0">
                <a:solidFill>
                  <a:schemeClr val="bg1">
                    <a:lumMod val="95000"/>
                  </a:schemeClr>
                </a:solidFill>
                <a:latin typeface="Times New Roman" pitchFamily="18" charset="0"/>
                <a:cs typeface="Times New Roman" pitchFamily="18" charset="0"/>
              </a:rPr>
              <a:t>Results: </a:t>
            </a:r>
            <a:endParaRPr lang="el-GR" sz="4800" dirty="0">
              <a:solidFill>
                <a:schemeClr val="bg1">
                  <a:lumMod val="95000"/>
                </a:schemeClr>
              </a:solidFill>
              <a:latin typeface="Times New Roman" pitchFamily="18" charset="0"/>
              <a:cs typeface="Times New Roman" pitchFamily="18" charset="0"/>
            </a:endParaRPr>
          </a:p>
        </p:txBody>
      </p:sp>
      <p:sp>
        <p:nvSpPr>
          <p:cNvPr id="32" name="TextBox 31"/>
          <p:cNvSpPr txBox="1"/>
          <p:nvPr/>
        </p:nvSpPr>
        <p:spPr>
          <a:xfrm>
            <a:off x="6490989" y="14661824"/>
            <a:ext cx="9614735" cy="731520"/>
          </a:xfrm>
          <a:prstGeom prst="rect">
            <a:avLst/>
          </a:prstGeom>
          <a:noFill/>
        </p:spPr>
        <p:txBody>
          <a:bodyPr wrap="square" rtlCol="0">
            <a:spAutoFit/>
          </a:bodyPr>
          <a:lstStyle/>
          <a:p>
            <a:pPr algn="ctr"/>
            <a:r>
              <a:rPr lang="en-US" sz="4400" dirty="0" smtClean="0">
                <a:solidFill>
                  <a:schemeClr val="bg1">
                    <a:lumMod val="95000"/>
                  </a:schemeClr>
                </a:solidFill>
                <a:latin typeface="Times New Roman" panose="02020603050405020304" pitchFamily="18" charset="0"/>
                <a:cs typeface="Times New Roman" panose="02020603050405020304" pitchFamily="18" charset="0"/>
              </a:rPr>
              <a:t>Methodology</a:t>
            </a:r>
            <a:endParaRPr lang="en-US" sz="4400" dirty="0">
              <a:solidFill>
                <a:schemeClr val="bg1">
                  <a:lumMod val="95000"/>
                </a:schemeClr>
              </a:solidFill>
              <a:latin typeface="Times New Roman" panose="02020603050405020304" pitchFamily="18" charset="0"/>
              <a:cs typeface="Times New Roman" panose="02020603050405020304" pitchFamily="18" charset="0"/>
            </a:endParaRPr>
          </a:p>
        </p:txBody>
      </p:sp>
      <p:sp>
        <p:nvSpPr>
          <p:cNvPr id="33" name="Rectangle 32"/>
          <p:cNvSpPr/>
          <p:nvPr/>
        </p:nvSpPr>
        <p:spPr>
          <a:xfrm>
            <a:off x="30560963" y="11613465"/>
            <a:ext cx="3054041" cy="769441"/>
          </a:xfrm>
          <a:prstGeom prst="rect">
            <a:avLst/>
          </a:prstGeom>
        </p:spPr>
        <p:txBody>
          <a:bodyPr wrap="none">
            <a:spAutoFit/>
          </a:bodyPr>
          <a:lstStyle/>
          <a:p>
            <a:pPr algn="ctr"/>
            <a:r>
              <a:rPr lang="en-GB" sz="4400" dirty="0">
                <a:solidFill>
                  <a:schemeClr val="bg1"/>
                </a:solidFill>
                <a:latin typeface="Times New Roman" panose="02020603050405020304" pitchFamily="18" charset="0"/>
                <a:cs typeface="Times New Roman" panose="02020603050405020304" pitchFamily="18" charset="0"/>
              </a:rPr>
              <a:t>Conclusion: </a:t>
            </a:r>
            <a:endParaRPr lang="el-GR" sz="4400" dirty="0">
              <a:solidFill>
                <a:schemeClr val="bg1"/>
              </a:solidFill>
              <a:latin typeface="Times New Roman" pitchFamily="18" charset="0"/>
              <a:cs typeface="Times New Roman" pitchFamily="18" charset="0"/>
            </a:endParaRPr>
          </a:p>
        </p:txBody>
      </p:sp>
      <p:sp>
        <p:nvSpPr>
          <p:cNvPr id="34" name="Rectangle 33"/>
          <p:cNvSpPr/>
          <p:nvPr/>
        </p:nvSpPr>
        <p:spPr>
          <a:xfrm>
            <a:off x="9875530" y="21167203"/>
            <a:ext cx="2845651" cy="769441"/>
          </a:xfrm>
          <a:prstGeom prst="rect">
            <a:avLst/>
          </a:prstGeom>
        </p:spPr>
        <p:txBody>
          <a:bodyPr wrap="none">
            <a:spAutoFit/>
          </a:bodyPr>
          <a:lstStyle/>
          <a:p>
            <a:pPr algn="ctr"/>
            <a:r>
              <a:rPr lang="en-US" sz="4400" dirty="0" smtClean="0">
                <a:solidFill>
                  <a:schemeClr val="bg1">
                    <a:lumMod val="95000"/>
                  </a:schemeClr>
                </a:solidFill>
                <a:latin typeface="Times New Roman" pitchFamily="18" charset="0"/>
                <a:cs typeface="Times New Roman" pitchFamily="18" charset="0"/>
              </a:rPr>
              <a:t>References:</a:t>
            </a:r>
            <a:endParaRPr lang="el-GR" sz="4400" dirty="0">
              <a:solidFill>
                <a:schemeClr val="bg1">
                  <a:lumMod val="95000"/>
                </a:schemeClr>
              </a:solidFill>
              <a:latin typeface="Times New Roman" pitchFamily="18" charset="0"/>
              <a:cs typeface="Times New Roman" pitchFamily="18" charset="0"/>
            </a:endParaRPr>
          </a:p>
        </p:txBody>
      </p:sp>
      <p:pic>
        <p:nvPicPr>
          <p:cNvPr id="4" name="Picture 6" descr="C:\Documents and Settings\stephanie\Local Settings\Temporary Internet Files\Content.IE5\1OGCDTFR\UNIVERSITY_OF_CYPRUS[1].jpg"/>
          <p:cNvPicPr>
            <a:picLocks noChangeAspect="1" noChangeArrowheads="1"/>
          </p:cNvPicPr>
          <p:nvPr/>
        </p:nvPicPr>
        <p:blipFill>
          <a:blip r:embed="rId2" cstate="print"/>
          <a:srcRect/>
          <a:stretch>
            <a:fillRect/>
          </a:stretch>
        </p:blipFill>
        <p:spPr bwMode="auto">
          <a:xfrm>
            <a:off x="3749279" y="664419"/>
            <a:ext cx="5872371" cy="1840647"/>
          </a:xfrm>
          <a:prstGeom prst="rect">
            <a:avLst/>
          </a:prstGeom>
          <a:noFill/>
        </p:spPr>
      </p:pic>
      <p:pic>
        <p:nvPicPr>
          <p:cNvPr id="2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067258" y="664419"/>
            <a:ext cx="8620448" cy="13143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30752281" y="2049898"/>
            <a:ext cx="10020115" cy="584775"/>
          </a:xfrm>
          <a:prstGeom prst="rect">
            <a:avLst/>
          </a:prstGeom>
          <a:noFill/>
        </p:spPr>
        <p:txBody>
          <a:bodyPr wrap="none" rtlCol="0">
            <a:spAutoFit/>
          </a:bodyPr>
          <a:lstStyle/>
          <a:p>
            <a:r>
              <a:rPr lang="en-GB" sz="3200" dirty="0">
                <a:solidFill>
                  <a:schemeClr val="bg1"/>
                </a:solidFill>
              </a:rPr>
              <a:t>E-mail: </a:t>
            </a:r>
            <a:r>
              <a:rPr lang="en-US" sz="3200" dirty="0" smtClean="0">
                <a:solidFill>
                  <a:schemeClr val="bg1"/>
                </a:solidFill>
                <a:hlinkClick r:id="rId4"/>
              </a:rPr>
              <a:t>leonidou.georgia@ucy.ac.cy</a:t>
            </a:r>
            <a:r>
              <a:rPr lang="en-US" sz="3200" dirty="0" smtClean="0">
                <a:solidFill>
                  <a:schemeClr val="bg1"/>
                </a:solidFill>
              </a:rPr>
              <a:t> </a:t>
            </a:r>
            <a:r>
              <a:rPr lang="en-US" sz="3200" dirty="0" smtClean="0">
                <a:solidFill>
                  <a:schemeClr val="accent3">
                    <a:lumMod val="60000"/>
                    <a:lumOff val="40000"/>
                  </a:schemeClr>
                </a:solidFill>
              </a:rPr>
              <a:t>or </a:t>
            </a:r>
            <a:r>
              <a:rPr lang="en-US" sz="3200" dirty="0">
                <a:solidFill>
                  <a:schemeClr val="accent3">
                    <a:lumMod val="60000"/>
                    <a:lumOff val="40000"/>
                  </a:schemeClr>
                </a:solidFill>
              </a:rPr>
              <a:t>mkarekla@</a:t>
            </a:r>
            <a:r>
              <a:rPr lang="en-US" sz="3200" dirty="0" smtClean="0">
                <a:solidFill>
                  <a:schemeClr val="accent3">
                    <a:lumMod val="60000"/>
                    <a:lumOff val="40000"/>
                  </a:schemeClr>
                </a:solidFill>
              </a:rPr>
              <a:t>ucy.ac.cy</a:t>
            </a:r>
            <a:endParaRPr lang="en-US" sz="3200" dirty="0">
              <a:solidFill>
                <a:schemeClr val="accent3">
                  <a:lumMod val="60000"/>
                  <a:lumOff val="40000"/>
                </a:schemeClr>
              </a:solidFill>
            </a:endParaRPr>
          </a:p>
        </p:txBody>
      </p:sp>
      <p:pic>
        <p:nvPicPr>
          <p:cNvPr id="1026" name="Picture 2" descr="C:\Users\Georgia\Downloads\11713385_10153107431440345_742597503_n.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399352" y="11590139"/>
            <a:ext cx="18439831" cy="8568952"/>
          </a:xfrm>
          <a:prstGeom prst="rect">
            <a:avLst/>
          </a:prstGeom>
          <a:noFill/>
          <a:extLst>
            <a:ext uri="{909E8E84-426E-40DD-AFC4-6F175D3DCCD1}">
              <a14:hiddenFill xmlns:a14="http://schemas.microsoft.com/office/drawing/2010/main">
                <a:solidFill>
                  <a:srgbClr val="FFFFFF"/>
                </a:solidFill>
              </a14:hiddenFill>
            </a:ext>
          </a:extLst>
        </p:spPr>
      </p:pic>
      <p:sp>
        <p:nvSpPr>
          <p:cNvPr id="26" name="TextBox 25"/>
          <p:cNvSpPr txBox="1"/>
          <p:nvPr/>
        </p:nvSpPr>
        <p:spPr>
          <a:xfrm>
            <a:off x="22116022" y="20280120"/>
            <a:ext cx="19313126" cy="1092562"/>
          </a:xfrm>
          <a:prstGeom prst="rect">
            <a:avLst/>
          </a:prstGeom>
          <a:solidFill>
            <a:schemeClr val="accent4">
              <a:lumMod val="75000"/>
            </a:schemeClr>
          </a:solidFill>
          <a:ln w="9525">
            <a:solidFill>
              <a:schemeClr val="tx1">
                <a:lumMod val="95000"/>
                <a:lumOff val="5000"/>
              </a:schemeClr>
            </a:solidFill>
          </a:ln>
        </p:spPr>
        <p:style>
          <a:lnRef idx="2">
            <a:schemeClr val="accent3">
              <a:shade val="50000"/>
            </a:schemeClr>
          </a:lnRef>
          <a:fillRef idx="1">
            <a:schemeClr val="accent3"/>
          </a:fillRef>
          <a:effectRef idx="0">
            <a:schemeClr val="accent3"/>
          </a:effectRef>
          <a:fontRef idx="minor">
            <a:schemeClr val="lt1"/>
          </a:fontRef>
        </p:style>
        <p:txBody>
          <a:bodyPr wrap="square" lIns="411440" tIns="205718" rIns="411440" bIns="205718" rtlCol="0">
            <a:spAutoFit/>
          </a:bodyPr>
          <a:lstStyle/>
          <a:p>
            <a:pPr algn="ctr"/>
            <a:r>
              <a:rPr lang="en-US" sz="4400" dirty="0" smtClean="0">
                <a:solidFill>
                  <a:schemeClr val="bg1"/>
                </a:solidFill>
                <a:latin typeface="Times New Roman" pitchFamily="18" charset="0"/>
                <a:cs typeface="Times New Roman" pitchFamily="18" charset="0"/>
              </a:rPr>
              <a:t>Conclusion</a:t>
            </a:r>
            <a:endParaRPr lang="el-GR" sz="4400" dirty="0">
              <a:solidFill>
                <a:schemeClr val="bg1"/>
              </a:solidFill>
              <a:latin typeface="Times New Roman" pitchFamily="18" charset="0"/>
              <a:cs typeface="Times New Roman" pitchFamily="18" charset="0"/>
            </a:endParaRPr>
          </a:p>
        </p:txBody>
      </p:sp>
      <p:sp>
        <p:nvSpPr>
          <p:cNvPr id="27" name="TextBox 26"/>
          <p:cNvSpPr txBox="1"/>
          <p:nvPr/>
        </p:nvSpPr>
        <p:spPr>
          <a:xfrm>
            <a:off x="22116022" y="21372682"/>
            <a:ext cx="19295708" cy="4401205"/>
          </a:xfrm>
          <a:prstGeom prst="rect">
            <a:avLst/>
          </a:prstGeom>
          <a:solidFill>
            <a:schemeClr val="accent2">
              <a:lumMod val="20000"/>
              <a:lumOff val="80000"/>
            </a:schemeClr>
          </a:solidFill>
          <a:ln w="9525">
            <a:solidFill>
              <a:schemeClr val="tx1">
                <a:lumMod val="95000"/>
                <a:lumOff val="5000"/>
              </a:schemeClr>
            </a:solidFill>
          </a:ln>
        </p:spPr>
        <p:txBody>
          <a:bodyPr wrap="square" rtlCol="0">
            <a:spAutoFit/>
          </a:bodyPr>
          <a:lstStyle/>
          <a:p>
            <a:pPr marL="571500" indent="-571500">
              <a:buFont typeface="Wingdings" panose="05000000000000000000" pitchFamily="2" charset="2"/>
              <a:buChar char="Ø"/>
            </a:pPr>
            <a:r>
              <a:rPr lang="en-GB" sz="2800" i="1" u="sng" dirty="0" smtClean="0"/>
              <a:t>Avoidance and inflexibility variables </a:t>
            </a:r>
            <a:r>
              <a:rPr lang="en-GB" sz="2800" dirty="0" smtClean="0"/>
              <a:t>have adequate predictive ability upon the outcome of smoking cessation, but </a:t>
            </a:r>
            <a:r>
              <a:rPr lang="en-US" sz="2800" i="1" u="sng" dirty="0"/>
              <a:t>smoking-related variables</a:t>
            </a:r>
            <a:r>
              <a:rPr lang="en-US" sz="2800" u="sng" dirty="0"/>
              <a:t> </a:t>
            </a:r>
            <a:r>
              <a:rPr lang="en-US" sz="2800" dirty="0" smtClean="0"/>
              <a:t> and </a:t>
            </a:r>
            <a:r>
              <a:rPr lang="en-GB" sz="2800" i="1" u="sng" dirty="0" smtClean="0"/>
              <a:t>environmental or contextual factors </a:t>
            </a:r>
            <a:r>
              <a:rPr lang="en-GB" sz="2800" dirty="0" smtClean="0"/>
              <a:t>had also important contribution to the model. </a:t>
            </a:r>
          </a:p>
          <a:p>
            <a:pPr marL="571500" indent="-571500">
              <a:buFont typeface="Wingdings" panose="05000000000000000000" pitchFamily="2" charset="2"/>
              <a:buChar char="Ø"/>
            </a:pPr>
            <a:r>
              <a:rPr lang="en-GB" sz="2800" dirty="0" smtClean="0"/>
              <a:t>As proposed by ACT, avoidance and Inflexibility variables are significant factors contributing to smoking cessation. However, the present study indicated that other factors such as environmental or smoking related factors, influence quitting smoking significantly also and a combination of examining these factors leads to a better cessation prediction.</a:t>
            </a:r>
            <a:endParaRPr lang="en-US" sz="2800" i="1" dirty="0" smtClean="0">
              <a:sym typeface="Wingdings" panose="05000000000000000000" pitchFamily="2" charset="2"/>
            </a:endParaRPr>
          </a:p>
          <a:p>
            <a:pPr marL="571500" indent="-571500">
              <a:buFont typeface="Wingdings" panose="05000000000000000000" pitchFamily="2" charset="2"/>
              <a:buChar char="Ø"/>
            </a:pPr>
            <a:r>
              <a:rPr lang="en-US" sz="2800" dirty="0" smtClean="0">
                <a:sym typeface="Wingdings" panose="05000000000000000000" pitchFamily="2" charset="2"/>
              </a:rPr>
              <a:t>Many factors (e.g. parental and peer smoking, personal drug use, age of first cigarette) </a:t>
            </a:r>
            <a:r>
              <a:rPr lang="en-GB" sz="2800" dirty="0"/>
              <a:t>did not reach </a:t>
            </a:r>
            <a:r>
              <a:rPr lang="en-GB" sz="2800" dirty="0" smtClean="0"/>
              <a:t>significance but they increased the variance explained by the model</a:t>
            </a:r>
            <a:r>
              <a:rPr lang="en-US" sz="2800" dirty="0" smtClean="0">
                <a:sym typeface="Wingdings" panose="05000000000000000000" pitchFamily="2" charset="2"/>
              </a:rPr>
              <a:t>. </a:t>
            </a:r>
            <a:endParaRPr lang="en-GB" sz="2800" dirty="0" smtClean="0"/>
          </a:p>
          <a:p>
            <a:pPr marL="571500" indent="-571500">
              <a:buFont typeface="Wingdings" panose="05000000000000000000" pitchFamily="2" charset="2"/>
              <a:buChar char="Ø"/>
            </a:pPr>
            <a:r>
              <a:rPr lang="en-GB" sz="2800" b="1" u="sng" dirty="0" smtClean="0"/>
              <a:t>Limitations</a:t>
            </a:r>
            <a:r>
              <a:rPr lang="en-GB" sz="2800" u="sng" dirty="0"/>
              <a:t> </a:t>
            </a:r>
            <a:r>
              <a:rPr lang="en-GB" sz="2800" u="sng" dirty="0" smtClean="0"/>
              <a:t>&amp; </a:t>
            </a:r>
            <a:r>
              <a:rPr lang="en-GB" sz="2800" b="1" u="sng" dirty="0" smtClean="0"/>
              <a:t>Future </a:t>
            </a:r>
            <a:r>
              <a:rPr lang="en-GB" sz="2800" b="1" u="sng" dirty="0"/>
              <a:t>directions </a:t>
            </a:r>
            <a:r>
              <a:rPr lang="en-GB" sz="2800" b="1" u="sng" dirty="0" smtClean="0"/>
              <a:t>:</a:t>
            </a:r>
            <a:endParaRPr lang="en-GB" sz="2800" b="1" u="sng" dirty="0"/>
          </a:p>
          <a:p>
            <a:r>
              <a:rPr lang="en-GB" sz="2800" dirty="0"/>
              <a:t>-The absence of a comparison group receiving a different treatment</a:t>
            </a:r>
            <a:r>
              <a:rPr lang="en-GB" sz="2800" dirty="0" smtClean="0"/>
              <a:t>.</a:t>
            </a:r>
            <a:r>
              <a:rPr lang="en-GB" sz="2800" dirty="0"/>
              <a:t> </a:t>
            </a:r>
            <a:r>
              <a:rPr lang="en-GB" sz="2800" dirty="0" smtClean="0"/>
              <a:t>Future studies should include comparison group as a control group</a:t>
            </a:r>
            <a:r>
              <a:rPr lang="en-GB" sz="2800" dirty="0"/>
              <a:t> </a:t>
            </a:r>
            <a:r>
              <a:rPr lang="en-GB" sz="2800" dirty="0" smtClean="0"/>
              <a:t>to examine whether influential factors for smoking cessation vary depending on the treatment approach being utilized.</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3068</TotalTime>
  <Words>1158</Words>
  <Application>Microsoft Office PowerPoint</Application>
  <PresentationFormat>Custom</PresentationFormat>
  <Paragraphs>49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Geo</dc:creator>
  <cp:lastModifiedBy>Georgia</cp:lastModifiedBy>
  <cp:revision>360</cp:revision>
  <dcterms:created xsi:type="dcterms:W3CDTF">2015-01-15T11:07:09Z</dcterms:created>
  <dcterms:modified xsi:type="dcterms:W3CDTF">2015-07-13T07:30:01Z</dcterms:modified>
</cp:coreProperties>
</file>