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2.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7" r:id="rId1"/>
  </p:sldMasterIdLst>
  <p:notesMasterIdLst>
    <p:notesMasterId r:id="rId29"/>
  </p:notesMasterIdLst>
  <p:sldIdLst>
    <p:sldId id="256" r:id="rId2"/>
    <p:sldId id="277" r:id="rId3"/>
    <p:sldId id="260" r:id="rId4"/>
    <p:sldId id="271" r:id="rId5"/>
    <p:sldId id="261" r:id="rId6"/>
    <p:sldId id="262" r:id="rId7"/>
    <p:sldId id="263" r:id="rId8"/>
    <p:sldId id="265" r:id="rId9"/>
    <p:sldId id="266" r:id="rId10"/>
    <p:sldId id="269" r:id="rId11"/>
    <p:sldId id="270" r:id="rId12"/>
    <p:sldId id="272" r:id="rId13"/>
    <p:sldId id="273" r:id="rId14"/>
    <p:sldId id="274" r:id="rId15"/>
    <p:sldId id="278" r:id="rId16"/>
    <p:sldId id="279" r:id="rId17"/>
    <p:sldId id="296" r:id="rId18"/>
    <p:sldId id="280" r:id="rId19"/>
    <p:sldId id="281" r:id="rId20"/>
    <p:sldId id="282" r:id="rId21"/>
    <p:sldId id="284" r:id="rId22"/>
    <p:sldId id="283" r:id="rId23"/>
    <p:sldId id="285" r:id="rId24"/>
    <p:sldId id="287" r:id="rId25"/>
    <p:sldId id="291" r:id="rId26"/>
    <p:sldId id="295" r:id="rId27"/>
    <p:sldId id="297" r:id="rId2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lla Savvides"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639" autoAdjust="0"/>
  </p:normalViewPr>
  <p:slideViewPr>
    <p:cSldViewPr>
      <p:cViewPr>
        <p:scale>
          <a:sx n="68" d="100"/>
          <a:sy n="68" d="100"/>
        </p:scale>
        <p:origin x="-1362" y="4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7-05T08:08:25.489" idx="1">
    <p:pos x="10" y="10"/>
    <p:text>Will be passed over very quickly - Vasilis will only read out the notes basically.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07-05T08:13:02.677" idx="2">
    <p:pos x="10" y="10"/>
    <p:text>could we remove anything from results?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76AD90D6-BF77-4A60-AC93-D3E26124D75B}" type="datetimeFigureOut">
              <a:rPr lang="el-GR"/>
              <a:pPr/>
              <a:t>9/7/2013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9B6BC20E-11C6-47F4-BF64-18F5950E170E}" type="slidenum">
              <a:rPr lang="el-GR"/>
              <a:pPr/>
              <a:t>‹#›</a:t>
            </a:fld>
            <a:endParaRPr lang="el-GR"/>
          </a:p>
        </p:txBody>
      </p:sp>
    </p:spTree>
    <p:extLst>
      <p:ext uri="{BB962C8B-B14F-4D97-AF65-F5344CB8AC3E}">
        <p14:creationId xmlns:p14="http://schemas.microsoft.com/office/powerpoint/2010/main" val="2447812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Wingdings" pitchFamily="2" charset="2"/>
              <a:buChar char="Ø"/>
            </a:pPr>
            <a:endParaRPr lang="el-GR" dirty="0" smtClean="0">
              <a:latin typeface="Times New Roman" pitchFamily="18" charset="0"/>
              <a:ea typeface="ＭＳ Ｐゴシック" pitchFamily="34" charset="-128"/>
              <a:cs typeface="Times New Roman" pitchFamily="18" charset="0"/>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E957A8E-BF6E-413B-A570-06223E1E09C9}" type="slidenum">
              <a:rPr lang="el-GR" sz="1200">
                <a:latin typeface="Calibri" pitchFamily="34" charset="0"/>
              </a:rPr>
              <a:pPr eaLnBrk="1" hangingPunct="1"/>
              <a:t>1</a:t>
            </a:fld>
            <a:endParaRPr lang="el-GR"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Times New Roman" pitchFamily="18" charset="0"/>
                <a:ea typeface="ＭＳ Ｐゴシック" pitchFamily="34" charset="-128"/>
                <a:cs typeface="Times New Roman" pitchFamily="18" charset="0"/>
              </a:rPr>
              <a:t>This is a table showing the means and standard deviations of the measures before treatment</a:t>
            </a:r>
            <a:endParaRPr lang="el-GR" dirty="0" smtClean="0">
              <a:latin typeface="Times New Roman" pitchFamily="18" charset="0"/>
              <a:ea typeface="ＭＳ Ｐゴシック" pitchFamily="34" charset="-128"/>
              <a:cs typeface="Times New Roman" pitchFamily="18" charset="0"/>
            </a:endParaRPr>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5FD5D7C-9217-4BC6-AEF0-3C98BB00AEAA}" type="slidenum">
              <a:rPr lang="el-GR" sz="1200">
                <a:latin typeface="Calibri" pitchFamily="34" charset="0"/>
              </a:rPr>
              <a:pPr eaLnBrk="1" hangingPunct="1"/>
              <a:t>10</a:t>
            </a:fld>
            <a:endParaRPr lang="el-GR" sz="12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buFont typeface="Wingdings" pitchFamily="2" charset="2"/>
              <a:buChar char="§"/>
            </a:pPr>
            <a:r>
              <a:rPr lang="en-US" sz="1100" dirty="0" smtClean="0">
                <a:latin typeface="Times New Roman" pitchFamily="18" charset="0"/>
                <a:ea typeface="ＭＳ Ｐゴシック" pitchFamily="34" charset="-128"/>
                <a:cs typeface="Times New Roman" pitchFamily="18" charset="0"/>
              </a:rPr>
              <a:t>Only mention the repeated measures</a:t>
            </a:r>
            <a:r>
              <a:rPr lang="en-US" sz="1100" baseline="0" dirty="0" smtClean="0">
                <a:latin typeface="Times New Roman" pitchFamily="18" charset="0"/>
                <a:ea typeface="ＭＳ Ｐゴシック" pitchFamily="34" charset="-128"/>
                <a:cs typeface="Times New Roman" pitchFamily="18" charset="0"/>
              </a:rPr>
              <a:t> </a:t>
            </a:r>
            <a:r>
              <a:rPr lang="en-US" sz="1100" baseline="0" dirty="0" err="1" smtClean="0">
                <a:latin typeface="Times New Roman" pitchFamily="18" charset="0"/>
                <a:ea typeface="ＭＳ Ｐゴシック" pitchFamily="34" charset="-128"/>
                <a:cs typeface="Times New Roman" pitchFamily="18" charset="0"/>
              </a:rPr>
              <a:t>anova</a:t>
            </a:r>
            <a:r>
              <a:rPr lang="en-US" sz="1100" baseline="0" dirty="0" smtClean="0">
                <a:latin typeface="Times New Roman" pitchFamily="18" charset="0"/>
                <a:ea typeface="ＭＳ Ｐゴシック" pitchFamily="34" charset="-128"/>
                <a:cs typeface="Times New Roman" pitchFamily="18" charset="0"/>
              </a:rPr>
              <a:t> and the significant main effect of time and the interaction.</a:t>
            </a:r>
            <a:endParaRPr lang="en-US" sz="1100" dirty="0" smtClean="0">
              <a:latin typeface="Times New Roman" pitchFamily="18" charset="0"/>
              <a:ea typeface="ＭＳ Ｐゴシック" pitchFamily="34" charset="-128"/>
              <a:cs typeface="Times New Roman" pitchFamily="18" charset="0"/>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66B2D60-B942-4019-B494-980E4CC88F6D}" type="slidenum">
              <a:rPr lang="el-GR" sz="1200">
                <a:latin typeface="Calibri" pitchFamily="34" charset="0"/>
              </a:rPr>
              <a:pPr eaLnBrk="1" hangingPunct="1"/>
              <a:t>11</a:t>
            </a:fld>
            <a:endParaRPr lang="el-GR"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itchFamily="2" charset="2"/>
              <a:buChar char="§"/>
            </a:pPr>
            <a:r>
              <a:rPr lang="en-US" sz="1100" dirty="0" smtClean="0">
                <a:latin typeface="Times New Roman" pitchFamily="18" charset="0"/>
                <a:ea typeface="ＭＳ Ｐゴシック" pitchFamily="34" charset="-128"/>
                <a:cs typeface="Times New Roman" pitchFamily="18" charset="0"/>
              </a:rPr>
              <a:t>Very quickly just mention that only AIS showed significance in</a:t>
            </a:r>
            <a:r>
              <a:rPr lang="en-US" sz="1100" baseline="0" dirty="0" smtClean="0">
                <a:latin typeface="Times New Roman" pitchFamily="18" charset="0"/>
                <a:ea typeface="ＭＳ Ｐゴシック" pitchFamily="34" charset="-128"/>
                <a:cs typeface="Times New Roman" pitchFamily="18" charset="0"/>
              </a:rPr>
              <a:t> the interaction between time and groups with an F value of 2.86 and p at .068</a:t>
            </a:r>
            <a:endParaRPr lang="el-GR" sz="1100" dirty="0" smtClean="0">
              <a:latin typeface="Times New Roman" pitchFamily="18" charset="0"/>
              <a:ea typeface="ＭＳ Ｐゴシック" pitchFamily="34" charset="-128"/>
              <a:cs typeface="Times New Roman" pitchFamily="18" charset="0"/>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DBD3D8D-9944-42DF-AF84-ECF019A5F689}" type="slidenum">
              <a:rPr lang="el-GR" sz="1200">
                <a:latin typeface="Calibri" pitchFamily="34" charset="0"/>
              </a:rPr>
              <a:pPr eaLnBrk="1" hangingPunct="1"/>
              <a:t>12</a:t>
            </a:fld>
            <a:endParaRPr lang="el-GR"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itchFamily="2" charset="2"/>
              <a:buChar char="q"/>
            </a:pPr>
            <a:r>
              <a:rPr lang="en-US" sz="2200" dirty="0" smtClean="0">
                <a:latin typeface="Times New Roman" pitchFamily="18" charset="0"/>
                <a:ea typeface="ＭＳ Ｐゴシック" pitchFamily="34" charset="-128"/>
                <a:cs typeface="Times New Roman" pitchFamily="18" charset="0"/>
              </a:rPr>
              <a:t>No significant differences between groups in measurements before and after treatment in relation to the Perceived Stress</a:t>
            </a:r>
            <a:r>
              <a:rPr lang="el-GR" sz="2200" dirty="0" smtClean="0">
                <a:latin typeface="Times New Roman" pitchFamily="18" charset="0"/>
                <a:ea typeface="ＭＳ Ｐゴシック" pitchFamily="34" charset="-128"/>
                <a:cs typeface="Times New Roman" pitchFamily="18" charset="0"/>
              </a:rPr>
              <a:t> (</a:t>
            </a:r>
            <a:r>
              <a:rPr lang="en-US" sz="2200" dirty="0" smtClean="0">
                <a:latin typeface="Times New Roman" pitchFamily="18" charset="0"/>
                <a:ea typeface="ＭＳ Ｐゴシック" pitchFamily="34" charset="-128"/>
                <a:cs typeface="Times New Roman" pitchFamily="18" charset="0"/>
              </a:rPr>
              <a:t>PSS</a:t>
            </a:r>
            <a:r>
              <a:rPr lang="el-GR" sz="2200" dirty="0" smtClean="0">
                <a:latin typeface="Times New Roman" pitchFamily="18" charset="0"/>
                <a:ea typeface="ＭＳ Ｐゴシック" pitchFamily="34" charset="-128"/>
                <a:cs typeface="Times New Roman" pitchFamily="18" charset="0"/>
              </a:rPr>
              <a:t>), </a:t>
            </a:r>
            <a:r>
              <a:rPr lang="en-US" sz="2200" dirty="0" smtClean="0">
                <a:latin typeface="Times New Roman" pitchFamily="18" charset="0"/>
                <a:ea typeface="ＭＳ Ｐゴシック" pitchFamily="34" charset="-128"/>
                <a:cs typeface="Times New Roman" pitchFamily="18" charset="0"/>
              </a:rPr>
              <a:t>the</a:t>
            </a:r>
            <a:r>
              <a:rPr lang="el-GR" sz="2200" dirty="0" smtClean="0">
                <a:latin typeface="Times New Roman" pitchFamily="18" charset="0"/>
                <a:ea typeface="ＭＳ Ｐゴシック" pitchFamily="34" charset="-128"/>
                <a:cs typeface="Times New Roman" pitchFamily="18" charset="0"/>
              </a:rPr>
              <a:t> </a:t>
            </a:r>
            <a:r>
              <a:rPr lang="en-US" sz="2200" dirty="0" smtClean="0">
                <a:latin typeface="Times New Roman" pitchFamily="18" charset="0"/>
                <a:ea typeface="ＭＳ Ｐゴシック" pitchFamily="34" charset="-128"/>
                <a:cs typeface="Times New Roman" pitchFamily="18" charset="0"/>
              </a:rPr>
              <a:t>CO index</a:t>
            </a:r>
            <a:r>
              <a:rPr lang="el-GR" sz="2200" dirty="0" smtClean="0">
                <a:latin typeface="Times New Roman" pitchFamily="18" charset="0"/>
                <a:ea typeface="ＭＳ Ｐゴシック" pitchFamily="34" charset="-128"/>
                <a:cs typeface="Times New Roman" pitchFamily="18" charset="0"/>
              </a:rPr>
              <a:t> </a:t>
            </a:r>
            <a:r>
              <a:rPr lang="en-US" sz="2200" dirty="0" smtClean="0">
                <a:latin typeface="Times New Roman" pitchFamily="18" charset="0"/>
                <a:ea typeface="ＭＳ Ｐゴシック" pitchFamily="34" charset="-128"/>
                <a:cs typeface="Times New Roman" pitchFamily="18" charset="0"/>
              </a:rPr>
              <a:t>and the experiential avoidance and cognitive fusion</a:t>
            </a:r>
            <a:r>
              <a:rPr lang="el-GR" sz="2200" dirty="0" smtClean="0">
                <a:latin typeface="Times New Roman" pitchFamily="18" charset="0"/>
                <a:ea typeface="ＭＳ Ｐゴシック" pitchFamily="34" charset="-128"/>
                <a:cs typeface="Times New Roman" pitchFamily="18" charset="0"/>
              </a:rPr>
              <a:t> (</a:t>
            </a:r>
            <a:r>
              <a:rPr lang="en-US" sz="2200" dirty="0" smtClean="0">
                <a:latin typeface="Times New Roman" pitchFamily="18" charset="0"/>
                <a:ea typeface="ＭＳ Ｐゴシック" pitchFamily="34" charset="-128"/>
                <a:cs typeface="Times New Roman" pitchFamily="18" charset="0"/>
              </a:rPr>
              <a:t>AFQ-Y8</a:t>
            </a:r>
            <a:r>
              <a:rPr lang="el-GR" sz="2200" dirty="0" smtClean="0">
                <a:latin typeface="Times New Roman" pitchFamily="18" charset="0"/>
                <a:ea typeface="ＭＳ Ｐゴシック" pitchFamily="34" charset="-128"/>
                <a:cs typeface="Times New Roman" pitchFamily="18" charset="0"/>
              </a:rPr>
              <a:t>)</a:t>
            </a:r>
            <a:r>
              <a:rPr lang="en-US" sz="2200" dirty="0" smtClean="0">
                <a:latin typeface="Times New Roman" pitchFamily="18" charset="0"/>
                <a:ea typeface="ＭＳ Ｐゴシック" pitchFamily="34" charset="-128"/>
                <a:cs typeface="Times New Roman" pitchFamily="18" charset="0"/>
              </a:rPr>
              <a:t>.</a:t>
            </a:r>
            <a:endParaRPr lang="el-GR" sz="2200" dirty="0" smtClean="0">
              <a:latin typeface="Times New Roman" pitchFamily="18" charset="0"/>
              <a:ea typeface="ＭＳ Ｐゴシック" pitchFamily="34" charset="-128"/>
              <a:cs typeface="Times New Roman" pitchFamily="18" charset="0"/>
            </a:endParaRPr>
          </a:p>
          <a:p>
            <a:pPr lvl="1">
              <a:buFont typeface="Wingdings" pitchFamily="2" charset="2"/>
              <a:buChar char="§"/>
            </a:pPr>
            <a:r>
              <a:rPr lang="en-US" dirty="0" smtClean="0">
                <a:latin typeface="Times New Roman" pitchFamily="18" charset="0"/>
                <a:ea typeface="ＭＳ Ｐゴシック" pitchFamily="34" charset="-128"/>
                <a:cs typeface="Times New Roman" pitchFamily="18" charset="0"/>
              </a:rPr>
              <a:t>Significant differences between groups with respect to nicotine dependence (FTND) and psychological inflexibility (AIS)</a:t>
            </a:r>
            <a:r>
              <a:rPr lang="el-GR" sz="2000" dirty="0" smtClean="0">
                <a:latin typeface="Times New Roman" pitchFamily="18" charset="0"/>
                <a:ea typeface="ＭＳ Ｐゴシック" pitchFamily="34" charset="-128"/>
                <a:cs typeface="Times New Roman" pitchFamily="18" charset="0"/>
              </a:rPr>
              <a:t> </a:t>
            </a:r>
            <a:r>
              <a:rPr lang="el-GR" sz="2000" dirty="0" smtClean="0">
                <a:latin typeface="Times New Roman" pitchFamily="18" charset="0"/>
                <a:ea typeface="ＭＳ Ｐゴシック" pitchFamily="34" charset="-128"/>
                <a:cs typeface="Times New Roman" pitchFamily="18" charset="0"/>
                <a:sym typeface="Wingdings" pitchFamily="2" charset="2"/>
              </a:rPr>
              <a:t> </a:t>
            </a:r>
            <a:r>
              <a:rPr lang="en-US" sz="2000" b="1" i="1" dirty="0" smtClean="0">
                <a:latin typeface="Times New Roman" pitchFamily="18" charset="0"/>
                <a:ea typeface="ＭＳ Ｐゴシック" pitchFamily="34" charset="-128"/>
                <a:cs typeface="Times New Roman" pitchFamily="18" charset="0"/>
                <a:sym typeface="Wingdings" pitchFamily="2" charset="2"/>
              </a:rPr>
              <a:t>Significant decline</a:t>
            </a:r>
            <a:endParaRPr lang="el-GR" sz="2000" b="1" i="1" dirty="0" smtClean="0">
              <a:latin typeface="Times New Roman" pitchFamily="18" charset="0"/>
              <a:ea typeface="ＭＳ Ｐゴシック" pitchFamily="34" charset="-128"/>
              <a:cs typeface="Times New Roman" pitchFamily="18" charset="0"/>
              <a:sym typeface="Wingdings" pitchFamily="2" charset="2"/>
            </a:endParaRPr>
          </a:p>
          <a:p>
            <a:pPr lvl="1">
              <a:buFont typeface="Wingdings" pitchFamily="2" charset="2"/>
              <a:buChar char="§"/>
            </a:pPr>
            <a:r>
              <a:rPr lang="en-US" b="1" i="1" dirty="0" smtClean="0">
                <a:latin typeface="Times New Roman" pitchFamily="18" charset="0"/>
                <a:ea typeface="ＭＳ Ｐゴシック" pitchFamily="34" charset="-128"/>
                <a:cs typeface="Times New Roman" pitchFamily="18" charset="0"/>
                <a:sym typeface="Wingdings" pitchFamily="2" charset="2"/>
              </a:rPr>
              <a:t>Recommendation</a:t>
            </a:r>
            <a:r>
              <a:rPr lang="el-GR" sz="2000" b="1" i="1" dirty="0" smtClean="0">
                <a:latin typeface="Times New Roman" pitchFamily="18" charset="0"/>
                <a:ea typeface="ＭＳ Ｐゴシック" pitchFamily="34" charset="-128"/>
                <a:cs typeface="Times New Roman" pitchFamily="18" charset="0"/>
                <a:sym typeface="Wingdings" pitchFamily="2" charset="2"/>
              </a:rPr>
              <a:t>: </a:t>
            </a:r>
            <a:r>
              <a:rPr lang="en-US" dirty="0" smtClean="0">
                <a:latin typeface="Times New Roman" pitchFamily="18" charset="0"/>
                <a:ea typeface="ＭＳ Ｐゴシック" pitchFamily="34" charset="-128"/>
                <a:cs typeface="Times New Roman" pitchFamily="18" charset="0"/>
                <a:sym typeface="Wingdings" pitchFamily="2" charset="2"/>
              </a:rPr>
              <a:t>B</a:t>
            </a:r>
            <a:r>
              <a:rPr lang="en-US" dirty="0" smtClean="0">
                <a:latin typeface="Times New Roman" pitchFamily="18" charset="0"/>
                <a:ea typeface="ＭＳ Ｐゴシック" pitchFamily="34" charset="-128"/>
                <a:cs typeface="Times New Roman" pitchFamily="18" charset="0"/>
              </a:rPr>
              <a:t>alanced separation of groups based on several indicators: number of cigarettes smoked, nicotine dependency ratio (FTND), Index CO, years of smoking, etc.</a:t>
            </a:r>
            <a:endParaRPr lang="el-GR" sz="2000" dirty="0" smtClean="0">
              <a:latin typeface="Times New Roman" pitchFamily="18" charset="0"/>
              <a:ea typeface="ＭＳ Ｐゴシック" pitchFamily="34" charset="-128"/>
              <a:cs typeface="Times New Roman" pitchFamily="18" charset="0"/>
              <a:sym typeface="Wingdings" pitchFamily="2" charset="2"/>
            </a:endParaRPr>
          </a:p>
          <a:p>
            <a:pPr>
              <a:buFont typeface="Wingdings" pitchFamily="2" charset="2"/>
              <a:buChar char="q"/>
            </a:pPr>
            <a:r>
              <a:rPr lang="en-US" sz="2200" dirty="0" smtClean="0">
                <a:latin typeface="Times New Roman" pitchFamily="18" charset="0"/>
                <a:ea typeface="ＭＳ Ｐゴシック" pitchFamily="34" charset="-128"/>
                <a:cs typeface="Times New Roman" pitchFamily="18" charset="0"/>
              </a:rPr>
              <a:t>Only the </a:t>
            </a:r>
            <a:r>
              <a:rPr lang="en-US" sz="2200" b="1" dirty="0" smtClean="0">
                <a:latin typeface="Times New Roman" pitchFamily="18" charset="0"/>
                <a:ea typeface="ＭＳ Ｐゴシック" pitchFamily="34" charset="-128"/>
                <a:cs typeface="Times New Roman" pitchFamily="18" charset="0"/>
              </a:rPr>
              <a:t>1</a:t>
            </a:r>
            <a:r>
              <a:rPr lang="en-US" sz="2200" b="1" baseline="30000" dirty="0" smtClean="0">
                <a:latin typeface="Times New Roman" pitchFamily="18" charset="0"/>
                <a:ea typeface="ＭＳ Ｐゴシック" pitchFamily="34" charset="-128"/>
                <a:cs typeface="Times New Roman" pitchFamily="18" charset="0"/>
              </a:rPr>
              <a:t>st</a:t>
            </a:r>
            <a:r>
              <a:rPr lang="en-US" sz="2200" b="1" dirty="0" smtClean="0">
                <a:latin typeface="Times New Roman" pitchFamily="18" charset="0"/>
                <a:ea typeface="ＭＳ Ｐゴシック" pitchFamily="34" charset="-128"/>
                <a:cs typeface="Times New Roman" pitchFamily="18" charset="0"/>
              </a:rPr>
              <a:t> Hypothesis </a:t>
            </a:r>
            <a:r>
              <a:rPr lang="en-US" sz="2200" dirty="0" smtClean="0">
                <a:latin typeface="Times New Roman" pitchFamily="18" charset="0"/>
                <a:ea typeface="ＭＳ Ｐゴシック" pitchFamily="34" charset="-128"/>
                <a:cs typeface="Times New Roman" pitchFamily="18" charset="0"/>
              </a:rPr>
              <a:t>is supported by data</a:t>
            </a:r>
            <a:r>
              <a:rPr lang="el-GR" sz="2200" b="1" i="1" dirty="0" smtClean="0">
                <a:latin typeface="Times New Roman" pitchFamily="18" charset="0"/>
                <a:ea typeface="ＭＳ Ｐゴシック" pitchFamily="34" charset="-128"/>
                <a:cs typeface="Times New Roman" pitchFamily="18" charset="0"/>
                <a:sym typeface="Wingdings" pitchFamily="2" charset="2"/>
              </a:rPr>
              <a:t> </a:t>
            </a:r>
            <a:r>
              <a:rPr lang="en-US" sz="2200" dirty="0" smtClean="0">
                <a:latin typeface="Times New Roman" pitchFamily="18" charset="0"/>
                <a:ea typeface="ＭＳ Ｐゴシック" pitchFamily="34" charset="-128"/>
                <a:cs typeface="Times New Roman" pitchFamily="18" charset="0"/>
                <a:sym typeface="Wingdings" pitchFamily="2" charset="2"/>
              </a:rPr>
              <a:t>The ACT-SMS group showed a significant decline of the CO</a:t>
            </a:r>
            <a:r>
              <a:rPr lang="el-GR" sz="2200" dirty="0" smtClean="0">
                <a:latin typeface="Times New Roman" pitchFamily="18" charset="0"/>
                <a:ea typeface="ＭＳ Ｐゴシック" pitchFamily="34" charset="-128"/>
                <a:cs typeface="Times New Roman" pitchFamily="18" charset="0"/>
                <a:sym typeface="Wingdings" pitchFamily="2" charset="2"/>
              </a:rPr>
              <a:t> </a:t>
            </a:r>
            <a:r>
              <a:rPr lang="en-US" sz="2200" dirty="0" smtClean="0">
                <a:latin typeface="Times New Roman" pitchFamily="18" charset="0"/>
                <a:ea typeface="ＭＳ Ｐゴシック" pitchFamily="34" charset="-128"/>
                <a:cs typeface="Times New Roman" pitchFamily="18" charset="0"/>
                <a:sym typeface="Wingdings" pitchFamily="2" charset="2"/>
              </a:rPr>
              <a:t>index after therapy</a:t>
            </a:r>
            <a:r>
              <a:rPr lang="el-GR" sz="2200" dirty="0" smtClean="0">
                <a:latin typeface="Times New Roman" pitchFamily="18" charset="0"/>
                <a:ea typeface="ＭＳ Ｐゴシック" pitchFamily="34" charset="-128"/>
                <a:cs typeface="Times New Roman" pitchFamily="18" charset="0"/>
                <a:sym typeface="Wingdings" pitchFamily="2" charset="2"/>
              </a:rPr>
              <a:t>,  </a:t>
            </a:r>
            <a:r>
              <a:rPr lang="en-US" sz="2200" dirty="0" smtClean="0">
                <a:latin typeface="Times New Roman" pitchFamily="18" charset="0"/>
                <a:ea typeface="ＭＳ Ｐゴシック" pitchFamily="34" charset="-128"/>
                <a:cs typeface="Times New Roman" pitchFamily="18" charset="0"/>
                <a:sym typeface="Wingdings" pitchFamily="2" charset="2"/>
              </a:rPr>
              <a:t>compared with ACT </a:t>
            </a:r>
            <a:r>
              <a:rPr lang="el-GR" sz="2200" dirty="0" smtClean="0">
                <a:latin typeface="Times New Roman" pitchFamily="18" charset="0"/>
                <a:ea typeface="ＭＳ Ｐゴシック" pitchFamily="34" charset="-128"/>
                <a:cs typeface="Times New Roman" pitchFamily="18" charset="0"/>
                <a:sym typeface="Wingdings" pitchFamily="2" charset="2"/>
              </a:rPr>
              <a:t> </a:t>
            </a:r>
            <a:r>
              <a:rPr lang="en-US" sz="2200" dirty="0" smtClean="0">
                <a:latin typeface="Times New Roman" pitchFamily="18" charset="0"/>
                <a:ea typeface="ＭＳ Ｐゴシック" pitchFamily="34" charset="-128"/>
                <a:cs typeface="Times New Roman" pitchFamily="18" charset="0"/>
                <a:sym typeface="Wingdings" pitchFamily="2" charset="2"/>
              </a:rPr>
              <a:t>group and control group</a:t>
            </a:r>
            <a:r>
              <a:rPr lang="el-GR" sz="2200" dirty="0" smtClean="0">
                <a:latin typeface="Times New Roman" pitchFamily="18" charset="0"/>
                <a:ea typeface="ＭＳ Ｐゴシック" pitchFamily="34" charset="-128"/>
                <a:cs typeface="Times New Roman" pitchFamily="18" charset="0"/>
                <a:sym typeface="Wingdings" pitchFamily="2" charset="2"/>
              </a:rPr>
              <a:t>.</a:t>
            </a:r>
          </a:p>
          <a:p>
            <a:pPr lvl="1">
              <a:buFont typeface="Wingdings" pitchFamily="2" charset="2"/>
              <a:buChar char="q"/>
            </a:pPr>
            <a:r>
              <a:rPr lang="en-US" sz="2000" dirty="0" smtClean="0">
                <a:latin typeface="Times New Roman" pitchFamily="18" charset="0"/>
                <a:ea typeface="ＭＳ Ｐゴシック" pitchFamily="34" charset="-128"/>
                <a:cs typeface="Times New Roman" pitchFamily="18" charset="0"/>
                <a:sym typeface="Wingdings" pitchFamily="2" charset="2"/>
              </a:rPr>
              <a:t>Text messaging may hav</a:t>
            </a:r>
            <a:r>
              <a:rPr lang="en-US" dirty="0" smtClean="0">
                <a:latin typeface="Times New Roman" pitchFamily="18" charset="0"/>
                <a:ea typeface="ＭＳ Ｐゴシック" pitchFamily="34" charset="-128"/>
                <a:cs typeface="Times New Roman" pitchFamily="18" charset="0"/>
                <a:sym typeface="Wingdings" pitchFamily="2" charset="2"/>
              </a:rPr>
              <a:t>e enhanced the</a:t>
            </a:r>
            <a:r>
              <a:rPr lang="el-GR" sz="2000" dirty="0" smtClean="0">
                <a:latin typeface="Times New Roman" pitchFamily="18" charset="0"/>
                <a:ea typeface="ＭＳ Ｐゴシック" pitchFamily="34" charset="-128"/>
                <a:cs typeface="Times New Roman" pitchFamily="18" charset="0"/>
                <a:sym typeface="Wingdings" pitchFamily="2" charset="2"/>
              </a:rPr>
              <a:t> </a:t>
            </a:r>
            <a:r>
              <a:rPr lang="en-US" sz="2000" dirty="0" smtClean="0">
                <a:latin typeface="Times New Roman" pitchFamily="18" charset="0"/>
                <a:ea typeface="ＭＳ Ｐゴシック" pitchFamily="34" charset="-128"/>
                <a:cs typeface="Times New Roman" pitchFamily="18" charset="0"/>
                <a:sym typeface="Wingdings" pitchFamily="2" charset="2"/>
              </a:rPr>
              <a:t>ACT</a:t>
            </a:r>
            <a:r>
              <a:rPr lang="el-GR" sz="2000" dirty="0" smtClean="0">
                <a:latin typeface="Times New Roman" pitchFamily="18" charset="0"/>
                <a:ea typeface="ＭＳ Ｐゴシック" pitchFamily="34" charset="-128"/>
                <a:cs typeface="Times New Roman" pitchFamily="18" charset="0"/>
                <a:sym typeface="Wingdings" pitchFamily="2" charset="2"/>
              </a:rPr>
              <a:t> </a:t>
            </a:r>
            <a:r>
              <a:rPr lang="en-US" sz="2000" dirty="0" smtClean="0">
                <a:latin typeface="Times New Roman" pitchFamily="18" charset="0"/>
                <a:ea typeface="ＭＳ Ｐゴシック" pitchFamily="34" charset="-128"/>
                <a:cs typeface="Times New Roman" pitchFamily="18" charset="0"/>
                <a:sym typeface="Wingdings" pitchFamily="2" charset="2"/>
              </a:rPr>
              <a:t>therapy in regards to helping smokers to reduce or quit smoking</a:t>
            </a:r>
            <a:r>
              <a:rPr lang="el-GR" sz="2000" dirty="0" smtClean="0">
                <a:latin typeface="Times New Roman" pitchFamily="18" charset="0"/>
                <a:ea typeface="ＭＳ Ｐゴシック" pitchFamily="34" charset="-128"/>
                <a:cs typeface="Times New Roman" pitchFamily="18" charset="0"/>
                <a:sym typeface="Wingdings" pitchFamily="2" charset="2"/>
              </a:rPr>
              <a:t>.</a:t>
            </a:r>
            <a:endParaRPr lang="el-GR" sz="2000" dirty="0" smtClean="0">
              <a:latin typeface="Times New Roman" pitchFamily="18" charset="0"/>
              <a:ea typeface="ＭＳ Ｐゴシック" pitchFamily="34" charset="-128"/>
              <a:cs typeface="Times New Roman" pitchFamily="18" charset="0"/>
            </a:endParaRPr>
          </a:p>
          <a:p>
            <a:pPr>
              <a:buFont typeface="Wingdings" pitchFamily="2" charset="2"/>
              <a:buChar char="§"/>
            </a:pPr>
            <a:r>
              <a:rPr lang="en-US" sz="1000" dirty="0" smtClean="0">
                <a:latin typeface="Times New Roman" pitchFamily="18" charset="0"/>
                <a:ea typeface="ＭＳ Ｐゴシック" pitchFamily="34" charset="-128"/>
                <a:cs typeface="Times New Roman" pitchFamily="18" charset="0"/>
              </a:rPr>
              <a:t>We expected that our data would follow previous research in reducing the level of nicotine dependence in the ACT and ACT-SMS group. Perhaps in </a:t>
            </a:r>
            <a:r>
              <a:rPr lang="en-US" sz="1000" dirty="0" err="1" smtClean="0">
                <a:latin typeface="Times New Roman" pitchFamily="18" charset="0"/>
                <a:ea typeface="ＭＳ Ｐゴシック" pitchFamily="34" charset="-128"/>
                <a:cs typeface="Times New Roman" pitchFamily="18" charset="0"/>
              </a:rPr>
              <a:t>followup</a:t>
            </a:r>
            <a:r>
              <a:rPr lang="en-US" sz="1000" dirty="0" smtClean="0">
                <a:latin typeface="Times New Roman" pitchFamily="18" charset="0"/>
                <a:ea typeface="ＭＳ Ｐゴシック" pitchFamily="34" charset="-128"/>
                <a:cs typeface="Times New Roman" pitchFamily="18" charset="0"/>
              </a:rPr>
              <a:t> measures this would be</a:t>
            </a:r>
            <a:r>
              <a:rPr lang="en-US" sz="1000" baseline="0" dirty="0" smtClean="0">
                <a:latin typeface="Times New Roman" pitchFamily="18" charset="0"/>
                <a:ea typeface="ＭＳ Ｐゴシック" pitchFamily="34" charset="-128"/>
                <a:cs typeface="Times New Roman" pitchFamily="18" charset="0"/>
              </a:rPr>
              <a:t> the case.</a:t>
            </a:r>
            <a:endParaRPr lang="el-GR" sz="1000" dirty="0" smtClean="0">
              <a:latin typeface="Times New Roman" pitchFamily="18" charset="0"/>
              <a:ea typeface="ＭＳ Ｐゴシック" pitchFamily="34" charset="-128"/>
              <a:cs typeface="Times New Roman" pitchFamily="18" charset="0"/>
            </a:endParaRPr>
          </a:p>
        </p:txBody>
      </p:sp>
      <p:sp>
        <p:nvSpPr>
          <p:cNvPr id="440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77A737F-4C5F-4755-A48B-C60DF4AFAE95}" type="slidenum">
              <a:rPr lang="el-GR" sz="1200">
                <a:latin typeface="Calibri" pitchFamily="34" charset="0"/>
              </a:rPr>
              <a:pPr eaLnBrk="1" hangingPunct="1"/>
              <a:t>13</a:t>
            </a:fld>
            <a:endParaRPr lang="el-GR" sz="12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en-US" sz="900" dirty="0" smtClean="0">
                <a:latin typeface="Times New Roman" pitchFamily="18" charset="0"/>
                <a:ea typeface="ＭＳ Ｐゴシック" pitchFamily="34" charset="-128"/>
                <a:cs typeface="Times New Roman" pitchFamily="18" charset="0"/>
              </a:rPr>
              <a:t>These are some </a:t>
            </a:r>
            <a:r>
              <a:rPr lang="en-US" sz="900" dirty="0" smtClean="0">
                <a:latin typeface="Times New Roman" pitchFamily="18" charset="0"/>
                <a:ea typeface="ＭＳ Ｐゴシック" pitchFamily="34" charset="-128"/>
                <a:cs typeface="Times New Roman" pitchFamily="18" charset="0"/>
              </a:rPr>
              <a:t>limitations </a:t>
            </a:r>
            <a:r>
              <a:rPr lang="en-US" sz="900" dirty="0" smtClean="0">
                <a:latin typeface="Times New Roman" pitchFamily="18" charset="0"/>
                <a:ea typeface="ＭＳ Ｐゴシック" pitchFamily="34" charset="-128"/>
                <a:cs typeface="Times New Roman" pitchFamily="18" charset="0"/>
              </a:rPr>
              <a:t>of</a:t>
            </a:r>
            <a:r>
              <a:rPr lang="en-US" sz="900" baseline="0" dirty="0" smtClean="0">
                <a:latin typeface="Times New Roman" pitchFamily="18" charset="0"/>
                <a:ea typeface="ＭＳ Ｐゴシック" pitchFamily="34" charset="-128"/>
                <a:cs typeface="Times New Roman" pitchFamily="18" charset="0"/>
              </a:rPr>
              <a:t> the study and recommendations for the future. We were worried that the lack of significance in many cases was due to the lack of uniformity in the sample compared to previous studies. We are therefore recommending sampling with nicotine dependence criteria and </a:t>
            </a:r>
            <a:r>
              <a:rPr lang="en-US" sz="900" baseline="0" dirty="0" err="1" smtClean="0">
                <a:latin typeface="Times New Roman" pitchFamily="18" charset="0"/>
                <a:ea typeface="ＭＳ Ｐゴシック" pitchFamily="34" charset="-128"/>
                <a:cs typeface="Times New Roman" pitchFamily="18" charset="0"/>
              </a:rPr>
              <a:t>inegrating</a:t>
            </a:r>
            <a:r>
              <a:rPr lang="en-US" sz="900" baseline="0" dirty="0" smtClean="0">
                <a:latin typeface="Times New Roman" pitchFamily="18" charset="0"/>
                <a:ea typeface="ＭＳ Ｐゴシック" pitchFamily="34" charset="-128"/>
                <a:cs typeface="Times New Roman" pitchFamily="18" charset="0"/>
              </a:rPr>
              <a:t> groups with high and low nicotine dependence. Also we are recommending more </a:t>
            </a:r>
            <a:r>
              <a:rPr lang="en-US" sz="900" baseline="0" dirty="0" err="1" smtClean="0">
                <a:latin typeface="Times New Roman" pitchFamily="18" charset="0"/>
                <a:ea typeface="ＭＳ Ｐゴシック" pitchFamily="34" charset="-128"/>
                <a:cs typeface="Times New Roman" pitchFamily="18" charset="0"/>
              </a:rPr>
              <a:t>follwup</a:t>
            </a:r>
            <a:r>
              <a:rPr lang="en-US" sz="900" baseline="0" dirty="0" smtClean="0">
                <a:latin typeface="Times New Roman" pitchFamily="18" charset="0"/>
                <a:ea typeface="ＭＳ Ｐゴシック" pitchFamily="34" charset="-128"/>
                <a:cs typeface="Times New Roman" pitchFamily="18" charset="0"/>
              </a:rPr>
              <a:t> data to be used in order to identify significant changes that need more time to develop. </a:t>
            </a:r>
            <a:endParaRPr lang="el-GR" sz="900" dirty="0" smtClean="0">
              <a:latin typeface="Times New Roman" pitchFamily="18" charset="0"/>
              <a:ea typeface="ＭＳ Ｐゴシック" pitchFamily="34" charset="-128"/>
              <a:cs typeface="Times New Roman" pitchFamily="18" charset="0"/>
            </a:endParaRPr>
          </a:p>
        </p:txBody>
      </p:sp>
      <p:sp>
        <p:nvSpPr>
          <p:cNvPr id="460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36CB2F0-AAD6-43FB-B495-1BEA0CC67330}" type="slidenum">
              <a:rPr lang="el-GR" sz="1200">
                <a:latin typeface="Calibri" pitchFamily="34" charset="0"/>
              </a:rPr>
              <a:pPr eaLnBrk="1" hangingPunct="1"/>
              <a:t>14</a:t>
            </a:fld>
            <a:endParaRPr lang="el-GR" sz="12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Wingdings" pitchFamily="2" charset="2"/>
              <a:buChar char="Ø"/>
            </a:pPr>
            <a:r>
              <a:rPr lang="en-US" dirty="0" smtClean="0">
                <a:latin typeface="Times New Roman" pitchFamily="18" charset="0"/>
                <a:ea typeface="ＭＳ Ｐゴシック" pitchFamily="34" charset="-128"/>
                <a:cs typeface="Times New Roman" pitchFamily="18" charset="0"/>
              </a:rPr>
              <a:t>We are now in the process of</a:t>
            </a:r>
            <a:r>
              <a:rPr lang="en-US" baseline="0" dirty="0" smtClean="0">
                <a:latin typeface="Times New Roman" pitchFamily="18" charset="0"/>
                <a:ea typeface="ＭＳ Ｐゴシック" pitchFamily="34" charset="-128"/>
                <a:cs typeface="Times New Roman" pitchFamily="18" charset="0"/>
              </a:rPr>
              <a:t> using the Internet to incorporate some of the things we learned from previous face to face studies in adolescents and smoking cessation and also use </a:t>
            </a:r>
            <a:r>
              <a:rPr lang="en-US" baseline="0" dirty="0" smtClean="0">
                <a:latin typeface="Times New Roman" pitchFamily="18" charset="0"/>
                <a:ea typeface="ＭＳ Ｐゴシック" pitchFamily="34" charset="-128"/>
                <a:cs typeface="Times New Roman" pitchFamily="18" charset="0"/>
              </a:rPr>
              <a:t>our knowledge of technology from the text messages study and other studies out there already using the Internet.</a:t>
            </a:r>
            <a:endParaRPr lang="el-GR" dirty="0" smtClean="0">
              <a:latin typeface="Times New Roman" pitchFamily="18" charset="0"/>
              <a:ea typeface="ＭＳ Ｐゴシック" pitchFamily="34" charset="-128"/>
              <a:cs typeface="Times New Roman" pitchFamily="18" charset="0"/>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E957A8E-BF6E-413B-A570-06223E1E09C9}" type="slidenum">
              <a:rPr lang="el-GR" sz="1200">
                <a:latin typeface="Calibri" pitchFamily="34" charset="0"/>
              </a:rPr>
              <a:pPr eaLnBrk="1" hangingPunct="1"/>
              <a:t>15</a:t>
            </a:fld>
            <a:endParaRPr lang="el-GR" sz="120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itchFamily="2" charset="2"/>
              <a:buChar char="§"/>
            </a:pPr>
            <a:r>
              <a:rPr lang="en-US" dirty="0" smtClean="0">
                <a:latin typeface="Times New Roman" pitchFamily="18" charset="0"/>
                <a:ea typeface="ＭＳ Ｐゴシック" pitchFamily="34" charset="-128"/>
                <a:cs typeface="Times New Roman" pitchFamily="18" charset="0"/>
              </a:rPr>
              <a:t>There</a:t>
            </a:r>
            <a:r>
              <a:rPr lang="en-US" baseline="0" dirty="0" smtClean="0">
                <a:latin typeface="Times New Roman" pitchFamily="18" charset="0"/>
                <a:ea typeface="ＭＳ Ｐゴシック" pitchFamily="34" charset="-128"/>
                <a:cs typeface="Times New Roman" pitchFamily="18" charset="0"/>
              </a:rPr>
              <a:t> are many reasons for using the Internet to reach youth and promote behaviors. Most importantly is that the Internet has been shown to be a powerful tool and is able to reach individuals far and wide. It has shown efficacy and thus its use has been increasing. </a:t>
            </a:r>
          </a:p>
          <a:p>
            <a:pPr>
              <a:buFont typeface="Wingdings" pitchFamily="2" charset="2"/>
              <a:buChar char="§"/>
            </a:pPr>
            <a:r>
              <a:rPr lang="en-US" baseline="0" dirty="0" smtClean="0">
                <a:latin typeface="Times New Roman" pitchFamily="18" charset="0"/>
                <a:ea typeface="ＭＳ Ｐゴシック" pitchFamily="34" charset="-128"/>
                <a:cs typeface="Times New Roman" pitchFamily="18" charset="0"/>
              </a:rPr>
              <a:t>With the specific study, we hope to support and encourage individuals toward behavioral change and more specifically, smoking cessation. </a:t>
            </a:r>
            <a:endParaRPr lang="el-GR" dirty="0" smtClean="0">
              <a:latin typeface="Times New Roman" pitchFamily="18" charset="0"/>
              <a:ea typeface="ＭＳ Ｐゴシック" pitchFamily="34" charset="-128"/>
              <a:cs typeface="Times New Roman" pitchFamily="18" charset="0"/>
            </a:endParaRPr>
          </a:p>
        </p:txBody>
      </p:sp>
      <p:sp>
        <p:nvSpPr>
          <p:cNvPr id="501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B0D2317-E7ED-41D6-9E9A-65287C9E4003}" type="slidenum">
              <a:rPr lang="el-GR" sz="1200">
                <a:latin typeface="Calibri" pitchFamily="34" charset="0"/>
              </a:rPr>
              <a:pPr eaLnBrk="1" hangingPunct="1"/>
              <a:t>16</a:t>
            </a:fld>
            <a:endParaRPr lang="el-GR" sz="120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a:lnSpc>
                <a:spcPct val="120000"/>
              </a:lnSpc>
              <a:buFont typeface="Wingdings" charset="2"/>
              <a:buChar char="q"/>
            </a:pPr>
            <a:r>
              <a:rPr lang="en-US" sz="2800" dirty="0" smtClean="0">
                <a:latin typeface="Times New Roman" pitchFamily="18" charset="0"/>
                <a:cs typeface="Times New Roman" pitchFamily="18" charset="0"/>
              </a:rPr>
              <a:t>This study includes:</a:t>
            </a:r>
          </a:p>
          <a:p>
            <a:pPr lvl="1" algn="just">
              <a:lnSpc>
                <a:spcPct val="120000"/>
              </a:lnSpc>
            </a:pPr>
            <a:r>
              <a:rPr lang="en-US" sz="2400" dirty="0" smtClean="0">
                <a:latin typeface="Times New Roman" pitchFamily="18" charset="0"/>
                <a:cs typeface="Times New Roman" pitchFamily="18" charset="0"/>
              </a:rPr>
              <a:t>-Clinical psychologists in charge of validating questionnaires in Greek and designing the script for the sessions – this part of the study has finished</a:t>
            </a:r>
            <a:r>
              <a:rPr lang="en-US" sz="2400" baseline="0" dirty="0" smtClean="0">
                <a:latin typeface="Times New Roman" pitchFamily="18" charset="0"/>
                <a:cs typeface="Times New Roman" pitchFamily="18" charset="0"/>
              </a:rPr>
              <a:t> - </a:t>
            </a:r>
            <a:r>
              <a:rPr lang="en-US" sz="2400" dirty="0" smtClean="0">
                <a:latin typeface="Times New Roman" pitchFamily="18" charset="0"/>
                <a:cs typeface="Times New Roman" pitchFamily="18" charset="0"/>
              </a:rPr>
              <a:t> the measures</a:t>
            </a:r>
            <a:r>
              <a:rPr lang="en-US" sz="2400" baseline="0" dirty="0" smtClean="0">
                <a:latin typeface="Times New Roman" pitchFamily="18" charset="0"/>
                <a:cs typeface="Times New Roman" pitchFamily="18" charset="0"/>
              </a:rPr>
              <a:t> to be used have been chosen and the script has been written</a:t>
            </a:r>
            <a:endParaRPr lang="en-US" sz="2400" dirty="0" smtClean="0">
              <a:latin typeface="Times New Roman" pitchFamily="18" charset="0"/>
              <a:cs typeface="Times New Roman" pitchFamily="18" charset="0"/>
            </a:endParaRPr>
          </a:p>
          <a:p>
            <a:pPr lvl="1" algn="just">
              <a:lnSpc>
                <a:spcPct val="120000"/>
              </a:lnSpc>
            </a:pPr>
            <a:r>
              <a:rPr lang="en-US" sz="2400" dirty="0" smtClean="0">
                <a:latin typeface="Times New Roman" pitchFamily="18" charset="0"/>
                <a:cs typeface="Times New Roman" pitchFamily="18" charset="0"/>
              </a:rPr>
              <a:t>-Computer systems specialists (i.e. a group of programmers, animation designers and web designers) in charge of: </a:t>
            </a:r>
          </a:p>
          <a:p>
            <a:pPr lvl="2" algn="just">
              <a:lnSpc>
                <a:spcPct val="120000"/>
              </a:lnSpc>
            </a:pPr>
            <a:r>
              <a:rPr lang="en-US" sz="2000" dirty="0" smtClean="0">
                <a:latin typeface="Times New Roman" pitchFamily="18" charset="0"/>
                <a:cs typeface="Times New Roman" pitchFamily="18" charset="0"/>
              </a:rPr>
              <a:t>design and operation of the online program</a:t>
            </a:r>
          </a:p>
          <a:p>
            <a:pPr lvl="2" algn="just">
              <a:lnSpc>
                <a:spcPct val="120000"/>
              </a:lnSpc>
            </a:pPr>
            <a:r>
              <a:rPr lang="en-US" sz="2000" dirty="0" smtClean="0">
                <a:latin typeface="Times New Roman" pitchFamily="18" charset="0"/>
                <a:cs typeface="Times New Roman" pitchFamily="18" charset="0"/>
              </a:rPr>
              <a:t>confidentiality and protection of personal data of the participants</a:t>
            </a:r>
          </a:p>
          <a:p>
            <a:pPr lvl="2" algn="just">
              <a:lnSpc>
                <a:spcPct val="120000"/>
              </a:lnSpc>
            </a:pPr>
            <a:r>
              <a:rPr lang="en-US" sz="2000" dirty="0" smtClean="0">
                <a:latin typeface="Times New Roman" pitchFamily="18" charset="0"/>
                <a:cs typeface="Times New Roman" pitchFamily="18" charset="0"/>
              </a:rPr>
              <a:t>-this</a:t>
            </a:r>
            <a:r>
              <a:rPr lang="en-US" sz="2000" baseline="0" dirty="0" smtClean="0">
                <a:latin typeface="Times New Roman" pitchFamily="18" charset="0"/>
                <a:cs typeface="Times New Roman" pitchFamily="18" charset="0"/>
              </a:rPr>
              <a:t> part is taking much longer than expected and as you can imagine the back and forth with the psychologists has been numerous and very time consuming.</a:t>
            </a:r>
            <a:endParaRPr lang="en-US" sz="20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9B6BC20E-11C6-47F4-BF64-18F5950E170E}" type="slidenum">
              <a:rPr lang="el-GR" smtClean="0"/>
              <a:pPr/>
              <a:t>17</a:t>
            </a:fld>
            <a:endParaRPr lang="el-GR"/>
          </a:p>
        </p:txBody>
      </p:sp>
    </p:spTree>
    <p:extLst>
      <p:ext uri="{BB962C8B-B14F-4D97-AF65-F5344CB8AC3E}">
        <p14:creationId xmlns:p14="http://schemas.microsoft.com/office/powerpoint/2010/main" val="553282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itchFamily="2" charset="2"/>
              <a:buChar char="§"/>
            </a:pPr>
            <a:r>
              <a:rPr lang="en-US" dirty="0" err="1" smtClean="0">
                <a:latin typeface="Times New Roman" pitchFamily="18" charset="0"/>
                <a:ea typeface="ＭＳ Ｐゴシック" pitchFamily="34" charset="-128"/>
                <a:cs typeface="Times New Roman" pitchFamily="18" charset="0"/>
              </a:rPr>
              <a:t>Vasili</a:t>
            </a:r>
            <a:r>
              <a:rPr lang="en-US" dirty="0" smtClean="0">
                <a:latin typeface="Times New Roman" pitchFamily="18" charset="0"/>
                <a:ea typeface="ＭＳ Ｐゴシック" pitchFamily="34" charset="-128"/>
                <a:cs typeface="Times New Roman" pitchFamily="18" charset="0"/>
              </a:rPr>
              <a:t> - Read as much as you want from this. It is all important</a:t>
            </a:r>
            <a:endParaRPr lang="el-GR" dirty="0" smtClean="0">
              <a:latin typeface="Times New Roman" pitchFamily="18" charset="0"/>
              <a:ea typeface="ＭＳ Ｐゴシック" pitchFamily="34" charset="-128"/>
              <a:cs typeface="Times New Roman" pitchFamily="18" charset="0"/>
            </a:endParaRPr>
          </a:p>
        </p:txBody>
      </p:sp>
      <p:sp>
        <p:nvSpPr>
          <p:cNvPr id="501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B0D2317-E7ED-41D6-9E9A-65287C9E4003}" type="slidenum">
              <a:rPr lang="el-GR" sz="1200">
                <a:latin typeface="Calibri" pitchFamily="34" charset="0"/>
              </a:rPr>
              <a:pPr eaLnBrk="1" hangingPunct="1"/>
              <a:t>18</a:t>
            </a:fld>
            <a:endParaRPr lang="el-GR" sz="120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itchFamily="2" charset="2"/>
              <a:buChar char="§"/>
            </a:pPr>
            <a:r>
              <a:rPr lang="en-US" dirty="0" smtClean="0">
                <a:latin typeface="Times New Roman" pitchFamily="18" charset="0"/>
                <a:ea typeface="ＭＳ Ｐゴシック" pitchFamily="34" charset="-128"/>
                <a:cs typeface="Times New Roman" pitchFamily="18" charset="0"/>
              </a:rPr>
              <a:t>There will of course be an initial assessment where</a:t>
            </a:r>
            <a:r>
              <a:rPr lang="en-US" baseline="0" dirty="0" smtClean="0">
                <a:latin typeface="Times New Roman" pitchFamily="18" charset="0"/>
                <a:ea typeface="ＭＳ Ｐゴシック" pitchFamily="34" charset="-128"/>
                <a:cs typeface="Times New Roman" pitchFamily="18" charset="0"/>
              </a:rPr>
              <a:t> we will determine whether teens will be able to be introduced to the online treatment – examples of exclusion criteria will be serious illnesses or heavy drug use that will need immediate and more appropriate interventions.</a:t>
            </a:r>
          </a:p>
          <a:p>
            <a:pPr>
              <a:buFont typeface="Wingdings" pitchFamily="2" charset="2"/>
              <a:buChar char="§"/>
            </a:pPr>
            <a:endParaRPr lang="el-GR" dirty="0" smtClean="0">
              <a:latin typeface="Times New Roman" pitchFamily="18" charset="0"/>
              <a:ea typeface="ＭＳ Ｐゴシック" pitchFamily="34" charset="-128"/>
              <a:cs typeface="Times New Roman" pitchFamily="18" charset="0"/>
            </a:endParaRPr>
          </a:p>
        </p:txBody>
      </p:sp>
      <p:sp>
        <p:nvSpPr>
          <p:cNvPr id="501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B0D2317-E7ED-41D6-9E9A-65287C9E4003}" type="slidenum">
              <a:rPr lang="el-GR" sz="1200">
                <a:latin typeface="Calibri" pitchFamily="34" charset="0"/>
              </a:rPr>
              <a:pPr eaLnBrk="1" hangingPunct="1"/>
              <a:t>19</a:t>
            </a:fld>
            <a:endParaRPr lang="el-GR"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Wingdings" pitchFamily="2" charset="2"/>
              <a:buChar char="Ø"/>
            </a:pPr>
            <a:r>
              <a:rPr lang="en-US" dirty="0" smtClean="0">
                <a:latin typeface="Times New Roman" pitchFamily="18" charset="0"/>
                <a:ea typeface="ＭＳ Ｐゴシック" pitchFamily="34" charset="-128"/>
                <a:cs typeface="Times New Roman" pitchFamily="18" charset="0"/>
              </a:rPr>
              <a:t>We will be presenting</a:t>
            </a:r>
            <a:r>
              <a:rPr lang="en-US" baseline="0" dirty="0" smtClean="0">
                <a:latin typeface="Times New Roman" pitchFamily="18" charset="0"/>
                <a:ea typeface="ＭＳ Ｐゴシック" pitchFamily="34" charset="-128"/>
                <a:cs typeface="Times New Roman" pitchFamily="18" charset="0"/>
              </a:rPr>
              <a:t> on two separate studies today. Both are part of an ongoing longitudinal study on smoking cessation in adolescents. The first one was a face to face 8-session ACT intervention which included the component of text messages. </a:t>
            </a:r>
            <a:endParaRPr lang="el-GR" dirty="0" smtClean="0">
              <a:latin typeface="Times New Roman" pitchFamily="18" charset="0"/>
              <a:ea typeface="ＭＳ Ｐゴシック" pitchFamily="34" charset="-128"/>
              <a:cs typeface="Times New Roman" pitchFamily="18" charset="0"/>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E957A8E-BF6E-413B-A570-06223E1E09C9}" type="slidenum">
              <a:rPr lang="el-GR" sz="1200">
                <a:latin typeface="Calibri" pitchFamily="34" charset="0"/>
              </a:rPr>
              <a:pPr eaLnBrk="1" hangingPunct="1"/>
              <a:t>2</a:t>
            </a:fld>
            <a:endParaRPr lang="el-GR" sz="120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itchFamily="2" charset="2"/>
              <a:buChar char="§"/>
            </a:pPr>
            <a:r>
              <a:rPr lang="en-US" dirty="0" smtClean="0">
                <a:latin typeface="Times New Roman" pitchFamily="18" charset="0"/>
                <a:ea typeface="ＭＳ Ｐゴシック" pitchFamily="34" charset="-128"/>
                <a:cs typeface="Times New Roman" pitchFamily="18" charset="0"/>
              </a:rPr>
              <a:t>Participants will</a:t>
            </a:r>
          </a:p>
          <a:p>
            <a:pPr marL="274320" lvl="1" indent="0">
              <a:lnSpc>
                <a:spcPct val="120000"/>
              </a:lnSpc>
              <a:spcBef>
                <a:spcPts val="1200"/>
              </a:spcBef>
              <a:buNone/>
            </a:pPr>
            <a:r>
              <a:rPr lang="en-US" sz="2400" dirty="0" smtClean="0">
                <a:latin typeface="Times New Roman" pitchFamily="18" charset="0"/>
                <a:cs typeface="Times New Roman" pitchFamily="18" charset="0"/>
              </a:rPr>
              <a:t>A) have the opportunity to come into contact with the research team through email</a:t>
            </a:r>
          </a:p>
          <a:p>
            <a:pPr marL="274320" lvl="1" indent="0">
              <a:lnSpc>
                <a:spcPct val="120000"/>
              </a:lnSpc>
              <a:spcBef>
                <a:spcPts val="1200"/>
              </a:spcBef>
              <a:buNone/>
            </a:pPr>
            <a:r>
              <a:rPr lang="en-US" sz="2400" dirty="0" smtClean="0">
                <a:latin typeface="Times New Roman" pitchFamily="18" charset="0"/>
                <a:cs typeface="Times New Roman" pitchFamily="18" charset="0"/>
              </a:rPr>
              <a:t>B) be given </a:t>
            </a:r>
            <a:r>
              <a:rPr lang="el-GR" sz="2400" dirty="0" smtClean="0">
                <a:latin typeface="Times New Roman" pitchFamily="18" charset="0"/>
                <a:ea typeface="ＭＳ Ｐゴシック" pitchFamily="34" charset="-128"/>
                <a:cs typeface="Times New Roman" pitchFamily="18" charset="0"/>
                <a:sym typeface="Wingdings" pitchFamily="2" charset="2"/>
              </a:rPr>
              <a:t></a:t>
            </a:r>
            <a:r>
              <a:rPr lang="en-US" sz="2400" dirty="0" smtClean="0">
                <a:latin typeface="Times New Roman" pitchFamily="18" charset="0"/>
                <a:ea typeface="ＭＳ Ｐゴシック" pitchFamily="34" charset="-128"/>
                <a:cs typeface="Times New Roman" pitchFamily="18" charset="0"/>
                <a:sym typeface="Wingdings" pitchFamily="2" charset="2"/>
              </a:rPr>
              <a:t> </a:t>
            </a:r>
            <a:r>
              <a:rPr lang="en-US" sz="2400" dirty="0" smtClean="0">
                <a:latin typeface="Times New Roman" pitchFamily="18" charset="0"/>
                <a:cs typeface="Times New Roman" pitchFamily="18" charset="0"/>
              </a:rPr>
              <a:t>access code to the website (password). If user is inactive for 15 minutes the password needs to be re-entered</a:t>
            </a:r>
          </a:p>
          <a:p>
            <a:pPr marL="274320" lvl="1" indent="0">
              <a:lnSpc>
                <a:spcPct val="120000"/>
              </a:lnSpc>
              <a:spcBef>
                <a:spcPts val="1200"/>
              </a:spcBef>
              <a:buNone/>
            </a:pPr>
            <a:r>
              <a:rPr lang="en-US" sz="2400" dirty="0" smtClean="0">
                <a:latin typeface="Times New Roman" pitchFamily="18" charset="0"/>
                <a:cs typeface="Times New Roman" pitchFamily="18" charset="0"/>
              </a:rPr>
              <a:t>C) be informed that the messages will be checked on specific hours in the day and the response will be immediate</a:t>
            </a:r>
          </a:p>
          <a:p>
            <a:pPr marL="274320" lvl="1" indent="0">
              <a:lnSpc>
                <a:spcPct val="120000"/>
              </a:lnSpc>
              <a:spcBef>
                <a:spcPts val="1200"/>
              </a:spcBef>
              <a:buNone/>
            </a:pPr>
            <a:r>
              <a:rPr lang="en-US" sz="2400" dirty="0" smtClean="0">
                <a:latin typeface="Times New Roman" pitchFamily="18" charset="0"/>
                <a:cs typeface="Times New Roman" pitchFamily="18" charset="0"/>
              </a:rPr>
              <a:t>D) be informed that by law, confidentiality will be breached only if it appears that their life is in danger or of another person</a:t>
            </a:r>
            <a:endParaRPr lang="el-GR" sz="2400" dirty="0" smtClean="0">
              <a:latin typeface="Times New Roman" pitchFamily="18" charset="0"/>
              <a:cs typeface="Times New Roman" pitchFamily="18" charset="0"/>
            </a:endParaRPr>
          </a:p>
          <a:p>
            <a:pPr>
              <a:buFont typeface="Wingdings" pitchFamily="2" charset="2"/>
              <a:buChar char="§"/>
            </a:pPr>
            <a:endParaRPr lang="el-GR" dirty="0" smtClean="0">
              <a:latin typeface="Times New Roman" pitchFamily="18" charset="0"/>
              <a:ea typeface="ＭＳ Ｐゴシック" pitchFamily="34" charset="-128"/>
              <a:cs typeface="Times New Roman" pitchFamily="18" charset="0"/>
            </a:endParaRPr>
          </a:p>
        </p:txBody>
      </p:sp>
      <p:sp>
        <p:nvSpPr>
          <p:cNvPr id="501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B0D2317-E7ED-41D6-9E9A-65287C9E4003}" type="slidenum">
              <a:rPr lang="el-GR" sz="1200">
                <a:latin typeface="Calibri" pitchFamily="34" charset="0"/>
              </a:rPr>
              <a:pPr eaLnBrk="1" hangingPunct="1"/>
              <a:t>20</a:t>
            </a:fld>
            <a:endParaRPr lang="el-GR" sz="120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itchFamily="2" charset="2"/>
              <a:buChar char="§"/>
            </a:pPr>
            <a:r>
              <a:rPr lang="en-US" dirty="0" smtClean="0">
                <a:latin typeface="Times New Roman" pitchFamily="18" charset="0"/>
                <a:ea typeface="ＭＳ Ｐゴシック" pitchFamily="34" charset="-128"/>
                <a:cs typeface="Times New Roman" pitchFamily="18" charset="0"/>
              </a:rPr>
              <a:t>The script for</a:t>
            </a:r>
            <a:r>
              <a:rPr lang="en-US" baseline="0" dirty="0" smtClean="0">
                <a:latin typeface="Times New Roman" pitchFamily="18" charset="0"/>
                <a:ea typeface="ＭＳ Ｐゴシック" pitchFamily="34" charset="-128"/>
                <a:cs typeface="Times New Roman" pitchFamily="18" charset="0"/>
              </a:rPr>
              <a:t> the online intervention has been written based on other face to face ACT interventions for smoking cessation and will include six sessions. We hope to be able to show you more of this website very soon but just to get the general idea:</a:t>
            </a:r>
          </a:p>
          <a:p>
            <a:pPr lvl="2" algn="just">
              <a:lnSpc>
                <a:spcPct val="110000"/>
              </a:lnSpc>
            </a:pPr>
            <a:r>
              <a:rPr lang="en-US" dirty="0" smtClean="0">
                <a:latin typeface="Times New Roman" pitchFamily="18" charset="0"/>
                <a:cs typeface="Times New Roman" pitchFamily="18" charset="0"/>
              </a:rPr>
              <a:t>First page </a:t>
            </a:r>
            <a:r>
              <a:rPr lang="el-GR" dirty="0" smtClean="0">
                <a:latin typeface="Times New Roman" pitchFamily="18" charset="0"/>
                <a:cs typeface="Times New Roman" pitchFamily="18" charset="0"/>
                <a:sym typeface="Wingdings" pitchFamily="2" charset="2"/>
              </a:rPr>
              <a:t> </a:t>
            </a:r>
            <a:r>
              <a:rPr lang="en-US" dirty="0" smtClean="0">
                <a:latin typeface="Times New Roman" pitchFamily="18" charset="0"/>
                <a:cs typeface="Times New Roman" pitchFamily="18" charset="0"/>
              </a:rPr>
              <a:t>a brief description of the program</a:t>
            </a:r>
          </a:p>
          <a:p>
            <a:pPr lvl="2" algn="just">
              <a:lnSpc>
                <a:spcPct val="110000"/>
              </a:lnSpc>
            </a:pPr>
            <a:r>
              <a:rPr lang="en-US" dirty="0" smtClean="0">
                <a:latin typeface="Times New Roman" pitchFamily="18" charset="0"/>
                <a:cs typeface="Times New Roman" pitchFamily="18" charset="0"/>
              </a:rPr>
              <a:t>Subsequently </a:t>
            </a:r>
            <a:r>
              <a:rPr lang="el-GR" dirty="0" smtClean="0">
                <a:latin typeface="Times New Roman" pitchFamily="18" charset="0"/>
                <a:cs typeface="Times New Roman" pitchFamily="18" charset="0"/>
                <a:sym typeface="Wingdings" pitchFamily="2" charset="2"/>
              </a:rPr>
              <a:t></a:t>
            </a:r>
            <a:r>
              <a:rPr lang="en-US" dirty="0" smtClean="0">
                <a:latin typeface="Times New Roman" pitchFamily="18" charset="0"/>
                <a:cs typeface="Times New Roman" pitchFamily="18" charset="0"/>
              </a:rPr>
              <a:t> development of interactive boxes where the participant will be able to enter the dialog</a:t>
            </a:r>
          </a:p>
          <a:p>
            <a:pPr lvl="2" algn="just">
              <a:lnSpc>
                <a:spcPct val="110000"/>
              </a:lnSpc>
            </a:pPr>
            <a:r>
              <a:rPr lang="en-US" dirty="0" smtClean="0">
                <a:latin typeface="Times New Roman" pitchFamily="18" charset="0"/>
                <a:cs typeface="Times New Roman" pitchFamily="18" charset="0"/>
              </a:rPr>
              <a:t>In each dialog box </a:t>
            </a:r>
            <a:r>
              <a:rPr lang="el-GR" dirty="0" smtClean="0">
                <a:latin typeface="Times New Roman" pitchFamily="18" charset="0"/>
                <a:cs typeface="Times New Roman" pitchFamily="18" charset="0"/>
                <a:sym typeface="Wingdings" pitchFamily="2" charset="2"/>
              </a:rPr>
              <a:t> </a:t>
            </a:r>
            <a:r>
              <a:rPr lang="en-US" dirty="0" smtClean="0">
                <a:latin typeface="Times New Roman" pitchFamily="18" charset="0"/>
                <a:cs typeface="Times New Roman" pitchFamily="18" charset="0"/>
              </a:rPr>
              <a:t>a description of the session and its content. Before the start of each session, participants will complete questionnaires to assess the effectiveness of therapeutic goals set each week</a:t>
            </a:r>
          </a:p>
          <a:p>
            <a:pPr lvl="2" algn="just">
              <a:lnSpc>
                <a:spcPct val="110000"/>
              </a:lnSpc>
            </a:pPr>
            <a:r>
              <a:rPr lang="en-US" dirty="0" smtClean="0">
                <a:latin typeface="Times New Roman" pitchFamily="18" charset="0"/>
                <a:cs typeface="Times New Roman" pitchFamily="18" charset="0"/>
              </a:rPr>
              <a:t>After each session </a:t>
            </a:r>
            <a:r>
              <a:rPr lang="el-GR" dirty="0" smtClean="0">
                <a:latin typeface="Times New Roman" pitchFamily="18" charset="0"/>
                <a:cs typeface="Times New Roman" pitchFamily="18" charset="0"/>
                <a:sym typeface="Wingdings" pitchFamily="2" charset="2"/>
              </a:rPr>
              <a:t></a:t>
            </a:r>
            <a:r>
              <a:rPr lang="en-US" dirty="0" smtClean="0">
                <a:latin typeface="Times New Roman" pitchFamily="18" charset="0"/>
                <a:cs typeface="Times New Roman" pitchFamily="18" charset="0"/>
              </a:rPr>
              <a:t> participants will complete questionnaires on the evaluation of the web-based session (Session content, understanding of thematic and general satisfaction)</a:t>
            </a:r>
          </a:p>
        </p:txBody>
      </p:sp>
      <p:sp>
        <p:nvSpPr>
          <p:cNvPr id="501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B0D2317-E7ED-41D6-9E9A-65287C9E4003}" type="slidenum">
              <a:rPr lang="el-GR" sz="1200">
                <a:latin typeface="Calibri" pitchFamily="34" charset="0"/>
              </a:rPr>
              <a:pPr eaLnBrk="1" hangingPunct="1"/>
              <a:t>21</a:t>
            </a:fld>
            <a:endParaRPr lang="el-GR" sz="120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itchFamily="2" charset="2"/>
              <a:buChar char="§"/>
            </a:pPr>
            <a:r>
              <a:rPr lang="en-US" dirty="0" smtClean="0">
                <a:latin typeface="Times New Roman" pitchFamily="18" charset="0"/>
                <a:ea typeface="ＭＳ Ｐゴシック" pitchFamily="34" charset="-128"/>
                <a:cs typeface="Times New Roman" pitchFamily="18" charset="0"/>
              </a:rPr>
              <a:t>These are the measures to be used at different</a:t>
            </a:r>
            <a:r>
              <a:rPr lang="en-US" baseline="0" dirty="0" smtClean="0">
                <a:latin typeface="Times New Roman" pitchFamily="18" charset="0"/>
                <a:ea typeface="ＭＳ Ｐゴシック" pitchFamily="34" charset="-128"/>
                <a:cs typeface="Times New Roman" pitchFamily="18" charset="0"/>
              </a:rPr>
              <a:t> times during the intervention. They have all been as of now validated in Greek using Greek-Cypriot teenagers in Cyprus</a:t>
            </a:r>
            <a:endParaRPr lang="el-GR" dirty="0" smtClean="0">
              <a:latin typeface="Times New Roman" pitchFamily="18" charset="0"/>
              <a:ea typeface="ＭＳ Ｐゴシック" pitchFamily="34" charset="-128"/>
              <a:cs typeface="Times New Roman" pitchFamily="18" charset="0"/>
            </a:endParaRPr>
          </a:p>
        </p:txBody>
      </p:sp>
      <p:sp>
        <p:nvSpPr>
          <p:cNvPr id="501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B0D2317-E7ED-41D6-9E9A-65287C9E4003}" type="slidenum">
              <a:rPr lang="el-GR" sz="1200">
                <a:latin typeface="Calibri" pitchFamily="34" charset="0"/>
              </a:rPr>
              <a:pPr eaLnBrk="1" hangingPunct="1"/>
              <a:t>22</a:t>
            </a:fld>
            <a:endParaRPr lang="el-GR" sz="1200">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pitchFamily="2" charset="2"/>
              <a:buChar char="§"/>
            </a:pPr>
            <a:r>
              <a:rPr lang="en-US" dirty="0" smtClean="0">
                <a:latin typeface="Times New Roman" pitchFamily="18" charset="0"/>
                <a:ea typeface="ＭＳ Ｐゴシック" pitchFamily="34" charset="-128"/>
                <a:cs typeface="Times New Roman" pitchFamily="18" charset="0"/>
              </a:rPr>
              <a:t>More detail on the method we used to validate and create new measures. The validation or creation of measures was</a:t>
            </a:r>
            <a:r>
              <a:rPr lang="en-US" baseline="0" dirty="0" smtClean="0">
                <a:latin typeface="Times New Roman" pitchFamily="18" charset="0"/>
                <a:ea typeface="ＭＳ Ｐゴシック" pitchFamily="34" charset="-128"/>
                <a:cs typeface="Times New Roman" pitchFamily="18" charset="0"/>
              </a:rPr>
              <a:t> important in the writing of each session as they were all incorporated in the online intervention in such a way as not to bore teenagers and improve attrition rates and blank questionnaires or skipped items. </a:t>
            </a:r>
            <a:endParaRPr lang="el-GR" dirty="0" smtClean="0">
              <a:latin typeface="Times New Roman" pitchFamily="18" charset="0"/>
              <a:ea typeface="ＭＳ Ｐゴシック" pitchFamily="34" charset="-128"/>
              <a:cs typeface="Times New Roman" pitchFamily="18" charset="0"/>
            </a:endParaRPr>
          </a:p>
        </p:txBody>
      </p:sp>
      <p:sp>
        <p:nvSpPr>
          <p:cNvPr id="501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B0D2317-E7ED-41D6-9E9A-65287C9E4003}" type="slidenum">
              <a:rPr lang="el-GR" sz="1200">
                <a:latin typeface="Calibri" pitchFamily="34" charset="0"/>
              </a:rPr>
              <a:pPr eaLnBrk="1" hangingPunct="1"/>
              <a:t>23</a:t>
            </a:fld>
            <a:endParaRPr lang="el-GR" sz="1200">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2" indent="0" algn="l" defTabSz="914400" rtl="0" eaLnBrk="0" fontAlgn="base" latinLnBrk="0" hangingPunct="0">
              <a:lnSpc>
                <a:spcPct val="100000"/>
              </a:lnSpc>
              <a:spcBef>
                <a:spcPct val="30000"/>
              </a:spcBef>
              <a:spcAft>
                <a:spcPct val="0"/>
              </a:spcAft>
              <a:buClrTx/>
              <a:buSzTx/>
              <a:buFont typeface="Wingdings" pitchFamily="2" charset="2"/>
              <a:buChar char="§"/>
              <a:tabLst/>
              <a:defRPr/>
            </a:pPr>
            <a:r>
              <a:rPr lang="en-US" sz="2200" dirty="0" smtClean="0">
                <a:latin typeface="Times New Roman" pitchFamily="18" charset="0"/>
                <a:ea typeface="ＭＳ Ｐゴシック" pitchFamily="34" charset="-128"/>
                <a:cs typeface="Times New Roman" pitchFamily="18" charset="0"/>
              </a:rPr>
              <a:t>The communication barriers made the timely completion of the website in time for the scheduled pilot study and the results to be presented at this conference impossible. </a:t>
            </a:r>
          </a:p>
          <a:p>
            <a:pPr marL="0" marR="0" lvl="2" indent="0" algn="l" defTabSz="914400" rtl="0" eaLnBrk="0" fontAlgn="base" latinLnBrk="0" hangingPunct="0">
              <a:lnSpc>
                <a:spcPct val="100000"/>
              </a:lnSpc>
              <a:spcBef>
                <a:spcPct val="30000"/>
              </a:spcBef>
              <a:spcAft>
                <a:spcPct val="0"/>
              </a:spcAft>
              <a:buClrTx/>
              <a:buSzTx/>
              <a:buFont typeface="Wingdings" pitchFamily="2" charset="2"/>
              <a:buChar char="§"/>
              <a:tabLst/>
              <a:defRPr/>
            </a:pPr>
            <a:endParaRPr lang="en-US" sz="2200" dirty="0" smtClean="0">
              <a:latin typeface="Times New Roman" pitchFamily="18" charset="0"/>
              <a:ea typeface="ＭＳ Ｐゴシック" pitchFamily="34" charset="-128"/>
              <a:cs typeface="Times New Roman" pitchFamily="18" charset="0"/>
            </a:endParaRPr>
          </a:p>
          <a:p>
            <a:pPr marL="0" marR="0" lvl="2" indent="0" algn="l" defTabSz="914400" rtl="0" eaLnBrk="0" fontAlgn="base" latinLnBrk="0" hangingPunct="0">
              <a:lnSpc>
                <a:spcPct val="100000"/>
              </a:lnSpc>
              <a:spcBef>
                <a:spcPct val="30000"/>
              </a:spcBef>
              <a:spcAft>
                <a:spcPct val="0"/>
              </a:spcAft>
              <a:buClrTx/>
              <a:buSzTx/>
              <a:buFont typeface="Wingdings" pitchFamily="2" charset="2"/>
              <a:buChar char="§"/>
              <a:tabLst/>
              <a:defRPr/>
            </a:pPr>
            <a:r>
              <a:rPr lang="en-US" sz="2200" dirty="0" smtClean="0">
                <a:latin typeface="Times New Roman" pitchFamily="18" charset="0"/>
                <a:ea typeface="ＭＳ Ｐゴシック" pitchFamily="34" charset="-128"/>
                <a:cs typeface="Times New Roman" pitchFamily="18" charset="0"/>
              </a:rPr>
              <a:t>Unfortunately</a:t>
            </a:r>
            <a:r>
              <a:rPr lang="en-US" sz="2200" baseline="0" dirty="0" smtClean="0">
                <a:latin typeface="Times New Roman" pitchFamily="18" charset="0"/>
                <a:ea typeface="ＭＳ Ｐゴシック" pitchFamily="34" charset="-128"/>
                <a:cs typeface="Times New Roman" pitchFamily="18" charset="0"/>
              </a:rPr>
              <a:t> due to these problems, we are unable at the present to present results from the pilot study. We are expecting to finally have the website and internet program up and running by the end of July so as to be able to conduct the pilot study prior to starting to run the study in the fall. </a:t>
            </a:r>
            <a:endParaRPr lang="en-US" sz="2200" dirty="0" smtClean="0">
              <a:latin typeface="Times New Roman" pitchFamily="18" charset="0"/>
              <a:ea typeface="ＭＳ Ｐゴシック" pitchFamily="34" charset="-128"/>
              <a:cs typeface="Times New Roman" pitchFamily="18" charset="0"/>
            </a:endParaRPr>
          </a:p>
          <a:p>
            <a:pPr>
              <a:buFont typeface="Wingdings" pitchFamily="2" charset="2"/>
              <a:buChar char="§"/>
            </a:pPr>
            <a:endParaRPr lang="el-GR" dirty="0" smtClean="0">
              <a:latin typeface="Times New Roman" pitchFamily="18" charset="0"/>
              <a:ea typeface="ＭＳ Ｐゴシック" pitchFamily="34" charset="-128"/>
              <a:cs typeface="Times New Roman" pitchFamily="18" charset="0"/>
            </a:endParaRPr>
          </a:p>
        </p:txBody>
      </p:sp>
      <p:sp>
        <p:nvSpPr>
          <p:cNvPr id="501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B0D2317-E7ED-41D6-9E9A-65287C9E4003}" type="slidenum">
              <a:rPr lang="el-GR" sz="1200">
                <a:latin typeface="Calibri" pitchFamily="34" charset="0"/>
              </a:rPr>
              <a:pPr eaLnBrk="1" hangingPunct="1"/>
              <a:t>24</a:t>
            </a:fld>
            <a:endParaRPr lang="el-GR" sz="1200">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 of the workings of how the page and characters will look.</a:t>
            </a:r>
            <a:endParaRPr lang="en-US" dirty="0"/>
          </a:p>
        </p:txBody>
      </p:sp>
      <p:sp>
        <p:nvSpPr>
          <p:cNvPr id="4" name="Slide Number Placeholder 3"/>
          <p:cNvSpPr>
            <a:spLocks noGrp="1"/>
          </p:cNvSpPr>
          <p:nvPr>
            <p:ph type="sldNum" sz="quarter" idx="10"/>
          </p:nvPr>
        </p:nvSpPr>
        <p:spPr/>
        <p:txBody>
          <a:bodyPr/>
          <a:lstStyle/>
          <a:p>
            <a:fld id="{9B6BC20E-11C6-47F4-BF64-18F5950E170E}" type="slidenum">
              <a:rPr lang="el-GR" smtClean="0"/>
              <a:pPr/>
              <a:t>25</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example that we hope</a:t>
            </a:r>
            <a:r>
              <a:rPr lang="en-US" baseline="0" dirty="0" smtClean="0"/>
              <a:t> will improve by our next meeting with the website designers. </a:t>
            </a:r>
            <a:endParaRPr lang="en-US" dirty="0"/>
          </a:p>
        </p:txBody>
      </p:sp>
      <p:sp>
        <p:nvSpPr>
          <p:cNvPr id="4" name="Slide Number Placeholder 3"/>
          <p:cNvSpPr>
            <a:spLocks noGrp="1"/>
          </p:cNvSpPr>
          <p:nvPr>
            <p:ph type="sldNum" sz="quarter" idx="10"/>
          </p:nvPr>
        </p:nvSpPr>
        <p:spPr/>
        <p:txBody>
          <a:bodyPr/>
          <a:lstStyle/>
          <a:p>
            <a:fld id="{9B6BC20E-11C6-47F4-BF64-18F5950E170E}" type="slidenum">
              <a:rPr lang="el-GR" smtClean="0"/>
              <a:pPr/>
              <a:t>26</a:t>
            </a:fld>
            <a:endParaRPr lang="el-GR"/>
          </a:p>
        </p:txBody>
      </p:sp>
    </p:spTree>
    <p:extLst>
      <p:ext uri="{BB962C8B-B14F-4D97-AF65-F5344CB8AC3E}">
        <p14:creationId xmlns:p14="http://schemas.microsoft.com/office/powerpoint/2010/main" val="40069135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thank</a:t>
            </a:r>
            <a:r>
              <a:rPr lang="en-US" baseline="0" dirty="0" smtClean="0"/>
              <a:t> you for your attention and ask you to ask your questions. Please understand however that I will probably not give you the best answers to your questions as our main presenters are currently in Cyprus. For the best answers contact Stella </a:t>
            </a:r>
            <a:r>
              <a:rPr lang="en-US" baseline="0" dirty="0" err="1" smtClean="0"/>
              <a:t>Savvides</a:t>
            </a:r>
            <a:r>
              <a:rPr lang="en-US" baseline="0" dirty="0" smtClean="0"/>
              <a:t> and Maria </a:t>
            </a:r>
            <a:r>
              <a:rPr lang="en-US" baseline="0" dirty="0" err="1" smtClean="0"/>
              <a:t>Karekla</a:t>
            </a:r>
            <a:r>
              <a:rPr lang="en-US" baseline="0" dirty="0" smtClean="0"/>
              <a:t> at the email addresses shown above. ……Thank you again. </a:t>
            </a:r>
            <a:endParaRPr lang="en-US" dirty="0"/>
          </a:p>
        </p:txBody>
      </p:sp>
      <p:sp>
        <p:nvSpPr>
          <p:cNvPr id="4" name="Slide Number Placeholder 3"/>
          <p:cNvSpPr>
            <a:spLocks noGrp="1"/>
          </p:cNvSpPr>
          <p:nvPr>
            <p:ph type="sldNum" sz="quarter" idx="10"/>
          </p:nvPr>
        </p:nvSpPr>
        <p:spPr/>
        <p:txBody>
          <a:bodyPr/>
          <a:lstStyle/>
          <a:p>
            <a:fld id="{9B6BC20E-11C6-47F4-BF64-18F5950E170E}" type="slidenum">
              <a:rPr lang="el-GR" smtClean="0"/>
              <a:pPr/>
              <a:t>27</a:t>
            </a:fld>
            <a:endParaRPr lang="el-GR"/>
          </a:p>
        </p:txBody>
      </p:sp>
    </p:spTree>
    <p:extLst>
      <p:ext uri="{BB962C8B-B14F-4D97-AF65-F5344CB8AC3E}">
        <p14:creationId xmlns:p14="http://schemas.microsoft.com/office/powerpoint/2010/main" val="2885337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Wingdings" pitchFamily="2" charset="2"/>
              <a:buChar char="Ø"/>
            </a:pPr>
            <a:r>
              <a:rPr lang="en-US" sz="1000" dirty="0" smtClean="0">
                <a:latin typeface="Times New Roman" pitchFamily="18" charset="0"/>
                <a:ea typeface="ＭＳ Ｐゴシック" pitchFamily="34" charset="-128"/>
                <a:cs typeface="Times New Roman" pitchFamily="18" charset="0"/>
              </a:rPr>
              <a:t>Studies show that text messages when</a:t>
            </a:r>
            <a:r>
              <a:rPr lang="en-US" sz="1000" baseline="0" dirty="0" smtClean="0">
                <a:latin typeface="Times New Roman" pitchFamily="18" charset="0"/>
                <a:ea typeface="ＭＳ Ｐゴシック" pitchFamily="34" charset="-128"/>
                <a:cs typeface="Times New Roman" pitchFamily="18" charset="0"/>
              </a:rPr>
              <a:t> included in smoking cessation studies add positively to the efficacy of the study. Since we are dealing with an adolescent population, text messages are a more approachable technique for getting their attention and promoting behaviors and skills necessary for smoking cessation. </a:t>
            </a:r>
            <a:endParaRPr lang="el-GR" sz="1000" dirty="0" smtClean="0">
              <a:latin typeface="Times New Roman" pitchFamily="18" charset="0"/>
              <a:ea typeface="ＭＳ Ｐゴシック" pitchFamily="34" charset="-128"/>
              <a:cs typeface="Times New Roman" pitchFamily="18" charset="0"/>
            </a:endParaRP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83D43A5-8A07-4C04-B35C-8B23E74F00A5}" type="slidenum">
              <a:rPr lang="el-GR" sz="1200">
                <a:latin typeface="Calibri" pitchFamily="34" charset="0"/>
              </a:rPr>
              <a:pPr eaLnBrk="1" hangingPunct="1"/>
              <a:t>3</a:t>
            </a:fld>
            <a:endParaRPr lang="el-GR"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Times New Roman" pitchFamily="18" charset="0"/>
                <a:ea typeface="ＭＳ Ｐゴシック" pitchFamily="34" charset="-128"/>
                <a:cs typeface="Times New Roman" pitchFamily="18" charset="0"/>
              </a:rPr>
              <a:t>So</a:t>
            </a:r>
            <a:r>
              <a:rPr lang="en-US" baseline="0" dirty="0" smtClean="0">
                <a:latin typeface="Times New Roman" pitchFamily="18" charset="0"/>
                <a:ea typeface="ＭＳ Ｐゴシック" pitchFamily="34" charset="-128"/>
                <a:cs typeface="Times New Roman" pitchFamily="18" charset="0"/>
              </a:rPr>
              <a:t> far telephone based research in smoking cessation has involved adults. It has shown positive results regarding smoking cessation and 12 month abstinence compared to a control group. </a:t>
            </a:r>
            <a:endParaRPr lang="el-GR" dirty="0" smtClean="0">
              <a:latin typeface="Times New Roman" pitchFamily="18" charset="0"/>
              <a:ea typeface="ＭＳ Ｐゴシック" pitchFamily="34" charset="-128"/>
              <a:cs typeface="Times New Roman" pitchFamily="18" charset="0"/>
            </a:endParaRPr>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7A858D1-9BB1-42C2-85A1-2586A9DCDD69}" type="slidenum">
              <a:rPr lang="el-GR" sz="1200">
                <a:latin typeface="Calibri" pitchFamily="34" charset="0"/>
              </a:rPr>
              <a:pPr eaLnBrk="1" hangingPunct="1"/>
              <a:t>4</a:t>
            </a:fld>
            <a:endParaRPr lang="el-GR"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Wingdings" pitchFamily="2" charset="2"/>
              <a:buChar char="Ø"/>
            </a:pPr>
            <a:r>
              <a:rPr lang="en-US" sz="1000" dirty="0" smtClean="0">
                <a:latin typeface="Times New Roman" pitchFamily="18" charset="0"/>
                <a:ea typeface="ＭＳ Ｐゴシック" pitchFamily="34" charset="-128"/>
                <a:cs typeface="Times New Roman" pitchFamily="18" charset="0"/>
              </a:rPr>
              <a:t>The aim of our study was to combine ACT and text messages and assess how effective the combination is in adolescents</a:t>
            </a:r>
            <a:r>
              <a:rPr lang="en-US" sz="1000" baseline="0" dirty="0" smtClean="0">
                <a:latin typeface="Times New Roman" pitchFamily="18" charset="0"/>
                <a:ea typeface="ＭＳ Ｐゴシック" pitchFamily="34" charset="-128"/>
                <a:cs typeface="Times New Roman" pitchFamily="18" charset="0"/>
              </a:rPr>
              <a:t> for promoting smoking cessation and relevant behaviors. </a:t>
            </a:r>
          </a:p>
          <a:p>
            <a:pPr eaLnBrk="1" hangingPunct="1">
              <a:spcBef>
                <a:spcPct val="0"/>
              </a:spcBef>
              <a:buFont typeface="Wingdings" pitchFamily="2" charset="2"/>
              <a:buChar char="Ø"/>
            </a:pPr>
            <a:r>
              <a:rPr lang="en-US" sz="1000" dirty="0" smtClean="0">
                <a:latin typeface="Times New Roman" pitchFamily="18" charset="0"/>
                <a:ea typeface="ＭＳ Ｐゴシック" pitchFamily="34" charset="-128"/>
                <a:cs typeface="Times New Roman" pitchFamily="18" charset="0"/>
              </a:rPr>
              <a:t>In our own study we introduced three</a:t>
            </a:r>
            <a:r>
              <a:rPr lang="en-US" sz="1000" baseline="0" dirty="0" smtClean="0">
                <a:latin typeface="Times New Roman" pitchFamily="18" charset="0"/>
                <a:ea typeface="ＭＳ Ｐゴシック" pitchFamily="34" charset="-128"/>
                <a:cs typeface="Times New Roman" pitchFamily="18" charset="0"/>
              </a:rPr>
              <a:t> groups. ACT-SMS group, ACT group, control group – hypotheses stipulate that smoking will decrease as CO level, nicotine dependence, psychological inflexibility, experiential avoidance and cognitive diffusion as well as perceived stress will decrease more in the ACT-SMS group than the other two groups. </a:t>
            </a:r>
            <a:endParaRPr lang="el-GR" sz="1000" dirty="0" smtClean="0">
              <a:latin typeface="Times New Roman" pitchFamily="18" charset="0"/>
              <a:ea typeface="ＭＳ Ｐゴシック" pitchFamily="34" charset="-128"/>
              <a:cs typeface="Times New Roman" pitchFamily="18" charset="0"/>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83E583AC-B20F-4B9D-A88E-370071D65BFE}" type="slidenum">
              <a:rPr lang="el-GR" sz="1200">
                <a:latin typeface="Calibri" pitchFamily="34" charset="0"/>
              </a:rPr>
              <a:pPr eaLnBrk="1" hangingPunct="1"/>
              <a:t>5</a:t>
            </a:fld>
            <a:endParaRPr lang="el-GR"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Wingdings" pitchFamily="2" charset="2"/>
              <a:buChar char="Ø"/>
            </a:pPr>
            <a:r>
              <a:rPr lang="en-US" dirty="0" smtClean="0">
                <a:latin typeface="Times New Roman" pitchFamily="18" charset="0"/>
                <a:ea typeface="ＭＳ Ｐゴシック" pitchFamily="34" charset="-128"/>
                <a:cs typeface="Times New Roman" pitchFamily="18" charset="0"/>
              </a:rPr>
              <a:t>Only mention mean age and how many</a:t>
            </a:r>
            <a:r>
              <a:rPr lang="en-US" baseline="0" dirty="0" smtClean="0">
                <a:latin typeface="Times New Roman" pitchFamily="18" charset="0"/>
                <a:ea typeface="ＭＳ Ｐゴシック" pitchFamily="34" charset="-128"/>
                <a:cs typeface="Times New Roman" pitchFamily="18" charset="0"/>
              </a:rPr>
              <a:t> participants in each group – as quickly as possible. </a:t>
            </a:r>
            <a:endParaRPr lang="el-GR" dirty="0" smtClean="0">
              <a:latin typeface="Times New Roman" pitchFamily="18" charset="0"/>
              <a:ea typeface="ＭＳ Ｐゴシック" pitchFamily="34" charset="-128"/>
              <a:cs typeface="Times New Roman" pitchFamily="18" charset="0"/>
            </a:endParaRPr>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373BF1F-606D-4444-A4C5-5B18746EAF7E}" type="slidenum">
              <a:rPr lang="el-GR" sz="1200">
                <a:latin typeface="Calibri" pitchFamily="34" charset="0"/>
              </a:rPr>
              <a:pPr eaLnBrk="1" hangingPunct="1"/>
              <a:t>6</a:t>
            </a:fld>
            <a:endParaRPr lang="el-GR"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buFont typeface="Wingdings" pitchFamily="2" charset="2"/>
              <a:buChar char="q"/>
            </a:pPr>
            <a:r>
              <a:rPr lang="en-US" sz="800" dirty="0" smtClean="0">
                <a:latin typeface="Times New Roman" pitchFamily="18" charset="0"/>
                <a:ea typeface="ＭＳ Ｐゴシック" pitchFamily="34" charset="-128"/>
                <a:cs typeface="Times New Roman" pitchFamily="18" charset="0"/>
              </a:rPr>
              <a:t>Measures used – just read them out</a:t>
            </a:r>
            <a:endParaRPr lang="el-GR" sz="800" dirty="0" smtClean="0">
              <a:latin typeface="Times New Roman" pitchFamily="18" charset="0"/>
              <a:ea typeface="ＭＳ Ｐゴシック" pitchFamily="34" charset="-128"/>
              <a:cs typeface="Times New Roman" pitchFamily="18" charset="0"/>
            </a:endParaRPr>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9EB6DBF-37FC-4699-8A2F-C908FD89477C}" type="slidenum">
              <a:rPr lang="el-GR" sz="1200">
                <a:latin typeface="Calibri" pitchFamily="34" charset="0"/>
              </a:rPr>
              <a:pPr eaLnBrk="1" hangingPunct="1"/>
              <a:t>7</a:t>
            </a:fld>
            <a:endParaRPr lang="el-GR"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Wingdings" pitchFamily="2" charset="2"/>
              <a:buChar char="Ø"/>
            </a:pPr>
            <a:r>
              <a:rPr lang="en-US" sz="900" b="1" dirty="0" smtClean="0">
                <a:latin typeface="Times New Roman" pitchFamily="18" charset="0"/>
                <a:ea typeface="ＭＳ Ｐゴシック" pitchFamily="34" charset="-128"/>
                <a:cs typeface="Times New Roman" pitchFamily="18" charset="0"/>
              </a:rPr>
              <a:t>There was a </a:t>
            </a:r>
            <a:r>
              <a:rPr lang="en-US" sz="900" b="1" dirty="0" err="1" smtClean="0">
                <a:latin typeface="Times New Roman" pitchFamily="18" charset="0"/>
                <a:ea typeface="ＭＳ Ｐゴシック" pitchFamily="34" charset="-128"/>
                <a:cs typeface="Times New Roman" pitchFamily="18" charset="0"/>
              </a:rPr>
              <a:t>psychoeducational</a:t>
            </a:r>
            <a:r>
              <a:rPr lang="en-US" sz="900" b="1" baseline="0" dirty="0" smtClean="0">
                <a:latin typeface="Times New Roman" pitchFamily="18" charset="0"/>
                <a:ea typeface="ＭＳ Ｐゴシック" pitchFamily="34" charset="-128"/>
                <a:cs typeface="Times New Roman" pitchFamily="18" charset="0"/>
              </a:rPr>
              <a:t> session for everyone at the beginning where we collected measurements of CO and the packet of questionnaires from everyone. Then split them into groups according to their smoking status, and then randomly into the three groups. After eight sessions of ACT and then more questionnaires we analyzed the results to see how the combination of ACT and text messages did.  </a:t>
            </a:r>
            <a:endParaRPr lang="el-GR" sz="900" b="1" dirty="0" smtClean="0">
              <a:latin typeface="Times New Roman" pitchFamily="18" charset="0"/>
              <a:ea typeface="ＭＳ Ｐゴシック" pitchFamily="34" charset="-128"/>
              <a:cs typeface="Times New Roman" pitchFamily="18" charset="0"/>
            </a:endParaRPr>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FB40A906-23CD-4DBF-B54B-146677173555}" type="slidenum">
              <a:rPr lang="el-GR" sz="1200">
                <a:latin typeface="Calibri" pitchFamily="34" charset="0"/>
              </a:rPr>
              <a:pPr eaLnBrk="1" hangingPunct="1"/>
              <a:t>8</a:t>
            </a:fld>
            <a:endParaRPr lang="el-GR"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 typeface="Wingdings" pitchFamily="2" charset="2"/>
              <a:buChar char="q"/>
            </a:pPr>
            <a:r>
              <a:rPr lang="en-US" sz="3100" dirty="0" smtClean="0">
                <a:latin typeface="Times New Roman" pitchFamily="18" charset="0"/>
                <a:ea typeface="ＭＳ Ｐゴシック" pitchFamily="34" charset="-128"/>
                <a:cs typeface="Times New Roman" pitchFamily="18" charset="0"/>
              </a:rPr>
              <a:t>Statistical</a:t>
            </a:r>
            <a:r>
              <a:rPr lang="en-US" sz="3100" baseline="0" dirty="0" smtClean="0">
                <a:latin typeface="Times New Roman" pitchFamily="18" charset="0"/>
                <a:ea typeface="ＭＳ Ｐゴシック" pitchFamily="34" charset="-128"/>
                <a:cs typeface="Times New Roman" pitchFamily="18" charset="0"/>
              </a:rPr>
              <a:t> analyses showed that</a:t>
            </a:r>
            <a:r>
              <a:rPr lang="el-GR" sz="3100" dirty="0" smtClean="0">
                <a:latin typeface="Times New Roman" pitchFamily="18" charset="0"/>
                <a:ea typeface="ＭＳ Ｐゴシック" pitchFamily="34" charset="-128"/>
                <a:cs typeface="Times New Roman" pitchFamily="18" charset="0"/>
              </a:rPr>
              <a:t>:</a:t>
            </a:r>
          </a:p>
          <a:p>
            <a:pPr lvl="1" eaLnBrk="1" hangingPunct="1">
              <a:buFont typeface="Wingdings" pitchFamily="2" charset="2"/>
              <a:buChar char="§"/>
            </a:pPr>
            <a:r>
              <a:rPr lang="en-US" sz="2700" dirty="0" smtClean="0">
                <a:latin typeface="Times New Roman" pitchFamily="18" charset="0"/>
                <a:ea typeface="ＭＳ Ｐゴシック" pitchFamily="34" charset="-128"/>
                <a:cs typeface="Times New Roman" pitchFamily="18" charset="0"/>
              </a:rPr>
              <a:t>No significant differences between groups in relation to the levels of Perceived Stress</a:t>
            </a:r>
            <a:r>
              <a:rPr lang="el-GR" sz="2700" dirty="0" smtClean="0">
                <a:latin typeface="Times New Roman" pitchFamily="18" charset="0"/>
                <a:ea typeface="ＭＳ Ｐゴシック" pitchFamily="34" charset="-128"/>
                <a:cs typeface="Times New Roman" pitchFamily="18" charset="0"/>
              </a:rPr>
              <a:t>, </a:t>
            </a:r>
            <a:r>
              <a:rPr lang="en-US" sz="2700" dirty="0" smtClean="0">
                <a:latin typeface="Times New Roman" pitchFamily="18" charset="0"/>
                <a:ea typeface="ＭＳ Ｐゴシック" pitchFamily="34" charset="-128"/>
                <a:cs typeface="Times New Roman" pitchFamily="18" charset="0"/>
              </a:rPr>
              <a:t>Experiential Avoidance and Cognitive Fusion or Carbon Monoxide</a:t>
            </a:r>
            <a:r>
              <a:rPr lang="el-GR" sz="2700" dirty="0" smtClean="0">
                <a:latin typeface="Times New Roman" pitchFamily="18" charset="0"/>
                <a:ea typeface="ＭＳ Ｐゴシック" pitchFamily="34" charset="-128"/>
                <a:cs typeface="Times New Roman" pitchFamily="18" charset="0"/>
              </a:rPr>
              <a:t>.</a:t>
            </a:r>
          </a:p>
          <a:p>
            <a:pPr lvl="1" eaLnBrk="1" hangingPunct="1">
              <a:buFont typeface="Wingdings" pitchFamily="2" charset="2"/>
              <a:buChar char="§"/>
            </a:pPr>
            <a:r>
              <a:rPr lang="en-US" sz="2700" dirty="0" smtClean="0">
                <a:latin typeface="Times New Roman" pitchFamily="18" charset="0"/>
                <a:ea typeface="ＭＳ Ｐゴシック" pitchFamily="34" charset="-128"/>
                <a:cs typeface="Times New Roman" pitchFamily="18" charset="0"/>
              </a:rPr>
              <a:t>On the contrary, significant differences were noted between groups related to the levels of Nicotine Dependence and Inflexibility</a:t>
            </a:r>
            <a:r>
              <a:rPr lang="el-GR" sz="2700" dirty="0" smtClean="0">
                <a:latin typeface="Times New Roman" pitchFamily="18" charset="0"/>
                <a:ea typeface="ＭＳ Ｐゴシック" pitchFamily="34" charset="-128"/>
                <a:cs typeface="Times New Roman" pitchFamily="18" charset="0"/>
              </a:rPr>
              <a:t>.</a:t>
            </a:r>
          </a:p>
          <a:p>
            <a:pPr eaLnBrk="1" hangingPunct="1">
              <a:spcBef>
                <a:spcPct val="0"/>
              </a:spcBef>
              <a:buFont typeface="Wingdings" pitchFamily="2" charset="2"/>
              <a:buChar char="Ø"/>
            </a:pPr>
            <a:endParaRPr lang="el-GR" dirty="0" smtClean="0">
              <a:latin typeface="Times New Roman" pitchFamily="18" charset="0"/>
              <a:ea typeface="ＭＳ Ｐゴシック" pitchFamily="34" charset="-128"/>
              <a:cs typeface="Times New Roman" pitchFamily="18" charset="0"/>
            </a:endParaRPr>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A8A8F62-3A12-4057-AF60-4ADE5018B384}" type="slidenum">
              <a:rPr lang="el-GR" sz="1200">
                <a:latin typeface="Calibri" pitchFamily="34" charset="0"/>
              </a:rPr>
              <a:pPr eaLnBrk="1" hangingPunct="1"/>
              <a:t>9</a:t>
            </a:fld>
            <a:endParaRPr lang="el-GR"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BCE6A4-291B-4B53-9428-F51EFE64E09A}" type="datetimeFigureOut">
              <a:rPr lang="el-GR" smtClean="0"/>
              <a:pPr/>
              <a:t>9/7/2013</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fld id="{C999531B-2ABC-462A-922C-44A8DBFBE55A}" type="slidenum">
              <a:rPr lang="el-GR" smtClean="0"/>
              <a:pPr/>
              <a:t>‹#›</a:t>
            </a:fld>
            <a:endParaRPr lang="el-G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D91435-8749-4E64-9F80-332814B6C914}" type="datetimeFigureOut">
              <a:rPr lang="el-GR" smtClean="0"/>
              <a:pPr/>
              <a:t>9/7/2013</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fld id="{9B61979F-CACA-4AEC-83D3-97712FF7EE2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898120-0DA2-44D6-A354-E47F88844C2C}" type="datetimeFigureOut">
              <a:rPr lang="el-GR" smtClean="0"/>
              <a:pPr/>
              <a:t>9/7/2013</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fld id="{4352C359-A513-4399-8754-9B92D601B55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81DB4-A511-4A4C-9463-9E8553859B26}" type="datetimeFigureOut">
              <a:rPr lang="el-GR" smtClean="0"/>
              <a:pPr/>
              <a:t>9/7/2013</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fld id="{D2D3E265-A295-4047-8CB8-D0DED7A989F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CD83AC-AF0A-4D69-B474-5772E4C735F9}" type="datetimeFigureOut">
              <a:rPr lang="el-GR" smtClean="0"/>
              <a:pPr/>
              <a:t>9/7/2013</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fld id="{DBC4C1DB-318B-4EE0-B028-A4C76A223B0C}" type="slidenum">
              <a:rPr lang="el-GR" smtClean="0"/>
              <a:pPr/>
              <a:t>‹#›</a:t>
            </a:fld>
            <a:endParaRPr lang="el-G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4EC4DF-9B36-40F5-A0EE-5ABB2FE01453}" type="datetimeFigureOut">
              <a:rPr lang="el-GR" smtClean="0"/>
              <a:pPr/>
              <a:t>9/7/2013</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fld id="{9B13761E-13F3-4739-BAC9-19D18175263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FBB58C-8D96-4AE9-8841-DEB1BB08E425}" type="datetimeFigureOut">
              <a:rPr lang="el-GR" smtClean="0"/>
              <a:pPr/>
              <a:t>9/7/2013</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fld id="{57E92509-3F07-499E-A9EE-59D00BA6B76F}" type="slidenum">
              <a:rPr lang="el-GR" smtClean="0"/>
              <a:pPr/>
              <a:t>‹#›</a:t>
            </a:fld>
            <a:endParaRPr lang="el-G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C9732-EB2F-4532-A90E-F0D127897F6B}" type="datetimeFigureOut">
              <a:rPr lang="el-GR" smtClean="0"/>
              <a:pPr/>
              <a:t>9/7/2013</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fld id="{D128DD69-8EB2-4ECC-B3C1-E7D3A0E024F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4E3B52-56D5-41A6-8C54-EF7462A1F839}" type="datetimeFigureOut">
              <a:rPr lang="el-GR" smtClean="0"/>
              <a:pPr/>
              <a:t>9/7/2013</a:t>
            </a:fld>
            <a:endParaRPr lang="el-GR"/>
          </a:p>
        </p:txBody>
      </p:sp>
      <p:sp>
        <p:nvSpPr>
          <p:cNvPr id="3" name="Footer Placeholder 2"/>
          <p:cNvSpPr>
            <a:spLocks noGrp="1"/>
          </p:cNvSpPr>
          <p:nvPr>
            <p:ph type="ftr" sz="quarter" idx="11"/>
          </p:nvPr>
        </p:nvSpPr>
        <p:spPr/>
        <p:txBody>
          <a:bodyPr/>
          <a:lstStyle/>
          <a:p>
            <a:pPr>
              <a:defRPr/>
            </a:pPr>
            <a:endParaRPr lang="el-GR"/>
          </a:p>
        </p:txBody>
      </p:sp>
      <p:sp>
        <p:nvSpPr>
          <p:cNvPr id="4" name="Slide Number Placeholder 3"/>
          <p:cNvSpPr>
            <a:spLocks noGrp="1"/>
          </p:cNvSpPr>
          <p:nvPr>
            <p:ph type="sldNum" sz="quarter" idx="12"/>
          </p:nvPr>
        </p:nvSpPr>
        <p:spPr/>
        <p:txBody>
          <a:bodyPr/>
          <a:lstStyle/>
          <a:p>
            <a:fld id="{7C15E431-8DBE-4D1A-95FD-5D08D780BD0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4E6F3-753F-4364-B84B-F179A7FDEF8C}" type="datetimeFigureOut">
              <a:rPr lang="el-GR" smtClean="0"/>
              <a:pPr/>
              <a:t>9/7/2013</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fld id="{3EA7BAF2-2886-4DC0-8770-D71044590F07}" type="slidenum">
              <a:rPr lang="el-GR" smtClean="0"/>
              <a:pPr/>
              <a:t>‹#›</a:t>
            </a:fld>
            <a:endParaRPr lang="el-G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5464A-73FE-42C1-B958-153F5EF4CBD0}" type="datetimeFigureOut">
              <a:rPr lang="el-GR" smtClean="0"/>
              <a:pPr/>
              <a:t>9/7/2013</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fld id="{AFBAA8DE-5208-482B-9B8B-DD9ED77DE6B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D6D2F72-2677-4804-A435-242A8190C87B}" type="datetimeFigureOut">
              <a:rPr lang="el-GR" smtClean="0"/>
              <a:pPr/>
              <a:t>9/7/2013</a:t>
            </a:fld>
            <a:endParaRPr lang="el-G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l-G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1B6C3C8-E054-4B84-ADA9-C39F0346847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package" Target="../embeddings/Microsoft_Word_Document1.docx"/></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mailto:ssavvide@gmail.com"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mailto:mkarekla@ucy.ac.cy"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437112"/>
            <a:ext cx="8458200" cy="1222375"/>
          </a:xfrm>
        </p:spPr>
        <p:txBody>
          <a:bodyPr/>
          <a:lstStyle/>
          <a:p>
            <a:pPr eaLnBrk="1" fontAlgn="auto" hangingPunct="1">
              <a:spcAft>
                <a:spcPts val="0"/>
              </a:spcAft>
              <a:defRPr/>
            </a:pPr>
            <a:r>
              <a:rPr lang="en-US" sz="2200" b="1" cap="none" dirty="0" smtClean="0">
                <a:effectLst>
                  <a:outerShdw blurRad="38100" dist="38100" dir="2700000" algn="tl">
                    <a:srgbClr val="000000">
                      <a:alpha val="43137"/>
                    </a:srgbClr>
                  </a:outerShdw>
                </a:effectLst>
                <a:latin typeface="+mn-lt"/>
                <a:ea typeface="+mj-ea"/>
                <a:cs typeface="Times New Roman" pitchFamily="18" charset="0"/>
              </a:rPr>
              <a:t>Stella </a:t>
            </a:r>
            <a:r>
              <a:rPr lang="en-US" sz="2200" b="1" cap="none" dirty="0" err="1" smtClean="0">
                <a:effectLst>
                  <a:outerShdw blurRad="38100" dist="38100" dir="2700000" algn="tl">
                    <a:srgbClr val="000000">
                      <a:alpha val="43137"/>
                    </a:srgbClr>
                  </a:outerShdw>
                </a:effectLst>
                <a:latin typeface="+mn-lt"/>
                <a:ea typeface="+mj-ea"/>
                <a:cs typeface="Times New Roman" pitchFamily="18" charset="0"/>
              </a:rPr>
              <a:t>Nicoleta</a:t>
            </a:r>
            <a:r>
              <a:rPr lang="en-US" sz="2200" b="1" cap="none" dirty="0" smtClean="0">
                <a:effectLst>
                  <a:outerShdw blurRad="38100" dist="38100" dir="2700000" algn="tl">
                    <a:srgbClr val="000000">
                      <a:alpha val="43137"/>
                    </a:srgbClr>
                  </a:outerShdw>
                </a:effectLst>
                <a:latin typeface="+mn-lt"/>
                <a:ea typeface="+mj-ea"/>
                <a:cs typeface="Times New Roman" pitchFamily="18" charset="0"/>
              </a:rPr>
              <a:t> Savvides, M.A.</a:t>
            </a:r>
            <a:r>
              <a:rPr lang="en-US" sz="2200" b="1" cap="none" dirty="0" smtClean="0">
                <a:effectLst>
                  <a:outerShdw blurRad="38100" dist="38100" dir="2700000" algn="tl">
                    <a:srgbClr val="000000">
                      <a:alpha val="43137"/>
                    </a:srgbClr>
                  </a:outerShdw>
                </a:effectLst>
                <a:latin typeface="+mn-lt"/>
                <a:cs typeface="Times New Roman" pitchFamily="18" charset="0"/>
              </a:rPr>
              <a:t> , Andrea Christodoulou, M.S., </a:t>
            </a:r>
            <a:r>
              <a:rPr lang="en-US" sz="2200" b="1" cap="none" dirty="0" err="1" smtClean="0">
                <a:effectLst>
                  <a:outerShdw blurRad="38100" dist="38100" dir="2700000" algn="tl">
                    <a:srgbClr val="000000">
                      <a:alpha val="43137"/>
                    </a:srgbClr>
                  </a:outerShdw>
                </a:effectLst>
                <a:latin typeface="+mn-lt"/>
                <a:cs typeface="Times New Roman" pitchFamily="18" charset="0"/>
              </a:rPr>
              <a:t>Vasilis</a:t>
            </a:r>
            <a:r>
              <a:rPr lang="en-US" sz="2200" b="1" cap="none" dirty="0" smtClean="0">
                <a:effectLst>
                  <a:outerShdw blurRad="38100" dist="38100" dir="2700000" algn="tl">
                    <a:srgbClr val="000000">
                      <a:alpha val="43137"/>
                    </a:srgbClr>
                  </a:outerShdw>
                </a:effectLst>
                <a:latin typeface="+mn-lt"/>
                <a:cs typeface="Times New Roman" pitchFamily="18" charset="0"/>
              </a:rPr>
              <a:t> </a:t>
            </a:r>
            <a:r>
              <a:rPr lang="en-US" sz="2200" b="1" cap="none" dirty="0" err="1" smtClean="0">
                <a:effectLst>
                  <a:outerShdw blurRad="38100" dist="38100" dir="2700000" algn="tl">
                    <a:srgbClr val="000000">
                      <a:alpha val="43137"/>
                    </a:srgbClr>
                  </a:outerShdw>
                </a:effectLst>
                <a:latin typeface="+mn-lt"/>
                <a:cs typeface="Times New Roman" pitchFamily="18" charset="0"/>
              </a:rPr>
              <a:t>Vasiliou</a:t>
            </a:r>
            <a:r>
              <a:rPr lang="en-US" sz="2200" b="1" cap="none" dirty="0" smtClean="0">
                <a:effectLst>
                  <a:outerShdw blurRad="38100" dist="38100" dir="2700000" algn="tl">
                    <a:srgbClr val="000000">
                      <a:alpha val="43137"/>
                    </a:srgbClr>
                  </a:outerShdw>
                </a:effectLst>
                <a:latin typeface="+mn-lt"/>
                <a:cs typeface="Times New Roman" pitchFamily="18" charset="0"/>
              </a:rPr>
              <a:t>, M.Sc., &amp; </a:t>
            </a:r>
            <a:r>
              <a:rPr lang="en-US" sz="2200" b="1" cap="none" dirty="0" smtClean="0">
                <a:effectLst>
                  <a:outerShdw blurRad="38100" dist="38100" dir="2700000" algn="tl">
                    <a:srgbClr val="000000">
                      <a:alpha val="43137"/>
                    </a:srgbClr>
                  </a:outerShdw>
                </a:effectLst>
                <a:latin typeface="+mn-lt"/>
                <a:ea typeface="+mj-ea"/>
                <a:cs typeface="Times New Roman" pitchFamily="18" charset="0"/>
              </a:rPr>
              <a:t>Maria </a:t>
            </a:r>
            <a:r>
              <a:rPr lang="en-US" sz="2200" b="1" cap="none" dirty="0" err="1" smtClean="0">
                <a:effectLst>
                  <a:outerShdw blurRad="38100" dist="38100" dir="2700000" algn="tl">
                    <a:srgbClr val="000000">
                      <a:alpha val="43137"/>
                    </a:srgbClr>
                  </a:outerShdw>
                </a:effectLst>
                <a:latin typeface="+mn-lt"/>
                <a:ea typeface="+mj-ea"/>
                <a:cs typeface="Times New Roman" pitchFamily="18" charset="0"/>
              </a:rPr>
              <a:t>Karekla</a:t>
            </a:r>
            <a:r>
              <a:rPr lang="en-US" sz="2200" b="1" cap="none" dirty="0" smtClean="0">
                <a:effectLst>
                  <a:outerShdw blurRad="38100" dist="38100" dir="2700000" algn="tl">
                    <a:srgbClr val="000000">
                      <a:alpha val="43137"/>
                    </a:srgbClr>
                  </a:outerShdw>
                </a:effectLst>
                <a:latin typeface="+mn-lt"/>
                <a:ea typeface="+mj-ea"/>
                <a:cs typeface="Times New Roman" pitchFamily="18" charset="0"/>
              </a:rPr>
              <a:t>, Ph.D.</a:t>
            </a:r>
            <a:br>
              <a:rPr lang="en-US" sz="2200" b="1" cap="none" dirty="0" smtClean="0">
                <a:effectLst>
                  <a:outerShdw blurRad="38100" dist="38100" dir="2700000" algn="tl">
                    <a:srgbClr val="000000">
                      <a:alpha val="43137"/>
                    </a:srgbClr>
                  </a:outerShdw>
                </a:effectLst>
                <a:latin typeface="+mn-lt"/>
                <a:ea typeface="+mj-ea"/>
                <a:cs typeface="Times New Roman" pitchFamily="18" charset="0"/>
              </a:rPr>
            </a:br>
            <a:r>
              <a:rPr lang="en-US" sz="2200" b="1" cap="none" dirty="0" smtClean="0">
                <a:effectLst>
                  <a:outerShdw blurRad="38100" dist="38100" dir="2700000" algn="tl">
                    <a:srgbClr val="000000">
                      <a:alpha val="43137"/>
                    </a:srgbClr>
                  </a:outerShdw>
                </a:effectLst>
                <a:latin typeface="+mn-lt"/>
                <a:ea typeface="+mj-ea"/>
                <a:cs typeface="Times New Roman" pitchFamily="18" charset="0"/>
              </a:rPr>
              <a:t>University of Cyprus</a:t>
            </a:r>
            <a:endParaRPr lang="el-GR" sz="2200" b="1" cap="none" dirty="0">
              <a:effectLst>
                <a:outerShdw blurRad="38100" dist="38100" dir="2700000" algn="tl">
                  <a:srgbClr val="000000">
                    <a:alpha val="43137"/>
                  </a:srgbClr>
                </a:outerShdw>
              </a:effectLst>
              <a:latin typeface="+mn-lt"/>
              <a:ea typeface="+mj-ea"/>
              <a:cs typeface="Times New Roman" pitchFamily="18" charset="0"/>
            </a:endParaRPr>
          </a:p>
        </p:txBody>
      </p:sp>
      <p:sp>
        <p:nvSpPr>
          <p:cNvPr id="3" name="Subtitle 2"/>
          <p:cNvSpPr>
            <a:spLocks noGrp="1"/>
          </p:cNvSpPr>
          <p:nvPr>
            <p:ph type="subTitle" idx="1"/>
          </p:nvPr>
        </p:nvSpPr>
        <p:spPr>
          <a:xfrm>
            <a:off x="323850" y="981075"/>
            <a:ext cx="8458200" cy="2016125"/>
          </a:xfrm>
        </p:spPr>
        <p:txBody>
          <a:bodyPr>
            <a:normAutofit lnSpcReduction="10000"/>
          </a:bodyPr>
          <a:lstStyle/>
          <a:p>
            <a:pPr>
              <a:buFont typeface="Wingdings 2" charset="0"/>
              <a:buNone/>
              <a:defRPr/>
            </a:pPr>
            <a:r>
              <a:rPr lang="en-US" sz="3200" b="1" dirty="0" smtClean="0">
                <a:effectLst>
                  <a:outerShdw blurRad="38100" dist="38100" dir="2700000" algn="tl">
                    <a:srgbClr val="000000">
                      <a:alpha val="43137"/>
                    </a:srgbClr>
                  </a:outerShdw>
                </a:effectLst>
              </a:rPr>
              <a:t>How Mobile Text-Messages And The Internet Can Be Of Service In Delivering an ACT-Intervention For Achieving Smoking Cessation</a:t>
            </a:r>
            <a:endParaRPr lang="en-US" sz="3200" b="1" dirty="0">
              <a:effectLst>
                <a:outerShdw blurRad="38100" dist="38100" dir="2700000" algn="tl">
                  <a:srgbClr val="000000">
                    <a:alpha val="43137"/>
                  </a:srgbClr>
                </a:outerShdw>
              </a:effectLs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8" y="5733256"/>
            <a:ext cx="1984042" cy="566089"/>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15816" y="3429000"/>
            <a:ext cx="2911044" cy="1169027"/>
          </a:xfrm>
          <a:prstGeom prst="rect">
            <a:avLst/>
          </a:prstGeom>
        </p:spPr>
      </p:pic>
      <p:sp>
        <p:nvSpPr>
          <p:cNvPr id="8" name="TextBox 7"/>
          <p:cNvSpPr txBox="1"/>
          <p:nvPr/>
        </p:nvSpPr>
        <p:spPr>
          <a:xfrm>
            <a:off x="6732240" y="6309320"/>
            <a:ext cx="2411760" cy="338554"/>
          </a:xfrm>
          <a:prstGeom prst="rect">
            <a:avLst/>
          </a:prstGeom>
          <a:noFill/>
        </p:spPr>
        <p:txBody>
          <a:bodyPr wrap="square" rtlCol="0">
            <a:spAutoFit/>
          </a:bodyPr>
          <a:lstStyle/>
          <a:p>
            <a:r>
              <a:rPr lang="en-US" sz="1600" b="1" dirty="0" smtClean="0">
                <a:solidFill>
                  <a:srgbClr val="92D050"/>
                </a:solidFill>
              </a:rPr>
              <a:t>mkarekla@ucy.ac.cy</a:t>
            </a:r>
            <a:endParaRPr lang="en-US" sz="1600" b="1" dirty="0">
              <a:solidFill>
                <a:srgbClr val="92D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610497159"/>
              </p:ext>
            </p:extLst>
          </p:nvPr>
        </p:nvGraphicFramePr>
        <p:xfrm>
          <a:off x="0" y="0"/>
          <a:ext cx="9144000" cy="7010401"/>
        </p:xfrm>
        <a:graphic>
          <a:graphicData uri="http://schemas.openxmlformats.org/drawingml/2006/table">
            <a:tbl>
              <a:tblPr/>
              <a:tblGrid>
                <a:gridCol w="3132138"/>
                <a:gridCol w="1008062"/>
                <a:gridCol w="719138"/>
                <a:gridCol w="936625"/>
                <a:gridCol w="863600"/>
                <a:gridCol w="936625"/>
                <a:gridCol w="720725"/>
                <a:gridCol w="827087"/>
              </a:tblGrid>
              <a:tr h="531813">
                <a:tc rowSpan="2">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ea typeface="ＭＳ Ｐゴシック" pitchFamily="34" charset="-128"/>
                          <a:cs typeface="Times New Roman" pitchFamily="18" charset="0"/>
                        </a:rPr>
                        <a:t>Measures before treatment</a:t>
                      </a:r>
                      <a:endParaRPr kumimoji="0" lang="el-GR" sz="1800" b="1" i="0" u="none" strike="noStrike" cap="none" normalizeH="0" baseline="0" dirty="0" smtClean="0">
                        <a:ln>
                          <a:noFill/>
                        </a:ln>
                        <a:solidFill>
                          <a:srgbClr val="FFFFFF"/>
                        </a:solidFill>
                        <a:effectLst/>
                        <a:latin typeface="Times New Roman" pitchFamily="18" charset="0"/>
                        <a:ea typeface="Calibri"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Times New Roman" pitchFamily="18" charset="0"/>
                          <a:ea typeface="ＭＳ Ｐゴシック" pitchFamily="34" charset="-128"/>
                          <a:cs typeface="Times New Roman" pitchFamily="18" charset="0"/>
                        </a:rPr>
                        <a:t>ACT</a:t>
                      </a:r>
                      <a:endParaRPr kumimoji="0" lang="el-GR" sz="2000" b="1" i="0" u="none" strike="noStrike" cap="none" normalizeH="0" baseline="0" smtClean="0">
                        <a:ln>
                          <a:noFill/>
                        </a:ln>
                        <a:solidFill>
                          <a:srgbClr val="FFFFFF"/>
                        </a:solidFill>
                        <a:effectLst/>
                        <a:latin typeface="Calibri" pitchFamily="34" charset="0"/>
                        <a:ea typeface="Calibri"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Times New Roman" pitchFamily="18" charset="0"/>
                          <a:ea typeface="ＭＳ Ｐゴシック" pitchFamily="34" charset="-128"/>
                          <a:cs typeface="Times New Roman" pitchFamily="18" charset="0"/>
                        </a:rPr>
                        <a:t>ACT-SMS</a:t>
                      </a:r>
                      <a:endParaRPr kumimoji="0" lang="el-GR" sz="2000" b="1" i="0" u="none" strike="noStrike" cap="none" normalizeH="0" baseline="0" smtClean="0">
                        <a:ln>
                          <a:noFill/>
                        </a:ln>
                        <a:solidFill>
                          <a:srgbClr val="FFFFFF"/>
                        </a:solidFill>
                        <a:effectLst/>
                        <a:latin typeface="Calibri" pitchFamily="34" charset="0"/>
                        <a:ea typeface="Calibri"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Times New Roman" pitchFamily="18" charset="0"/>
                          <a:ea typeface="ＭＳ Ｐゴシック" pitchFamily="34" charset="-128"/>
                          <a:cs typeface="Times New Roman" pitchFamily="18" charset="0"/>
                        </a:rPr>
                        <a:t>CONTROL</a:t>
                      </a:r>
                      <a:endParaRPr kumimoji="0" lang="el-GR" sz="2000" b="1" i="0" u="none" strike="noStrike" cap="none" normalizeH="0" baseline="0" smtClean="0">
                        <a:ln>
                          <a:noFill/>
                        </a:ln>
                        <a:solidFill>
                          <a:srgbClr val="FFFFFF"/>
                        </a:solidFill>
                        <a:effectLst/>
                        <a:latin typeface="Calibri" pitchFamily="34" charset="0"/>
                        <a:ea typeface="Calibri"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rowSpan="2">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Times New Roman" pitchFamily="18" charset="0"/>
                          <a:ea typeface="Calibri" pitchFamily="34" charset="0"/>
                        </a:rPr>
                        <a:t>P</a:t>
                      </a:r>
                      <a:endParaRPr kumimoji="0" lang="el-GR" sz="2000" b="1" i="0" u="none" strike="noStrike" cap="none" normalizeH="0" baseline="0" smtClean="0">
                        <a:ln>
                          <a:noFill/>
                        </a:ln>
                        <a:solidFill>
                          <a:srgbClr val="FFFFFF"/>
                        </a:solidFill>
                        <a:effectLst/>
                        <a:latin typeface="Times New Roman" pitchFamily="18" charset="0"/>
                        <a:ea typeface="Calibri" pitchFamily="34"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1813">
                <a:tc vMerge="1">
                  <a:txBody>
                    <a:bodyPr/>
                    <a:lstStyle/>
                    <a:p>
                      <a:endParaRPr lang="en-US"/>
                    </a:p>
                  </a:txBody>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M</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SD</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M</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SD</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M</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SD</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vMerge="1">
                  <a:txBody>
                    <a:bodyPr/>
                    <a:lstStyle/>
                    <a:p>
                      <a:endParaRPr lang="en-US"/>
                    </a:p>
                  </a:txBody>
                  <a:tcPr/>
                </a:tc>
              </a:tr>
              <a:tr h="1196975">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Fagerstrom Tolerance Nicotine Dependence (FTND)</a:t>
                      </a:r>
                      <a:endParaRPr kumimoji="0" lang="el-GR" sz="18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1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12.35</a:t>
                      </a:r>
                      <a:r>
                        <a:rPr kumimoji="0" lang="en-US" sz="2100" b="1" i="1" u="none" strike="noStrike" cap="none" normalizeH="0" baseline="30000" smtClean="0">
                          <a:ln>
                            <a:noFill/>
                          </a:ln>
                          <a:solidFill>
                            <a:srgbClr val="000000"/>
                          </a:solidFill>
                          <a:effectLst/>
                          <a:latin typeface="Times New Roman" pitchFamily="18" charset="0"/>
                          <a:ea typeface="ＭＳ Ｐゴシック" pitchFamily="34" charset="-128"/>
                          <a:cs typeface="Times New Roman" pitchFamily="18" charset="0"/>
                        </a:rPr>
                        <a:t>b</a:t>
                      </a:r>
                      <a:endParaRPr kumimoji="0" lang="el-GR" sz="2100" b="1" i="1"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3.17</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1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9.42</a:t>
                      </a:r>
                      <a:r>
                        <a:rPr kumimoji="0" lang="en-US" sz="2100" b="1" i="1" u="none" strike="noStrike" cap="none" normalizeH="0" baseline="30000" smtClean="0">
                          <a:ln>
                            <a:noFill/>
                          </a:ln>
                          <a:solidFill>
                            <a:srgbClr val="000000"/>
                          </a:solidFill>
                          <a:effectLst/>
                          <a:latin typeface="Times New Roman" pitchFamily="18" charset="0"/>
                          <a:ea typeface="ＭＳ Ｐゴシック" pitchFamily="34" charset="-128"/>
                          <a:cs typeface="Times New Roman" pitchFamily="18" charset="0"/>
                        </a:rPr>
                        <a:t>b</a:t>
                      </a:r>
                      <a:endParaRPr kumimoji="0" lang="el-GR" sz="2100" b="1" i="1"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4.59</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1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13.11</a:t>
                      </a:r>
                      <a:r>
                        <a:rPr kumimoji="0" lang="en-US" sz="2100" b="1" i="1" u="none" strike="noStrike" cap="none" normalizeH="0" baseline="30000" smtClean="0">
                          <a:ln>
                            <a:noFill/>
                          </a:ln>
                          <a:solidFill>
                            <a:srgbClr val="000000"/>
                          </a:solidFill>
                          <a:effectLst/>
                          <a:latin typeface="Times New Roman" pitchFamily="18" charset="0"/>
                          <a:ea typeface="ＭＳ Ｐゴシック" pitchFamily="34" charset="-128"/>
                          <a:cs typeface="Times New Roman" pitchFamily="18" charset="0"/>
                        </a:rPr>
                        <a:t>a</a:t>
                      </a:r>
                      <a:endParaRPr kumimoji="0" lang="el-GR" sz="2100" b="1" i="1"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2.26</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.000</a:t>
                      </a:r>
                      <a:endParaRPr kumimoji="0" lang="el-GR" sz="2000" b="1" i="1"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1065213">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Perceived Stress Scale (PSS)</a:t>
                      </a:r>
                      <a:endParaRPr kumimoji="0" lang="el-GR" sz="18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23.66</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7.09</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22.03</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4.55</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25.08</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6.18</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.169</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1196975">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Acceptance and Inflexibility Scale (AIS)</a:t>
                      </a:r>
                      <a:endParaRPr kumimoji="0" lang="el-GR" sz="18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1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39.67</a:t>
                      </a:r>
                      <a:r>
                        <a:rPr kumimoji="0" lang="en-US" sz="2100" b="1" i="1" u="none" strike="noStrike" cap="none" normalizeH="0" baseline="30000" smtClean="0">
                          <a:ln>
                            <a:noFill/>
                          </a:ln>
                          <a:solidFill>
                            <a:srgbClr val="000000"/>
                          </a:solidFill>
                          <a:effectLst/>
                          <a:latin typeface="Times New Roman" pitchFamily="18" charset="0"/>
                          <a:ea typeface="ＭＳ Ｐゴシック" pitchFamily="34" charset="-128"/>
                          <a:cs typeface="Times New Roman" pitchFamily="18" charset="0"/>
                        </a:rPr>
                        <a:t>b</a:t>
                      </a:r>
                      <a:endParaRPr kumimoji="0" lang="el-GR" sz="2100" b="1" i="1"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8.89</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1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31.67</a:t>
                      </a:r>
                      <a:r>
                        <a:rPr kumimoji="0" lang="en-US" sz="2100" b="1" i="1" u="none" strike="noStrike" cap="none" normalizeH="0" baseline="30000" smtClean="0">
                          <a:ln>
                            <a:noFill/>
                          </a:ln>
                          <a:solidFill>
                            <a:srgbClr val="000000"/>
                          </a:solidFill>
                          <a:effectLst/>
                          <a:latin typeface="Times New Roman" pitchFamily="18" charset="0"/>
                          <a:ea typeface="ＭＳ Ｐゴシック" pitchFamily="34" charset="-128"/>
                          <a:cs typeface="Times New Roman" pitchFamily="18" charset="0"/>
                        </a:rPr>
                        <a:t>b</a:t>
                      </a:r>
                      <a:endParaRPr kumimoji="0" lang="el-GR" sz="2100" b="1" i="1"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14.73</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1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39.94</a:t>
                      </a:r>
                      <a:r>
                        <a:rPr kumimoji="0" lang="en-US" sz="2100" b="1" i="1" u="none" strike="noStrike" cap="none" normalizeH="0" baseline="30000" smtClean="0">
                          <a:ln>
                            <a:noFill/>
                          </a:ln>
                          <a:solidFill>
                            <a:srgbClr val="000000"/>
                          </a:solidFill>
                          <a:effectLst/>
                          <a:latin typeface="Times New Roman" pitchFamily="18" charset="0"/>
                          <a:ea typeface="ＭＳ Ｐゴシック" pitchFamily="34" charset="-128"/>
                          <a:cs typeface="Times New Roman" pitchFamily="18" charset="0"/>
                        </a:rPr>
                        <a:t>a</a:t>
                      </a:r>
                      <a:endParaRPr kumimoji="0" lang="el-GR" sz="2100" b="1" i="1"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7.82</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.002</a:t>
                      </a:r>
                      <a:endParaRPr kumimoji="0" lang="el-GR" sz="2000" b="1" i="1"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r h="1196975">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Avoidance and Fusion Scale – Youth (AFS-Y8)</a:t>
                      </a:r>
                      <a:endParaRPr kumimoji="0" lang="el-GR" sz="18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13.52</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7.86</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12.50</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7.84</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11.67</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6.99</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.535</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0E8"/>
                    </a:solidFill>
                  </a:tcPr>
                </a:tc>
              </a:tr>
              <a:tr h="1135063">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Carbon Monoxide Level (CO) </a:t>
                      </a:r>
                      <a:endParaRPr kumimoji="0" lang="el-GR" sz="18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9.11</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5.10</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8.93</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4.21</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9.91</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4.90</a:t>
                      </a:r>
                      <a:endParaRPr kumimoji="0" lang="el-GR" sz="2000" b="0"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c>
                  <a:txBody>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.676</a:t>
                      </a:r>
                      <a:endParaRPr kumimoji="0" lang="el-GR" sz="2000" b="0" i="0" u="none" strike="noStrike" cap="none" normalizeH="0" baseline="0" dirty="0" smtClean="0">
                        <a:ln>
                          <a:noFill/>
                        </a:ln>
                        <a:solidFill>
                          <a:srgbClr val="000000"/>
                        </a:solidFill>
                        <a:effectLst/>
                        <a:latin typeface="Times New Roman" pitchFamily="18" charset="0"/>
                        <a:ea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0F4"/>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72" y="430560"/>
            <a:ext cx="8686800" cy="838200"/>
          </a:xfrm>
        </p:spPr>
        <p:txBody>
          <a:bodyPr/>
          <a:lstStyle/>
          <a:p>
            <a:pPr algn="ctr" eaLnBrk="1" fontAlgn="auto" hangingPunct="1">
              <a:spcAft>
                <a:spcPts val="0"/>
              </a:spcAft>
              <a:defRPr/>
            </a:pPr>
            <a:r>
              <a:rPr lang="en-US" b="1" cap="none" dirty="0" smtClean="0">
                <a:latin typeface="Times New Roman" pitchFamily="18" charset="0"/>
                <a:ea typeface="+mj-ea"/>
                <a:cs typeface="Times New Roman" pitchFamily="18" charset="0"/>
              </a:rPr>
              <a:t>Results</a:t>
            </a:r>
            <a:endParaRPr lang="el-GR" dirty="0">
              <a:ea typeface="+mj-ea"/>
            </a:endParaRPr>
          </a:p>
        </p:txBody>
      </p:sp>
      <p:sp>
        <p:nvSpPr>
          <p:cNvPr id="38914" name="Content Placeholder 2"/>
          <p:cNvSpPr>
            <a:spLocks noGrp="1"/>
          </p:cNvSpPr>
          <p:nvPr>
            <p:ph idx="1"/>
          </p:nvPr>
        </p:nvSpPr>
        <p:spPr>
          <a:xfrm>
            <a:off x="0" y="1125538"/>
            <a:ext cx="9144000" cy="5514975"/>
          </a:xfrm>
        </p:spPr>
        <p:txBody>
          <a:bodyPr/>
          <a:lstStyle/>
          <a:p>
            <a:pPr eaLnBrk="1" hangingPunct="1">
              <a:buFont typeface="Wingdings" pitchFamily="2" charset="2"/>
              <a:buChar char="q"/>
            </a:pPr>
            <a:r>
              <a:rPr lang="en-US" sz="2600" dirty="0" smtClean="0">
                <a:latin typeface="Times New Roman" pitchFamily="18" charset="0"/>
                <a:ea typeface="ＭＳ Ｐゴシック" pitchFamily="34" charset="-128"/>
                <a:cs typeface="Times New Roman" pitchFamily="18" charset="0"/>
              </a:rPr>
              <a:t>Analyses of</a:t>
            </a:r>
            <a:r>
              <a:rPr lang="el-GR" sz="2600" dirty="0" smtClean="0">
                <a:latin typeface="Times New Roman" pitchFamily="18" charset="0"/>
                <a:ea typeface="ＭＳ Ｐゴシック" pitchFamily="34" charset="-128"/>
                <a:cs typeface="Times New Roman" pitchFamily="18" charset="0"/>
              </a:rPr>
              <a:t> </a:t>
            </a:r>
            <a:r>
              <a:rPr lang="en-US" sz="2600" dirty="0" smtClean="0">
                <a:latin typeface="Times New Roman" pitchFamily="18" charset="0"/>
                <a:ea typeface="ＭＳ Ｐゴシック" pitchFamily="34" charset="-128"/>
                <a:cs typeface="Times New Roman" pitchFamily="18" charset="0"/>
              </a:rPr>
              <a:t>Two-Way Repeated Measures ANOVA with group</a:t>
            </a:r>
            <a:r>
              <a:rPr lang="el-GR" sz="2600" dirty="0" smtClean="0">
                <a:latin typeface="Times New Roman" pitchFamily="18" charset="0"/>
                <a:ea typeface="ＭＳ Ｐゴシック" pitchFamily="34" charset="-128"/>
                <a:cs typeface="Times New Roman" pitchFamily="18" charset="0"/>
              </a:rPr>
              <a:t> (</a:t>
            </a:r>
            <a:r>
              <a:rPr lang="en-US" sz="2600" dirty="0" smtClean="0">
                <a:latin typeface="Times New Roman" pitchFamily="18" charset="0"/>
                <a:ea typeface="ＭＳ Ｐゴシック" pitchFamily="34" charset="-128"/>
                <a:cs typeface="Times New Roman" pitchFamily="18" charset="0"/>
              </a:rPr>
              <a:t>ACT </a:t>
            </a:r>
            <a:r>
              <a:rPr lang="en-US" sz="2600" dirty="0" err="1" smtClean="0">
                <a:latin typeface="Times New Roman" pitchFamily="18" charset="0"/>
                <a:ea typeface="ＭＳ Ｐゴシック" pitchFamily="34" charset="-128"/>
                <a:cs typeface="Times New Roman" pitchFamily="18" charset="0"/>
              </a:rPr>
              <a:t>vs</a:t>
            </a:r>
            <a:r>
              <a:rPr lang="en-US" sz="2600" dirty="0" smtClean="0">
                <a:latin typeface="Times New Roman" pitchFamily="18" charset="0"/>
                <a:ea typeface="ＭＳ Ｐゴシック" pitchFamily="34" charset="-128"/>
                <a:cs typeface="Times New Roman" pitchFamily="18" charset="0"/>
              </a:rPr>
              <a:t> ACT-SMS </a:t>
            </a:r>
            <a:r>
              <a:rPr lang="en-US" sz="2600" dirty="0" err="1" smtClean="0">
                <a:latin typeface="Times New Roman" pitchFamily="18" charset="0"/>
                <a:ea typeface="ＭＳ Ｐゴシック" pitchFamily="34" charset="-128"/>
                <a:cs typeface="Times New Roman" pitchFamily="18" charset="0"/>
              </a:rPr>
              <a:t>vs</a:t>
            </a:r>
            <a:r>
              <a:rPr lang="en-US" sz="2600" dirty="0" smtClean="0">
                <a:latin typeface="Times New Roman" pitchFamily="18" charset="0"/>
                <a:ea typeface="ＭＳ Ｐゴシック" pitchFamily="34" charset="-128"/>
                <a:cs typeface="Times New Roman" pitchFamily="18" charset="0"/>
              </a:rPr>
              <a:t> Control</a:t>
            </a:r>
            <a:r>
              <a:rPr lang="el-GR" sz="2600" dirty="0" smtClean="0">
                <a:latin typeface="Times New Roman" pitchFamily="18" charset="0"/>
                <a:ea typeface="ＭＳ Ｐゴシック" pitchFamily="34" charset="-128"/>
                <a:cs typeface="Times New Roman" pitchFamily="18" charset="0"/>
              </a:rPr>
              <a:t>)</a:t>
            </a:r>
            <a:r>
              <a:rPr lang="en-US" sz="2600" dirty="0" smtClean="0">
                <a:latin typeface="Times New Roman" pitchFamily="18" charset="0"/>
                <a:ea typeface="ＭＳ Ｐゴシック" pitchFamily="34" charset="-128"/>
                <a:cs typeface="Times New Roman" pitchFamily="18" charset="0"/>
              </a:rPr>
              <a:t> and time</a:t>
            </a:r>
            <a:r>
              <a:rPr lang="el-GR" sz="2600" dirty="0" smtClean="0">
                <a:latin typeface="Times New Roman" pitchFamily="18" charset="0"/>
                <a:ea typeface="ＭＳ Ｐゴシック" pitchFamily="34" charset="-128"/>
                <a:cs typeface="Times New Roman" pitchFamily="18" charset="0"/>
              </a:rPr>
              <a:t> (</a:t>
            </a:r>
            <a:r>
              <a:rPr lang="en-US" sz="2600" dirty="0" smtClean="0">
                <a:latin typeface="Times New Roman" pitchFamily="18" charset="0"/>
                <a:ea typeface="ＭＳ Ｐゴシック" pitchFamily="34" charset="-128"/>
                <a:cs typeface="Times New Roman" pitchFamily="18" charset="0"/>
              </a:rPr>
              <a:t>before and after intervention</a:t>
            </a:r>
            <a:r>
              <a:rPr lang="el-GR" sz="2600" dirty="0" smtClean="0">
                <a:latin typeface="Times New Roman" pitchFamily="18" charset="0"/>
                <a:ea typeface="ＭＳ Ｐゴシック" pitchFamily="34" charset="-128"/>
                <a:cs typeface="Times New Roman" pitchFamily="18" charset="0"/>
              </a:rPr>
              <a:t>) </a:t>
            </a:r>
            <a:r>
              <a:rPr lang="en-US" sz="2600" dirty="0" smtClean="0">
                <a:latin typeface="Times New Roman" pitchFamily="18" charset="0"/>
                <a:ea typeface="ＭＳ Ｐゴシック" pitchFamily="34" charset="-128"/>
                <a:cs typeface="Times New Roman" pitchFamily="18" charset="0"/>
              </a:rPr>
              <a:t>on all measures</a:t>
            </a:r>
            <a:r>
              <a:rPr lang="el-GR" sz="2600" dirty="0" smtClean="0">
                <a:latin typeface="Times New Roman" pitchFamily="18" charset="0"/>
                <a:ea typeface="ＭＳ Ｐゴシック" pitchFamily="34" charset="-128"/>
                <a:cs typeface="Times New Roman" pitchFamily="18" charset="0"/>
              </a:rPr>
              <a:t> (</a:t>
            </a:r>
            <a:r>
              <a:rPr lang="en-US" sz="2600" dirty="0" smtClean="0">
                <a:latin typeface="Times New Roman" pitchFamily="18" charset="0"/>
                <a:ea typeface="ＭＳ Ｐゴシック" pitchFamily="34" charset="-128"/>
                <a:cs typeface="Times New Roman" pitchFamily="18" charset="0"/>
              </a:rPr>
              <a:t>CO, FTND, AIS, AFQ-Y8, PSS</a:t>
            </a:r>
            <a:r>
              <a:rPr lang="el-GR" sz="2600" dirty="0" smtClean="0">
                <a:latin typeface="Times New Roman" pitchFamily="18" charset="0"/>
                <a:ea typeface="ＭＳ Ｐゴシック" pitchFamily="34" charset="-128"/>
                <a:cs typeface="Times New Roman" pitchFamily="18" charset="0"/>
              </a:rPr>
              <a:t>)</a:t>
            </a:r>
            <a:r>
              <a:rPr lang="en-US" sz="2600" dirty="0" smtClean="0">
                <a:latin typeface="Times New Roman" pitchFamily="18" charset="0"/>
                <a:ea typeface="ＭＳ Ｐゴシック" pitchFamily="34" charset="-128"/>
                <a:cs typeface="Times New Roman" pitchFamily="18" charset="0"/>
              </a:rPr>
              <a:t>.</a:t>
            </a:r>
          </a:p>
          <a:p>
            <a:pPr eaLnBrk="1" hangingPunct="1">
              <a:buFont typeface="Wingdings" pitchFamily="2" charset="2"/>
              <a:buChar char="q"/>
            </a:pPr>
            <a:r>
              <a:rPr lang="en-US" sz="2600" u="sng" dirty="0">
                <a:latin typeface="Times New Roman" pitchFamily="18" charset="0"/>
                <a:ea typeface="ＭＳ Ｐゴシック" pitchFamily="34" charset="-128"/>
                <a:cs typeface="Times New Roman" pitchFamily="18" charset="0"/>
              </a:rPr>
              <a:t>1</a:t>
            </a:r>
            <a:r>
              <a:rPr lang="en-US" sz="2600" u="sng" baseline="30000" dirty="0" smtClean="0">
                <a:latin typeface="Times New Roman" pitchFamily="18" charset="0"/>
                <a:ea typeface="ＭＳ Ｐゴシック" pitchFamily="34" charset="-128"/>
                <a:cs typeface="Times New Roman" pitchFamily="18" charset="0"/>
              </a:rPr>
              <a:t>st</a:t>
            </a:r>
            <a:r>
              <a:rPr lang="en-US" sz="2600" u="sng" dirty="0" smtClean="0">
                <a:latin typeface="Times New Roman" pitchFamily="18" charset="0"/>
                <a:ea typeface="ＭＳ Ｐゴシック" pitchFamily="34" charset="-128"/>
                <a:cs typeface="Times New Roman" pitchFamily="18" charset="0"/>
              </a:rPr>
              <a:t> Hypothesis </a:t>
            </a:r>
            <a:r>
              <a:rPr lang="el-GR" sz="2600" u="sng" dirty="0" smtClean="0">
                <a:latin typeface="Times New Roman" pitchFamily="18" charset="0"/>
                <a:ea typeface="ＭＳ Ｐゴシック" pitchFamily="34" charset="-128"/>
                <a:cs typeface="Times New Roman" pitchFamily="18" charset="0"/>
              </a:rPr>
              <a:t>(</a:t>
            </a:r>
            <a:r>
              <a:rPr lang="en-US" sz="2600" u="sng" dirty="0" smtClean="0">
                <a:latin typeface="Times New Roman" pitchFamily="18" charset="0"/>
                <a:ea typeface="ＭＳ Ｐゴシック" pitchFamily="34" charset="-128"/>
                <a:cs typeface="Times New Roman" pitchFamily="18" charset="0"/>
              </a:rPr>
              <a:t>CO</a:t>
            </a:r>
            <a:r>
              <a:rPr lang="el-GR" sz="2600" u="sng" dirty="0" smtClean="0">
                <a:latin typeface="Times New Roman" pitchFamily="18" charset="0"/>
                <a:ea typeface="ＭＳ Ｐゴシック" pitchFamily="34" charset="-128"/>
                <a:cs typeface="Times New Roman" pitchFamily="18" charset="0"/>
              </a:rPr>
              <a:t>):</a:t>
            </a:r>
          </a:p>
          <a:p>
            <a:pPr lvl="1" eaLnBrk="1" hangingPunct="1">
              <a:buFont typeface="Wingdings" pitchFamily="2" charset="2"/>
              <a:buChar char="§"/>
            </a:pPr>
            <a:r>
              <a:rPr lang="en-US" sz="2400" b="1" i="1" dirty="0" smtClean="0">
                <a:latin typeface="Times New Roman" pitchFamily="18" charset="0"/>
                <a:ea typeface="ＭＳ Ｐゴシック" pitchFamily="34" charset="-128"/>
                <a:cs typeface="Times New Roman" pitchFamily="18" charset="0"/>
              </a:rPr>
              <a:t>Main effect of time</a:t>
            </a:r>
            <a:r>
              <a:rPr lang="el-GR" sz="2400" b="1" i="1" dirty="0" smtClean="0">
                <a:latin typeface="Times New Roman" pitchFamily="18" charset="0"/>
                <a:ea typeface="ＭＳ Ｐゴシック" pitchFamily="34" charset="-128"/>
                <a:cs typeface="Times New Roman" pitchFamily="18" charset="0"/>
              </a:rPr>
              <a:t>: </a:t>
            </a:r>
            <a:r>
              <a:rPr lang="en-US" sz="2400" i="1" dirty="0" smtClean="0">
                <a:latin typeface="Times New Roman" pitchFamily="18" charset="0"/>
                <a:ea typeface="ＭＳ Ｐゴシック" pitchFamily="34" charset="-128"/>
                <a:cs typeface="Times New Roman" pitchFamily="18" charset="0"/>
              </a:rPr>
              <a:t>F </a:t>
            </a:r>
            <a:r>
              <a:rPr lang="en-US" sz="2400" baseline="-25000" dirty="0" smtClean="0">
                <a:latin typeface="Times New Roman" pitchFamily="18" charset="0"/>
                <a:ea typeface="ＭＳ Ｐゴシック" pitchFamily="34" charset="-128"/>
                <a:cs typeface="Times New Roman" pitchFamily="18" charset="0"/>
              </a:rPr>
              <a:t>(1, 120)</a:t>
            </a:r>
            <a:r>
              <a:rPr lang="en-US" sz="2400" dirty="0" smtClean="0">
                <a:latin typeface="Times New Roman" pitchFamily="18" charset="0"/>
                <a:ea typeface="ＭＳ Ｐゴシック" pitchFamily="34" charset="-128"/>
                <a:cs typeface="Times New Roman" pitchFamily="18" charset="0"/>
              </a:rPr>
              <a:t> = 69.27, </a:t>
            </a:r>
            <a:r>
              <a:rPr lang="en-US" sz="2400" i="1" dirty="0" smtClean="0">
                <a:latin typeface="Times New Roman" pitchFamily="18" charset="0"/>
                <a:ea typeface="ＭＳ Ｐゴシック" pitchFamily="34" charset="-128"/>
                <a:cs typeface="Times New Roman" pitchFamily="18" charset="0"/>
              </a:rPr>
              <a:t>p</a:t>
            </a:r>
            <a:r>
              <a:rPr lang="en-US" sz="2400" dirty="0" smtClean="0">
                <a:latin typeface="Times New Roman" pitchFamily="18" charset="0"/>
                <a:ea typeface="ＭＳ Ｐゴシック" pitchFamily="34" charset="-128"/>
                <a:cs typeface="Times New Roman" pitchFamily="18" charset="0"/>
              </a:rPr>
              <a:t> &lt; .05, </a:t>
            </a:r>
            <a:r>
              <a:rPr lang="el-GR" sz="2400" i="1" dirty="0" smtClean="0">
                <a:latin typeface="Times New Roman" pitchFamily="18" charset="0"/>
                <a:ea typeface="ＭＳ Ｐゴシック" pitchFamily="34" charset="-128"/>
                <a:cs typeface="Times New Roman" pitchFamily="18" charset="0"/>
              </a:rPr>
              <a:t>η</a:t>
            </a:r>
            <a:r>
              <a:rPr lang="en-US" sz="2400" i="1" baseline="30000" dirty="0" smtClean="0">
                <a:latin typeface="Times New Roman" pitchFamily="18" charset="0"/>
                <a:ea typeface="ＭＳ Ｐゴシック" pitchFamily="34" charset="-128"/>
                <a:cs typeface="Times New Roman" pitchFamily="18" charset="0"/>
              </a:rPr>
              <a:t>2</a:t>
            </a:r>
            <a:r>
              <a:rPr lang="en-US" sz="2400" dirty="0" smtClean="0">
                <a:latin typeface="Times New Roman" pitchFamily="18" charset="0"/>
                <a:ea typeface="ＭＳ Ｐゴシック" pitchFamily="34" charset="-128"/>
                <a:cs typeface="Times New Roman" pitchFamily="18" charset="0"/>
              </a:rPr>
              <a:t> = .37</a:t>
            </a:r>
            <a:endParaRPr lang="el-GR" sz="2400" dirty="0" smtClean="0">
              <a:latin typeface="Times New Roman" pitchFamily="18" charset="0"/>
              <a:ea typeface="ＭＳ Ｐゴシック" pitchFamily="34" charset="-128"/>
              <a:cs typeface="Times New Roman" pitchFamily="18" charset="0"/>
            </a:endParaRPr>
          </a:p>
          <a:p>
            <a:pPr lvl="2" eaLnBrk="1" hangingPunct="1">
              <a:buFont typeface="Wingdings" pitchFamily="2" charset="2"/>
              <a:buChar char="ü"/>
            </a:pPr>
            <a:r>
              <a:rPr lang="en-US" dirty="0" err="1" smtClean="0">
                <a:latin typeface="Times New Roman" pitchFamily="18" charset="0"/>
                <a:ea typeface="ＭＳ Ｐゴシック" pitchFamily="34" charset="-128"/>
                <a:cs typeface="Times New Roman" pitchFamily="18" charset="0"/>
              </a:rPr>
              <a:t>M</a:t>
            </a:r>
            <a:r>
              <a:rPr lang="en-US" baseline="-25000" dirty="0" err="1" smtClean="0">
                <a:latin typeface="Times New Roman" pitchFamily="18" charset="0"/>
                <a:ea typeface="ＭＳ Ｐゴシック" pitchFamily="34" charset="-128"/>
                <a:cs typeface="Times New Roman" pitchFamily="18" charset="0"/>
              </a:rPr>
              <a:t>pre</a:t>
            </a:r>
            <a:r>
              <a:rPr lang="en-US" dirty="0" smtClean="0">
                <a:latin typeface="Times New Roman" pitchFamily="18" charset="0"/>
                <a:ea typeface="ＭＳ Ｐゴシック" pitchFamily="34" charset="-128"/>
                <a:cs typeface="Times New Roman" pitchFamily="18" charset="0"/>
              </a:rPr>
              <a:t>= 9.61     </a:t>
            </a:r>
            <a:r>
              <a:rPr lang="en-US" dirty="0" err="1" smtClean="0">
                <a:latin typeface="Times New Roman" pitchFamily="18" charset="0"/>
                <a:ea typeface="ＭＳ Ｐゴシック" pitchFamily="34" charset="-128"/>
                <a:cs typeface="Times New Roman" pitchFamily="18" charset="0"/>
              </a:rPr>
              <a:t>vs</a:t>
            </a:r>
            <a:r>
              <a:rPr lang="en-US" dirty="0" smtClean="0">
                <a:latin typeface="Times New Roman" pitchFamily="18" charset="0"/>
                <a:ea typeface="ＭＳ Ｐゴシック" pitchFamily="34" charset="-128"/>
                <a:cs typeface="Times New Roman" pitchFamily="18" charset="0"/>
              </a:rPr>
              <a:t>      </a:t>
            </a:r>
            <a:r>
              <a:rPr lang="en-US" dirty="0" err="1" smtClean="0">
                <a:latin typeface="Times New Roman" pitchFamily="18" charset="0"/>
                <a:ea typeface="ＭＳ Ｐゴシック" pitchFamily="34" charset="-128"/>
                <a:cs typeface="Times New Roman" pitchFamily="18" charset="0"/>
              </a:rPr>
              <a:t>M</a:t>
            </a:r>
            <a:r>
              <a:rPr lang="en-US" baseline="-25000" dirty="0" err="1" smtClean="0">
                <a:latin typeface="Times New Roman" pitchFamily="18" charset="0"/>
                <a:ea typeface="ＭＳ Ｐゴシック" pitchFamily="34" charset="-128"/>
                <a:cs typeface="Times New Roman" pitchFamily="18" charset="0"/>
              </a:rPr>
              <a:t>post</a:t>
            </a:r>
            <a:r>
              <a:rPr lang="en-US" dirty="0" smtClean="0">
                <a:latin typeface="Times New Roman" pitchFamily="18" charset="0"/>
                <a:ea typeface="ＭＳ Ｐゴシック" pitchFamily="34" charset="-128"/>
                <a:cs typeface="Times New Roman" pitchFamily="18" charset="0"/>
              </a:rPr>
              <a:t>= 7.14</a:t>
            </a:r>
            <a:endParaRPr lang="el-GR" dirty="0" smtClean="0">
              <a:latin typeface="Times New Roman" pitchFamily="18" charset="0"/>
              <a:ea typeface="ＭＳ Ｐゴシック" pitchFamily="34" charset="-128"/>
              <a:cs typeface="Times New Roman" pitchFamily="18" charset="0"/>
            </a:endParaRPr>
          </a:p>
          <a:p>
            <a:pPr lvl="1" eaLnBrk="1" hangingPunct="1">
              <a:buFont typeface="Wingdings" pitchFamily="2" charset="2"/>
              <a:buChar char="§"/>
            </a:pPr>
            <a:r>
              <a:rPr lang="en-US" sz="2400" b="1" i="1" dirty="0" smtClean="0">
                <a:latin typeface="Times New Roman" pitchFamily="18" charset="0"/>
                <a:ea typeface="ＭＳ Ｐゴシック" pitchFamily="34" charset="-128"/>
                <a:cs typeface="Times New Roman" pitchFamily="18" charset="0"/>
              </a:rPr>
              <a:t>Main effect of the group</a:t>
            </a:r>
            <a:r>
              <a:rPr lang="el-GR" sz="2400" b="1" i="1" dirty="0" smtClean="0">
                <a:latin typeface="Times New Roman" pitchFamily="18" charset="0"/>
                <a:ea typeface="ＭＳ Ｐゴシック" pitchFamily="34" charset="-128"/>
                <a:cs typeface="Times New Roman" pitchFamily="18" charset="0"/>
              </a:rPr>
              <a:t>: </a:t>
            </a:r>
            <a:r>
              <a:rPr lang="en-US" sz="2400" dirty="0" smtClean="0">
                <a:latin typeface="Times New Roman" pitchFamily="18" charset="0"/>
                <a:ea typeface="ＭＳ Ｐゴシック" pitchFamily="34" charset="-128"/>
                <a:cs typeface="Times New Roman" pitchFamily="18" charset="0"/>
                <a:sym typeface="Wingdings" pitchFamily="2" charset="2"/>
              </a:rPr>
              <a:t>Statistically insignificant</a:t>
            </a:r>
            <a:endParaRPr lang="el-GR" sz="2400" dirty="0" smtClean="0">
              <a:latin typeface="Times New Roman" pitchFamily="18" charset="0"/>
              <a:ea typeface="ＭＳ Ｐゴシック" pitchFamily="34" charset="-128"/>
              <a:cs typeface="Times New Roman" pitchFamily="18" charset="0"/>
            </a:endParaRPr>
          </a:p>
          <a:p>
            <a:pPr lvl="1" eaLnBrk="1" hangingPunct="1">
              <a:buFont typeface="Wingdings" pitchFamily="2" charset="2"/>
              <a:buChar char="§"/>
            </a:pPr>
            <a:r>
              <a:rPr lang="en-US" sz="2400" b="1" i="1" dirty="0" smtClean="0">
                <a:latin typeface="Times New Roman" pitchFamily="18" charset="0"/>
                <a:ea typeface="ＭＳ Ｐゴシック" pitchFamily="34" charset="-128"/>
                <a:cs typeface="Times New Roman" pitchFamily="18" charset="0"/>
              </a:rPr>
              <a:t>Interaction between time &amp; groups</a:t>
            </a:r>
            <a:r>
              <a:rPr lang="el-GR" sz="2400" b="1" i="1" dirty="0" smtClean="0">
                <a:latin typeface="Times New Roman" pitchFamily="18" charset="0"/>
                <a:ea typeface="ＭＳ Ｐゴシック" pitchFamily="34" charset="-128"/>
                <a:cs typeface="Times New Roman" pitchFamily="18" charset="0"/>
              </a:rPr>
              <a:t>: </a:t>
            </a:r>
            <a:r>
              <a:rPr lang="en-US" sz="2000" i="1" dirty="0" smtClean="0">
                <a:latin typeface="Times New Roman" pitchFamily="18" charset="0"/>
                <a:ea typeface="ＭＳ Ｐゴシック" pitchFamily="34" charset="-128"/>
                <a:cs typeface="Times New Roman" pitchFamily="18" charset="0"/>
              </a:rPr>
              <a:t>F</a:t>
            </a:r>
            <a:r>
              <a:rPr lang="en-US" sz="2000" dirty="0" smtClean="0">
                <a:latin typeface="Times New Roman" pitchFamily="18" charset="0"/>
                <a:ea typeface="ＭＳ Ｐゴシック" pitchFamily="34" charset="-128"/>
                <a:cs typeface="Times New Roman" pitchFamily="18" charset="0"/>
              </a:rPr>
              <a:t> </a:t>
            </a:r>
            <a:r>
              <a:rPr lang="en-US" sz="2000" baseline="-25000" dirty="0" smtClean="0">
                <a:latin typeface="Times New Roman" pitchFamily="18" charset="0"/>
                <a:ea typeface="ＭＳ Ｐゴシック" pitchFamily="34" charset="-128"/>
                <a:cs typeface="Times New Roman" pitchFamily="18" charset="0"/>
              </a:rPr>
              <a:t>(2, 120)</a:t>
            </a:r>
            <a:r>
              <a:rPr lang="en-US" sz="2000" dirty="0" smtClean="0">
                <a:latin typeface="Times New Roman" pitchFamily="18" charset="0"/>
                <a:ea typeface="ＭＳ Ｐゴシック" pitchFamily="34" charset="-128"/>
                <a:cs typeface="Times New Roman" pitchFamily="18" charset="0"/>
              </a:rPr>
              <a:t> = 20.94, </a:t>
            </a:r>
            <a:r>
              <a:rPr lang="en-US" sz="2000" i="1" dirty="0" smtClean="0">
                <a:latin typeface="Times New Roman" pitchFamily="18" charset="0"/>
                <a:ea typeface="ＭＳ Ｐゴシック" pitchFamily="34" charset="-128"/>
                <a:cs typeface="Times New Roman" pitchFamily="18" charset="0"/>
              </a:rPr>
              <a:t>p</a:t>
            </a:r>
            <a:r>
              <a:rPr lang="en-US" sz="2000" dirty="0" smtClean="0">
                <a:latin typeface="Times New Roman" pitchFamily="18" charset="0"/>
                <a:ea typeface="ＭＳ Ｐゴシック" pitchFamily="34" charset="-128"/>
                <a:cs typeface="Times New Roman" pitchFamily="18" charset="0"/>
              </a:rPr>
              <a:t> &lt; .05, </a:t>
            </a:r>
            <a:r>
              <a:rPr lang="el-GR" sz="2000" i="1" dirty="0" smtClean="0">
                <a:latin typeface="Times New Roman" pitchFamily="18" charset="0"/>
                <a:ea typeface="ＭＳ Ｐゴシック" pitchFamily="34" charset="-128"/>
                <a:cs typeface="Times New Roman" pitchFamily="18" charset="0"/>
              </a:rPr>
              <a:t>η</a:t>
            </a:r>
            <a:r>
              <a:rPr lang="en-US" sz="2000" i="1" baseline="30000" dirty="0" smtClean="0">
                <a:latin typeface="Times New Roman" pitchFamily="18" charset="0"/>
                <a:ea typeface="ＭＳ Ｐゴシック" pitchFamily="34" charset="-128"/>
                <a:cs typeface="Times New Roman" pitchFamily="18" charset="0"/>
              </a:rPr>
              <a:t>2</a:t>
            </a:r>
            <a:r>
              <a:rPr lang="en-US" sz="2000" i="1" dirty="0" smtClean="0">
                <a:latin typeface="Times New Roman" pitchFamily="18" charset="0"/>
                <a:ea typeface="ＭＳ Ｐゴシック" pitchFamily="34" charset="-128"/>
                <a:cs typeface="Times New Roman" pitchFamily="18" charset="0"/>
              </a:rPr>
              <a:t> </a:t>
            </a:r>
            <a:r>
              <a:rPr lang="en-US" sz="2000" dirty="0" smtClean="0">
                <a:latin typeface="Times New Roman" pitchFamily="18" charset="0"/>
                <a:ea typeface="ＭＳ Ｐゴシック" pitchFamily="34" charset="-128"/>
                <a:cs typeface="Times New Roman" pitchFamily="18" charset="0"/>
              </a:rPr>
              <a:t>= .26</a:t>
            </a:r>
            <a:endParaRPr lang="el-GR" sz="2000" dirty="0" smtClean="0">
              <a:latin typeface="Times New Roman" pitchFamily="18" charset="0"/>
              <a:ea typeface="ＭＳ Ｐゴシック" pitchFamily="34" charset="-128"/>
              <a:cs typeface="Times New Roman" pitchFamily="18" charset="0"/>
            </a:endParaRPr>
          </a:p>
          <a:p>
            <a:pPr lvl="2" eaLnBrk="1" hangingPunct="1">
              <a:buFont typeface="Wingdings 2" pitchFamily="18" charset="2"/>
              <a:buNone/>
            </a:pPr>
            <a:endParaRPr lang="el-GR" dirty="0" smtClean="0">
              <a:latin typeface="Times New Roman" pitchFamily="18" charset="0"/>
              <a:ea typeface="ＭＳ Ｐゴシック" pitchFamily="34" charset="-128"/>
              <a:cs typeface="Times New Roman" pitchFamily="18" charset="0"/>
            </a:endParaRPr>
          </a:p>
          <a:p>
            <a:pPr lvl="2" eaLnBrk="1" hangingPunct="1">
              <a:buFont typeface="Wingdings" pitchFamily="2" charset="2"/>
              <a:buChar char="§"/>
            </a:pPr>
            <a:endParaRPr lang="el-GR" sz="1600" dirty="0" smtClean="0">
              <a:latin typeface="Times New Roman" pitchFamily="18" charset="0"/>
              <a:ea typeface="ＭＳ Ｐゴシック" pitchFamily="34" charset="-128"/>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9754517"/>
              </p:ext>
            </p:extLst>
          </p:nvPr>
        </p:nvGraphicFramePr>
        <p:xfrm>
          <a:off x="0" y="5013176"/>
          <a:ext cx="9144000" cy="1463040"/>
        </p:xfrm>
        <a:graphic>
          <a:graphicData uri="http://schemas.openxmlformats.org/drawingml/2006/table">
            <a:tbl>
              <a:tblPr/>
              <a:tblGrid>
                <a:gridCol w="3414713"/>
                <a:gridCol w="889000"/>
                <a:gridCol w="758825"/>
                <a:gridCol w="874712"/>
                <a:gridCol w="758825"/>
                <a:gridCol w="931863"/>
                <a:gridCol w="776287"/>
                <a:gridCol w="739775"/>
              </a:tblGrid>
              <a:tr h="347663">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Times New Roman" pitchFamily="18" charset="0"/>
                          <a:ea typeface="ＭＳ Ｐゴシック" pitchFamily="34" charset="-128"/>
                          <a:cs typeface="Times New Roman" pitchFamily="18" charset="0"/>
                        </a:rPr>
                        <a:t>TIME</a:t>
                      </a:r>
                      <a:endParaRPr kumimoji="0" lang="el-GR" sz="1800" b="1" i="0" u="none" strike="noStrike" cap="none" normalizeH="0" baseline="0" dirty="0" smtClean="0">
                        <a:ln>
                          <a:noFill/>
                        </a:ln>
                        <a:solidFill>
                          <a:srgbClr val="FFFFFF"/>
                        </a:solidFill>
                        <a:effectLst/>
                        <a:latin typeface="Times New Roman" pitchFamily="18" charset="0"/>
                        <a:ea typeface="ＭＳ Ｐゴシック" pitchFamily="34" charset="-128"/>
                        <a:cs typeface="Times New Roman"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ea typeface="ＭＳ Ｐゴシック" pitchFamily="34" charset="-128"/>
                          <a:cs typeface="Times New Roman" pitchFamily="18" charset="0"/>
                        </a:rPr>
                        <a:t>ACT</a:t>
                      </a:r>
                      <a:endParaRPr kumimoji="0" lang="el-GR" sz="1800" b="1" i="0" u="none" strike="noStrike" cap="none" normalizeH="0" baseline="0" smtClean="0">
                        <a:ln>
                          <a:noFill/>
                        </a:ln>
                        <a:solidFill>
                          <a:srgbClr val="FFFFFF"/>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ea typeface="ＭＳ Ｐゴシック" pitchFamily="34" charset="-128"/>
                          <a:cs typeface="Times New Roman" pitchFamily="18" charset="0"/>
                        </a:rPr>
                        <a:t>ACT-SMS</a:t>
                      </a:r>
                      <a:endParaRPr kumimoji="0" lang="el-GR" sz="1800" b="1" i="0" u="none" strike="noStrike" cap="none" normalizeH="0" baseline="0" smtClean="0">
                        <a:ln>
                          <a:noFill/>
                        </a:ln>
                        <a:solidFill>
                          <a:srgbClr val="FFFFFF"/>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ea typeface="ＭＳ Ｐゴシック" pitchFamily="34" charset="-128"/>
                          <a:cs typeface="Times New Roman" pitchFamily="18" charset="0"/>
                        </a:rPr>
                        <a:t>CONTROL</a:t>
                      </a:r>
                      <a:endParaRPr kumimoji="0" lang="el-GR" sz="1800" b="1" i="0" u="none" strike="noStrike" cap="none" normalizeH="0" baseline="0" smtClean="0">
                        <a:ln>
                          <a:noFill/>
                        </a:ln>
                        <a:solidFill>
                          <a:srgbClr val="FFFFFF"/>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Times New Roman" pitchFamily="18" charset="0"/>
                          <a:ea typeface="ＭＳ Ｐゴシック" pitchFamily="34" charset="-128"/>
                          <a:cs typeface="Times New Roman" pitchFamily="18" charset="0"/>
                        </a:rPr>
                        <a:t>P</a:t>
                      </a:r>
                      <a:endParaRPr kumimoji="0" lang="el-GR" sz="1800" b="1" i="0" u="none" strike="noStrike" cap="none" normalizeH="0" baseline="0" smtClean="0">
                        <a:ln>
                          <a:noFill/>
                        </a:ln>
                        <a:solidFill>
                          <a:srgbClr val="FFFFFF"/>
                        </a:solidFill>
                        <a:effectLst/>
                        <a:latin typeface="Times New Roman" pitchFamily="18" charset="0"/>
                        <a:ea typeface="ＭＳ Ｐゴシック" pitchFamily="34" charset="-128"/>
                        <a:cs typeface="Times New Roman"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47663">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M</a:t>
                      </a:r>
                      <a:endParaRPr kumimoji="0" lang="el-GR"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SD</a:t>
                      </a:r>
                      <a:endParaRPr kumimoji="0" lang="el-GR"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M</a:t>
                      </a:r>
                      <a:endParaRPr kumimoji="0" lang="el-GR"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SD</a:t>
                      </a:r>
                      <a:endParaRPr kumimoji="0" lang="el-GR"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M</a:t>
                      </a:r>
                      <a:endParaRPr kumimoji="0" lang="el-GR"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SD</a:t>
                      </a:r>
                      <a:endParaRPr kumimoji="0" lang="el-GR"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vMerge="1">
                  <a:txBody>
                    <a:bodyPr/>
                    <a:lstStyle/>
                    <a:p>
                      <a:endParaRPr lang="en-US"/>
                    </a:p>
                  </a:txBody>
                  <a:tcPr/>
                </a:tc>
              </a:tr>
              <a:tr h="347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Before intervention</a:t>
                      </a:r>
                      <a:endParaRPr kumimoji="0" lang="el-G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9.62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.73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11.0</a:t>
                      </a:r>
                      <a:r>
                        <a:rPr kumimoji="0" lang="en-US" sz="18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5</a:t>
                      </a:r>
                      <a:r>
                        <a:rPr kumimoji="0" lang="en-US" sz="1800" b="1" i="1" u="none" strike="noStrike" cap="none" normalizeH="0" baseline="30000" smtClean="0">
                          <a:ln>
                            <a:noFill/>
                          </a:ln>
                          <a:solidFill>
                            <a:srgbClr val="000000"/>
                          </a:solidFill>
                          <a:effectLst/>
                          <a:latin typeface="Franklin Gothic Book" pitchFamily="34" charset="0"/>
                          <a:ea typeface="ＭＳ Ｐゴシック" pitchFamily="34" charset="-128"/>
                        </a:rPr>
                        <a:t>b</a:t>
                      </a:r>
                      <a:endParaRPr kumimoji="0" lang="el-GR" sz="18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1.13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8.16</a:t>
                      </a:r>
                      <a:r>
                        <a:rPr kumimoji="0" lang="en-US" sz="1800" b="1" i="1" u="none" strike="noStrike" cap="none" normalizeH="0" baseline="30000" smtClean="0">
                          <a:ln>
                            <a:noFill/>
                          </a:ln>
                          <a:solidFill>
                            <a:srgbClr val="000000"/>
                          </a:solidFill>
                          <a:effectLst/>
                          <a:latin typeface="Franklin Gothic Book" pitchFamily="34" charset="0"/>
                          <a:ea typeface="ＭＳ Ｐゴシック" pitchFamily="34" charset="-128"/>
                        </a:rPr>
                        <a:t>a</a:t>
                      </a:r>
                      <a:endParaRPr kumimoji="0" lang="el-GR" sz="18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.68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.032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r>
              <a:tr h="347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After intervention</a:t>
                      </a:r>
                      <a:endParaRPr kumimoji="0" lang="el-G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8.66</a:t>
                      </a:r>
                      <a:r>
                        <a:rPr kumimoji="0" lang="en-US" sz="1800" b="1" i="1" u="none" strike="noStrike" cap="none" normalizeH="0" baseline="30000" smtClean="0">
                          <a:ln>
                            <a:noFill/>
                          </a:ln>
                          <a:solidFill>
                            <a:srgbClr val="000000"/>
                          </a:solidFill>
                          <a:effectLst/>
                          <a:latin typeface="Franklin Gothic Book" pitchFamily="34" charset="0"/>
                          <a:ea typeface="ＭＳ Ｐゴシック" pitchFamily="34" charset="-128"/>
                        </a:rPr>
                        <a:t>a</a:t>
                      </a:r>
                      <a:endParaRPr kumimoji="0" lang="el-GR" sz="18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.65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5.45</a:t>
                      </a:r>
                      <a:r>
                        <a:rPr kumimoji="0" lang="en-US" sz="1800" b="1" i="1" u="none" strike="noStrike" cap="none" normalizeH="0" baseline="30000" smtClean="0">
                          <a:ln>
                            <a:noFill/>
                          </a:ln>
                          <a:solidFill>
                            <a:srgbClr val="000000"/>
                          </a:solidFill>
                          <a:effectLst/>
                          <a:latin typeface="Franklin Gothic Book" pitchFamily="34" charset="0"/>
                          <a:ea typeface="ＭＳ Ｐゴシック" pitchFamily="34" charset="-128"/>
                        </a:rPr>
                        <a:t>b</a:t>
                      </a:r>
                      <a:endParaRPr kumimoji="0" lang="el-GR" sz="1800" b="1" i="1"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1.02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7.32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.61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.009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cap="none" dirty="0" smtClean="0">
                <a:latin typeface="Times New Roman" pitchFamily="18" charset="0"/>
                <a:ea typeface="+mj-ea"/>
                <a:cs typeface="Times New Roman" pitchFamily="18" charset="0"/>
              </a:rPr>
              <a:t>Results</a:t>
            </a:r>
            <a:endParaRPr lang="el-GR" dirty="0">
              <a:ea typeface="+mj-ea"/>
            </a:endParaRPr>
          </a:p>
        </p:txBody>
      </p:sp>
      <p:sp>
        <p:nvSpPr>
          <p:cNvPr id="40962" name="Content Placeholder 2"/>
          <p:cNvSpPr>
            <a:spLocks noGrp="1"/>
          </p:cNvSpPr>
          <p:nvPr>
            <p:ph idx="1"/>
          </p:nvPr>
        </p:nvSpPr>
        <p:spPr>
          <a:xfrm>
            <a:off x="0" y="981075"/>
            <a:ext cx="9144000" cy="5661025"/>
          </a:xfrm>
        </p:spPr>
        <p:txBody>
          <a:bodyPr>
            <a:normAutofit lnSpcReduction="10000"/>
          </a:bodyPr>
          <a:lstStyle/>
          <a:p>
            <a:pPr>
              <a:buFont typeface="Wingdings" pitchFamily="2" charset="2"/>
              <a:buChar char="q"/>
            </a:pPr>
            <a:r>
              <a:rPr lang="en-US" sz="2000" u="sng" dirty="0" smtClean="0">
                <a:latin typeface="Times New Roman" pitchFamily="18" charset="0"/>
                <a:ea typeface="ＭＳ Ｐゴシック" pitchFamily="34" charset="-128"/>
                <a:cs typeface="Times New Roman" pitchFamily="18" charset="0"/>
              </a:rPr>
              <a:t>2</a:t>
            </a:r>
            <a:r>
              <a:rPr lang="en-US" sz="2000" u="sng" baseline="30000" dirty="0" smtClean="0">
                <a:latin typeface="Times New Roman" pitchFamily="18" charset="0"/>
                <a:ea typeface="ＭＳ Ｐゴシック" pitchFamily="34" charset="-128"/>
                <a:cs typeface="Times New Roman" pitchFamily="18" charset="0"/>
              </a:rPr>
              <a:t>nd</a:t>
            </a:r>
            <a:r>
              <a:rPr lang="en-US" sz="2000" u="sng" dirty="0" smtClean="0">
                <a:latin typeface="Times New Roman" pitchFamily="18" charset="0"/>
                <a:ea typeface="ＭＳ Ｐゴシック" pitchFamily="34" charset="-128"/>
                <a:cs typeface="Times New Roman" pitchFamily="18" charset="0"/>
              </a:rPr>
              <a:t> Hypothesis </a:t>
            </a:r>
            <a:r>
              <a:rPr lang="el-GR" sz="2000" u="sng" dirty="0" smtClean="0">
                <a:latin typeface="Times New Roman" pitchFamily="18" charset="0"/>
                <a:ea typeface="ＭＳ Ｐゴシック" pitchFamily="34" charset="-128"/>
                <a:cs typeface="Times New Roman" pitchFamily="18" charset="0"/>
              </a:rPr>
              <a:t>(</a:t>
            </a:r>
            <a:r>
              <a:rPr lang="en-US" sz="2000" u="sng" dirty="0" smtClean="0">
                <a:latin typeface="Times New Roman" pitchFamily="18" charset="0"/>
                <a:ea typeface="ＭＳ Ｐゴシック" pitchFamily="34" charset="-128"/>
                <a:cs typeface="Times New Roman" pitchFamily="18" charset="0"/>
              </a:rPr>
              <a:t>FTND</a:t>
            </a:r>
            <a:r>
              <a:rPr lang="el-GR" sz="2000" u="sng" dirty="0" smtClean="0">
                <a:latin typeface="Times New Roman" pitchFamily="18" charset="0"/>
                <a:ea typeface="ＭＳ Ｐゴシック" pitchFamily="34" charset="-128"/>
                <a:cs typeface="Times New Roman" pitchFamily="18" charset="0"/>
              </a:rPr>
              <a:t>):</a:t>
            </a:r>
          </a:p>
          <a:p>
            <a:pPr lvl="1">
              <a:buFont typeface="Wingdings" pitchFamily="2" charset="2"/>
              <a:buChar char="§"/>
            </a:pPr>
            <a:r>
              <a:rPr lang="en-US" sz="2000" b="1" i="1" dirty="0" smtClean="0">
                <a:latin typeface="Times New Roman" pitchFamily="18" charset="0"/>
                <a:ea typeface="ＭＳ Ｐゴシック" pitchFamily="34" charset="-128"/>
                <a:cs typeface="Times New Roman" pitchFamily="18" charset="0"/>
              </a:rPr>
              <a:t>Main effect of time</a:t>
            </a:r>
            <a:r>
              <a:rPr lang="el-GR" sz="2000" b="1" i="1" dirty="0" smtClean="0">
                <a:latin typeface="Times New Roman" pitchFamily="18" charset="0"/>
                <a:ea typeface="ＭＳ Ｐゴシック" pitchFamily="34" charset="-128"/>
                <a:cs typeface="Times New Roman" pitchFamily="18" charset="0"/>
              </a:rPr>
              <a:t>: </a:t>
            </a:r>
            <a:r>
              <a:rPr lang="en-US" sz="2000" dirty="0" smtClean="0">
                <a:latin typeface="Times New Roman" pitchFamily="18" charset="0"/>
                <a:ea typeface="ＭＳ Ｐゴシック" pitchFamily="34" charset="-128"/>
                <a:cs typeface="Times New Roman" pitchFamily="18" charset="0"/>
              </a:rPr>
              <a:t>Statistically insignificant</a:t>
            </a:r>
            <a:endParaRPr lang="el-GR" sz="2000" b="1" i="1" dirty="0" smtClean="0">
              <a:latin typeface="Times New Roman" pitchFamily="18" charset="0"/>
              <a:ea typeface="ＭＳ Ｐゴシック" pitchFamily="34" charset="-128"/>
              <a:cs typeface="Times New Roman" pitchFamily="18" charset="0"/>
            </a:endParaRPr>
          </a:p>
          <a:p>
            <a:pPr lvl="1">
              <a:buFont typeface="Wingdings" pitchFamily="2" charset="2"/>
              <a:buChar char="§"/>
            </a:pPr>
            <a:r>
              <a:rPr lang="en-US" sz="2000" b="1" i="1" dirty="0" smtClean="0">
                <a:latin typeface="Times New Roman" pitchFamily="18" charset="0"/>
                <a:ea typeface="ＭＳ Ｐゴシック" pitchFamily="34" charset="-128"/>
                <a:cs typeface="Times New Roman" pitchFamily="18" charset="0"/>
              </a:rPr>
              <a:t>Main effect of the group</a:t>
            </a:r>
            <a:r>
              <a:rPr lang="el-GR" sz="2000" b="1" i="1" dirty="0" smtClean="0">
                <a:latin typeface="Times New Roman" pitchFamily="18" charset="0"/>
                <a:ea typeface="ＭＳ Ｐゴシック" pitchFamily="34" charset="-128"/>
                <a:cs typeface="Times New Roman" pitchFamily="18" charset="0"/>
              </a:rPr>
              <a:t>: </a:t>
            </a:r>
            <a:r>
              <a:rPr lang="en-US" dirty="0">
                <a:latin typeface="Times New Roman" pitchFamily="18" charset="0"/>
                <a:ea typeface="ＭＳ Ｐゴシック" pitchFamily="34" charset="-128"/>
                <a:cs typeface="Times New Roman" pitchFamily="18" charset="0"/>
              </a:rPr>
              <a:t>Statistically insignificant</a:t>
            </a:r>
            <a:endParaRPr lang="en-US" sz="2000" b="1" i="1" dirty="0" smtClean="0">
              <a:latin typeface="Times New Roman" pitchFamily="18" charset="0"/>
              <a:ea typeface="ＭＳ Ｐゴシック" pitchFamily="34" charset="-128"/>
              <a:cs typeface="Times New Roman" pitchFamily="18" charset="0"/>
            </a:endParaRPr>
          </a:p>
          <a:p>
            <a:pPr lvl="1">
              <a:buFont typeface="Wingdings" pitchFamily="2" charset="2"/>
              <a:buChar char="§"/>
            </a:pPr>
            <a:r>
              <a:rPr lang="en-US" sz="2000" b="1" i="1" dirty="0" smtClean="0">
                <a:latin typeface="Times New Roman" pitchFamily="18" charset="0"/>
                <a:ea typeface="ＭＳ Ｐゴシック" pitchFamily="34" charset="-128"/>
                <a:cs typeface="Times New Roman" pitchFamily="18" charset="0"/>
              </a:rPr>
              <a:t>Interaction between time &amp; groups</a:t>
            </a:r>
            <a:r>
              <a:rPr lang="el-GR" sz="2000" b="1" i="1" dirty="0" smtClean="0">
                <a:latin typeface="Times New Roman" pitchFamily="18" charset="0"/>
                <a:ea typeface="ＭＳ Ｐゴシック" pitchFamily="34" charset="-128"/>
                <a:cs typeface="Times New Roman" pitchFamily="18" charset="0"/>
              </a:rPr>
              <a:t>: </a:t>
            </a:r>
            <a:r>
              <a:rPr lang="en-US" dirty="0">
                <a:latin typeface="Times New Roman" pitchFamily="18" charset="0"/>
                <a:ea typeface="ＭＳ Ｐゴシック" pitchFamily="34" charset="-128"/>
                <a:cs typeface="Times New Roman" pitchFamily="18" charset="0"/>
              </a:rPr>
              <a:t>Statistically insignificant</a:t>
            </a:r>
            <a:endParaRPr lang="el-GR" sz="2000" dirty="0" smtClean="0">
              <a:latin typeface="Times New Roman" pitchFamily="18" charset="0"/>
              <a:ea typeface="ＭＳ Ｐゴシック" pitchFamily="34" charset="-128"/>
              <a:cs typeface="Times New Roman" pitchFamily="18" charset="0"/>
            </a:endParaRPr>
          </a:p>
          <a:p>
            <a:pPr>
              <a:buFont typeface="Wingdings" pitchFamily="2" charset="2"/>
              <a:buChar char="q"/>
            </a:pPr>
            <a:r>
              <a:rPr lang="en-US" sz="2000" u="sng" dirty="0" smtClean="0">
                <a:latin typeface="Times New Roman" pitchFamily="18" charset="0"/>
                <a:ea typeface="ＭＳ Ｐゴシック" pitchFamily="34" charset="-128"/>
                <a:cs typeface="Times New Roman" pitchFamily="18" charset="0"/>
              </a:rPr>
              <a:t>3</a:t>
            </a:r>
            <a:r>
              <a:rPr lang="en-US" sz="2000" u="sng" baseline="30000" dirty="0" smtClean="0">
                <a:latin typeface="Times New Roman" pitchFamily="18" charset="0"/>
                <a:ea typeface="ＭＳ Ｐゴシック" pitchFamily="34" charset="-128"/>
                <a:cs typeface="Times New Roman" pitchFamily="18" charset="0"/>
              </a:rPr>
              <a:t>rd</a:t>
            </a:r>
            <a:r>
              <a:rPr lang="en-US" sz="2000" u="sng" dirty="0" smtClean="0">
                <a:latin typeface="Times New Roman" pitchFamily="18" charset="0"/>
                <a:ea typeface="ＭＳ Ｐゴシック" pitchFamily="34" charset="-128"/>
                <a:cs typeface="Times New Roman" pitchFamily="18" charset="0"/>
              </a:rPr>
              <a:t> Hypothesis </a:t>
            </a:r>
            <a:r>
              <a:rPr lang="el-GR" sz="2000" u="sng" dirty="0" smtClean="0">
                <a:latin typeface="Times New Roman" pitchFamily="18" charset="0"/>
                <a:ea typeface="ＭＳ Ｐゴシック" pitchFamily="34" charset="-128"/>
                <a:cs typeface="Times New Roman" pitchFamily="18" charset="0"/>
              </a:rPr>
              <a:t>(</a:t>
            </a:r>
            <a:r>
              <a:rPr lang="en-US" sz="2000" u="sng" dirty="0" smtClean="0">
                <a:latin typeface="Times New Roman" pitchFamily="18" charset="0"/>
                <a:ea typeface="ＭＳ Ｐゴシック" pitchFamily="34" charset="-128"/>
                <a:cs typeface="Times New Roman" pitchFamily="18" charset="0"/>
              </a:rPr>
              <a:t>AIS</a:t>
            </a:r>
            <a:r>
              <a:rPr lang="el-GR" sz="2000" u="sng" dirty="0" smtClean="0">
                <a:latin typeface="Times New Roman" pitchFamily="18" charset="0"/>
                <a:ea typeface="ＭＳ Ｐゴシック" pitchFamily="34" charset="-128"/>
                <a:cs typeface="Times New Roman" pitchFamily="18" charset="0"/>
              </a:rPr>
              <a:t>):</a:t>
            </a:r>
          </a:p>
          <a:p>
            <a:pPr lvl="1">
              <a:buFont typeface="Wingdings" pitchFamily="2" charset="2"/>
              <a:buChar char="§"/>
            </a:pPr>
            <a:r>
              <a:rPr lang="en-US" b="1" i="1" dirty="0">
                <a:latin typeface="Times New Roman" pitchFamily="18" charset="0"/>
                <a:ea typeface="ＭＳ Ｐゴシック" pitchFamily="34" charset="-128"/>
                <a:cs typeface="Times New Roman" pitchFamily="18" charset="0"/>
              </a:rPr>
              <a:t>Main effect of time</a:t>
            </a:r>
            <a:r>
              <a:rPr lang="el-GR" b="1" i="1" dirty="0">
                <a:latin typeface="Times New Roman" pitchFamily="18" charset="0"/>
                <a:ea typeface="ＭＳ Ｐゴシック" pitchFamily="34" charset="-128"/>
                <a:cs typeface="Times New Roman" pitchFamily="18" charset="0"/>
              </a:rPr>
              <a:t>: </a:t>
            </a:r>
            <a:r>
              <a:rPr lang="en-US" dirty="0">
                <a:latin typeface="Times New Roman" pitchFamily="18" charset="0"/>
                <a:ea typeface="ＭＳ Ｐゴシック" pitchFamily="34" charset="-128"/>
                <a:cs typeface="Times New Roman" pitchFamily="18" charset="0"/>
              </a:rPr>
              <a:t>Statistically insignificant</a:t>
            </a:r>
            <a:endParaRPr lang="el-GR" b="1" i="1" dirty="0">
              <a:latin typeface="Times New Roman" pitchFamily="18" charset="0"/>
              <a:ea typeface="ＭＳ Ｐゴシック" pitchFamily="34" charset="-128"/>
              <a:cs typeface="Times New Roman" pitchFamily="18" charset="0"/>
            </a:endParaRPr>
          </a:p>
          <a:p>
            <a:pPr lvl="1">
              <a:buFont typeface="Wingdings" pitchFamily="2" charset="2"/>
              <a:buChar char="§"/>
            </a:pPr>
            <a:r>
              <a:rPr lang="en-US" b="1" i="1" dirty="0">
                <a:latin typeface="Times New Roman" pitchFamily="18" charset="0"/>
                <a:ea typeface="ＭＳ Ｐゴシック" pitchFamily="34" charset="-128"/>
                <a:cs typeface="Times New Roman" pitchFamily="18" charset="0"/>
              </a:rPr>
              <a:t>Main effect of the group</a:t>
            </a:r>
            <a:r>
              <a:rPr lang="el-GR" b="1" i="1" dirty="0">
                <a:latin typeface="Times New Roman" pitchFamily="18" charset="0"/>
                <a:ea typeface="ＭＳ Ｐゴシック" pitchFamily="34" charset="-128"/>
                <a:cs typeface="Times New Roman" pitchFamily="18" charset="0"/>
              </a:rPr>
              <a:t>: </a:t>
            </a:r>
            <a:r>
              <a:rPr lang="en-US" dirty="0">
                <a:latin typeface="Times New Roman" pitchFamily="18" charset="0"/>
                <a:ea typeface="ＭＳ Ｐゴシック" pitchFamily="34" charset="-128"/>
                <a:cs typeface="Times New Roman" pitchFamily="18" charset="0"/>
              </a:rPr>
              <a:t>Statistically insignificant</a:t>
            </a:r>
            <a:endParaRPr lang="en-US" b="1" i="1" dirty="0">
              <a:latin typeface="Times New Roman" pitchFamily="18" charset="0"/>
              <a:ea typeface="ＭＳ Ｐゴシック" pitchFamily="34" charset="-128"/>
              <a:cs typeface="Times New Roman" pitchFamily="18" charset="0"/>
            </a:endParaRPr>
          </a:p>
          <a:p>
            <a:pPr lvl="1">
              <a:buFont typeface="Wingdings" pitchFamily="2" charset="2"/>
              <a:buChar char="§"/>
            </a:pPr>
            <a:r>
              <a:rPr lang="en-US" b="1" i="1" dirty="0">
                <a:latin typeface="Times New Roman" pitchFamily="18" charset="0"/>
                <a:ea typeface="ＭＳ Ｐゴシック" pitchFamily="34" charset="-128"/>
                <a:cs typeface="Times New Roman" pitchFamily="18" charset="0"/>
              </a:rPr>
              <a:t>Interaction between time &amp; groups </a:t>
            </a:r>
            <a:r>
              <a:rPr lang="el-GR" sz="2000" b="1" i="1" dirty="0" smtClean="0">
                <a:latin typeface="Times New Roman" pitchFamily="18" charset="0"/>
                <a:ea typeface="ＭＳ Ｐゴシック" pitchFamily="34" charset="-128"/>
                <a:cs typeface="Times New Roman" pitchFamily="18" charset="0"/>
              </a:rPr>
              <a:t>: </a:t>
            </a:r>
            <a:r>
              <a:rPr lang="en-US" sz="1800" i="1" dirty="0" smtClean="0">
                <a:latin typeface="Times New Roman" pitchFamily="18" charset="0"/>
                <a:ea typeface="ＭＳ Ｐゴシック" pitchFamily="34" charset="-128"/>
                <a:cs typeface="Times New Roman" pitchFamily="18" charset="0"/>
              </a:rPr>
              <a:t>F</a:t>
            </a:r>
            <a:r>
              <a:rPr lang="en-US" sz="1800" dirty="0" smtClean="0">
                <a:latin typeface="Times New Roman" pitchFamily="18" charset="0"/>
                <a:ea typeface="ＭＳ Ｐゴシック" pitchFamily="34" charset="-128"/>
                <a:cs typeface="Times New Roman" pitchFamily="18" charset="0"/>
              </a:rPr>
              <a:t> </a:t>
            </a:r>
            <a:r>
              <a:rPr lang="en-US" sz="1800" baseline="-25000" dirty="0" smtClean="0">
                <a:latin typeface="Times New Roman" pitchFamily="18" charset="0"/>
                <a:ea typeface="ＭＳ Ｐゴシック" pitchFamily="34" charset="-128"/>
                <a:cs typeface="Times New Roman" pitchFamily="18" charset="0"/>
              </a:rPr>
              <a:t>(2, 44)</a:t>
            </a:r>
            <a:r>
              <a:rPr lang="en-US" sz="1800" dirty="0" smtClean="0">
                <a:latin typeface="Times New Roman" pitchFamily="18" charset="0"/>
                <a:ea typeface="ＭＳ Ｐゴシック" pitchFamily="34" charset="-128"/>
                <a:cs typeface="Times New Roman" pitchFamily="18" charset="0"/>
              </a:rPr>
              <a:t> = 2.86, </a:t>
            </a:r>
            <a:r>
              <a:rPr lang="en-US" sz="1800" i="1" dirty="0" smtClean="0">
                <a:latin typeface="Times New Roman" pitchFamily="18" charset="0"/>
                <a:ea typeface="ＭＳ Ｐゴシック" pitchFamily="34" charset="-128"/>
                <a:cs typeface="Times New Roman" pitchFamily="18" charset="0"/>
              </a:rPr>
              <a:t>p</a:t>
            </a:r>
            <a:r>
              <a:rPr lang="en-US" sz="1800" dirty="0" smtClean="0">
                <a:latin typeface="Times New Roman" pitchFamily="18" charset="0"/>
                <a:ea typeface="ＭＳ Ｐゴシック" pitchFamily="34" charset="-128"/>
                <a:cs typeface="Times New Roman" pitchFamily="18" charset="0"/>
              </a:rPr>
              <a:t> = .068, </a:t>
            </a:r>
            <a:r>
              <a:rPr lang="el-GR" sz="1800" i="1" dirty="0" smtClean="0">
                <a:latin typeface="Times New Roman" pitchFamily="18" charset="0"/>
                <a:ea typeface="ＭＳ Ｐゴシック" pitchFamily="34" charset="-128"/>
                <a:cs typeface="Times New Roman" pitchFamily="18" charset="0"/>
              </a:rPr>
              <a:t>η</a:t>
            </a:r>
            <a:r>
              <a:rPr lang="en-US" sz="1800" i="1" baseline="30000" dirty="0" smtClean="0">
                <a:latin typeface="Times New Roman" pitchFamily="18" charset="0"/>
                <a:ea typeface="ＭＳ Ｐゴシック" pitchFamily="34" charset="-128"/>
                <a:cs typeface="Times New Roman" pitchFamily="18" charset="0"/>
              </a:rPr>
              <a:t>2</a:t>
            </a:r>
            <a:r>
              <a:rPr lang="en-US" sz="1800" i="1" dirty="0" smtClean="0">
                <a:latin typeface="Times New Roman" pitchFamily="18" charset="0"/>
                <a:ea typeface="ＭＳ Ｐゴシック" pitchFamily="34" charset="-128"/>
                <a:cs typeface="Times New Roman" pitchFamily="18" charset="0"/>
              </a:rPr>
              <a:t> </a:t>
            </a:r>
            <a:r>
              <a:rPr lang="en-US" sz="1800" dirty="0" smtClean="0">
                <a:latin typeface="Times New Roman" pitchFamily="18" charset="0"/>
                <a:ea typeface="ＭＳ Ｐゴシック" pitchFamily="34" charset="-128"/>
                <a:cs typeface="Times New Roman" pitchFamily="18" charset="0"/>
              </a:rPr>
              <a:t>= .12. </a:t>
            </a:r>
            <a:endParaRPr lang="el-GR" sz="1800" dirty="0" smtClean="0">
              <a:latin typeface="Times New Roman" pitchFamily="18" charset="0"/>
              <a:ea typeface="ＭＳ Ｐゴシック" pitchFamily="34" charset="-128"/>
              <a:cs typeface="Times New Roman" pitchFamily="18" charset="0"/>
            </a:endParaRPr>
          </a:p>
          <a:p>
            <a:pPr>
              <a:buFont typeface="Wingdings" pitchFamily="2" charset="2"/>
              <a:buChar char="q"/>
            </a:pPr>
            <a:r>
              <a:rPr lang="en-US" sz="2000" u="sng" dirty="0" smtClean="0">
                <a:latin typeface="Times New Roman" pitchFamily="18" charset="0"/>
                <a:ea typeface="ＭＳ Ｐゴシック" pitchFamily="34" charset="-128"/>
                <a:cs typeface="Times New Roman" pitchFamily="18" charset="0"/>
              </a:rPr>
              <a:t>4</a:t>
            </a:r>
            <a:r>
              <a:rPr lang="en-US" sz="2000" u="sng" baseline="30000" dirty="0" smtClean="0">
                <a:latin typeface="Times New Roman" pitchFamily="18" charset="0"/>
                <a:ea typeface="ＭＳ Ｐゴシック" pitchFamily="34" charset="-128"/>
                <a:cs typeface="Times New Roman" pitchFamily="18" charset="0"/>
              </a:rPr>
              <a:t>th</a:t>
            </a:r>
            <a:r>
              <a:rPr lang="en-US" sz="2000" u="sng" dirty="0" smtClean="0">
                <a:latin typeface="Times New Roman" pitchFamily="18" charset="0"/>
                <a:ea typeface="ＭＳ Ｐゴシック" pitchFamily="34" charset="-128"/>
                <a:cs typeface="Times New Roman" pitchFamily="18" charset="0"/>
              </a:rPr>
              <a:t> Hypothesis </a:t>
            </a:r>
            <a:r>
              <a:rPr lang="el-GR" sz="2000" u="sng" dirty="0" smtClean="0">
                <a:latin typeface="Times New Roman" pitchFamily="18" charset="0"/>
                <a:ea typeface="ＭＳ Ｐゴシック" pitchFamily="34" charset="-128"/>
                <a:cs typeface="Times New Roman" pitchFamily="18" charset="0"/>
              </a:rPr>
              <a:t>(</a:t>
            </a:r>
            <a:r>
              <a:rPr lang="en-US" sz="2000" u="sng" dirty="0" smtClean="0">
                <a:latin typeface="Times New Roman" pitchFamily="18" charset="0"/>
                <a:ea typeface="ＭＳ Ｐゴシック" pitchFamily="34" charset="-128"/>
                <a:cs typeface="Times New Roman" pitchFamily="18" charset="0"/>
              </a:rPr>
              <a:t>AFQ-Y8</a:t>
            </a:r>
            <a:r>
              <a:rPr lang="el-GR" sz="2000" u="sng" dirty="0" smtClean="0">
                <a:latin typeface="Times New Roman" pitchFamily="18" charset="0"/>
                <a:ea typeface="ＭＳ Ｐゴシック" pitchFamily="34" charset="-128"/>
                <a:cs typeface="Times New Roman" pitchFamily="18" charset="0"/>
              </a:rPr>
              <a:t>):</a:t>
            </a:r>
          </a:p>
          <a:p>
            <a:pPr lvl="1">
              <a:buFont typeface="Wingdings" pitchFamily="2" charset="2"/>
              <a:buChar char="§"/>
            </a:pPr>
            <a:r>
              <a:rPr lang="en-US" b="1" i="1" dirty="0">
                <a:latin typeface="Times New Roman" pitchFamily="18" charset="0"/>
                <a:ea typeface="ＭＳ Ｐゴシック" pitchFamily="34" charset="-128"/>
                <a:cs typeface="Times New Roman" pitchFamily="18" charset="0"/>
              </a:rPr>
              <a:t>Main effect of time</a:t>
            </a:r>
            <a:r>
              <a:rPr lang="el-GR" b="1" i="1" dirty="0">
                <a:latin typeface="Times New Roman" pitchFamily="18" charset="0"/>
                <a:ea typeface="ＭＳ Ｐゴシック" pitchFamily="34" charset="-128"/>
                <a:cs typeface="Times New Roman" pitchFamily="18" charset="0"/>
              </a:rPr>
              <a:t>: </a:t>
            </a:r>
            <a:r>
              <a:rPr lang="en-US" dirty="0">
                <a:latin typeface="Times New Roman" pitchFamily="18" charset="0"/>
                <a:ea typeface="ＭＳ Ｐゴシック" pitchFamily="34" charset="-128"/>
                <a:cs typeface="Times New Roman" pitchFamily="18" charset="0"/>
              </a:rPr>
              <a:t>Statistically insignificant</a:t>
            </a:r>
            <a:endParaRPr lang="el-GR" b="1" i="1" dirty="0">
              <a:latin typeface="Times New Roman" pitchFamily="18" charset="0"/>
              <a:ea typeface="ＭＳ Ｐゴシック" pitchFamily="34" charset="-128"/>
              <a:cs typeface="Times New Roman" pitchFamily="18" charset="0"/>
            </a:endParaRPr>
          </a:p>
          <a:p>
            <a:pPr lvl="1">
              <a:buFont typeface="Wingdings" pitchFamily="2" charset="2"/>
              <a:buChar char="§"/>
            </a:pPr>
            <a:r>
              <a:rPr lang="en-US" b="1" i="1" dirty="0">
                <a:latin typeface="Times New Roman" pitchFamily="18" charset="0"/>
                <a:ea typeface="ＭＳ Ｐゴシック" pitchFamily="34" charset="-128"/>
                <a:cs typeface="Times New Roman" pitchFamily="18" charset="0"/>
              </a:rPr>
              <a:t>Main effect of the group</a:t>
            </a:r>
            <a:r>
              <a:rPr lang="el-GR" b="1" i="1" dirty="0">
                <a:latin typeface="Times New Roman" pitchFamily="18" charset="0"/>
                <a:ea typeface="ＭＳ Ｐゴシック" pitchFamily="34" charset="-128"/>
                <a:cs typeface="Times New Roman" pitchFamily="18" charset="0"/>
              </a:rPr>
              <a:t>: </a:t>
            </a:r>
            <a:r>
              <a:rPr lang="en-US" dirty="0">
                <a:latin typeface="Times New Roman" pitchFamily="18" charset="0"/>
                <a:ea typeface="ＭＳ Ｐゴシック" pitchFamily="34" charset="-128"/>
                <a:cs typeface="Times New Roman" pitchFamily="18" charset="0"/>
              </a:rPr>
              <a:t>Statistically insignificant</a:t>
            </a:r>
            <a:endParaRPr lang="en-US" b="1" i="1" dirty="0">
              <a:latin typeface="Times New Roman" pitchFamily="18" charset="0"/>
              <a:ea typeface="ＭＳ Ｐゴシック" pitchFamily="34" charset="-128"/>
              <a:cs typeface="Times New Roman" pitchFamily="18" charset="0"/>
            </a:endParaRPr>
          </a:p>
          <a:p>
            <a:pPr lvl="1">
              <a:buFont typeface="Wingdings" pitchFamily="2" charset="2"/>
              <a:buChar char="§"/>
            </a:pPr>
            <a:r>
              <a:rPr lang="en-US" b="1" i="1" dirty="0">
                <a:latin typeface="Times New Roman" pitchFamily="18" charset="0"/>
                <a:ea typeface="ＭＳ Ｐゴシック" pitchFamily="34" charset="-128"/>
                <a:cs typeface="Times New Roman" pitchFamily="18" charset="0"/>
              </a:rPr>
              <a:t>Interaction between time &amp; groups</a:t>
            </a:r>
            <a:r>
              <a:rPr lang="el-GR" b="1" i="1" dirty="0">
                <a:latin typeface="Times New Roman" pitchFamily="18" charset="0"/>
                <a:ea typeface="ＭＳ Ｐゴシック" pitchFamily="34" charset="-128"/>
                <a:cs typeface="Times New Roman" pitchFamily="18" charset="0"/>
              </a:rPr>
              <a:t>: </a:t>
            </a:r>
            <a:r>
              <a:rPr lang="en-US" dirty="0">
                <a:latin typeface="Times New Roman" pitchFamily="18" charset="0"/>
                <a:ea typeface="ＭＳ Ｐゴシック" pitchFamily="34" charset="-128"/>
                <a:cs typeface="Times New Roman" pitchFamily="18" charset="0"/>
              </a:rPr>
              <a:t>Statistically insignificant</a:t>
            </a:r>
            <a:endParaRPr lang="el-GR" dirty="0">
              <a:latin typeface="Times New Roman" pitchFamily="18" charset="0"/>
              <a:ea typeface="ＭＳ Ｐゴシック" pitchFamily="34" charset="-128"/>
              <a:cs typeface="Times New Roman" pitchFamily="18" charset="0"/>
            </a:endParaRPr>
          </a:p>
          <a:p>
            <a:pPr>
              <a:buFont typeface="Wingdings" pitchFamily="2" charset="2"/>
              <a:buChar char="q"/>
            </a:pPr>
            <a:r>
              <a:rPr lang="en-US" sz="2000" u="sng" dirty="0" smtClean="0">
                <a:latin typeface="Times New Roman" pitchFamily="18" charset="0"/>
                <a:ea typeface="ＭＳ Ｐゴシック" pitchFamily="34" charset="-128"/>
                <a:cs typeface="Times New Roman" pitchFamily="18" charset="0"/>
              </a:rPr>
              <a:t>5</a:t>
            </a:r>
            <a:r>
              <a:rPr lang="en-US" sz="2000" u="sng" baseline="30000" dirty="0" smtClean="0">
                <a:latin typeface="Times New Roman" pitchFamily="18" charset="0"/>
                <a:ea typeface="ＭＳ Ｐゴシック" pitchFamily="34" charset="-128"/>
                <a:cs typeface="Times New Roman" pitchFamily="18" charset="0"/>
              </a:rPr>
              <a:t>th</a:t>
            </a:r>
            <a:r>
              <a:rPr lang="en-US" sz="2000" u="sng" dirty="0" smtClean="0">
                <a:latin typeface="Times New Roman" pitchFamily="18" charset="0"/>
                <a:ea typeface="ＭＳ Ｐゴシック" pitchFamily="34" charset="-128"/>
                <a:cs typeface="Times New Roman" pitchFamily="18" charset="0"/>
              </a:rPr>
              <a:t> Hypothesis</a:t>
            </a:r>
            <a:r>
              <a:rPr lang="el-GR" sz="2000" u="sng" baseline="30000" dirty="0" smtClean="0">
                <a:latin typeface="Times New Roman" pitchFamily="18" charset="0"/>
                <a:ea typeface="ＭＳ Ｐゴシック" pitchFamily="34" charset="-128"/>
                <a:cs typeface="Times New Roman" pitchFamily="18" charset="0"/>
              </a:rPr>
              <a:t> </a:t>
            </a:r>
            <a:r>
              <a:rPr lang="el-GR" sz="2000" u="sng" dirty="0" smtClean="0">
                <a:latin typeface="Times New Roman" pitchFamily="18" charset="0"/>
                <a:ea typeface="ＭＳ Ｐゴシック" pitchFamily="34" charset="-128"/>
                <a:cs typeface="Times New Roman" pitchFamily="18" charset="0"/>
              </a:rPr>
              <a:t>(</a:t>
            </a:r>
            <a:r>
              <a:rPr lang="en-US" sz="2000" u="sng" dirty="0" smtClean="0">
                <a:latin typeface="Times New Roman" pitchFamily="18" charset="0"/>
                <a:ea typeface="ＭＳ Ｐゴシック" pitchFamily="34" charset="-128"/>
                <a:cs typeface="Times New Roman" pitchFamily="18" charset="0"/>
              </a:rPr>
              <a:t>PSS</a:t>
            </a:r>
            <a:r>
              <a:rPr lang="el-GR" sz="2000" u="sng" dirty="0" smtClean="0">
                <a:latin typeface="Times New Roman" pitchFamily="18" charset="0"/>
                <a:ea typeface="ＭＳ Ｐゴシック" pitchFamily="34" charset="-128"/>
                <a:cs typeface="Times New Roman" pitchFamily="18" charset="0"/>
              </a:rPr>
              <a:t>):</a:t>
            </a:r>
          </a:p>
          <a:p>
            <a:pPr lvl="1">
              <a:buFont typeface="Wingdings" pitchFamily="2" charset="2"/>
              <a:buChar char="§"/>
            </a:pPr>
            <a:r>
              <a:rPr lang="en-US" b="1" i="1" dirty="0">
                <a:latin typeface="Times New Roman" pitchFamily="18" charset="0"/>
                <a:ea typeface="ＭＳ Ｐゴシック" pitchFamily="34" charset="-128"/>
                <a:cs typeface="Times New Roman" pitchFamily="18" charset="0"/>
              </a:rPr>
              <a:t>Main effect of time</a:t>
            </a:r>
            <a:r>
              <a:rPr lang="el-GR" b="1" i="1" dirty="0">
                <a:latin typeface="Times New Roman" pitchFamily="18" charset="0"/>
                <a:ea typeface="ＭＳ Ｐゴシック" pitchFamily="34" charset="-128"/>
                <a:cs typeface="Times New Roman" pitchFamily="18" charset="0"/>
              </a:rPr>
              <a:t>: </a:t>
            </a:r>
            <a:r>
              <a:rPr lang="en-US" dirty="0">
                <a:latin typeface="Times New Roman" pitchFamily="18" charset="0"/>
                <a:ea typeface="ＭＳ Ｐゴシック" pitchFamily="34" charset="-128"/>
                <a:cs typeface="Times New Roman" pitchFamily="18" charset="0"/>
              </a:rPr>
              <a:t>Statistically insignificant</a:t>
            </a:r>
            <a:endParaRPr lang="el-GR" b="1" i="1" dirty="0">
              <a:latin typeface="Times New Roman" pitchFamily="18" charset="0"/>
              <a:ea typeface="ＭＳ Ｐゴシック" pitchFamily="34" charset="-128"/>
              <a:cs typeface="Times New Roman" pitchFamily="18" charset="0"/>
            </a:endParaRPr>
          </a:p>
          <a:p>
            <a:pPr lvl="1">
              <a:buFont typeface="Wingdings" pitchFamily="2" charset="2"/>
              <a:buChar char="§"/>
            </a:pPr>
            <a:r>
              <a:rPr lang="en-US" b="1" i="1" dirty="0">
                <a:latin typeface="Times New Roman" pitchFamily="18" charset="0"/>
                <a:ea typeface="ＭＳ Ｐゴシック" pitchFamily="34" charset="-128"/>
                <a:cs typeface="Times New Roman" pitchFamily="18" charset="0"/>
              </a:rPr>
              <a:t>Main effect of the group</a:t>
            </a:r>
            <a:r>
              <a:rPr lang="el-GR" b="1" i="1" dirty="0">
                <a:latin typeface="Times New Roman" pitchFamily="18" charset="0"/>
                <a:ea typeface="ＭＳ Ｐゴシック" pitchFamily="34" charset="-128"/>
                <a:cs typeface="Times New Roman" pitchFamily="18" charset="0"/>
              </a:rPr>
              <a:t>: </a:t>
            </a:r>
            <a:r>
              <a:rPr lang="en-US" dirty="0">
                <a:latin typeface="Times New Roman" pitchFamily="18" charset="0"/>
                <a:ea typeface="ＭＳ Ｐゴシック" pitchFamily="34" charset="-128"/>
                <a:cs typeface="Times New Roman" pitchFamily="18" charset="0"/>
              </a:rPr>
              <a:t>Statistically insignificant</a:t>
            </a:r>
            <a:endParaRPr lang="en-US" b="1" i="1" dirty="0">
              <a:latin typeface="Times New Roman" pitchFamily="18" charset="0"/>
              <a:ea typeface="ＭＳ Ｐゴシック" pitchFamily="34" charset="-128"/>
              <a:cs typeface="Times New Roman" pitchFamily="18" charset="0"/>
            </a:endParaRPr>
          </a:p>
          <a:p>
            <a:pPr lvl="1">
              <a:buFont typeface="Wingdings" pitchFamily="2" charset="2"/>
              <a:buChar char="§"/>
            </a:pPr>
            <a:r>
              <a:rPr lang="en-US" b="1" i="1" dirty="0">
                <a:latin typeface="Times New Roman" pitchFamily="18" charset="0"/>
                <a:ea typeface="ＭＳ Ｐゴシック" pitchFamily="34" charset="-128"/>
                <a:cs typeface="Times New Roman" pitchFamily="18" charset="0"/>
              </a:rPr>
              <a:t>Interaction between time &amp; groups</a:t>
            </a:r>
            <a:r>
              <a:rPr lang="el-GR" b="1" i="1" dirty="0">
                <a:latin typeface="Times New Roman" pitchFamily="18" charset="0"/>
                <a:ea typeface="ＭＳ Ｐゴシック" pitchFamily="34" charset="-128"/>
                <a:cs typeface="Times New Roman" pitchFamily="18" charset="0"/>
              </a:rPr>
              <a:t>: </a:t>
            </a:r>
            <a:r>
              <a:rPr lang="en-US" dirty="0">
                <a:latin typeface="Times New Roman" pitchFamily="18" charset="0"/>
                <a:ea typeface="ＭＳ Ｐゴシック" pitchFamily="34" charset="-128"/>
                <a:cs typeface="Times New Roman" pitchFamily="18" charset="0"/>
              </a:rPr>
              <a:t>Statistically insignificant</a:t>
            </a:r>
            <a:endParaRPr lang="el-GR" dirty="0">
              <a:latin typeface="Times New Roman" pitchFamily="18" charset="0"/>
              <a:ea typeface="ＭＳ Ｐゴシック" pitchFamily="34" charset="-128"/>
              <a:cs typeface="Times New Roman" pitchFamily="18" charset="0"/>
            </a:endParaRPr>
          </a:p>
          <a:p>
            <a:pPr lvl="1">
              <a:buFont typeface="Wingdings" pitchFamily="2" charset="2"/>
              <a:buChar char="§"/>
            </a:pPr>
            <a:endParaRPr lang="el-GR" sz="2000" dirty="0" smtClean="0">
              <a:latin typeface="Times New Roman" pitchFamily="18" charset="0"/>
              <a:ea typeface="ＭＳ Ｐゴシック" pitchFamily="34" charset="-128"/>
              <a:cs typeface="Times New Roman" pitchFamily="18" charset="0"/>
            </a:endParaRPr>
          </a:p>
          <a:p>
            <a:pPr lvl="1">
              <a:buFont typeface="Wingdings 2" pitchFamily="18" charset="2"/>
              <a:buNone/>
            </a:pPr>
            <a:endParaRPr lang="el-GR" sz="2000" dirty="0" smtClean="0">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cap="none" dirty="0" smtClean="0">
                <a:latin typeface="Times New Roman" pitchFamily="18" charset="0"/>
                <a:ea typeface="+mj-ea"/>
                <a:cs typeface="Times New Roman" pitchFamily="18" charset="0"/>
              </a:rPr>
              <a:t>Discussion</a:t>
            </a:r>
            <a:endParaRPr lang="el-GR" dirty="0">
              <a:ea typeface="+mj-ea"/>
            </a:endParaRPr>
          </a:p>
        </p:txBody>
      </p:sp>
      <p:sp>
        <p:nvSpPr>
          <p:cNvPr id="43010" name="Content Placeholder 2"/>
          <p:cNvSpPr>
            <a:spLocks noGrp="1"/>
          </p:cNvSpPr>
          <p:nvPr>
            <p:ph idx="1"/>
          </p:nvPr>
        </p:nvSpPr>
        <p:spPr>
          <a:xfrm>
            <a:off x="0" y="1368946"/>
            <a:ext cx="9144000" cy="5732462"/>
          </a:xfrm>
        </p:spPr>
        <p:txBody>
          <a:bodyPr/>
          <a:lstStyle/>
          <a:p>
            <a:pPr>
              <a:buFont typeface="Wingdings" pitchFamily="2" charset="2"/>
              <a:buChar char="q"/>
            </a:pPr>
            <a:r>
              <a:rPr lang="en-US" sz="2200" dirty="0" smtClean="0">
                <a:latin typeface="Times New Roman" pitchFamily="18" charset="0"/>
                <a:ea typeface="ＭＳ Ｐゴシック" pitchFamily="34" charset="-128"/>
                <a:cs typeface="Times New Roman" pitchFamily="18" charset="0"/>
              </a:rPr>
              <a:t>Only the </a:t>
            </a:r>
            <a:r>
              <a:rPr lang="en-US" sz="2200" b="1" dirty="0" smtClean="0">
                <a:latin typeface="Times New Roman" pitchFamily="18" charset="0"/>
                <a:ea typeface="ＭＳ Ｐゴシック" pitchFamily="34" charset="-128"/>
                <a:cs typeface="Times New Roman" pitchFamily="18" charset="0"/>
              </a:rPr>
              <a:t>1</a:t>
            </a:r>
            <a:r>
              <a:rPr lang="en-US" sz="2200" b="1" baseline="30000" dirty="0" smtClean="0">
                <a:latin typeface="Times New Roman" pitchFamily="18" charset="0"/>
                <a:ea typeface="ＭＳ Ｐゴシック" pitchFamily="34" charset="-128"/>
                <a:cs typeface="Times New Roman" pitchFamily="18" charset="0"/>
              </a:rPr>
              <a:t>st</a:t>
            </a:r>
            <a:r>
              <a:rPr lang="en-US" sz="2200" b="1" dirty="0" smtClean="0">
                <a:latin typeface="Times New Roman" pitchFamily="18" charset="0"/>
                <a:ea typeface="ＭＳ Ｐゴシック" pitchFamily="34" charset="-128"/>
                <a:cs typeface="Times New Roman" pitchFamily="18" charset="0"/>
              </a:rPr>
              <a:t> Hypothesis </a:t>
            </a:r>
            <a:r>
              <a:rPr lang="en-US" sz="2200" dirty="0" smtClean="0">
                <a:latin typeface="Times New Roman" pitchFamily="18" charset="0"/>
                <a:ea typeface="ＭＳ Ｐゴシック" pitchFamily="34" charset="-128"/>
                <a:cs typeface="Times New Roman" pitchFamily="18" charset="0"/>
              </a:rPr>
              <a:t>is supported by data</a:t>
            </a:r>
            <a:r>
              <a:rPr lang="el-GR" sz="2200" b="1" i="1" dirty="0" smtClean="0">
                <a:latin typeface="Times New Roman" pitchFamily="18" charset="0"/>
                <a:ea typeface="ＭＳ Ｐゴシック" pitchFamily="34" charset="-128"/>
                <a:cs typeface="Times New Roman" pitchFamily="18" charset="0"/>
                <a:sym typeface="Wingdings" pitchFamily="2" charset="2"/>
              </a:rPr>
              <a:t> </a:t>
            </a:r>
            <a:r>
              <a:rPr lang="en-US" sz="2200" dirty="0" smtClean="0">
                <a:latin typeface="Times New Roman" pitchFamily="18" charset="0"/>
                <a:ea typeface="ＭＳ Ｐゴシック" pitchFamily="34" charset="-128"/>
                <a:cs typeface="Times New Roman" pitchFamily="18" charset="0"/>
                <a:sym typeface="Wingdings" pitchFamily="2" charset="2"/>
              </a:rPr>
              <a:t>The ACT-SMS group showed a significant decline of the CO</a:t>
            </a:r>
            <a:r>
              <a:rPr lang="el-GR" sz="2200" dirty="0" smtClean="0">
                <a:latin typeface="Times New Roman" pitchFamily="18" charset="0"/>
                <a:ea typeface="ＭＳ Ｐゴシック" pitchFamily="34" charset="-128"/>
                <a:cs typeface="Times New Roman" pitchFamily="18" charset="0"/>
                <a:sym typeface="Wingdings" pitchFamily="2" charset="2"/>
              </a:rPr>
              <a:t> </a:t>
            </a:r>
            <a:r>
              <a:rPr lang="en-US" sz="2200" dirty="0" smtClean="0">
                <a:latin typeface="Times New Roman" pitchFamily="18" charset="0"/>
                <a:ea typeface="ＭＳ Ｐゴシック" pitchFamily="34" charset="-128"/>
                <a:cs typeface="Times New Roman" pitchFamily="18" charset="0"/>
                <a:sym typeface="Wingdings" pitchFamily="2" charset="2"/>
              </a:rPr>
              <a:t>index after therapy</a:t>
            </a:r>
            <a:r>
              <a:rPr lang="el-GR" sz="2200" dirty="0" smtClean="0">
                <a:latin typeface="Times New Roman" pitchFamily="18" charset="0"/>
                <a:ea typeface="ＭＳ Ｐゴシック" pitchFamily="34" charset="-128"/>
                <a:cs typeface="Times New Roman" pitchFamily="18" charset="0"/>
                <a:sym typeface="Wingdings" pitchFamily="2" charset="2"/>
              </a:rPr>
              <a:t>,  </a:t>
            </a:r>
            <a:r>
              <a:rPr lang="en-US" sz="2200" dirty="0" smtClean="0">
                <a:latin typeface="Times New Roman" pitchFamily="18" charset="0"/>
                <a:ea typeface="ＭＳ Ｐゴシック" pitchFamily="34" charset="-128"/>
                <a:cs typeface="Times New Roman" pitchFamily="18" charset="0"/>
                <a:sym typeface="Wingdings" pitchFamily="2" charset="2"/>
              </a:rPr>
              <a:t>compared with ACT </a:t>
            </a:r>
            <a:r>
              <a:rPr lang="el-GR" sz="2200" dirty="0" smtClean="0">
                <a:latin typeface="Times New Roman" pitchFamily="18" charset="0"/>
                <a:ea typeface="ＭＳ Ｐゴシック" pitchFamily="34" charset="-128"/>
                <a:cs typeface="Times New Roman" pitchFamily="18" charset="0"/>
                <a:sym typeface="Wingdings" pitchFamily="2" charset="2"/>
              </a:rPr>
              <a:t> </a:t>
            </a:r>
            <a:r>
              <a:rPr lang="en-US" sz="2200" dirty="0" smtClean="0">
                <a:latin typeface="Times New Roman" pitchFamily="18" charset="0"/>
                <a:ea typeface="ＭＳ Ｐゴシック" pitchFamily="34" charset="-128"/>
                <a:cs typeface="Times New Roman" pitchFamily="18" charset="0"/>
                <a:sym typeface="Wingdings" pitchFamily="2" charset="2"/>
              </a:rPr>
              <a:t>group and control group</a:t>
            </a:r>
            <a:r>
              <a:rPr lang="el-GR" sz="2200" dirty="0" smtClean="0">
                <a:latin typeface="Times New Roman" pitchFamily="18" charset="0"/>
                <a:ea typeface="ＭＳ Ｐゴシック" pitchFamily="34" charset="-128"/>
                <a:cs typeface="Times New Roman" pitchFamily="18" charset="0"/>
                <a:sym typeface="Wingdings" pitchFamily="2" charset="2"/>
              </a:rPr>
              <a:t>.</a:t>
            </a:r>
          </a:p>
          <a:p>
            <a:pPr lvl="1">
              <a:buFont typeface="Wingdings" pitchFamily="2" charset="2"/>
              <a:buChar char="q"/>
            </a:pPr>
            <a:r>
              <a:rPr lang="en-US" sz="2000" dirty="0" smtClean="0">
                <a:latin typeface="Times New Roman" pitchFamily="18" charset="0"/>
                <a:ea typeface="ＭＳ Ｐゴシック" pitchFamily="34" charset="-128"/>
                <a:cs typeface="Times New Roman" pitchFamily="18" charset="0"/>
                <a:sym typeface="Wingdings" pitchFamily="2" charset="2"/>
              </a:rPr>
              <a:t>Text messaging may hav</a:t>
            </a:r>
            <a:r>
              <a:rPr lang="en-US" dirty="0" smtClean="0">
                <a:latin typeface="Times New Roman" pitchFamily="18" charset="0"/>
                <a:ea typeface="ＭＳ Ｐゴシック" pitchFamily="34" charset="-128"/>
                <a:cs typeface="Times New Roman" pitchFamily="18" charset="0"/>
                <a:sym typeface="Wingdings" pitchFamily="2" charset="2"/>
              </a:rPr>
              <a:t>e enhanced the</a:t>
            </a:r>
            <a:r>
              <a:rPr lang="el-GR" sz="2000" dirty="0" smtClean="0">
                <a:latin typeface="Times New Roman" pitchFamily="18" charset="0"/>
                <a:ea typeface="ＭＳ Ｐゴシック" pitchFamily="34" charset="-128"/>
                <a:cs typeface="Times New Roman" pitchFamily="18" charset="0"/>
                <a:sym typeface="Wingdings" pitchFamily="2" charset="2"/>
              </a:rPr>
              <a:t> </a:t>
            </a:r>
            <a:r>
              <a:rPr lang="en-US" sz="2000" dirty="0" smtClean="0">
                <a:latin typeface="Times New Roman" pitchFamily="18" charset="0"/>
                <a:ea typeface="ＭＳ Ｐゴシック" pitchFamily="34" charset="-128"/>
                <a:cs typeface="Times New Roman" pitchFamily="18" charset="0"/>
                <a:sym typeface="Wingdings" pitchFamily="2" charset="2"/>
              </a:rPr>
              <a:t>ACT</a:t>
            </a:r>
            <a:r>
              <a:rPr lang="el-GR" sz="2000" dirty="0" smtClean="0">
                <a:latin typeface="Times New Roman" pitchFamily="18" charset="0"/>
                <a:ea typeface="ＭＳ Ｐゴシック" pitchFamily="34" charset="-128"/>
                <a:cs typeface="Times New Roman" pitchFamily="18" charset="0"/>
                <a:sym typeface="Wingdings" pitchFamily="2" charset="2"/>
              </a:rPr>
              <a:t> </a:t>
            </a:r>
            <a:r>
              <a:rPr lang="en-US" sz="2000" dirty="0" smtClean="0">
                <a:latin typeface="Times New Roman" pitchFamily="18" charset="0"/>
                <a:ea typeface="ＭＳ Ｐゴシック" pitchFamily="34" charset="-128"/>
                <a:cs typeface="Times New Roman" pitchFamily="18" charset="0"/>
                <a:sym typeface="Wingdings" pitchFamily="2" charset="2"/>
              </a:rPr>
              <a:t>therapy in regards to helping smokers to reduce or quit smoking</a:t>
            </a:r>
            <a:r>
              <a:rPr lang="el-GR" sz="2000" dirty="0" smtClean="0">
                <a:latin typeface="Times New Roman" pitchFamily="18" charset="0"/>
                <a:ea typeface="ＭＳ Ｐゴシック" pitchFamily="34" charset="-128"/>
                <a:cs typeface="Times New Roman" pitchFamily="18" charset="0"/>
                <a:sym typeface="Wingdings" pitchFamily="2" charset="2"/>
              </a:rPr>
              <a:t>.</a:t>
            </a:r>
            <a:endParaRPr lang="en-US" sz="2000" dirty="0" smtClean="0">
              <a:latin typeface="Times New Roman" pitchFamily="18" charset="0"/>
              <a:ea typeface="ＭＳ Ｐゴシック" pitchFamily="34" charset="-128"/>
              <a:cs typeface="Times New Roman" pitchFamily="18" charset="0"/>
              <a:sym typeface="Wingdings" pitchFamily="2" charset="2"/>
            </a:endParaRPr>
          </a:p>
          <a:p>
            <a:pPr>
              <a:buFont typeface="Wingdings" pitchFamily="2" charset="2"/>
              <a:buChar char="q"/>
            </a:pPr>
            <a:r>
              <a:rPr lang="el-GR" sz="2200" u="sng" dirty="0">
                <a:latin typeface="Times New Roman" pitchFamily="18" charset="0"/>
                <a:ea typeface="ＭＳ Ｐゴシック" pitchFamily="34" charset="-128"/>
                <a:cs typeface="Times New Roman" pitchFamily="18" charset="0"/>
              </a:rPr>
              <a:t>2</a:t>
            </a:r>
            <a:r>
              <a:rPr lang="en-US" sz="2200" u="sng" baseline="30000" dirty="0" err="1">
                <a:latin typeface="Times New Roman" pitchFamily="18" charset="0"/>
                <a:ea typeface="ＭＳ Ｐゴシック" pitchFamily="34" charset="-128"/>
                <a:cs typeface="Times New Roman" pitchFamily="18" charset="0"/>
              </a:rPr>
              <a:t>nd</a:t>
            </a:r>
            <a:r>
              <a:rPr lang="el-GR" sz="2200" u="sng" dirty="0">
                <a:latin typeface="Times New Roman" pitchFamily="18" charset="0"/>
                <a:ea typeface="ＭＳ Ｐゴシック" pitchFamily="34" charset="-128"/>
                <a:cs typeface="Times New Roman" pitchFamily="18" charset="0"/>
              </a:rPr>
              <a:t> </a:t>
            </a:r>
            <a:r>
              <a:rPr lang="en-US" sz="2200" u="sng" dirty="0">
                <a:latin typeface="Times New Roman" pitchFamily="18" charset="0"/>
                <a:ea typeface="ＭＳ Ｐゴシック" pitchFamily="34" charset="-128"/>
                <a:cs typeface="Times New Roman" pitchFamily="18" charset="0"/>
              </a:rPr>
              <a:t>Hypothesis</a:t>
            </a:r>
            <a:r>
              <a:rPr lang="el-GR" sz="2200" u="sng" dirty="0">
                <a:latin typeface="Times New Roman" pitchFamily="18" charset="0"/>
                <a:ea typeface="ＭＳ Ｐゴシック" pitchFamily="34" charset="-128"/>
                <a:cs typeface="Times New Roman" pitchFamily="18" charset="0"/>
              </a:rPr>
              <a:t>: </a:t>
            </a:r>
          </a:p>
          <a:p>
            <a:pPr>
              <a:buFont typeface="Wingdings" pitchFamily="2" charset="2"/>
              <a:buChar char="§"/>
            </a:pPr>
            <a:r>
              <a:rPr lang="en-US" dirty="0">
                <a:latin typeface="Times New Roman" pitchFamily="18" charset="0"/>
                <a:ea typeface="ＭＳ Ｐゴシック" pitchFamily="34" charset="-128"/>
                <a:cs typeface="Times New Roman" pitchFamily="18" charset="0"/>
              </a:rPr>
              <a:t>The level of nicotine dependence</a:t>
            </a:r>
            <a:r>
              <a:rPr lang="el-GR" dirty="0">
                <a:latin typeface="Times New Roman" pitchFamily="18" charset="0"/>
                <a:ea typeface="ＭＳ Ｐゴシック" pitchFamily="34" charset="-128"/>
                <a:cs typeface="Times New Roman" pitchFamily="18" charset="0"/>
              </a:rPr>
              <a:t> (</a:t>
            </a:r>
            <a:r>
              <a:rPr lang="en-US" dirty="0">
                <a:latin typeface="Times New Roman" pitchFamily="18" charset="0"/>
                <a:ea typeface="ＭＳ Ｐゴシック" pitchFamily="34" charset="-128"/>
                <a:cs typeface="Times New Roman" pitchFamily="18" charset="0"/>
              </a:rPr>
              <a:t>FTND</a:t>
            </a:r>
            <a:r>
              <a:rPr lang="el-GR" dirty="0">
                <a:latin typeface="Times New Roman" pitchFamily="18" charset="0"/>
                <a:ea typeface="ＭＳ Ｐゴシック" pitchFamily="34" charset="-128"/>
                <a:cs typeface="Times New Roman" pitchFamily="18" charset="0"/>
              </a:rPr>
              <a:t>)</a:t>
            </a:r>
            <a:r>
              <a:rPr lang="en-US" dirty="0">
                <a:latin typeface="Times New Roman" pitchFamily="18" charset="0"/>
                <a:ea typeface="ＭＳ Ｐゴシック" pitchFamily="34" charset="-128"/>
                <a:cs typeface="Times New Roman" pitchFamily="18" charset="0"/>
              </a:rPr>
              <a:t> had no significant reduction in any of the three groups</a:t>
            </a:r>
            <a:r>
              <a:rPr lang="el-GR" dirty="0">
                <a:latin typeface="Times New Roman" pitchFamily="18" charset="0"/>
                <a:ea typeface="ＭＳ Ｐゴシック" pitchFamily="34" charset="-128"/>
                <a:cs typeface="Times New Roman" pitchFamily="18" charset="0"/>
              </a:rPr>
              <a:t> </a:t>
            </a:r>
            <a:r>
              <a:rPr lang="el-GR" dirty="0">
                <a:latin typeface="Times New Roman" pitchFamily="18" charset="0"/>
                <a:ea typeface="ＭＳ Ｐゴシック" pitchFamily="34" charset="-128"/>
                <a:cs typeface="Times New Roman" pitchFamily="18" charset="0"/>
                <a:sym typeface="Wingdings" pitchFamily="2" charset="2"/>
              </a:rPr>
              <a:t> </a:t>
            </a:r>
            <a:r>
              <a:rPr lang="en-US" dirty="0">
                <a:latin typeface="Times New Roman" pitchFamily="18" charset="0"/>
                <a:ea typeface="ＭＳ Ｐゴシック" pitchFamily="34" charset="-128"/>
                <a:cs typeface="Times New Roman" pitchFamily="18" charset="0"/>
                <a:sym typeface="Wingdings" pitchFamily="2" charset="2"/>
              </a:rPr>
              <a:t>in contrast with the other related research</a:t>
            </a:r>
            <a:r>
              <a:rPr lang="el-GR" dirty="0">
                <a:latin typeface="Times New Roman" pitchFamily="18" charset="0"/>
                <a:ea typeface="ＭＳ Ｐゴシック" pitchFamily="34" charset="-128"/>
                <a:cs typeface="Times New Roman" pitchFamily="18" charset="0"/>
                <a:sym typeface="Wingdings" pitchFamily="2" charset="2"/>
              </a:rPr>
              <a:t> (</a:t>
            </a:r>
            <a:r>
              <a:rPr lang="en-US" dirty="0">
                <a:latin typeface="Times New Roman" pitchFamily="18" charset="0"/>
                <a:ea typeface="ＭＳ Ｐゴシック" pitchFamily="34" charset="-128"/>
                <a:cs typeface="Times New Roman" pitchFamily="18" charset="0"/>
              </a:rPr>
              <a:t>Gifford et al., 2004; Hernandez-Lopez et al., 2009; Bricker et al., 2010</a:t>
            </a:r>
            <a:r>
              <a:rPr lang="el-GR" dirty="0">
                <a:latin typeface="Times New Roman" pitchFamily="18" charset="0"/>
                <a:ea typeface="ＭＳ Ｐゴシック" pitchFamily="34" charset="-128"/>
                <a:cs typeface="Times New Roman" pitchFamily="18" charset="0"/>
                <a:sym typeface="Wingdings" pitchFamily="2" charset="2"/>
              </a:rPr>
              <a:t>)</a:t>
            </a:r>
          </a:p>
          <a:p>
            <a:pPr lvl="1"/>
            <a:r>
              <a:rPr lang="en-US" dirty="0">
                <a:latin typeface="Times New Roman" pitchFamily="18" charset="0"/>
                <a:ea typeface="ＭＳ Ｐゴシック" pitchFamily="34" charset="-128"/>
                <a:cs typeface="Times New Roman" pitchFamily="18" charset="0"/>
                <a:sym typeface="Wingdings" pitchFamily="2" charset="2"/>
              </a:rPr>
              <a:t>Findings of significant differences after 12 months</a:t>
            </a:r>
            <a:r>
              <a:rPr lang="el-GR" dirty="0">
                <a:latin typeface="Times New Roman" pitchFamily="18" charset="0"/>
                <a:ea typeface="ＭＳ Ｐゴシック" pitchFamily="34" charset="-128"/>
                <a:cs typeface="Times New Roman" pitchFamily="18" charset="0"/>
                <a:sym typeface="Wingdings" pitchFamily="2" charset="2"/>
              </a:rPr>
              <a:t>  </a:t>
            </a:r>
            <a:r>
              <a:rPr lang="en-US" dirty="0">
                <a:latin typeface="Times New Roman" pitchFamily="18" charset="0"/>
                <a:ea typeface="ＭＳ Ｐゴシック" pitchFamily="34" charset="-128"/>
                <a:cs typeface="Times New Roman" pitchFamily="18" charset="0"/>
                <a:sym typeface="Wingdings" pitchFamily="2" charset="2"/>
              </a:rPr>
              <a:t>important period for showing significant change in the nicotine dependence index.</a:t>
            </a:r>
            <a:endParaRPr lang="el-GR" dirty="0">
              <a:latin typeface="Times New Roman" pitchFamily="18" charset="0"/>
              <a:ea typeface="ＭＳ Ｐゴシック" pitchFamily="34" charset="-128"/>
              <a:cs typeface="Times New Roman" pitchFamily="18" charset="0"/>
              <a:sym typeface="Wingdings" pitchFamily="2" charset="2"/>
            </a:endParaRPr>
          </a:p>
          <a:p>
            <a:pPr lvl="1"/>
            <a:r>
              <a:rPr lang="en-US" b="1" i="1" dirty="0">
                <a:latin typeface="Times New Roman" pitchFamily="18" charset="0"/>
                <a:ea typeface="ＭＳ Ｐゴシック" pitchFamily="34" charset="-128"/>
                <a:cs typeface="Times New Roman" pitchFamily="18" charset="0"/>
                <a:sym typeface="Wingdings" pitchFamily="2" charset="2"/>
              </a:rPr>
              <a:t>Recommendation</a:t>
            </a:r>
            <a:r>
              <a:rPr lang="el-GR" b="1" i="1" dirty="0">
                <a:latin typeface="Times New Roman" pitchFamily="18" charset="0"/>
                <a:ea typeface="ＭＳ Ｐゴシック" pitchFamily="34" charset="-128"/>
                <a:cs typeface="Times New Roman" pitchFamily="18" charset="0"/>
                <a:sym typeface="Wingdings" pitchFamily="2" charset="2"/>
              </a:rPr>
              <a:t>:</a:t>
            </a:r>
            <a:r>
              <a:rPr lang="el-GR" dirty="0">
                <a:latin typeface="Times New Roman" pitchFamily="18" charset="0"/>
                <a:ea typeface="ＭＳ Ｐゴシック" pitchFamily="34" charset="-128"/>
                <a:cs typeface="Times New Roman" pitchFamily="18" charset="0"/>
                <a:sym typeface="Wingdings" pitchFamily="2" charset="2"/>
              </a:rPr>
              <a:t> </a:t>
            </a:r>
            <a:r>
              <a:rPr lang="en-US" dirty="0">
                <a:latin typeface="Times New Roman" pitchFamily="18" charset="0"/>
                <a:ea typeface="ＭＳ Ｐゴシック" pitchFamily="34" charset="-128"/>
                <a:cs typeface="Times New Roman" pitchFamily="18" charset="0"/>
              </a:rPr>
              <a:t>Use data after 12 months in order to detect changes in the index of nicotine dependency among groups.</a:t>
            </a:r>
            <a:endParaRPr lang="el-GR" dirty="0">
              <a:latin typeface="Times New Roman" pitchFamily="18" charset="0"/>
              <a:ea typeface="ＭＳ Ｐゴシック" pitchFamily="34" charset="-128"/>
              <a:cs typeface="Times New Roman" pitchFamily="18" charset="0"/>
              <a:sym typeface="Wingdings" pitchFamily="2" charset="2"/>
            </a:endParaRPr>
          </a:p>
          <a:p>
            <a:pPr lvl="1">
              <a:buFont typeface="Wingdings" pitchFamily="2" charset="2"/>
              <a:buChar char="q"/>
            </a:pPr>
            <a:endParaRPr lang="el-GR" sz="2000" dirty="0" smtClean="0">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dirty="0" smtClean="0">
                <a:latin typeface="Times New Roman" pitchFamily="18" charset="0"/>
                <a:cs typeface="Times New Roman" pitchFamily="18" charset="0"/>
              </a:rPr>
              <a:t>Discussion</a:t>
            </a:r>
            <a:endParaRPr lang="el-GR" dirty="0">
              <a:latin typeface="Times New Roman" pitchFamily="18" charset="0"/>
              <a:ea typeface="+mj-ea"/>
              <a:cs typeface="Times New Roman" pitchFamily="18" charset="0"/>
            </a:endParaRPr>
          </a:p>
        </p:txBody>
      </p:sp>
      <p:sp>
        <p:nvSpPr>
          <p:cNvPr id="45058" name="Content Placeholder 2"/>
          <p:cNvSpPr>
            <a:spLocks noGrp="1"/>
          </p:cNvSpPr>
          <p:nvPr>
            <p:ph idx="1"/>
          </p:nvPr>
        </p:nvSpPr>
        <p:spPr>
          <a:xfrm>
            <a:off x="0" y="1412776"/>
            <a:ext cx="9144000" cy="5445224"/>
          </a:xfrm>
        </p:spPr>
        <p:txBody>
          <a:bodyPr>
            <a:normAutofit/>
          </a:bodyPr>
          <a:lstStyle/>
          <a:p>
            <a:pPr>
              <a:lnSpc>
                <a:spcPct val="140000"/>
              </a:lnSpc>
              <a:buFont typeface="Wingdings" pitchFamily="2" charset="2"/>
              <a:buChar char="§"/>
            </a:pPr>
            <a:r>
              <a:rPr lang="en-US" sz="2400" b="1" i="1" dirty="0" smtClean="0">
                <a:latin typeface="Times New Roman" pitchFamily="18" charset="0"/>
                <a:ea typeface="ＭＳ Ｐゴシック" pitchFamily="34" charset="-128"/>
                <a:cs typeface="Times New Roman" pitchFamily="18" charset="0"/>
                <a:sym typeface="Wingdings" pitchFamily="2" charset="2"/>
              </a:rPr>
              <a:t>Limitation of current study</a:t>
            </a:r>
            <a:r>
              <a:rPr lang="el-GR" sz="2400" b="1" i="1" dirty="0" smtClean="0">
                <a:latin typeface="Times New Roman" pitchFamily="18" charset="0"/>
                <a:ea typeface="ＭＳ Ｐゴシック" pitchFamily="34" charset="-128"/>
                <a:cs typeface="Times New Roman" pitchFamily="18" charset="0"/>
                <a:sym typeface="Wingdings" pitchFamily="2" charset="2"/>
              </a:rPr>
              <a:t>  </a:t>
            </a:r>
            <a:r>
              <a:rPr lang="en-US" sz="2400" dirty="0" smtClean="0">
                <a:latin typeface="Times New Roman" pitchFamily="18" charset="0"/>
                <a:ea typeface="ＭＳ Ｐゴシック" pitchFamily="34" charset="-128"/>
                <a:cs typeface="Times New Roman" pitchFamily="18" charset="0"/>
                <a:sym typeface="Wingdings" pitchFamily="2" charset="2"/>
              </a:rPr>
              <a:t>there is no uniformity in the sample characteristics </a:t>
            </a:r>
            <a:r>
              <a:rPr lang="en-US" dirty="0" smtClean="0">
                <a:latin typeface="Times New Roman" pitchFamily="18" charset="0"/>
                <a:ea typeface="ＭＳ Ｐゴシック" pitchFamily="34" charset="-128"/>
                <a:cs typeface="Times New Roman" pitchFamily="18" charset="0"/>
              </a:rPr>
              <a:t>of </a:t>
            </a:r>
            <a:r>
              <a:rPr lang="en-US" dirty="0">
                <a:latin typeface="Times New Roman" pitchFamily="18" charset="0"/>
                <a:ea typeface="ＭＳ Ｐゴシック" pitchFamily="34" charset="-128"/>
                <a:cs typeface="Times New Roman" pitchFamily="18" charset="0"/>
              </a:rPr>
              <a:t>this study compared </a:t>
            </a:r>
            <a:r>
              <a:rPr lang="en-US" dirty="0" smtClean="0">
                <a:latin typeface="Times New Roman" pitchFamily="18" charset="0"/>
                <a:ea typeface="ＭＳ Ｐゴシック" pitchFamily="34" charset="-128"/>
                <a:cs typeface="Times New Roman" pitchFamily="18" charset="0"/>
              </a:rPr>
              <a:t>to </a:t>
            </a:r>
            <a:r>
              <a:rPr lang="en-US" dirty="0">
                <a:latin typeface="Times New Roman" pitchFamily="18" charset="0"/>
                <a:ea typeface="ＭＳ Ｐゴシック" pitchFamily="34" charset="-128"/>
                <a:cs typeface="Times New Roman" pitchFamily="18" charset="0"/>
              </a:rPr>
              <a:t>those of previous related </a:t>
            </a:r>
            <a:r>
              <a:rPr lang="en-US" dirty="0" smtClean="0">
                <a:latin typeface="Times New Roman" pitchFamily="18" charset="0"/>
                <a:ea typeface="ＭＳ Ｐゴシック" pitchFamily="34" charset="-128"/>
                <a:cs typeface="Times New Roman" pitchFamily="18" charset="0"/>
              </a:rPr>
              <a:t>studies </a:t>
            </a:r>
            <a:r>
              <a:rPr lang="en-US" dirty="0">
                <a:latin typeface="Times New Roman" pitchFamily="18" charset="0"/>
                <a:ea typeface="ＭＳ Ｐゴシック" pitchFamily="34" charset="-128"/>
                <a:cs typeface="Times New Roman" pitchFamily="18" charset="0"/>
              </a:rPr>
              <a:t>(</a:t>
            </a:r>
            <a:r>
              <a:rPr lang="en-US" dirty="0" smtClean="0">
                <a:latin typeface="Times New Roman" pitchFamily="18" charset="0"/>
                <a:ea typeface="ＭＳ Ｐゴシック" pitchFamily="34" charset="-128"/>
                <a:cs typeface="Times New Roman" pitchFamily="18" charset="0"/>
              </a:rPr>
              <a:t>e.g. </a:t>
            </a:r>
            <a:r>
              <a:rPr lang="en-US" dirty="0">
                <a:latin typeface="Times New Roman" pitchFamily="18" charset="0"/>
                <a:ea typeface="ＭＳ Ｐゴシック" pitchFamily="34" charset="-128"/>
                <a:cs typeface="Times New Roman" pitchFamily="18" charset="0"/>
              </a:rPr>
              <a:t>years of smoking, nicotine dependency </a:t>
            </a:r>
            <a:r>
              <a:rPr lang="en-US" dirty="0" smtClean="0">
                <a:latin typeface="Times New Roman" pitchFamily="18" charset="0"/>
                <a:ea typeface="ＭＳ Ｐゴシック" pitchFamily="34" charset="-128"/>
                <a:cs typeface="Times New Roman" pitchFamily="18" charset="0"/>
              </a:rPr>
              <a:t>index, </a:t>
            </a:r>
            <a:r>
              <a:rPr lang="en-US" dirty="0">
                <a:latin typeface="Times New Roman" pitchFamily="18" charset="0"/>
                <a:ea typeface="ＭＳ Ｐゴシック" pitchFamily="34" charset="-128"/>
                <a:cs typeface="Times New Roman" pitchFamily="18" charset="0"/>
              </a:rPr>
              <a:t>number of cigarettes smoked</a:t>
            </a:r>
            <a:r>
              <a:rPr lang="en-US" dirty="0" smtClean="0">
                <a:latin typeface="Times New Roman" pitchFamily="18" charset="0"/>
                <a:ea typeface="ＭＳ Ｐゴシック" pitchFamily="34" charset="-128"/>
                <a:cs typeface="Times New Roman" pitchFamily="18" charset="0"/>
              </a:rPr>
              <a:t>)</a:t>
            </a:r>
            <a:endParaRPr lang="el-GR" sz="2400" dirty="0" smtClean="0">
              <a:latin typeface="Times New Roman" pitchFamily="18" charset="0"/>
              <a:ea typeface="ＭＳ Ｐゴシック" pitchFamily="34" charset="-128"/>
              <a:cs typeface="Times New Roman" pitchFamily="18" charset="0"/>
              <a:sym typeface="Wingdings" pitchFamily="2" charset="2"/>
            </a:endParaRPr>
          </a:p>
          <a:p>
            <a:pPr lvl="1">
              <a:lnSpc>
                <a:spcPct val="140000"/>
              </a:lnSpc>
              <a:buFont typeface="Wingdings" pitchFamily="2" charset="2"/>
              <a:buChar char="§"/>
            </a:pPr>
            <a:r>
              <a:rPr lang="en-US" b="1" i="1" dirty="0" smtClean="0">
                <a:latin typeface="Times New Roman" pitchFamily="18" charset="0"/>
                <a:ea typeface="ＭＳ Ｐゴシック" pitchFamily="34" charset="-128"/>
                <a:cs typeface="Times New Roman" pitchFamily="18" charset="0"/>
                <a:sym typeface="Wingdings" pitchFamily="2" charset="2"/>
              </a:rPr>
              <a:t>Recommendation</a:t>
            </a:r>
            <a:r>
              <a:rPr lang="el-GR" b="1" i="1" dirty="0" smtClean="0">
                <a:latin typeface="Times New Roman" pitchFamily="18" charset="0"/>
                <a:ea typeface="ＭＳ Ｐゴシック" pitchFamily="34" charset="-128"/>
                <a:cs typeface="Times New Roman" pitchFamily="18" charset="0"/>
                <a:sym typeface="Wingdings" pitchFamily="2" charset="2"/>
              </a:rPr>
              <a:t>: </a:t>
            </a:r>
            <a:r>
              <a:rPr lang="en-US" dirty="0">
                <a:latin typeface="Times New Roman" pitchFamily="18" charset="0"/>
                <a:ea typeface="ＭＳ Ｐゴシック" pitchFamily="34" charset="-128"/>
                <a:cs typeface="Times New Roman" pitchFamily="18" charset="0"/>
              </a:rPr>
              <a:t>Sampling with nicotine dependence criteria (</a:t>
            </a:r>
            <a:r>
              <a:rPr lang="en-US" dirty="0" smtClean="0">
                <a:latin typeface="Times New Roman" pitchFamily="18" charset="0"/>
                <a:ea typeface="ＭＳ Ｐゴシック" pitchFamily="34" charset="-128"/>
                <a:cs typeface="Times New Roman" pitchFamily="18" charset="0"/>
              </a:rPr>
              <a:t>e.g. </a:t>
            </a:r>
            <a:r>
              <a:rPr lang="en-US" dirty="0">
                <a:latin typeface="Times New Roman" pitchFamily="18" charset="0"/>
                <a:ea typeface="ＭＳ Ｐゴシック" pitchFamily="34" charset="-128"/>
                <a:cs typeface="Times New Roman" pitchFamily="18" charset="0"/>
              </a:rPr>
              <a:t>increased years of smoking and higher nicotine dependency </a:t>
            </a:r>
            <a:r>
              <a:rPr lang="en-US" dirty="0" smtClean="0">
                <a:latin typeface="Times New Roman" pitchFamily="18" charset="0"/>
                <a:ea typeface="ＭＳ Ｐゴシック" pitchFamily="34" charset="-128"/>
                <a:cs typeface="Times New Roman" pitchFamily="18" charset="0"/>
              </a:rPr>
              <a:t>index) </a:t>
            </a:r>
            <a:r>
              <a:rPr lang="en-US" dirty="0">
                <a:latin typeface="Times New Roman" pitchFamily="18" charset="0"/>
                <a:ea typeface="ＭＳ Ｐゴシック" pitchFamily="34" charset="-128"/>
                <a:cs typeface="Times New Roman" pitchFamily="18" charset="0"/>
              </a:rPr>
              <a:t>&amp; Integration groups with high and low </a:t>
            </a:r>
            <a:r>
              <a:rPr lang="en-US" dirty="0" smtClean="0">
                <a:latin typeface="Times New Roman" pitchFamily="18" charset="0"/>
                <a:ea typeface="ＭＳ Ｐゴシック" pitchFamily="34" charset="-128"/>
                <a:cs typeface="Times New Roman" pitchFamily="18" charset="0"/>
              </a:rPr>
              <a:t>nicotine dependency</a:t>
            </a:r>
            <a:r>
              <a:rPr lang="el-GR" sz="2000" dirty="0" smtClean="0">
                <a:latin typeface="Times New Roman" pitchFamily="18" charset="0"/>
                <a:ea typeface="ＭＳ Ｐゴシック" pitchFamily="34" charset="-128"/>
                <a:cs typeface="Times New Roman" pitchFamily="18" charset="0"/>
                <a:sym typeface="Wingdings" pitchFamily="2" charset="2"/>
              </a:rPr>
              <a:t>. </a:t>
            </a:r>
          </a:p>
          <a:p>
            <a:pPr>
              <a:lnSpc>
                <a:spcPct val="140000"/>
              </a:lnSpc>
              <a:buFont typeface="Wingdings" pitchFamily="2" charset="2"/>
              <a:buChar char="q"/>
            </a:pPr>
            <a:r>
              <a:rPr lang="en-US" sz="2200" u="sng" dirty="0">
                <a:latin typeface="Times New Roman" pitchFamily="18" charset="0"/>
                <a:ea typeface="ＭＳ Ｐゴシック" pitchFamily="34" charset="-128"/>
                <a:cs typeface="Times New Roman" pitchFamily="18" charset="0"/>
              </a:rPr>
              <a:t>No other hypotheses were confirmed</a:t>
            </a:r>
            <a:endParaRPr lang="el-GR" sz="1800" dirty="0">
              <a:latin typeface="Times New Roman" pitchFamily="18" charset="0"/>
              <a:ea typeface="ＭＳ Ｐゴシック" pitchFamily="34" charset="-128"/>
              <a:cs typeface="Times New Roman" pitchFamily="18" charset="0"/>
              <a:sym typeface="Wingdings" pitchFamily="2" charset="2"/>
            </a:endParaRPr>
          </a:p>
          <a:p>
            <a:pPr lvl="1">
              <a:lnSpc>
                <a:spcPct val="140000"/>
              </a:lnSpc>
              <a:buFont typeface="Wingdings" pitchFamily="2" charset="2"/>
              <a:buChar char="§"/>
            </a:pPr>
            <a:r>
              <a:rPr lang="en-US" b="1" i="1" dirty="0" smtClean="0">
                <a:latin typeface="Times New Roman" pitchFamily="18" charset="0"/>
                <a:ea typeface="ＭＳ Ｐゴシック" pitchFamily="34" charset="-128"/>
                <a:cs typeface="Times New Roman" pitchFamily="18" charset="0"/>
                <a:sym typeface="Wingdings" pitchFamily="2" charset="2"/>
              </a:rPr>
              <a:t>Recommendation:</a:t>
            </a:r>
            <a:r>
              <a:rPr lang="en-US" b="1" i="1" dirty="0">
                <a:latin typeface="Times New Roman" pitchFamily="18" charset="0"/>
                <a:ea typeface="ＭＳ Ｐゴシック" pitchFamily="34" charset="-128"/>
                <a:cs typeface="Times New Roman" pitchFamily="18" charset="0"/>
                <a:sym typeface="Wingdings" pitchFamily="2" charset="2"/>
              </a:rPr>
              <a:t> </a:t>
            </a:r>
            <a:r>
              <a:rPr lang="en-US" dirty="0" smtClean="0">
                <a:latin typeface="Times New Roman" pitchFamily="18" charset="0"/>
                <a:ea typeface="ＭＳ Ｐゴシック" pitchFamily="34" charset="-128"/>
                <a:cs typeface="Times New Roman" pitchFamily="18" charset="0"/>
              </a:rPr>
              <a:t>Use </a:t>
            </a:r>
            <a:r>
              <a:rPr lang="en-US" dirty="0">
                <a:latin typeface="Times New Roman" pitchFamily="18" charset="0"/>
                <a:ea typeface="ＭＳ Ｐゴシック" pitchFamily="34" charset="-128"/>
                <a:cs typeface="Times New Roman" pitchFamily="18" charset="0"/>
              </a:rPr>
              <a:t>data after 12 months</a:t>
            </a:r>
            <a:r>
              <a:rPr lang="el-GR" dirty="0">
                <a:latin typeface="Times New Roman" pitchFamily="18" charset="0"/>
                <a:ea typeface="ＭＳ Ｐゴシック" pitchFamily="34" charset="-128"/>
                <a:cs typeface="Times New Roman" pitchFamily="18" charset="0"/>
                <a:sym typeface="Wingdings" pitchFamily="2" charset="2"/>
              </a:rPr>
              <a:t>  </a:t>
            </a:r>
            <a:r>
              <a:rPr lang="en-US" dirty="0">
                <a:latin typeface="Times New Roman" pitchFamily="18" charset="0"/>
                <a:ea typeface="ＭＳ Ｐゴシック" pitchFamily="34" charset="-128"/>
                <a:cs typeface="Times New Roman" pitchFamily="18" charset="0"/>
              </a:rPr>
              <a:t>Psychological parameters which are considered traits or habits of an individual need a period of more than 8 weeks to identify significant changes</a:t>
            </a:r>
            <a:r>
              <a:rPr lang="el-GR" dirty="0" smtClean="0">
                <a:latin typeface="Times New Roman" pitchFamily="18" charset="0"/>
                <a:ea typeface="ＭＳ Ｐゴシック" pitchFamily="34" charset="-128"/>
                <a:cs typeface="Times New Roman" pitchFamily="18" charset="0"/>
                <a:sym typeface="Wingdings" pitchFamily="2" charset="2"/>
              </a:rPr>
              <a:t>.</a:t>
            </a:r>
            <a:endParaRPr lang="el-GR" dirty="0">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149080"/>
            <a:ext cx="8458200" cy="1222375"/>
          </a:xfrm>
        </p:spPr>
        <p:txBody>
          <a:bodyPr/>
          <a:lstStyle/>
          <a:p>
            <a:pPr eaLnBrk="1" fontAlgn="auto" hangingPunct="1">
              <a:spcAft>
                <a:spcPts val="0"/>
              </a:spcAft>
              <a:defRPr/>
            </a:pPr>
            <a:endParaRPr lang="el-GR" sz="2200" cap="none" dirty="0">
              <a:latin typeface="Times New Roman" pitchFamily="18" charset="0"/>
              <a:ea typeface="+mj-ea"/>
              <a:cs typeface="Times New Roman" pitchFamily="18" charset="0"/>
            </a:endParaRPr>
          </a:p>
        </p:txBody>
      </p:sp>
      <p:sp>
        <p:nvSpPr>
          <p:cNvPr id="3" name="Subtitle 2"/>
          <p:cNvSpPr>
            <a:spLocks noGrp="1"/>
          </p:cNvSpPr>
          <p:nvPr>
            <p:ph type="subTitle" idx="1"/>
          </p:nvPr>
        </p:nvSpPr>
        <p:spPr>
          <a:xfrm>
            <a:off x="323850" y="981075"/>
            <a:ext cx="8458200" cy="2016125"/>
          </a:xfrm>
        </p:spPr>
        <p:txBody>
          <a:bodyPr>
            <a:normAutofit/>
          </a:bodyPr>
          <a:lstStyle/>
          <a:p>
            <a:pPr>
              <a:buFont typeface="Wingdings 2" charset="0"/>
              <a:buNone/>
              <a:defRPr/>
            </a:pPr>
            <a:r>
              <a:rPr lang="en-US" sz="3200" dirty="0" smtClean="0"/>
              <a:t>The Internet</a:t>
            </a:r>
            <a:endParaRPr lang="en-US" sz="3200" dirty="0"/>
          </a:p>
        </p:txBody>
      </p:sp>
    </p:spTree>
    <p:extLst>
      <p:ext uri="{BB962C8B-B14F-4D97-AF65-F5344CB8AC3E}">
        <p14:creationId xmlns:p14="http://schemas.microsoft.com/office/powerpoint/2010/main" val="1066953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ea typeface="+mj-ea"/>
              </a:rPr>
              <a:t>Theoretical Background</a:t>
            </a:r>
            <a:endParaRPr lang="el-GR" dirty="0">
              <a:ea typeface="+mj-ea"/>
            </a:endParaRPr>
          </a:p>
        </p:txBody>
      </p:sp>
      <p:sp>
        <p:nvSpPr>
          <p:cNvPr id="49154" name="Content Placeholder 2"/>
          <p:cNvSpPr>
            <a:spLocks noGrp="1"/>
          </p:cNvSpPr>
          <p:nvPr>
            <p:ph idx="1"/>
          </p:nvPr>
        </p:nvSpPr>
        <p:spPr>
          <a:xfrm>
            <a:off x="0" y="1556792"/>
            <a:ext cx="8964488" cy="5301208"/>
          </a:xfrm>
        </p:spPr>
        <p:txBody>
          <a:bodyPr>
            <a:normAutofit/>
          </a:bodyPr>
          <a:lstStyle/>
          <a:p>
            <a:pPr lvl="1" algn="just">
              <a:lnSpc>
                <a:spcPct val="120000"/>
              </a:lnSpc>
              <a:buFont typeface="Wingdings" pitchFamily="2" charset="2"/>
              <a:buChar char="q"/>
            </a:pPr>
            <a:r>
              <a:rPr lang="en-US" sz="2400" dirty="0" smtClean="0">
                <a:latin typeface="Times New Roman" pitchFamily="18" charset="0"/>
                <a:cs typeface="Times New Roman" pitchFamily="18" charset="0"/>
              </a:rPr>
              <a:t> Recent years - </a:t>
            </a: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nternet </a:t>
            </a:r>
            <a:r>
              <a:rPr lang="en-US" sz="2400" dirty="0">
                <a:latin typeface="Times New Roman" pitchFamily="18" charset="0"/>
                <a:cs typeface="Times New Roman" pitchFamily="18" charset="0"/>
              </a:rPr>
              <a:t>based interventions </a:t>
            </a:r>
            <a:r>
              <a:rPr lang="en-US" sz="2400" dirty="0" smtClean="0">
                <a:latin typeface="Times New Roman" pitchFamily="18" charset="0"/>
                <a:cs typeface="Times New Roman" pitchFamily="18" charset="0"/>
              </a:rPr>
              <a:t>steadily </a:t>
            </a:r>
            <a:r>
              <a:rPr lang="en-US" sz="2400" dirty="0">
                <a:latin typeface="Times New Roman" pitchFamily="18" charset="0"/>
                <a:cs typeface="Times New Roman" pitchFamily="18" charset="0"/>
              </a:rPr>
              <a:t>increasing in </a:t>
            </a:r>
            <a:r>
              <a:rPr lang="en-US" sz="2400" dirty="0" smtClean="0">
                <a:latin typeface="Times New Roman" pitchFamily="18" charset="0"/>
                <a:cs typeface="Times New Roman" pitchFamily="18" charset="0"/>
              </a:rPr>
              <a:t>numbers </a:t>
            </a:r>
            <a:r>
              <a:rPr lang="el-GR" sz="2400" dirty="0">
                <a:latin typeface="Times New Roman" pitchFamily="18" charset="0"/>
                <a:ea typeface="ＭＳ Ｐゴシック" pitchFamily="34" charset="-128"/>
                <a:cs typeface="Times New Roman" pitchFamily="18" charset="0"/>
                <a:sym typeface="Wingdings" pitchFamily="2" charset="2"/>
              </a:rPr>
              <a: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research has shown </a:t>
            </a:r>
            <a:r>
              <a:rPr lang="en-US" sz="2400" dirty="0" smtClean="0">
                <a:latin typeface="Times New Roman" pitchFamily="18" charset="0"/>
                <a:cs typeface="Times New Roman" pitchFamily="18" charset="0"/>
              </a:rPr>
              <a:t>efficacy </a:t>
            </a:r>
            <a:r>
              <a:rPr lang="en-US" sz="2400" dirty="0">
                <a:latin typeface="Times New Roman" pitchFamily="18" charset="0"/>
                <a:cs typeface="Times New Roman" pitchFamily="18" charset="0"/>
              </a:rPr>
              <a:t>in </a:t>
            </a:r>
            <a:r>
              <a:rPr lang="en-US" sz="2400" dirty="0" smtClean="0">
                <a:latin typeface="Times New Roman" pitchFamily="18" charset="0"/>
                <a:cs typeface="Times New Roman" pitchFamily="18" charset="0"/>
              </a:rPr>
              <a:t>RCTs. </a:t>
            </a:r>
          </a:p>
          <a:p>
            <a:pPr marL="274320" lvl="1" indent="0" algn="just">
              <a:lnSpc>
                <a:spcPct val="120000"/>
              </a:lnSpc>
              <a:buNone/>
            </a:pPr>
            <a:endParaRPr lang="en-US" sz="2400" dirty="0" smtClean="0">
              <a:latin typeface="Times New Roman" pitchFamily="18" charset="0"/>
              <a:cs typeface="Times New Roman" pitchFamily="18" charset="0"/>
            </a:endParaRPr>
          </a:p>
          <a:p>
            <a:pPr lvl="1" algn="just">
              <a:lnSpc>
                <a:spcPct val="120000"/>
              </a:lnSpc>
              <a:buFont typeface="Wingdings" pitchFamily="2" charset="2"/>
              <a:buChar char="q"/>
            </a:pPr>
            <a:r>
              <a:rPr lang="en-US" sz="2400" dirty="0" smtClean="0">
                <a:latin typeface="Times New Roman" pitchFamily="18" charset="0"/>
                <a:cs typeface="Times New Roman" pitchFamily="18" charset="0"/>
              </a:rPr>
              <a:t> Objective - support </a:t>
            </a:r>
            <a:r>
              <a:rPr lang="en-US" sz="2400" dirty="0">
                <a:latin typeface="Times New Roman" pitchFamily="18" charset="0"/>
                <a:cs typeface="Times New Roman" pitchFamily="18" charset="0"/>
              </a:rPr>
              <a:t>and reinforcement of participants toward behavioral change, so that they can cope with any problems they might be facing. </a:t>
            </a:r>
          </a:p>
          <a:p>
            <a:pPr algn="just">
              <a:lnSpc>
                <a:spcPct val="120000"/>
              </a:lnSpc>
              <a:buFont typeface="Wingdings" pitchFamily="2" charset="2"/>
              <a:buChar char="q"/>
            </a:pPr>
            <a:endParaRPr lang="el-GR" sz="2800" dirty="0" smtClean="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1501620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t>
            </a:r>
            <a:endParaRPr lang="en-US" dirty="0"/>
          </a:p>
        </p:txBody>
      </p:sp>
      <p:sp>
        <p:nvSpPr>
          <p:cNvPr id="3" name="Content Placeholder 2"/>
          <p:cNvSpPr>
            <a:spLocks noGrp="1"/>
          </p:cNvSpPr>
          <p:nvPr>
            <p:ph idx="1"/>
          </p:nvPr>
        </p:nvSpPr>
        <p:spPr/>
        <p:txBody>
          <a:bodyPr>
            <a:normAutofit/>
          </a:bodyPr>
          <a:lstStyle/>
          <a:p>
            <a:pPr algn="just">
              <a:lnSpc>
                <a:spcPct val="120000"/>
              </a:lnSpc>
              <a:buFont typeface="Wingdings" charset="2"/>
              <a:buChar char="q"/>
            </a:pPr>
            <a:r>
              <a:rPr lang="en-US" sz="2800" dirty="0" smtClean="0">
                <a:latin typeface="Times New Roman" pitchFamily="18" charset="0"/>
                <a:cs typeface="Times New Roman" pitchFamily="18" charset="0"/>
              </a:rPr>
              <a:t> This study includes:</a:t>
            </a:r>
            <a:endParaRPr lang="en-US" sz="2800" dirty="0">
              <a:latin typeface="Times New Roman" pitchFamily="18" charset="0"/>
              <a:cs typeface="Times New Roman" pitchFamily="18" charset="0"/>
            </a:endParaRPr>
          </a:p>
          <a:p>
            <a:pPr lvl="1" algn="just">
              <a:lnSpc>
                <a:spcPct val="120000"/>
              </a:lnSpc>
            </a:pPr>
            <a:r>
              <a:rPr lang="en-US" sz="2400" dirty="0" smtClean="0">
                <a:latin typeface="Times New Roman" pitchFamily="18" charset="0"/>
                <a:cs typeface="Times New Roman" pitchFamily="18" charset="0"/>
              </a:rPr>
              <a:t>Clinical </a:t>
            </a:r>
            <a:r>
              <a:rPr lang="en-US" sz="2400" dirty="0">
                <a:latin typeface="Times New Roman" pitchFamily="18" charset="0"/>
                <a:cs typeface="Times New Roman" pitchFamily="18" charset="0"/>
              </a:rPr>
              <a:t>psychologists in charge of validating questionnaires in Greek and designing the script </a:t>
            </a: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the sessions</a:t>
            </a:r>
          </a:p>
          <a:p>
            <a:pPr lvl="1" algn="just">
              <a:lnSpc>
                <a:spcPct val="120000"/>
              </a:lnSpc>
            </a:pPr>
            <a:r>
              <a:rPr lang="en-US" sz="2400" dirty="0" smtClean="0">
                <a:latin typeface="Times New Roman" pitchFamily="18" charset="0"/>
                <a:cs typeface="Times New Roman" pitchFamily="18" charset="0"/>
              </a:rPr>
              <a:t>Computer </a:t>
            </a:r>
            <a:r>
              <a:rPr lang="en-US" sz="2400" dirty="0">
                <a:latin typeface="Times New Roman" pitchFamily="18" charset="0"/>
                <a:cs typeface="Times New Roman" pitchFamily="18" charset="0"/>
              </a:rPr>
              <a:t>systems specialists </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i.e. a group of programmers, animation designers and web designers</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charge </a:t>
            </a:r>
            <a:r>
              <a:rPr lang="en-US" sz="2400" dirty="0" smtClean="0">
                <a:latin typeface="Times New Roman" pitchFamily="18" charset="0"/>
                <a:cs typeface="Times New Roman" pitchFamily="18" charset="0"/>
              </a:rPr>
              <a:t>of: </a:t>
            </a:r>
          </a:p>
          <a:p>
            <a:pPr lvl="2" algn="just">
              <a:lnSpc>
                <a:spcPct val="120000"/>
              </a:lnSpc>
            </a:pPr>
            <a:r>
              <a:rPr lang="en-US" sz="2000" dirty="0" smtClean="0">
                <a:latin typeface="Times New Roman" pitchFamily="18" charset="0"/>
                <a:cs typeface="Times New Roman" pitchFamily="18" charset="0"/>
              </a:rPr>
              <a:t>design and </a:t>
            </a:r>
            <a:r>
              <a:rPr lang="en-US" sz="2000" dirty="0">
                <a:latin typeface="Times New Roman" pitchFamily="18" charset="0"/>
                <a:cs typeface="Times New Roman" pitchFamily="18" charset="0"/>
              </a:rPr>
              <a:t>operation of the online </a:t>
            </a:r>
            <a:r>
              <a:rPr lang="en-US" sz="2000" dirty="0" smtClean="0">
                <a:latin typeface="Times New Roman" pitchFamily="18" charset="0"/>
                <a:cs typeface="Times New Roman" pitchFamily="18" charset="0"/>
              </a:rPr>
              <a:t>program</a:t>
            </a:r>
          </a:p>
          <a:p>
            <a:pPr lvl="2" algn="just">
              <a:lnSpc>
                <a:spcPct val="120000"/>
              </a:lnSpc>
            </a:pPr>
            <a:r>
              <a:rPr lang="en-US" sz="2000" dirty="0" smtClean="0">
                <a:latin typeface="Times New Roman" pitchFamily="18" charset="0"/>
                <a:cs typeface="Times New Roman" pitchFamily="18" charset="0"/>
              </a:rPr>
              <a:t>confidentiality </a:t>
            </a:r>
            <a:r>
              <a:rPr lang="en-US" sz="2000" dirty="0">
                <a:latin typeface="Times New Roman" pitchFamily="18" charset="0"/>
                <a:cs typeface="Times New Roman" pitchFamily="18" charset="0"/>
              </a:rPr>
              <a:t>and protection of personal data of the </a:t>
            </a:r>
            <a:r>
              <a:rPr lang="en-US" sz="2000" dirty="0" smtClean="0">
                <a:latin typeface="Times New Roman" pitchFamily="18" charset="0"/>
                <a:cs typeface="Times New Roman" pitchFamily="18" charset="0"/>
              </a:rPr>
              <a:t>participants</a:t>
            </a:r>
            <a:endParaRPr lang="en-US" sz="2000" dirty="0">
              <a:latin typeface="Times New Roman" pitchFamily="18" charset="0"/>
              <a:cs typeface="Times New Roman" pitchFamily="18" charset="0"/>
            </a:endParaRPr>
          </a:p>
          <a:p>
            <a:pPr>
              <a:lnSpc>
                <a:spcPct val="120000"/>
              </a:lnSpc>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4234752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ea typeface="+mj-ea"/>
              </a:rPr>
              <a:t>Procedure – Privacy policy</a:t>
            </a:r>
            <a:endParaRPr lang="el-GR" dirty="0">
              <a:ea typeface="+mj-ea"/>
            </a:endParaRPr>
          </a:p>
        </p:txBody>
      </p:sp>
      <p:sp>
        <p:nvSpPr>
          <p:cNvPr id="49154" name="Content Placeholder 2"/>
          <p:cNvSpPr>
            <a:spLocks noGrp="1"/>
          </p:cNvSpPr>
          <p:nvPr>
            <p:ph idx="1"/>
          </p:nvPr>
        </p:nvSpPr>
        <p:spPr>
          <a:xfrm>
            <a:off x="0" y="1412776"/>
            <a:ext cx="8820472" cy="5301208"/>
          </a:xfrm>
        </p:spPr>
        <p:txBody>
          <a:bodyPr>
            <a:normAutofit/>
          </a:bodyPr>
          <a:lstStyle/>
          <a:p>
            <a:pPr lvl="1" algn="just">
              <a:buFont typeface="Wingdings" pitchFamily="2" charset="2"/>
              <a:buChar char="q"/>
            </a:pPr>
            <a:r>
              <a:rPr lang="en-US" sz="2400" dirty="0" smtClean="0">
                <a:latin typeface="Times New Roman" pitchFamily="18" charset="0"/>
                <a:cs typeface="Times New Roman" pitchFamily="18" charset="0"/>
              </a:rPr>
              <a:t> Parents </a:t>
            </a:r>
            <a:r>
              <a:rPr lang="en-US" sz="2400" dirty="0">
                <a:latin typeface="Times New Roman" pitchFamily="18" charset="0"/>
                <a:cs typeface="Times New Roman" pitchFamily="18" charset="0"/>
              </a:rPr>
              <a:t>and teens </a:t>
            </a:r>
            <a:r>
              <a:rPr lang="en-US" sz="2400" dirty="0" smtClean="0">
                <a:latin typeface="Times New Roman" pitchFamily="18" charset="0"/>
                <a:cs typeface="Times New Roman" pitchFamily="18" charset="0"/>
              </a:rPr>
              <a:t>must sign </a:t>
            </a:r>
            <a:r>
              <a:rPr lang="en-US" sz="2400" u="sng" dirty="0">
                <a:latin typeface="Times New Roman" pitchFamily="18" charset="0"/>
                <a:cs typeface="Times New Roman" pitchFamily="18" charset="0"/>
              </a:rPr>
              <a:t>consent form</a:t>
            </a:r>
            <a:r>
              <a:rPr lang="en-US" sz="2400" dirty="0">
                <a:latin typeface="Times New Roman" pitchFamily="18" charset="0"/>
                <a:cs typeface="Times New Roman" pitchFamily="18" charset="0"/>
              </a:rPr>
              <a:t> and </a:t>
            </a:r>
            <a:r>
              <a:rPr lang="en-US" sz="2400" dirty="0" smtClean="0">
                <a:latin typeface="Times New Roman" pitchFamily="18" charset="0"/>
                <a:cs typeface="Times New Roman" pitchFamily="18" charset="0"/>
              </a:rPr>
              <a:t>agree </a:t>
            </a:r>
            <a:r>
              <a:rPr lang="en-US" sz="2400" dirty="0">
                <a:latin typeface="Times New Roman" pitchFamily="18" charset="0"/>
                <a:cs typeface="Times New Roman" pitchFamily="18" charset="0"/>
              </a:rPr>
              <a:t>to the collection and storage of </a:t>
            </a:r>
            <a:r>
              <a:rPr lang="en-US" sz="2400" dirty="0" smtClean="0">
                <a:latin typeface="Times New Roman" pitchFamily="18" charset="0"/>
                <a:cs typeface="Times New Roman" pitchFamily="18" charset="0"/>
              </a:rPr>
              <a:t>data</a:t>
            </a:r>
          </a:p>
          <a:p>
            <a:pPr lvl="2" algn="just"/>
            <a:r>
              <a:rPr lang="en-US" sz="2000" dirty="0" smtClean="0">
                <a:latin typeface="Times New Roman" pitchFamily="18" charset="0"/>
                <a:cs typeface="Times New Roman" pitchFamily="18" charset="0"/>
              </a:rPr>
              <a:t>Participants and their parents will have the necessary information on the </a:t>
            </a:r>
            <a:r>
              <a:rPr lang="en-US" sz="2000" u="sng" dirty="0" smtClean="0">
                <a:latin typeface="Times New Roman" pitchFamily="18" charset="0"/>
                <a:cs typeface="Times New Roman" pitchFamily="18" charset="0"/>
              </a:rPr>
              <a:t>limitations of online interventions</a:t>
            </a:r>
            <a:r>
              <a:rPr lang="en-US" sz="2000" dirty="0" smtClean="0">
                <a:latin typeface="Times New Roman" pitchFamily="18" charset="0"/>
                <a:cs typeface="Times New Roman" pitchFamily="18" charset="0"/>
              </a:rPr>
              <a:t> and the difficulties in ensuring complete confidentiality </a:t>
            </a:r>
          </a:p>
          <a:p>
            <a:pPr lvl="2" algn="just"/>
            <a:r>
              <a:rPr lang="en-US" sz="2000" u="sng" dirty="0">
                <a:latin typeface="Times New Roman" pitchFamily="18" charset="0"/>
                <a:cs typeface="Times New Roman" pitchFamily="18" charset="0"/>
              </a:rPr>
              <a:t>O</a:t>
            </a:r>
            <a:r>
              <a:rPr lang="en-US" sz="2000" u="sng" dirty="0" smtClean="0">
                <a:latin typeface="Times New Roman" pitchFamily="18" charset="0"/>
                <a:cs typeface="Times New Roman" pitchFamily="18" charset="0"/>
              </a:rPr>
              <a:t>nline </a:t>
            </a:r>
            <a:r>
              <a:rPr lang="en-US" sz="2000" u="sng" dirty="0">
                <a:latin typeface="Times New Roman" pitchFamily="18" charset="0"/>
                <a:cs typeface="Times New Roman" pitchFamily="18" charset="0"/>
              </a:rPr>
              <a:t>assistance</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will only be provided through a "secure</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website </a:t>
            </a:r>
            <a:r>
              <a:rPr lang="en-US" sz="2000" dirty="0">
                <a:latin typeface="Times New Roman" pitchFamily="18" charset="0"/>
                <a:cs typeface="Times New Roman" pitchFamily="18" charset="0"/>
              </a:rPr>
              <a:t>of the online </a:t>
            </a:r>
            <a:r>
              <a:rPr lang="en-US" sz="2000" dirty="0" smtClean="0">
                <a:latin typeface="Times New Roman" pitchFamily="18" charset="0"/>
                <a:cs typeface="Times New Roman" pitchFamily="18" charset="0"/>
              </a:rPr>
              <a:t>program, which will use appropriate </a:t>
            </a:r>
            <a:r>
              <a:rPr lang="en-US" sz="2000" u="sng" dirty="0">
                <a:latin typeface="Times New Roman" pitchFamily="18" charset="0"/>
                <a:cs typeface="Times New Roman" pitchFamily="18" charset="0"/>
              </a:rPr>
              <a:t>encryption technology</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protect the transmission of confidential </a:t>
            </a:r>
            <a:r>
              <a:rPr lang="en-US" sz="2000" dirty="0" smtClean="0">
                <a:latin typeface="Times New Roman" pitchFamily="18" charset="0"/>
                <a:cs typeface="Times New Roman" pitchFamily="18" charset="0"/>
              </a:rPr>
              <a:t>information</a:t>
            </a:r>
          </a:p>
          <a:p>
            <a:pPr lvl="2" algn="just"/>
            <a:r>
              <a:rPr lang="en-US" sz="2000" dirty="0" smtClean="0">
                <a:latin typeface="Times New Roman" pitchFamily="18" charset="0"/>
                <a:cs typeface="Times New Roman" pitchFamily="18" charset="0"/>
              </a:rPr>
              <a:t>Appropriate </a:t>
            </a:r>
            <a:r>
              <a:rPr lang="en-US" sz="2000" dirty="0">
                <a:latin typeface="Times New Roman" pitchFamily="18" charset="0"/>
                <a:cs typeface="Times New Roman" pitchFamily="18" charset="0"/>
              </a:rPr>
              <a:t>procedures </a:t>
            </a:r>
            <a:r>
              <a:rPr lang="en-US" sz="2000" dirty="0" smtClean="0">
                <a:latin typeface="Times New Roman" pitchFamily="18" charset="0"/>
                <a:cs typeface="Times New Roman" pitchFamily="18" charset="0"/>
              </a:rPr>
              <a:t>will be implemented to </a:t>
            </a:r>
            <a:r>
              <a:rPr lang="en-US" sz="2000" dirty="0">
                <a:latin typeface="Times New Roman" pitchFamily="18" charset="0"/>
                <a:cs typeface="Times New Roman" pitchFamily="18" charset="0"/>
              </a:rPr>
              <a:t>ensure </a:t>
            </a:r>
            <a:r>
              <a:rPr lang="en-US" sz="2000" dirty="0" smtClean="0">
                <a:latin typeface="Times New Roman" pitchFamily="18" charset="0"/>
                <a:cs typeface="Times New Roman" pitchFamily="18" charset="0"/>
              </a:rPr>
              <a:t>the </a:t>
            </a:r>
            <a:r>
              <a:rPr lang="en-US" sz="2000" u="sng" dirty="0">
                <a:latin typeface="Times New Roman" pitchFamily="18" charset="0"/>
                <a:cs typeface="Times New Roman" pitchFamily="18" charset="0"/>
              </a:rPr>
              <a:t>security and confidentiality</a:t>
            </a:r>
            <a:r>
              <a:rPr lang="en-US" sz="2000" dirty="0">
                <a:latin typeface="Times New Roman" pitchFamily="18" charset="0"/>
                <a:cs typeface="Times New Roman" pitchFamily="18" charset="0"/>
              </a:rPr>
              <a:t> of information of participants </a:t>
            </a:r>
            <a:r>
              <a:rPr lang="en-US" sz="2000" dirty="0" smtClean="0">
                <a:latin typeface="Times New Roman" pitchFamily="18" charset="0"/>
                <a:cs typeface="Times New Roman" pitchFamily="18" charset="0"/>
              </a:rPr>
              <a:t>through </a:t>
            </a:r>
            <a:r>
              <a:rPr lang="en-US" sz="2000" dirty="0">
                <a:latin typeface="Times New Roman" pitchFamily="18" charset="0"/>
                <a:cs typeface="Times New Roman" pitchFamily="18" charset="0"/>
              </a:rPr>
              <a:t>electronic communications, including encryption software (proprietary on-site file servers with fire walls</a:t>
            </a:r>
            <a:r>
              <a:rPr lang="en-US" sz="2000" dirty="0" smtClean="0">
                <a:latin typeface="Times New Roman" pitchFamily="18" charset="0"/>
                <a:cs typeface="Times New Roman" pitchFamily="18" charset="0"/>
              </a:rPr>
              <a:t>)</a:t>
            </a:r>
          </a:p>
          <a:p>
            <a:pPr lvl="2" algn="just"/>
            <a:r>
              <a:rPr lang="en-US" sz="2000" dirty="0" smtClean="0">
                <a:latin typeface="Times New Roman" pitchFamily="18" charset="0"/>
                <a:cs typeface="Times New Roman" pitchFamily="18" charset="0"/>
              </a:rPr>
              <a:t>Copies of all data and online information will be stored on a </a:t>
            </a:r>
            <a:r>
              <a:rPr lang="en-US" sz="2000" u="sng" dirty="0" smtClean="0">
                <a:latin typeface="Times New Roman" pitchFamily="18" charset="0"/>
                <a:cs typeface="Times New Roman" pitchFamily="18" charset="0"/>
              </a:rPr>
              <a:t>secure server</a:t>
            </a:r>
            <a:r>
              <a:rPr lang="en-US" sz="2000" dirty="0" smtClean="0">
                <a:latin typeface="Times New Roman" pitchFamily="18" charset="0"/>
                <a:cs typeface="Times New Roman" pitchFamily="18" charset="0"/>
              </a:rPr>
              <a:t> anonymously and encrypted</a:t>
            </a:r>
            <a:r>
              <a:rPr lang="el-GR"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buFont typeface="Wingdings" pitchFamily="2" charset="2"/>
              <a:buChar char="q"/>
            </a:pPr>
            <a:endParaRPr lang="el-GR" sz="2800" dirty="0" smtClean="0">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672945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ea typeface="+mj-ea"/>
              </a:rPr>
              <a:t>Initial Assessment</a:t>
            </a:r>
            <a:endParaRPr lang="el-GR" dirty="0">
              <a:ea typeface="+mj-ea"/>
            </a:endParaRPr>
          </a:p>
        </p:txBody>
      </p:sp>
      <p:sp>
        <p:nvSpPr>
          <p:cNvPr id="49154" name="Content Placeholder 2"/>
          <p:cNvSpPr>
            <a:spLocks noGrp="1"/>
          </p:cNvSpPr>
          <p:nvPr>
            <p:ph idx="1"/>
          </p:nvPr>
        </p:nvSpPr>
        <p:spPr>
          <a:xfrm>
            <a:off x="0" y="1556792"/>
            <a:ext cx="8820472" cy="5157192"/>
          </a:xfrm>
        </p:spPr>
        <p:txBody>
          <a:bodyPr>
            <a:normAutofit/>
          </a:bodyPr>
          <a:lstStyle/>
          <a:p>
            <a:pPr lvl="1" algn="just">
              <a:lnSpc>
                <a:spcPct val="120000"/>
              </a:lnSpc>
              <a:buFont typeface="Wingdings" pitchFamily="2" charset="2"/>
              <a:buChar char="q"/>
            </a:pP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initial assessment </a:t>
            </a:r>
            <a:r>
              <a:rPr lang="el-GR" sz="2400" dirty="0">
                <a:latin typeface="Times New Roman" pitchFamily="18" charset="0"/>
                <a:ea typeface="ＭＳ Ｐゴシック" pitchFamily="34" charset="-128"/>
                <a:cs typeface="Times New Roman" pitchFamily="18" charset="0"/>
                <a:sym typeface="Wingdings" pitchFamily="2" charset="2"/>
              </a:rPr>
              <a:t> </a:t>
            </a:r>
            <a:r>
              <a:rPr lang="en-US" sz="2400" dirty="0" smtClean="0">
                <a:latin typeface="Times New Roman" pitchFamily="18" charset="0"/>
                <a:cs typeface="Times New Roman" pitchFamily="18" charset="0"/>
              </a:rPr>
              <a:t>will evaluate </a:t>
            </a:r>
            <a:r>
              <a:rPr lang="en-US" sz="2400" dirty="0">
                <a:latin typeface="Times New Roman" pitchFamily="18" charset="0"/>
                <a:cs typeface="Times New Roman" pitchFamily="18" charset="0"/>
              </a:rPr>
              <a:t>the appropriateness of involvement in the online </a:t>
            </a:r>
            <a:r>
              <a:rPr lang="en-US" sz="2400" dirty="0" smtClean="0">
                <a:latin typeface="Times New Roman" pitchFamily="18" charset="0"/>
                <a:cs typeface="Times New Roman" pitchFamily="18" charset="0"/>
              </a:rPr>
              <a:t>intervention</a:t>
            </a:r>
          </a:p>
          <a:p>
            <a:pPr lvl="1" algn="just">
              <a:lnSpc>
                <a:spcPct val="120000"/>
              </a:lnSpc>
              <a:buFont typeface="Wingdings" pitchFamily="2" charset="2"/>
              <a:buChar char="q"/>
            </a:pPr>
            <a:r>
              <a:rPr lang="en-US" sz="2400" dirty="0" smtClean="0">
                <a:latin typeface="Times New Roman" pitchFamily="18" charset="0"/>
                <a:cs typeface="Times New Roman" pitchFamily="18" charset="0"/>
              </a:rPr>
              <a:t> If not </a:t>
            </a:r>
            <a:r>
              <a:rPr lang="en-US" sz="2400" dirty="0">
                <a:latin typeface="Times New Roman" pitchFamily="18" charset="0"/>
                <a:cs typeface="Times New Roman" pitchFamily="18" charset="0"/>
              </a:rPr>
              <a:t>appropriate </a:t>
            </a:r>
            <a:r>
              <a:rPr lang="el-GR" sz="2400" dirty="0">
                <a:latin typeface="Times New Roman" pitchFamily="18" charset="0"/>
                <a:ea typeface="ＭＳ Ｐゴシック" pitchFamily="34" charset="-128"/>
                <a:cs typeface="Times New Roman" pitchFamily="18" charset="0"/>
                <a:sym typeface="Wingdings" pitchFamily="2" charset="2"/>
              </a:rPr>
              <a:t>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parents and the teen will be informed and referred to appropriate </a:t>
            </a:r>
            <a:r>
              <a:rPr lang="en-US" sz="2400" dirty="0" smtClean="0">
                <a:latin typeface="Times New Roman" pitchFamily="18" charset="0"/>
                <a:cs typeface="Times New Roman" pitchFamily="18" charset="0"/>
              </a:rPr>
              <a:t>services</a:t>
            </a:r>
          </a:p>
          <a:p>
            <a:pPr lvl="2" algn="just">
              <a:lnSpc>
                <a:spcPct val="120000"/>
              </a:lnSpc>
            </a:pPr>
            <a:r>
              <a:rPr lang="en-US" sz="2000" dirty="0">
                <a:latin typeface="Times New Roman" pitchFamily="18" charset="0"/>
                <a:cs typeface="Times New Roman" pitchFamily="18" charset="0"/>
              </a:rPr>
              <a:t>Participants need to be assessed as having spiritual and emotional ability to use the online interventions and will be able to understand the potential risks and limitations of these </a:t>
            </a:r>
            <a:r>
              <a:rPr lang="en-US" sz="2000" dirty="0" smtClean="0">
                <a:latin typeface="Times New Roman" pitchFamily="18" charset="0"/>
                <a:cs typeface="Times New Roman" pitchFamily="18" charset="0"/>
              </a:rPr>
              <a:t>services</a:t>
            </a:r>
          </a:p>
        </p:txBody>
      </p:sp>
    </p:spTree>
    <p:extLst>
      <p:ext uri="{BB962C8B-B14F-4D97-AF65-F5344CB8AC3E}">
        <p14:creationId xmlns:p14="http://schemas.microsoft.com/office/powerpoint/2010/main" val="3774002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850" y="981075"/>
            <a:ext cx="8458200" cy="2016125"/>
          </a:xfrm>
        </p:spPr>
        <p:txBody>
          <a:bodyPr>
            <a:normAutofit/>
          </a:bodyPr>
          <a:lstStyle/>
          <a:p>
            <a:pPr>
              <a:buFont typeface="Wingdings 2" charset="0"/>
              <a:buNone/>
              <a:defRPr/>
            </a:pPr>
            <a:r>
              <a:rPr lang="en-US" sz="3200" dirty="0" smtClean="0"/>
              <a:t>Text messages</a:t>
            </a:r>
            <a:endParaRPr lang="en-US" sz="3200" dirty="0"/>
          </a:p>
        </p:txBody>
      </p:sp>
    </p:spTree>
    <p:extLst>
      <p:ext uri="{BB962C8B-B14F-4D97-AF65-F5344CB8AC3E}">
        <p14:creationId xmlns:p14="http://schemas.microsoft.com/office/powerpoint/2010/main" val="1066953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ea typeface="+mj-ea"/>
              </a:rPr>
              <a:t>Participants will…</a:t>
            </a:r>
            <a:endParaRPr lang="el-GR" dirty="0">
              <a:ea typeface="+mj-ea"/>
            </a:endParaRPr>
          </a:p>
        </p:txBody>
      </p:sp>
      <p:sp>
        <p:nvSpPr>
          <p:cNvPr id="49154" name="Content Placeholder 2"/>
          <p:cNvSpPr>
            <a:spLocks noGrp="1"/>
          </p:cNvSpPr>
          <p:nvPr>
            <p:ph idx="1"/>
          </p:nvPr>
        </p:nvSpPr>
        <p:spPr>
          <a:xfrm>
            <a:off x="0" y="1556792"/>
            <a:ext cx="8820472" cy="5157192"/>
          </a:xfrm>
        </p:spPr>
        <p:txBody>
          <a:bodyPr>
            <a:normAutofit/>
          </a:bodyPr>
          <a:lstStyle/>
          <a:p>
            <a:pPr marL="274320" lvl="1" indent="0">
              <a:lnSpc>
                <a:spcPct val="120000"/>
              </a:lnSpc>
              <a:spcBef>
                <a:spcPts val="1200"/>
              </a:spcBef>
              <a:buNone/>
            </a:pPr>
            <a:r>
              <a:rPr lang="en-US" sz="2400" dirty="0" smtClean="0">
                <a:latin typeface="Times New Roman" pitchFamily="18" charset="0"/>
                <a:cs typeface="Times New Roman" pitchFamily="18" charset="0"/>
              </a:rPr>
              <a:t>A</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have </a:t>
            </a:r>
            <a:r>
              <a:rPr lang="en-US" sz="2400" dirty="0">
                <a:latin typeface="Times New Roman" pitchFamily="18" charset="0"/>
                <a:cs typeface="Times New Roman" pitchFamily="18" charset="0"/>
              </a:rPr>
              <a:t>the opportunity to come into contact with the research team through </a:t>
            </a:r>
            <a:r>
              <a:rPr lang="en-US" sz="2400" dirty="0" smtClean="0">
                <a:latin typeface="Times New Roman" pitchFamily="18" charset="0"/>
                <a:cs typeface="Times New Roman" pitchFamily="18" charset="0"/>
              </a:rPr>
              <a:t>email</a:t>
            </a:r>
          </a:p>
          <a:p>
            <a:pPr marL="274320" lvl="1" indent="0">
              <a:lnSpc>
                <a:spcPct val="120000"/>
              </a:lnSpc>
              <a:spcBef>
                <a:spcPts val="1200"/>
              </a:spcBef>
              <a:buNone/>
            </a:pPr>
            <a:r>
              <a:rPr lang="en-US" sz="2400" dirty="0" smtClean="0">
                <a:latin typeface="Times New Roman" pitchFamily="18" charset="0"/>
                <a:cs typeface="Times New Roman" pitchFamily="18" charset="0"/>
              </a:rPr>
              <a:t>B) be </a:t>
            </a:r>
            <a:r>
              <a:rPr lang="en-US" sz="2400" dirty="0">
                <a:latin typeface="Times New Roman" pitchFamily="18" charset="0"/>
                <a:cs typeface="Times New Roman" pitchFamily="18" charset="0"/>
              </a:rPr>
              <a:t>given </a:t>
            </a:r>
            <a:r>
              <a:rPr lang="el-GR" sz="2400" dirty="0">
                <a:latin typeface="Times New Roman" pitchFamily="18" charset="0"/>
                <a:ea typeface="ＭＳ Ｐゴシック" pitchFamily="34" charset="-128"/>
                <a:cs typeface="Times New Roman" pitchFamily="18" charset="0"/>
                <a:sym typeface="Wingdings" pitchFamily="2" charset="2"/>
              </a:rPr>
              <a:t></a:t>
            </a:r>
            <a:r>
              <a:rPr lang="en-US" sz="2400" dirty="0">
                <a:latin typeface="Times New Roman" pitchFamily="18" charset="0"/>
                <a:ea typeface="ＭＳ Ｐゴシック" pitchFamily="34" charset="-128"/>
                <a:cs typeface="Times New Roman" pitchFamily="18" charset="0"/>
                <a:sym typeface="Wingdings" pitchFamily="2" charset="2"/>
              </a:rPr>
              <a:t> </a:t>
            </a:r>
            <a:r>
              <a:rPr lang="en-US" sz="2400" dirty="0">
                <a:latin typeface="Times New Roman" pitchFamily="18" charset="0"/>
                <a:cs typeface="Times New Roman" pitchFamily="18" charset="0"/>
              </a:rPr>
              <a:t>access code to the website (password). If user is inactive for 15 minutes the password needs to be re-</a:t>
            </a:r>
            <a:r>
              <a:rPr lang="en-US" sz="2400" dirty="0" smtClean="0">
                <a:latin typeface="Times New Roman" pitchFamily="18" charset="0"/>
                <a:cs typeface="Times New Roman" pitchFamily="18" charset="0"/>
              </a:rPr>
              <a:t>entered</a:t>
            </a:r>
          </a:p>
          <a:p>
            <a:pPr marL="274320" lvl="1" indent="0">
              <a:lnSpc>
                <a:spcPct val="120000"/>
              </a:lnSpc>
              <a:spcBef>
                <a:spcPts val="1200"/>
              </a:spcBef>
              <a:buNone/>
            </a:pPr>
            <a:r>
              <a:rPr lang="en-US" sz="2400" dirty="0" smtClean="0">
                <a:latin typeface="Times New Roman" pitchFamily="18" charset="0"/>
                <a:cs typeface="Times New Roman" pitchFamily="18" charset="0"/>
              </a:rPr>
              <a:t>C) be </a:t>
            </a:r>
            <a:r>
              <a:rPr lang="en-US" sz="2400" dirty="0">
                <a:latin typeface="Times New Roman" pitchFamily="18" charset="0"/>
                <a:cs typeface="Times New Roman" pitchFamily="18" charset="0"/>
              </a:rPr>
              <a:t>informed that the messages will be checked </a:t>
            </a:r>
            <a:r>
              <a:rPr lang="en-US" sz="2400" dirty="0" smtClean="0">
                <a:latin typeface="Times New Roman" pitchFamily="18" charset="0"/>
                <a:cs typeface="Times New Roman" pitchFamily="18" charset="0"/>
              </a:rPr>
              <a:t>on specific </a:t>
            </a:r>
            <a:r>
              <a:rPr lang="en-US" sz="2400" dirty="0">
                <a:latin typeface="Times New Roman" pitchFamily="18" charset="0"/>
                <a:cs typeface="Times New Roman" pitchFamily="18" charset="0"/>
              </a:rPr>
              <a:t>hours in the day and the response will be </a:t>
            </a:r>
            <a:r>
              <a:rPr lang="en-US" sz="2400" dirty="0" smtClean="0">
                <a:latin typeface="Times New Roman" pitchFamily="18" charset="0"/>
                <a:cs typeface="Times New Roman" pitchFamily="18" charset="0"/>
              </a:rPr>
              <a:t>immediate</a:t>
            </a:r>
            <a:endParaRPr lang="en-US" sz="2400" dirty="0">
              <a:latin typeface="Times New Roman" pitchFamily="18" charset="0"/>
              <a:cs typeface="Times New Roman" pitchFamily="18" charset="0"/>
            </a:endParaRPr>
          </a:p>
          <a:p>
            <a:pPr marL="274320" lvl="1" indent="0">
              <a:lnSpc>
                <a:spcPct val="120000"/>
              </a:lnSpc>
              <a:spcBef>
                <a:spcPts val="1200"/>
              </a:spcBef>
              <a:buNone/>
            </a:pPr>
            <a:r>
              <a:rPr lang="en-US" sz="2400" dirty="0" smtClean="0">
                <a:latin typeface="Times New Roman" pitchFamily="18" charset="0"/>
                <a:cs typeface="Times New Roman" pitchFamily="18" charset="0"/>
              </a:rPr>
              <a:t>D) be </a:t>
            </a:r>
            <a:r>
              <a:rPr lang="en-US" sz="2400" dirty="0">
                <a:latin typeface="Times New Roman" pitchFamily="18" charset="0"/>
                <a:cs typeface="Times New Roman" pitchFamily="18" charset="0"/>
              </a:rPr>
              <a:t>informed that by law, confidentiality will be breached only if it appears that </a:t>
            </a:r>
            <a:r>
              <a:rPr lang="en-US" sz="2400" dirty="0" smtClean="0">
                <a:latin typeface="Times New Roman" pitchFamily="18" charset="0"/>
                <a:cs typeface="Times New Roman" pitchFamily="18" charset="0"/>
              </a:rPr>
              <a:t>their life </a:t>
            </a:r>
            <a:r>
              <a:rPr lang="en-US" sz="2400" dirty="0">
                <a:latin typeface="Times New Roman" pitchFamily="18" charset="0"/>
                <a:cs typeface="Times New Roman" pitchFamily="18" charset="0"/>
              </a:rPr>
              <a:t>is in danger or of another </a:t>
            </a:r>
            <a:r>
              <a:rPr lang="en-US" sz="2400" dirty="0" smtClean="0">
                <a:latin typeface="Times New Roman" pitchFamily="18" charset="0"/>
                <a:cs typeface="Times New Roman" pitchFamily="18" charset="0"/>
              </a:rPr>
              <a:t>person</a:t>
            </a:r>
            <a:endParaRPr lang="el-GR" sz="2400" dirty="0">
              <a:latin typeface="Times New Roman" pitchFamily="18" charset="0"/>
              <a:cs typeface="Times New Roman" pitchFamily="18" charset="0"/>
            </a:endParaRPr>
          </a:p>
        </p:txBody>
      </p:sp>
    </p:spTree>
    <p:extLst>
      <p:ext uri="{BB962C8B-B14F-4D97-AF65-F5344CB8AC3E}">
        <p14:creationId xmlns:p14="http://schemas.microsoft.com/office/powerpoint/2010/main" val="15511031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ea typeface="+mj-ea"/>
              </a:rPr>
              <a:t>Online intervention will…</a:t>
            </a:r>
            <a:endParaRPr lang="el-GR" dirty="0">
              <a:ea typeface="+mj-ea"/>
            </a:endParaRPr>
          </a:p>
        </p:txBody>
      </p:sp>
      <p:sp>
        <p:nvSpPr>
          <p:cNvPr id="49154" name="Content Placeholder 2"/>
          <p:cNvSpPr>
            <a:spLocks noGrp="1"/>
          </p:cNvSpPr>
          <p:nvPr>
            <p:ph idx="1"/>
          </p:nvPr>
        </p:nvSpPr>
        <p:spPr>
          <a:xfrm>
            <a:off x="0" y="1340768"/>
            <a:ext cx="8820472" cy="5373216"/>
          </a:xfrm>
        </p:spPr>
        <p:txBody>
          <a:bodyPr>
            <a:noAutofit/>
          </a:bodyPr>
          <a:lstStyle/>
          <a:p>
            <a:pPr lvl="1" algn="just">
              <a:lnSpc>
                <a:spcPct val="110000"/>
              </a:lnSpc>
              <a:buFont typeface="Wingdings" pitchFamily="2" charset="2"/>
              <a:buChar char="q"/>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be </a:t>
            </a:r>
            <a:r>
              <a:rPr lang="en-US" sz="2400" dirty="0">
                <a:latin typeface="Times New Roman" pitchFamily="18" charset="0"/>
                <a:cs typeface="Times New Roman" pitchFamily="18" charset="0"/>
              </a:rPr>
              <a:t>formulated </a:t>
            </a:r>
            <a:r>
              <a:rPr lang="en-US" sz="2400" dirty="0" smtClean="0">
                <a:latin typeface="Times New Roman" pitchFamily="18" charset="0"/>
                <a:cs typeface="Times New Roman" pitchFamily="18" charset="0"/>
              </a:rPr>
              <a:t>using </a:t>
            </a:r>
            <a:r>
              <a:rPr lang="en-US" sz="2400" dirty="0">
                <a:latin typeface="Times New Roman" pitchFamily="18" charset="0"/>
                <a:cs typeface="Times New Roman" pitchFamily="18" charset="0"/>
              </a:rPr>
              <a:t>specific software </a:t>
            </a:r>
            <a:r>
              <a:rPr lang="en-US" sz="2400" dirty="0" smtClean="0">
                <a:latin typeface="Times New Roman" pitchFamily="18" charset="0"/>
                <a:cs typeface="Times New Roman" pitchFamily="18" charset="0"/>
              </a:rPr>
              <a:t>platforms</a:t>
            </a:r>
          </a:p>
          <a:p>
            <a:pPr lvl="1" algn="just">
              <a:lnSpc>
                <a:spcPct val="110000"/>
              </a:lnSpc>
              <a:buFont typeface="Wingdings" pitchFamily="2" charset="2"/>
              <a:buChar char="q"/>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include consecutive </a:t>
            </a:r>
            <a:r>
              <a:rPr lang="en-US" sz="2400" dirty="0">
                <a:latin typeface="Times New Roman" pitchFamily="18" charset="0"/>
                <a:cs typeface="Times New Roman" pitchFamily="18" charset="0"/>
              </a:rPr>
              <a:t>packet interactions between the participant and the program </a:t>
            </a:r>
            <a:r>
              <a:rPr lang="el-GR" sz="2400" dirty="0">
                <a:latin typeface="Times New Roman" pitchFamily="18" charset="0"/>
                <a:cs typeface="Times New Roman" pitchFamily="18" charset="0"/>
                <a:sym typeface="Wingdings" pitchFamily="2" charset="2"/>
              </a:rPr>
              <a:t> </a:t>
            </a:r>
            <a:r>
              <a:rPr lang="en-US" sz="2400" dirty="0">
                <a:latin typeface="Times New Roman" pitchFamily="18" charset="0"/>
                <a:cs typeface="Times New Roman" pitchFamily="18" charset="0"/>
              </a:rPr>
              <a:t>participant will follow the program in </a:t>
            </a:r>
            <a:r>
              <a:rPr lang="en-US" sz="2400" dirty="0" smtClean="0">
                <a:latin typeface="Times New Roman" pitchFamily="18" charset="0"/>
                <a:cs typeface="Times New Roman" pitchFamily="18" charset="0"/>
              </a:rPr>
              <a:t>six sessions</a:t>
            </a:r>
          </a:p>
          <a:p>
            <a:pPr lvl="2" algn="just">
              <a:lnSpc>
                <a:spcPct val="110000"/>
              </a:lnSpc>
            </a:pPr>
            <a:r>
              <a:rPr lang="en-US" dirty="0" smtClean="0">
                <a:latin typeface="Times New Roman" pitchFamily="18" charset="0"/>
                <a:cs typeface="Times New Roman" pitchFamily="18" charset="0"/>
              </a:rPr>
              <a:t>First page </a:t>
            </a:r>
            <a:r>
              <a:rPr lang="el-GR" dirty="0" smtClean="0">
                <a:latin typeface="Times New Roman" pitchFamily="18" charset="0"/>
                <a:cs typeface="Times New Roman" pitchFamily="18" charset="0"/>
                <a:sym typeface="Wingdings" pitchFamily="2" charset="2"/>
              </a:rPr>
              <a:t> </a:t>
            </a:r>
            <a:r>
              <a:rPr lang="en-US" dirty="0" smtClean="0">
                <a:latin typeface="Times New Roman" pitchFamily="18" charset="0"/>
                <a:cs typeface="Times New Roman" pitchFamily="18" charset="0"/>
              </a:rPr>
              <a:t>a brief description of the program</a:t>
            </a:r>
          </a:p>
          <a:p>
            <a:pPr lvl="2" algn="just">
              <a:lnSpc>
                <a:spcPct val="110000"/>
              </a:lnSpc>
            </a:pPr>
            <a:r>
              <a:rPr lang="en-US" dirty="0" smtClean="0">
                <a:latin typeface="Times New Roman" pitchFamily="18" charset="0"/>
                <a:cs typeface="Times New Roman" pitchFamily="18" charset="0"/>
              </a:rPr>
              <a:t>Subsequently </a:t>
            </a:r>
            <a:r>
              <a:rPr lang="el-GR" dirty="0" smtClean="0">
                <a:latin typeface="Times New Roman" pitchFamily="18" charset="0"/>
                <a:cs typeface="Times New Roman" pitchFamily="18" charset="0"/>
                <a:sym typeface="Wingdings" pitchFamily="2" charset="2"/>
              </a:rPr>
              <a: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development of interactive boxes where the participant will be able to enter the </a:t>
            </a:r>
            <a:r>
              <a:rPr lang="en-US" dirty="0" smtClean="0">
                <a:latin typeface="Times New Roman" pitchFamily="18" charset="0"/>
                <a:cs typeface="Times New Roman" pitchFamily="18" charset="0"/>
              </a:rPr>
              <a:t>dialog</a:t>
            </a:r>
          </a:p>
          <a:p>
            <a:pPr lvl="2" algn="just">
              <a:lnSpc>
                <a:spcPct val="110000"/>
              </a:lnSpc>
            </a:pPr>
            <a:r>
              <a:rPr lang="en-US" dirty="0">
                <a:latin typeface="Times New Roman" pitchFamily="18" charset="0"/>
                <a:cs typeface="Times New Roman" pitchFamily="18" charset="0"/>
              </a:rPr>
              <a:t>In each dialog box </a:t>
            </a:r>
            <a:r>
              <a:rPr lang="el-GR" dirty="0">
                <a:latin typeface="Times New Roman" pitchFamily="18" charset="0"/>
                <a:cs typeface="Times New Roman" pitchFamily="18" charset="0"/>
                <a:sym typeface="Wingdings" pitchFamily="2" charset="2"/>
              </a:rPr>
              <a:t> </a:t>
            </a:r>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description of the session and its content. Before the start of each session, participants will complete questionnaires </a:t>
            </a:r>
            <a:r>
              <a:rPr lang="en-US" dirty="0" smtClean="0">
                <a:latin typeface="Times New Roman" pitchFamily="18" charset="0"/>
                <a:cs typeface="Times New Roman" pitchFamily="18" charset="0"/>
              </a:rPr>
              <a:t>to assess the effectiveness </a:t>
            </a:r>
            <a:r>
              <a:rPr lang="en-US" dirty="0">
                <a:latin typeface="Times New Roman" pitchFamily="18" charset="0"/>
                <a:cs typeface="Times New Roman" pitchFamily="18" charset="0"/>
              </a:rPr>
              <a:t>of therapeutic goals set each </a:t>
            </a:r>
            <a:r>
              <a:rPr lang="en-US" dirty="0" smtClean="0">
                <a:latin typeface="Times New Roman" pitchFamily="18" charset="0"/>
                <a:cs typeface="Times New Roman" pitchFamily="18" charset="0"/>
              </a:rPr>
              <a:t>week</a:t>
            </a:r>
          </a:p>
          <a:p>
            <a:pPr lvl="2" algn="just">
              <a:lnSpc>
                <a:spcPct val="110000"/>
              </a:lnSpc>
            </a:pPr>
            <a:r>
              <a:rPr lang="en-US" dirty="0">
                <a:latin typeface="Times New Roman" pitchFamily="18" charset="0"/>
                <a:cs typeface="Times New Roman" pitchFamily="18" charset="0"/>
              </a:rPr>
              <a:t>After </a:t>
            </a:r>
            <a:r>
              <a:rPr lang="en-US" dirty="0" smtClean="0">
                <a:latin typeface="Times New Roman" pitchFamily="18" charset="0"/>
                <a:cs typeface="Times New Roman" pitchFamily="18" charset="0"/>
              </a:rPr>
              <a:t>each session</a:t>
            </a:r>
            <a:r>
              <a:rPr lang="en-US" dirty="0">
                <a:latin typeface="Times New Roman" pitchFamily="18" charset="0"/>
                <a:cs typeface="Times New Roman" pitchFamily="18" charset="0"/>
              </a:rPr>
              <a:t> </a:t>
            </a:r>
            <a:r>
              <a:rPr lang="el-GR" dirty="0">
                <a:latin typeface="Times New Roman" pitchFamily="18" charset="0"/>
                <a:cs typeface="Times New Roman" pitchFamily="18" charset="0"/>
                <a:sym typeface="Wingdings" pitchFamily="2" charset="2"/>
              </a:rPr>
              <a: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participants will complete questionnaires on the evaluation of the </a:t>
            </a:r>
            <a:r>
              <a:rPr lang="en-US" dirty="0" smtClean="0">
                <a:latin typeface="Times New Roman" pitchFamily="18" charset="0"/>
                <a:cs typeface="Times New Roman" pitchFamily="18" charset="0"/>
              </a:rPr>
              <a:t>web-based session (Session </a:t>
            </a:r>
            <a:r>
              <a:rPr lang="en-US" dirty="0">
                <a:latin typeface="Times New Roman" pitchFamily="18" charset="0"/>
                <a:cs typeface="Times New Roman" pitchFamily="18" charset="0"/>
              </a:rPr>
              <a:t>content, understanding of thematic and general </a:t>
            </a:r>
            <a:r>
              <a:rPr lang="en-US" dirty="0" smtClean="0">
                <a:latin typeface="Times New Roman" pitchFamily="18" charset="0"/>
                <a:cs typeface="Times New Roman" pitchFamily="18" charset="0"/>
              </a:rPr>
              <a:t>satisfaction)</a:t>
            </a:r>
          </a:p>
          <a:p>
            <a:pPr lvl="2">
              <a:lnSpc>
                <a:spcPct val="110000"/>
              </a:lnSpc>
            </a:pPr>
            <a:r>
              <a:rPr lang="en-US" dirty="0">
                <a:latin typeface="Times New Roman" pitchFamily="18" charset="0"/>
                <a:cs typeface="Times New Roman" pitchFamily="18" charset="0"/>
              </a:rPr>
              <a:t>The manual </a:t>
            </a:r>
            <a:r>
              <a:rPr lang="en-US" dirty="0" smtClean="0">
                <a:latin typeface="Times New Roman" pitchFamily="18" charset="0"/>
                <a:cs typeface="Times New Roman" pitchFamily="18" charset="0"/>
              </a:rPr>
              <a:t>was </a:t>
            </a:r>
            <a:r>
              <a:rPr lang="en-US" dirty="0">
                <a:latin typeface="Times New Roman" pitchFamily="18" charset="0"/>
                <a:cs typeface="Times New Roman" pitchFamily="18" charset="0"/>
              </a:rPr>
              <a:t>developed based on the </a:t>
            </a:r>
            <a:r>
              <a:rPr lang="en-US" u="sng" dirty="0">
                <a:latin typeface="Times New Roman" pitchFamily="18" charset="0"/>
                <a:cs typeface="Times New Roman" pitchFamily="18" charset="0"/>
              </a:rPr>
              <a:t>empirically documented treatment protocols</a:t>
            </a:r>
            <a:r>
              <a:rPr lang="en-US" dirty="0">
                <a:latin typeface="Times New Roman" pitchFamily="18" charset="0"/>
                <a:cs typeface="Times New Roman" pitchFamily="18" charset="0"/>
              </a:rPr>
              <a:t> that have already been evaluated by other relevant studies.</a:t>
            </a:r>
            <a:br>
              <a:rPr lang="en-US" dirty="0">
                <a:latin typeface="Times New Roman" pitchFamily="18" charset="0"/>
                <a:cs typeface="Times New Roman" pitchFamily="18" charset="0"/>
              </a:rPr>
            </a:b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21588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ea typeface="+mj-ea"/>
              </a:rPr>
              <a:t>Measures</a:t>
            </a:r>
            <a:endParaRPr lang="el-GR" dirty="0">
              <a:ea typeface="+mj-ea"/>
            </a:endParaRPr>
          </a:p>
        </p:txBody>
      </p:sp>
      <p:graphicFrame>
        <p:nvGraphicFramePr>
          <p:cNvPr id="3" name="Content Placeholder 2"/>
          <p:cNvGraphicFramePr>
            <a:graphicFrameLocks noGrp="1" noChangeAspect="1"/>
          </p:cNvGraphicFramePr>
          <p:nvPr>
            <p:ph idx="1"/>
            <p:extLst>
              <p:ext uri="{D42A27DB-BD31-4B8C-83A1-F6EECF244321}">
                <p14:modId xmlns:p14="http://schemas.microsoft.com/office/powerpoint/2010/main" val="2890886424"/>
              </p:ext>
            </p:extLst>
          </p:nvPr>
        </p:nvGraphicFramePr>
        <p:xfrm>
          <a:off x="467543" y="1844824"/>
          <a:ext cx="8206939" cy="3744416"/>
        </p:xfrm>
        <a:graphic>
          <a:graphicData uri="http://schemas.openxmlformats.org/presentationml/2006/ole">
            <mc:AlternateContent xmlns:mc="http://schemas.openxmlformats.org/markup-compatibility/2006">
              <mc:Choice xmlns:v="urn:schemas-microsoft-com:vml" Requires="v">
                <p:oleObj spid="_x0000_s1080" name="Document" r:id="rId4" imgW="6095776" imgH="2781198" progId="Word.Document.12">
                  <p:embed/>
                </p:oleObj>
              </mc:Choice>
              <mc:Fallback>
                <p:oleObj name="Document" r:id="rId4" imgW="6095776" imgH="2781198" progId="Word.Document.12">
                  <p:embed/>
                  <p:pic>
                    <p:nvPicPr>
                      <p:cNvPr id="0" name="Picture 27"/>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3" y="1844824"/>
                        <a:ext cx="8206939" cy="37444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327904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a:t>Problems with implementation of internet based intervention</a:t>
            </a:r>
            <a:endParaRPr lang="el-GR" dirty="0">
              <a:ea typeface="+mj-ea"/>
            </a:endParaRPr>
          </a:p>
        </p:txBody>
      </p:sp>
      <p:sp>
        <p:nvSpPr>
          <p:cNvPr id="49154" name="Content Placeholder 2"/>
          <p:cNvSpPr>
            <a:spLocks noGrp="1"/>
          </p:cNvSpPr>
          <p:nvPr>
            <p:ph idx="1"/>
          </p:nvPr>
        </p:nvSpPr>
        <p:spPr>
          <a:xfrm>
            <a:off x="0" y="1844824"/>
            <a:ext cx="8820472" cy="4869160"/>
          </a:xfrm>
        </p:spPr>
        <p:txBody>
          <a:bodyPr/>
          <a:lstStyle/>
          <a:p>
            <a:pPr marL="182880" lvl="1" algn="just">
              <a:lnSpc>
                <a:spcPct val="120000"/>
              </a:lnSpc>
              <a:buFont typeface="Wingdings" pitchFamily="2" charset="2"/>
              <a:buChar char="q"/>
            </a:pPr>
            <a:r>
              <a:rPr lang="en-US" sz="2400" dirty="0" smtClean="0">
                <a:latin typeface="Times New Roman" pitchFamily="18" charset="0"/>
                <a:ea typeface="ＭＳ Ｐゴシック" pitchFamily="34" charset="-128"/>
                <a:cs typeface="Times New Roman" pitchFamily="18" charset="0"/>
              </a:rPr>
              <a:t> Before </a:t>
            </a:r>
            <a:r>
              <a:rPr lang="en-US" sz="2400" dirty="0">
                <a:latin typeface="Times New Roman" pitchFamily="18" charset="0"/>
                <a:ea typeface="ＭＳ Ｐゴシック" pitchFamily="34" charset="-128"/>
                <a:cs typeface="Times New Roman" pitchFamily="18" charset="0"/>
              </a:rPr>
              <a:t>writing the script for each session it was important </a:t>
            </a:r>
            <a:r>
              <a:rPr lang="en-US" sz="2400" dirty="0" smtClean="0">
                <a:latin typeface="Times New Roman" pitchFamily="18" charset="0"/>
                <a:ea typeface="ＭＳ Ｐゴシック" pitchFamily="34" charset="-128"/>
                <a:cs typeface="Times New Roman" pitchFamily="18" charset="0"/>
              </a:rPr>
              <a:t>to:</a:t>
            </a:r>
          </a:p>
          <a:p>
            <a:pPr marL="617220" lvl="2" indent="-342900" algn="just">
              <a:lnSpc>
                <a:spcPct val="120000"/>
              </a:lnSpc>
            </a:pPr>
            <a:r>
              <a:rPr lang="en-US" sz="2200" dirty="0" smtClean="0">
                <a:latin typeface="Times New Roman" pitchFamily="18" charset="0"/>
                <a:ea typeface="ＭＳ Ｐゴシック" pitchFamily="34" charset="-128"/>
                <a:cs typeface="Times New Roman" pitchFamily="18" charset="0"/>
              </a:rPr>
              <a:t>Decide </a:t>
            </a:r>
            <a:r>
              <a:rPr lang="en-US" sz="2200" dirty="0">
                <a:latin typeface="Times New Roman" pitchFamily="18" charset="0"/>
                <a:ea typeface="ＭＳ Ｐゴシック" pitchFamily="34" charset="-128"/>
                <a:cs typeface="Times New Roman" pitchFamily="18" charset="0"/>
              </a:rPr>
              <a:t>which questionnaires were to be used for each phase of the </a:t>
            </a:r>
            <a:r>
              <a:rPr lang="en-US" sz="2200" dirty="0" smtClean="0">
                <a:latin typeface="Times New Roman" pitchFamily="18" charset="0"/>
                <a:ea typeface="ＭＳ Ｐゴシック" pitchFamily="34" charset="-128"/>
                <a:cs typeface="Times New Roman" pitchFamily="18" charset="0"/>
              </a:rPr>
              <a:t>study to </a:t>
            </a:r>
            <a:r>
              <a:rPr lang="en-US" sz="2200" dirty="0">
                <a:latin typeface="Times New Roman" pitchFamily="18" charset="0"/>
                <a:ea typeface="ＭＳ Ｐゴシック" pitchFamily="34" charset="-128"/>
                <a:cs typeface="Times New Roman" pitchFamily="18" charset="0"/>
              </a:rPr>
              <a:t>test </a:t>
            </a:r>
            <a:endParaRPr lang="en-US" sz="2200" dirty="0" smtClean="0">
              <a:latin typeface="Times New Roman" pitchFamily="18" charset="0"/>
              <a:ea typeface="ＭＳ Ｐゴシック" pitchFamily="34" charset="-128"/>
              <a:cs typeface="Times New Roman" pitchFamily="18" charset="0"/>
            </a:endParaRPr>
          </a:p>
          <a:p>
            <a:pPr marL="891540" lvl="3" indent="-342900" algn="just">
              <a:lnSpc>
                <a:spcPct val="120000"/>
              </a:lnSpc>
              <a:buFont typeface="Courier New" pitchFamily="49" charset="0"/>
              <a:buChar char="o"/>
            </a:pPr>
            <a:r>
              <a:rPr lang="en-US" sz="2000" dirty="0" smtClean="0">
                <a:latin typeface="Times New Roman" pitchFamily="18" charset="0"/>
                <a:ea typeface="ＭＳ Ｐゴシック" pitchFamily="34" charset="-128"/>
                <a:cs typeface="Times New Roman" pitchFamily="18" charset="0"/>
              </a:rPr>
              <a:t>the </a:t>
            </a:r>
            <a:r>
              <a:rPr lang="en-US" sz="2000" dirty="0">
                <a:latin typeface="Times New Roman" pitchFamily="18" charset="0"/>
                <a:ea typeface="ＭＳ Ｐゴシック" pitchFamily="34" charset="-128"/>
                <a:cs typeface="Times New Roman" pitchFamily="18" charset="0"/>
              </a:rPr>
              <a:t>depth of the reach of the sessions and the number of skills adopted by the </a:t>
            </a:r>
            <a:r>
              <a:rPr lang="en-US" sz="2000" dirty="0" smtClean="0">
                <a:latin typeface="Times New Roman" pitchFamily="18" charset="0"/>
                <a:ea typeface="ＭＳ Ｐゴシック" pitchFamily="34" charset="-128"/>
                <a:cs typeface="Times New Roman" pitchFamily="18" charset="0"/>
              </a:rPr>
              <a:t>participants</a:t>
            </a:r>
          </a:p>
          <a:p>
            <a:pPr marL="891540" lvl="3" indent="-342900" algn="just">
              <a:lnSpc>
                <a:spcPct val="120000"/>
              </a:lnSpc>
              <a:buFont typeface="Courier New" pitchFamily="49" charset="0"/>
              <a:buChar char="o"/>
            </a:pPr>
            <a:r>
              <a:rPr lang="en-US" sz="2000" dirty="0" smtClean="0">
                <a:latin typeface="Times New Roman" pitchFamily="18" charset="0"/>
                <a:ea typeface="ＭＳ Ｐゴシック" pitchFamily="34" charset="-128"/>
                <a:cs typeface="Times New Roman" pitchFamily="18" charset="0"/>
              </a:rPr>
              <a:t>The </a:t>
            </a:r>
            <a:r>
              <a:rPr lang="en-US" sz="2000" dirty="0">
                <a:latin typeface="Times New Roman" pitchFamily="18" charset="0"/>
                <a:ea typeface="ＭＳ Ｐゴシック" pitchFamily="34" charset="-128"/>
                <a:cs typeface="Times New Roman" pitchFamily="18" charset="0"/>
              </a:rPr>
              <a:t>mediation of each of the six core processes of ACT in the cessation or reduction of the smoking </a:t>
            </a:r>
            <a:r>
              <a:rPr lang="en-US" sz="2000" dirty="0" smtClean="0">
                <a:latin typeface="Times New Roman" pitchFamily="18" charset="0"/>
                <a:ea typeface="ＭＳ Ｐゴシック" pitchFamily="34" charset="-128"/>
                <a:cs typeface="Times New Roman" pitchFamily="18" charset="0"/>
              </a:rPr>
              <a:t>habit</a:t>
            </a:r>
          </a:p>
          <a:p>
            <a:pPr marL="617220" lvl="2" indent="-342900" algn="just">
              <a:lnSpc>
                <a:spcPct val="120000"/>
              </a:lnSpc>
            </a:pPr>
            <a:r>
              <a:rPr lang="en-US" sz="2200" dirty="0" smtClean="0">
                <a:latin typeface="Times New Roman" pitchFamily="18" charset="0"/>
                <a:ea typeface="ＭＳ Ｐゴシック" pitchFamily="34" charset="-128"/>
                <a:cs typeface="Times New Roman" pitchFamily="18" charset="0"/>
              </a:rPr>
              <a:t>Validate existing questionnaires in Greek and create new measures or questions for core processes of ACT not assessed by current measures</a:t>
            </a:r>
            <a:endParaRPr lang="en-US" sz="2200" dirty="0">
              <a:latin typeface="Times New Roman" pitchFamily="18" charset="0"/>
              <a:ea typeface="ＭＳ Ｐゴシック" pitchFamily="34" charset="-128"/>
              <a:cs typeface="Times New Roman" pitchFamily="18" charset="0"/>
            </a:endParaRPr>
          </a:p>
          <a:p>
            <a:pPr lvl="1" algn="just">
              <a:lnSpc>
                <a:spcPct val="120000"/>
              </a:lnSpc>
              <a:buFont typeface="Wingdings" pitchFamily="2" charset="2"/>
              <a:buChar char="q"/>
            </a:pP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23008941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a:t>Problems with implementation of internet based intervention</a:t>
            </a:r>
            <a:endParaRPr lang="el-GR" dirty="0">
              <a:ea typeface="+mj-ea"/>
            </a:endParaRPr>
          </a:p>
        </p:txBody>
      </p:sp>
      <p:sp>
        <p:nvSpPr>
          <p:cNvPr id="49154" name="Content Placeholder 2"/>
          <p:cNvSpPr>
            <a:spLocks noGrp="1"/>
          </p:cNvSpPr>
          <p:nvPr>
            <p:ph idx="1"/>
          </p:nvPr>
        </p:nvSpPr>
        <p:spPr>
          <a:xfrm>
            <a:off x="323528" y="1844824"/>
            <a:ext cx="8496944" cy="4869160"/>
          </a:xfrm>
        </p:spPr>
        <p:txBody>
          <a:bodyPr/>
          <a:lstStyle/>
          <a:p>
            <a:pPr marL="182880" lvl="1" algn="just">
              <a:lnSpc>
                <a:spcPct val="120000"/>
              </a:lnSpc>
              <a:buFont typeface="Wingdings" pitchFamily="2" charset="2"/>
              <a:buChar char="q"/>
            </a:pPr>
            <a:r>
              <a:rPr lang="en-US" sz="2400" dirty="0" smtClean="0">
                <a:latin typeface="Times New Roman" pitchFamily="18" charset="0"/>
                <a:ea typeface="ＭＳ Ｐゴシック" pitchFamily="34" charset="-128"/>
                <a:cs typeface="Times New Roman" pitchFamily="18" charset="0"/>
              </a:rPr>
              <a:t> The </a:t>
            </a:r>
            <a:r>
              <a:rPr lang="en-US" sz="2400" dirty="0">
                <a:latin typeface="Times New Roman" pitchFamily="18" charset="0"/>
                <a:ea typeface="ＭＳ Ｐゴシック" pitchFamily="34" charset="-128"/>
                <a:cs typeface="Times New Roman" pitchFamily="18" charset="0"/>
              </a:rPr>
              <a:t>collaboration of psychologists and web designers is rather problematic </a:t>
            </a:r>
            <a:endParaRPr lang="en-US" sz="2400" dirty="0" smtClean="0">
              <a:latin typeface="Times New Roman" pitchFamily="18" charset="0"/>
              <a:ea typeface="ＭＳ Ｐゴシック" pitchFamily="34" charset="-128"/>
              <a:cs typeface="Times New Roman" pitchFamily="18" charset="0"/>
            </a:endParaRPr>
          </a:p>
          <a:p>
            <a:pPr marL="617220" lvl="2" indent="-342900" algn="just">
              <a:lnSpc>
                <a:spcPct val="120000"/>
              </a:lnSpc>
            </a:pPr>
            <a:r>
              <a:rPr lang="en-US" sz="2200" dirty="0" smtClean="0">
                <a:latin typeface="Times New Roman" pitchFamily="18" charset="0"/>
                <a:ea typeface="ＭＳ Ｐゴシック" pitchFamily="34" charset="-128"/>
                <a:cs typeface="Times New Roman" pitchFamily="18" charset="0"/>
              </a:rPr>
              <a:t>Our </a:t>
            </a:r>
            <a:r>
              <a:rPr lang="en-US" sz="2200" dirty="0">
                <a:latin typeface="Times New Roman" pitchFamily="18" charset="0"/>
                <a:ea typeface="ＭＳ Ｐゴシック" pitchFamily="34" charset="-128"/>
                <a:cs typeface="Times New Roman" pitchFamily="18" charset="0"/>
              </a:rPr>
              <a:t>psychologists do not speak </a:t>
            </a:r>
            <a:r>
              <a:rPr lang="en-US" sz="2200" dirty="0" smtClean="0">
                <a:latin typeface="Times New Roman" pitchFamily="18" charset="0"/>
                <a:ea typeface="ＭＳ Ｐゴシック" pitchFamily="34" charset="-128"/>
                <a:cs typeface="Times New Roman" pitchFamily="18" charset="0"/>
              </a:rPr>
              <a:t>“computer language” and </a:t>
            </a:r>
            <a:r>
              <a:rPr lang="en-US" sz="2200" dirty="0">
                <a:latin typeface="Times New Roman" pitchFamily="18" charset="0"/>
                <a:ea typeface="ＭＳ Ｐゴシック" pitchFamily="34" charset="-128"/>
                <a:cs typeface="Times New Roman" pitchFamily="18" charset="0"/>
              </a:rPr>
              <a:t>our programmers absolutely do not speak </a:t>
            </a:r>
            <a:r>
              <a:rPr lang="en-US" sz="2200" dirty="0" smtClean="0">
                <a:latin typeface="Times New Roman" pitchFamily="18" charset="0"/>
                <a:ea typeface="ＭＳ Ｐゴシック" pitchFamily="34" charset="-128"/>
                <a:cs typeface="Times New Roman" pitchFamily="18" charset="0"/>
              </a:rPr>
              <a:t>“psychology language”</a:t>
            </a:r>
          </a:p>
          <a:p>
            <a:pPr marL="617220" lvl="2" indent="-342900" algn="just">
              <a:lnSpc>
                <a:spcPct val="120000"/>
              </a:lnSpc>
            </a:pPr>
            <a:r>
              <a:rPr lang="en-US" sz="2200" dirty="0" smtClean="0">
                <a:latin typeface="Times New Roman" pitchFamily="18" charset="0"/>
                <a:ea typeface="ＭＳ Ｐゴシック" pitchFamily="34" charset="-128"/>
                <a:cs typeface="Times New Roman" pitchFamily="18" charset="0"/>
              </a:rPr>
              <a:t>The </a:t>
            </a:r>
            <a:r>
              <a:rPr lang="en-US" sz="2200" dirty="0">
                <a:latin typeface="Times New Roman" pitchFamily="18" charset="0"/>
                <a:ea typeface="ＭＳ Ｐゴシック" pitchFamily="34" charset="-128"/>
                <a:cs typeface="Times New Roman" pitchFamily="18" charset="0"/>
              </a:rPr>
              <a:t>communication barriers made the timely completion of the </a:t>
            </a:r>
            <a:r>
              <a:rPr lang="en-US" sz="2200" dirty="0" smtClean="0">
                <a:latin typeface="Times New Roman" pitchFamily="18" charset="0"/>
                <a:ea typeface="ＭＳ Ｐゴシック" pitchFamily="34" charset="-128"/>
                <a:cs typeface="Times New Roman" pitchFamily="18" charset="0"/>
              </a:rPr>
              <a:t>website difficult. </a:t>
            </a:r>
          </a:p>
          <a:p>
            <a:pPr marL="182880" lvl="1" algn="just">
              <a:lnSpc>
                <a:spcPct val="120000"/>
              </a:lnSpc>
              <a:buFont typeface="Wingdings" pitchFamily="2" charset="2"/>
              <a:buChar char="q"/>
            </a:pPr>
            <a:r>
              <a:rPr lang="en-US" sz="2400" dirty="0" smtClean="0">
                <a:latin typeface="Times New Roman" pitchFamily="18" charset="0"/>
                <a:ea typeface="ＭＳ Ｐゴシック" pitchFamily="34" charset="-128"/>
                <a:cs typeface="Times New Roman" pitchFamily="18" charset="0"/>
              </a:rPr>
              <a:t> Issues with anonymity and the internet had arisen during </a:t>
            </a:r>
            <a:r>
              <a:rPr lang="en-US" sz="2400" u="sng" dirty="0" smtClean="0">
                <a:latin typeface="Times New Roman" pitchFamily="18" charset="0"/>
                <a:ea typeface="ＭＳ Ｐゴシック" pitchFamily="34" charset="-128"/>
                <a:cs typeface="Times New Roman" pitchFamily="18" charset="0"/>
              </a:rPr>
              <a:t>bioethics committee hearings</a:t>
            </a:r>
            <a:r>
              <a:rPr lang="en-US" sz="2400" dirty="0" smtClean="0">
                <a:latin typeface="Times New Roman" pitchFamily="18" charset="0"/>
                <a:ea typeface="ＭＳ Ｐゴシック" pitchFamily="34" charset="-128"/>
                <a:cs typeface="Times New Roman" pitchFamily="18" charset="0"/>
              </a:rPr>
              <a:t> and ways to eliminate disclosing information to parents and principals and teachers</a:t>
            </a:r>
          </a:p>
          <a:p>
            <a:pPr marL="457200" lvl="2" algn="just">
              <a:lnSpc>
                <a:spcPct val="120000"/>
              </a:lnSpc>
              <a:buFont typeface="Wingdings" pitchFamily="2" charset="2"/>
              <a:buChar char="q"/>
            </a:pPr>
            <a:endParaRPr lang="en-US" sz="2200" dirty="0">
              <a:latin typeface="Times New Roman" pitchFamily="18" charset="0"/>
              <a:ea typeface="ＭＳ Ｐゴシック" pitchFamily="34" charset="-128"/>
              <a:cs typeface="Times New Roman" pitchFamily="18" charset="0"/>
            </a:endParaRPr>
          </a:p>
          <a:p>
            <a:pPr lvl="1" algn="just">
              <a:lnSpc>
                <a:spcPct val="120000"/>
              </a:lnSpc>
              <a:buFont typeface="Wingdings" pitchFamily="2" charset="2"/>
              <a:buChar char="q"/>
            </a:pPr>
            <a:endParaRPr lang="el-GR" dirty="0"/>
          </a:p>
        </p:txBody>
      </p:sp>
    </p:spTree>
    <p:extLst>
      <p:ext uri="{BB962C8B-B14F-4D97-AF65-F5344CB8AC3E}">
        <p14:creationId xmlns:p14="http://schemas.microsoft.com/office/powerpoint/2010/main" val="4211614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welcome page in the works</a:t>
            </a: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t="10691" r="1538" b="29073"/>
          <a:stretch/>
        </p:blipFill>
        <p:spPr>
          <a:xfrm>
            <a:off x="467544" y="2204864"/>
            <a:ext cx="8574919" cy="3249637"/>
          </a:xfrm>
          <a:prstGeom prst="rect">
            <a:avLst/>
          </a:prstGeom>
        </p:spPr>
      </p:pic>
    </p:spTree>
    <p:extLst>
      <p:ext uri="{BB962C8B-B14F-4D97-AF65-F5344CB8AC3E}">
        <p14:creationId xmlns:p14="http://schemas.microsoft.com/office/powerpoint/2010/main" val="16663883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2462" t="11250" r="2616" b="41396"/>
          <a:stretch/>
        </p:blipFill>
        <p:spPr>
          <a:xfrm>
            <a:off x="125605" y="2060848"/>
            <a:ext cx="8982899" cy="2664296"/>
          </a:xfrm>
          <a:prstGeom prst="rect">
            <a:avLst/>
          </a:prstGeom>
        </p:spPr>
      </p:pic>
    </p:spTree>
    <p:extLst>
      <p:ext uri="{BB962C8B-B14F-4D97-AF65-F5344CB8AC3E}">
        <p14:creationId xmlns:p14="http://schemas.microsoft.com/office/powerpoint/2010/main" val="33362398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4800" cap="none" dirty="0" smtClean="0"/>
              <a:t>Thank you for your attention!</a:t>
            </a:r>
            <a:endParaRPr lang="en-US" sz="4800" cap="none" dirty="0"/>
          </a:p>
        </p:txBody>
      </p:sp>
      <p:sp>
        <p:nvSpPr>
          <p:cNvPr id="4" name="Subtitle 3"/>
          <p:cNvSpPr>
            <a:spLocks noGrp="1"/>
          </p:cNvSpPr>
          <p:nvPr>
            <p:ph type="subTitle" idx="1"/>
          </p:nvPr>
        </p:nvSpPr>
        <p:spPr/>
        <p:txBody>
          <a:bodyPr/>
          <a:lstStyle/>
          <a:p>
            <a:r>
              <a:rPr lang="en-US" dirty="0" smtClean="0">
                <a:hlinkClick r:id="rId3"/>
              </a:rPr>
              <a:t>ssavvide@gmail.com</a:t>
            </a:r>
            <a:endParaRPr lang="en-US" dirty="0" smtClean="0"/>
          </a:p>
          <a:p>
            <a:r>
              <a:rPr lang="en-US" dirty="0" smtClean="0">
                <a:hlinkClick r:id="rId4"/>
              </a:rPr>
              <a:t>mkarekla@ucy.ac.cy</a:t>
            </a:r>
            <a:endParaRPr lang="en-US" dirty="0" smtClean="0"/>
          </a:p>
          <a:p>
            <a:endParaRPr lang="en-US" dirty="0"/>
          </a:p>
        </p:txBody>
      </p:sp>
    </p:spTree>
    <p:extLst>
      <p:ext uri="{BB962C8B-B14F-4D97-AF65-F5344CB8AC3E}">
        <p14:creationId xmlns:p14="http://schemas.microsoft.com/office/powerpoint/2010/main" val="1473949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b="1" cap="none" dirty="0" smtClean="0">
                <a:latin typeface="Times New Roman" pitchFamily="18" charset="0"/>
                <a:ea typeface="+mj-ea"/>
                <a:cs typeface="Times New Roman" pitchFamily="18" charset="0"/>
              </a:rPr>
              <a:t>Theoretical Background</a:t>
            </a:r>
            <a:endParaRPr lang="el-GR" b="1" dirty="0">
              <a:ea typeface="+mj-ea"/>
            </a:endParaRPr>
          </a:p>
        </p:txBody>
      </p:sp>
      <p:sp>
        <p:nvSpPr>
          <p:cNvPr id="22530" name="Content Placeholder 2"/>
          <p:cNvSpPr>
            <a:spLocks noGrp="1"/>
          </p:cNvSpPr>
          <p:nvPr>
            <p:ph idx="1"/>
          </p:nvPr>
        </p:nvSpPr>
        <p:spPr>
          <a:xfrm>
            <a:off x="476250" y="1412776"/>
            <a:ext cx="8667750" cy="5445224"/>
          </a:xfrm>
        </p:spPr>
        <p:txBody>
          <a:bodyPr/>
          <a:lstStyle/>
          <a:p>
            <a:pPr eaLnBrk="1" hangingPunct="1">
              <a:buFont typeface="Wingdings" pitchFamily="2" charset="2"/>
              <a:buChar char="q"/>
            </a:pPr>
            <a:r>
              <a:rPr lang="en-US" sz="2600" b="1" i="1" dirty="0" smtClean="0">
                <a:latin typeface="Times New Roman" pitchFamily="18" charset="0"/>
                <a:ea typeface="ＭＳ Ｐゴシック" pitchFamily="34" charset="-128"/>
                <a:cs typeface="Times New Roman" pitchFamily="18" charset="0"/>
              </a:rPr>
              <a:t>Written text messages are a recent tool used by health services to help patients in their therapies. </a:t>
            </a:r>
            <a:endParaRPr lang="el-GR" sz="2600" dirty="0" smtClean="0">
              <a:latin typeface="Times New Roman" pitchFamily="18" charset="0"/>
              <a:ea typeface="ＭＳ Ｐゴシック" pitchFamily="34" charset="-128"/>
              <a:cs typeface="Times New Roman" pitchFamily="18" charset="0"/>
            </a:endParaRPr>
          </a:p>
          <a:p>
            <a:pPr eaLnBrk="1" hangingPunct="1">
              <a:buFont typeface="Wingdings" pitchFamily="2" charset="2"/>
              <a:buChar char="q"/>
            </a:pPr>
            <a:r>
              <a:rPr lang="en-US" sz="2600" dirty="0" smtClean="0">
                <a:latin typeface="Times New Roman" pitchFamily="18" charset="0"/>
                <a:ea typeface="ＭＳ Ｐゴシック" pitchFamily="34" charset="-128"/>
                <a:cs typeface="Times New Roman" pitchFamily="18" charset="0"/>
              </a:rPr>
              <a:t>Research endeavors for smoking cessation have positive results.</a:t>
            </a:r>
            <a:endParaRPr lang="el-GR" sz="2600" dirty="0" smtClean="0">
              <a:latin typeface="Times New Roman" pitchFamily="18" charset="0"/>
              <a:ea typeface="ＭＳ Ｐゴシック" pitchFamily="34" charset="-128"/>
              <a:cs typeface="Times New Roman" pitchFamily="18" charset="0"/>
            </a:endParaRPr>
          </a:p>
          <a:p>
            <a:pPr lvl="1" eaLnBrk="1" hangingPunct="1">
              <a:buFont typeface="Wingdings" pitchFamily="2" charset="2"/>
              <a:buChar char="§"/>
            </a:pPr>
            <a:r>
              <a:rPr lang="en-US" sz="2400" dirty="0" err="1" smtClean="0">
                <a:latin typeface="Times New Roman" pitchFamily="18" charset="0"/>
                <a:ea typeface="ＭＳ Ｐゴシック" pitchFamily="34" charset="-128"/>
                <a:cs typeface="Times New Roman" pitchFamily="18" charset="0"/>
              </a:rPr>
              <a:t>Obermayer</a:t>
            </a:r>
            <a:r>
              <a:rPr lang="en-US" sz="2400" dirty="0" smtClean="0">
                <a:latin typeface="Times New Roman" pitchFamily="18" charset="0"/>
                <a:ea typeface="ＭＳ Ｐゴシック" pitchFamily="34" charset="-128"/>
                <a:cs typeface="Times New Roman" pitchFamily="18" charset="0"/>
              </a:rPr>
              <a:t> et al. </a:t>
            </a:r>
            <a:r>
              <a:rPr lang="el-GR" sz="2400" dirty="0" smtClean="0">
                <a:latin typeface="Times New Roman" pitchFamily="18" charset="0"/>
                <a:ea typeface="ＭＳ Ｐゴシック" pitchFamily="34" charset="-128"/>
                <a:cs typeface="Times New Roman" pitchFamily="18" charset="0"/>
              </a:rPr>
              <a:t>(</a:t>
            </a:r>
            <a:r>
              <a:rPr lang="en-US" sz="2400" dirty="0" smtClean="0">
                <a:latin typeface="Times New Roman" pitchFamily="18" charset="0"/>
                <a:ea typeface="ＭＳ Ｐゴシック" pitchFamily="34" charset="-128"/>
                <a:cs typeface="Times New Roman" pitchFamily="18" charset="0"/>
              </a:rPr>
              <a:t>2004</a:t>
            </a:r>
            <a:r>
              <a:rPr lang="el-GR" sz="2400" dirty="0" smtClean="0">
                <a:latin typeface="Times New Roman" pitchFamily="18" charset="0"/>
                <a:ea typeface="ＭＳ Ｐゴシック" pitchFamily="34" charset="-128"/>
                <a:cs typeface="Times New Roman" pitchFamily="18" charset="0"/>
              </a:rPr>
              <a:t>), </a:t>
            </a:r>
            <a:r>
              <a:rPr lang="en-US" sz="2400" dirty="0" err="1" smtClean="0">
                <a:latin typeface="Times New Roman" pitchFamily="18" charset="0"/>
                <a:ea typeface="ＭＳ Ｐゴシック" pitchFamily="34" charset="-128"/>
                <a:cs typeface="Times New Roman" pitchFamily="18" charset="0"/>
              </a:rPr>
              <a:t>Bramley</a:t>
            </a:r>
            <a:r>
              <a:rPr lang="en-US" sz="2400" dirty="0" smtClean="0">
                <a:latin typeface="Times New Roman" pitchFamily="18" charset="0"/>
                <a:ea typeface="ＭＳ Ｐゴシック" pitchFamily="34" charset="-128"/>
                <a:cs typeface="Times New Roman" pitchFamily="18" charset="0"/>
              </a:rPr>
              <a:t> et al. </a:t>
            </a:r>
            <a:r>
              <a:rPr lang="el-GR" sz="2400" dirty="0" smtClean="0">
                <a:latin typeface="Times New Roman" pitchFamily="18" charset="0"/>
                <a:ea typeface="ＭＳ Ｐゴシック" pitchFamily="34" charset="-128"/>
                <a:cs typeface="Times New Roman" pitchFamily="18" charset="0"/>
              </a:rPr>
              <a:t>(</a:t>
            </a:r>
            <a:r>
              <a:rPr lang="en-US" sz="2400" dirty="0" smtClean="0">
                <a:latin typeface="Times New Roman" pitchFamily="18" charset="0"/>
                <a:ea typeface="ＭＳ Ｐゴシック" pitchFamily="34" charset="-128"/>
                <a:cs typeface="Times New Roman" pitchFamily="18" charset="0"/>
              </a:rPr>
              <a:t>2005</a:t>
            </a:r>
            <a:r>
              <a:rPr lang="el-GR" sz="2400" dirty="0" smtClean="0">
                <a:latin typeface="Times New Roman" pitchFamily="18" charset="0"/>
                <a:ea typeface="ＭＳ Ｐゴシック" pitchFamily="34" charset="-128"/>
                <a:cs typeface="Times New Roman" pitchFamily="18" charset="0"/>
              </a:rPr>
              <a:t>), </a:t>
            </a:r>
            <a:r>
              <a:rPr lang="en-US" sz="2400" dirty="0" smtClean="0">
                <a:latin typeface="Times New Roman" pitchFamily="18" charset="0"/>
                <a:ea typeface="ＭＳ Ｐゴシック" pitchFamily="34" charset="-128"/>
                <a:cs typeface="Times New Roman" pitchFamily="18" charset="0"/>
              </a:rPr>
              <a:t>Rodgers et</a:t>
            </a:r>
            <a:r>
              <a:rPr lang="el-GR" sz="2400" dirty="0" smtClean="0">
                <a:latin typeface="Times New Roman" pitchFamily="18" charset="0"/>
                <a:ea typeface="ＭＳ Ｐゴシック" pitchFamily="34" charset="-128"/>
                <a:cs typeface="Times New Roman" pitchFamily="18" charset="0"/>
              </a:rPr>
              <a:t> </a:t>
            </a:r>
            <a:r>
              <a:rPr lang="en-US" sz="2400" dirty="0" smtClean="0">
                <a:latin typeface="Times New Roman" pitchFamily="18" charset="0"/>
                <a:ea typeface="ＭＳ Ｐゴシック" pitchFamily="34" charset="-128"/>
                <a:cs typeface="Times New Roman" pitchFamily="18" charset="0"/>
              </a:rPr>
              <a:t>al. </a:t>
            </a:r>
            <a:r>
              <a:rPr lang="el-GR" sz="2400" dirty="0" smtClean="0">
                <a:latin typeface="Times New Roman" pitchFamily="18" charset="0"/>
                <a:ea typeface="ＭＳ Ｐゴシック" pitchFamily="34" charset="-128"/>
                <a:cs typeface="Times New Roman" pitchFamily="18" charset="0"/>
              </a:rPr>
              <a:t>(</a:t>
            </a:r>
            <a:r>
              <a:rPr lang="en-US" sz="2400" dirty="0" smtClean="0">
                <a:latin typeface="Times New Roman" pitchFamily="18" charset="0"/>
                <a:ea typeface="ＭＳ Ｐゴシック" pitchFamily="34" charset="-128"/>
                <a:cs typeface="Times New Roman" pitchFamily="18" charset="0"/>
              </a:rPr>
              <a:t>2005</a:t>
            </a:r>
            <a:r>
              <a:rPr lang="el-GR" sz="2400" dirty="0" smtClean="0">
                <a:latin typeface="Times New Roman" pitchFamily="18" charset="0"/>
                <a:ea typeface="ＭＳ Ｐゴシック" pitchFamily="34" charset="-128"/>
                <a:cs typeface="Times New Roman" pitchFamily="18" charset="0"/>
              </a:rPr>
              <a:t>), </a:t>
            </a:r>
            <a:r>
              <a:rPr lang="en-US" sz="2400" dirty="0" err="1" smtClean="0">
                <a:latin typeface="Times New Roman" pitchFamily="18" charset="0"/>
                <a:ea typeface="ＭＳ Ｐゴシック" pitchFamily="34" charset="-128"/>
                <a:cs typeface="Times New Roman" pitchFamily="18" charset="0"/>
              </a:rPr>
              <a:t>Brendryen</a:t>
            </a:r>
            <a:r>
              <a:rPr lang="en-US" sz="2400" dirty="0" smtClean="0">
                <a:latin typeface="Times New Roman" pitchFamily="18" charset="0"/>
                <a:ea typeface="ＭＳ Ｐゴシック" pitchFamily="34" charset="-128"/>
                <a:cs typeface="Times New Roman" pitchFamily="18" charset="0"/>
              </a:rPr>
              <a:t> and Kraft</a:t>
            </a:r>
            <a:r>
              <a:rPr lang="el-GR" sz="2400" dirty="0" smtClean="0">
                <a:latin typeface="Times New Roman" pitchFamily="18" charset="0"/>
                <a:ea typeface="ＭＳ Ｐゴシック" pitchFamily="34" charset="-128"/>
                <a:cs typeface="Times New Roman" pitchFamily="18" charset="0"/>
              </a:rPr>
              <a:t> (</a:t>
            </a:r>
            <a:r>
              <a:rPr lang="en-US" sz="2400" dirty="0" smtClean="0">
                <a:latin typeface="Times New Roman" pitchFamily="18" charset="0"/>
                <a:ea typeface="ＭＳ Ｐゴシック" pitchFamily="34" charset="-128"/>
                <a:cs typeface="Times New Roman" pitchFamily="18" charset="0"/>
              </a:rPr>
              <a:t>2008</a:t>
            </a:r>
            <a:r>
              <a:rPr lang="el-GR" sz="2400" dirty="0" smtClean="0">
                <a:latin typeface="Times New Roman" pitchFamily="18" charset="0"/>
                <a:ea typeface="ＭＳ Ｐゴシック" pitchFamily="34" charset="-128"/>
                <a:cs typeface="Times New Roman" pitchFamily="18" charset="0"/>
              </a:rPr>
              <a:t>), </a:t>
            </a:r>
            <a:r>
              <a:rPr lang="en-US" sz="2400" dirty="0" smtClean="0">
                <a:latin typeface="Times New Roman" pitchFamily="18" charset="0"/>
                <a:ea typeface="ＭＳ Ｐゴシック" pitchFamily="34" charset="-128"/>
                <a:cs typeface="Times New Roman" pitchFamily="18" charset="0"/>
              </a:rPr>
              <a:t>Free et al.</a:t>
            </a:r>
            <a:r>
              <a:rPr lang="el-GR" sz="2400" dirty="0" smtClean="0">
                <a:latin typeface="Times New Roman" pitchFamily="18" charset="0"/>
                <a:ea typeface="ＭＳ Ｐゴシック" pitchFamily="34" charset="-128"/>
                <a:cs typeface="Times New Roman" pitchFamily="18" charset="0"/>
              </a:rPr>
              <a:t> (</a:t>
            </a:r>
            <a:r>
              <a:rPr lang="en-US" sz="2400" dirty="0" smtClean="0">
                <a:latin typeface="Times New Roman" pitchFamily="18" charset="0"/>
                <a:ea typeface="ＭＳ Ｐゴシック" pitchFamily="34" charset="-128"/>
                <a:cs typeface="Times New Roman" pitchFamily="18" charset="0"/>
              </a:rPr>
              <a:t>2009</a:t>
            </a:r>
            <a:r>
              <a:rPr lang="el-GR" sz="2400" dirty="0" smtClean="0">
                <a:latin typeface="Times New Roman" pitchFamily="18" charset="0"/>
                <a:ea typeface="ＭＳ Ｐゴシック" pitchFamily="34" charset="-128"/>
                <a:cs typeface="Times New Roman" pitchFamily="18" charset="0"/>
              </a:rPr>
              <a:t>)</a:t>
            </a:r>
          </a:p>
          <a:p>
            <a:pPr eaLnBrk="1" hangingPunct="1">
              <a:buFont typeface="Wingdings" pitchFamily="2" charset="2"/>
              <a:buChar char="q"/>
            </a:pPr>
            <a:r>
              <a:rPr lang="en-US" sz="2600" dirty="0">
                <a:latin typeface="Times New Roman" pitchFamily="18" charset="0"/>
                <a:ea typeface="ＭＳ Ｐゴシック" pitchFamily="34" charset="-128"/>
                <a:cs typeface="Times New Roman" pitchFamily="18" charset="0"/>
              </a:rPr>
              <a:t>W</a:t>
            </a:r>
            <a:r>
              <a:rPr lang="en-US" sz="2600" dirty="0" smtClean="0">
                <a:latin typeface="Times New Roman" pitchFamily="18" charset="0"/>
                <a:ea typeface="ＭＳ Ｐゴシック" pitchFamily="34" charset="-128"/>
                <a:cs typeface="Times New Roman" pitchFamily="18" charset="0"/>
              </a:rPr>
              <a:t>ritten text messages are a productive channel of communication for teenagers, promoting behaviors and skills necessary for smoking cessation.</a:t>
            </a:r>
            <a:endParaRPr lang="el-GR" sz="2600" dirty="0" smtClean="0">
              <a:latin typeface="Times New Roman" pitchFamily="18" charset="0"/>
              <a:ea typeface="ＭＳ Ｐゴシック" pitchFamily="34" charset="-128"/>
              <a:cs typeface="Times New Roman" pitchFamily="18" charset="0"/>
            </a:endParaRPr>
          </a:p>
          <a:p>
            <a:pPr eaLnBrk="1" hangingPunct="1">
              <a:buFont typeface="Wingdings" pitchFamily="2" charset="2"/>
              <a:buChar char="q"/>
            </a:pPr>
            <a:endParaRPr lang="el-GR" sz="2500" dirty="0" smtClean="0">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b="1" cap="none" dirty="0" smtClean="0">
                <a:latin typeface="Times New Roman" pitchFamily="18" charset="0"/>
                <a:ea typeface="+mj-ea"/>
                <a:cs typeface="Times New Roman" pitchFamily="18" charset="0"/>
              </a:rPr>
              <a:t>Theoretical Background</a:t>
            </a:r>
            <a:endParaRPr lang="el-GR" dirty="0">
              <a:ea typeface="+mj-ea"/>
            </a:endParaRPr>
          </a:p>
        </p:txBody>
      </p:sp>
      <p:sp>
        <p:nvSpPr>
          <p:cNvPr id="24578" name="Content Placeholder 2"/>
          <p:cNvSpPr>
            <a:spLocks noGrp="1"/>
          </p:cNvSpPr>
          <p:nvPr>
            <p:ph idx="1"/>
          </p:nvPr>
        </p:nvSpPr>
        <p:spPr>
          <a:xfrm>
            <a:off x="251520" y="1368152"/>
            <a:ext cx="8892480" cy="5445224"/>
          </a:xfrm>
        </p:spPr>
        <p:txBody>
          <a:bodyPr/>
          <a:lstStyle/>
          <a:p>
            <a:pPr>
              <a:buFont typeface="Wingdings" pitchFamily="2" charset="2"/>
              <a:buChar char="q"/>
            </a:pPr>
            <a:r>
              <a:rPr lang="en-US" dirty="0" smtClean="0">
                <a:latin typeface="Times New Roman" pitchFamily="18" charset="0"/>
                <a:ea typeface="ＭＳ Ｐゴシック" pitchFamily="34" charset="-128"/>
                <a:cs typeface="Times New Roman" pitchFamily="18" charset="0"/>
              </a:rPr>
              <a:t>Combination of ACT and technology with the goal of smoking cessation</a:t>
            </a:r>
            <a:endParaRPr lang="el-GR" dirty="0" smtClean="0">
              <a:latin typeface="Times New Roman" pitchFamily="18" charset="0"/>
              <a:ea typeface="ＭＳ Ｐゴシック" pitchFamily="34" charset="-128"/>
              <a:cs typeface="Times New Roman" pitchFamily="18" charset="0"/>
            </a:endParaRPr>
          </a:p>
          <a:p>
            <a:pPr>
              <a:buFont typeface="Wingdings" pitchFamily="2" charset="2"/>
              <a:buChar char="§"/>
            </a:pPr>
            <a:r>
              <a:rPr lang="en-US" b="1" i="1" dirty="0" smtClean="0">
                <a:latin typeface="Times New Roman" pitchFamily="18" charset="0"/>
                <a:ea typeface="ＭＳ Ｐゴシック" pitchFamily="34" charset="-128"/>
                <a:cs typeface="Times New Roman" pitchFamily="18" charset="0"/>
              </a:rPr>
              <a:t>Bricker et al. </a:t>
            </a:r>
            <a:r>
              <a:rPr lang="el-GR" b="1" i="1" dirty="0" smtClean="0">
                <a:latin typeface="Times New Roman" pitchFamily="18" charset="0"/>
                <a:ea typeface="ＭＳ Ｐゴシック" pitchFamily="34" charset="-128"/>
                <a:cs typeface="Times New Roman" pitchFamily="18" charset="0"/>
              </a:rPr>
              <a:t>(</a:t>
            </a:r>
            <a:r>
              <a:rPr lang="en-US" b="1" i="1" dirty="0" smtClean="0">
                <a:latin typeface="Times New Roman" pitchFamily="18" charset="0"/>
                <a:ea typeface="ＭＳ Ｐゴシック" pitchFamily="34" charset="-128"/>
                <a:cs typeface="Times New Roman" pitchFamily="18" charset="0"/>
              </a:rPr>
              <a:t>2010</a:t>
            </a:r>
            <a:r>
              <a:rPr lang="el-GR" dirty="0" smtClean="0">
                <a:latin typeface="Times New Roman" pitchFamily="18" charset="0"/>
                <a:ea typeface="ＭＳ Ｐゴシック" pitchFamily="34" charset="-128"/>
                <a:cs typeface="Times New Roman" pitchFamily="18" charset="0"/>
              </a:rPr>
              <a:t>)</a:t>
            </a:r>
            <a:r>
              <a:rPr lang="el-GR" dirty="0" smtClean="0">
                <a:latin typeface="Times New Roman" pitchFamily="18" charset="0"/>
                <a:ea typeface="ＭＳ Ｐゴシック" pitchFamily="34" charset="-128"/>
                <a:cs typeface="Times New Roman" pitchFamily="18" charset="0"/>
                <a:sym typeface="Wingdings" pitchFamily="2" charset="2"/>
              </a:rPr>
              <a:t> </a:t>
            </a:r>
            <a:r>
              <a:rPr lang="en-US" dirty="0" smtClean="0">
                <a:latin typeface="Times New Roman" pitchFamily="18" charset="0"/>
                <a:ea typeface="ＭＳ Ｐゴシック" pitchFamily="34" charset="-128"/>
                <a:cs typeface="Times New Roman" pitchFamily="18" charset="0"/>
                <a:sym typeface="Wingdings" pitchFamily="2" charset="2"/>
              </a:rPr>
              <a:t>Telephone based therapy using ACT in adults for smoking cessation</a:t>
            </a:r>
            <a:endParaRPr lang="el-GR" dirty="0" smtClean="0">
              <a:latin typeface="Times New Roman" pitchFamily="18" charset="0"/>
              <a:ea typeface="ＭＳ Ｐゴシック" pitchFamily="34" charset="-128"/>
              <a:cs typeface="Times New Roman" pitchFamily="18" charset="0"/>
              <a:sym typeface="Wingdings" pitchFamily="2" charset="2"/>
            </a:endParaRPr>
          </a:p>
          <a:p>
            <a:pPr>
              <a:buFont typeface="Wingdings" pitchFamily="2" charset="2"/>
              <a:buChar char="§"/>
            </a:pPr>
            <a:r>
              <a:rPr lang="en-US" dirty="0" smtClean="0">
                <a:latin typeface="Times New Roman" pitchFamily="18" charset="0"/>
                <a:ea typeface="ＭＳ Ｐゴシック" pitchFamily="34" charset="-128"/>
                <a:cs typeface="Times New Roman" pitchFamily="18" charset="0"/>
                <a:sym typeface="Wingdings" pitchFamily="2" charset="2"/>
              </a:rPr>
              <a:t>Up to 5 scheduled phone sessions with the goal of clarifying and reevaluating values and adoption of behaviors based on such values.</a:t>
            </a:r>
            <a:endParaRPr lang="el-GR" dirty="0" smtClean="0">
              <a:latin typeface="Times New Roman" pitchFamily="18" charset="0"/>
              <a:ea typeface="ＭＳ Ｐゴシック" pitchFamily="34" charset="-128"/>
              <a:cs typeface="Times New Roman" pitchFamily="18" charset="0"/>
              <a:sym typeface="Wingdings" pitchFamily="2" charset="2"/>
            </a:endParaRPr>
          </a:p>
          <a:p>
            <a:pPr>
              <a:buFont typeface="Wingdings" pitchFamily="2" charset="2"/>
              <a:buChar char="§"/>
            </a:pPr>
            <a:r>
              <a:rPr lang="en-US" dirty="0" smtClean="0">
                <a:latin typeface="Times New Roman" pitchFamily="18" charset="0"/>
                <a:ea typeface="ＭＳ Ｐゴシック" pitchFamily="34" charset="-128"/>
                <a:cs typeface="Times New Roman" pitchFamily="18" charset="0"/>
                <a:sym typeface="Wingdings" pitchFamily="2" charset="2"/>
              </a:rPr>
              <a:t>Positive results regarding smoking cessation and 12-month abstinence compared to a control group. </a:t>
            </a:r>
            <a:endParaRPr lang="el-GR" dirty="0" smtClean="0">
              <a:latin typeface="Times New Roman" pitchFamily="18" charset="0"/>
              <a:ea typeface="ＭＳ Ｐゴシック" pitchFamily="34" charset="-128"/>
              <a:cs typeface="Times New Roman" pitchFamily="18" charset="0"/>
              <a:sym typeface="Wingdings" pitchFamily="2" charset="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b="1" cap="none" dirty="0" smtClean="0">
                <a:latin typeface="Times New Roman" pitchFamily="18" charset="0"/>
                <a:ea typeface="+mj-ea"/>
                <a:cs typeface="Times New Roman" pitchFamily="18" charset="0"/>
              </a:rPr>
              <a:t>Current Study</a:t>
            </a:r>
            <a:endParaRPr lang="el-GR" b="1" dirty="0">
              <a:ea typeface="+mj-ea"/>
            </a:endParaRPr>
          </a:p>
        </p:txBody>
      </p:sp>
      <p:sp>
        <p:nvSpPr>
          <p:cNvPr id="26626" name="Content Placeholder 2"/>
          <p:cNvSpPr>
            <a:spLocks noGrp="1"/>
          </p:cNvSpPr>
          <p:nvPr>
            <p:ph idx="1"/>
          </p:nvPr>
        </p:nvSpPr>
        <p:spPr>
          <a:xfrm>
            <a:off x="0" y="1554163"/>
            <a:ext cx="9144000" cy="5303837"/>
          </a:xfrm>
        </p:spPr>
        <p:txBody>
          <a:bodyPr/>
          <a:lstStyle/>
          <a:p>
            <a:pPr eaLnBrk="1" hangingPunct="1">
              <a:lnSpc>
                <a:spcPct val="80000"/>
              </a:lnSpc>
              <a:buFont typeface="Wingdings" pitchFamily="2" charset="2"/>
              <a:buChar char="q"/>
            </a:pPr>
            <a:r>
              <a:rPr lang="en-US" sz="1900" b="1" dirty="0" smtClean="0">
                <a:latin typeface="Times New Roman" pitchFamily="18" charset="0"/>
                <a:ea typeface="ＭＳ Ｐゴシック" pitchFamily="34" charset="-128"/>
                <a:cs typeface="Times New Roman" pitchFamily="18" charset="0"/>
              </a:rPr>
              <a:t>Objective</a:t>
            </a:r>
            <a:r>
              <a:rPr lang="el-GR" sz="1900" b="1" dirty="0" smtClean="0">
                <a:latin typeface="Times New Roman" pitchFamily="18" charset="0"/>
                <a:ea typeface="ＭＳ Ｐゴシック" pitchFamily="34" charset="-128"/>
                <a:cs typeface="Times New Roman" pitchFamily="18" charset="0"/>
              </a:rPr>
              <a:t>:</a:t>
            </a:r>
            <a:r>
              <a:rPr lang="el-GR" sz="1900" dirty="0" smtClean="0">
                <a:latin typeface="Times New Roman" pitchFamily="18" charset="0"/>
                <a:ea typeface="ＭＳ Ｐゴシック" pitchFamily="34" charset="-128"/>
                <a:cs typeface="Times New Roman" pitchFamily="18" charset="0"/>
              </a:rPr>
              <a:t>  </a:t>
            </a:r>
            <a:r>
              <a:rPr lang="en-US" sz="1900" dirty="0" smtClean="0">
                <a:latin typeface="Times New Roman" pitchFamily="18" charset="0"/>
                <a:ea typeface="ＭＳ Ｐゴシック" pitchFamily="34" charset="-128"/>
                <a:cs typeface="Times New Roman" pitchFamily="18" charset="0"/>
              </a:rPr>
              <a:t>Combine ACT and text messages for smoking cessation and assess how effective the combination is in adolescents for promoting smoking cessation and relevant behaviors. </a:t>
            </a:r>
            <a:endParaRPr lang="el-GR" sz="1900" dirty="0" smtClean="0">
              <a:latin typeface="Times New Roman" pitchFamily="18" charset="0"/>
              <a:ea typeface="ＭＳ Ｐゴシック" pitchFamily="34" charset="-128"/>
              <a:cs typeface="Times New Roman" pitchFamily="18" charset="0"/>
            </a:endParaRPr>
          </a:p>
          <a:p>
            <a:pPr eaLnBrk="1" hangingPunct="1">
              <a:lnSpc>
                <a:spcPct val="80000"/>
              </a:lnSpc>
              <a:buFont typeface="Wingdings" pitchFamily="2" charset="2"/>
              <a:buChar char="q"/>
            </a:pPr>
            <a:r>
              <a:rPr lang="el-GR" sz="1900" b="1" dirty="0" smtClean="0">
                <a:latin typeface="Times New Roman" pitchFamily="18" charset="0"/>
                <a:ea typeface="ＭＳ Ｐゴシック" pitchFamily="34" charset="-128"/>
                <a:cs typeface="Times New Roman" pitchFamily="18" charset="0"/>
              </a:rPr>
              <a:t> </a:t>
            </a:r>
            <a:r>
              <a:rPr lang="en-US" sz="2000" b="1" dirty="0" smtClean="0">
                <a:latin typeface="Times New Roman" pitchFamily="18" charset="0"/>
                <a:ea typeface="ＭＳ Ｐゴシック" pitchFamily="34" charset="-128"/>
                <a:cs typeface="Times New Roman" pitchFamily="18" charset="0"/>
              </a:rPr>
              <a:t>Hypotheses</a:t>
            </a:r>
            <a:r>
              <a:rPr lang="el-GR" sz="2000" b="1" dirty="0" smtClean="0">
                <a:latin typeface="Times New Roman" pitchFamily="18" charset="0"/>
                <a:ea typeface="ＭＳ Ｐゴシック" pitchFamily="34" charset="-128"/>
                <a:cs typeface="Times New Roman" pitchFamily="18" charset="0"/>
              </a:rPr>
              <a:t>:</a:t>
            </a:r>
          </a:p>
          <a:p>
            <a:pPr lvl="1" eaLnBrk="1" hangingPunct="1">
              <a:lnSpc>
                <a:spcPct val="80000"/>
              </a:lnSpc>
              <a:buFont typeface="Wingdings" pitchFamily="2" charset="2"/>
              <a:buChar char="§"/>
            </a:pPr>
            <a:r>
              <a:rPr lang="el-GR" sz="1900" b="1" dirty="0" smtClean="0">
                <a:latin typeface="Times New Roman" pitchFamily="18" charset="0"/>
                <a:ea typeface="ＭＳ Ｐゴシック" pitchFamily="34" charset="-128"/>
                <a:cs typeface="Times New Roman" pitchFamily="18" charset="0"/>
              </a:rPr>
              <a:t>1</a:t>
            </a:r>
            <a:r>
              <a:rPr lang="en-US" sz="1900" b="1" baseline="30000" dirty="0" err="1" smtClean="0">
                <a:latin typeface="Times New Roman" pitchFamily="18" charset="0"/>
                <a:ea typeface="ＭＳ Ｐゴシック" pitchFamily="34" charset="-128"/>
                <a:cs typeface="Times New Roman" pitchFamily="18" charset="0"/>
              </a:rPr>
              <a:t>st</a:t>
            </a:r>
            <a:r>
              <a:rPr lang="el-GR" sz="1900" b="1" dirty="0" smtClean="0">
                <a:latin typeface="Times New Roman" pitchFamily="18" charset="0"/>
                <a:ea typeface="ＭＳ Ｐゴシック" pitchFamily="34" charset="-128"/>
                <a:cs typeface="Times New Roman" pitchFamily="18" charset="0"/>
              </a:rPr>
              <a:t>: </a:t>
            </a:r>
            <a:r>
              <a:rPr lang="en-US" sz="1900" dirty="0" smtClean="0">
                <a:latin typeface="Times New Roman" pitchFamily="18" charset="0"/>
                <a:ea typeface="ＭＳ Ｐゴシック" pitchFamily="34" charset="-128"/>
                <a:cs typeface="Times New Roman" pitchFamily="18" charset="0"/>
              </a:rPr>
              <a:t>The ACT-SMS group will have </a:t>
            </a:r>
            <a:r>
              <a:rPr lang="en-US" sz="1900" i="1" dirty="0" smtClean="0">
                <a:latin typeface="Times New Roman" pitchFamily="18" charset="0"/>
                <a:ea typeface="ＭＳ Ｐゴシック" pitchFamily="34" charset="-128"/>
                <a:cs typeface="Times New Roman" pitchFamily="18" charset="0"/>
              </a:rPr>
              <a:t>lower percentages of smokers </a:t>
            </a:r>
            <a:r>
              <a:rPr lang="en-US" sz="1900" dirty="0" smtClean="0">
                <a:latin typeface="Times New Roman" pitchFamily="18" charset="0"/>
                <a:ea typeface="ＭＳ Ｐゴシック" pitchFamily="34" charset="-128"/>
                <a:cs typeface="Times New Roman" pitchFamily="18" charset="0"/>
              </a:rPr>
              <a:t>compared to the ACT group or the control group, based on the carbon monoxide (CO) levels before and after treatment. </a:t>
            </a:r>
            <a:endParaRPr lang="el-GR" sz="1900" dirty="0" smtClean="0">
              <a:latin typeface="Times New Roman" pitchFamily="18" charset="0"/>
              <a:ea typeface="ＭＳ Ｐゴシック" pitchFamily="34" charset="-128"/>
              <a:cs typeface="Times New Roman" pitchFamily="18" charset="0"/>
            </a:endParaRPr>
          </a:p>
          <a:p>
            <a:pPr lvl="1" eaLnBrk="1" hangingPunct="1">
              <a:lnSpc>
                <a:spcPct val="80000"/>
              </a:lnSpc>
              <a:buFont typeface="Wingdings" pitchFamily="2" charset="2"/>
              <a:buChar char="§"/>
            </a:pPr>
            <a:r>
              <a:rPr lang="el-GR" sz="1900" b="1" dirty="0" smtClean="0">
                <a:latin typeface="Times New Roman" pitchFamily="18" charset="0"/>
                <a:ea typeface="ＭＳ Ｐゴシック" pitchFamily="34" charset="-128"/>
                <a:cs typeface="Times New Roman" pitchFamily="18" charset="0"/>
              </a:rPr>
              <a:t>2</a:t>
            </a:r>
            <a:r>
              <a:rPr lang="en-US" sz="1900" b="1" baseline="30000" dirty="0" err="1" smtClean="0">
                <a:latin typeface="Times New Roman" pitchFamily="18" charset="0"/>
                <a:ea typeface="ＭＳ Ｐゴシック" pitchFamily="34" charset="-128"/>
                <a:cs typeface="Times New Roman" pitchFamily="18" charset="0"/>
              </a:rPr>
              <a:t>nd</a:t>
            </a:r>
            <a:r>
              <a:rPr lang="el-GR" sz="1900" b="1" dirty="0" smtClean="0">
                <a:latin typeface="Times New Roman" pitchFamily="18" charset="0"/>
                <a:ea typeface="ＭＳ Ｐゴシック" pitchFamily="34" charset="-128"/>
                <a:cs typeface="Times New Roman" pitchFamily="18" charset="0"/>
              </a:rPr>
              <a:t>:</a:t>
            </a:r>
            <a:r>
              <a:rPr lang="en-US" sz="1900" b="1" dirty="0" smtClean="0">
                <a:latin typeface="Times New Roman" pitchFamily="18" charset="0"/>
                <a:ea typeface="ＭＳ Ｐゴシック" pitchFamily="34" charset="-128"/>
                <a:cs typeface="Times New Roman" pitchFamily="18" charset="0"/>
              </a:rPr>
              <a:t> </a:t>
            </a:r>
            <a:r>
              <a:rPr lang="en-US" sz="1900" dirty="0" smtClean="0">
                <a:latin typeface="Times New Roman" pitchFamily="18" charset="0"/>
                <a:ea typeface="ＭＳ Ｐゴシック" pitchFamily="34" charset="-128"/>
                <a:cs typeface="Times New Roman" pitchFamily="18" charset="0"/>
              </a:rPr>
              <a:t>The ACT-SMS group will have </a:t>
            </a:r>
            <a:r>
              <a:rPr lang="en-US" sz="1900" i="1" dirty="0" smtClean="0">
                <a:latin typeface="Times New Roman" pitchFamily="18" charset="0"/>
                <a:ea typeface="ＭＳ Ｐゴシック" pitchFamily="34" charset="-128"/>
                <a:cs typeface="Times New Roman" pitchFamily="18" charset="0"/>
              </a:rPr>
              <a:t>lower levels of nicotine dependence </a:t>
            </a:r>
            <a:r>
              <a:rPr lang="en-US" sz="1900" dirty="0" smtClean="0">
                <a:latin typeface="Times New Roman" pitchFamily="18" charset="0"/>
                <a:ea typeface="ＭＳ Ｐゴシック" pitchFamily="34" charset="-128"/>
                <a:cs typeface="Times New Roman" pitchFamily="18" charset="0"/>
              </a:rPr>
              <a:t>compared to the other two groups, based on the scores on the </a:t>
            </a:r>
            <a:r>
              <a:rPr lang="en-US" sz="1900" dirty="0" err="1" smtClean="0">
                <a:latin typeface="Times New Roman" pitchFamily="18" charset="0"/>
                <a:ea typeface="ＭＳ Ｐゴシック" pitchFamily="34" charset="-128"/>
                <a:cs typeface="Times New Roman" pitchFamily="18" charset="0"/>
              </a:rPr>
              <a:t>Fagerstrom</a:t>
            </a:r>
            <a:r>
              <a:rPr lang="en-US" sz="1900" dirty="0" smtClean="0">
                <a:latin typeface="Times New Roman" pitchFamily="18" charset="0"/>
                <a:ea typeface="ＭＳ Ｐゴシック" pitchFamily="34" charset="-128"/>
                <a:cs typeface="Times New Roman" pitchFamily="18" charset="0"/>
              </a:rPr>
              <a:t> Test of Nicotine Dependence (FTND) before and after treatment</a:t>
            </a:r>
            <a:r>
              <a:rPr lang="el-GR" sz="1900" dirty="0" smtClean="0">
                <a:latin typeface="Times New Roman" pitchFamily="18" charset="0"/>
                <a:ea typeface="ＭＳ Ｐゴシック" pitchFamily="34" charset="-128"/>
                <a:cs typeface="Times New Roman" pitchFamily="18" charset="0"/>
              </a:rPr>
              <a:t>.</a:t>
            </a:r>
          </a:p>
          <a:p>
            <a:pPr lvl="1" eaLnBrk="1" hangingPunct="1">
              <a:lnSpc>
                <a:spcPct val="80000"/>
              </a:lnSpc>
              <a:buFont typeface="Wingdings" pitchFamily="2" charset="2"/>
              <a:buChar char="§"/>
            </a:pPr>
            <a:r>
              <a:rPr lang="el-GR" sz="1900" b="1" dirty="0" smtClean="0">
                <a:latin typeface="Times New Roman" pitchFamily="18" charset="0"/>
                <a:ea typeface="ＭＳ Ｐゴシック" pitchFamily="34" charset="-128"/>
                <a:cs typeface="Times New Roman" pitchFamily="18" charset="0"/>
              </a:rPr>
              <a:t>3</a:t>
            </a:r>
            <a:r>
              <a:rPr lang="en-US" sz="1900" b="1" baseline="30000" dirty="0" err="1" smtClean="0">
                <a:latin typeface="Times New Roman" pitchFamily="18" charset="0"/>
                <a:ea typeface="ＭＳ Ｐゴシック" pitchFamily="34" charset="-128"/>
                <a:cs typeface="Times New Roman" pitchFamily="18" charset="0"/>
              </a:rPr>
              <a:t>rd</a:t>
            </a:r>
            <a:r>
              <a:rPr lang="el-GR" sz="1900" b="1" dirty="0" smtClean="0">
                <a:latin typeface="Times New Roman" pitchFamily="18" charset="0"/>
                <a:ea typeface="ＭＳ Ｐゴシック" pitchFamily="34" charset="-128"/>
                <a:cs typeface="Times New Roman" pitchFamily="18" charset="0"/>
              </a:rPr>
              <a:t>:</a:t>
            </a:r>
            <a:r>
              <a:rPr lang="el-GR" sz="1900" dirty="0" smtClean="0">
                <a:latin typeface="Times New Roman" pitchFamily="18" charset="0"/>
                <a:ea typeface="ＭＳ Ｐゴシック" pitchFamily="34" charset="-128"/>
                <a:cs typeface="Times New Roman" pitchFamily="18" charset="0"/>
              </a:rPr>
              <a:t> </a:t>
            </a:r>
            <a:r>
              <a:rPr lang="en-US" sz="1900" dirty="0" smtClean="0">
                <a:latin typeface="Times New Roman" pitchFamily="18" charset="0"/>
                <a:ea typeface="ＭＳ Ｐゴシック" pitchFamily="34" charset="-128"/>
                <a:cs typeface="Times New Roman" pitchFamily="18" charset="0"/>
              </a:rPr>
              <a:t>The ACT-SMS group will have </a:t>
            </a:r>
            <a:r>
              <a:rPr lang="en-US" sz="1900" i="1" dirty="0" smtClean="0">
                <a:latin typeface="Times New Roman" pitchFamily="18" charset="0"/>
                <a:ea typeface="ＭＳ Ｐゴシック" pitchFamily="34" charset="-128"/>
                <a:cs typeface="Times New Roman" pitchFamily="18" charset="0"/>
              </a:rPr>
              <a:t>lower levels of inflexibility</a:t>
            </a:r>
            <a:r>
              <a:rPr lang="en-US" sz="1900" dirty="0" smtClean="0">
                <a:latin typeface="Times New Roman" pitchFamily="18" charset="0"/>
                <a:ea typeface="ＭＳ Ｐゴシック" pitchFamily="34" charset="-128"/>
                <a:cs typeface="Times New Roman" pitchFamily="18" charset="0"/>
              </a:rPr>
              <a:t> compared to the other two groups, based on the scores on the Avoidance and Inflexibility Scale (AIS) before and after treatment</a:t>
            </a:r>
            <a:r>
              <a:rPr lang="el-GR" sz="1900" dirty="0" smtClean="0">
                <a:latin typeface="Times New Roman" pitchFamily="18" charset="0"/>
                <a:ea typeface="ＭＳ Ｐゴシック" pitchFamily="34" charset="-128"/>
                <a:cs typeface="Times New Roman" pitchFamily="18" charset="0"/>
              </a:rPr>
              <a:t>.</a:t>
            </a:r>
            <a:r>
              <a:rPr lang="en-US" sz="1900" dirty="0" smtClean="0">
                <a:latin typeface="Times New Roman" pitchFamily="18" charset="0"/>
                <a:ea typeface="ＭＳ Ｐゴシック" pitchFamily="34" charset="-128"/>
                <a:cs typeface="Times New Roman" pitchFamily="18" charset="0"/>
              </a:rPr>
              <a:t> </a:t>
            </a:r>
            <a:endParaRPr lang="el-GR" sz="1900" dirty="0" smtClean="0">
              <a:latin typeface="Times New Roman" pitchFamily="18" charset="0"/>
              <a:ea typeface="ＭＳ Ｐゴシック" pitchFamily="34" charset="-128"/>
              <a:cs typeface="Times New Roman" pitchFamily="18" charset="0"/>
            </a:endParaRPr>
          </a:p>
          <a:p>
            <a:pPr lvl="1" eaLnBrk="1" hangingPunct="1">
              <a:lnSpc>
                <a:spcPct val="80000"/>
              </a:lnSpc>
              <a:buFont typeface="Wingdings" pitchFamily="2" charset="2"/>
              <a:buChar char="§"/>
            </a:pPr>
            <a:r>
              <a:rPr lang="el-GR" sz="1900" b="1" dirty="0" smtClean="0">
                <a:latin typeface="Times New Roman" pitchFamily="18" charset="0"/>
                <a:ea typeface="ＭＳ Ｐゴシック" pitchFamily="34" charset="-128"/>
                <a:cs typeface="Times New Roman" pitchFamily="18" charset="0"/>
              </a:rPr>
              <a:t>4</a:t>
            </a:r>
            <a:r>
              <a:rPr lang="en-US" sz="1900" b="1" baseline="30000" dirty="0" err="1" smtClean="0">
                <a:latin typeface="Times New Roman" pitchFamily="18" charset="0"/>
                <a:ea typeface="ＭＳ Ｐゴシック" pitchFamily="34" charset="-128"/>
                <a:cs typeface="Times New Roman" pitchFamily="18" charset="0"/>
              </a:rPr>
              <a:t>th</a:t>
            </a:r>
            <a:r>
              <a:rPr lang="el-GR" sz="1900" b="1" dirty="0" smtClean="0">
                <a:latin typeface="Times New Roman" pitchFamily="18" charset="0"/>
                <a:ea typeface="ＭＳ Ｐゴシック" pitchFamily="34" charset="-128"/>
                <a:cs typeface="Times New Roman" pitchFamily="18" charset="0"/>
              </a:rPr>
              <a:t>: </a:t>
            </a:r>
            <a:r>
              <a:rPr lang="en-US" sz="1900" dirty="0" smtClean="0">
                <a:latin typeface="Times New Roman" pitchFamily="18" charset="0"/>
                <a:ea typeface="ＭＳ Ｐゴシック" pitchFamily="34" charset="-128"/>
                <a:cs typeface="Times New Roman" pitchFamily="18" charset="0"/>
              </a:rPr>
              <a:t>The ACT-SMS</a:t>
            </a:r>
            <a:r>
              <a:rPr lang="el-GR" sz="1900" dirty="0" smtClean="0">
                <a:latin typeface="Times New Roman" pitchFamily="18" charset="0"/>
                <a:ea typeface="ＭＳ Ｐゴシック" pitchFamily="34" charset="-128"/>
                <a:cs typeface="Times New Roman" pitchFamily="18" charset="0"/>
              </a:rPr>
              <a:t> </a:t>
            </a:r>
            <a:r>
              <a:rPr lang="en-US" sz="1900" dirty="0" smtClean="0">
                <a:latin typeface="Times New Roman" pitchFamily="18" charset="0"/>
                <a:ea typeface="ＭＳ Ｐゴシック" pitchFamily="34" charset="-128"/>
                <a:cs typeface="Times New Roman" pitchFamily="18" charset="0"/>
              </a:rPr>
              <a:t>group will have </a:t>
            </a:r>
            <a:r>
              <a:rPr lang="en-US" sz="1900" i="1" dirty="0" smtClean="0">
                <a:latin typeface="Times New Roman" pitchFamily="18" charset="0"/>
                <a:ea typeface="ＭＳ Ｐゴシック" pitchFamily="34" charset="-128"/>
                <a:cs typeface="Times New Roman" pitchFamily="18" charset="0"/>
              </a:rPr>
              <a:t>lower levels of experiential avoidance and cognitive fusion</a:t>
            </a:r>
            <a:r>
              <a:rPr lang="en-US" sz="1900" dirty="0" smtClean="0">
                <a:latin typeface="Times New Roman" pitchFamily="18" charset="0"/>
                <a:ea typeface="ＭＳ Ｐゴシック" pitchFamily="34" charset="-128"/>
                <a:cs typeface="Times New Roman" pitchFamily="18" charset="0"/>
              </a:rPr>
              <a:t> compared to the other two groups, based on the scores on the Avoidance and Fusion Questionnaire for Youth (AFQ-Y8) before and after treatment</a:t>
            </a:r>
            <a:r>
              <a:rPr lang="el-GR" sz="1900" dirty="0" smtClean="0">
                <a:latin typeface="Times New Roman" pitchFamily="18" charset="0"/>
                <a:ea typeface="ＭＳ Ｐゴシック" pitchFamily="34" charset="-128"/>
                <a:cs typeface="Times New Roman" pitchFamily="18" charset="0"/>
              </a:rPr>
              <a:t>.</a:t>
            </a:r>
            <a:r>
              <a:rPr lang="en-US" sz="1900" dirty="0" smtClean="0">
                <a:latin typeface="Times New Roman" pitchFamily="18" charset="0"/>
                <a:ea typeface="ＭＳ Ｐゴシック" pitchFamily="34" charset="-128"/>
                <a:cs typeface="Times New Roman" pitchFamily="18" charset="0"/>
              </a:rPr>
              <a:t> </a:t>
            </a:r>
            <a:endParaRPr lang="el-GR" sz="1900" dirty="0" smtClean="0">
              <a:latin typeface="Times New Roman" pitchFamily="18" charset="0"/>
              <a:ea typeface="ＭＳ Ｐゴシック" pitchFamily="34" charset="-128"/>
              <a:cs typeface="Times New Roman" pitchFamily="18" charset="0"/>
            </a:endParaRPr>
          </a:p>
          <a:p>
            <a:pPr lvl="1" eaLnBrk="1" hangingPunct="1">
              <a:lnSpc>
                <a:spcPct val="80000"/>
              </a:lnSpc>
              <a:buFont typeface="Wingdings" pitchFamily="2" charset="2"/>
              <a:buChar char="§"/>
            </a:pPr>
            <a:r>
              <a:rPr lang="el-GR" sz="1900" b="1" dirty="0" smtClean="0">
                <a:latin typeface="Times New Roman" pitchFamily="18" charset="0"/>
                <a:ea typeface="ＭＳ Ｐゴシック" pitchFamily="34" charset="-128"/>
                <a:cs typeface="Times New Roman" pitchFamily="18" charset="0"/>
              </a:rPr>
              <a:t>5</a:t>
            </a:r>
            <a:r>
              <a:rPr lang="en-US" sz="1900" b="1" baseline="30000" dirty="0" err="1" smtClean="0">
                <a:latin typeface="Times New Roman" pitchFamily="18" charset="0"/>
                <a:ea typeface="ＭＳ Ｐゴシック" pitchFamily="34" charset="-128"/>
                <a:cs typeface="Times New Roman" pitchFamily="18" charset="0"/>
              </a:rPr>
              <a:t>th</a:t>
            </a:r>
            <a:r>
              <a:rPr lang="el-GR" sz="1900" b="1" dirty="0" smtClean="0">
                <a:latin typeface="Times New Roman" pitchFamily="18" charset="0"/>
                <a:ea typeface="ＭＳ Ｐゴシック" pitchFamily="34" charset="-128"/>
                <a:cs typeface="Times New Roman" pitchFamily="18" charset="0"/>
              </a:rPr>
              <a:t>:</a:t>
            </a:r>
            <a:r>
              <a:rPr lang="el-GR" sz="1900" dirty="0" smtClean="0">
                <a:latin typeface="Times New Roman" pitchFamily="18" charset="0"/>
                <a:ea typeface="ＭＳ Ｐゴシック" pitchFamily="34" charset="-128"/>
                <a:cs typeface="Times New Roman" pitchFamily="18" charset="0"/>
              </a:rPr>
              <a:t> </a:t>
            </a:r>
            <a:r>
              <a:rPr lang="en-US" sz="1900" dirty="0" smtClean="0">
                <a:latin typeface="Times New Roman" pitchFamily="18" charset="0"/>
                <a:ea typeface="ＭＳ Ｐゴシック" pitchFamily="34" charset="-128"/>
                <a:cs typeface="Times New Roman" pitchFamily="18" charset="0"/>
              </a:rPr>
              <a:t>The</a:t>
            </a:r>
            <a:r>
              <a:rPr lang="el-GR" sz="1900" dirty="0" smtClean="0">
                <a:latin typeface="Times New Roman" pitchFamily="18" charset="0"/>
                <a:ea typeface="ＭＳ Ｐゴシック" pitchFamily="34" charset="-128"/>
                <a:cs typeface="Times New Roman" pitchFamily="18" charset="0"/>
              </a:rPr>
              <a:t> </a:t>
            </a:r>
            <a:r>
              <a:rPr lang="en-US" sz="1900" dirty="0" smtClean="0">
                <a:latin typeface="Times New Roman" pitchFamily="18" charset="0"/>
                <a:ea typeface="ＭＳ Ｐゴシック" pitchFamily="34" charset="-128"/>
                <a:cs typeface="Times New Roman" pitchFamily="18" charset="0"/>
              </a:rPr>
              <a:t>ACT-SMS</a:t>
            </a:r>
            <a:r>
              <a:rPr lang="el-GR" sz="1900" dirty="0" smtClean="0">
                <a:latin typeface="Times New Roman" pitchFamily="18" charset="0"/>
                <a:ea typeface="ＭＳ Ｐゴシック" pitchFamily="34" charset="-128"/>
                <a:cs typeface="Times New Roman" pitchFamily="18" charset="0"/>
              </a:rPr>
              <a:t> </a:t>
            </a:r>
            <a:r>
              <a:rPr lang="en-US" sz="1900" dirty="0" smtClean="0">
                <a:latin typeface="Times New Roman" pitchFamily="18" charset="0"/>
                <a:ea typeface="ＭＳ Ｐゴシック" pitchFamily="34" charset="-128"/>
                <a:cs typeface="Times New Roman" pitchFamily="18" charset="0"/>
              </a:rPr>
              <a:t>group will have </a:t>
            </a:r>
            <a:r>
              <a:rPr lang="en-US" sz="1900" i="1" dirty="0" smtClean="0">
                <a:latin typeface="Times New Roman" pitchFamily="18" charset="0"/>
                <a:ea typeface="ＭＳ Ｐゴシック" pitchFamily="34" charset="-128"/>
                <a:cs typeface="Times New Roman" pitchFamily="18" charset="0"/>
              </a:rPr>
              <a:t>lower levels of perceived stress</a:t>
            </a:r>
            <a:r>
              <a:rPr lang="en-US" sz="1900" dirty="0" smtClean="0">
                <a:latin typeface="Times New Roman" pitchFamily="18" charset="0"/>
                <a:ea typeface="ＭＳ Ｐゴシック" pitchFamily="34" charset="-128"/>
                <a:cs typeface="Times New Roman" pitchFamily="18" charset="0"/>
              </a:rPr>
              <a:t> compared to the other two groups, based on the scores on the Perceived Stress Scale (PSS) before and after the treatment</a:t>
            </a:r>
            <a:r>
              <a:rPr lang="el-GR" sz="1900" dirty="0" smtClean="0">
                <a:latin typeface="Times New Roman" pitchFamily="18" charset="0"/>
                <a:ea typeface="ＭＳ Ｐゴシック" pitchFamily="34" charset="-128"/>
                <a:cs typeface="Times New Roman" pitchFamily="18" charset="0"/>
              </a:rPr>
              <a:t>.</a:t>
            </a:r>
            <a:r>
              <a:rPr lang="en-US" sz="1900" dirty="0" smtClean="0">
                <a:latin typeface="Times New Roman" pitchFamily="18" charset="0"/>
                <a:ea typeface="ＭＳ Ｐゴシック" pitchFamily="34" charset="-128"/>
                <a:cs typeface="Times New Roman" pitchFamily="18" charset="0"/>
              </a:rPr>
              <a:t> </a:t>
            </a:r>
            <a:endParaRPr lang="el-GR" sz="1900" dirty="0" smtClean="0">
              <a:latin typeface="Times New Roman" pitchFamily="18" charset="0"/>
              <a:ea typeface="ＭＳ Ｐゴシック" pitchFamily="34" charset="-128"/>
              <a:cs typeface="Times New Roman" pitchFamily="18" charset="0"/>
            </a:endParaRPr>
          </a:p>
          <a:p>
            <a:pPr lvl="1" eaLnBrk="1" hangingPunct="1">
              <a:lnSpc>
                <a:spcPct val="80000"/>
              </a:lnSpc>
              <a:buFont typeface="Wingdings" pitchFamily="2" charset="2"/>
              <a:buChar char="§"/>
            </a:pPr>
            <a:endParaRPr lang="el-GR" sz="1900" dirty="0" smtClean="0">
              <a:latin typeface="Times New Roman" pitchFamily="18" charset="0"/>
              <a:ea typeface="ＭＳ Ｐゴシック" pitchFamily="34" charset="-128"/>
              <a:cs typeface="Times New Roman" pitchFamily="18" charset="0"/>
            </a:endParaRPr>
          </a:p>
          <a:p>
            <a:pPr lvl="1" eaLnBrk="1" hangingPunct="1">
              <a:lnSpc>
                <a:spcPct val="80000"/>
              </a:lnSpc>
              <a:buFont typeface="Wingdings" pitchFamily="2" charset="2"/>
              <a:buChar char="§"/>
            </a:pPr>
            <a:endParaRPr lang="el-GR" sz="1900" dirty="0" smtClean="0">
              <a:latin typeface="Times New Roman" pitchFamily="18" charset="0"/>
              <a:ea typeface="ＭＳ Ｐゴシック" pitchFamily="34" charset="-128"/>
              <a:cs typeface="Times New Roman" pitchFamily="18" charset="0"/>
            </a:endParaRPr>
          </a:p>
          <a:p>
            <a:pPr lvl="1" eaLnBrk="1" hangingPunct="1">
              <a:lnSpc>
                <a:spcPct val="80000"/>
              </a:lnSpc>
              <a:buFont typeface="Wingdings" pitchFamily="2" charset="2"/>
              <a:buChar char="§"/>
            </a:pPr>
            <a:endParaRPr lang="el-GR" sz="1900" dirty="0" smtClean="0">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b="1" cap="none" dirty="0" smtClean="0">
                <a:latin typeface="Times New Roman" pitchFamily="18" charset="0"/>
                <a:ea typeface="+mj-ea"/>
                <a:cs typeface="Times New Roman" pitchFamily="18" charset="0"/>
              </a:rPr>
              <a:t>Methodology</a:t>
            </a:r>
            <a:endParaRPr lang="el-GR" b="1" dirty="0">
              <a:ea typeface="+mj-ea"/>
            </a:endParaRPr>
          </a:p>
        </p:txBody>
      </p:sp>
      <p:sp>
        <p:nvSpPr>
          <p:cNvPr id="28674" name="Content Placeholder 2"/>
          <p:cNvSpPr>
            <a:spLocks noGrp="1"/>
          </p:cNvSpPr>
          <p:nvPr>
            <p:ph idx="1"/>
          </p:nvPr>
        </p:nvSpPr>
        <p:spPr>
          <a:xfrm>
            <a:off x="0" y="1554163"/>
            <a:ext cx="8991600" cy="5303837"/>
          </a:xfrm>
        </p:spPr>
        <p:txBody>
          <a:bodyPr/>
          <a:lstStyle/>
          <a:p>
            <a:pPr eaLnBrk="1" hangingPunct="1">
              <a:buFont typeface="Wingdings 2" pitchFamily="18" charset="2"/>
              <a:buNone/>
            </a:pPr>
            <a:r>
              <a:rPr lang="en-US" sz="2800" b="1" dirty="0" smtClean="0">
                <a:latin typeface="Times New Roman" pitchFamily="18" charset="0"/>
                <a:ea typeface="ＭＳ Ｐゴシック" pitchFamily="34" charset="-128"/>
                <a:cs typeface="Times New Roman" pitchFamily="18" charset="0"/>
              </a:rPr>
              <a:t>Participants:</a:t>
            </a:r>
            <a:endParaRPr lang="el-GR" sz="2800" b="1" dirty="0" smtClean="0">
              <a:latin typeface="Times New Roman" pitchFamily="18" charset="0"/>
              <a:ea typeface="ＭＳ Ｐゴシック" pitchFamily="34" charset="-128"/>
              <a:cs typeface="Times New Roman" pitchFamily="18" charset="0"/>
            </a:endParaRPr>
          </a:p>
          <a:p>
            <a:pPr eaLnBrk="1" hangingPunct="1">
              <a:buFont typeface="Wingdings" pitchFamily="2" charset="2"/>
              <a:buChar char="q"/>
            </a:pPr>
            <a:r>
              <a:rPr lang="en-US" sz="2600" b="1" dirty="0" smtClean="0">
                <a:latin typeface="Times New Roman" pitchFamily="18" charset="0"/>
                <a:ea typeface="ＭＳ Ｐゴシック" pitchFamily="34" charset="-128"/>
                <a:cs typeface="Times New Roman" pitchFamily="18" charset="0"/>
              </a:rPr>
              <a:t>Phase</a:t>
            </a:r>
            <a:r>
              <a:rPr lang="el-GR" sz="2600" b="1" dirty="0" smtClean="0">
                <a:latin typeface="Times New Roman" pitchFamily="18" charset="0"/>
                <a:ea typeface="ＭＳ Ｐゴシック" pitchFamily="34" charset="-128"/>
                <a:cs typeface="Times New Roman" pitchFamily="18" charset="0"/>
              </a:rPr>
              <a:t> 1: </a:t>
            </a:r>
            <a:r>
              <a:rPr lang="el-GR" sz="2600" dirty="0" smtClean="0">
                <a:latin typeface="Times New Roman" pitchFamily="18" charset="0"/>
                <a:ea typeface="ＭＳ Ｐゴシック" pitchFamily="34" charset="-128"/>
                <a:cs typeface="Times New Roman" pitchFamily="18" charset="0"/>
              </a:rPr>
              <a:t>471 </a:t>
            </a:r>
            <a:r>
              <a:rPr lang="en-US" sz="2600" dirty="0" smtClean="0">
                <a:latin typeface="Times New Roman" pitchFamily="18" charset="0"/>
                <a:ea typeface="ＭＳ Ｐゴシック" pitchFamily="34" charset="-128"/>
                <a:cs typeface="Times New Roman" pitchFamily="18" charset="0"/>
              </a:rPr>
              <a:t>students</a:t>
            </a:r>
            <a:r>
              <a:rPr lang="el-GR" sz="2600" dirty="0" smtClean="0">
                <a:latin typeface="Times New Roman" pitchFamily="18" charset="0"/>
                <a:ea typeface="ＭＳ Ｐゴシック" pitchFamily="34" charset="-128"/>
                <a:cs typeface="Times New Roman" pitchFamily="18" charset="0"/>
              </a:rPr>
              <a:t>, </a:t>
            </a:r>
            <a:r>
              <a:rPr lang="en-US" sz="2600" dirty="0" smtClean="0">
                <a:latin typeface="Times New Roman" pitchFamily="18" charset="0"/>
                <a:ea typeface="ＭＳ Ｐゴシック" pitchFamily="34" charset="-128"/>
                <a:cs typeface="Times New Roman" pitchFamily="18" charset="0"/>
              </a:rPr>
              <a:t>1</a:t>
            </a:r>
            <a:r>
              <a:rPr lang="el-GR" sz="2600" dirty="0" smtClean="0">
                <a:latin typeface="Times New Roman" pitchFamily="18" charset="0"/>
                <a:ea typeface="ＭＳ Ｐゴシック" pitchFamily="34" charset="-128"/>
                <a:cs typeface="Times New Roman" pitchFamily="18" charset="0"/>
              </a:rPr>
              <a:t>5-20 </a:t>
            </a:r>
            <a:r>
              <a:rPr lang="en-US" sz="2600" dirty="0" smtClean="0">
                <a:latin typeface="Times New Roman" pitchFamily="18" charset="0"/>
                <a:ea typeface="ＭＳ Ｐゴシック" pitchFamily="34" charset="-128"/>
                <a:cs typeface="Times New Roman" pitchFamily="18" charset="0"/>
              </a:rPr>
              <a:t>years old</a:t>
            </a:r>
            <a:r>
              <a:rPr lang="el-GR" sz="2600" dirty="0" smtClean="0">
                <a:latin typeface="Times New Roman" pitchFamily="18" charset="0"/>
                <a:ea typeface="ＭＳ Ｐゴシック" pitchFamily="34" charset="-128"/>
                <a:cs typeface="Times New Roman" pitchFamily="18" charset="0"/>
              </a:rPr>
              <a:t> (Μ=15.68, </a:t>
            </a:r>
            <a:r>
              <a:rPr lang="en-US" sz="2600" dirty="0" smtClean="0">
                <a:latin typeface="Times New Roman" pitchFamily="18" charset="0"/>
                <a:ea typeface="ＭＳ Ｐゴシック" pitchFamily="34" charset="-128"/>
                <a:cs typeface="Times New Roman" pitchFamily="18" charset="0"/>
              </a:rPr>
              <a:t>SD=</a:t>
            </a:r>
            <a:r>
              <a:rPr lang="el-GR" sz="2600" dirty="0" smtClean="0">
                <a:latin typeface="Times New Roman" pitchFamily="18" charset="0"/>
                <a:ea typeface="ＭＳ Ｐゴシック" pitchFamily="34" charset="-128"/>
                <a:cs typeface="Times New Roman" pitchFamily="18" charset="0"/>
              </a:rPr>
              <a:t>1.04), </a:t>
            </a:r>
            <a:r>
              <a:rPr lang="en-US" sz="2600" dirty="0" smtClean="0">
                <a:latin typeface="Times New Roman" pitchFamily="18" charset="0"/>
                <a:ea typeface="ＭＳ Ｐゴシック" pitchFamily="34" charset="-128"/>
                <a:cs typeface="Times New Roman" pitchFamily="18" charset="0"/>
              </a:rPr>
              <a:t>from one high school and four technical schools participated in one briefing and motivation meeting</a:t>
            </a:r>
            <a:r>
              <a:rPr lang="el-GR" sz="2600" dirty="0" smtClean="0">
                <a:latin typeface="Times New Roman" pitchFamily="18" charset="0"/>
                <a:ea typeface="ＭＳ Ｐゴシック" pitchFamily="34" charset="-128"/>
                <a:cs typeface="Times New Roman" pitchFamily="18" charset="0"/>
              </a:rPr>
              <a:t>.</a:t>
            </a:r>
          </a:p>
          <a:p>
            <a:pPr eaLnBrk="1" hangingPunct="1">
              <a:buFont typeface="Wingdings" pitchFamily="2" charset="2"/>
              <a:buChar char="q"/>
            </a:pPr>
            <a:r>
              <a:rPr lang="en-US" sz="2600" b="1" dirty="0" smtClean="0">
                <a:latin typeface="Times New Roman" pitchFamily="18" charset="0"/>
                <a:ea typeface="ＭＳ Ｐゴシック" pitchFamily="34" charset="-128"/>
                <a:cs typeface="Times New Roman" pitchFamily="18" charset="0"/>
              </a:rPr>
              <a:t>Phase</a:t>
            </a:r>
            <a:r>
              <a:rPr lang="el-GR" sz="2600" b="1" dirty="0" smtClean="0">
                <a:latin typeface="Times New Roman" pitchFamily="18" charset="0"/>
                <a:ea typeface="ＭＳ Ｐゴシック" pitchFamily="34" charset="-128"/>
                <a:cs typeface="Times New Roman" pitchFamily="18" charset="0"/>
              </a:rPr>
              <a:t> 2: </a:t>
            </a:r>
            <a:r>
              <a:rPr lang="el-GR" sz="2600" dirty="0" smtClean="0">
                <a:latin typeface="Times New Roman" pitchFamily="18" charset="0"/>
                <a:ea typeface="ＭＳ Ｐゴシック" pitchFamily="34" charset="-128"/>
                <a:cs typeface="Times New Roman" pitchFamily="18" charset="0"/>
              </a:rPr>
              <a:t>225 </a:t>
            </a:r>
            <a:r>
              <a:rPr lang="en-US" sz="2600" dirty="0" smtClean="0">
                <a:latin typeface="Times New Roman" pitchFamily="18" charset="0"/>
                <a:ea typeface="ＭＳ Ｐゴシック" pitchFamily="34" charset="-128"/>
                <a:cs typeface="Times New Roman" pitchFamily="18" charset="0"/>
              </a:rPr>
              <a:t>smokers</a:t>
            </a:r>
            <a:r>
              <a:rPr lang="el-GR" sz="2600" dirty="0" smtClean="0">
                <a:latin typeface="Times New Roman" pitchFamily="18" charset="0"/>
                <a:ea typeface="ＭＳ Ｐゴシック" pitchFamily="34" charset="-128"/>
                <a:cs typeface="Times New Roman" pitchFamily="18" charset="0"/>
              </a:rPr>
              <a:t>, 15-20 </a:t>
            </a:r>
            <a:r>
              <a:rPr lang="en-US" sz="2600" dirty="0" smtClean="0">
                <a:latin typeface="Times New Roman" pitchFamily="18" charset="0"/>
                <a:ea typeface="ＭＳ Ｐゴシック" pitchFamily="34" charset="-128"/>
                <a:cs typeface="Times New Roman" pitchFamily="18" charset="0"/>
              </a:rPr>
              <a:t>years old</a:t>
            </a:r>
            <a:r>
              <a:rPr lang="el-GR" sz="2600" dirty="0" smtClean="0">
                <a:latin typeface="Times New Roman" pitchFamily="18" charset="0"/>
                <a:ea typeface="ＭＳ Ｐゴシック" pitchFamily="34" charset="-128"/>
                <a:cs typeface="Times New Roman" pitchFamily="18" charset="0"/>
              </a:rPr>
              <a:t> (Μ=16.23, </a:t>
            </a:r>
            <a:r>
              <a:rPr lang="en-US" sz="2600" dirty="0" smtClean="0">
                <a:latin typeface="Times New Roman" pitchFamily="18" charset="0"/>
                <a:ea typeface="ＭＳ Ｐゴシック" pitchFamily="34" charset="-128"/>
                <a:cs typeface="Times New Roman" pitchFamily="18" charset="0"/>
              </a:rPr>
              <a:t>SD=1.24</a:t>
            </a:r>
            <a:r>
              <a:rPr lang="el-GR" sz="2600" dirty="0" smtClean="0">
                <a:latin typeface="Times New Roman" pitchFamily="18" charset="0"/>
                <a:ea typeface="ＭＳ Ｐゴシック" pitchFamily="34" charset="-128"/>
                <a:cs typeface="Times New Roman" pitchFamily="18" charset="0"/>
              </a:rPr>
              <a:t>)</a:t>
            </a:r>
            <a:r>
              <a:rPr lang="en-US" sz="2600" dirty="0" smtClean="0">
                <a:latin typeface="Times New Roman" pitchFamily="18" charset="0"/>
                <a:ea typeface="ＭＳ Ｐゴシック" pitchFamily="34" charset="-128"/>
                <a:cs typeface="Times New Roman" pitchFamily="18" charset="0"/>
              </a:rPr>
              <a:t> were randomly selected to participate in the three groups</a:t>
            </a:r>
            <a:r>
              <a:rPr lang="el-GR" sz="2600" dirty="0" smtClean="0">
                <a:latin typeface="Times New Roman" pitchFamily="18" charset="0"/>
                <a:ea typeface="ＭＳ Ｐゴシック" pitchFamily="34" charset="-128"/>
                <a:cs typeface="Times New Roman" pitchFamily="18" charset="0"/>
              </a:rPr>
              <a:t>.</a:t>
            </a:r>
          </a:p>
          <a:p>
            <a:pPr lvl="1" eaLnBrk="1" hangingPunct="1">
              <a:buFont typeface="Wingdings" pitchFamily="2" charset="2"/>
              <a:buChar char="§"/>
            </a:pPr>
            <a:r>
              <a:rPr lang="en-US" sz="2600" dirty="0" smtClean="0">
                <a:latin typeface="Times New Roman" pitchFamily="18" charset="0"/>
                <a:ea typeface="ＭＳ Ｐゴシック" pitchFamily="34" charset="-128"/>
                <a:cs typeface="Times New Roman" pitchFamily="18" charset="0"/>
              </a:rPr>
              <a:t>ACT</a:t>
            </a:r>
            <a:r>
              <a:rPr lang="el-GR" sz="2600" dirty="0" smtClean="0">
                <a:latin typeface="Times New Roman" pitchFamily="18" charset="0"/>
                <a:ea typeface="ＭＳ Ｐゴシック" pitchFamily="34" charset="-128"/>
                <a:cs typeface="Times New Roman" pitchFamily="18" charset="0"/>
              </a:rPr>
              <a:t> </a:t>
            </a:r>
            <a:r>
              <a:rPr lang="en-US" sz="2600" dirty="0" smtClean="0">
                <a:latin typeface="Times New Roman" pitchFamily="18" charset="0"/>
                <a:ea typeface="ＭＳ Ｐゴシック" pitchFamily="34" charset="-128"/>
                <a:cs typeface="Times New Roman" pitchFamily="18" charset="0"/>
              </a:rPr>
              <a:t>group involved the participation of 80 smokers</a:t>
            </a:r>
            <a:endParaRPr lang="el-GR" sz="2600" dirty="0" smtClean="0">
              <a:latin typeface="Times New Roman" pitchFamily="18" charset="0"/>
              <a:ea typeface="ＭＳ Ｐゴシック" pitchFamily="34" charset="-128"/>
              <a:cs typeface="Times New Roman" pitchFamily="18" charset="0"/>
            </a:endParaRPr>
          </a:p>
          <a:p>
            <a:pPr lvl="1" eaLnBrk="1" hangingPunct="1">
              <a:buFont typeface="Wingdings" pitchFamily="2" charset="2"/>
              <a:buChar char="§"/>
            </a:pPr>
            <a:r>
              <a:rPr lang="en-US" sz="2600" dirty="0" smtClean="0">
                <a:latin typeface="Times New Roman" pitchFamily="18" charset="0"/>
                <a:ea typeface="ＭＳ Ｐゴシック" pitchFamily="34" charset="-128"/>
                <a:cs typeface="Times New Roman" pitchFamily="18" charset="0"/>
              </a:rPr>
              <a:t>ACT-SMS group involved the participation of </a:t>
            </a:r>
            <a:r>
              <a:rPr lang="el-GR" sz="2600" dirty="0" smtClean="0">
                <a:latin typeface="Times New Roman" pitchFamily="18" charset="0"/>
                <a:ea typeface="ＭＳ Ｐゴシック" pitchFamily="34" charset="-128"/>
                <a:cs typeface="Times New Roman" pitchFamily="18" charset="0"/>
              </a:rPr>
              <a:t>38 </a:t>
            </a:r>
            <a:r>
              <a:rPr lang="en-US" sz="2600" dirty="0" smtClean="0">
                <a:latin typeface="Times New Roman" pitchFamily="18" charset="0"/>
                <a:ea typeface="ＭＳ Ｐゴシック" pitchFamily="34" charset="-128"/>
                <a:cs typeface="Times New Roman" pitchFamily="18" charset="0"/>
              </a:rPr>
              <a:t>smokers</a:t>
            </a:r>
            <a:endParaRPr lang="el-GR" sz="2600" dirty="0" smtClean="0">
              <a:latin typeface="Times New Roman" pitchFamily="18" charset="0"/>
              <a:ea typeface="ＭＳ Ｐゴシック" pitchFamily="34" charset="-128"/>
              <a:cs typeface="Times New Roman" pitchFamily="18" charset="0"/>
            </a:endParaRPr>
          </a:p>
          <a:p>
            <a:pPr lvl="1" eaLnBrk="1" hangingPunct="1">
              <a:buFont typeface="Wingdings" pitchFamily="2" charset="2"/>
              <a:buChar char="§"/>
            </a:pPr>
            <a:r>
              <a:rPr lang="en-US" sz="2600" dirty="0" smtClean="0">
                <a:latin typeface="Times New Roman" pitchFamily="18" charset="0"/>
                <a:ea typeface="ＭＳ Ｐゴシック" pitchFamily="34" charset="-128"/>
                <a:cs typeface="Times New Roman" pitchFamily="18" charset="0"/>
              </a:rPr>
              <a:t>Control group involved the participation of </a:t>
            </a:r>
            <a:r>
              <a:rPr lang="el-GR" sz="2600" dirty="0" smtClean="0">
                <a:latin typeface="Times New Roman" pitchFamily="18" charset="0"/>
                <a:ea typeface="ＭＳ Ｐゴシック" pitchFamily="34" charset="-128"/>
                <a:cs typeface="Times New Roman" pitchFamily="18" charset="0"/>
              </a:rPr>
              <a:t>137 </a:t>
            </a:r>
            <a:r>
              <a:rPr lang="en-US" sz="2600" dirty="0" smtClean="0">
                <a:latin typeface="Times New Roman" pitchFamily="18" charset="0"/>
                <a:ea typeface="ＭＳ Ｐゴシック" pitchFamily="34" charset="-128"/>
                <a:cs typeface="Times New Roman" pitchFamily="18" charset="0"/>
              </a:rPr>
              <a:t>smokers</a:t>
            </a:r>
            <a:endParaRPr lang="el-GR" sz="2600" dirty="0" smtClean="0">
              <a:latin typeface="Times New Roman" pitchFamily="18" charset="0"/>
              <a:ea typeface="ＭＳ Ｐゴシック" pitchFamily="34" charset="-128"/>
              <a:cs typeface="Times New Roman" pitchFamily="18" charset="0"/>
            </a:endParaRPr>
          </a:p>
          <a:p>
            <a:pPr lvl="1" eaLnBrk="1" hangingPunct="1">
              <a:buFont typeface="Wingdings" pitchFamily="2" charset="2"/>
              <a:buChar char="q"/>
            </a:pPr>
            <a:endParaRPr lang="el-GR" b="1" dirty="0" smtClean="0">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b="1" cap="none" dirty="0" smtClean="0">
                <a:latin typeface="Times New Roman" pitchFamily="18" charset="0"/>
                <a:ea typeface="+mj-ea"/>
                <a:cs typeface="Times New Roman" pitchFamily="18" charset="0"/>
              </a:rPr>
              <a:t>Methodology</a:t>
            </a:r>
            <a:endParaRPr lang="el-GR" b="1" dirty="0">
              <a:ea typeface="+mj-ea"/>
            </a:endParaRPr>
          </a:p>
        </p:txBody>
      </p:sp>
      <p:sp>
        <p:nvSpPr>
          <p:cNvPr id="30722" name="Content Placeholder 2"/>
          <p:cNvSpPr>
            <a:spLocks noGrp="1"/>
          </p:cNvSpPr>
          <p:nvPr>
            <p:ph idx="1"/>
          </p:nvPr>
        </p:nvSpPr>
        <p:spPr>
          <a:xfrm>
            <a:off x="0" y="1554163"/>
            <a:ext cx="8991600" cy="5303837"/>
          </a:xfrm>
        </p:spPr>
        <p:txBody>
          <a:bodyPr/>
          <a:lstStyle/>
          <a:p>
            <a:pPr eaLnBrk="1" hangingPunct="1">
              <a:buFont typeface="Wingdings 2" pitchFamily="18" charset="2"/>
              <a:buNone/>
            </a:pPr>
            <a:r>
              <a:rPr lang="en-US" b="1" i="1" dirty="0" smtClean="0">
                <a:latin typeface="Times New Roman" pitchFamily="18" charset="0"/>
                <a:ea typeface="ＭＳ Ｐゴシック" pitchFamily="34" charset="-128"/>
                <a:cs typeface="Times New Roman" pitchFamily="18" charset="0"/>
              </a:rPr>
              <a:t>Measures</a:t>
            </a:r>
            <a:endParaRPr lang="el-GR" b="1" i="1" dirty="0" smtClean="0">
              <a:latin typeface="Times New Roman" pitchFamily="18" charset="0"/>
              <a:ea typeface="ＭＳ Ｐゴシック" pitchFamily="34" charset="-128"/>
              <a:cs typeface="Times New Roman" pitchFamily="18" charset="0"/>
            </a:endParaRPr>
          </a:p>
          <a:p>
            <a:pPr eaLnBrk="1" hangingPunct="1">
              <a:buFont typeface="Wingdings" pitchFamily="2" charset="2"/>
              <a:buChar char="q"/>
            </a:pPr>
            <a:r>
              <a:rPr lang="en-US" sz="3400" dirty="0" smtClean="0">
                <a:latin typeface="Times New Roman" pitchFamily="18" charset="0"/>
                <a:ea typeface="ＭＳ Ｐゴシック" pitchFamily="34" charset="-128"/>
                <a:cs typeface="Times New Roman" pitchFamily="18" charset="0"/>
              </a:rPr>
              <a:t>Demographic questionnaire</a:t>
            </a:r>
            <a:endParaRPr lang="el-GR" sz="3400" dirty="0" smtClean="0">
              <a:latin typeface="Times New Roman" pitchFamily="18" charset="0"/>
              <a:ea typeface="ＭＳ Ｐゴシック" pitchFamily="34" charset="-128"/>
              <a:cs typeface="Times New Roman" pitchFamily="18" charset="0"/>
            </a:endParaRPr>
          </a:p>
          <a:p>
            <a:pPr eaLnBrk="1" hangingPunct="1">
              <a:buFont typeface="Wingdings" pitchFamily="2" charset="2"/>
              <a:buChar char="q"/>
            </a:pPr>
            <a:r>
              <a:rPr lang="en-US" sz="3400" dirty="0" smtClean="0">
                <a:latin typeface="Times New Roman" pitchFamily="18" charset="0"/>
                <a:ea typeface="ＭＳ Ｐゴシック" pitchFamily="34" charset="-128"/>
                <a:cs typeface="Times New Roman" pitchFamily="18" charset="0"/>
              </a:rPr>
              <a:t>Carbon monoxide measurement</a:t>
            </a:r>
          </a:p>
          <a:p>
            <a:pPr eaLnBrk="1" hangingPunct="1">
              <a:buFont typeface="Wingdings" pitchFamily="2" charset="2"/>
              <a:buChar char="q"/>
            </a:pPr>
            <a:r>
              <a:rPr lang="en-US" sz="3400" dirty="0" err="1" smtClean="0">
                <a:latin typeface="Times New Roman" pitchFamily="18" charset="0"/>
                <a:ea typeface="ＭＳ Ｐゴシック" pitchFamily="34" charset="-128"/>
                <a:cs typeface="Times New Roman" pitchFamily="18" charset="0"/>
              </a:rPr>
              <a:t>Fagerstrom</a:t>
            </a:r>
            <a:r>
              <a:rPr lang="en-US" sz="3400" dirty="0" smtClean="0">
                <a:latin typeface="Times New Roman" pitchFamily="18" charset="0"/>
                <a:ea typeface="ＭＳ Ｐゴシック" pitchFamily="34" charset="-128"/>
                <a:cs typeface="Times New Roman" pitchFamily="18" charset="0"/>
              </a:rPr>
              <a:t> Test of Nicotine Dependence</a:t>
            </a:r>
          </a:p>
          <a:p>
            <a:pPr eaLnBrk="1" hangingPunct="1">
              <a:buFont typeface="Wingdings" pitchFamily="2" charset="2"/>
              <a:buChar char="q"/>
            </a:pPr>
            <a:r>
              <a:rPr lang="en-US" sz="3400" dirty="0" smtClean="0">
                <a:latin typeface="Times New Roman" pitchFamily="18" charset="0"/>
                <a:ea typeface="ＭＳ Ｐゴシック" pitchFamily="34" charset="-128"/>
                <a:cs typeface="Times New Roman" pitchFamily="18" charset="0"/>
              </a:rPr>
              <a:t>Avoidance and Inflexibility Scale</a:t>
            </a:r>
          </a:p>
          <a:p>
            <a:pPr eaLnBrk="1" hangingPunct="1">
              <a:buFont typeface="Wingdings" pitchFamily="2" charset="2"/>
              <a:buChar char="q"/>
            </a:pPr>
            <a:r>
              <a:rPr lang="en-US" sz="3400" dirty="0" smtClean="0">
                <a:latin typeface="Times New Roman" pitchFamily="18" charset="0"/>
                <a:ea typeface="ＭＳ Ｐゴシック" pitchFamily="34" charset="-128"/>
                <a:cs typeface="Times New Roman" pitchFamily="18" charset="0"/>
              </a:rPr>
              <a:t>Perceived Stress Scale</a:t>
            </a:r>
          </a:p>
          <a:p>
            <a:pPr eaLnBrk="1" hangingPunct="1">
              <a:buFont typeface="Wingdings" pitchFamily="2" charset="2"/>
              <a:buChar char="q"/>
            </a:pPr>
            <a:r>
              <a:rPr lang="en-US" sz="3400" dirty="0" smtClean="0">
                <a:latin typeface="Times New Roman" pitchFamily="18" charset="0"/>
                <a:ea typeface="ＭＳ Ｐゴシック" pitchFamily="34" charset="-128"/>
                <a:cs typeface="Times New Roman" pitchFamily="18" charset="0"/>
              </a:rPr>
              <a:t>Avoidance and Fusion Questionnaire for Youth</a:t>
            </a:r>
            <a:endParaRPr lang="el-GR" sz="3400" dirty="0" smtClean="0">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b="1" cap="none" dirty="0" smtClean="0">
                <a:latin typeface="Times New Roman" pitchFamily="18" charset="0"/>
                <a:ea typeface="+mj-ea"/>
                <a:cs typeface="Times New Roman" pitchFamily="18" charset="0"/>
              </a:rPr>
              <a:t>Methodology</a:t>
            </a:r>
            <a:endParaRPr lang="el-GR" b="1" dirty="0">
              <a:ea typeface="+mj-ea"/>
            </a:endParaRPr>
          </a:p>
        </p:txBody>
      </p:sp>
      <p:sp>
        <p:nvSpPr>
          <p:cNvPr id="32770" name="Content Placeholder 2"/>
          <p:cNvSpPr>
            <a:spLocks noGrp="1"/>
          </p:cNvSpPr>
          <p:nvPr>
            <p:ph idx="1"/>
          </p:nvPr>
        </p:nvSpPr>
        <p:spPr>
          <a:xfrm>
            <a:off x="304800" y="1554163"/>
            <a:ext cx="8686800" cy="5303837"/>
          </a:xfrm>
        </p:spPr>
        <p:txBody>
          <a:bodyPr/>
          <a:lstStyle/>
          <a:p>
            <a:pPr eaLnBrk="1" hangingPunct="1">
              <a:lnSpc>
                <a:spcPct val="80000"/>
              </a:lnSpc>
              <a:buFont typeface="Wingdings 2" pitchFamily="18" charset="2"/>
              <a:buNone/>
            </a:pPr>
            <a:r>
              <a:rPr lang="en-US" sz="3000" b="1" i="1" dirty="0" smtClean="0">
                <a:latin typeface="Times New Roman" pitchFamily="18" charset="0"/>
                <a:ea typeface="ＭＳ Ｐゴシック" pitchFamily="34" charset="-128"/>
                <a:cs typeface="Times New Roman" pitchFamily="18" charset="0"/>
              </a:rPr>
              <a:t>Procedure</a:t>
            </a:r>
            <a:endParaRPr lang="el-GR" sz="3000" b="1" i="1" dirty="0" smtClean="0">
              <a:latin typeface="Times New Roman" pitchFamily="18" charset="0"/>
              <a:ea typeface="ＭＳ Ｐゴシック" pitchFamily="34" charset="-128"/>
              <a:cs typeface="Times New Roman" pitchFamily="18" charset="0"/>
            </a:endParaRPr>
          </a:p>
          <a:p>
            <a:pPr lvl="1" eaLnBrk="1" hangingPunct="1">
              <a:lnSpc>
                <a:spcPct val="80000"/>
              </a:lnSpc>
              <a:buFont typeface="Wingdings" pitchFamily="2" charset="2"/>
              <a:buChar char="q"/>
            </a:pPr>
            <a:r>
              <a:rPr lang="en-US" b="1" i="1" dirty="0" smtClean="0">
                <a:latin typeface="Times New Roman" pitchFamily="18" charset="0"/>
                <a:ea typeface="ＭＳ Ｐゴシック" pitchFamily="34" charset="-128"/>
                <a:cs typeface="Times New Roman" pitchFamily="18" charset="0"/>
              </a:rPr>
              <a:t>Phase</a:t>
            </a:r>
            <a:r>
              <a:rPr lang="el-GR" b="1" i="1" dirty="0" smtClean="0">
                <a:latin typeface="Times New Roman" pitchFamily="18" charset="0"/>
                <a:ea typeface="ＭＳ Ｐゴシック" pitchFamily="34" charset="-128"/>
                <a:cs typeface="Times New Roman" pitchFamily="18" charset="0"/>
              </a:rPr>
              <a:t> 1:</a:t>
            </a:r>
            <a:r>
              <a:rPr lang="el-GR" sz="2600" b="1" i="1" dirty="0" smtClean="0">
                <a:latin typeface="Times New Roman" pitchFamily="18" charset="0"/>
                <a:ea typeface="ＭＳ Ｐゴシック" pitchFamily="34" charset="-128"/>
                <a:cs typeface="Times New Roman" pitchFamily="18" charset="0"/>
              </a:rPr>
              <a:t> </a:t>
            </a:r>
          </a:p>
          <a:p>
            <a:pPr lvl="2" eaLnBrk="1" hangingPunct="1">
              <a:lnSpc>
                <a:spcPct val="80000"/>
              </a:lnSpc>
              <a:buFont typeface="Wingdings" pitchFamily="2" charset="2"/>
              <a:buChar char="§"/>
            </a:pPr>
            <a:r>
              <a:rPr lang="en-US" sz="2600" dirty="0" smtClean="0">
                <a:latin typeface="Times New Roman" pitchFamily="18" charset="0"/>
                <a:ea typeface="ＭＳ Ｐゴシック" pitchFamily="34" charset="-128"/>
                <a:cs typeface="Times New Roman" pitchFamily="18" charset="0"/>
              </a:rPr>
              <a:t>Briefing and motivation meeting regarding the smoking cessation program</a:t>
            </a:r>
          </a:p>
          <a:p>
            <a:pPr lvl="2" eaLnBrk="1" hangingPunct="1">
              <a:lnSpc>
                <a:spcPct val="80000"/>
              </a:lnSpc>
              <a:buFont typeface="Wingdings" pitchFamily="2" charset="2"/>
              <a:buChar char="§"/>
            </a:pPr>
            <a:r>
              <a:rPr lang="en-US" sz="2600" dirty="0" smtClean="0">
                <a:latin typeface="Times New Roman" pitchFamily="18" charset="0"/>
                <a:ea typeface="ＭＳ Ｐゴシック" pitchFamily="34" charset="-128"/>
                <a:cs typeface="Times New Roman" pitchFamily="18" charset="0"/>
              </a:rPr>
              <a:t>Followed by the completion of questionnaires and measurement of carbon monoxide</a:t>
            </a:r>
            <a:endParaRPr lang="el-GR" sz="2600" dirty="0" smtClean="0">
              <a:latin typeface="Times New Roman" pitchFamily="18" charset="0"/>
              <a:ea typeface="ＭＳ Ｐゴシック" pitchFamily="34" charset="-128"/>
              <a:cs typeface="Times New Roman" pitchFamily="18" charset="0"/>
            </a:endParaRPr>
          </a:p>
          <a:p>
            <a:pPr lvl="1" eaLnBrk="1" hangingPunct="1">
              <a:lnSpc>
                <a:spcPct val="80000"/>
              </a:lnSpc>
              <a:buFont typeface="Wingdings" pitchFamily="2" charset="2"/>
              <a:buChar char="q"/>
            </a:pPr>
            <a:r>
              <a:rPr lang="en-US" b="1" i="1" dirty="0" smtClean="0">
                <a:latin typeface="Times New Roman" pitchFamily="18" charset="0"/>
                <a:ea typeface="ＭＳ Ｐゴシック" pitchFamily="34" charset="-128"/>
                <a:cs typeface="Times New Roman" pitchFamily="18" charset="0"/>
              </a:rPr>
              <a:t>Phase</a:t>
            </a:r>
            <a:r>
              <a:rPr lang="el-GR" b="1" i="1" dirty="0" smtClean="0">
                <a:latin typeface="Times New Roman" pitchFamily="18" charset="0"/>
                <a:ea typeface="ＭＳ Ｐゴシック" pitchFamily="34" charset="-128"/>
                <a:cs typeface="Times New Roman" pitchFamily="18" charset="0"/>
              </a:rPr>
              <a:t> 2: </a:t>
            </a:r>
          </a:p>
          <a:p>
            <a:pPr lvl="2" eaLnBrk="1" hangingPunct="1">
              <a:lnSpc>
                <a:spcPct val="80000"/>
              </a:lnSpc>
              <a:buFont typeface="Wingdings" pitchFamily="2" charset="2"/>
              <a:buChar char="§"/>
            </a:pPr>
            <a:r>
              <a:rPr lang="en-US" sz="2600" dirty="0" smtClean="0">
                <a:latin typeface="Times New Roman" pitchFamily="18" charset="0"/>
                <a:ea typeface="ＭＳ Ｐゴシック" pitchFamily="34" charset="-128"/>
                <a:cs typeface="Times New Roman" pitchFamily="18" charset="0"/>
              </a:rPr>
              <a:t>Acceptance and Commitment therapy group for smoking cessation</a:t>
            </a:r>
            <a:endParaRPr lang="el-GR" sz="2600" dirty="0" smtClean="0">
              <a:latin typeface="Times New Roman" pitchFamily="18" charset="0"/>
              <a:ea typeface="ＭＳ Ｐゴシック" pitchFamily="34" charset="-128"/>
              <a:cs typeface="Times New Roman" pitchFamily="18" charset="0"/>
            </a:endParaRPr>
          </a:p>
          <a:p>
            <a:pPr lvl="2">
              <a:lnSpc>
                <a:spcPct val="80000"/>
              </a:lnSpc>
              <a:buFont typeface="Wingdings" pitchFamily="2" charset="2"/>
              <a:buChar char="§"/>
            </a:pPr>
            <a:r>
              <a:rPr lang="en-US" sz="2600" dirty="0">
                <a:latin typeface="Times New Roman" pitchFamily="18" charset="0"/>
                <a:ea typeface="ＭＳ Ｐゴシック" pitchFamily="34" charset="-128"/>
                <a:cs typeface="Times New Roman" pitchFamily="18" charset="0"/>
              </a:rPr>
              <a:t>Acceptance and Commitment therapy group </a:t>
            </a:r>
            <a:r>
              <a:rPr lang="en-US" sz="2600" dirty="0" smtClean="0">
                <a:latin typeface="Times New Roman" pitchFamily="18" charset="0"/>
                <a:ea typeface="ＭＳ Ｐゴシック" pitchFamily="34" charset="-128"/>
                <a:cs typeface="Times New Roman" pitchFamily="18" charset="0"/>
              </a:rPr>
              <a:t>in combination with text messaging for smoking cessation</a:t>
            </a:r>
            <a:endParaRPr lang="el-GR" sz="2600" dirty="0" smtClean="0">
              <a:latin typeface="Times New Roman" pitchFamily="18" charset="0"/>
              <a:ea typeface="ＭＳ Ｐゴシック" pitchFamily="34" charset="-128"/>
              <a:cs typeface="Times New Roman" pitchFamily="18" charset="0"/>
            </a:endParaRPr>
          </a:p>
          <a:p>
            <a:pPr lvl="2" eaLnBrk="1" hangingPunct="1">
              <a:lnSpc>
                <a:spcPct val="80000"/>
              </a:lnSpc>
              <a:buFont typeface="Wingdings" pitchFamily="2" charset="2"/>
              <a:buChar char="§"/>
            </a:pPr>
            <a:r>
              <a:rPr lang="en-US" sz="2600" dirty="0" smtClean="0">
                <a:latin typeface="Times New Roman" pitchFamily="18" charset="0"/>
                <a:ea typeface="ＭＳ Ｐゴシック" pitchFamily="34" charset="-128"/>
                <a:cs typeface="Times New Roman" pitchFamily="18" charset="0"/>
              </a:rPr>
              <a:t>Control group – no intervention</a:t>
            </a:r>
            <a:endParaRPr lang="el-GR" sz="2600" b="1" i="1" dirty="0" smtClean="0">
              <a:latin typeface="Times New Roman" pitchFamily="18" charset="0"/>
              <a:ea typeface="ＭＳ Ｐゴシック" pitchFamily="34" charset="-128"/>
              <a:cs typeface="Times New Roman" pitchFamily="18" charset="0"/>
            </a:endParaRPr>
          </a:p>
          <a:p>
            <a:pPr eaLnBrk="1" hangingPunct="1">
              <a:lnSpc>
                <a:spcPct val="80000"/>
              </a:lnSpc>
              <a:buFont typeface="Wingdings" pitchFamily="2" charset="2"/>
              <a:buChar char="q"/>
            </a:pPr>
            <a:endParaRPr lang="el-GR" sz="30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b="1" cap="none" dirty="0" smtClean="0">
                <a:latin typeface="Times New Roman" pitchFamily="18" charset="0"/>
                <a:ea typeface="+mj-ea"/>
                <a:cs typeface="Times New Roman" pitchFamily="18" charset="0"/>
              </a:rPr>
              <a:t>Results</a:t>
            </a:r>
            <a:endParaRPr lang="el-GR" b="1" dirty="0">
              <a:ea typeface="+mj-ea"/>
            </a:endParaRPr>
          </a:p>
        </p:txBody>
      </p:sp>
      <p:sp>
        <p:nvSpPr>
          <p:cNvPr id="34818" name="Content Placeholder 2"/>
          <p:cNvSpPr>
            <a:spLocks noGrp="1"/>
          </p:cNvSpPr>
          <p:nvPr>
            <p:ph idx="1"/>
          </p:nvPr>
        </p:nvSpPr>
        <p:spPr>
          <a:xfrm>
            <a:off x="0" y="1196975"/>
            <a:ext cx="9144000" cy="5661025"/>
          </a:xfrm>
        </p:spPr>
        <p:txBody>
          <a:bodyPr/>
          <a:lstStyle/>
          <a:p>
            <a:pPr>
              <a:buFont typeface="Wingdings" pitchFamily="2" charset="2"/>
              <a:buChar char="q"/>
            </a:pPr>
            <a:r>
              <a:rPr lang="en-US" sz="3100" b="1" i="1" dirty="0" smtClean="0">
                <a:latin typeface="Times New Roman" pitchFamily="18" charset="0"/>
                <a:ea typeface="ＭＳ Ｐゴシック" pitchFamily="34" charset="-128"/>
                <a:cs typeface="Times New Roman" pitchFamily="18" charset="0"/>
              </a:rPr>
              <a:t>MANOVA</a:t>
            </a:r>
            <a:r>
              <a:rPr lang="el-GR" sz="3100" dirty="0" smtClean="0">
                <a:latin typeface="Times New Roman" pitchFamily="18" charset="0"/>
                <a:ea typeface="ＭＳ Ｐゴシック" pitchFamily="34" charset="-128"/>
                <a:cs typeface="Times New Roman" pitchFamily="18" charset="0"/>
              </a:rPr>
              <a:t> </a:t>
            </a:r>
            <a:r>
              <a:rPr lang="en-US" sz="3100" dirty="0" smtClean="0">
                <a:latin typeface="Times New Roman" pitchFamily="18" charset="0"/>
                <a:ea typeface="ＭＳ Ｐゴシック" pitchFamily="34" charset="-128"/>
                <a:cs typeface="Times New Roman" pitchFamily="18" charset="0"/>
              </a:rPr>
              <a:t>with the groups on all tools used </a:t>
            </a:r>
            <a:r>
              <a:rPr lang="el-GR" sz="3100" dirty="0" smtClean="0">
                <a:latin typeface="Times New Roman" pitchFamily="18" charset="0"/>
                <a:ea typeface="ＭＳ Ｐゴシック" pitchFamily="34" charset="-128"/>
                <a:cs typeface="Times New Roman" pitchFamily="18" charset="0"/>
              </a:rPr>
              <a:t>(</a:t>
            </a:r>
            <a:r>
              <a:rPr lang="en-US" sz="3100" dirty="0" smtClean="0">
                <a:latin typeface="Times New Roman" pitchFamily="18" charset="0"/>
                <a:ea typeface="ＭＳ Ｐゴシック" pitchFamily="34" charset="-128"/>
                <a:cs typeface="Times New Roman" pitchFamily="18" charset="0"/>
              </a:rPr>
              <a:t>CO level, FTND, AIS, AFQ-Y8, PSS</a:t>
            </a:r>
            <a:r>
              <a:rPr lang="el-GR" sz="3100" dirty="0" smtClean="0">
                <a:latin typeface="Times New Roman" pitchFamily="18" charset="0"/>
                <a:ea typeface="ＭＳ Ｐゴシック" pitchFamily="34" charset="-128"/>
                <a:cs typeface="Times New Roman" pitchFamily="18" charset="0"/>
              </a:rPr>
              <a:t>) </a:t>
            </a:r>
            <a:r>
              <a:rPr lang="en-US" sz="3100" dirty="0">
                <a:latin typeface="Times New Roman" pitchFamily="18" charset="0"/>
                <a:ea typeface="ＭＳ Ｐゴシック" pitchFamily="34" charset="-128"/>
                <a:cs typeface="Times New Roman" pitchFamily="18" charset="0"/>
              </a:rPr>
              <a:t>before and after </a:t>
            </a:r>
            <a:r>
              <a:rPr lang="en-US" sz="3100" dirty="0" smtClean="0">
                <a:latin typeface="Times New Roman" pitchFamily="18" charset="0"/>
                <a:ea typeface="ＭＳ Ｐゴシック" pitchFamily="34" charset="-128"/>
                <a:cs typeface="Times New Roman" pitchFamily="18" charset="0"/>
              </a:rPr>
              <a:t>intervention</a:t>
            </a:r>
          </a:p>
          <a:p>
            <a:pPr eaLnBrk="1" hangingPunct="1">
              <a:buFont typeface="Wingdings" pitchFamily="2" charset="2"/>
              <a:buChar char="q"/>
            </a:pPr>
            <a:r>
              <a:rPr lang="en-US" sz="3100" dirty="0" smtClean="0">
                <a:latin typeface="Times New Roman" pitchFamily="18" charset="0"/>
                <a:ea typeface="ＭＳ Ｐゴシック" pitchFamily="34" charset="-128"/>
                <a:cs typeface="Times New Roman" pitchFamily="18" charset="0"/>
              </a:rPr>
              <a:t>Showed that</a:t>
            </a:r>
            <a:r>
              <a:rPr lang="el-GR" sz="3100" dirty="0" smtClean="0">
                <a:latin typeface="Times New Roman" pitchFamily="18" charset="0"/>
                <a:ea typeface="ＭＳ Ｐゴシック" pitchFamily="34" charset="-128"/>
                <a:cs typeface="Times New Roman" pitchFamily="18" charset="0"/>
              </a:rPr>
              <a:t>:</a:t>
            </a:r>
          </a:p>
          <a:p>
            <a:pPr lvl="1" eaLnBrk="1" hangingPunct="1">
              <a:buFont typeface="Wingdings" pitchFamily="2" charset="2"/>
              <a:buChar char="§"/>
            </a:pPr>
            <a:r>
              <a:rPr lang="en-US" sz="2700" dirty="0">
                <a:latin typeface="Times New Roman" pitchFamily="18" charset="0"/>
                <a:ea typeface="ＭＳ Ｐゴシック" pitchFamily="34" charset="-128"/>
                <a:cs typeface="Times New Roman" pitchFamily="18" charset="0"/>
              </a:rPr>
              <a:t>N</a:t>
            </a:r>
            <a:r>
              <a:rPr lang="en-US" sz="2700" dirty="0" smtClean="0">
                <a:latin typeface="Times New Roman" pitchFamily="18" charset="0"/>
                <a:ea typeface="ＭＳ Ｐゴシック" pitchFamily="34" charset="-128"/>
                <a:cs typeface="Times New Roman" pitchFamily="18" charset="0"/>
              </a:rPr>
              <a:t>o significant statistical differences between the groups in relation to the levels of PSS</a:t>
            </a:r>
            <a:r>
              <a:rPr lang="el-GR" sz="2700" dirty="0" smtClean="0">
                <a:latin typeface="Times New Roman" pitchFamily="18" charset="0"/>
                <a:ea typeface="ＭＳ Ｐゴシック" pitchFamily="34" charset="-128"/>
                <a:cs typeface="Times New Roman" pitchFamily="18" charset="0"/>
              </a:rPr>
              <a:t>, </a:t>
            </a:r>
            <a:r>
              <a:rPr lang="en-US" sz="2700" dirty="0" smtClean="0">
                <a:latin typeface="Times New Roman" pitchFamily="18" charset="0"/>
                <a:ea typeface="ＭＳ Ｐゴシック" pitchFamily="34" charset="-128"/>
                <a:cs typeface="Times New Roman" pitchFamily="18" charset="0"/>
              </a:rPr>
              <a:t>AFQ-Y8 CO</a:t>
            </a:r>
            <a:r>
              <a:rPr lang="en-US" sz="2700" dirty="0">
                <a:latin typeface="Times New Roman" pitchFamily="18" charset="0"/>
                <a:ea typeface="ＭＳ Ｐゴシック" pitchFamily="34" charset="-128"/>
                <a:cs typeface="Times New Roman" pitchFamily="18" charset="0"/>
              </a:rPr>
              <a:t> </a:t>
            </a:r>
            <a:r>
              <a:rPr lang="en-US" sz="2700" dirty="0" smtClean="0">
                <a:latin typeface="Times New Roman" pitchFamily="18" charset="0"/>
                <a:ea typeface="ＭＳ Ｐゴシック" pitchFamily="34" charset="-128"/>
                <a:cs typeface="Times New Roman" pitchFamily="18" charset="0"/>
              </a:rPr>
              <a:t>level</a:t>
            </a:r>
            <a:r>
              <a:rPr lang="el-GR" sz="2700" dirty="0" smtClean="0">
                <a:latin typeface="Times New Roman" pitchFamily="18" charset="0"/>
                <a:ea typeface="ＭＳ Ｐゴシック" pitchFamily="34" charset="-128"/>
                <a:cs typeface="Times New Roman" pitchFamily="18" charset="0"/>
              </a:rPr>
              <a:t>.</a:t>
            </a:r>
          </a:p>
          <a:p>
            <a:pPr lvl="1" eaLnBrk="1" hangingPunct="1">
              <a:buFont typeface="Wingdings" pitchFamily="2" charset="2"/>
              <a:buChar char="§"/>
            </a:pPr>
            <a:r>
              <a:rPr lang="en-US" sz="2700" dirty="0" smtClean="0">
                <a:latin typeface="Times New Roman" pitchFamily="18" charset="0"/>
                <a:ea typeface="ＭＳ Ｐゴシック" pitchFamily="34" charset="-128"/>
                <a:cs typeface="Times New Roman" pitchFamily="18" charset="0"/>
              </a:rPr>
              <a:t>On the contrary, significant statistical differences are noted between the groups related to the levels of FTND and AIS</a:t>
            </a:r>
            <a:r>
              <a:rPr lang="el-GR" sz="2700" dirty="0" smtClean="0">
                <a:latin typeface="Times New Roman" pitchFamily="18" charset="0"/>
                <a:ea typeface="ＭＳ Ｐゴシック" pitchFamily="34" charset="-128"/>
                <a:cs typeface="Times New Roman" pitchFamily="18" charset="0"/>
              </a:rPr>
              <a:t>.</a:t>
            </a:r>
          </a:p>
          <a:p>
            <a:pPr lvl="1" eaLnBrk="1" hangingPunct="1">
              <a:buFont typeface="Wingdings" pitchFamily="2" charset="2"/>
              <a:buChar char="§"/>
            </a:pPr>
            <a:endParaRPr lang="el-GR" sz="2700" dirty="0" smtClean="0">
              <a:latin typeface="Times New Roman" pitchFamily="18" charset="0"/>
              <a:ea typeface="ＭＳ Ｐゴシック" pitchFamily="34" charset="-128"/>
              <a:cs typeface="Times New Roman" pitchFamily="18" charset="0"/>
            </a:endParaRPr>
          </a:p>
          <a:p>
            <a:pPr eaLnBrk="1" hangingPunct="1">
              <a:buFont typeface="Wingdings 2" pitchFamily="18" charset="2"/>
              <a:buNone/>
            </a:pPr>
            <a:endParaRPr lang="el-GR" dirty="0" smtClean="0">
              <a:latin typeface="Times New Roman" pitchFamily="18" charset="0"/>
              <a:ea typeface="ＭＳ Ｐゴシック" pitchFamily="34" charset="-128"/>
              <a:cs typeface="Times New Roman" pitchFamily="18" charset="0"/>
            </a:endParaRPr>
          </a:p>
          <a:p>
            <a:pPr eaLnBrk="1" hangingPunct="1">
              <a:buFont typeface="Wingdings 2" pitchFamily="18" charset="2"/>
              <a:buNone/>
            </a:pPr>
            <a:endParaRPr lang="el-GR" sz="2800" dirty="0" smtClean="0">
              <a:latin typeface="Times New Roman" pitchFamily="18" charset="0"/>
              <a:ea typeface="ＭＳ Ｐゴシック" pitchFamily="34" charset="-128"/>
              <a:cs typeface="Times New Roman" pitchFamily="18" charset="0"/>
            </a:endParaRPr>
          </a:p>
          <a:p>
            <a:pPr eaLnBrk="1" hangingPunct="1">
              <a:buFont typeface="Wingdings 2" pitchFamily="18" charset="2"/>
              <a:buNone/>
            </a:pPr>
            <a:endParaRPr lang="el-GR" sz="2800" dirty="0" smtClean="0">
              <a:latin typeface="Times New Roman" pitchFamily="18" charset="0"/>
              <a:ea typeface="ＭＳ Ｐゴシック" pitchFamily="34" charset="-128"/>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2825</TotalTime>
  <Words>3441</Words>
  <Application>Microsoft Office PowerPoint</Application>
  <PresentationFormat>On-screen Show (4:3)</PresentationFormat>
  <Paragraphs>295</Paragraphs>
  <Slides>27</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Clarity</vt:lpstr>
      <vt:lpstr>Document</vt:lpstr>
      <vt:lpstr>Stella Nicoleta Savvides, M.A. , Andrea Christodoulou, M.S., Vasilis Vasiliou, M.Sc., &amp; Maria Karekla, Ph.D. University of Cyprus</vt:lpstr>
      <vt:lpstr>PowerPoint Presentation</vt:lpstr>
      <vt:lpstr>Theoretical Background</vt:lpstr>
      <vt:lpstr>Theoretical Background</vt:lpstr>
      <vt:lpstr>Current Study</vt:lpstr>
      <vt:lpstr>Methodology</vt:lpstr>
      <vt:lpstr>Methodology</vt:lpstr>
      <vt:lpstr>Methodology</vt:lpstr>
      <vt:lpstr>Results</vt:lpstr>
      <vt:lpstr>PowerPoint Presentation</vt:lpstr>
      <vt:lpstr>Results</vt:lpstr>
      <vt:lpstr>Results</vt:lpstr>
      <vt:lpstr>Discussion</vt:lpstr>
      <vt:lpstr>Discussion</vt:lpstr>
      <vt:lpstr>PowerPoint Presentation</vt:lpstr>
      <vt:lpstr>Theoretical Background</vt:lpstr>
      <vt:lpstr>Development</vt:lpstr>
      <vt:lpstr>Procedure – Privacy policy</vt:lpstr>
      <vt:lpstr>Initial Assessment</vt:lpstr>
      <vt:lpstr>Participants will…</vt:lpstr>
      <vt:lpstr>Online intervention will…</vt:lpstr>
      <vt:lpstr>Measures</vt:lpstr>
      <vt:lpstr>Problems with implementation of internet based intervention</vt:lpstr>
      <vt:lpstr>Problems with implementation of internet based intervention</vt:lpstr>
      <vt:lpstr>Main welcome page in the works</vt:lpstr>
      <vt:lpstr>PowerPoint Presentation</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ACBS 2013</dc:title>
  <dc:creator>Stella Savvides</dc:creator>
  <cp:lastModifiedBy>domainuser</cp:lastModifiedBy>
  <cp:revision>254</cp:revision>
  <dcterms:created xsi:type="dcterms:W3CDTF">2011-02-04T09:45:12Z</dcterms:created>
  <dcterms:modified xsi:type="dcterms:W3CDTF">2013-07-09T19:34:03Z</dcterms:modified>
</cp:coreProperties>
</file>