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40" r:id="rId2"/>
    <p:sldId id="345" r:id="rId3"/>
    <p:sldId id="346" r:id="rId4"/>
    <p:sldId id="386" r:id="rId5"/>
    <p:sldId id="385" r:id="rId6"/>
    <p:sldId id="359" r:id="rId7"/>
    <p:sldId id="361" r:id="rId8"/>
    <p:sldId id="368" r:id="rId9"/>
    <p:sldId id="369" r:id="rId10"/>
    <p:sldId id="358" r:id="rId11"/>
    <p:sldId id="370" r:id="rId12"/>
    <p:sldId id="375" r:id="rId13"/>
    <p:sldId id="398" r:id="rId14"/>
    <p:sldId id="404" r:id="rId15"/>
    <p:sldId id="405" r:id="rId16"/>
    <p:sldId id="394" r:id="rId17"/>
    <p:sldId id="397" r:id="rId18"/>
    <p:sldId id="3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pierce" initials="bp" lastIdx="1" clrIdx="0">
    <p:extLst>
      <p:ext uri="{19B8F6BF-5375-455C-9EA6-DF929625EA0E}">
        <p15:presenceInfo xmlns:p15="http://schemas.microsoft.com/office/powerpoint/2012/main" userId="ce08a47b263560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FD23"/>
    <a:srgbClr val="008000"/>
    <a:srgbClr val="FFFF99"/>
    <a:srgbClr val="CCFFCC"/>
    <a:srgbClr val="99CCFF"/>
    <a:srgbClr val="F1C60F"/>
    <a:srgbClr val="006600"/>
    <a:srgbClr val="C897D7"/>
    <a:srgbClr val="9966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4180" autoAdjust="0"/>
  </p:normalViewPr>
  <p:slideViewPr>
    <p:cSldViewPr>
      <p:cViewPr varScale="1">
        <p:scale>
          <a:sx n="74" d="100"/>
          <a:sy n="74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DE9FE-2DF7-4B00-9093-99DEE043D2D4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B460-7349-42B4-AA72-8F8BF08C4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6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4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9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7B460-7349-42B4-AA72-8F8BF08C49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9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2E5070F-C26D-4AA8-8E40-A84BB9DF6987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00ED6E-FD83-4791-806E-FE5F91E7E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3962400"/>
            <a:ext cx="6629400" cy="1828800"/>
          </a:xfrm>
        </p:spPr>
        <p:txBody>
          <a:bodyPr>
            <a:noAutofit/>
          </a:bodyPr>
          <a:lstStyle/>
          <a:p>
            <a:pPr algn="r"/>
            <a:r>
              <a:rPr lang="en-US" sz="2000" dirty="0"/>
              <a:t>Michael E. </a:t>
            </a:r>
            <a:r>
              <a:rPr lang="en-US" sz="2000" dirty="0" smtClean="0"/>
              <a:t>Levin, Jason Lillis, Jack </a:t>
            </a:r>
            <a:r>
              <a:rPr lang="en-US" sz="2000" dirty="0" err="1" smtClean="0"/>
              <a:t>Haeger</a:t>
            </a:r>
            <a:r>
              <a:rPr lang="en-US" sz="2000" dirty="0" smtClean="0"/>
              <a:t> &amp; Benjamin Pierce</a:t>
            </a:r>
            <a:endParaRPr lang="en-US" sz="20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00200"/>
            <a:ext cx="6324600" cy="1828800"/>
          </a:xfrm>
        </p:spPr>
        <p:txBody>
          <a:bodyPr/>
          <a:lstStyle/>
          <a:p>
            <a:r>
              <a:rPr lang="en-US" sz="3400" dirty="0" smtClean="0"/>
              <a:t>Targeting Prejudice/stigma at a public health level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469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30"/>
          </a:xfrm>
        </p:spPr>
        <p:txBody>
          <a:bodyPr>
            <a:normAutofit/>
          </a:bodyPr>
          <a:lstStyle/>
          <a:p>
            <a:r>
              <a:rPr lang="en-US" dirty="0"/>
              <a:t>Automatic prejudiced reactions </a:t>
            </a:r>
            <a:r>
              <a:rPr lang="en-US" dirty="0" smtClean="0"/>
              <a:t>are common </a:t>
            </a:r>
          </a:p>
          <a:p>
            <a:pPr lvl="1"/>
            <a:r>
              <a:rPr lang="en-US" dirty="0" smtClean="0"/>
              <a:t>Spontaneous, outside of awareness, and difficult to control</a:t>
            </a:r>
          </a:p>
          <a:p>
            <a:pPr lvl="1"/>
            <a:endParaRPr lang="en-US" dirty="0"/>
          </a:p>
          <a:p>
            <a:r>
              <a:rPr lang="en-US" dirty="0" smtClean="0"/>
              <a:t>Implicit bias + social pressure = aversive racism</a:t>
            </a:r>
          </a:p>
          <a:p>
            <a:pPr lvl="1"/>
            <a:r>
              <a:rPr lang="en-US" dirty="0" smtClean="0"/>
              <a:t>Explicitly </a:t>
            </a:r>
            <a:r>
              <a:rPr lang="en-US" dirty="0"/>
              <a:t>supporting egalitarian values and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eing </a:t>
            </a:r>
            <a:r>
              <a:rPr lang="en-US" dirty="0"/>
              <a:t>motivated not to seem prejudiced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hile </a:t>
            </a:r>
            <a:r>
              <a:rPr lang="en-US" dirty="0"/>
              <a:t>continuing to have automatic prejudiced </a:t>
            </a:r>
            <a:r>
              <a:rPr lang="en-US" dirty="0" smtClean="0"/>
              <a:t>reactions</a:t>
            </a:r>
          </a:p>
          <a:p>
            <a:pPr lvl="1"/>
            <a:endParaRPr lang="en-US" dirty="0"/>
          </a:p>
          <a:p>
            <a:r>
              <a:rPr lang="en-US" dirty="0" smtClean="0"/>
              <a:t>Overt forms of discrimination may have decreased</a:t>
            </a:r>
          </a:p>
          <a:p>
            <a:pPr lvl="1"/>
            <a:r>
              <a:rPr lang="en-US" dirty="0" smtClean="0"/>
              <a:t>But more subtle forms of discrimination persist (employment</a:t>
            </a:r>
            <a:r>
              <a:rPr lang="en-US" dirty="0"/>
              <a:t>, social, helping behaviors, </a:t>
            </a:r>
            <a:r>
              <a:rPr lang="en-US" dirty="0" smtClean="0"/>
              <a:t>legal, etc…)</a:t>
            </a:r>
          </a:p>
          <a:p>
            <a:pPr lvl="1"/>
            <a:r>
              <a:rPr lang="en-US" dirty="0" smtClean="0"/>
              <a:t>Making prejudice more difficult to detect, ambiguous, chronic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Aversive racism and implicit biases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40992"/>
            <a:ext cx="8407893" cy="4712208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Increase awareness of automatic prejudice reactions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Explore negative consequences of trying to suppress these reactions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Accept these reactions, without denying or acting on them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Defusing </a:t>
            </a:r>
            <a:r>
              <a:rPr lang="en-US" dirty="0"/>
              <a:t>from the content of these </a:t>
            </a:r>
            <a:r>
              <a:rPr lang="en-US" dirty="0" smtClean="0"/>
              <a:t>thoughts 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Re-orienting </a:t>
            </a:r>
            <a:r>
              <a:rPr lang="en-US" dirty="0"/>
              <a:t>to chosen </a:t>
            </a:r>
            <a:r>
              <a:rPr lang="en-US" dirty="0" smtClean="0"/>
              <a:t>values and making commitments to guide </a:t>
            </a:r>
            <a:r>
              <a:rPr lang="en-US" dirty="0"/>
              <a:t>intergroup </a:t>
            </a:r>
            <a:r>
              <a:rPr lang="en-US" dirty="0" smtClean="0"/>
              <a:t>interactions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45720" indent="0">
              <a:buNone/>
            </a:pPr>
            <a:r>
              <a:rPr lang="en-US" i="1" dirty="0" smtClean="0"/>
              <a:t>You are having prejudiced thoughts, it’s okay to and part of your history, and you can choose how to respond to them.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mindfulness and acceptance of prejudiced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30"/>
          </a:xfrm>
        </p:spPr>
        <p:txBody>
          <a:bodyPr>
            <a:normAutofit/>
          </a:bodyPr>
          <a:lstStyle/>
          <a:p>
            <a:r>
              <a:rPr lang="en-US" dirty="0" smtClean="0"/>
              <a:t>Access points</a:t>
            </a:r>
          </a:p>
          <a:p>
            <a:pPr lvl="1"/>
            <a:r>
              <a:rPr lang="en-US" dirty="0"/>
              <a:t>Structured interventions in schools, worksite, </a:t>
            </a:r>
            <a:r>
              <a:rPr lang="en-US" dirty="0" smtClean="0"/>
              <a:t>etc…</a:t>
            </a:r>
            <a:endParaRPr lang="en-US" dirty="0"/>
          </a:p>
          <a:p>
            <a:pPr lvl="1"/>
            <a:r>
              <a:rPr lang="en-US" dirty="0" smtClean="0"/>
              <a:t>Community-based efforts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Overt discussions in the culture: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effects of social </a:t>
            </a:r>
            <a:r>
              <a:rPr lang="en-US" dirty="0" smtClean="0"/>
              <a:t>pressure, </a:t>
            </a:r>
            <a:r>
              <a:rPr lang="en-US" dirty="0"/>
              <a:t>personal values for prejudice reduction </a:t>
            </a:r>
            <a:endParaRPr lang="en-US" dirty="0" smtClean="0"/>
          </a:p>
          <a:p>
            <a:pPr lvl="1"/>
            <a:r>
              <a:rPr lang="en-US" dirty="0" smtClean="0"/>
              <a:t>Acknowledging prejudiced reactions from accepting and defused stance</a:t>
            </a:r>
          </a:p>
          <a:p>
            <a:endParaRPr lang="en-US" dirty="0" smtClean="0"/>
          </a:p>
          <a:p>
            <a:r>
              <a:rPr lang="en-US" dirty="0" smtClean="0"/>
              <a:t>Media: TV shows, books, movies, PSAs modeling these processes</a:t>
            </a:r>
          </a:p>
          <a:p>
            <a:pPr lvl="1"/>
            <a:r>
              <a:rPr lang="en-US" dirty="0" smtClean="0"/>
              <a:t>Internet</a:t>
            </a:r>
            <a:r>
              <a:rPr lang="en-US" dirty="0"/>
              <a:t>:</a:t>
            </a:r>
            <a:r>
              <a:rPr lang="en-US" dirty="0" smtClean="0"/>
              <a:t> “going viral”, hashtag campaigns, </a:t>
            </a:r>
            <a:r>
              <a:rPr lang="en-US" dirty="0" err="1" smtClean="0"/>
              <a:t>youtube</a:t>
            </a:r>
            <a:r>
              <a:rPr lang="en-US" dirty="0" smtClean="0"/>
              <a:t> clips, Ted talks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initial thoughts for scaling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8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collaborate and integrate with other social justice efforts that</a:t>
            </a:r>
          </a:p>
          <a:p>
            <a:pPr lvl="1"/>
            <a:r>
              <a:rPr lang="en-US" dirty="0" smtClean="0"/>
              <a:t>Provide the </a:t>
            </a:r>
            <a:r>
              <a:rPr lang="en-US" dirty="0"/>
              <a:t>content/context that ACT then </a:t>
            </a:r>
            <a:r>
              <a:rPr lang="en-US" dirty="0" smtClean="0"/>
              <a:t>help </a:t>
            </a:r>
            <a:r>
              <a:rPr lang="en-US" dirty="0"/>
              <a:t>augment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access points </a:t>
            </a:r>
            <a:r>
              <a:rPr lang="en-US" dirty="0" smtClean="0"/>
              <a:t>already developed, with integrated, ongoing contact</a:t>
            </a:r>
          </a:p>
          <a:p>
            <a:pPr lvl="1"/>
            <a:r>
              <a:rPr lang="en-US" dirty="0" smtClean="0"/>
              <a:t>Have engaged local communities and stake holders</a:t>
            </a:r>
          </a:p>
          <a:p>
            <a:pPr lvl="1"/>
            <a:r>
              <a:rPr lang="en-US" dirty="0" smtClean="0"/>
              <a:t>Have systems/methods for implementation</a:t>
            </a:r>
          </a:p>
          <a:p>
            <a:endParaRPr lang="en-US" dirty="0"/>
          </a:p>
          <a:p>
            <a:r>
              <a:rPr lang="en-US" dirty="0"/>
              <a:t>ACT </a:t>
            </a:r>
            <a:r>
              <a:rPr lang="en-US" dirty="0" smtClean="0"/>
              <a:t>could provide deeper psychological components</a:t>
            </a:r>
            <a:endParaRPr lang="en-US" dirty="0"/>
          </a:p>
          <a:p>
            <a:pPr lvl="1"/>
            <a:r>
              <a:rPr lang="en-US" dirty="0"/>
              <a:t>Enhance intrinsic motivation to engage in such programs</a:t>
            </a:r>
          </a:p>
          <a:p>
            <a:pPr lvl="1"/>
            <a:r>
              <a:rPr lang="en-US" dirty="0"/>
              <a:t>Increase awareness of and flexibility responding to psychological reactions they might elicit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integrating with other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24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 smtClean="0"/>
              <a:t>Intergroup contact is effective in contexts that support equality, cooperation and working towards a shared goal</a:t>
            </a:r>
          </a:p>
          <a:p>
            <a:endParaRPr lang="en-US" dirty="0" smtClean="0"/>
          </a:p>
          <a:p>
            <a:r>
              <a:rPr lang="en-US" dirty="0" smtClean="0"/>
              <a:t>Other research shows</a:t>
            </a:r>
          </a:p>
          <a:p>
            <a:pPr lvl="1"/>
            <a:r>
              <a:rPr lang="en-US" dirty="0" smtClean="0"/>
              <a:t>Intergroup contact is not effective if not meaningful to the person </a:t>
            </a:r>
            <a:r>
              <a:rPr lang="en-US" sz="1200" dirty="0"/>
              <a:t>(Van Dick et al., 2004</a:t>
            </a:r>
            <a:r>
              <a:rPr lang="en-US" sz="1200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Internal motivation can improve quality and quantity of intergroup contact, even when anxious or expecting it to go badly </a:t>
            </a:r>
            <a:r>
              <a:rPr lang="en-US" sz="1400" dirty="0"/>
              <a:t>(</a:t>
            </a:r>
            <a:r>
              <a:rPr lang="en-US" sz="1400" dirty="0" err="1"/>
              <a:t>Butz</a:t>
            </a:r>
            <a:r>
              <a:rPr lang="en-US" sz="1400" dirty="0"/>
              <a:t> &amp; Plant, 2009)</a:t>
            </a:r>
          </a:p>
          <a:p>
            <a:pPr lvl="1"/>
            <a:endParaRPr lang="en-US" dirty="0"/>
          </a:p>
          <a:p>
            <a:r>
              <a:rPr lang="en-US" dirty="0" smtClean="0"/>
              <a:t>Values could help people identify and connect with personally meaningful </a:t>
            </a:r>
            <a:r>
              <a:rPr lang="en-US" dirty="0"/>
              <a:t>reasons for engaging in intergroup interactions </a:t>
            </a:r>
            <a:endParaRPr lang="en-US" dirty="0" smtClean="0"/>
          </a:p>
          <a:p>
            <a:pPr lvl="1"/>
            <a:r>
              <a:rPr lang="en-US" dirty="0" smtClean="0"/>
              <a:t>Other flexibility skills could help with reactions during contact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intergroup contact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71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367" y="1752600"/>
            <a:ext cx="8407893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Foster welcoming and supportive university environments for LGBTQIAP (LGBT) students, faculty, and staff</a:t>
            </a:r>
          </a:p>
          <a:p>
            <a:pPr lvl="1"/>
            <a:r>
              <a:rPr lang="en-US" dirty="0" smtClean="0"/>
              <a:t>Engaging </a:t>
            </a:r>
            <a:r>
              <a:rPr lang="en-US" dirty="0"/>
              <a:t>community partners (e.g., students, faculty, </a:t>
            </a:r>
            <a:r>
              <a:rPr lang="en-US" dirty="0" smtClean="0"/>
              <a:t>organizations)</a:t>
            </a:r>
          </a:p>
          <a:p>
            <a:endParaRPr lang="en-US" dirty="0" smtClean="0"/>
          </a:p>
          <a:p>
            <a:r>
              <a:rPr lang="en-US" dirty="0" smtClean="0"/>
              <a:t>Ally: Has awareness, knowledge, and skills to support those experiencing discrimination, and advocates for social justice</a:t>
            </a:r>
          </a:p>
          <a:p>
            <a:pPr lvl="1"/>
            <a:r>
              <a:rPr lang="en-US" dirty="0" smtClean="0"/>
              <a:t>Post </a:t>
            </a:r>
            <a:r>
              <a:rPr lang="en-US" dirty="0"/>
              <a:t>“ally” or “safe zone” stickers</a:t>
            </a:r>
          </a:p>
          <a:p>
            <a:endParaRPr lang="en-US" dirty="0" smtClean="0"/>
          </a:p>
          <a:p>
            <a:r>
              <a:rPr lang="en-US" dirty="0" smtClean="0"/>
              <a:t>Balance </a:t>
            </a:r>
            <a:r>
              <a:rPr lang="en-US" dirty="0"/>
              <a:t>of experiential &amp; didactic exercises, with the goal of situating </a:t>
            </a:r>
            <a:r>
              <a:rPr lang="en-US" dirty="0" err="1"/>
              <a:t>allyship</a:t>
            </a:r>
            <a:r>
              <a:rPr lang="en-US" dirty="0"/>
              <a:t> in personal values and cultivating </a:t>
            </a:r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Cover knowledge (what), awareness (why), and skills (how to)</a:t>
            </a:r>
          </a:p>
          <a:p>
            <a:endParaRPr lang="en-US" dirty="0" smtClean="0"/>
          </a:p>
          <a:p>
            <a:r>
              <a:rPr lang="en-US" dirty="0" smtClean="0"/>
              <a:t>ACT might reduce reactivity to knowledge, support awareness, and enhance skills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Ally Training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13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Education efforts include</a:t>
            </a:r>
          </a:p>
          <a:p>
            <a:pPr lvl="1"/>
            <a:r>
              <a:rPr lang="en-US" dirty="0" smtClean="0"/>
              <a:t>Raising awareness of prevalence, forms, and costs of prejudice</a:t>
            </a:r>
          </a:p>
          <a:p>
            <a:pPr lvl="1"/>
            <a:r>
              <a:rPr lang="en-US" dirty="0" smtClean="0"/>
              <a:t>Issues of privilege and potential of being prejudiced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Maladaptive responses might occur</a:t>
            </a:r>
          </a:p>
          <a:p>
            <a:pPr lvl="1"/>
            <a:r>
              <a:rPr lang="en-US" dirty="0" smtClean="0"/>
              <a:t>Defensiveness: “I’m not racist”, getting angry, etc…</a:t>
            </a:r>
          </a:p>
          <a:p>
            <a:pPr lvl="1"/>
            <a:r>
              <a:rPr lang="en-US" dirty="0" smtClean="0"/>
              <a:t>Lack of responsibility: The problem is too prevalent and big for me to do anything about it</a:t>
            </a:r>
          </a:p>
          <a:p>
            <a:pPr lvl="1"/>
            <a:r>
              <a:rPr lang="en-US" dirty="0" smtClean="0"/>
              <a:t>Avoidance: Feeling ashamed, avoiding the topic or certain groups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Integrating ACT methods might promote a flexible response</a:t>
            </a:r>
          </a:p>
          <a:p>
            <a:pPr lvl="1"/>
            <a:r>
              <a:rPr lang="en-US" dirty="0" smtClean="0"/>
              <a:t>Acknowledging these factors and issues</a:t>
            </a:r>
          </a:p>
          <a:p>
            <a:pPr lvl="1"/>
            <a:r>
              <a:rPr lang="en-US" dirty="0" smtClean="0"/>
              <a:t>Without denying, avoiding, defending or giving up</a:t>
            </a:r>
          </a:p>
          <a:p>
            <a:pPr lvl="1"/>
            <a:endParaRPr lang="en-US" dirty="0"/>
          </a:p>
          <a:p>
            <a:r>
              <a:rPr lang="en-US" dirty="0" smtClean="0"/>
              <a:t>ACT for stigma among care providers is particularly promising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31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30"/>
          </a:xfrm>
        </p:spPr>
        <p:txBody>
          <a:bodyPr>
            <a:normAutofit/>
          </a:bodyPr>
          <a:lstStyle/>
          <a:p>
            <a:r>
              <a:rPr lang="en-US" dirty="0" smtClean="0"/>
              <a:t>How to talk to these groups</a:t>
            </a:r>
          </a:p>
          <a:p>
            <a:pPr lvl="1"/>
            <a:r>
              <a:rPr lang="en-US" dirty="0" smtClean="0"/>
              <a:t>Avoid: “you are doing it wrong and we know what you should do”</a:t>
            </a:r>
          </a:p>
          <a:p>
            <a:pPr lvl="1"/>
            <a:r>
              <a:rPr lang="en-US" dirty="0" smtClean="0"/>
              <a:t>Explore what works, what the challenges are, where ACT might help</a:t>
            </a:r>
          </a:p>
          <a:p>
            <a:pPr lvl="1"/>
            <a:r>
              <a:rPr lang="en-US" dirty="0" smtClean="0"/>
              <a:t>Address misconceptions and pitfalls (e.g., “accepting racism”)</a:t>
            </a:r>
          </a:p>
          <a:p>
            <a:pPr lvl="1"/>
            <a:endParaRPr lang="en-US" dirty="0"/>
          </a:p>
          <a:p>
            <a:r>
              <a:rPr lang="en-US" dirty="0" smtClean="0"/>
              <a:t>How to promote these conversations</a:t>
            </a:r>
          </a:p>
          <a:p>
            <a:pPr lvl="1"/>
            <a:r>
              <a:rPr lang="en-US" dirty="0" smtClean="0"/>
              <a:t>Attend conferences</a:t>
            </a:r>
          </a:p>
          <a:p>
            <a:pPr lvl="1"/>
            <a:r>
              <a:rPr lang="en-US" dirty="0" smtClean="0"/>
              <a:t>Publish in relevant journals, blogs and related outlets (e.g., </a:t>
            </a:r>
            <a:r>
              <a:rPr lang="en-US" dirty="0" err="1" smtClean="0"/>
              <a:t>upworthy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trainings and disseminate training materials</a:t>
            </a:r>
          </a:p>
          <a:p>
            <a:endParaRPr lang="en-US" dirty="0" smtClean="0"/>
          </a:p>
          <a:p>
            <a:r>
              <a:rPr lang="en-US" dirty="0" smtClean="0"/>
              <a:t>What kind of data would engage others doing diversity work?</a:t>
            </a:r>
          </a:p>
          <a:p>
            <a:pPr lvl="1"/>
            <a:r>
              <a:rPr lang="en-US" dirty="0" smtClean="0"/>
              <a:t>Identify the outcomes that matter to these groups</a:t>
            </a:r>
          </a:p>
          <a:p>
            <a:pPr lvl="1"/>
            <a:r>
              <a:rPr lang="en-US" dirty="0" smtClean="0"/>
              <a:t>Consider other sources of information – training experiences, case examples, etc..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COLLABORATE?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19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ACT has a key role in prejudice reduction efforts</a:t>
            </a:r>
          </a:p>
          <a:p>
            <a:pPr lvl="1"/>
            <a:r>
              <a:rPr lang="en-US" dirty="0" smtClean="0"/>
              <a:t>How individuals can effectively respond to psychological reactions</a:t>
            </a:r>
          </a:p>
          <a:p>
            <a:pPr lvl="1"/>
            <a:r>
              <a:rPr lang="en-US" dirty="0" smtClean="0"/>
              <a:t>How to support internal motivation for prejudice reduction</a:t>
            </a:r>
          </a:p>
          <a:p>
            <a:pPr lvl="1"/>
            <a:endParaRPr lang="en-US" dirty="0"/>
          </a:p>
          <a:p>
            <a:r>
              <a:rPr lang="en-US" dirty="0" smtClean="0"/>
              <a:t>There are challenges in adapting and scaling up ACT to effectively target prejudice</a:t>
            </a:r>
          </a:p>
          <a:p>
            <a:endParaRPr lang="en-US" dirty="0"/>
          </a:p>
          <a:p>
            <a:r>
              <a:rPr lang="en-US" dirty="0" smtClean="0"/>
              <a:t>We propose to focus on strategic partnerships with other scaled efforts</a:t>
            </a:r>
          </a:p>
          <a:p>
            <a:pPr lvl="1"/>
            <a:r>
              <a:rPr lang="en-US" dirty="0" smtClean="0"/>
              <a:t>And conducting research, training and other work that would help build that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2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Prejudice and stigma affects anyone we can group and apply evaluative labels to</a:t>
            </a:r>
          </a:p>
          <a:p>
            <a:pPr lvl="1"/>
            <a:r>
              <a:rPr lang="en-US" dirty="0" smtClean="0"/>
              <a:t>Race, religion, sexual orientation, culture, mental/behavioral health problems, illness, body type, political affiliation…</a:t>
            </a:r>
          </a:p>
          <a:p>
            <a:pPr lvl="1"/>
            <a:endParaRPr lang="en-US" dirty="0"/>
          </a:p>
          <a:p>
            <a:r>
              <a:rPr lang="en-US" dirty="0" smtClean="0"/>
              <a:t>Discrimination comes in many</a:t>
            </a:r>
          </a:p>
          <a:p>
            <a:pPr lvl="1"/>
            <a:r>
              <a:rPr lang="en-US" dirty="0" smtClean="0"/>
              <a:t>Forms: Enacted stigma, covert/overt racism, institutional, </a:t>
            </a:r>
            <a:r>
              <a:rPr lang="en-US" dirty="0" err="1" smtClean="0"/>
              <a:t>microaggressions</a:t>
            </a:r>
            <a:r>
              <a:rPr lang="en-US" dirty="0" smtClean="0"/>
              <a:t>, self stigma…</a:t>
            </a:r>
          </a:p>
          <a:p>
            <a:pPr lvl="1"/>
            <a:r>
              <a:rPr lang="en-US" dirty="0" smtClean="0"/>
              <a:t>Settings: Social, employment, housing, judicial, healthcare, education…</a:t>
            </a:r>
          </a:p>
          <a:p>
            <a:pPr lvl="1"/>
            <a:r>
              <a:rPr lang="en-US" dirty="0" smtClean="0"/>
              <a:t>And costs: conflicts, war, terrorism, physical health, psychological health, access to resources…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breadth of human suffering…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8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46308" y="1905000"/>
            <a:ext cx="2769092" cy="44958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200" b="1" dirty="0" smtClean="0"/>
              <a:t>Values:</a:t>
            </a:r>
          </a:p>
          <a:p>
            <a:pPr marL="45720" indent="0">
              <a:buNone/>
            </a:pPr>
            <a:r>
              <a:rPr lang="en-US" sz="1800" dirty="0" smtClean="0"/>
              <a:t>Clarifying values related to interactions with stigmatized groups</a:t>
            </a:r>
          </a:p>
          <a:p>
            <a:endParaRPr lang="en-US" sz="1800" dirty="0" smtClean="0"/>
          </a:p>
          <a:p>
            <a:pPr marL="45720" indent="0">
              <a:buNone/>
            </a:pPr>
            <a:r>
              <a:rPr lang="en-US" sz="2200" b="1" dirty="0" smtClean="0"/>
              <a:t>Committed action: </a:t>
            </a:r>
          </a:p>
          <a:p>
            <a:pPr marL="45720" indent="0">
              <a:buNone/>
            </a:pPr>
            <a:r>
              <a:rPr lang="en-US" sz="1800" dirty="0" smtClean="0"/>
              <a:t>Building patterns of behavior that support cultural awareness/ competency and reduce discrimination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approach to prejudice/stigma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174508" y="1905000"/>
            <a:ext cx="2769092" cy="449580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200" b="1" dirty="0" smtClean="0"/>
              <a:t>Present moment: </a:t>
            </a:r>
          </a:p>
          <a:p>
            <a:pPr marL="45720" indent="0">
              <a:buNone/>
            </a:pPr>
            <a:r>
              <a:rPr lang="en-US" sz="1800" dirty="0" smtClean="0"/>
              <a:t>Increased awareness of prejudiced reactions</a:t>
            </a:r>
          </a:p>
          <a:p>
            <a:endParaRPr lang="en-US" sz="1800" dirty="0" smtClean="0"/>
          </a:p>
          <a:p>
            <a:pPr marL="45720" indent="0">
              <a:buNone/>
            </a:pPr>
            <a:r>
              <a:rPr lang="en-US" sz="2200" b="1" dirty="0" smtClean="0"/>
              <a:t>Self-as-context: </a:t>
            </a:r>
          </a:p>
          <a:p>
            <a:pPr marL="45720" indent="0">
              <a:buNone/>
            </a:pPr>
            <a:r>
              <a:rPr lang="en-US" sz="1800" dirty="0" smtClean="0"/>
              <a:t>Flexible perspective taking and compassion towards self and others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02708" y="1911927"/>
            <a:ext cx="2769092" cy="44888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200" b="1" dirty="0" smtClean="0"/>
              <a:t>Acceptance: </a:t>
            </a:r>
          </a:p>
          <a:p>
            <a:pPr marL="45720" indent="0">
              <a:buNone/>
            </a:pPr>
            <a:r>
              <a:rPr lang="en-US" sz="1800" dirty="0" smtClean="0"/>
              <a:t>Reduce avoidant prejudiced behaviors, increased acceptance of unwanted reactions.</a:t>
            </a:r>
          </a:p>
          <a:p>
            <a:endParaRPr lang="en-US" sz="1800" dirty="0" smtClean="0"/>
          </a:p>
          <a:p>
            <a:pPr marL="45720" indent="0">
              <a:buNone/>
            </a:pPr>
            <a:r>
              <a:rPr lang="en-US" sz="2200" b="1" dirty="0" err="1" smtClean="0"/>
              <a:t>Defusion</a:t>
            </a:r>
            <a:r>
              <a:rPr lang="en-US" sz="2200" b="1" dirty="0" smtClean="0"/>
              <a:t>:</a:t>
            </a:r>
            <a:r>
              <a:rPr lang="en-US" sz="1800" dirty="0" smtClean="0"/>
              <a:t> </a:t>
            </a:r>
          </a:p>
          <a:p>
            <a:pPr marL="45720" indent="0">
              <a:buNone/>
            </a:pPr>
            <a:r>
              <a:rPr lang="en-US" sz="1800" dirty="0" smtClean="0"/>
              <a:t>Reduce literal, evaluative functions of prejudiced thoughts and ineffective rules.</a:t>
            </a:r>
          </a:p>
        </p:txBody>
      </p:sp>
    </p:spTree>
    <p:extLst>
      <p:ext uri="{BB962C8B-B14F-4D97-AF65-F5344CB8AC3E}">
        <p14:creationId xmlns:p14="http://schemas.microsoft.com/office/powerpoint/2010/main" val="420282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mechanisms for delivering ACT at this broad scale level?</a:t>
            </a:r>
          </a:p>
          <a:p>
            <a:endParaRPr lang="en-US" dirty="0"/>
          </a:p>
          <a:p>
            <a:r>
              <a:rPr lang="en-US" dirty="0" smtClean="0"/>
              <a:t>Who would participate?</a:t>
            </a:r>
          </a:p>
          <a:p>
            <a:endParaRPr lang="en-US" dirty="0"/>
          </a:p>
          <a:p>
            <a:r>
              <a:rPr lang="en-US" dirty="0" smtClean="0"/>
              <a:t>Why would people participate and in what contexts?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scale ACT to a public health level?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7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81199"/>
            <a:ext cx="8407893" cy="4145279"/>
          </a:xfrm>
        </p:spPr>
        <p:txBody>
          <a:bodyPr>
            <a:normAutofit/>
          </a:bodyPr>
          <a:lstStyle/>
          <a:p>
            <a:r>
              <a:rPr lang="en-US" dirty="0" smtClean="0"/>
              <a:t>Addressing psychological processes underlying breadth of prejudiced behaviors.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Changing the dominant cultural approach to prejudice.</a:t>
            </a:r>
          </a:p>
          <a:p>
            <a:endParaRPr lang="en-US" dirty="0"/>
          </a:p>
          <a:p>
            <a:r>
              <a:rPr lang="en-US" dirty="0" smtClean="0"/>
              <a:t>Integrating with other prejudice reduction efforts.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ACT in large scale prejudice reduction efforts?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2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Intervening on prejudice towards each group separately may be impractical at a public health level</a:t>
            </a:r>
          </a:p>
          <a:p>
            <a:endParaRPr lang="en-US" dirty="0"/>
          </a:p>
          <a:p>
            <a:r>
              <a:rPr lang="en-US" dirty="0" smtClean="0"/>
              <a:t>Research shows prejudice can be conceptualized as a generalized process</a:t>
            </a:r>
          </a:p>
          <a:p>
            <a:pPr lvl="1"/>
            <a:r>
              <a:rPr lang="en-US" dirty="0" smtClean="0"/>
              <a:t>Measures of prejudice are highly correlated and load onto a latent variable</a:t>
            </a:r>
          </a:p>
          <a:p>
            <a:endParaRPr lang="en-US" dirty="0" smtClean="0"/>
          </a:p>
          <a:p>
            <a:r>
              <a:rPr lang="en-US" dirty="0" smtClean="0"/>
              <a:t>Could ACT be applied to target prejudice as a generalized process?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prejudice as a generalized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7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survey with 604 college students</a:t>
            </a:r>
          </a:p>
          <a:p>
            <a:r>
              <a:rPr lang="en-US" dirty="0" smtClean="0"/>
              <a:t>Tested SEM model of predictors of generalized prejudice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Inflexibility and generalized prejudice study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021265" y="3474719"/>
            <a:ext cx="1798135" cy="716281"/>
          </a:xfrm>
          <a:prstGeom prst="ellipse">
            <a:avLst/>
          </a:prstGeom>
          <a:solidFill>
            <a:srgbClr val="8BFD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African Americans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28800" y="2592556"/>
            <a:ext cx="1798135" cy="716281"/>
          </a:xfrm>
          <a:prstGeom prst="ellipse">
            <a:avLst/>
          </a:prstGeom>
          <a:solidFill>
            <a:srgbClr val="8BFD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Gay men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57600" y="2667000"/>
            <a:ext cx="1798135" cy="716281"/>
          </a:xfrm>
          <a:prstGeom prst="ellipse">
            <a:avLst/>
          </a:prstGeom>
          <a:solidFill>
            <a:srgbClr val="8BFD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Obese individuals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32122" y="2558795"/>
            <a:ext cx="1798135" cy="716281"/>
          </a:xfrm>
          <a:prstGeom prst="ellipse">
            <a:avLst/>
          </a:prstGeom>
          <a:solidFill>
            <a:srgbClr val="8BFD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Neosexism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23246" y="3478451"/>
            <a:ext cx="1798135" cy="716281"/>
          </a:xfrm>
          <a:prstGeom prst="ellipse">
            <a:avLst/>
          </a:prstGeom>
          <a:solidFill>
            <a:srgbClr val="8BFD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Substance Abuse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9771513">
            <a:off x="5484668" y="3953890"/>
            <a:ext cx="849521" cy="386331"/>
          </a:xfrm>
          <a:prstGeom prst="rightArrow">
            <a:avLst/>
          </a:prstGeom>
          <a:solidFill>
            <a:srgbClr val="008000"/>
          </a:solidFill>
          <a:ln>
            <a:solidFill>
              <a:srgbClr val="8BF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.56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9000376">
            <a:off x="4751884" y="3563494"/>
            <a:ext cx="1386992" cy="386331"/>
          </a:xfrm>
          <a:prstGeom prst="rightArrow">
            <a:avLst/>
          </a:prstGeom>
          <a:solidFill>
            <a:srgbClr val="008000"/>
          </a:solidFill>
          <a:ln>
            <a:solidFill>
              <a:srgbClr val="8BF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.81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7426925">
            <a:off x="4267114" y="3519432"/>
            <a:ext cx="643521" cy="386331"/>
          </a:xfrm>
          <a:prstGeom prst="rightArrow">
            <a:avLst/>
          </a:prstGeom>
          <a:solidFill>
            <a:srgbClr val="008000"/>
          </a:solidFill>
          <a:ln>
            <a:solidFill>
              <a:srgbClr val="8BF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.39</a:t>
            </a:r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527512">
            <a:off x="2629235" y="4000373"/>
            <a:ext cx="975943" cy="399288"/>
          </a:xfrm>
          <a:prstGeom prst="leftArrow">
            <a:avLst/>
          </a:prstGeom>
          <a:solidFill>
            <a:srgbClr val="008000"/>
          </a:solidFill>
          <a:ln>
            <a:solidFill>
              <a:srgbClr val="8BF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.72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 rot="2849296">
            <a:off x="2955818" y="3552289"/>
            <a:ext cx="1161696" cy="399288"/>
          </a:xfrm>
          <a:prstGeom prst="leftArrow">
            <a:avLst/>
          </a:prstGeom>
          <a:solidFill>
            <a:srgbClr val="008000"/>
          </a:solidFill>
          <a:ln>
            <a:solidFill>
              <a:srgbClr val="8BF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.74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8630" y="3992881"/>
            <a:ext cx="2286000" cy="10363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Generalized Prejudice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9282644">
            <a:off x="1796954" y="5151748"/>
            <a:ext cx="1979802" cy="481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.28</a:t>
            </a:r>
            <a:endParaRPr lang="en-US" dirty="0"/>
          </a:p>
        </p:txBody>
      </p:sp>
      <p:sp>
        <p:nvSpPr>
          <p:cNvPr id="28" name="Left Arrow 27"/>
          <p:cNvSpPr/>
          <p:nvPr/>
        </p:nvSpPr>
        <p:spPr>
          <a:xfrm rot="2159634">
            <a:off x="5318358" y="5183957"/>
            <a:ext cx="1955718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-.31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8374720">
            <a:off x="3309996" y="5249759"/>
            <a:ext cx="1199902" cy="481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-.10</a:t>
            </a:r>
            <a:endParaRPr lang="en-US" dirty="0"/>
          </a:p>
        </p:txBody>
      </p:sp>
      <p:sp>
        <p:nvSpPr>
          <p:cNvPr id="30" name="Left Arrow 29"/>
          <p:cNvSpPr/>
          <p:nvPr/>
        </p:nvSpPr>
        <p:spPr>
          <a:xfrm rot="2898767">
            <a:off x="4692228" y="5289426"/>
            <a:ext cx="1388343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-.14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1" y="5830669"/>
            <a:ext cx="13716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Perspective Taking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2" y="5830669"/>
            <a:ext cx="13716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Empathic Concern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830669"/>
            <a:ext cx="13716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AAQ-S Flexibility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815429"/>
            <a:ext cx="13716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AAQ-S Inflexibility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28800"/>
            <a:ext cx="8407893" cy="4803577"/>
          </a:xfrm>
        </p:spPr>
        <p:txBody>
          <a:bodyPr>
            <a:normAutofit/>
          </a:bodyPr>
          <a:lstStyle/>
          <a:p>
            <a:r>
              <a:rPr lang="en-US" dirty="0" smtClean="0"/>
              <a:t>Emphasize external contingencies/motivations for being non-prejudiced</a:t>
            </a:r>
          </a:p>
          <a:p>
            <a:pPr lvl="1"/>
            <a:r>
              <a:rPr lang="en-US" dirty="0" smtClean="0"/>
              <a:t>Legal/social punishment for discrimination and prejudiced statements </a:t>
            </a:r>
          </a:p>
          <a:p>
            <a:pPr lvl="1"/>
            <a:r>
              <a:rPr lang="en-US" dirty="0" smtClean="0"/>
              <a:t>Injunctive norms regarding prejudice</a:t>
            </a:r>
          </a:p>
          <a:p>
            <a:pPr lvl="1"/>
            <a:endParaRPr lang="en-US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000" dirty="0" smtClean="0"/>
              <a:t>External motivation to control prejudice can increase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Prejudice attitudes and behaviors</a:t>
            </a:r>
          </a:p>
          <a:p>
            <a:pPr lvl="1"/>
            <a:r>
              <a:rPr lang="en-US" dirty="0" smtClean="0"/>
              <a:t>Ineffective suppression of prejudiced thoughts </a:t>
            </a:r>
          </a:p>
          <a:p>
            <a:pPr lvl="1"/>
            <a:r>
              <a:rPr lang="en-US" dirty="0" smtClean="0"/>
              <a:t>Anxiety, anger </a:t>
            </a:r>
            <a:r>
              <a:rPr lang="en-US" dirty="0"/>
              <a:t>and perceived threat from interracial </a:t>
            </a:r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Avoidance: sensitive </a:t>
            </a:r>
            <a:r>
              <a:rPr lang="en-US" dirty="0"/>
              <a:t>topics, looking away from </a:t>
            </a:r>
            <a:r>
              <a:rPr lang="en-US" dirty="0" smtClean="0"/>
              <a:t>faces etc…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/>
              <a:t>the </a:t>
            </a:r>
            <a:r>
              <a:rPr lang="en-US" dirty="0" smtClean="0"/>
              <a:t>culture’s </a:t>
            </a:r>
            <a:r>
              <a:rPr lang="en-US" dirty="0"/>
              <a:t>approach to prejudice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24600"/>
            <a:ext cx="2939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For a review see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</a:rPr>
              <a:t>Butz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&amp; Plant,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2009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81200"/>
            <a:ext cx="8407893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Internal motivation to control prejudiced reactions</a:t>
            </a:r>
          </a:p>
          <a:p>
            <a:pPr lvl="1"/>
            <a:r>
              <a:rPr lang="en-US" dirty="0" smtClean="0"/>
              <a:t>Decreases prejudiced attitudes and behaviors</a:t>
            </a:r>
          </a:p>
          <a:p>
            <a:pPr lvl="1"/>
            <a:r>
              <a:rPr lang="en-US" dirty="0"/>
              <a:t>Increased quality and quantity of intergroup contact</a:t>
            </a:r>
          </a:p>
          <a:p>
            <a:pPr lvl="1"/>
            <a:r>
              <a:rPr lang="en-US" dirty="0" smtClean="0"/>
              <a:t>More effective at </a:t>
            </a:r>
            <a:r>
              <a:rPr lang="en-US" dirty="0"/>
              <a:t>inhibiting prejudiced </a:t>
            </a:r>
            <a:r>
              <a:rPr lang="en-US" dirty="0" smtClean="0"/>
              <a:t>reactions and making repairs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Values work can</a:t>
            </a:r>
          </a:p>
          <a:p>
            <a:pPr lvl="1"/>
            <a:r>
              <a:rPr lang="en-US" dirty="0" smtClean="0"/>
              <a:t>Elaborate on internal, personally meaningful motivators related to intergroup relations</a:t>
            </a:r>
          </a:p>
          <a:p>
            <a:pPr lvl="1"/>
            <a:r>
              <a:rPr lang="en-US" dirty="0" smtClean="0"/>
              <a:t>Clarify discrepancies between personal values and intergroup relations</a:t>
            </a:r>
          </a:p>
          <a:p>
            <a:pPr lvl="1"/>
            <a:r>
              <a:rPr lang="en-US" dirty="0" smtClean="0"/>
              <a:t>Reduce “dead man” goals with intergroup relations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values to increase internal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8688</TotalTime>
  <Words>1292</Words>
  <Application>Microsoft Office PowerPoint</Application>
  <PresentationFormat>On-screen Show (4:3)</PresentationFormat>
  <Paragraphs>197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Franklin Gothic Medium</vt:lpstr>
      <vt:lpstr>Wingdings</vt:lpstr>
      <vt:lpstr>Wingdings 2</vt:lpstr>
      <vt:lpstr>Grid</vt:lpstr>
      <vt:lpstr>Targeting Prejudice/stigma at a public health level</vt:lpstr>
      <vt:lpstr>The breadth of human suffering…</vt:lpstr>
      <vt:lpstr>Act approach to prejudice/stigma</vt:lpstr>
      <vt:lpstr>How do we scale ACT to a public health level?</vt:lpstr>
      <vt:lpstr>What is the role of ACT in large scale prejudice reduction efforts?</vt:lpstr>
      <vt:lpstr>targeting prejudice as a generalized process</vt:lpstr>
      <vt:lpstr>Inflexibility and generalized prejudice study</vt:lpstr>
      <vt:lpstr>Changing the culture’s approach to prejudice </vt:lpstr>
      <vt:lpstr>Using values to increase internal motivation</vt:lpstr>
      <vt:lpstr>Aversive racism and implicit biases</vt:lpstr>
      <vt:lpstr>Increasing mindfulness and acceptance of prejudiced reactions</vt:lpstr>
      <vt:lpstr>Some initial thoughts for scaling</vt:lpstr>
      <vt:lpstr>Importance of integrating with other efforts</vt:lpstr>
      <vt:lpstr>Enhancing intergroup contact efforts</vt:lpstr>
      <vt:lpstr>Ally Training programs</vt:lpstr>
      <vt:lpstr>Diversity training</vt:lpstr>
      <vt:lpstr>How can we COLLABORATE?</vt:lpstr>
      <vt:lpstr>Discussion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E. Levin</dc:creator>
  <cp:lastModifiedBy>Michael Levin</cp:lastModifiedBy>
  <cp:revision>330</cp:revision>
  <dcterms:created xsi:type="dcterms:W3CDTF">2012-08-08T23:12:54Z</dcterms:created>
  <dcterms:modified xsi:type="dcterms:W3CDTF">2015-07-19T13:32:55Z</dcterms:modified>
</cp:coreProperties>
</file>