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notesMasterIdLst>
    <p:notesMasterId r:id="rId20"/>
  </p:notesMasterIdLst>
  <p:handoutMasterIdLst>
    <p:handoutMasterId r:id="rId21"/>
  </p:handoutMasterIdLst>
  <p:sldIdLst>
    <p:sldId id="345" r:id="rId2"/>
    <p:sldId id="591" r:id="rId3"/>
    <p:sldId id="567" r:id="rId4"/>
    <p:sldId id="574" r:id="rId5"/>
    <p:sldId id="537" r:id="rId6"/>
    <p:sldId id="582" r:id="rId7"/>
    <p:sldId id="579" r:id="rId8"/>
    <p:sldId id="584" r:id="rId9"/>
    <p:sldId id="570" r:id="rId10"/>
    <p:sldId id="578" r:id="rId11"/>
    <p:sldId id="526" r:id="rId12"/>
    <p:sldId id="589" r:id="rId13"/>
    <p:sldId id="593" r:id="rId14"/>
    <p:sldId id="565" r:id="rId15"/>
    <p:sldId id="577" r:id="rId16"/>
    <p:sldId id="575" r:id="rId17"/>
    <p:sldId id="586" r:id="rId18"/>
    <p:sldId id="554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00"/>
    <a:srgbClr val="FF99FF"/>
    <a:srgbClr val="006600"/>
    <a:srgbClr val="66FF33"/>
    <a:srgbClr val="FF0000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1" autoAdjust="0"/>
    <p:restoredTop sz="86627" autoAdjust="0"/>
  </p:normalViewPr>
  <p:slideViewPr>
    <p:cSldViewPr>
      <p:cViewPr varScale="1">
        <p:scale>
          <a:sx n="117" d="100"/>
          <a:sy n="117" d="100"/>
        </p:scale>
        <p:origin x="-16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732E2-D3E2-4A4D-ACA0-D8AFF8ACE08E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EDBD-3DB9-4759-B704-8BB2FD2D37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761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9034129-56A7-4EF6-AB2D-7FCA8FCDD9B3}" type="datetimeFigureOut">
              <a:rPr lang="nl-NL"/>
              <a:pPr>
                <a:defRPr/>
              </a:pPr>
              <a:t>15-7-2015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F599483E-F951-4289-A3C7-1637BCCC929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3001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7E2CD6-F242-4F3F-8786-C31021C5B84E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D8A4A8-8C49-408C-9AE5-4FFB248A8501}" type="slidenum">
              <a:rPr lang="nl-NL" altLang="nl-NL"/>
              <a:pPr/>
              <a:t>2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275F2-59B0-4DE6-9CD5-832D50AC80B7}" type="slidenum">
              <a:rPr lang="nl-NL" altLang="nl-NL"/>
              <a:pPr/>
              <a:t>17</a:t>
            </a:fld>
            <a:endParaRPr lang="nl-NL" altLang="nl-NL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CEA6D-5A25-4E8E-BDC0-35B4B25FF898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A3743-8CAE-4094-89F9-0FBA01203F80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19172-6C2A-4E5D-9C29-287AEB9C2DC4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97973-7E11-4303-BF90-B40F929B51F7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56252-A239-4926-8607-E8C3E70AC8D6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E2219-C115-4183-8F37-88D354EE8075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2F6C5-5561-47B2-9F26-F4753054B37C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A911B-D615-43BC-8B94-532C845C7CA2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488A3-6E3A-4DC4-B840-E82D2A73D1F3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21439-5BAB-46AB-A219-07A3ABA77C4A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898D2-2EC2-449A-A029-8605B30A29B8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het opmaakprofiel te bewerken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de opmaakprofielen van de modeltekst te bewerken</a:t>
            </a:r>
          </a:p>
          <a:p>
            <a:pPr lvl="1"/>
            <a:r>
              <a:rPr lang="en-GB" altLang="nl-NL" smtClean="0"/>
              <a:t>Tweede niveau</a:t>
            </a:r>
          </a:p>
          <a:p>
            <a:pPr lvl="2"/>
            <a:r>
              <a:rPr lang="en-GB" altLang="nl-NL" smtClean="0"/>
              <a:t>Derde niveau</a:t>
            </a:r>
          </a:p>
          <a:p>
            <a:pPr lvl="3"/>
            <a:r>
              <a:rPr lang="en-GB" altLang="nl-NL" smtClean="0"/>
              <a:t>Vierde niveau</a:t>
            </a:r>
          </a:p>
          <a:p>
            <a:pPr lvl="4"/>
            <a:r>
              <a:rPr lang="en-GB" altLang="nl-NL" smtClean="0"/>
              <a:t>Vijfde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F3A3CFC-25F4-4386-BB8A-30EC2C0D6176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539750" y="-423863"/>
            <a:ext cx="7772400" cy="2957513"/>
          </a:xfrm>
        </p:spPr>
        <p:txBody>
          <a:bodyPr anchor="b" anchorCtr="1"/>
          <a:lstStyle/>
          <a:p>
            <a:pPr algn="ctr">
              <a:defRPr/>
            </a:pPr>
            <a:r>
              <a:rPr lang="nl-NL" altLang="nl-NL" sz="3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</a:t>
            </a:r>
            <a:br>
              <a:rPr lang="nl-NL" altLang="nl-NL" sz="3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nl-NL" altLang="nl-NL" sz="3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nl-NL" altLang="nl-NL" sz="3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nl-NL" altLang="nl-NL" sz="40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 for people with severe personality problems</a:t>
            </a:r>
            <a:endParaRPr lang="nl-NL" altLang="nl-NL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7859" name="Rectangle 3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1692275" y="2960688"/>
            <a:ext cx="6400800" cy="347027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nl-NL" altLang="nl-NL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Annika Cornelissen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nl-NL" altLang="nl-NL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Lucas Goessens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nl-NL" altLang="nl-NL" sz="2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Scelta Nijmegen, the Netherlands </a:t>
            </a:r>
          </a:p>
          <a:p>
            <a:pPr marL="0" indent="0" algn="ctr" eaLnBrk="1" hangingPunct="1">
              <a:buFontTx/>
              <a:buNone/>
              <a:defRPr/>
            </a:pPr>
            <a:endParaRPr lang="nl-NL" altLang="nl-NL" sz="2000" i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nl-NL" altLang="nl-NL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Berlin, july 16th,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ctrTitle"/>
          </p:nvPr>
        </p:nvSpPr>
        <p:spPr>
          <a:xfrm>
            <a:off x="142875" y="733425"/>
            <a:ext cx="8569325" cy="1470025"/>
          </a:xfrm>
        </p:spPr>
        <p:txBody>
          <a:bodyPr/>
          <a:lstStyle/>
          <a:p>
            <a:r>
              <a:rPr lang="nl-NL" altLang="nl-NL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Our treatment: structure, vision</a:t>
            </a:r>
            <a:br>
              <a:rPr lang="nl-NL" altLang="nl-NL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nl-NL" altLang="nl-NL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Ondertitel 2"/>
          <p:cNvSpPr>
            <a:spLocks noGrp="1"/>
          </p:cNvSpPr>
          <p:nvPr>
            <p:ph type="subTitle" idx="1"/>
          </p:nvPr>
        </p:nvSpPr>
        <p:spPr>
          <a:xfrm>
            <a:off x="2447925" y="2060575"/>
            <a:ext cx="6400800" cy="4876800"/>
          </a:xfrm>
        </p:spPr>
        <p:txBody>
          <a:bodyPr/>
          <a:lstStyle/>
          <a:p>
            <a:pPr algn="l"/>
            <a:r>
              <a:rPr lang="en-US" altLang="nl-NL" sz="3600" i="1" dirty="0" smtClean="0">
                <a:latin typeface="Times New Roman" pitchFamily="18" charset="0"/>
                <a:cs typeface="Times New Roman" pitchFamily="18" charset="0"/>
              </a:rPr>
              <a:t>→weekly group</a:t>
            </a:r>
          </a:p>
          <a:p>
            <a:pPr algn="l"/>
            <a:r>
              <a:rPr lang="en-US" altLang="nl-NL" sz="3600" i="1" dirty="0" smtClean="0">
                <a:latin typeface="Times New Roman" pitchFamily="18" charset="0"/>
                <a:cs typeface="Times New Roman" pitchFamily="18" charset="0"/>
              </a:rPr>
              <a:t>→2- day clinic:</a:t>
            </a:r>
          </a:p>
          <a:p>
            <a:pPr algn="l"/>
            <a:endParaRPr lang="nl-NL" altLang="nl-NL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nl-NL" altLang="nl-NL" dirty="0" smtClean="0">
              <a:latin typeface="Times New Roman" pitchFamily="18" charset="0"/>
              <a:cs typeface="Times New Roman" pitchFamily="18" charset="0"/>
            </a:endParaRPr>
          </a:p>
          <a:p>
            <a:endParaRPr lang="nl-NL" altLang="nl-NL" dirty="0" smtClean="0">
              <a:latin typeface="Times New Roman" pitchFamily="18" charset="0"/>
              <a:cs typeface="Times New Roman" pitchFamily="18" charset="0"/>
            </a:endParaRPr>
          </a:p>
          <a:p>
            <a:endParaRPr lang="nl-NL" altLang="nl-N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951163" y="149225"/>
            <a:ext cx="23717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nl-NL" altLang="nl-NL" sz="3200" ker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for PPP</a:t>
            </a:r>
            <a:endParaRPr lang="nl-NL" altLang="nl-NL" sz="3200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ndertitel 2"/>
          <p:cNvSpPr txBox="1">
            <a:spLocks/>
          </p:cNvSpPr>
          <p:nvPr/>
        </p:nvSpPr>
        <p:spPr bwMode="auto">
          <a:xfrm>
            <a:off x="2447764" y="3501008"/>
            <a:ext cx="6365193" cy="401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r>
              <a:rPr kumimoji="0" lang="nl-NL" altLang="nl-NL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*start low, go slow, </a:t>
            </a:r>
            <a:r>
              <a:rPr kumimoji="0" lang="nl-NL" altLang="nl-NL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don’t</a:t>
            </a:r>
            <a:r>
              <a:rPr kumimoji="0" lang="nl-NL" altLang="nl-NL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overflow!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r>
              <a:rPr kumimoji="0" lang="nl-NL" altLang="nl-NL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*ACT </a:t>
            </a:r>
            <a:r>
              <a:rPr kumimoji="0" lang="nl-NL" altLang="nl-NL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Treatment</a:t>
            </a:r>
            <a:r>
              <a:rPr kumimoji="0" lang="nl-NL" altLang="nl-NL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plan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r>
              <a:rPr kumimoji="0" lang="nl-NL" altLang="nl-NL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endParaRPr kumimoji="0" lang="nl-NL" altLang="nl-N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endParaRPr kumimoji="0" lang="nl-NL" altLang="nl-N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endParaRPr kumimoji="0" lang="nl-NL" altLang="nl-N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endParaRPr kumimoji="0" lang="nl-NL" altLang="nl-N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endParaRPr kumimoji="0" lang="nl-NL" altLang="nl-N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Afbeelding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550" y="1449388"/>
            <a:ext cx="857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Afbeelding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4325" y="1665288"/>
            <a:ext cx="1114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Afbeelding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1665288"/>
            <a:ext cx="1028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Afbeelding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221163"/>
            <a:ext cx="857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Afbeelding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4689475"/>
            <a:ext cx="1028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Ovaal 13"/>
          <p:cNvSpPr>
            <a:spLocks noChangeArrowheads="1"/>
          </p:cNvSpPr>
          <p:nvPr/>
        </p:nvSpPr>
        <p:spPr bwMode="auto">
          <a:xfrm>
            <a:off x="3384550" y="512763"/>
            <a:ext cx="1447800" cy="904875"/>
          </a:xfrm>
          <a:prstGeom prst="ellipse">
            <a:avLst/>
          </a:prstGeom>
          <a:solidFill>
            <a:srgbClr val="FDE9D9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17416" name="Ovaal 17"/>
          <p:cNvSpPr>
            <a:spLocks noChangeArrowheads="1"/>
          </p:cNvSpPr>
          <p:nvPr/>
        </p:nvSpPr>
        <p:spPr bwMode="auto">
          <a:xfrm>
            <a:off x="3455988" y="3573463"/>
            <a:ext cx="1476375" cy="935037"/>
          </a:xfrm>
          <a:prstGeom prst="ellipse">
            <a:avLst/>
          </a:prstGeom>
          <a:solidFill>
            <a:srgbClr val="FDE9D9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17417" name="Rectangle 14"/>
          <p:cNvSpPr>
            <a:spLocks noChangeArrowheads="1"/>
          </p:cNvSpPr>
          <p:nvPr/>
        </p:nvSpPr>
        <p:spPr bwMode="auto">
          <a:xfrm>
            <a:off x="0" y="-4367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17418" name="Rectangle 16"/>
          <p:cNvSpPr>
            <a:spLocks noChangeArrowheads="1"/>
          </p:cNvSpPr>
          <p:nvPr/>
        </p:nvSpPr>
        <p:spPr bwMode="auto">
          <a:xfrm>
            <a:off x="196850" y="384175"/>
            <a:ext cx="21240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nl-NL" altLang="nl-NL" sz="2000" u="sng">
                <a:latin typeface="Calibri" pitchFamily="34" charset="0"/>
                <a:cs typeface="Times New Roman" pitchFamily="18" charset="0"/>
              </a:rPr>
              <a:t>Value Area 1: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</a:t>
            </a:r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419" name="Rectangle 17"/>
          <p:cNvSpPr>
            <a:spLocks noChangeArrowheads="1"/>
          </p:cNvSpPr>
          <p:nvPr/>
        </p:nvSpPr>
        <p:spPr bwMode="auto">
          <a:xfrm>
            <a:off x="0" y="-2992438"/>
            <a:ext cx="8509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nl-NL" altLang="nl-NL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                </a:t>
            </a:r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420" name="Rectangle 18"/>
          <p:cNvSpPr>
            <a:spLocks noChangeArrowheads="1"/>
          </p:cNvSpPr>
          <p:nvPr/>
        </p:nvSpPr>
        <p:spPr bwMode="auto">
          <a:xfrm>
            <a:off x="0" y="-1960563"/>
            <a:ext cx="12319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nl-NL" altLang="nl-NL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                            </a:t>
            </a:r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219075" y="3146425"/>
            <a:ext cx="23050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nl-NL" altLang="nl-NL" sz="1800">
                <a:latin typeface="Tahoma" pitchFamily="34" charset="0"/>
              </a:rPr>
              <a:t/>
            </a:r>
            <a:br>
              <a:rPr lang="nl-NL" altLang="nl-NL" sz="1800">
                <a:latin typeface="Tahoma" pitchFamily="34" charset="0"/>
              </a:rPr>
            </a:br>
            <a:endParaRPr lang="nl-NL" altLang="nl-NL" sz="1800">
              <a:latin typeface="Tahoma" pitchFamily="34" charset="0"/>
            </a:endParaRPr>
          </a:p>
          <a:p>
            <a:r>
              <a:rPr lang="nl-NL" altLang="nl-NL" sz="2000" u="sng">
                <a:latin typeface="Calibri" pitchFamily="34" charset="0"/>
                <a:cs typeface="Times New Roman" pitchFamily="18" charset="0"/>
              </a:rPr>
              <a:t>Value area 2:</a:t>
            </a:r>
            <a:endParaRPr lang="nl-NL" altLang="nl-NL" sz="900">
              <a:latin typeface="Tahoma" pitchFamily="34" charset="0"/>
            </a:endParaRPr>
          </a:p>
          <a:p>
            <a:endParaRPr lang="nl-NL" altLang="nl-NL" sz="1800">
              <a:latin typeface="Tahoma" pitchFamily="34" charset="0"/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0" y="2600325"/>
            <a:ext cx="1263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 sz="110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nl-NL" altLang="nl-NL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                             </a:t>
            </a:r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423" name="Rectangle 25"/>
          <p:cNvSpPr>
            <a:spLocks noChangeArrowheads="1"/>
          </p:cNvSpPr>
          <p:nvPr/>
        </p:nvSpPr>
        <p:spPr bwMode="auto">
          <a:xfrm>
            <a:off x="0" y="7875588"/>
            <a:ext cx="946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nl-NL" altLang="nl-NL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                   </a:t>
            </a:r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424" name="Rectangle 26"/>
          <p:cNvSpPr>
            <a:spLocks noChangeArrowheads="1"/>
          </p:cNvSpPr>
          <p:nvPr/>
        </p:nvSpPr>
        <p:spPr bwMode="auto">
          <a:xfrm>
            <a:off x="0" y="8907463"/>
            <a:ext cx="12319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nl-NL" altLang="nl-NL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                            </a:t>
            </a:r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425" name="Rectangle 28"/>
          <p:cNvSpPr>
            <a:spLocks noChangeArrowheads="1"/>
          </p:cNvSpPr>
          <p:nvPr/>
        </p:nvSpPr>
        <p:spPr bwMode="auto">
          <a:xfrm>
            <a:off x="323850" y="1700213"/>
            <a:ext cx="6697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nl-NL" altLang="nl-NL" sz="180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endParaRPr lang="nl-NL" altLang="nl-NL" sz="1800">
              <a:latin typeface="Calibri" pitchFamily="34" charset="0"/>
            </a:endParaRPr>
          </a:p>
        </p:txBody>
      </p:sp>
      <p:sp>
        <p:nvSpPr>
          <p:cNvPr id="17426" name="Rectangle 29"/>
          <p:cNvSpPr>
            <a:spLocks noChangeArrowheads="1"/>
          </p:cNvSpPr>
          <p:nvPr/>
        </p:nvSpPr>
        <p:spPr bwMode="auto">
          <a:xfrm>
            <a:off x="1584325" y="2489200"/>
            <a:ext cx="59039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nl-NL" altLang="nl-NL" sz="1800">
                <a:latin typeface="Calibri" pitchFamily="34" charset="0"/>
                <a:cs typeface="Times New Roman" pitchFamily="18" charset="0"/>
              </a:rPr>
              <a:t>WAVES                       BEACONS </a:t>
            </a:r>
            <a:r>
              <a:rPr lang="nl-NL" altLang="nl-NL" sz="1400">
                <a:latin typeface="Calibri" pitchFamily="34" charset="0"/>
                <a:cs typeface="Times New Roman" pitchFamily="18" charset="0"/>
              </a:rPr>
              <a:t>                         </a:t>
            </a:r>
            <a:r>
              <a:rPr lang="nl-NL" altLang="nl-NL" sz="1800">
                <a:latin typeface="Calibri" pitchFamily="34" charset="0"/>
                <a:cs typeface="Times New Roman" pitchFamily="18" charset="0"/>
              </a:rPr>
              <a:t>LIGHTHOUSE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latin typeface="Calibri" pitchFamily="34" charset="0"/>
                <a:cs typeface="Times New Roman" pitchFamily="18" charset="0"/>
              </a:rPr>
              <a:t>1._ _ _ _ _ _ _ _ _  _ _ _ _ _ _ _ _  1._ _ _ _ _ _ _ _ _ _ _ _ _ _ _ _ _ _ _    _ _ _ _ _ _ _ _ _ _ _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latin typeface="Calibri" pitchFamily="34" charset="0"/>
                <a:cs typeface="Times New Roman" pitchFamily="18" charset="0"/>
              </a:rPr>
              <a:t>2._ _ _ _ _ _ _ _ _  _ _ _ _ _ _ _ _  2._ _ _ _ _ _ _ _ _ _ _ _ _ _ _ _ _ _ _     _ _ _ _ _ _ _ _ _ _ _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latin typeface="Calibri" pitchFamily="34" charset="0"/>
                <a:cs typeface="Times New Roman" pitchFamily="18" charset="0"/>
              </a:rPr>
              <a:t>3._ _ _ _ _ _ _ _ _  _ _ _ _ _ _ _ _  3. _ _ _ _ _ _ _ _ _ _ _ _ _ _ _ _ _ _       _ _ _ _ _ _ _ _ _ _ _ 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latin typeface="Calibri" pitchFamily="34" charset="0"/>
                <a:cs typeface="Times New Roman" pitchFamily="18" charset="0"/>
              </a:rPr>
              <a:t>4._ _ _ _ _ _ _ _ _ _ _ _ _ _ _ _ _   4. _ _ _ _ _ _ _ _ _ _ _ _ _ _ _ _ _ _ </a:t>
            </a:r>
            <a:endParaRPr lang="nl-NL" altLang="nl-NL" sz="1800">
              <a:latin typeface="Tahoma" pitchFamily="34" charset="0"/>
            </a:endParaRPr>
          </a:p>
        </p:txBody>
      </p:sp>
      <p:pic>
        <p:nvPicPr>
          <p:cNvPr id="17427" name="Afbeelding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4508500"/>
            <a:ext cx="1114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Rectangle 29"/>
          <p:cNvSpPr>
            <a:spLocks noChangeArrowheads="1"/>
          </p:cNvSpPr>
          <p:nvPr/>
        </p:nvSpPr>
        <p:spPr bwMode="auto">
          <a:xfrm>
            <a:off x="1476375" y="5588000"/>
            <a:ext cx="59039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nl-NL" altLang="nl-NL" sz="1800">
                <a:latin typeface="Calibri" pitchFamily="34" charset="0"/>
                <a:cs typeface="Times New Roman" pitchFamily="18" charset="0"/>
              </a:rPr>
              <a:t>WAVES                       BEACONS </a:t>
            </a:r>
            <a:r>
              <a:rPr lang="nl-NL" altLang="nl-NL" sz="1400">
                <a:latin typeface="Calibri" pitchFamily="34" charset="0"/>
                <a:cs typeface="Times New Roman" pitchFamily="18" charset="0"/>
              </a:rPr>
              <a:t>                         </a:t>
            </a:r>
            <a:r>
              <a:rPr lang="nl-NL" altLang="nl-NL" sz="1800">
                <a:latin typeface="Calibri" pitchFamily="34" charset="0"/>
                <a:cs typeface="Times New Roman" pitchFamily="18" charset="0"/>
              </a:rPr>
              <a:t>LIGHTHOUSE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latin typeface="Calibri" pitchFamily="34" charset="0"/>
                <a:cs typeface="Times New Roman" pitchFamily="18" charset="0"/>
              </a:rPr>
              <a:t>1._ _ _ _ _ _ _ _ _  _ _ _ _ _ _ _ _  1._ _ _ _ _ _ _ _ _ _ _ _ _ _ _ _ _ _ _    _ _ _ _ _ _ _ _ _ _ _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latin typeface="Calibri" pitchFamily="34" charset="0"/>
                <a:cs typeface="Times New Roman" pitchFamily="18" charset="0"/>
              </a:rPr>
              <a:t>2._ _ _ _ _ _ _ _ _  _ _ _ _ _ _ _ _  2._ _ _ _ _ _ _ _ _ _ _ _ _ _ _ _ _ _ _     _ _ _ _ _ _ _ _ _ _ _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latin typeface="Calibri" pitchFamily="34" charset="0"/>
                <a:cs typeface="Times New Roman" pitchFamily="18" charset="0"/>
              </a:rPr>
              <a:t>3._ _ _ _ _ _ _ _ _  _ _ _ _ _ _ _ _  3. _ _ _ _ _ _ _ _ _ _ _ _ _ _ _ _ _ _       _ _ _ _ _ _ _ _ _ _ _ </a:t>
            </a:r>
            <a:endParaRPr lang="nl-NL" altLang="nl-NL" sz="900">
              <a:latin typeface="Tahoma" pitchFamily="34" charset="0"/>
            </a:endParaRPr>
          </a:p>
          <a:p>
            <a:r>
              <a:rPr lang="nl-NL" altLang="nl-NL" sz="1100">
                <a:latin typeface="Calibri" pitchFamily="34" charset="0"/>
                <a:cs typeface="Times New Roman" pitchFamily="18" charset="0"/>
              </a:rPr>
              <a:t>4._ _ _ _ _ _ _ _ _ _ _ _ _ _ _ _ _   4. _ _ _ _ _ _ _ _ _ _ _ _ _ _ _ _ _ _ </a:t>
            </a:r>
            <a:endParaRPr lang="nl-NL" altLang="nl-NL" sz="1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/>
            <a:r>
              <a:rPr lang="nl-NL" altLang="nl-NL" dirty="0" smtClean="0">
                <a:latin typeface="Times New Roman" pitchFamily="18" charset="0"/>
                <a:cs typeface="Times New Roman" pitchFamily="18" charset="0"/>
              </a:rPr>
              <a:t>Start low, go slow: </a:t>
            </a:r>
            <a:br>
              <a:rPr lang="nl-NL" altLang="nl-NL" dirty="0" smtClean="0">
                <a:latin typeface="Times New Roman" pitchFamily="18" charset="0"/>
                <a:cs typeface="Times New Roman" pitchFamily="18" charset="0"/>
              </a:rPr>
            </a:br>
            <a:r>
              <a:rPr lang="nl-NL" altLang="nl-NL" dirty="0" err="1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nl-NL" altLang="nl-NL" dirty="0" smtClean="0">
                <a:latin typeface="Times New Roman" pitchFamily="18" charset="0"/>
                <a:cs typeface="Times New Roman" pitchFamily="18" charset="0"/>
              </a:rPr>
              <a:t> is: </a:t>
            </a:r>
            <a:br>
              <a:rPr lang="nl-NL" altLang="nl-NL" dirty="0" smtClean="0">
                <a:latin typeface="Times New Roman" pitchFamily="18" charset="0"/>
                <a:cs typeface="Times New Roman" pitchFamily="18" charset="0"/>
              </a:rPr>
            </a:br>
            <a:r>
              <a:rPr lang="nl-NL" altLang="nl-NL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nl-NL" altLang="nl-NL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nl-NL" altLang="nl-NL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beacon</a:t>
            </a:r>
            <a:r>
              <a:rPr lang="nl-NL" altLang="nl-NL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!!</a:t>
            </a:r>
            <a:endParaRPr lang="nl-NL" altLang="nl-NL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Afbeelding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9725" y="3328988"/>
            <a:ext cx="307816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Afbeelding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8738" y="2708275"/>
            <a:ext cx="7556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Afbeelding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50" y="2141538"/>
            <a:ext cx="274638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Afbeelding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0400" y="1520825"/>
            <a:ext cx="863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/>
        </p:nvSpPr>
        <p:spPr>
          <a:xfrm>
            <a:off x="4205553" y="3321278"/>
            <a:ext cx="73289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nl-NL" altLang="nl-NL" kern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nl-NL" altLang="nl-NL" kern="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nl-NL" altLang="nl-NL" kern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PPP</a:t>
            </a:r>
            <a:endParaRPr lang="nl-NL" altLang="nl-NL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636912"/>
            <a:ext cx="8229600" cy="1384300"/>
          </a:xfrm>
        </p:spPr>
        <p:txBody>
          <a:bodyPr/>
          <a:lstStyle/>
          <a:p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nl-NL" altLang="nl-NL" sz="3200" dirty="0" err="1" smtClean="0">
                <a:latin typeface="Times New Roman" pitchFamily="18" charset="0"/>
                <a:cs typeface="Times New Roman" pitchFamily="18" charset="0"/>
              </a:rPr>
              <a:t>cycle</a:t>
            </a:r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altLang="nl-NL" sz="3200" dirty="0" err="1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32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> weeks 1 </a:t>
            </a:r>
            <a:r>
              <a:rPr lang="nl-NL" altLang="nl-NL" sz="3200" dirty="0" err="1" smtClean="0">
                <a:latin typeface="Times New Roman" pitchFamily="18" charset="0"/>
                <a:cs typeface="Times New Roman" pitchFamily="18" charset="0"/>
              </a:rPr>
              <a:t>hexaflex</a:t>
            </a:r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> item</a:t>
            </a:r>
            <a:b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nl-NL" altLang="nl-NL" sz="3200" dirty="0" err="1" smtClean="0">
                <a:latin typeface="Times New Roman" pitchFamily="18" charset="0"/>
                <a:cs typeface="Times New Roman" pitchFamily="18" charset="0"/>
              </a:rPr>
              <a:t>Clear</a:t>
            </a:r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l-NL" altLang="nl-NL" sz="3200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nl-NL" altLang="nl-N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3200" dirty="0" err="1" smtClean="0">
                <a:latin typeface="Times New Roman" pitchFamily="18" charset="0"/>
                <a:cs typeface="Times New Roman" pitchFamily="18" charset="0"/>
              </a:rPr>
              <a:t>hexaflex</a:t>
            </a:r>
            <a:endParaRPr lang="nl-NL" sz="3200" dirty="0"/>
          </a:p>
        </p:txBody>
      </p:sp>
      <p:sp>
        <p:nvSpPr>
          <p:cNvPr id="3" name="Rechthoek 2"/>
          <p:cNvSpPr/>
          <p:nvPr/>
        </p:nvSpPr>
        <p:spPr>
          <a:xfrm>
            <a:off x="3635896" y="0"/>
            <a:ext cx="210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altLang="nl-NL" sz="2800" kern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nl-NL" altLang="nl-NL" sz="2800" kern="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nl-NL" altLang="nl-NL" sz="2800" kern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PPP</a:t>
            </a:r>
            <a:endParaRPr lang="nl-NL" altLang="nl-NL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475656" y="692696"/>
            <a:ext cx="65149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altLang="nl-NL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nl-NL" altLang="nl-NL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nl-NL" altLang="nl-NL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altLang="nl-NL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nl-NL" altLang="nl-NL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altLang="nl-NL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vision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240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Default Hexaflex</a:t>
            </a:r>
            <a:endParaRPr lang="nl-NL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90800" y="3048000"/>
            <a:ext cx="3657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590800" y="3048000"/>
            <a:ext cx="3657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2590800" y="3048000"/>
            <a:ext cx="3657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2590800" y="1981200"/>
            <a:ext cx="3657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590800" y="49530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419600" y="49530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590800" y="1981200"/>
            <a:ext cx="1828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419600" y="1981200"/>
            <a:ext cx="1828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 flipV="1">
            <a:off x="2590800" y="3048000"/>
            <a:ext cx="1828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4419600" y="3048000"/>
            <a:ext cx="1828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419600" y="1981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581400" y="6248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</a:endParaRPr>
          </a:p>
        </p:txBody>
      </p:sp>
      <p:sp useBgFill="1">
        <p:nvSpPr>
          <p:cNvPr id="19471" name="Oval 15"/>
          <p:cNvSpPr>
            <a:spLocks noChangeArrowheads="1"/>
          </p:cNvSpPr>
          <p:nvPr/>
        </p:nvSpPr>
        <p:spPr bwMode="auto">
          <a:xfrm>
            <a:off x="3429000" y="3124200"/>
            <a:ext cx="1981200" cy="1752600"/>
          </a:xfrm>
          <a:prstGeom prst="ellipse">
            <a:avLst/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nl-NL" altLang="nl-NL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581400" y="3581400"/>
            <a:ext cx="1752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altLang="nl-NL" sz="1800">
                <a:solidFill>
                  <a:srgbClr val="FFFF66"/>
                </a:solidFill>
                <a:latin typeface="Tahoma" pitchFamily="34" charset="0"/>
              </a:rPr>
              <a:t>Psychological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 altLang="nl-NL" sz="1800">
                <a:solidFill>
                  <a:srgbClr val="FFFF66"/>
                </a:solidFill>
                <a:latin typeface="Tahoma" pitchFamily="34" charset="0"/>
              </a:rPr>
              <a:t>flexibility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819400" y="12954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altLang="nl-NL" sz="1800">
                <a:solidFill>
                  <a:srgbClr val="FFFF99"/>
                </a:solidFill>
                <a:latin typeface="Tahoma" pitchFamily="34" charset="0"/>
              </a:rPr>
              <a:t>Mindfulness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219200" y="2667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altLang="nl-NL" sz="1800">
                <a:solidFill>
                  <a:srgbClr val="FFFF99"/>
                </a:solidFill>
                <a:latin typeface="Tahoma" pitchFamily="34" charset="0"/>
              </a:rPr>
              <a:t>Acceptance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219200" y="4953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altLang="nl-NL" sz="1800">
                <a:solidFill>
                  <a:srgbClr val="FFFF99"/>
                </a:solidFill>
                <a:latin typeface="Tahoma" pitchFamily="34" charset="0"/>
              </a:rPr>
              <a:t>Defusion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505200" y="60198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altLang="nl-NL" sz="1800">
                <a:solidFill>
                  <a:srgbClr val="FFFF99"/>
                </a:solidFill>
                <a:latin typeface="Tahoma" pitchFamily="34" charset="0"/>
              </a:rPr>
              <a:t>Self as context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324600" y="26670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altLang="nl-NL" sz="1800">
                <a:solidFill>
                  <a:srgbClr val="FFFF99"/>
                </a:solidFill>
                <a:latin typeface="Tahoma" pitchFamily="34" charset="0"/>
              </a:rPr>
              <a:t>Values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248400" y="49530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altLang="nl-NL" sz="1800">
                <a:solidFill>
                  <a:srgbClr val="FFFF99"/>
                </a:solidFill>
                <a:latin typeface="Tahoma" pitchFamily="34" charset="0"/>
              </a:rPr>
              <a:t>Committed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57200" y="-1524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nl-NL" altLang="nl-NL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HEXAFLEX SIMPLE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90800" y="3048000"/>
            <a:ext cx="3657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590800" y="3048000"/>
            <a:ext cx="3657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2590800" y="3048000"/>
            <a:ext cx="3657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2590800" y="1981200"/>
            <a:ext cx="3657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590800" y="49530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4419600" y="49530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590800" y="1981200"/>
            <a:ext cx="1828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4419600" y="1981200"/>
            <a:ext cx="1828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 flipV="1">
            <a:off x="2590800" y="3048000"/>
            <a:ext cx="1828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419600" y="3048000"/>
            <a:ext cx="1828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419600" y="1981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581400" y="6248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20495" name="Oval 15"/>
          <p:cNvSpPr>
            <a:spLocks noChangeArrowheads="1"/>
          </p:cNvSpPr>
          <p:nvPr/>
        </p:nvSpPr>
        <p:spPr bwMode="auto">
          <a:xfrm>
            <a:off x="3429000" y="3124200"/>
            <a:ext cx="1981200" cy="1752600"/>
          </a:xfrm>
          <a:prstGeom prst="ellipse">
            <a:avLst/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581400" y="3581400"/>
            <a:ext cx="175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18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From staying alive to living a life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824038" y="1204913"/>
            <a:ext cx="5148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Stay aware when needed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85725" y="2028825"/>
            <a:ext cx="2847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Deal with difficult emotions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nl-NL" altLang="nl-NL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0" y="4556125"/>
            <a:ext cx="3124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Deal with difficult thoughts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nl-NL" altLang="nl-NL" sz="16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nl-NL" altLang="nl-NL" sz="1600" b="1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625725" y="5902325"/>
            <a:ext cx="3833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Put on the right spectacles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324600" y="2667000"/>
            <a:ext cx="2819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Know what matters</a:t>
            </a:r>
            <a:endParaRPr lang="nl-NL" altLang="nl-NL" sz="28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6248400" y="4953000"/>
            <a:ext cx="243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 what it takes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-322870" y="-288776"/>
            <a:ext cx="97202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nl-NL" altLang="nl-NL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HEXAFLEX SIMPLE: flexibility poles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91780" y="2911624"/>
            <a:ext cx="3657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91780" y="2911624"/>
            <a:ext cx="3657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2591780" y="2911624"/>
            <a:ext cx="3657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591780" y="1844824"/>
            <a:ext cx="3657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591780" y="4816624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4420580" y="4816624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2591780" y="1844824"/>
            <a:ext cx="1828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4420580" y="1844824"/>
            <a:ext cx="1828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 flipV="1">
            <a:off x="2591780" y="2911624"/>
            <a:ext cx="1828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4420580" y="2911624"/>
            <a:ext cx="1828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420580" y="1844824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582380" y="6112024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21519" name="Oval 15"/>
          <p:cNvSpPr>
            <a:spLocks noChangeArrowheads="1"/>
          </p:cNvSpPr>
          <p:nvPr/>
        </p:nvSpPr>
        <p:spPr bwMode="auto">
          <a:xfrm>
            <a:off x="3429980" y="2987824"/>
            <a:ext cx="1981200" cy="1752600"/>
          </a:xfrm>
          <a:prstGeom prst="ellipse">
            <a:avLst/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endParaRPr lang="nl-NL" altLang="nl-NL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582380" y="3445024"/>
            <a:ext cx="175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1800" dirty="0" err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nl-NL" altLang="nl-NL" sz="18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1800" dirty="0" err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staying</a:t>
            </a:r>
            <a:r>
              <a:rPr lang="nl-NL" altLang="nl-NL" sz="18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1800" dirty="0" err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alive</a:t>
            </a:r>
            <a:r>
              <a:rPr lang="nl-NL" altLang="nl-NL" sz="18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to living a </a:t>
            </a:r>
            <a:r>
              <a:rPr lang="nl-NL" altLang="nl-NL" sz="1800" dirty="0" err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endParaRPr lang="nl-NL" altLang="nl-NL" sz="1800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825018" y="1068537"/>
            <a:ext cx="5148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awareness</a:t>
            </a:r>
            <a:r>
              <a:rPr lang="nl-NL" altLang="nl-NL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vs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automatism</a:t>
            </a:r>
            <a:endParaRPr lang="nl-NL" altLang="nl-NL" sz="28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16880" y="2114699"/>
            <a:ext cx="24511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allowing</a:t>
            </a:r>
            <a:r>
              <a:rPr lang="nl-NL" altLang="nl-NL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rejecting</a:t>
            </a:r>
            <a:endParaRPr lang="nl-NL" altLang="nl-NL" sz="1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9080" y="4537224"/>
            <a:ext cx="3124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hooking vs. unhooking</a:t>
            </a:r>
            <a:endParaRPr lang="nl-NL" altLang="nl-NL" sz="2800" b="1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nl-NL" altLang="nl-NL" sz="16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nl-NL" altLang="nl-NL" sz="1600" b="1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540980" y="5656412"/>
            <a:ext cx="38338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instead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br>
              <a:rPr lang="nl-NL" altLang="nl-NL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l-NL" altLang="nl-NL" sz="28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nl-NL" altLang="nl-NL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endParaRPr lang="nl-NL" altLang="nl-NL" sz="28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325580" y="2530624"/>
            <a:ext cx="2819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knowing</a:t>
            </a:r>
            <a:r>
              <a:rPr lang="nl-NL" altLang="nl-NL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matters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‘I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don’t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care’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249380" y="4816624"/>
            <a:ext cx="2787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keeping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track vs. </a:t>
            </a:r>
            <a:r>
              <a:rPr lang="nl-NL" altLang="nl-NL" sz="2800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letting</a:t>
            </a:r>
            <a:r>
              <a:rPr lang="nl-NL" altLang="nl-NL" sz="28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go</a:t>
            </a:r>
            <a:endParaRPr lang="nl-NL" altLang="nl-NL" sz="28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8707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nl-NL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2532" name="Picture 4" descr="Vuurtoren - Les Sentinelle de L'Iroi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96950" y="-100013"/>
            <a:ext cx="11136313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2875" y="876300"/>
            <a:ext cx="7772400" cy="1470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nl-NL" altLang="nl-NL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Experiential exercises</a:t>
            </a:r>
            <a:br>
              <a:rPr lang="nl-NL" altLang="nl-NL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nl-NL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altLang="nl-NL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altLang="nl-NL" kern="0" smtClean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nl-NL" altLang="nl-NL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nl-NL" altLang="nl-NL" i="1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Tailoring!!</a:t>
            </a:r>
            <a:r>
              <a:rPr lang="nl-NL" altLang="nl-NL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altLang="nl-NL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nl-NL" kern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(light-medium-heavy)</a:t>
            </a:r>
          </a:p>
        </p:txBody>
      </p:sp>
      <p:sp>
        <p:nvSpPr>
          <p:cNvPr id="7" name="Rechthoek 6"/>
          <p:cNvSpPr/>
          <p:nvPr/>
        </p:nvSpPr>
        <p:spPr>
          <a:xfrm>
            <a:off x="2951163" y="149225"/>
            <a:ext cx="23717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nl-NL" altLang="nl-NL" sz="3200" ker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for PPP</a:t>
            </a:r>
            <a:endParaRPr lang="nl-NL" altLang="nl-NL" sz="3200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Afbeeldingmaanbootje1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124075" y="1952625"/>
            <a:ext cx="4572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altLang="nl-NL" sz="2800">
                <a:latin typeface="Times New Roman" pitchFamily="18" charset="0"/>
              </a:rPr>
              <a:t>Questions? Workshops? l.goessens@ggnet.nl</a:t>
            </a:r>
            <a:endParaRPr lang="nl-NL" altLang="nl-NL" sz="2800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nl-NL" altLang="nl-NL" sz="2800">
                <a:latin typeface="Times New Roman" pitchFamily="18" charset="0"/>
              </a:rPr>
              <a:t>a.cornelissen@ggnet.nl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vak 1"/>
          <p:cNvSpPr txBox="1">
            <a:spLocks noChangeArrowheads="1"/>
          </p:cNvSpPr>
          <p:nvPr/>
        </p:nvSpPr>
        <p:spPr bwMode="auto">
          <a:xfrm>
            <a:off x="4157663" y="973138"/>
            <a:ext cx="48561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tx2"/>
                </a:solidFill>
              </a:rPr>
              <a:t>Evaluate yourself, from the perspective </a:t>
            </a:r>
          </a:p>
          <a:p>
            <a:r>
              <a:rPr lang="en-GB" sz="1800">
                <a:solidFill>
                  <a:schemeClr val="tx2"/>
                </a:solidFill>
              </a:rPr>
              <a:t>of your perfectionistic, “not-good-enough’ self </a:t>
            </a:r>
            <a:endParaRPr lang="nl-NL" sz="1800">
              <a:solidFill>
                <a:schemeClr val="tx2"/>
              </a:solidFill>
            </a:endParaRPr>
          </a:p>
          <a:p>
            <a:endParaRPr lang="nl-NL" sz="1800">
              <a:solidFill>
                <a:schemeClr val="tx2"/>
              </a:solidFill>
            </a:endParaRPr>
          </a:p>
        </p:txBody>
      </p:sp>
      <p:sp>
        <p:nvSpPr>
          <p:cNvPr id="6147" name="Tekstvak 3"/>
          <p:cNvSpPr txBox="1">
            <a:spLocks noChangeArrowheads="1"/>
          </p:cNvSpPr>
          <p:nvPr/>
        </p:nvSpPr>
        <p:spPr bwMode="auto">
          <a:xfrm>
            <a:off x="288925" y="876300"/>
            <a:ext cx="2505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tx2"/>
                </a:solidFill>
              </a:rPr>
              <a:t>Go to a proud, </a:t>
            </a:r>
          </a:p>
          <a:p>
            <a:r>
              <a:rPr lang="en-GB" sz="1800">
                <a:solidFill>
                  <a:schemeClr val="tx2"/>
                </a:solidFill>
              </a:rPr>
              <a:t>successful moment, </a:t>
            </a:r>
          </a:p>
          <a:p>
            <a:r>
              <a:rPr lang="en-GB" sz="1800">
                <a:solidFill>
                  <a:schemeClr val="tx2"/>
                </a:solidFill>
              </a:rPr>
              <a:t>and evaluate yourself. </a:t>
            </a:r>
            <a:endParaRPr lang="nl-NL" sz="1800">
              <a:solidFill>
                <a:schemeClr val="tx2"/>
              </a:solidFill>
            </a:endParaRPr>
          </a:p>
          <a:p>
            <a:endParaRPr lang="nl-NL" sz="1800">
              <a:solidFill>
                <a:schemeClr val="tx2"/>
              </a:solidFill>
            </a:endParaRPr>
          </a:p>
        </p:txBody>
      </p:sp>
      <p:sp>
        <p:nvSpPr>
          <p:cNvPr id="6148" name="Tekstvak 4"/>
          <p:cNvSpPr txBox="1">
            <a:spLocks noChangeArrowheads="1"/>
          </p:cNvSpPr>
          <p:nvPr/>
        </p:nvSpPr>
        <p:spPr bwMode="auto">
          <a:xfrm>
            <a:off x="4811713" y="4079875"/>
            <a:ext cx="36607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tx2"/>
                </a:solidFill>
              </a:rPr>
              <a:t>Go back to a moment when </a:t>
            </a:r>
          </a:p>
          <a:p>
            <a:r>
              <a:rPr lang="en-GB" sz="1800">
                <a:solidFill>
                  <a:schemeClr val="tx2"/>
                </a:solidFill>
              </a:rPr>
              <a:t>you had a strong sense of failure. </a:t>
            </a:r>
            <a:endParaRPr lang="nl-NL" sz="1800">
              <a:solidFill>
                <a:schemeClr val="tx2"/>
              </a:solidFill>
            </a:endParaRPr>
          </a:p>
          <a:p>
            <a:endParaRPr lang="nl-NL" sz="1800">
              <a:solidFill>
                <a:schemeClr val="tx2"/>
              </a:solidFill>
            </a:endParaRPr>
          </a:p>
        </p:txBody>
      </p:sp>
      <p:sp>
        <p:nvSpPr>
          <p:cNvPr id="6149" name="Rechthoek 5"/>
          <p:cNvSpPr>
            <a:spLocks noChangeArrowheads="1"/>
          </p:cNvSpPr>
          <p:nvPr/>
        </p:nvSpPr>
        <p:spPr bwMode="auto">
          <a:xfrm>
            <a:off x="2663825" y="3243263"/>
            <a:ext cx="4600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How do you judge yourself today, up till now?  </a:t>
            </a:r>
            <a:endParaRPr lang="nl-NL" sz="180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6150" name="Rechthoek 6"/>
          <p:cNvSpPr>
            <a:spLocks noChangeArrowheads="1"/>
          </p:cNvSpPr>
          <p:nvPr/>
        </p:nvSpPr>
        <p:spPr bwMode="auto">
          <a:xfrm>
            <a:off x="1006475" y="2266950"/>
            <a:ext cx="25765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Go back to a moment </a:t>
            </a:r>
          </a:p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when a loved one left you</a:t>
            </a:r>
            <a:endParaRPr lang="nl-NL" sz="180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6151" name="Rechthoek 7"/>
          <p:cNvSpPr>
            <a:spLocks noChangeArrowheads="1"/>
          </p:cNvSpPr>
          <p:nvPr/>
        </p:nvSpPr>
        <p:spPr bwMode="auto">
          <a:xfrm>
            <a:off x="5567363" y="5076825"/>
            <a:ext cx="3060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Go back to a moment you </a:t>
            </a:r>
          </a:p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fell in love, and this love </a:t>
            </a:r>
          </a:p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was answered. </a:t>
            </a:r>
            <a:endParaRPr lang="nl-NL" sz="180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6152" name="Rechthoek 8"/>
          <p:cNvSpPr>
            <a:spLocks noChangeArrowheads="1"/>
          </p:cNvSpPr>
          <p:nvPr/>
        </p:nvSpPr>
        <p:spPr bwMode="auto">
          <a:xfrm>
            <a:off x="4811713" y="49276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 </a:t>
            </a:r>
            <a:endParaRPr lang="nl-NL" sz="180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6153" name="Rechthoek 9"/>
          <p:cNvSpPr>
            <a:spLocks noChangeArrowheads="1"/>
          </p:cNvSpPr>
          <p:nvPr/>
        </p:nvSpPr>
        <p:spPr bwMode="auto">
          <a:xfrm>
            <a:off x="201613" y="4027488"/>
            <a:ext cx="39560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Go to a very difficult moment </a:t>
            </a:r>
          </a:p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in your role as a therapist, feeling desperate and powerless. </a:t>
            </a:r>
            <a:endParaRPr lang="nl-NL" sz="180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6154" name="Rechthoek 10"/>
          <p:cNvSpPr>
            <a:spLocks noChangeArrowheads="1"/>
          </p:cNvSpPr>
          <p:nvPr/>
        </p:nvSpPr>
        <p:spPr bwMode="auto">
          <a:xfrm>
            <a:off x="1012825" y="56784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Go to a very rewarding moment </a:t>
            </a:r>
          </a:p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in your role as a therapist</a:t>
            </a:r>
            <a:endParaRPr lang="nl-NL" sz="180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6155" name="Rechthoek 2"/>
          <p:cNvSpPr>
            <a:spLocks noChangeArrowheads="1"/>
          </p:cNvSpPr>
          <p:nvPr/>
        </p:nvSpPr>
        <p:spPr bwMode="auto">
          <a:xfrm>
            <a:off x="4572000" y="1895475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From the perspective of you as a 18 year old: </a:t>
            </a:r>
          </a:p>
          <a:p>
            <a:r>
              <a:rPr lang="en-GB" sz="180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how would you evaluate yourself as you are now?</a:t>
            </a:r>
            <a:endParaRPr lang="nl-NL" sz="180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6156" name="Tekstvak 12"/>
          <p:cNvSpPr txBox="1">
            <a:spLocks noChangeArrowheads="1"/>
          </p:cNvSpPr>
          <p:nvPr/>
        </p:nvSpPr>
        <p:spPr bwMode="auto">
          <a:xfrm>
            <a:off x="2179638" y="203200"/>
            <a:ext cx="82454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</a:rPr>
              <a:t>Intro: 9 </a:t>
            </a:r>
            <a:r>
              <a:rPr lang="nl-NL" sz="2800" dirty="0" err="1">
                <a:solidFill>
                  <a:srgbClr val="FFFF00"/>
                </a:solidFill>
              </a:rPr>
              <a:t>questions</a:t>
            </a:r>
            <a:r>
              <a:rPr lang="nl-NL" sz="2800" dirty="0">
                <a:solidFill>
                  <a:srgbClr val="FFFF00"/>
                </a:solidFill>
              </a:rPr>
              <a:t> </a:t>
            </a:r>
            <a:r>
              <a:rPr lang="nl-NL" sz="2800" dirty="0" err="1">
                <a:solidFill>
                  <a:srgbClr val="FFFF00"/>
                </a:solidFill>
              </a:rPr>
              <a:t>exercise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107950" y="1341438"/>
            <a:ext cx="9144000" cy="900112"/>
          </a:xfrm>
        </p:spPr>
        <p:txBody>
          <a:bodyPr/>
          <a:lstStyle/>
          <a:p>
            <a:pPr algn="ctr"/>
            <a:r>
              <a:rPr lang="nl-NL" altLang="nl-NL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ACT for PPP </a:t>
            </a:r>
            <a:br>
              <a:rPr lang="nl-NL" altLang="nl-NL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l-NL" altLang="nl-NL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(people with severe personality problems) </a:t>
            </a:r>
            <a:endParaRPr lang="nl-NL" altLang="nl-NL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Ondertitel 2"/>
          <p:cNvSpPr>
            <a:spLocks noGrp="1"/>
          </p:cNvSpPr>
          <p:nvPr>
            <p:ph type="subTitle" idx="1"/>
          </p:nvPr>
        </p:nvSpPr>
        <p:spPr>
          <a:xfrm>
            <a:off x="2144713" y="2997200"/>
            <a:ext cx="6400800" cy="1752600"/>
          </a:xfrm>
        </p:spPr>
        <p:txBody>
          <a:bodyPr/>
          <a:lstStyle/>
          <a:p>
            <a:pPr algn="l">
              <a:defRPr/>
            </a:pPr>
            <a:r>
              <a:rPr lang="nl-NL" altLang="nl-NL" sz="3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Why is it difficult</a:t>
            </a:r>
          </a:p>
          <a:p>
            <a:pPr algn="l">
              <a:defRPr/>
            </a:pPr>
            <a:r>
              <a:rPr lang="nl-NL" altLang="nl-NL" sz="3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Why is it important</a:t>
            </a:r>
          </a:p>
          <a:p>
            <a:pPr algn="l">
              <a:defRPr/>
            </a:pPr>
            <a:r>
              <a:rPr lang="nl-NL" altLang="nl-NL" sz="36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Why is it inspiring</a:t>
            </a:r>
          </a:p>
          <a:p>
            <a:pPr marL="514350" indent="-514350" algn="l">
              <a:buFontTx/>
              <a:buAutoNum type="arabicPeriod"/>
              <a:defRPr/>
            </a:pPr>
            <a:endParaRPr lang="nl-NL" altLang="nl-NL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144713" y="225425"/>
            <a:ext cx="40735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nl-NL" altLang="nl-NL" sz="3200" ker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Workshop outline:</a:t>
            </a:r>
            <a:endParaRPr lang="nl-NL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>
          <a:xfrm>
            <a:off x="9525" y="1114425"/>
            <a:ext cx="9144000" cy="900113"/>
          </a:xfrm>
        </p:spPr>
        <p:txBody>
          <a:bodyPr/>
          <a:lstStyle/>
          <a:p>
            <a:pPr algn="ctr"/>
            <a:r>
              <a:rPr lang="nl-NL" altLang="nl-NL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ACT for PPP</a:t>
            </a:r>
            <a:endParaRPr lang="nl-NL" altLang="nl-NL" sz="240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Ondertitel 2"/>
          <p:cNvSpPr>
            <a:spLocks noGrp="1"/>
          </p:cNvSpPr>
          <p:nvPr>
            <p:ph type="subTitle" idx="1"/>
          </p:nvPr>
        </p:nvSpPr>
        <p:spPr>
          <a:xfrm>
            <a:off x="1479550" y="2349500"/>
            <a:ext cx="6400800" cy="1752600"/>
          </a:xfrm>
        </p:spPr>
        <p:txBody>
          <a:bodyPr/>
          <a:lstStyle/>
          <a:p>
            <a:pPr algn="l"/>
            <a:r>
              <a:rPr lang="nl-NL" altLang="nl-NL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Our treatment: structure, vision, 	</a:t>
            </a:r>
            <a:r>
              <a:rPr lang="nl-NL" altLang="nl-NL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tailoring!</a:t>
            </a:r>
          </a:p>
          <a:p>
            <a:pPr algn="l"/>
            <a:endParaRPr lang="nl-NL" altLang="nl-NL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nl-NL" altLang="nl-NL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l-NL" altLang="nl-NL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Experiential exercises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476375" y="214313"/>
            <a:ext cx="50863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nl-NL" sz="3200" ker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Continued: workshop outline:</a:t>
            </a:r>
            <a:endParaRPr lang="nl-NL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/>
          </p:cNvSpPr>
          <p:nvPr/>
        </p:nvSpPr>
        <p:spPr bwMode="auto">
          <a:xfrm>
            <a:off x="395288" y="188913"/>
            <a:ext cx="85693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4400">
                <a:solidFill>
                  <a:schemeClr val="tx2"/>
                </a:solidFill>
                <a:latin typeface="Tahoma" pitchFamily="34" charset="0"/>
              </a:defRPr>
            </a:lvl1pPr>
            <a:lvl2pPr>
              <a:spcBef>
                <a:spcPct val="0"/>
              </a:spcBef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>
              <a:spcBef>
                <a:spcPct val="0"/>
              </a:spcBef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>
              <a:spcBef>
                <a:spcPct val="0"/>
              </a:spcBef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>
              <a:spcBef>
                <a:spcPct val="0"/>
              </a:spcBef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nl-NL" alt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ACT: “BOTTOM LINE” </a:t>
            </a:r>
            <a:r>
              <a:rPr lang="en-US" alt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=</a:t>
            </a:r>
            <a:r>
              <a:rPr lang="nl-NL" alt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 </a:t>
            </a:r>
            <a:br>
              <a:rPr lang="nl-NL" alt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</a:br>
            <a:r>
              <a:rPr lang="nl-NL" altLang="nl-NL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anose="020B0604020202020204" pitchFamily="34" charset="0"/>
              </a:rPr>
              <a:t>PSYCHOLOGICAL FLEXIBILITY</a:t>
            </a:r>
            <a:endParaRPr lang="nl-NL" altLang="nl-NL" sz="36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/>
          </p:cNvSpPr>
          <p:nvPr/>
        </p:nvSpPr>
        <p:spPr bwMode="auto">
          <a:xfrm>
            <a:off x="0" y="2565400"/>
            <a:ext cx="91090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120000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>
              <a:spcBef>
                <a:spcPct val="20000"/>
              </a:spcBef>
              <a:buFont typeface="Tahoma" pitchFamily="34" charset="0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hlink"/>
              </a:buClr>
              <a:buSzPct val="120000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>
              <a:spcBef>
                <a:spcPct val="20000"/>
              </a:spcBef>
              <a:buFont typeface="Tahoma" pitchFamily="34" charset="0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nl-NL" altLang="nl-NL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nl-NL" altLang="ja-JP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Helping people to maintain meaningful behaviours </a:t>
            </a:r>
          </a:p>
          <a:p>
            <a:pPr>
              <a:defRPr/>
            </a:pPr>
            <a:r>
              <a:rPr lang="nl-NL" altLang="ja-JP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in their lives, even when difficult private experiences </a:t>
            </a:r>
          </a:p>
          <a:p>
            <a:pPr>
              <a:defRPr/>
            </a:pPr>
            <a:r>
              <a:rPr lang="nl-NL" altLang="ja-JP" sz="2000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(thoughts/feelings/memories/pain) </a:t>
            </a:r>
            <a:r>
              <a:rPr lang="nl-NL" altLang="ja-JP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show up</a:t>
            </a:r>
            <a:r>
              <a:rPr lang="nl-NL" altLang="nl-NL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nl-NL" altLang="ja-JP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  <a:cs typeface="Arial" panose="020B0604020202020204" pitchFamily="34" charset="0"/>
              </a:rPr>
              <a:t>. </a:t>
            </a:r>
            <a:endParaRPr lang="nl-NL" altLang="nl-NL" i="1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nl-NL" altLang="nl-NL" smtClean="0"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576263" y="657225"/>
            <a:ext cx="7772400" cy="1470025"/>
          </a:xfrm>
        </p:spPr>
        <p:txBody>
          <a:bodyPr/>
          <a:lstStyle/>
          <a:p>
            <a:r>
              <a:rPr lang="nl-NL" altLang="nl-NL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Why is it difficult?</a:t>
            </a:r>
          </a:p>
        </p:txBody>
      </p:sp>
      <p:sp>
        <p:nvSpPr>
          <p:cNvPr id="11267" name="Ondertitel 2"/>
          <p:cNvSpPr>
            <a:spLocks noGrp="1"/>
          </p:cNvSpPr>
          <p:nvPr>
            <p:ph type="subTitle" idx="1"/>
          </p:nvPr>
        </p:nvSpPr>
        <p:spPr>
          <a:xfrm>
            <a:off x="647700" y="1916113"/>
            <a:ext cx="6400800" cy="1752600"/>
          </a:xfrm>
        </p:spPr>
        <p:txBody>
          <a:bodyPr/>
          <a:lstStyle/>
          <a:p>
            <a:pPr algn="l"/>
            <a:r>
              <a:rPr lang="nl-NL" altLang="nl-NL" smtClean="0">
                <a:latin typeface="Times New Roman" pitchFamily="18" charset="0"/>
                <a:cs typeface="Times New Roman" pitchFamily="18" charset="0"/>
              </a:rPr>
              <a:t>*behaviour patterns of Short Time Survival</a:t>
            </a:r>
          </a:p>
          <a:p>
            <a:pPr algn="l"/>
            <a:r>
              <a:rPr lang="nl-NL" altLang="nl-NL" smtClean="0">
                <a:latin typeface="Times New Roman" pitchFamily="18" charset="0"/>
                <a:cs typeface="Times New Roman" pitchFamily="18" charset="0"/>
              </a:rPr>
              <a:t>*e.g. self-hate, paranoia, impulsivity</a:t>
            </a:r>
          </a:p>
          <a:p>
            <a:pPr algn="l"/>
            <a:r>
              <a:rPr lang="nl-NL" altLang="nl-NL" smtClean="0">
                <a:latin typeface="Times New Roman" pitchFamily="18" charset="0"/>
                <a:cs typeface="Times New Roman" pitchFamily="18" charset="0"/>
              </a:rPr>
              <a:t>*patterns give sense of self</a:t>
            </a:r>
          </a:p>
          <a:p>
            <a:pPr algn="l"/>
            <a:r>
              <a:rPr lang="nl-NL" altLang="nl-NL" smtClean="0">
                <a:latin typeface="Times New Roman" pitchFamily="18" charset="0"/>
                <a:cs typeface="Times New Roman" pitchFamily="18" charset="0"/>
              </a:rPr>
              <a:t>*little contact feelings, needs, values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-109538" y="-6350"/>
            <a:ext cx="9144001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nl-NL" altLang="nl-NL" kern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for PPP</a:t>
            </a:r>
            <a:endParaRPr lang="nl-NL" altLang="nl-NL" sz="2400" kern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ctrTitle"/>
          </p:nvPr>
        </p:nvSpPr>
        <p:spPr>
          <a:xfrm>
            <a:off x="611188" y="657225"/>
            <a:ext cx="7772400" cy="1470025"/>
          </a:xfrm>
        </p:spPr>
        <p:txBody>
          <a:bodyPr/>
          <a:lstStyle/>
          <a:p>
            <a:r>
              <a:rPr lang="nl-NL" altLang="nl-NL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Why is it important?</a:t>
            </a:r>
          </a:p>
        </p:txBody>
      </p:sp>
      <p:sp>
        <p:nvSpPr>
          <p:cNvPr id="12291" name="Ondertitel 2"/>
          <p:cNvSpPr>
            <a:spLocks noGrp="1"/>
          </p:cNvSpPr>
          <p:nvPr>
            <p:ph type="subTitle" idx="1"/>
          </p:nvPr>
        </p:nvSpPr>
        <p:spPr>
          <a:xfrm>
            <a:off x="1258888" y="2276475"/>
            <a:ext cx="6400800" cy="1752600"/>
          </a:xfrm>
        </p:spPr>
        <p:txBody>
          <a:bodyPr/>
          <a:lstStyle/>
          <a:p>
            <a:pPr algn="l"/>
            <a:r>
              <a:rPr lang="en-US" altLang="nl-N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*Tiny steps can make a big difference</a:t>
            </a:r>
          </a:p>
          <a:p>
            <a:pPr algn="l"/>
            <a:r>
              <a:rPr lang="en-US" altLang="nl-N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*meaningful contacts, value-based behavior</a:t>
            </a:r>
          </a:p>
          <a:p>
            <a:pPr algn="l"/>
            <a:r>
              <a:rPr lang="en-US" altLang="nl-N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*EA undermines therapy process</a:t>
            </a:r>
          </a:p>
          <a:p>
            <a:pPr algn="l"/>
            <a:r>
              <a:rPr lang="en-US" altLang="nl-N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*ACT can stimulate therapy process</a:t>
            </a:r>
            <a:endParaRPr lang="nl-NL" altLang="nl-NL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11188" y="657225"/>
            <a:ext cx="7772400" cy="1470025"/>
          </a:xfrm>
        </p:spPr>
        <p:txBody>
          <a:bodyPr/>
          <a:lstStyle/>
          <a:p>
            <a:r>
              <a:rPr lang="nl-NL" altLang="nl-NL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Why is it important?</a:t>
            </a:r>
          </a:p>
        </p:txBody>
      </p:sp>
      <p:sp>
        <p:nvSpPr>
          <p:cNvPr id="13315" name="Ondertitel 2"/>
          <p:cNvSpPr>
            <a:spLocks noGrp="1"/>
          </p:cNvSpPr>
          <p:nvPr>
            <p:ph type="subTitle" idx="1"/>
          </p:nvPr>
        </p:nvSpPr>
        <p:spPr>
          <a:xfrm>
            <a:off x="1258888" y="2276475"/>
            <a:ext cx="6400800" cy="1752600"/>
          </a:xfrm>
        </p:spPr>
        <p:txBody>
          <a:bodyPr/>
          <a:lstStyle/>
          <a:p>
            <a:pPr algn="l"/>
            <a:r>
              <a:rPr lang="en-US" altLang="nl-NL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*DBT = ACT for borderline problems??</a:t>
            </a:r>
          </a:p>
          <a:p>
            <a:pPr algn="l"/>
            <a:r>
              <a:rPr lang="nl-NL" altLang="nl-NL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 ACT extra value in creating meaningful lives.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539750" y="657225"/>
            <a:ext cx="7772400" cy="1470025"/>
          </a:xfrm>
        </p:spPr>
        <p:txBody>
          <a:bodyPr/>
          <a:lstStyle/>
          <a:p>
            <a:r>
              <a:rPr lang="nl-NL" altLang="nl-NL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Why is it inspiring?</a:t>
            </a:r>
          </a:p>
        </p:txBody>
      </p:sp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altLang="nl-NL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-144463" y="0"/>
            <a:ext cx="9144001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nl-NL" altLang="nl-NL" kern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for PPP</a:t>
            </a:r>
            <a:endParaRPr lang="nl-NL" altLang="nl-NL" sz="2400" kern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nl-NL" sz="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nl-NL" sz="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aangepast model voor grafieken</Template>
  <TotalTime>0</TotalTime>
  <Words>880</Words>
  <Application>Microsoft Office PowerPoint</Application>
  <PresentationFormat>Bildschirmpräsentation (4:3)</PresentationFormat>
  <Paragraphs>127</Paragraphs>
  <Slides>18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Ocean</vt:lpstr>
      <vt:lpstr>Workshop  ACT for people with severe personality problems</vt:lpstr>
      <vt:lpstr>PowerPoint-Präsentation</vt:lpstr>
      <vt:lpstr>ACT for PPP  (people with severe personality problems) </vt:lpstr>
      <vt:lpstr>ACT for PPP</vt:lpstr>
      <vt:lpstr>PowerPoint-Präsentation</vt:lpstr>
      <vt:lpstr>1. Why is it difficult?</vt:lpstr>
      <vt:lpstr>2. Why is it important?</vt:lpstr>
      <vt:lpstr> Why is it important?</vt:lpstr>
      <vt:lpstr>3. Why is it inspiring?</vt:lpstr>
      <vt:lpstr> 4. Our treatment: structure, vision </vt:lpstr>
      <vt:lpstr>PowerPoint-Präsentation</vt:lpstr>
      <vt:lpstr>Start low, go slow:  essential is:  the first beacon!!</vt:lpstr>
      <vt:lpstr>*cycle: every two weeks 1 hexaflex item  *Clear and simple hexaflex</vt:lpstr>
      <vt:lpstr>Default Hexaflex</vt:lpstr>
      <vt:lpstr>PowerPoint-Präsentation</vt:lpstr>
      <vt:lpstr>PowerPoint-Präsentation</vt:lpstr>
      <vt:lpstr>PowerPoint-Präsentation</vt:lpstr>
      <vt:lpstr>PowerPoint-Präsentation</vt:lpstr>
    </vt:vector>
  </TitlesOfParts>
  <Company>Trinity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 that works</dc:title>
  <dc:creator>5093</dc:creator>
  <cp:lastModifiedBy>ENGLISH</cp:lastModifiedBy>
  <cp:revision>405</cp:revision>
  <cp:lastPrinted>2015-07-15T16:35:11Z</cp:lastPrinted>
  <dcterms:created xsi:type="dcterms:W3CDTF">2005-10-11T13:41:19Z</dcterms:created>
  <dcterms:modified xsi:type="dcterms:W3CDTF">2015-07-15T16:40:04Z</dcterms:modified>
</cp:coreProperties>
</file>