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</p:sldMasterIdLst>
  <p:notesMasterIdLst>
    <p:notesMasterId r:id="rId42"/>
  </p:notesMasterIdLst>
  <p:sldIdLst>
    <p:sldId id="258" r:id="rId4"/>
    <p:sldId id="265" r:id="rId5"/>
    <p:sldId id="259" r:id="rId6"/>
    <p:sldId id="277" r:id="rId7"/>
    <p:sldId id="260" r:id="rId8"/>
    <p:sldId id="266" r:id="rId9"/>
    <p:sldId id="306" r:id="rId10"/>
    <p:sldId id="262" r:id="rId11"/>
    <p:sldId id="302" r:id="rId12"/>
    <p:sldId id="305" r:id="rId13"/>
    <p:sldId id="272" r:id="rId14"/>
    <p:sldId id="295" r:id="rId15"/>
    <p:sldId id="307" r:id="rId16"/>
    <p:sldId id="299" r:id="rId17"/>
    <p:sldId id="298" r:id="rId18"/>
    <p:sldId id="300" r:id="rId19"/>
    <p:sldId id="315" r:id="rId20"/>
    <p:sldId id="316" r:id="rId21"/>
    <p:sldId id="270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278" r:id="rId30"/>
    <p:sldId id="290" r:id="rId31"/>
    <p:sldId id="283" r:id="rId32"/>
    <p:sldId id="284" r:id="rId33"/>
    <p:sldId id="285" r:id="rId34"/>
    <p:sldId id="287" r:id="rId35"/>
    <p:sldId id="279" r:id="rId36"/>
    <p:sldId id="288" r:id="rId37"/>
    <p:sldId id="293" r:id="rId38"/>
    <p:sldId id="296" r:id="rId39"/>
    <p:sldId id="297" r:id="rId40"/>
    <p:sldId id="2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9" autoAdjust="0"/>
    <p:restoredTop sz="76740" autoAdjust="0"/>
  </p:normalViewPr>
  <p:slideViewPr>
    <p:cSldViewPr snapToGrid="0">
      <p:cViewPr>
        <p:scale>
          <a:sx n="60" d="100"/>
          <a:sy n="60" d="100"/>
        </p:scale>
        <p:origin x="-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47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 n=68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6.56</c:v>
                </c:pt>
                <c:pt idx="1">
                  <c:v>4.3099999999999996</c:v>
                </c:pt>
                <c:pt idx="2">
                  <c:v>4.09</c:v>
                </c:pt>
                <c:pt idx="3">
                  <c:v>4.18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CBT n=63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7.2530864197530853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6.58</c:v>
                </c:pt>
                <c:pt idx="1">
                  <c:v>3.44</c:v>
                </c:pt>
                <c:pt idx="2">
                  <c:v>3.12</c:v>
                </c:pt>
                <c:pt idx="3">
                  <c:v>3.08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WLC n=62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6.92</c:v>
                </c:pt>
                <c:pt idx="1">
                  <c:v>6.18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39520"/>
        <c:axId val="46541056"/>
      </c:lineChart>
      <c:catAx>
        <c:axId val="46539520"/>
        <c:scaling>
          <c:orientation val="minMax"/>
        </c:scaling>
        <c:delete val="0"/>
        <c:axPos val="b"/>
        <c:majorTickMark val="out"/>
        <c:minorTickMark val="none"/>
        <c:tickLblPos val="nextTo"/>
        <c:crossAx val="46541056"/>
        <c:crosses val="autoZero"/>
        <c:auto val="1"/>
        <c:lblAlgn val="ctr"/>
        <c:lblOffset val="100"/>
        <c:noMultiLvlLbl val="0"/>
      </c:catAx>
      <c:valAx>
        <c:axId val="4654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539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 n=35</c:v>
                </c:pt>
              </c:strCache>
            </c:strRef>
          </c:tx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3.26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6.69</c:v>
                </c:pt>
                <c:pt idx="1">
                  <c:v>3.69</c:v>
                </c:pt>
                <c:pt idx="2">
                  <c:v>3.03</c:v>
                </c:pt>
                <c:pt idx="3">
                  <c:v>3.35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CBT n=37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7839506172839517E-2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2.65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6.43</c:v>
                </c:pt>
                <c:pt idx="1">
                  <c:v>2.3199999999999998</c:v>
                </c:pt>
                <c:pt idx="2">
                  <c:v>2.48</c:v>
                </c:pt>
                <c:pt idx="3">
                  <c:v>2.7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WLC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2345679012345678E-2"/>
                  <c:y val="-3.647842459162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6.92</c:v>
                </c:pt>
                <c:pt idx="1">
                  <c:v>6.18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969216"/>
        <c:axId val="50975104"/>
      </c:lineChart>
      <c:catAx>
        <c:axId val="50969216"/>
        <c:scaling>
          <c:orientation val="minMax"/>
        </c:scaling>
        <c:delete val="0"/>
        <c:axPos val="b"/>
        <c:majorTickMark val="out"/>
        <c:minorTickMark val="none"/>
        <c:tickLblPos val="nextTo"/>
        <c:crossAx val="50975104"/>
        <c:crosses val="autoZero"/>
        <c:auto val="1"/>
        <c:lblAlgn val="ctr"/>
        <c:lblOffset val="100"/>
        <c:noMultiLvlLbl val="0"/>
      </c:catAx>
      <c:valAx>
        <c:axId val="5097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9692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 n=68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7.716049382716049E-3"/>
                  <c:y val="1.68361959653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50.49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62.21</c:v>
                </c:pt>
                <c:pt idx="1">
                  <c:v>59.58</c:v>
                </c:pt>
                <c:pt idx="2">
                  <c:v>51.74</c:v>
                </c:pt>
                <c:pt idx="3">
                  <c:v>50.49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CBT n=63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5432098765432098E-2"/>
                  <c:y val="3.0866359269839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728395061728392E-3"/>
                  <c:y val="4.2090489913417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864197530864196E-3"/>
                  <c:y val="4.48965225743118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49.03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59.58</c:v>
                </c:pt>
                <c:pt idx="1">
                  <c:v>49.46</c:v>
                </c:pt>
                <c:pt idx="2">
                  <c:v>48.85</c:v>
                </c:pt>
                <c:pt idx="3">
                  <c:v>49.03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WLC n=62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8.4876543209876545E-2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049382716049E-3"/>
                  <c:y val="-2.806032660894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 post</c:v>
                </c:pt>
                <c:pt idx="3">
                  <c:v>2 yrs post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61.54</c:v>
                </c:pt>
                <c:pt idx="1">
                  <c:v>61.23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276288"/>
        <c:axId val="119277824"/>
      </c:lineChart>
      <c:catAx>
        <c:axId val="119276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9277824"/>
        <c:crosses val="autoZero"/>
        <c:auto val="1"/>
        <c:lblAlgn val="ctr"/>
        <c:lblOffset val="100"/>
        <c:noMultiLvlLbl val="0"/>
      </c:catAx>
      <c:valAx>
        <c:axId val="119277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276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 n=68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1.8518518518518517E-2"/>
                  <c:y val="-1.6836416912820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6294E-3"/>
                  <c:y val="4.489652257431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29.43</c:v>
                </c:pt>
                <c:pt idx="1">
                  <c:v>22.3</c:v>
                </c:pt>
                <c:pt idx="2">
                  <c:v>19.239999999999998</c:v>
                </c:pt>
                <c:pt idx="3">
                  <c:v>17.309999999999999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CBT n=63</c:v>
                </c:pt>
              </c:strCache>
            </c:strRef>
          </c:tx>
          <c:marker>
            <c:symbol val="none"/>
          </c:marker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30.86</c:v>
                </c:pt>
                <c:pt idx="1">
                  <c:v>19.670000000000002</c:v>
                </c:pt>
                <c:pt idx="2">
                  <c:v>17.809999999999999</c:v>
                </c:pt>
                <c:pt idx="3">
                  <c:v>18.37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WLC n=62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31.97</c:v>
                </c:pt>
                <c:pt idx="1">
                  <c:v>30.53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275840"/>
        <c:axId val="50286976"/>
      </c:lineChart>
      <c:catAx>
        <c:axId val="5027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50286976"/>
        <c:crosses val="autoZero"/>
        <c:auto val="1"/>
        <c:lblAlgn val="ctr"/>
        <c:lblOffset val="100"/>
        <c:noMultiLvlLbl val="0"/>
      </c:catAx>
      <c:valAx>
        <c:axId val="50286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275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 n=68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6.6358024691358028E-2"/>
                  <c:y val="1.68361959653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8518518518518517E-2"/>
                  <c:y val="-1.6836416912820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6294E-3"/>
                  <c:y val="4.489652257431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16.45</c:v>
                </c:pt>
                <c:pt idx="1">
                  <c:v>11.15</c:v>
                </c:pt>
                <c:pt idx="2">
                  <c:v>10.78</c:v>
                </c:pt>
                <c:pt idx="3">
                  <c:v>10.81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CBT n=63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17.079999999999998</c:v>
                </c:pt>
                <c:pt idx="1">
                  <c:v>13.23</c:v>
                </c:pt>
                <c:pt idx="2">
                  <c:v>13.02</c:v>
                </c:pt>
                <c:pt idx="3">
                  <c:v>13.27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WLC n=62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Pre</c:v>
                </c:pt>
                <c:pt idx="1">
                  <c:v>Post</c:v>
                </c:pt>
                <c:pt idx="2">
                  <c:v>3 mths</c:v>
                </c:pt>
                <c:pt idx="3">
                  <c:v>2 yrs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709056"/>
        <c:axId val="119716096"/>
      </c:lineChart>
      <c:catAx>
        <c:axId val="119709056"/>
        <c:scaling>
          <c:orientation val="minMax"/>
        </c:scaling>
        <c:delete val="0"/>
        <c:axPos val="b"/>
        <c:majorTickMark val="out"/>
        <c:minorTickMark val="none"/>
        <c:tickLblPos val="nextTo"/>
        <c:crossAx val="119716096"/>
        <c:crosses val="autoZero"/>
        <c:auto val="1"/>
        <c:lblAlgn val="ctr"/>
        <c:lblOffset val="100"/>
        <c:noMultiLvlLbl val="0"/>
      </c:catAx>
      <c:valAx>
        <c:axId val="11971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709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3FEEA-9838-4F26-8F6C-B8AEFC82F8E5}" type="datetimeFigureOut">
              <a:rPr lang="en-AU" smtClean="0"/>
              <a:t>7/07/2015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7640C-B8ED-4C6D-A887-A7C987927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808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026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6069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818D19-B9AF-4139-899E-77148AF9576C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537164-9DF2-4D73-83BF-D7DEFAE4CC64}" type="slidenum">
              <a:rPr lang="en-AU" altLang="en-US">
                <a:latin typeface="Times" panose="02020603050405020304" pitchFamily="18" charset="0"/>
              </a:rPr>
              <a:pPr/>
              <a:t>19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178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1764-549A-4EEF-8E51-569FAE967845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687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1764-549A-4EEF-8E51-569FAE967845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92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1764-549A-4EEF-8E51-569FAE967845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92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1764-549A-4EEF-8E51-569FAE967845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229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1764-549A-4EEF-8E51-569FAE967845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298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0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352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1464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F3805E-F19C-4E19-B903-3E1D8C76DE05}" type="slidenum">
              <a:rPr lang="en-AU" altLang="en-US">
                <a:latin typeface="Times" panose="02020603050405020304" pitchFamily="18" charset="0"/>
              </a:rPr>
              <a:pPr/>
              <a:t>29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10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FB3883-D565-48E7-A1B9-7F2EEDD96716}" type="slidenum">
              <a:rPr lang="en-AU" altLang="en-US">
                <a:latin typeface="Times" panose="02020603050405020304" pitchFamily="18" charset="0"/>
              </a:rPr>
              <a:pPr/>
              <a:t>30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46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496E3C-ED79-4E9B-BDF8-8DF128E3A6E2}" type="slidenum">
              <a:rPr lang="en-AU" altLang="en-US">
                <a:latin typeface="Times" panose="02020603050405020304" pitchFamily="18" charset="0"/>
              </a:rPr>
              <a:pPr/>
              <a:t>31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24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AA1A37-8F58-4B7D-B397-EB6CADF654C9}" type="slidenum">
              <a:rPr lang="en-AU" altLang="en-US">
                <a:latin typeface="Times" panose="02020603050405020304" pitchFamily="18" charset="0"/>
              </a:rPr>
              <a:pPr/>
              <a:t>32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43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0A563B-CE98-4662-8D2B-01411629690D}" type="slidenum">
              <a:rPr lang="en-AU" altLang="en-US">
                <a:latin typeface="Times" panose="02020603050405020304" pitchFamily="18" charset="0"/>
              </a:rPr>
              <a:pPr/>
              <a:t>34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46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8F132-A65E-42E5-8742-66788B607DAB}" type="slidenum">
              <a:rPr lang="en-AU" altLang="en-US">
                <a:latin typeface="Times" panose="02020603050405020304" pitchFamily="18" charset="0"/>
              </a:rPr>
              <a:pPr/>
              <a:t>36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83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000F3D-6871-44C3-9B9D-C8894B997983}" type="slidenum">
              <a:rPr lang="en-AU" altLang="en-US">
                <a:latin typeface="Times" panose="02020603050405020304" pitchFamily="18" charset="0"/>
              </a:rPr>
              <a:pPr/>
              <a:t>37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13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924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3373E4-2913-4C7C-89C4-152473C2F447}" type="slidenum">
              <a:rPr lang="en-AU" altLang="en-US">
                <a:solidFill>
                  <a:srgbClr val="000000"/>
                </a:solidFill>
                <a:latin typeface="Times" panose="02020603050405020304" pitchFamily="18" charset="0"/>
              </a:rPr>
              <a:pPr/>
              <a:t>6</a:t>
            </a:fld>
            <a:endParaRPr lang="en-AU" altLang="en-US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0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09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5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7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300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DE0846-1D0B-42B7-8720-5DF01AFD6AE6}" type="slidenum">
              <a:rPr lang="en-AU" altLang="en-US">
                <a:latin typeface="Times" panose="02020603050405020304" pitchFamily="18" charset="0"/>
              </a:rPr>
              <a:pPr/>
              <a:t>11</a:t>
            </a:fld>
            <a:endParaRPr lang="en-A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7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640C-B8ED-4C6D-A887-A7C98792773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13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221EE-C6BA-48FB-806A-2D9DB878CB09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6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9270-F017-4337-914F-98E621327481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5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838200"/>
            <a:ext cx="25908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38200"/>
            <a:ext cx="7569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8F09-B041-44CA-85D7-A385EC2E8742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4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4C811-6560-460C-AEC5-688730B5A6B4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3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3114-0A7A-4181-B65A-B7CF3E11579D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4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3A0FA-D34D-4717-A9F4-417D994EC5C2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4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0ACE-C741-4CA8-BC9F-1D9A3352C6E5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7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CFE64-F145-4E28-AA5A-443707102F1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6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D543-F62F-4659-82C0-DD883C6F5F3C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52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737C7-7F0A-458F-83EF-F129B51A2923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02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BADD-D2DA-4ED4-806A-579B99361D17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6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2028-B005-46E5-A3C0-199BF84785BF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C5044-8174-4696-80DE-8E05BC6DE81D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98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5C08-73E8-4DD9-8EAA-D4ED8FD46EC2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72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838200"/>
            <a:ext cx="25908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38200"/>
            <a:ext cx="7569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73C9-3754-4CB7-AA3A-50BE272FBFC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47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133600"/>
            <a:ext cx="10363200" cy="3962400"/>
          </a:xfrm>
        </p:spPr>
        <p:txBody>
          <a:bodyPr/>
          <a:lstStyle/>
          <a:p>
            <a:pPr lvl="0"/>
            <a:endParaRPr lang="en-A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E4909-62F0-48ED-A8F6-4C9E6D474A4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35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39EAD-07D7-46CA-A36A-4247DAEE7614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44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4C811-6560-460C-AEC5-688730B5A6B4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6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3114-0A7A-4181-B65A-B7CF3E11579D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4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3A0FA-D34D-4717-A9F4-417D994EC5C2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5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0ACE-C741-4CA8-BC9F-1D9A3352C6E5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19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CFE64-F145-4E28-AA5A-443707102F1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4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FA6B-1C1F-4F3B-850E-50B32A47BB5B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53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D543-F62F-4659-82C0-DD883C6F5F3C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00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737C7-7F0A-458F-83EF-F129B51A2923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9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BADD-D2DA-4ED4-806A-579B99361D17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73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C5044-8174-4696-80DE-8E05BC6DE81D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35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5C08-73E8-4DD9-8EAA-D4ED8FD46EC2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14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838200"/>
            <a:ext cx="25908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38200"/>
            <a:ext cx="7569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73C9-3754-4CB7-AA3A-50BE272FBFC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23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133600"/>
            <a:ext cx="10363200" cy="3962400"/>
          </a:xfrm>
        </p:spPr>
        <p:txBody>
          <a:bodyPr/>
          <a:lstStyle/>
          <a:p>
            <a:pPr lvl="0"/>
            <a:endParaRPr lang="en-A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E4909-62F0-48ED-A8F6-4C9E6D474A4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12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39EAD-07D7-46CA-A36A-4247DAEE7614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5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BE29A-16D4-45B7-872C-2EC0CC213774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8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6DF11-350D-4F93-9EBE-BF4D1A76EFF0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0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D76C0-7F04-462B-8923-A05E13F5283B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3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CD65-5A16-41C0-9535-2E21A292FC5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C319-56FD-4341-8F90-3871A6769BEE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7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8AA13-EE43-4CD1-946D-8F29D3712488}" type="slidenum">
              <a:rPr lang="en-A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2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hwpptfooterbbnavypink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3464"/>
            <a:ext cx="121920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B672C0-07CE-4EBE-B774-21974D47A5EB}" type="slidenum">
              <a:rPr lang="en-AU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  <p:pic>
        <p:nvPicPr>
          <p:cNvPr id="1032" name="Picture 9" descr="CHW header.jpg                                                 0007D48CPauls CHW Mac Pro              C181AF2A: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5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7A4483-5335-4452-B252-0D48F56593D0}" type="slidenum">
              <a:rPr lang="en-AU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  <p:pic>
        <p:nvPicPr>
          <p:cNvPr id="2055" name="Picture 9" descr="CHW header.jpg                                                 0007D48CPauls CHW Mac Pro              C181AF2A: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chwpptfooterbb.jpg                                             0007D73CPauls CHW Mac Pro              C181AF2A: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76"/>
            <a:ext cx="12192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19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7A4483-5335-4452-B252-0D48F56593D0}" type="slidenum">
              <a:rPr lang="en-AU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  <p:pic>
        <p:nvPicPr>
          <p:cNvPr id="2055" name="Picture 9" descr="CHW header.jpg                                                 0007D48CPauls CHW Mac Pro              C181AF2A: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chwpptfooterbb.jpg                                             0007D73CPauls CHW Mac Pro              C181AF2A: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76"/>
            <a:ext cx="12192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1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70955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kidshealth.schn.health.nsw.gov.au/book-shop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The </a:t>
            </a:r>
            <a:r>
              <a:rPr lang="en-AU" dirty="0" err="1" smtClean="0"/>
              <a:t>ProACTive</a:t>
            </a:r>
            <a:r>
              <a:rPr lang="en-AU" dirty="0" smtClean="0"/>
              <a:t> program for children with anxiety disorders:</a:t>
            </a:r>
            <a:br>
              <a:rPr lang="en-AU" dirty="0" smtClean="0"/>
            </a:br>
            <a:r>
              <a:rPr lang="en-AU" dirty="0" smtClean="0"/>
              <a:t>Longitudinal data and community dissemination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85032"/>
            <a:ext cx="8534400" cy="1752600"/>
          </a:xfrm>
        </p:spPr>
        <p:txBody>
          <a:bodyPr/>
          <a:lstStyle/>
          <a:p>
            <a:endParaRPr lang="en-AU" dirty="0" smtClean="0"/>
          </a:p>
          <a:p>
            <a:r>
              <a:rPr lang="en-AU" sz="2400" dirty="0" smtClean="0"/>
              <a:t>Angela Dixon, PhD</a:t>
            </a:r>
          </a:p>
          <a:p>
            <a:r>
              <a:rPr lang="en-AU" sz="2400" dirty="0" smtClean="0"/>
              <a:t>Jessica Swain, PhD</a:t>
            </a:r>
            <a:endParaRPr lang="en-AU" sz="2400" dirty="0"/>
          </a:p>
          <a:p>
            <a:r>
              <a:rPr lang="en-AU" sz="2400" dirty="0" smtClean="0"/>
              <a:t>Children’s Hospital at Westmead</a:t>
            </a:r>
          </a:p>
          <a:p>
            <a:r>
              <a:rPr lang="en-AU" sz="2400" dirty="0" smtClean="0"/>
              <a:t>Sydney, Australia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3603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Demographic &amp; Clinical Characteristics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017" y="1981200"/>
            <a:ext cx="8839966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1" y="803532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Program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084000" y="1761181"/>
            <a:ext cx="10020821" cy="4679950"/>
          </a:xfrm>
        </p:spPr>
        <p:txBody>
          <a:bodyPr/>
          <a:lstStyle/>
          <a:p>
            <a:pPr eaLnBrk="1" hangingPunct="1"/>
            <a:r>
              <a:rPr lang="en-AU" altLang="en-US" sz="2800" dirty="0" smtClean="0"/>
              <a:t>Treatment groups:</a:t>
            </a:r>
          </a:p>
          <a:p>
            <a:pPr lvl="1" eaLnBrk="1" hangingPunct="1"/>
            <a:r>
              <a:rPr lang="en-AU" altLang="en-US" sz="2400" dirty="0" err="1" smtClean="0"/>
              <a:t>ProACTive</a:t>
            </a:r>
            <a:r>
              <a:rPr lang="en-AU" altLang="en-US" sz="2400" dirty="0" smtClean="0"/>
              <a:t> (ACT) or Cool Kids/Chilled (CBT)</a:t>
            </a:r>
          </a:p>
          <a:p>
            <a:pPr lvl="1" eaLnBrk="1" hangingPunct="1"/>
            <a:r>
              <a:rPr lang="en-AU" altLang="en-US" sz="2400" dirty="0"/>
              <a:t>10 sessions, 90 mins, no cost</a:t>
            </a:r>
          </a:p>
          <a:p>
            <a:pPr lvl="1" eaLnBrk="1" hangingPunct="1"/>
            <a:r>
              <a:rPr lang="en-AU" altLang="en-US" sz="2400" dirty="0"/>
              <a:t>Child (7 – 11 </a:t>
            </a:r>
            <a:r>
              <a:rPr lang="en-AU" altLang="en-US" sz="2400" dirty="0" err="1"/>
              <a:t>yrs</a:t>
            </a:r>
            <a:r>
              <a:rPr lang="en-AU" altLang="en-US" sz="2400" dirty="0"/>
              <a:t>) &amp; adolescent (12 – 17 </a:t>
            </a:r>
            <a:r>
              <a:rPr lang="en-AU" altLang="en-US" sz="2400" dirty="0" err="1"/>
              <a:t>yrs</a:t>
            </a:r>
            <a:r>
              <a:rPr lang="en-AU" altLang="en-US" sz="2400" dirty="0"/>
              <a:t>) programs</a:t>
            </a:r>
          </a:p>
          <a:p>
            <a:pPr lvl="1" eaLnBrk="1" hangingPunct="1"/>
            <a:r>
              <a:rPr lang="en-AU" altLang="en-US" sz="2400" dirty="0"/>
              <a:t>Parent and child groups run concurrently</a:t>
            </a:r>
          </a:p>
          <a:p>
            <a:pPr lvl="1" eaLnBrk="1" hangingPunct="1"/>
            <a:r>
              <a:rPr lang="en-AU" altLang="en-US" sz="2400" dirty="0"/>
              <a:t>6-8 kids &amp; 2 therapists </a:t>
            </a:r>
            <a:r>
              <a:rPr lang="en-AU" altLang="en-US" sz="2400" dirty="0" smtClean="0"/>
              <a:t>p/group</a:t>
            </a:r>
          </a:p>
          <a:p>
            <a:pPr lvl="1" eaLnBrk="1" hangingPunct="1"/>
            <a:endParaRPr lang="en-AU" altLang="en-US" sz="2400" dirty="0" smtClean="0"/>
          </a:p>
          <a:p>
            <a:pPr eaLnBrk="1" hangingPunct="1"/>
            <a:r>
              <a:rPr lang="en-AU" altLang="en-US" sz="2800" dirty="0" smtClean="0"/>
              <a:t>Wait-list control:</a:t>
            </a:r>
          </a:p>
          <a:p>
            <a:pPr lvl="1" eaLnBrk="1" hangingPunct="1"/>
            <a:r>
              <a:rPr lang="en-AU" altLang="en-US" sz="2400" dirty="0" smtClean="0"/>
              <a:t>Received CBT after initial + 10-week assessment</a:t>
            </a:r>
          </a:p>
        </p:txBody>
      </p:sp>
    </p:spTree>
    <p:extLst>
      <p:ext uri="{BB962C8B-B14F-4D97-AF65-F5344CB8AC3E}">
        <p14:creationId xmlns:p14="http://schemas.microsoft.com/office/powerpoint/2010/main" val="19393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Cool Kids/Chilled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61751"/>
            <a:ext cx="10363200" cy="3962400"/>
          </a:xfrm>
        </p:spPr>
        <p:txBody>
          <a:bodyPr/>
          <a:lstStyle/>
          <a:p>
            <a:r>
              <a:rPr lang="en-AU" altLang="en-US" sz="2400" dirty="0" smtClean="0"/>
              <a:t>Cool Kids/Chilled Program (</a:t>
            </a:r>
            <a:r>
              <a:rPr lang="en-AU" altLang="en-US" sz="2400" dirty="0" err="1" smtClean="0"/>
              <a:t>Lynehan</a:t>
            </a:r>
            <a:r>
              <a:rPr lang="en-AU" altLang="en-US" sz="2400" dirty="0"/>
              <a:t>, </a:t>
            </a:r>
            <a:r>
              <a:rPr lang="en-AU" altLang="en-US" sz="2400" dirty="0" smtClean="0"/>
              <a:t>Abbott, </a:t>
            </a:r>
            <a:r>
              <a:rPr lang="en-AU" altLang="en-US" sz="2400" dirty="0" err="1" smtClean="0"/>
              <a:t>Wignall</a:t>
            </a:r>
            <a:r>
              <a:rPr lang="en-AU" altLang="en-US" sz="2400" dirty="0" smtClean="0"/>
              <a:t> &amp; </a:t>
            </a:r>
            <a:r>
              <a:rPr lang="en-AU" altLang="en-US" sz="2400" dirty="0" err="1"/>
              <a:t>Rapee</a:t>
            </a:r>
            <a:r>
              <a:rPr lang="en-AU" altLang="en-US" sz="2400" dirty="0"/>
              <a:t>, </a:t>
            </a:r>
            <a:r>
              <a:rPr lang="en-AU" altLang="en-US" sz="2400" dirty="0" smtClean="0"/>
              <a:t>(</a:t>
            </a:r>
            <a:r>
              <a:rPr lang="en-AU" altLang="en-US" sz="2400" dirty="0"/>
              <a:t>2009</a:t>
            </a:r>
            <a:r>
              <a:rPr lang="en-AU" altLang="en-US" sz="2400" dirty="0" smtClean="0"/>
              <a:t>): w</a:t>
            </a:r>
            <a:r>
              <a:rPr lang="en-AU" sz="2400" dirty="0" smtClean="0"/>
              <a:t>ell-validated, 10-week, </a:t>
            </a:r>
            <a:r>
              <a:rPr lang="en-AU" sz="2400" dirty="0" err="1" smtClean="0"/>
              <a:t>manualised</a:t>
            </a:r>
            <a:r>
              <a:rPr lang="en-AU" sz="2400" dirty="0" smtClean="0"/>
              <a:t>, group program for children and adolescents with anxiety</a:t>
            </a:r>
          </a:p>
          <a:p>
            <a:r>
              <a:rPr lang="en-AU" sz="2400" dirty="0" smtClean="0"/>
              <a:t>CBT components include:</a:t>
            </a:r>
          </a:p>
          <a:p>
            <a:pPr lvl="1"/>
            <a:r>
              <a:rPr lang="en-AU" sz="2400" dirty="0" err="1" smtClean="0"/>
              <a:t>Psychoeducation</a:t>
            </a:r>
            <a:endParaRPr lang="en-AU" sz="2400" dirty="0"/>
          </a:p>
          <a:p>
            <a:pPr lvl="1"/>
            <a:r>
              <a:rPr lang="en-AU" sz="2400" dirty="0"/>
              <a:t>Cognitive re-structuring</a:t>
            </a:r>
          </a:p>
          <a:p>
            <a:pPr lvl="1"/>
            <a:r>
              <a:rPr lang="en-AU" sz="2400" dirty="0"/>
              <a:t>Graded exposure</a:t>
            </a:r>
          </a:p>
          <a:p>
            <a:pPr lvl="1"/>
            <a:r>
              <a:rPr lang="en-AU" sz="2400" dirty="0"/>
              <a:t>Problem-solving</a:t>
            </a:r>
          </a:p>
          <a:p>
            <a:pPr lvl="1"/>
            <a:r>
              <a:rPr lang="en-AU" sz="2400" dirty="0"/>
              <a:t>Social skills training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97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6989"/>
            <a:ext cx="10363200" cy="1143000"/>
          </a:xfrm>
        </p:spPr>
        <p:txBody>
          <a:bodyPr/>
          <a:lstStyle/>
          <a:p>
            <a:r>
              <a:rPr lang="en-AU" dirty="0" err="1"/>
              <a:t>ProACTive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8778"/>
            <a:ext cx="10363200" cy="3962400"/>
          </a:xfrm>
        </p:spPr>
        <p:txBody>
          <a:bodyPr/>
          <a:lstStyle/>
          <a:p>
            <a:pPr>
              <a:defRPr/>
            </a:pPr>
            <a:r>
              <a:rPr lang="en-AU" sz="2400" dirty="0" err="1"/>
              <a:t>ProACTive</a:t>
            </a:r>
            <a:r>
              <a:rPr lang="en-AU" sz="2400" dirty="0"/>
              <a:t> (Hancock, Koo, Dixon, 2013): </a:t>
            </a:r>
            <a:r>
              <a:rPr lang="en-AU" sz="2400" dirty="0" smtClean="0"/>
              <a:t>10-week, </a:t>
            </a:r>
            <a:r>
              <a:rPr lang="en-AU" sz="2400" dirty="0" err="1" smtClean="0"/>
              <a:t>manualised</a:t>
            </a:r>
            <a:r>
              <a:rPr lang="en-AU" sz="2400" dirty="0" smtClean="0"/>
              <a:t>, </a:t>
            </a:r>
            <a:r>
              <a:rPr lang="en-AU" sz="2400" dirty="0"/>
              <a:t>group program for children and adolescents with anxiety</a:t>
            </a:r>
          </a:p>
          <a:p>
            <a:pPr>
              <a:defRPr/>
            </a:pPr>
            <a:r>
              <a:rPr lang="en-AU" sz="2400" dirty="0"/>
              <a:t>Integrates CBT and ACT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 err="1"/>
              <a:t>Psychoeducation</a:t>
            </a:r>
            <a:endParaRPr lang="en-AU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Link between thoughts, feelings and behaviour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Mindfulness </a:t>
            </a:r>
            <a:endParaRPr lang="en-AU" sz="10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Acceptance and </a:t>
            </a:r>
            <a:r>
              <a:rPr lang="en-AU" sz="2400" dirty="0" smtClean="0"/>
              <a:t>values</a:t>
            </a:r>
            <a:endParaRPr lang="en-AU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Cognitive </a:t>
            </a:r>
            <a:r>
              <a:rPr lang="en-AU" sz="2400" dirty="0" err="1"/>
              <a:t>defusion</a:t>
            </a:r>
            <a:endParaRPr lang="en-AU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Mindful thinking worksheet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Exposure step-ladders</a:t>
            </a:r>
            <a:endParaRPr lang="en-AU" sz="12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2400" dirty="0"/>
              <a:t>Assertiveness, problem-solving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64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 </a:t>
            </a:r>
            <a:endParaRPr lang="en-A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84" y="871474"/>
            <a:ext cx="3895185" cy="562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31" y="822948"/>
            <a:ext cx="3941380" cy="56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Mindful walking</a:t>
            </a:r>
            <a:endParaRPr lang="en-A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6544" y="1732397"/>
            <a:ext cx="6118912" cy="5030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65" y="867103"/>
            <a:ext cx="3974324" cy="562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66" y="977462"/>
            <a:ext cx="3987113" cy="56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/>
              <a:t>Activity</a:t>
            </a:r>
            <a:endParaRPr lang="en-AU" dirty="0"/>
          </a:p>
        </p:txBody>
      </p:sp>
      <p:pic>
        <p:nvPicPr>
          <p:cNvPr id="870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600" y="0"/>
            <a:ext cx="6502400" cy="683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 </a:t>
            </a:r>
            <a:endParaRPr lang="en-A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347" y="1072055"/>
            <a:ext cx="4919282" cy="5276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4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Data Analysis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Completers and Intention-to-treat (ITT).</a:t>
            </a:r>
          </a:p>
          <a:p>
            <a:pPr eaLnBrk="1" hangingPunct="1"/>
            <a:endParaRPr lang="en-AU" altLang="en-US" dirty="0" smtClean="0"/>
          </a:p>
          <a:p>
            <a:pPr eaLnBrk="1" hangingPunct="1"/>
            <a:r>
              <a:rPr lang="en-AU" altLang="en-US" dirty="0" smtClean="0"/>
              <a:t>Group and time differences - linear mixed models analyses.</a:t>
            </a:r>
          </a:p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52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9463"/>
            <a:ext cx="10363200" cy="1143000"/>
          </a:xfrm>
        </p:spPr>
        <p:txBody>
          <a:bodyPr/>
          <a:lstStyle/>
          <a:p>
            <a:r>
              <a:rPr lang="en-AU" dirty="0" smtClean="0"/>
              <a:t>Children’s Hospital at Westmead</a:t>
            </a:r>
            <a:br>
              <a:rPr lang="en-AU" dirty="0" smtClean="0"/>
            </a:br>
            <a:r>
              <a:rPr lang="en-AU" dirty="0" smtClean="0"/>
              <a:t>Department of Psychological Medicine</a:t>
            </a:r>
            <a:br>
              <a:rPr lang="en-AU" dirty="0" smtClean="0"/>
            </a:br>
            <a:r>
              <a:rPr lang="en-AU" dirty="0" smtClean="0"/>
              <a:t>Research Team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895600"/>
            <a:ext cx="10363200" cy="3962400"/>
          </a:xfrm>
        </p:spPr>
        <p:txBody>
          <a:bodyPr/>
          <a:lstStyle/>
          <a:p>
            <a:r>
              <a:rPr lang="en-AU" sz="2800" dirty="0" smtClean="0"/>
              <a:t>Karen Hancock, PhD., Senior Research Psychologist</a:t>
            </a:r>
          </a:p>
          <a:p>
            <a:r>
              <a:rPr lang="en-AU" sz="2800" dirty="0" smtClean="0"/>
              <a:t>Angela Dixon, PhD., Senior Clinical Psychologist</a:t>
            </a:r>
          </a:p>
          <a:p>
            <a:r>
              <a:rPr lang="en-AU" sz="2800" dirty="0" smtClean="0"/>
              <a:t>Jessica Swain, PhD., Clinical Psychologist</a:t>
            </a:r>
          </a:p>
          <a:p>
            <a:r>
              <a:rPr lang="en-AU" sz="2800" dirty="0" err="1" smtClean="0"/>
              <a:t>Siew</a:t>
            </a:r>
            <a:r>
              <a:rPr lang="en-AU" sz="2800" dirty="0" smtClean="0"/>
              <a:t> Koo, MA, Senior Clinical Psychologist</a:t>
            </a:r>
          </a:p>
          <a:p>
            <a:r>
              <a:rPr lang="en-AU" sz="2800" dirty="0" smtClean="0"/>
              <a:t>Karen Munro, MA, Senior Clinical Psychologist</a:t>
            </a:r>
          </a:p>
          <a:p>
            <a:r>
              <a:rPr lang="en-AU" sz="2800" dirty="0" smtClean="0"/>
              <a:t>Cassandra </a:t>
            </a:r>
            <a:r>
              <a:rPr lang="en-AU" sz="2800" dirty="0" err="1" smtClean="0"/>
              <a:t>Hainsworth</a:t>
            </a:r>
            <a:r>
              <a:rPr lang="en-AU" sz="2800" dirty="0" smtClean="0"/>
              <a:t>, BA, Research Psychologist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509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Primary Outcome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Whether participants meet criteria for 1 or more DSM-IV anxiety disorders and/or</a:t>
            </a:r>
          </a:p>
          <a:p>
            <a:endParaRPr lang="en-AU" dirty="0" smtClean="0"/>
          </a:p>
          <a:p>
            <a:r>
              <a:rPr lang="en-AU" dirty="0" smtClean="0"/>
              <a:t>Clinically significant changes in severity scores on the ADIS, MASC, AFQ and/or CALIS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1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ADIS Clinical Severity Ratings (ITT</a:t>
            </a:r>
            <a:r>
              <a:rPr lang="en-AU" dirty="0"/>
              <a:t>)</a:t>
            </a:r>
            <a:br>
              <a:rPr lang="en-AU" dirty="0"/>
            </a:br>
            <a:endParaRPr lang="en-AU" sz="27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093057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650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ADIS Clinical Severity Ratings (completers)</a:t>
            </a:r>
            <a:br>
              <a:rPr lang="en-AU" dirty="0" smtClean="0"/>
            </a:br>
            <a:endParaRPr lang="en-AU" sz="31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434411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3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MASC Child ITT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690948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81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Avoidance and Fusion Questionnaire (ITT)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693165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15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CALIS ITT </a:t>
            </a:r>
            <a:br>
              <a:rPr lang="en-AU" dirty="0" smtClean="0"/>
            </a:br>
            <a:r>
              <a:rPr lang="en-AU" sz="3100" dirty="0" smtClean="0"/>
              <a:t>(parent report of child anxiety life interference)</a:t>
            </a:r>
            <a:endParaRPr lang="en-AU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747581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11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ADIS no diagnosis (CSR&lt;4), completers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0174092"/>
              </p:ext>
            </p:extLst>
          </p:nvPr>
        </p:nvGraphicFramePr>
        <p:xfrm>
          <a:off x="607627" y="2167233"/>
          <a:ext cx="537100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504"/>
                <a:gridCol w="2685504"/>
              </a:tblGrid>
              <a:tr h="217291"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CSR&lt;4</a:t>
                      </a:r>
                      <a:endParaRPr lang="en-AU" sz="2400" baseline="0" dirty="0"/>
                    </a:p>
                  </a:txBody>
                  <a:tcPr marL="59831" marR="59831"/>
                </a:tc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CSR&gt;=4</a:t>
                      </a:r>
                      <a:endParaRPr lang="en-AU" sz="2400" baseline="0" dirty="0"/>
                    </a:p>
                  </a:txBody>
                  <a:tcPr marL="59831" marR="59831"/>
                </a:tc>
              </a:tr>
              <a:tr h="217291"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ACT 15/35 (41.7%)</a:t>
                      </a:r>
                      <a:endParaRPr lang="en-AU" sz="2400" baseline="0" dirty="0"/>
                    </a:p>
                  </a:txBody>
                  <a:tcPr marL="59831" marR="59831"/>
                </a:tc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ACT 20/35 (55.6%)</a:t>
                      </a:r>
                      <a:endParaRPr lang="en-AU" sz="2400" baseline="0" dirty="0"/>
                    </a:p>
                  </a:txBody>
                  <a:tcPr marL="59831" marR="59831"/>
                </a:tc>
              </a:tr>
              <a:tr h="217291"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CBT 22/37 (56.4%)</a:t>
                      </a:r>
                      <a:endParaRPr lang="en-AU" sz="2400" baseline="0" dirty="0"/>
                    </a:p>
                  </a:txBody>
                  <a:tcPr marL="59831" marR="59831"/>
                </a:tc>
                <a:tc>
                  <a:txBody>
                    <a:bodyPr/>
                    <a:lstStyle/>
                    <a:p>
                      <a:r>
                        <a:rPr lang="en-AU" sz="2400" baseline="0" dirty="0" smtClean="0"/>
                        <a:t>CBT 15/37 (38.5%)</a:t>
                      </a:r>
                      <a:endParaRPr lang="en-AU" sz="2400" baseline="0" dirty="0"/>
                    </a:p>
                  </a:txBody>
                  <a:tcPr marL="59831" marR="59831"/>
                </a:tc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 smtClean="0"/>
              <a:t>Yates Chi square=0.02, (p=0.88), no significant differences between ACT and CBT in proportion of participants in no diagnosis category post-treatment.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36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88773"/>
            <a:ext cx="10363200" cy="1143000"/>
          </a:xfrm>
        </p:spPr>
        <p:txBody>
          <a:bodyPr/>
          <a:lstStyle/>
          <a:p>
            <a:r>
              <a:rPr lang="en-AU" dirty="0" smtClean="0"/>
              <a:t>Summary of findings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98023"/>
            <a:ext cx="10363200" cy="3962400"/>
          </a:xfrm>
        </p:spPr>
        <p:txBody>
          <a:bodyPr/>
          <a:lstStyle/>
          <a:p>
            <a:r>
              <a:rPr lang="en-AU" sz="2800" dirty="0" smtClean="0"/>
              <a:t>Completer and ITT analyses showed ACT and CBT were both clinically and significantly superior to WLC across all outcomes</a:t>
            </a:r>
          </a:p>
          <a:p>
            <a:r>
              <a:rPr lang="en-AU" sz="2800" dirty="0"/>
              <a:t>Approximately 1/3</a:t>
            </a:r>
            <a:r>
              <a:rPr lang="en-AU" sz="2800" baseline="30000" dirty="0"/>
              <a:t>rd</a:t>
            </a:r>
            <a:r>
              <a:rPr lang="en-AU" sz="2800" dirty="0"/>
              <a:t> of participants no longer met criteria for an anxiety disorder</a:t>
            </a:r>
          </a:p>
          <a:p>
            <a:r>
              <a:rPr lang="en-AU" sz="2800" dirty="0"/>
              <a:t>No significant difference between ACT &amp; </a:t>
            </a:r>
            <a:r>
              <a:rPr lang="en-AU" sz="2800" dirty="0" smtClean="0"/>
              <a:t>CBT for completers</a:t>
            </a:r>
          </a:p>
          <a:p>
            <a:r>
              <a:rPr lang="en-AU" sz="2800" dirty="0" smtClean="0"/>
              <a:t>No significant improvement in WLC</a:t>
            </a:r>
          </a:p>
          <a:p>
            <a:r>
              <a:rPr lang="en-AU" sz="2800" dirty="0"/>
              <a:t>Gains maintained at 3 </a:t>
            </a:r>
            <a:r>
              <a:rPr lang="en-AU" sz="2800" dirty="0" err="1"/>
              <a:t>mth</a:t>
            </a:r>
            <a:r>
              <a:rPr lang="en-AU" sz="2800" dirty="0"/>
              <a:t> and 2 </a:t>
            </a:r>
            <a:r>
              <a:rPr lang="en-AU" sz="2800" dirty="0" err="1"/>
              <a:t>yr</a:t>
            </a:r>
            <a:r>
              <a:rPr lang="en-AU" sz="2800" dirty="0"/>
              <a:t> follow-up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6023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 of findings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476" y="1849394"/>
            <a:ext cx="9585434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Significant improvements in psychosocial measures of QOL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Age not significantly related to treatment outcome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6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smtClean="0"/>
              <a:t>Anxious children can show significant improvements with both ACT and CBT treatment protocols,  regardless of age, gender, ethnicity, primary anxiety diagnosis, co-morbid anxiety, or depression prior to treatment.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62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Aims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To evaluate the effectiveness of a manualised ACT group therapy program for mixed anxiety disorders in children and adolescents, at immediate post-treatment, 3 month and 2 year follow-ups, as compared to CBT and WLC.</a:t>
            </a:r>
          </a:p>
        </p:txBody>
      </p:sp>
    </p:spTree>
    <p:extLst>
      <p:ext uri="{BB962C8B-B14F-4D97-AF65-F5344CB8AC3E}">
        <p14:creationId xmlns:p14="http://schemas.microsoft.com/office/powerpoint/2010/main" val="6331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Implications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914400" y="1874108"/>
            <a:ext cx="10363200" cy="3962400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Both treatment groups avoiding and fusing less with anxious thoughts and feelings.</a:t>
            </a:r>
          </a:p>
          <a:p>
            <a:pPr lvl="1" eaLnBrk="1" hangingPunct="1"/>
            <a:r>
              <a:rPr lang="en-AU" altLang="en-US" dirty="0" smtClean="0"/>
              <a:t>Perhaps cognitive restructuring works equally well as </a:t>
            </a:r>
            <a:r>
              <a:rPr lang="en-AU" altLang="en-US" dirty="0" err="1" smtClean="0"/>
              <a:t>defusion</a:t>
            </a:r>
            <a:r>
              <a:rPr lang="en-AU" altLang="en-US" dirty="0" smtClean="0"/>
              <a:t> in achieving this?</a:t>
            </a:r>
          </a:p>
          <a:p>
            <a:pPr lvl="1" eaLnBrk="1" hangingPunct="1"/>
            <a:r>
              <a:rPr lang="en-AU" altLang="en-US" dirty="0" smtClean="0"/>
              <a:t>Role of exposure? </a:t>
            </a:r>
          </a:p>
          <a:p>
            <a:pPr eaLnBrk="1" hangingPunct="1"/>
            <a:r>
              <a:rPr lang="en-AU" altLang="en-US" dirty="0" smtClean="0"/>
              <a:t>Having high pre avoidance/fusion not predictive of outcome</a:t>
            </a:r>
          </a:p>
        </p:txBody>
      </p:sp>
    </p:spTree>
    <p:extLst>
      <p:ext uri="{BB962C8B-B14F-4D97-AF65-F5344CB8AC3E}">
        <p14:creationId xmlns:p14="http://schemas.microsoft.com/office/powerpoint/2010/main" val="21527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Strengths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Largest RCT to this date, adding to scientific rigour that has previously been lacking in ACT research</a:t>
            </a:r>
          </a:p>
          <a:p>
            <a:pPr eaLnBrk="1" hangingPunct="1"/>
            <a:r>
              <a:rPr lang="en-AU" altLang="en-US" dirty="0" smtClean="0"/>
              <a:t>Limiting noise and variability through:</a:t>
            </a:r>
          </a:p>
          <a:p>
            <a:pPr lvl="1" eaLnBrk="1" hangingPunct="1"/>
            <a:r>
              <a:rPr lang="en-AU" altLang="en-US" dirty="0" smtClean="0"/>
              <a:t>Utilisation of one clinical site</a:t>
            </a:r>
          </a:p>
          <a:p>
            <a:pPr lvl="1" eaLnBrk="1" hangingPunct="1"/>
            <a:r>
              <a:rPr lang="en-AU" altLang="en-US" dirty="0"/>
              <a:t>S</a:t>
            </a:r>
            <a:r>
              <a:rPr lang="en-AU" altLang="en-US" dirty="0" smtClean="0"/>
              <a:t>ame assessment methods</a:t>
            </a:r>
          </a:p>
          <a:p>
            <a:pPr lvl="1" eaLnBrk="1" hangingPunct="1"/>
            <a:r>
              <a:rPr lang="en-AU" altLang="en-US" dirty="0" smtClean="0"/>
              <a:t>Minimising therapist confounding effects</a:t>
            </a:r>
          </a:p>
        </p:txBody>
      </p:sp>
    </p:spTree>
    <p:extLst>
      <p:ext uri="{BB962C8B-B14F-4D97-AF65-F5344CB8AC3E}">
        <p14:creationId xmlns:p14="http://schemas.microsoft.com/office/powerpoint/2010/main" val="19913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Limitations and future research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Larger study would enable:</a:t>
            </a:r>
          </a:p>
          <a:p>
            <a:pPr lvl="1" eaLnBrk="1" hangingPunct="1"/>
            <a:r>
              <a:rPr lang="en-AU" altLang="en-US" dirty="0" smtClean="0"/>
              <a:t>More direct comparison of cognitive </a:t>
            </a:r>
            <a:r>
              <a:rPr lang="en-AU" altLang="en-US" dirty="0"/>
              <a:t>restructuring with cognitive </a:t>
            </a:r>
            <a:r>
              <a:rPr lang="en-AU" altLang="en-US" dirty="0" err="1"/>
              <a:t>defusion</a:t>
            </a:r>
            <a:r>
              <a:rPr lang="en-AU" altLang="en-US" dirty="0"/>
              <a:t>, while keeping elements such as exposure and skills training constant. </a:t>
            </a:r>
            <a:endParaRPr lang="en-AU" altLang="en-US" dirty="0" smtClean="0"/>
          </a:p>
          <a:p>
            <a:pPr lvl="1" eaLnBrk="1" hangingPunct="1"/>
            <a:r>
              <a:rPr lang="en-AU" altLang="en-US" dirty="0" smtClean="0"/>
              <a:t>Exposure-only group to further investigate mechanisms of change</a:t>
            </a:r>
            <a:endParaRPr lang="en-AU" altLang="en-US" dirty="0"/>
          </a:p>
          <a:p>
            <a:pPr eaLnBrk="1" hangingPunct="1"/>
            <a:r>
              <a:rPr lang="en-AU" altLang="en-US" dirty="0" smtClean="0"/>
              <a:t>One treatment site limits external validity.</a:t>
            </a:r>
          </a:p>
        </p:txBody>
      </p:sp>
    </p:spTree>
    <p:extLst>
      <p:ext uri="{BB962C8B-B14F-4D97-AF65-F5344CB8AC3E}">
        <p14:creationId xmlns:p14="http://schemas.microsoft.com/office/powerpoint/2010/main" val="16942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Next step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Community dissemination and evaluation:</a:t>
            </a:r>
          </a:p>
          <a:p>
            <a:pPr lvl="1"/>
            <a:r>
              <a:rPr lang="en-AU" dirty="0" err="1" smtClean="0"/>
              <a:t>ProACTive</a:t>
            </a:r>
            <a:r>
              <a:rPr lang="en-AU" dirty="0" smtClean="0"/>
              <a:t> currently being rolled out to NSW Department of Education schools.</a:t>
            </a:r>
          </a:p>
          <a:p>
            <a:pPr lvl="1"/>
            <a:r>
              <a:rPr lang="en-AU" dirty="0" smtClean="0"/>
              <a:t>1-day free training for school counsellors with commitment to run program in their school and evaluate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52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Conclusion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ACT can be successfully used in children and adolescents, and produce similarly effective outcomes to CBT.</a:t>
            </a:r>
          </a:p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15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ProACTive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635" y="1802524"/>
            <a:ext cx="10363200" cy="3962400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 err="1" smtClean="0"/>
              <a:t>ProACTive</a:t>
            </a:r>
            <a:r>
              <a:rPr lang="en-AU" dirty="0" smtClean="0"/>
              <a:t> manuals are available from:</a:t>
            </a:r>
          </a:p>
          <a:p>
            <a:pPr marL="0" indent="0" algn="ctr">
              <a:buNone/>
            </a:pPr>
            <a:r>
              <a:rPr lang="en-AU" u="sng" dirty="0" smtClean="0">
                <a:hlinkClick r:id="rId2"/>
              </a:rPr>
              <a:t>http</a:t>
            </a:r>
            <a:r>
              <a:rPr lang="en-AU" u="sng" dirty="0">
                <a:hlinkClick r:id="rId2"/>
              </a:rPr>
              <a:t>://kidshealth.schn.health.nsw.gov.au/book-shop</a:t>
            </a: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2400" dirty="0" err="1" smtClean="0"/>
              <a:t>ProACTive</a:t>
            </a:r>
            <a:r>
              <a:rPr lang="en-AU" sz="2400" dirty="0" smtClean="0"/>
              <a:t> for children – Activity Book</a:t>
            </a:r>
          </a:p>
          <a:p>
            <a:pPr marL="0" indent="0" algn="ctr">
              <a:buNone/>
            </a:pPr>
            <a:r>
              <a:rPr lang="en-AU" sz="2400" dirty="0" err="1" smtClean="0"/>
              <a:t>ProACTive</a:t>
            </a:r>
            <a:r>
              <a:rPr lang="en-AU" sz="2400" dirty="0" smtClean="0"/>
              <a:t> </a:t>
            </a:r>
            <a:r>
              <a:rPr lang="en-AU" sz="2400" dirty="0"/>
              <a:t>for </a:t>
            </a:r>
            <a:r>
              <a:rPr lang="en-AU" sz="2400" dirty="0" smtClean="0"/>
              <a:t>children – Therapist Instructions and Activities</a:t>
            </a:r>
          </a:p>
          <a:p>
            <a:pPr marL="0" lvl="0" indent="0" algn="ctr">
              <a:buNone/>
            </a:pPr>
            <a:r>
              <a:rPr lang="en-AU" sz="2400" dirty="0" err="1">
                <a:solidFill>
                  <a:srgbClr val="000000"/>
                </a:solidFill>
              </a:rPr>
              <a:t>ProACTive</a:t>
            </a:r>
            <a:r>
              <a:rPr lang="en-AU" sz="2400" dirty="0">
                <a:solidFill>
                  <a:srgbClr val="000000"/>
                </a:solidFill>
              </a:rPr>
              <a:t> for </a:t>
            </a:r>
            <a:r>
              <a:rPr lang="en-AU" sz="2400" dirty="0" smtClean="0">
                <a:solidFill>
                  <a:srgbClr val="000000"/>
                </a:solidFill>
              </a:rPr>
              <a:t>young people </a:t>
            </a:r>
            <a:r>
              <a:rPr lang="en-AU" sz="2400" dirty="0">
                <a:solidFill>
                  <a:srgbClr val="000000"/>
                </a:solidFill>
              </a:rPr>
              <a:t>– Activity Book</a:t>
            </a:r>
          </a:p>
          <a:p>
            <a:pPr marL="0" lvl="0" indent="0" algn="ctr">
              <a:buNone/>
            </a:pPr>
            <a:r>
              <a:rPr lang="en-AU" sz="2400" dirty="0" err="1">
                <a:solidFill>
                  <a:srgbClr val="000000"/>
                </a:solidFill>
              </a:rPr>
              <a:t>ProACTive</a:t>
            </a:r>
            <a:r>
              <a:rPr lang="en-AU" sz="2400" dirty="0">
                <a:solidFill>
                  <a:srgbClr val="000000"/>
                </a:solidFill>
              </a:rPr>
              <a:t> for </a:t>
            </a:r>
            <a:r>
              <a:rPr lang="en-AU" sz="2400" dirty="0" smtClean="0">
                <a:solidFill>
                  <a:srgbClr val="000000"/>
                </a:solidFill>
              </a:rPr>
              <a:t>young people </a:t>
            </a:r>
            <a:r>
              <a:rPr lang="en-AU" sz="2400" dirty="0">
                <a:solidFill>
                  <a:srgbClr val="000000"/>
                </a:solidFill>
              </a:rPr>
              <a:t>– Therapist Instructions and Activities</a:t>
            </a:r>
          </a:p>
          <a:p>
            <a:pPr marL="0" lvl="0" indent="0" algn="ctr">
              <a:buNone/>
            </a:pPr>
            <a:r>
              <a:rPr lang="en-AU" sz="2400" dirty="0" err="1" smtClean="0">
                <a:solidFill>
                  <a:srgbClr val="000000"/>
                </a:solidFill>
              </a:rPr>
              <a:t>ProACTive</a:t>
            </a:r>
            <a:r>
              <a:rPr lang="en-AU" sz="2400" dirty="0" smtClean="0">
                <a:solidFill>
                  <a:srgbClr val="000000"/>
                </a:solidFill>
              </a:rPr>
              <a:t> </a:t>
            </a:r>
            <a:r>
              <a:rPr lang="en-AU" sz="2400" dirty="0">
                <a:solidFill>
                  <a:srgbClr val="000000"/>
                </a:solidFill>
              </a:rPr>
              <a:t>for </a:t>
            </a:r>
            <a:r>
              <a:rPr lang="en-AU" sz="2400" dirty="0" smtClean="0">
                <a:solidFill>
                  <a:srgbClr val="000000"/>
                </a:solidFill>
              </a:rPr>
              <a:t>children and young people </a:t>
            </a:r>
            <a:r>
              <a:rPr lang="en-AU" sz="2400" dirty="0">
                <a:solidFill>
                  <a:srgbClr val="000000"/>
                </a:solidFill>
              </a:rPr>
              <a:t>– Parent Manual</a:t>
            </a:r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827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40260" y="974125"/>
            <a:ext cx="10565027" cy="790575"/>
          </a:xfrm>
        </p:spPr>
        <p:txBody>
          <a:bodyPr/>
          <a:lstStyle/>
          <a:p>
            <a:pPr eaLnBrk="1" hangingPunct="1"/>
            <a:r>
              <a:rPr lang="en-AU" altLang="en-US" dirty="0"/>
              <a:t>Materials </a:t>
            </a:r>
            <a:r>
              <a:rPr lang="en-AU" altLang="en-US" dirty="0" smtClean="0"/>
              <a:t>used </a:t>
            </a:r>
            <a:r>
              <a:rPr lang="en-AU" altLang="en-US" dirty="0"/>
              <a:t>to develop the program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037967" y="2002181"/>
            <a:ext cx="9786551" cy="4538662"/>
          </a:xfrm>
        </p:spPr>
        <p:txBody>
          <a:bodyPr/>
          <a:lstStyle/>
          <a:p>
            <a:pPr eaLnBrk="1" hangingPunct="1"/>
            <a:r>
              <a:rPr lang="en-AU" altLang="en-US" sz="2000" dirty="0" err="1"/>
              <a:t>Biegel</a:t>
            </a:r>
            <a:r>
              <a:rPr lang="en-AU" altLang="en-US" sz="2000" dirty="0"/>
              <a:t>, G.M., (2009). The Stress Reduction Workbook for Teens. Instant Help Books, Oakland, CA: New Harbinger Publications Inc.</a:t>
            </a:r>
          </a:p>
          <a:p>
            <a:pPr eaLnBrk="1" hangingPunct="1"/>
            <a:r>
              <a:rPr lang="en-AU" altLang="en-US" sz="2000" dirty="0" err="1"/>
              <a:t>Cayoun</a:t>
            </a:r>
            <a:r>
              <a:rPr lang="en-AU" altLang="en-US" sz="2000" dirty="0"/>
              <a:t>, B.A., (2011). Mindfulness-integrated CBT: Principles and practice. Chichester, UK: Wiley-Blackwell.</a:t>
            </a:r>
          </a:p>
          <a:p>
            <a:pPr eaLnBrk="1" hangingPunct="1"/>
            <a:r>
              <a:rPr lang="en-AU" altLang="en-US" sz="2000" dirty="0" err="1"/>
              <a:t>Ciarrochi</a:t>
            </a:r>
            <a:r>
              <a:rPr lang="en-AU" altLang="en-US" sz="2000" dirty="0"/>
              <a:t>, J. &amp; Bailey, A., (2008). A CBT Practitioner’s Guide to ACT: How to Bridge the Gap Between Cognitive </a:t>
            </a:r>
            <a:r>
              <a:rPr lang="en-AU" altLang="en-US" sz="2000" dirty="0" err="1"/>
              <a:t>Behavioral</a:t>
            </a:r>
            <a:r>
              <a:rPr lang="en-AU" altLang="en-US" sz="2000" dirty="0"/>
              <a:t> Therapy &amp; Acceptance &amp; Commitment Therapy. Oakland, CA: New Harbinger Publications Inc.</a:t>
            </a:r>
          </a:p>
          <a:p>
            <a:pPr eaLnBrk="1" hangingPunct="1"/>
            <a:r>
              <a:rPr lang="en-AU" altLang="en-US" sz="2000" dirty="0"/>
              <a:t>Harris, R., (2009). ACT Made Simple: An Easy-to-Read Primer on Acceptance and Commitment Therapy. Oakland, CA: Harbinger Publications Inc.</a:t>
            </a:r>
          </a:p>
          <a:p>
            <a:pPr eaLnBrk="1" hangingPunct="1"/>
            <a:r>
              <a:rPr lang="en-AU" altLang="en-US" sz="2000" dirty="0" err="1"/>
              <a:t>InnerKids</a:t>
            </a:r>
            <a:r>
              <a:rPr lang="en-AU" altLang="en-US" sz="2000" dirty="0"/>
              <a:t> Foundation mindfulness video – Session at Toluca Elementary School (2010). Available at http://www.goodtube.org/video.php?search=mindfulness. </a:t>
            </a:r>
          </a:p>
        </p:txBody>
      </p:sp>
    </p:spTree>
    <p:extLst>
      <p:ext uri="{BB962C8B-B14F-4D97-AF65-F5344CB8AC3E}">
        <p14:creationId xmlns:p14="http://schemas.microsoft.com/office/powerpoint/2010/main" val="19847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Materials used </a:t>
            </a:r>
            <a:r>
              <a:rPr lang="en-AU" altLang="en-US" dirty="0"/>
              <a:t>to develop the program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778475" y="2069801"/>
            <a:ext cx="10392033" cy="4322762"/>
          </a:xfrm>
        </p:spPr>
        <p:txBody>
          <a:bodyPr/>
          <a:lstStyle/>
          <a:p>
            <a:pPr eaLnBrk="1" hangingPunct="1"/>
            <a:r>
              <a:rPr lang="en-AU" altLang="en-US" sz="2000" dirty="0" err="1"/>
              <a:t>Lynehan</a:t>
            </a:r>
            <a:r>
              <a:rPr lang="en-AU" altLang="en-US" sz="2000" dirty="0"/>
              <a:t>, H., Abbott M., </a:t>
            </a:r>
            <a:r>
              <a:rPr lang="en-AU" altLang="en-US" sz="2000" dirty="0" err="1"/>
              <a:t>Wignall</a:t>
            </a:r>
            <a:r>
              <a:rPr lang="en-AU" altLang="en-US" sz="2000" dirty="0"/>
              <a:t>, A. &amp; </a:t>
            </a:r>
            <a:r>
              <a:rPr lang="en-AU" altLang="en-US" sz="2000" dirty="0" err="1"/>
              <a:t>Rapee</a:t>
            </a:r>
            <a:r>
              <a:rPr lang="en-AU" altLang="en-US" sz="2000" dirty="0"/>
              <a:t>, R., (2009). Cool Kids Program- Children’s Workbook. Centre for Emotional health, Macquarie University. available at www.centreforemotionalhealth.com.au/pages/resources-products.asp</a:t>
            </a:r>
          </a:p>
          <a:p>
            <a:pPr eaLnBrk="1" hangingPunct="1"/>
            <a:r>
              <a:rPr lang="en-AU" altLang="en-US" sz="2000" dirty="0"/>
              <a:t>Murrell, A. &amp; Wilson, K., (2002). Acceptance and Commitment Therapy Adapted for Children Working Version (August 13,2002). University of Mississippi. Available at http://www.contextualpsychology.org/system/files/Working_Protocol_Kids.pdf</a:t>
            </a:r>
          </a:p>
          <a:p>
            <a:pPr eaLnBrk="1" hangingPunct="1"/>
            <a:r>
              <a:rPr lang="en-AU" altLang="en-US" sz="2000" dirty="0" err="1"/>
              <a:t>Semple</a:t>
            </a:r>
            <a:r>
              <a:rPr lang="en-AU" altLang="en-US" sz="2000" dirty="0"/>
              <a:t>, R.J. &amp; Lee, J., (2011). Mindfulness-based Cognitive Therapy for Anxious Children: A manual for treating childhood anxiety. Oakland, CA: New Harbinger Publications Inc</a:t>
            </a:r>
            <a:r>
              <a:rPr lang="en-AU" altLang="en-US" sz="2000" dirty="0" smtClean="0"/>
              <a:t>.</a:t>
            </a:r>
            <a:endParaRPr lang="en-AU" altLang="en-US" sz="2000" dirty="0"/>
          </a:p>
          <a:p>
            <a:pPr eaLnBrk="1" hangingPunct="1"/>
            <a:endParaRPr lang="en-AU" altLang="en-US" sz="2000" dirty="0"/>
          </a:p>
          <a:p>
            <a:pPr eaLnBrk="1" hangingPunct="1">
              <a:lnSpc>
                <a:spcPct val="90000"/>
              </a:lnSpc>
            </a:pPr>
            <a:endParaRPr lang="en-AU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983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Acknowledgments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sz="2800" dirty="0" smtClean="0"/>
              <a:t>Thank you to the children, adolescents and their parents who participated in this study</a:t>
            </a:r>
          </a:p>
          <a:p>
            <a:endParaRPr lang="en-AU" altLang="en-US" sz="2800" dirty="0" smtClean="0"/>
          </a:p>
          <a:p>
            <a:r>
              <a:rPr lang="en-AU" altLang="en-US" sz="2800" dirty="0" smtClean="0"/>
              <a:t>Thank you to Professor </a:t>
            </a:r>
            <a:r>
              <a:rPr lang="en-AU" altLang="en-US" sz="2800" dirty="0"/>
              <a:t>Jenny Peat for her statistical advice</a:t>
            </a:r>
            <a:r>
              <a:rPr lang="en-AU" altLang="en-US" sz="2800" dirty="0" smtClean="0"/>
              <a:t>.</a:t>
            </a:r>
          </a:p>
          <a:p>
            <a:endParaRPr lang="en-AU" altLang="en-US" sz="2800" dirty="0"/>
          </a:p>
          <a:p>
            <a:r>
              <a:rPr lang="en-AU" altLang="en-US" sz="2800" dirty="0" smtClean="0"/>
              <a:t>Thank you to </a:t>
            </a:r>
            <a:r>
              <a:rPr lang="en-AU" altLang="en-US" sz="2800" dirty="0" err="1" smtClean="0"/>
              <a:t>Sangita</a:t>
            </a:r>
            <a:r>
              <a:rPr lang="en-AU" altLang="en-US" sz="2800" dirty="0" smtClean="0"/>
              <a:t> </a:t>
            </a:r>
            <a:r>
              <a:rPr lang="en-AU" altLang="en-US" sz="2800" dirty="0" err="1" smtClean="0"/>
              <a:t>Jaipuriar</a:t>
            </a:r>
            <a:r>
              <a:rPr lang="en-AU" altLang="en-US" sz="2800" dirty="0" smtClean="0"/>
              <a:t> for assistance with date entry</a:t>
            </a:r>
            <a:endParaRPr lang="en-AU" altLang="en-US" sz="28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82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Hypotheses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49394"/>
            <a:ext cx="10363200" cy="3962400"/>
          </a:xfrm>
        </p:spPr>
        <p:txBody>
          <a:bodyPr/>
          <a:lstStyle/>
          <a:p>
            <a:r>
              <a:rPr lang="en-AU" dirty="0" smtClean="0"/>
              <a:t>ACT will be at least as effective in the treatment of anxiety disorders in this population as a manualised CBT group-therapy program</a:t>
            </a:r>
          </a:p>
          <a:p>
            <a:endParaRPr lang="en-AU" dirty="0" smtClean="0"/>
          </a:p>
          <a:p>
            <a:r>
              <a:rPr lang="en-AU" dirty="0" smtClean="0"/>
              <a:t>ACT will be more effective in the treatment of anxiety disorders in this population than a wait-list control condition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65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Design &amp; Participants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738" y="1912219"/>
            <a:ext cx="10150062" cy="3962400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smtClean="0"/>
              <a:t>3 (group: 2 intervention, 1 control) X 4 (time: pre-, immediate post-, 3 month, 2 year) repeated measure factorial design</a:t>
            </a:r>
          </a:p>
          <a:p>
            <a:pPr eaLnBrk="1" hangingPunct="1">
              <a:defRPr/>
            </a:pPr>
            <a:r>
              <a:rPr lang="en-AU" sz="2800" dirty="0" smtClean="0"/>
              <a:t>198 </a:t>
            </a:r>
            <a:r>
              <a:rPr lang="en-AU" sz="2800" dirty="0"/>
              <a:t>block randomised (157 completers</a:t>
            </a:r>
            <a:r>
              <a:rPr lang="en-AU" sz="2800" dirty="0" smtClean="0"/>
              <a:t>) aged 7 – 17 years</a:t>
            </a:r>
            <a:endParaRPr lang="en-AU" sz="2800" dirty="0"/>
          </a:p>
          <a:p>
            <a:pPr marL="971550" lvl="1" indent="-514350" eaLnBrk="1" hangingPunct="1">
              <a:buFont typeface="GoodDogPlain" charset="0"/>
              <a:buAutoNum type="arabicPeriod"/>
              <a:defRPr/>
            </a:pPr>
            <a:r>
              <a:rPr lang="en-AU" dirty="0"/>
              <a:t>ACT 69 (15 dropouts)</a:t>
            </a:r>
          </a:p>
          <a:p>
            <a:pPr marL="971550" lvl="1" indent="-514350" eaLnBrk="1" hangingPunct="1">
              <a:buFont typeface="GoodDogPlain" charset="0"/>
              <a:buAutoNum type="arabicPeriod"/>
              <a:defRPr/>
            </a:pPr>
            <a:r>
              <a:rPr lang="en-AU" dirty="0"/>
              <a:t>CBT 65 (8 dropouts)</a:t>
            </a:r>
          </a:p>
          <a:p>
            <a:pPr marL="971550" lvl="1" indent="-514350" eaLnBrk="1" hangingPunct="1">
              <a:buFont typeface="GoodDogPlain" charset="0"/>
              <a:buAutoNum type="arabicPeriod"/>
              <a:defRPr/>
            </a:pPr>
            <a:r>
              <a:rPr lang="en-AU" dirty="0"/>
              <a:t>WLC 64 (18 dropouts)</a:t>
            </a:r>
          </a:p>
          <a:p>
            <a:pPr eaLnBrk="1" hangingPunct="1">
              <a:defRPr/>
            </a:pPr>
            <a:r>
              <a:rPr lang="en-AU" sz="2800" dirty="0"/>
              <a:t>R</a:t>
            </a:r>
            <a:r>
              <a:rPr lang="en-AU" sz="2800" dirty="0" smtClean="0"/>
              <a:t>eferrals </a:t>
            </a:r>
            <a:r>
              <a:rPr lang="en-AU" sz="2800" dirty="0"/>
              <a:t>from </a:t>
            </a:r>
            <a:r>
              <a:rPr lang="en-AU" sz="2800" dirty="0" smtClean="0"/>
              <a:t>school counsellors, parents, word </a:t>
            </a:r>
            <a:r>
              <a:rPr lang="en-AU" sz="2800" dirty="0"/>
              <a:t>of </a:t>
            </a:r>
            <a:r>
              <a:rPr lang="en-AU" sz="2800" dirty="0" smtClean="0"/>
              <a:t>mouth, medical </a:t>
            </a:r>
            <a:r>
              <a:rPr lang="en-AU" sz="2800" dirty="0"/>
              <a:t>and allied health </a:t>
            </a:r>
            <a:r>
              <a:rPr lang="en-AU" sz="2800" dirty="0" smtClean="0"/>
              <a:t>professionals</a:t>
            </a:r>
          </a:p>
        </p:txBody>
      </p:sp>
    </p:spTree>
    <p:extLst>
      <p:ext uri="{BB962C8B-B14F-4D97-AF65-F5344CB8AC3E}">
        <p14:creationId xmlns:p14="http://schemas.microsoft.com/office/powerpoint/2010/main" val="25670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1898650" y="1436689"/>
            <a:ext cx="8135938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481639" y="4143375"/>
            <a:ext cx="90487" cy="5461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5349"/>
                </a:lnTo>
                <a:lnTo>
                  <a:pt x="104375" y="545349"/>
                </a:lnTo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957639" y="3287714"/>
            <a:ext cx="363537" cy="5984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4620" y="597040"/>
                </a:lnTo>
              </a:path>
            </a:pathLst>
          </a:custGeom>
          <a:noFill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5087938" y="960439"/>
            <a:ext cx="1892300" cy="422275"/>
          </a:xfrm>
          <a:custGeom>
            <a:avLst/>
            <a:gdLst>
              <a:gd name="connsiteX0" fmla="*/ 0 w 1448564"/>
              <a:gd name="connsiteY0" fmla="*/ 0 h 421438"/>
              <a:gd name="connsiteX1" fmla="*/ 1448564 w 1448564"/>
              <a:gd name="connsiteY1" fmla="*/ 0 h 421438"/>
              <a:gd name="connsiteX2" fmla="*/ 1448564 w 1448564"/>
              <a:gd name="connsiteY2" fmla="*/ 421438 h 421438"/>
              <a:gd name="connsiteX3" fmla="*/ 0 w 1448564"/>
              <a:gd name="connsiteY3" fmla="*/ 421438 h 421438"/>
              <a:gd name="connsiteX4" fmla="*/ 0 w 1448564"/>
              <a:gd name="connsiteY4" fmla="*/ 0 h 42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8564" h="421438">
                <a:moveTo>
                  <a:pt x="0" y="0"/>
                </a:moveTo>
                <a:lnTo>
                  <a:pt x="1448564" y="0"/>
                </a:lnTo>
                <a:lnTo>
                  <a:pt x="1448564" y="421438"/>
                </a:lnTo>
                <a:lnTo>
                  <a:pt x="0" y="4214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Assessed for eligibility (n=278)</a:t>
            </a:r>
          </a:p>
        </p:txBody>
      </p:sp>
      <p:sp>
        <p:nvSpPr>
          <p:cNvPr id="17" name="Freeform 16"/>
          <p:cNvSpPr/>
          <p:nvPr/>
        </p:nvSpPr>
        <p:spPr>
          <a:xfrm>
            <a:off x="5099050" y="2239964"/>
            <a:ext cx="1944688" cy="352425"/>
          </a:xfrm>
          <a:custGeom>
            <a:avLst/>
            <a:gdLst>
              <a:gd name="connsiteX0" fmla="*/ 0 w 1030997"/>
              <a:gd name="connsiteY0" fmla="*/ 0 h 262508"/>
              <a:gd name="connsiteX1" fmla="*/ 1030997 w 1030997"/>
              <a:gd name="connsiteY1" fmla="*/ 0 h 262508"/>
              <a:gd name="connsiteX2" fmla="*/ 1030997 w 1030997"/>
              <a:gd name="connsiteY2" fmla="*/ 262508 h 262508"/>
              <a:gd name="connsiteX3" fmla="*/ 0 w 1030997"/>
              <a:gd name="connsiteY3" fmla="*/ 262508 h 262508"/>
              <a:gd name="connsiteX4" fmla="*/ 0 w 1030997"/>
              <a:gd name="connsiteY4" fmla="*/ 0 h 26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997" h="262508">
                <a:moveTo>
                  <a:pt x="0" y="0"/>
                </a:moveTo>
                <a:lnTo>
                  <a:pt x="1030997" y="0"/>
                </a:lnTo>
                <a:lnTo>
                  <a:pt x="1030997" y="262508"/>
                </a:lnTo>
                <a:lnTo>
                  <a:pt x="0" y="2625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Block Randomized (n=198)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58938" y="3003550"/>
            <a:ext cx="2455862" cy="882650"/>
          </a:xfrm>
          <a:custGeom>
            <a:avLst/>
            <a:gdLst>
              <a:gd name="connsiteX0" fmla="*/ 0 w 1416845"/>
              <a:gd name="connsiteY0" fmla="*/ 0 h 286865"/>
              <a:gd name="connsiteX1" fmla="*/ 1416845 w 1416845"/>
              <a:gd name="connsiteY1" fmla="*/ 0 h 286865"/>
              <a:gd name="connsiteX2" fmla="*/ 1416845 w 1416845"/>
              <a:gd name="connsiteY2" fmla="*/ 286865 h 286865"/>
              <a:gd name="connsiteX3" fmla="*/ 0 w 1416845"/>
              <a:gd name="connsiteY3" fmla="*/ 286865 h 286865"/>
              <a:gd name="connsiteX4" fmla="*/ 0 w 1416845"/>
              <a:gd name="connsiteY4" fmla="*/ 0 h 28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845" h="286865">
                <a:moveTo>
                  <a:pt x="0" y="0"/>
                </a:moveTo>
                <a:lnTo>
                  <a:pt x="1416845" y="0"/>
                </a:lnTo>
                <a:lnTo>
                  <a:pt x="1416845" y="286865"/>
                </a:lnTo>
                <a:lnTo>
                  <a:pt x="0" y="2868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Allocated to ACT intervention (n=69)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Received allocated intervention (n=69)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Did not receive allocated intervention (n=0)</a:t>
            </a:r>
          </a:p>
        </p:txBody>
      </p:sp>
      <p:sp>
        <p:nvSpPr>
          <p:cNvPr id="19" name="Freeform 18"/>
          <p:cNvSpPr/>
          <p:nvPr/>
        </p:nvSpPr>
        <p:spPr>
          <a:xfrm>
            <a:off x="1658938" y="4165601"/>
            <a:ext cx="2455862" cy="677863"/>
          </a:xfrm>
          <a:custGeom>
            <a:avLst/>
            <a:gdLst>
              <a:gd name="connsiteX0" fmla="*/ 0 w 1094137"/>
              <a:gd name="connsiteY0" fmla="*/ 0 h 371236"/>
              <a:gd name="connsiteX1" fmla="*/ 1094137 w 1094137"/>
              <a:gd name="connsiteY1" fmla="*/ 0 h 371236"/>
              <a:gd name="connsiteX2" fmla="*/ 1094137 w 1094137"/>
              <a:gd name="connsiteY2" fmla="*/ 371236 h 371236"/>
              <a:gd name="connsiteX3" fmla="*/ 0 w 1094137"/>
              <a:gd name="connsiteY3" fmla="*/ 371236 h 371236"/>
              <a:gd name="connsiteX4" fmla="*/ 0 w 1094137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137" h="371236">
                <a:moveTo>
                  <a:pt x="0" y="0"/>
                </a:moveTo>
                <a:lnTo>
                  <a:pt x="1094137" y="0"/>
                </a:lnTo>
                <a:lnTo>
                  <a:pt x="1094137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Lost to post follow up (n=14 Discontinued intervention)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Lost to 3mths post follow up (n=1 )</a:t>
            </a:r>
          </a:p>
        </p:txBody>
      </p:sp>
      <p:sp>
        <p:nvSpPr>
          <p:cNvPr id="20" name="Freeform 19"/>
          <p:cNvSpPr/>
          <p:nvPr/>
        </p:nvSpPr>
        <p:spPr>
          <a:xfrm>
            <a:off x="4738689" y="4151314"/>
            <a:ext cx="2663825" cy="712787"/>
          </a:xfrm>
          <a:custGeom>
            <a:avLst/>
            <a:gdLst>
              <a:gd name="connsiteX0" fmla="*/ 0 w 742472"/>
              <a:gd name="connsiteY0" fmla="*/ 0 h 371236"/>
              <a:gd name="connsiteX1" fmla="*/ 742472 w 742472"/>
              <a:gd name="connsiteY1" fmla="*/ 0 h 371236"/>
              <a:gd name="connsiteX2" fmla="*/ 742472 w 742472"/>
              <a:gd name="connsiteY2" fmla="*/ 371236 h 371236"/>
              <a:gd name="connsiteX3" fmla="*/ 0 w 742472"/>
              <a:gd name="connsiteY3" fmla="*/ 371236 h 371236"/>
              <a:gd name="connsiteX4" fmla="*/ 0 w 742472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472" h="371236">
                <a:moveTo>
                  <a:pt x="0" y="0"/>
                </a:moveTo>
                <a:lnTo>
                  <a:pt x="742472" y="0"/>
                </a:lnTo>
                <a:lnTo>
                  <a:pt x="742472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Lost to post follow-up (n=8, 7 Discontinued intervention, 1 sought individual RX concurrently)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Lost to 3mths post follow-up (n=0 )</a:t>
            </a:r>
          </a:p>
        </p:txBody>
      </p:sp>
      <p:sp>
        <p:nvSpPr>
          <p:cNvPr id="21" name="Freeform 20"/>
          <p:cNvSpPr/>
          <p:nvPr/>
        </p:nvSpPr>
        <p:spPr>
          <a:xfrm>
            <a:off x="1658939" y="5084764"/>
            <a:ext cx="2420937" cy="503237"/>
          </a:xfrm>
          <a:custGeom>
            <a:avLst/>
            <a:gdLst>
              <a:gd name="connsiteX0" fmla="*/ 0 w 742472"/>
              <a:gd name="connsiteY0" fmla="*/ 0 h 371236"/>
              <a:gd name="connsiteX1" fmla="*/ 742472 w 742472"/>
              <a:gd name="connsiteY1" fmla="*/ 0 h 371236"/>
              <a:gd name="connsiteX2" fmla="*/ 742472 w 742472"/>
              <a:gd name="connsiteY2" fmla="*/ 371236 h 371236"/>
              <a:gd name="connsiteX3" fmla="*/ 0 w 742472"/>
              <a:gd name="connsiteY3" fmla="*/ 371236 h 371236"/>
              <a:gd name="connsiteX4" fmla="*/ 0 w 742472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472" h="371236">
                <a:moveTo>
                  <a:pt x="0" y="0"/>
                </a:moveTo>
                <a:lnTo>
                  <a:pt x="742472" y="0"/>
                </a:lnTo>
                <a:lnTo>
                  <a:pt x="742472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Analysed (n=54)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Excluded from analysis (n=15 dropouts)</a:t>
            </a:r>
          </a:p>
        </p:txBody>
      </p:sp>
      <p:sp>
        <p:nvSpPr>
          <p:cNvPr id="22" name="Freeform 21"/>
          <p:cNvSpPr/>
          <p:nvPr/>
        </p:nvSpPr>
        <p:spPr>
          <a:xfrm>
            <a:off x="7832726" y="5084764"/>
            <a:ext cx="2447925" cy="503237"/>
          </a:xfrm>
          <a:custGeom>
            <a:avLst/>
            <a:gdLst>
              <a:gd name="connsiteX0" fmla="*/ 0 w 742472"/>
              <a:gd name="connsiteY0" fmla="*/ 0 h 371236"/>
              <a:gd name="connsiteX1" fmla="*/ 742472 w 742472"/>
              <a:gd name="connsiteY1" fmla="*/ 0 h 371236"/>
              <a:gd name="connsiteX2" fmla="*/ 742472 w 742472"/>
              <a:gd name="connsiteY2" fmla="*/ 371236 h 371236"/>
              <a:gd name="connsiteX3" fmla="*/ 0 w 742472"/>
              <a:gd name="connsiteY3" fmla="*/ 371236 h 371236"/>
              <a:gd name="connsiteX4" fmla="*/ 0 w 742472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472" h="371236">
                <a:moveTo>
                  <a:pt x="0" y="0"/>
                </a:moveTo>
                <a:lnTo>
                  <a:pt x="742472" y="0"/>
                </a:lnTo>
                <a:lnTo>
                  <a:pt x="742472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Analysed (n=46)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Excluded from analysis (n=18 sought RX elsewhere)</a:t>
            </a:r>
          </a:p>
        </p:txBody>
      </p:sp>
      <p:sp>
        <p:nvSpPr>
          <p:cNvPr id="23" name="Freeform 22"/>
          <p:cNvSpPr/>
          <p:nvPr/>
        </p:nvSpPr>
        <p:spPr>
          <a:xfrm>
            <a:off x="7832726" y="4165601"/>
            <a:ext cx="2447925" cy="677863"/>
          </a:xfrm>
          <a:custGeom>
            <a:avLst/>
            <a:gdLst>
              <a:gd name="connsiteX0" fmla="*/ 0 w 742472"/>
              <a:gd name="connsiteY0" fmla="*/ 0 h 371236"/>
              <a:gd name="connsiteX1" fmla="*/ 742472 w 742472"/>
              <a:gd name="connsiteY1" fmla="*/ 0 h 371236"/>
              <a:gd name="connsiteX2" fmla="*/ 742472 w 742472"/>
              <a:gd name="connsiteY2" fmla="*/ 371236 h 371236"/>
              <a:gd name="connsiteX3" fmla="*/ 0 w 742472"/>
              <a:gd name="connsiteY3" fmla="*/ 371236 h 371236"/>
              <a:gd name="connsiteX4" fmla="*/ 0 w 742472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472" h="371236">
                <a:moveTo>
                  <a:pt x="0" y="0"/>
                </a:moveTo>
                <a:lnTo>
                  <a:pt x="742472" y="0"/>
                </a:lnTo>
                <a:lnTo>
                  <a:pt x="742472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Lost to post follow-up (sought RX elsewhere n=18)</a:t>
            </a:r>
          </a:p>
        </p:txBody>
      </p:sp>
      <p:sp>
        <p:nvSpPr>
          <p:cNvPr id="24" name="Freeform 23"/>
          <p:cNvSpPr/>
          <p:nvPr/>
        </p:nvSpPr>
        <p:spPr>
          <a:xfrm>
            <a:off x="4738689" y="5084764"/>
            <a:ext cx="2663825" cy="503237"/>
          </a:xfrm>
          <a:custGeom>
            <a:avLst/>
            <a:gdLst>
              <a:gd name="connsiteX0" fmla="*/ 0 w 742472"/>
              <a:gd name="connsiteY0" fmla="*/ 0 h 371236"/>
              <a:gd name="connsiteX1" fmla="*/ 742472 w 742472"/>
              <a:gd name="connsiteY1" fmla="*/ 0 h 371236"/>
              <a:gd name="connsiteX2" fmla="*/ 742472 w 742472"/>
              <a:gd name="connsiteY2" fmla="*/ 371236 h 371236"/>
              <a:gd name="connsiteX3" fmla="*/ 0 w 742472"/>
              <a:gd name="connsiteY3" fmla="*/ 371236 h 371236"/>
              <a:gd name="connsiteX4" fmla="*/ 0 w 742472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472" h="371236">
                <a:moveTo>
                  <a:pt x="0" y="0"/>
                </a:moveTo>
                <a:lnTo>
                  <a:pt x="742472" y="0"/>
                </a:lnTo>
                <a:lnTo>
                  <a:pt x="742472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Analysed (n=57)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Excluded from analysis (n=8 dropouts)</a:t>
            </a:r>
          </a:p>
        </p:txBody>
      </p:sp>
      <p:sp>
        <p:nvSpPr>
          <p:cNvPr id="25" name="Freeform 24"/>
          <p:cNvSpPr/>
          <p:nvPr/>
        </p:nvSpPr>
        <p:spPr>
          <a:xfrm>
            <a:off x="4738689" y="3003550"/>
            <a:ext cx="2663825" cy="882650"/>
          </a:xfrm>
          <a:custGeom>
            <a:avLst/>
            <a:gdLst>
              <a:gd name="connsiteX0" fmla="*/ 0 w 1564404"/>
              <a:gd name="connsiteY0" fmla="*/ 0 h 371236"/>
              <a:gd name="connsiteX1" fmla="*/ 1564404 w 1564404"/>
              <a:gd name="connsiteY1" fmla="*/ 0 h 371236"/>
              <a:gd name="connsiteX2" fmla="*/ 1564404 w 1564404"/>
              <a:gd name="connsiteY2" fmla="*/ 371236 h 371236"/>
              <a:gd name="connsiteX3" fmla="*/ 0 w 1564404"/>
              <a:gd name="connsiteY3" fmla="*/ 371236 h 371236"/>
              <a:gd name="connsiteX4" fmla="*/ 0 w 1564404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404" h="371236">
                <a:moveTo>
                  <a:pt x="0" y="0"/>
                </a:moveTo>
                <a:lnTo>
                  <a:pt x="1564404" y="0"/>
                </a:lnTo>
                <a:lnTo>
                  <a:pt x="1564404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Allocated to CBT intervention (n=65)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Received allocated intervention (n=65)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Did not receive allocated intervention (n=0)</a:t>
            </a:r>
          </a:p>
        </p:txBody>
      </p:sp>
      <p:sp>
        <p:nvSpPr>
          <p:cNvPr id="26" name="Freeform 25"/>
          <p:cNvSpPr/>
          <p:nvPr/>
        </p:nvSpPr>
        <p:spPr>
          <a:xfrm>
            <a:off x="7832726" y="3024188"/>
            <a:ext cx="2447925" cy="862012"/>
          </a:xfrm>
          <a:custGeom>
            <a:avLst/>
            <a:gdLst>
              <a:gd name="connsiteX0" fmla="*/ 0 w 1745040"/>
              <a:gd name="connsiteY0" fmla="*/ 0 h 371236"/>
              <a:gd name="connsiteX1" fmla="*/ 1745040 w 1745040"/>
              <a:gd name="connsiteY1" fmla="*/ 0 h 371236"/>
              <a:gd name="connsiteX2" fmla="*/ 1745040 w 1745040"/>
              <a:gd name="connsiteY2" fmla="*/ 371236 h 371236"/>
              <a:gd name="connsiteX3" fmla="*/ 0 w 1745040"/>
              <a:gd name="connsiteY3" fmla="*/ 371236 h 371236"/>
              <a:gd name="connsiteX4" fmla="*/ 0 w 1745040"/>
              <a:gd name="connsiteY4" fmla="*/ 0 h 37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040" h="371236">
                <a:moveTo>
                  <a:pt x="0" y="0"/>
                </a:moveTo>
                <a:lnTo>
                  <a:pt x="1745040" y="0"/>
                </a:lnTo>
                <a:lnTo>
                  <a:pt x="1745040" y="371236"/>
                </a:lnTo>
                <a:lnTo>
                  <a:pt x="0" y="371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Allocated to control (n=64)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Received allocated intervention following wait list period (n=46)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Did not receive allocated intervention (n=18)</a:t>
            </a:r>
          </a:p>
        </p:txBody>
      </p:sp>
      <p:sp>
        <p:nvSpPr>
          <p:cNvPr id="27" name="Freeform 26"/>
          <p:cNvSpPr/>
          <p:nvPr/>
        </p:nvSpPr>
        <p:spPr>
          <a:xfrm>
            <a:off x="2816226" y="1584325"/>
            <a:ext cx="2087563" cy="655638"/>
          </a:xfrm>
          <a:custGeom>
            <a:avLst/>
            <a:gdLst>
              <a:gd name="connsiteX0" fmla="*/ 0 w 1285131"/>
              <a:gd name="connsiteY0" fmla="*/ 0 h 398978"/>
              <a:gd name="connsiteX1" fmla="*/ 1285131 w 1285131"/>
              <a:gd name="connsiteY1" fmla="*/ 0 h 398978"/>
              <a:gd name="connsiteX2" fmla="*/ 1285131 w 1285131"/>
              <a:gd name="connsiteY2" fmla="*/ 398978 h 398978"/>
              <a:gd name="connsiteX3" fmla="*/ 0 w 1285131"/>
              <a:gd name="connsiteY3" fmla="*/ 398978 h 398978"/>
              <a:gd name="connsiteX4" fmla="*/ 0 w 1285131"/>
              <a:gd name="connsiteY4" fmla="*/ 0 h 39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31" h="398978">
                <a:moveTo>
                  <a:pt x="0" y="0"/>
                </a:moveTo>
                <a:lnTo>
                  <a:pt x="1285131" y="0"/>
                </a:lnTo>
                <a:lnTo>
                  <a:pt x="1285131" y="398978"/>
                </a:lnTo>
                <a:lnTo>
                  <a:pt x="0" y="3989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75" tIns="3175" rIns="3175" bIns="3175" spcCol="1270" anchor="ctr"/>
          <a:lstStyle/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Excluded (n=80)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Not meeting inclusion criteria (n=43)</a:t>
            </a:r>
          </a:p>
          <a:p>
            <a:pPr algn="ctr" defTabSz="2222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AU" sz="1000" dirty="0">
                <a:solidFill>
                  <a:srgbClr val="FFFFFF"/>
                </a:solidFill>
              </a:rPr>
              <a:t>Declined to participate (n=37)</a:t>
            </a:r>
          </a:p>
        </p:txBody>
      </p:sp>
      <p:cxnSp>
        <p:nvCxnSpPr>
          <p:cNvPr id="15377" name="Straight Arrow Connector 43"/>
          <p:cNvCxnSpPr>
            <a:cxnSpLocks noChangeShapeType="1"/>
          </p:cNvCxnSpPr>
          <p:nvPr/>
        </p:nvCxnSpPr>
        <p:spPr bwMode="auto">
          <a:xfrm>
            <a:off x="6038850" y="1436689"/>
            <a:ext cx="0" cy="803275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8" name="Straight Arrow Connector 45"/>
          <p:cNvCxnSpPr>
            <a:cxnSpLocks noChangeShapeType="1"/>
          </p:cNvCxnSpPr>
          <p:nvPr/>
        </p:nvCxnSpPr>
        <p:spPr bwMode="auto">
          <a:xfrm>
            <a:off x="6034088" y="2592388"/>
            <a:ext cx="0" cy="411162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9" name="Straight Arrow Connector 47"/>
          <p:cNvCxnSpPr>
            <a:cxnSpLocks noChangeShapeType="1"/>
          </p:cNvCxnSpPr>
          <p:nvPr/>
        </p:nvCxnSpPr>
        <p:spPr bwMode="auto">
          <a:xfrm flipH="1">
            <a:off x="4949825" y="1838325"/>
            <a:ext cx="1062038" cy="0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0" name="Straight Arrow Connector 52"/>
          <p:cNvCxnSpPr>
            <a:cxnSpLocks noChangeShapeType="1"/>
          </p:cNvCxnSpPr>
          <p:nvPr/>
        </p:nvCxnSpPr>
        <p:spPr bwMode="auto">
          <a:xfrm>
            <a:off x="6034088" y="3886201"/>
            <a:ext cx="0" cy="257175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1" name="Straight Arrow Connector 58"/>
          <p:cNvCxnSpPr>
            <a:cxnSpLocks noChangeShapeType="1"/>
          </p:cNvCxnSpPr>
          <p:nvPr/>
        </p:nvCxnSpPr>
        <p:spPr bwMode="auto">
          <a:xfrm>
            <a:off x="2495550" y="2708276"/>
            <a:ext cx="0" cy="295275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2" name="Straight Arrow Connector 60"/>
          <p:cNvCxnSpPr>
            <a:cxnSpLocks noChangeShapeType="1"/>
          </p:cNvCxnSpPr>
          <p:nvPr/>
        </p:nvCxnSpPr>
        <p:spPr bwMode="auto">
          <a:xfrm>
            <a:off x="9191625" y="2730500"/>
            <a:ext cx="0" cy="293688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3" name="Straight Arrow Connector 62"/>
          <p:cNvCxnSpPr>
            <a:cxnSpLocks noChangeShapeType="1"/>
          </p:cNvCxnSpPr>
          <p:nvPr/>
        </p:nvCxnSpPr>
        <p:spPr bwMode="auto">
          <a:xfrm>
            <a:off x="2495550" y="3886201"/>
            <a:ext cx="0" cy="257175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4" name="Straight Arrow Connector 64"/>
          <p:cNvCxnSpPr>
            <a:cxnSpLocks noChangeShapeType="1"/>
          </p:cNvCxnSpPr>
          <p:nvPr/>
        </p:nvCxnSpPr>
        <p:spPr bwMode="auto">
          <a:xfrm>
            <a:off x="9191625" y="3892551"/>
            <a:ext cx="0" cy="258763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5" name="Straight Connector 66"/>
          <p:cNvCxnSpPr>
            <a:cxnSpLocks noChangeShapeType="1"/>
          </p:cNvCxnSpPr>
          <p:nvPr/>
        </p:nvCxnSpPr>
        <p:spPr bwMode="auto">
          <a:xfrm>
            <a:off x="2495551" y="2708275"/>
            <a:ext cx="6696075" cy="0"/>
          </a:xfrm>
          <a:prstGeom prst="line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6" name="Straight Arrow Connector 68"/>
          <p:cNvCxnSpPr>
            <a:cxnSpLocks noChangeShapeType="1"/>
          </p:cNvCxnSpPr>
          <p:nvPr/>
        </p:nvCxnSpPr>
        <p:spPr bwMode="auto">
          <a:xfrm>
            <a:off x="2495550" y="4864101"/>
            <a:ext cx="0" cy="220663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7" name="Straight Arrow Connector 70"/>
          <p:cNvCxnSpPr>
            <a:cxnSpLocks noChangeShapeType="1"/>
          </p:cNvCxnSpPr>
          <p:nvPr/>
        </p:nvCxnSpPr>
        <p:spPr bwMode="auto">
          <a:xfrm>
            <a:off x="6034088" y="4864101"/>
            <a:ext cx="0" cy="220663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8" name="Straight Arrow Connector 72"/>
          <p:cNvCxnSpPr>
            <a:cxnSpLocks noChangeShapeType="1"/>
          </p:cNvCxnSpPr>
          <p:nvPr/>
        </p:nvCxnSpPr>
        <p:spPr bwMode="auto">
          <a:xfrm>
            <a:off x="9191625" y="4864101"/>
            <a:ext cx="0" cy="220663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4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Exclusion criteria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37038"/>
            <a:ext cx="10363200" cy="3962400"/>
          </a:xfrm>
        </p:spPr>
        <p:txBody>
          <a:bodyPr/>
          <a:lstStyle/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Developmental or language delay</a:t>
            </a: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Non-English speaker</a:t>
            </a: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Complex medical problems with a high degree of medical dependence</a:t>
            </a: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Complex mental health problems (e.g. psychosis)</a:t>
            </a: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Attention deficit disorder with hyperactivity not well controlled</a:t>
            </a: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Medicated with antidepressant &lt; 2 </a:t>
            </a:r>
            <a:r>
              <a:rPr lang="en-AU" altLang="en-US" sz="2800" dirty="0" err="1">
                <a:solidFill>
                  <a:srgbClr val="000000"/>
                </a:solidFill>
              </a:rPr>
              <a:t>mths</a:t>
            </a:r>
            <a:endParaRPr lang="en-AU" altLang="en-US" sz="2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AU" altLang="en-US" sz="2800" dirty="0">
                <a:solidFill>
                  <a:srgbClr val="000000"/>
                </a:solidFill>
              </a:rPr>
              <a:t>Posttraumatic stress disorder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53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573" y="515921"/>
            <a:ext cx="10363200" cy="1143000"/>
          </a:xfrm>
        </p:spPr>
        <p:txBody>
          <a:bodyPr/>
          <a:lstStyle/>
          <a:p>
            <a:r>
              <a:rPr lang="en-AU" dirty="0" smtClean="0"/>
              <a:t>Measures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275" y="1354581"/>
            <a:ext cx="10363200" cy="3962400"/>
          </a:xfrm>
        </p:spPr>
        <p:txBody>
          <a:bodyPr/>
          <a:lstStyle/>
          <a:p>
            <a:pPr marL="457200" lvl="1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>
                <a:solidFill>
                  <a:srgbClr val="000000"/>
                </a:solidFill>
              </a:rPr>
              <a:t>Primary </a:t>
            </a:r>
            <a:r>
              <a:rPr lang="en-AU" dirty="0" smtClean="0">
                <a:solidFill>
                  <a:srgbClr val="000000"/>
                </a:solidFill>
              </a:rPr>
              <a:t>endpoint</a:t>
            </a:r>
          </a:p>
          <a:p>
            <a:pPr marL="857250" lvl="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>
                <a:solidFill>
                  <a:srgbClr val="000000"/>
                </a:solidFill>
              </a:rPr>
              <a:t>Anxiety Disorders Interview Schedule for Children for DSM-IV </a:t>
            </a:r>
            <a:r>
              <a:rPr lang="en-AU" sz="1700" dirty="0" smtClean="0">
                <a:solidFill>
                  <a:srgbClr val="000000"/>
                </a:solidFill>
              </a:rPr>
              <a:t>(Silverman </a:t>
            </a:r>
            <a:r>
              <a:rPr lang="en-AU" sz="1700" dirty="0">
                <a:solidFill>
                  <a:srgbClr val="000000"/>
                </a:solidFill>
              </a:rPr>
              <a:t>&amp; Albano, 2004</a:t>
            </a:r>
            <a:r>
              <a:rPr lang="en-AU" sz="1700" dirty="0" smtClean="0">
                <a:solidFill>
                  <a:srgbClr val="000000"/>
                </a:solidFill>
              </a:rPr>
              <a:t>)</a:t>
            </a:r>
            <a:endParaRPr lang="en-AU" sz="2000" dirty="0">
              <a:solidFill>
                <a:srgbClr val="000000"/>
              </a:solidFill>
            </a:endParaRPr>
          </a:p>
          <a:p>
            <a:pPr marL="342900" lvl="1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en-AU" dirty="0">
                <a:solidFill>
                  <a:srgbClr val="000000"/>
                </a:solidFill>
              </a:rPr>
              <a:t>Secondary </a:t>
            </a:r>
            <a:r>
              <a:rPr lang="en-AU" dirty="0" smtClean="0">
                <a:solidFill>
                  <a:srgbClr val="000000"/>
                </a:solidFill>
              </a:rPr>
              <a:t>outcomes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dirty="0" smtClean="0">
                <a:solidFill>
                  <a:srgbClr val="000000"/>
                </a:solidFill>
              </a:rPr>
              <a:t>Multidimensional Anxiety </a:t>
            </a:r>
            <a:r>
              <a:rPr lang="en-AU" dirty="0">
                <a:solidFill>
                  <a:srgbClr val="000000"/>
                </a:solidFill>
              </a:rPr>
              <a:t>Scale for Children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1700" dirty="0">
                <a:solidFill>
                  <a:srgbClr val="000000"/>
                </a:solidFill>
              </a:rPr>
              <a:t>(MASC: March, </a:t>
            </a:r>
            <a:r>
              <a:rPr lang="en-AU" sz="1700" dirty="0" smtClean="0">
                <a:solidFill>
                  <a:srgbClr val="000000"/>
                </a:solidFill>
              </a:rPr>
              <a:t>1997)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400" dirty="0" smtClean="0">
                <a:solidFill>
                  <a:srgbClr val="000000"/>
                </a:solidFill>
              </a:rPr>
              <a:t>Child Depression Inventory </a:t>
            </a:r>
            <a:r>
              <a:rPr lang="en-AU" sz="1700" dirty="0" smtClean="0">
                <a:solidFill>
                  <a:srgbClr val="000000"/>
                </a:solidFill>
              </a:rPr>
              <a:t>(CDI: Kovacs, 1992)</a:t>
            </a:r>
            <a:r>
              <a:rPr lang="en-AU" sz="2400" dirty="0"/>
              <a:t> </a:t>
            </a:r>
            <a:endParaRPr lang="en-AU" sz="2400" dirty="0" smtClean="0"/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400" dirty="0" smtClean="0"/>
              <a:t>The </a:t>
            </a:r>
            <a:r>
              <a:rPr lang="en-AU" sz="2400" dirty="0"/>
              <a:t>Children’s Anxiety Life Interference Scale </a:t>
            </a:r>
            <a:r>
              <a:rPr lang="en-AU" sz="1700" dirty="0"/>
              <a:t>(CALIS: Lyneham et al., </a:t>
            </a:r>
            <a:r>
              <a:rPr lang="en-AU" sz="1700" dirty="0" smtClean="0"/>
              <a:t>2011)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400" dirty="0" smtClean="0"/>
              <a:t>Self</a:t>
            </a:r>
            <a:r>
              <a:rPr lang="en-AU" sz="2400" dirty="0"/>
              <a:t>−Perception Profile for Children </a:t>
            </a:r>
            <a:r>
              <a:rPr lang="en-AU" sz="1700" dirty="0"/>
              <a:t>(WIAL: </a:t>
            </a:r>
            <a:r>
              <a:rPr lang="en-AU" sz="1600" dirty="0"/>
              <a:t>Harter, </a:t>
            </a:r>
            <a:r>
              <a:rPr lang="en-AU" sz="1600" dirty="0" smtClean="0"/>
              <a:t>1985)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400" dirty="0" smtClean="0"/>
              <a:t>Avoidance </a:t>
            </a:r>
            <a:r>
              <a:rPr lang="en-AU" sz="2400" dirty="0"/>
              <a:t>and Fusion Questionnaire for </a:t>
            </a:r>
            <a:r>
              <a:rPr lang="en-AU" sz="2400" dirty="0" smtClean="0"/>
              <a:t>Youth </a:t>
            </a:r>
            <a:r>
              <a:rPr lang="en-AU" sz="1600" dirty="0"/>
              <a:t>(AFQ: Greco et al., </a:t>
            </a:r>
            <a:r>
              <a:rPr lang="en-AU" sz="1600" dirty="0" smtClean="0"/>
              <a:t>2005)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400" dirty="0" smtClean="0"/>
              <a:t>Child </a:t>
            </a:r>
            <a:r>
              <a:rPr lang="en-AU" sz="2400" dirty="0"/>
              <a:t>Behaviour </a:t>
            </a:r>
            <a:r>
              <a:rPr lang="en-AU" sz="2400" dirty="0" smtClean="0"/>
              <a:t>Checklist – Parent Form </a:t>
            </a:r>
            <a:r>
              <a:rPr lang="en-AU" sz="1600" dirty="0"/>
              <a:t>(CBCL: Achenbach, 2001</a:t>
            </a:r>
            <a:r>
              <a:rPr lang="en-AU" sz="1600" dirty="0" smtClean="0"/>
              <a:t>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dirty="0" smtClean="0"/>
              <a:t>McMaster Family Assessment Device </a:t>
            </a:r>
            <a:r>
              <a:rPr lang="en-AU" sz="1600" dirty="0" smtClean="0"/>
              <a:t>(FAD: Epstein, Baldwin &amp; Bishop, 1983)</a:t>
            </a:r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dirty="0" smtClean="0"/>
              <a:t>The Child Health Questionnaire </a:t>
            </a:r>
            <a:r>
              <a:rPr lang="en-AU" sz="1600" dirty="0" smtClean="0"/>
              <a:t>(QOL: </a:t>
            </a:r>
            <a:r>
              <a:rPr lang="en-AU" sz="1600" dirty="0" err="1" smtClean="0"/>
              <a:t>Landgraf</a:t>
            </a:r>
            <a:r>
              <a:rPr lang="en-AU" sz="1600" dirty="0" smtClean="0"/>
              <a:t>, </a:t>
            </a:r>
            <a:r>
              <a:rPr lang="en-AU" sz="1600" dirty="0" err="1" smtClean="0"/>
              <a:t>Abetz</a:t>
            </a:r>
            <a:r>
              <a:rPr lang="en-AU" sz="1600" dirty="0" smtClean="0"/>
              <a:t> &amp; Ware, 1999)</a:t>
            </a:r>
            <a:endParaRPr lang="en-AU" sz="1600" dirty="0"/>
          </a:p>
          <a:p>
            <a:pPr marL="742950" lvl="2" indent="-3429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AU" sz="1700" dirty="0" smtClean="0">
              <a:solidFill>
                <a:srgbClr val="00000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66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Demographic &amp; Clinical Characteristics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5559" y="1981200"/>
            <a:ext cx="776088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CHW_navypinkblocks_">
  <a:themeElements>
    <a:clrScheme name="Office Theme 14">
      <a:dk1>
        <a:srgbClr val="000000"/>
      </a:dk1>
      <a:lt1>
        <a:srgbClr val="FFFFFF"/>
      </a:lt1>
      <a:dk2>
        <a:srgbClr val="040B5C"/>
      </a:dk2>
      <a:lt2>
        <a:srgbClr val="808080"/>
      </a:lt2>
      <a:accent1>
        <a:srgbClr val="CB006B"/>
      </a:accent1>
      <a:accent2>
        <a:srgbClr val="DB5821"/>
      </a:accent2>
      <a:accent3>
        <a:srgbClr val="FFFFFF"/>
      </a:accent3>
      <a:accent4>
        <a:srgbClr val="000000"/>
      </a:accent4>
      <a:accent5>
        <a:srgbClr val="E2AABA"/>
      </a:accent5>
      <a:accent6>
        <a:srgbClr val="C64F1D"/>
      </a:accent6>
      <a:hlink>
        <a:srgbClr val="0093D3"/>
      </a:hlink>
      <a:folHlink>
        <a:srgbClr val="99CC00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E34F16"/>
        </a:accent1>
        <a:accent2>
          <a:srgbClr val="BC0971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AA0766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CB006B"/>
        </a:accent1>
        <a:accent2>
          <a:srgbClr val="DB5821"/>
        </a:accent2>
        <a:accent3>
          <a:srgbClr val="FFFFFF"/>
        </a:accent3>
        <a:accent4>
          <a:srgbClr val="000000"/>
        </a:accent4>
        <a:accent5>
          <a:srgbClr val="E2AABA"/>
        </a:accent5>
        <a:accent6>
          <a:srgbClr val="C64F1D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_CHW_plain_BB">
  <a:themeElements>
    <a:clrScheme name="Blank Presentation 14">
      <a:dk1>
        <a:srgbClr val="000000"/>
      </a:dk1>
      <a:lt1>
        <a:srgbClr val="FFFFFF"/>
      </a:lt1>
      <a:dk2>
        <a:srgbClr val="040B5C"/>
      </a:dk2>
      <a:lt2>
        <a:srgbClr val="808080"/>
      </a:lt2>
      <a:accent1>
        <a:srgbClr val="CB006B"/>
      </a:accent1>
      <a:accent2>
        <a:srgbClr val="DB5821"/>
      </a:accent2>
      <a:accent3>
        <a:srgbClr val="FFFFFF"/>
      </a:accent3>
      <a:accent4>
        <a:srgbClr val="000000"/>
      </a:accent4>
      <a:accent5>
        <a:srgbClr val="E2AABA"/>
      </a:accent5>
      <a:accent6>
        <a:srgbClr val="C64F1D"/>
      </a:accent6>
      <a:hlink>
        <a:srgbClr val="0093D3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E34F16"/>
        </a:accent1>
        <a:accent2>
          <a:srgbClr val="BC0971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AA0766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CB006B"/>
        </a:accent1>
        <a:accent2>
          <a:srgbClr val="DB5821"/>
        </a:accent2>
        <a:accent3>
          <a:srgbClr val="FFFFFF"/>
        </a:accent3>
        <a:accent4>
          <a:srgbClr val="000000"/>
        </a:accent4>
        <a:accent5>
          <a:srgbClr val="E2AABA"/>
        </a:accent5>
        <a:accent6>
          <a:srgbClr val="C64F1D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_CHW_plain_BB">
  <a:themeElements>
    <a:clrScheme name="Blank Presentation 14">
      <a:dk1>
        <a:srgbClr val="000000"/>
      </a:dk1>
      <a:lt1>
        <a:srgbClr val="FFFFFF"/>
      </a:lt1>
      <a:dk2>
        <a:srgbClr val="040B5C"/>
      </a:dk2>
      <a:lt2>
        <a:srgbClr val="808080"/>
      </a:lt2>
      <a:accent1>
        <a:srgbClr val="CB006B"/>
      </a:accent1>
      <a:accent2>
        <a:srgbClr val="DB5821"/>
      </a:accent2>
      <a:accent3>
        <a:srgbClr val="FFFFFF"/>
      </a:accent3>
      <a:accent4>
        <a:srgbClr val="000000"/>
      </a:accent4>
      <a:accent5>
        <a:srgbClr val="E2AABA"/>
      </a:accent5>
      <a:accent6>
        <a:srgbClr val="C64F1D"/>
      </a:accent6>
      <a:hlink>
        <a:srgbClr val="0093D3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E34F16"/>
        </a:accent1>
        <a:accent2>
          <a:srgbClr val="BC0971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AA0766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40B5C"/>
        </a:dk2>
        <a:lt2>
          <a:srgbClr val="808080"/>
        </a:lt2>
        <a:accent1>
          <a:srgbClr val="CB006B"/>
        </a:accent1>
        <a:accent2>
          <a:srgbClr val="DB5821"/>
        </a:accent2>
        <a:accent3>
          <a:srgbClr val="FFFFFF"/>
        </a:accent3>
        <a:accent4>
          <a:srgbClr val="000000"/>
        </a:accent4>
        <a:accent5>
          <a:srgbClr val="E2AABA"/>
        </a:accent5>
        <a:accent6>
          <a:srgbClr val="C64F1D"/>
        </a:accent6>
        <a:hlink>
          <a:srgbClr val="0093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1560</Words>
  <Application>Microsoft Office PowerPoint</Application>
  <PresentationFormat>Custom</PresentationFormat>
  <Paragraphs>239</Paragraphs>
  <Slides>38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_CHW_navypinkblocks_</vt:lpstr>
      <vt:lpstr>_CHW_plain_BB</vt:lpstr>
      <vt:lpstr>2__CHW_plain_BB</vt:lpstr>
      <vt:lpstr>The ProACTive program for children with anxiety disorders: Longitudinal data and community dissemination</vt:lpstr>
      <vt:lpstr>Children’s Hospital at Westmead Department of Psychological Medicine Research Team</vt:lpstr>
      <vt:lpstr>Aims</vt:lpstr>
      <vt:lpstr>Hypotheses</vt:lpstr>
      <vt:lpstr>Design &amp; Participants</vt:lpstr>
      <vt:lpstr>PowerPoint Presentation</vt:lpstr>
      <vt:lpstr>Exclusion criteria</vt:lpstr>
      <vt:lpstr>Measures</vt:lpstr>
      <vt:lpstr>Demographic &amp; Clinical Characteristics</vt:lpstr>
      <vt:lpstr>Demographic &amp; Clinical Characteristics</vt:lpstr>
      <vt:lpstr>Program Structure</vt:lpstr>
      <vt:lpstr>Cool Kids/Chilled</vt:lpstr>
      <vt:lpstr>ProACTive</vt:lpstr>
      <vt:lpstr>  </vt:lpstr>
      <vt:lpstr>Mindful walking</vt:lpstr>
      <vt:lpstr>  </vt:lpstr>
      <vt:lpstr>Activity</vt:lpstr>
      <vt:lpstr>  </vt:lpstr>
      <vt:lpstr>Data Analysis</vt:lpstr>
      <vt:lpstr>Primary Outcome</vt:lpstr>
      <vt:lpstr>ADIS Clinical Severity Ratings (ITT) </vt:lpstr>
      <vt:lpstr>ADIS Clinical Severity Ratings (completers) </vt:lpstr>
      <vt:lpstr>MASC Child ITT</vt:lpstr>
      <vt:lpstr>Avoidance and Fusion Questionnaire (ITT)</vt:lpstr>
      <vt:lpstr>CALIS ITT  (parent report of child anxiety life interference)</vt:lpstr>
      <vt:lpstr>ADIS no diagnosis (CSR&lt;4), completers</vt:lpstr>
      <vt:lpstr>Summary of findings</vt:lpstr>
      <vt:lpstr>Summary of findings</vt:lpstr>
      <vt:lpstr>Implications</vt:lpstr>
      <vt:lpstr>Implications</vt:lpstr>
      <vt:lpstr>Strengths</vt:lpstr>
      <vt:lpstr>Limitations and future research</vt:lpstr>
      <vt:lpstr>Next step</vt:lpstr>
      <vt:lpstr>Conclusion</vt:lpstr>
      <vt:lpstr>ProACTive</vt:lpstr>
      <vt:lpstr>Materials used to develop the program</vt:lpstr>
      <vt:lpstr>Materials used to develop the program</vt:lpstr>
      <vt:lpstr>Acknowledgments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angelad4</dc:creator>
  <cp:lastModifiedBy>Angela Dixon</cp:lastModifiedBy>
  <cp:revision>118</cp:revision>
  <dcterms:created xsi:type="dcterms:W3CDTF">2015-06-23T02:09:27Z</dcterms:created>
  <dcterms:modified xsi:type="dcterms:W3CDTF">2015-07-07T00:56:01Z</dcterms:modified>
</cp:coreProperties>
</file>