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Default Extension="emf" ContentType="image/x-emf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8803600" cy="192024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FFA320"/>
    <a:srgbClr val="FFD542"/>
    <a:srgbClr val="99FF66"/>
    <a:srgbClr val="FF9900"/>
    <a:srgbClr val="CCFF99"/>
    <a:srgbClr val="CC9900"/>
    <a:srgbClr val="FFDC6D"/>
    <a:srgbClr val="0066FF"/>
    <a:srgbClr val="000066"/>
    <a:srgbClr val="FF33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inimized">
    <p:restoredLeft sz="15620"/>
    <p:restoredTop sz="98611" autoAdjust="0"/>
  </p:normalViewPr>
  <p:slideViewPr>
    <p:cSldViewPr>
      <p:cViewPr>
        <p:scale>
          <a:sx n="100" d="100"/>
          <a:sy n="100" d="100"/>
        </p:scale>
        <p:origin x="4664" y="-80"/>
      </p:cViewPr>
      <p:guideLst>
        <p:guide orient="horz" pos="6048"/>
        <p:guide pos="9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24"/>
    </p:cViewPr>
  </p:notesTextViewPr>
  <p:notesViewPr>
    <p:cSldViewPr>
      <p:cViewPr varScale="1">
        <p:scale>
          <a:sx n="84" d="100"/>
          <a:sy n="84" d="100"/>
        </p:scale>
        <p:origin x="-2344" y="-112"/>
      </p:cViewPr>
      <p:guideLst>
        <p:guide orient="horz" pos="2909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294A223C-1138-4BB5-92D5-C3634112DB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85544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692150"/>
            <a:ext cx="5195887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7850"/>
            <a:ext cx="51403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0136C57B-643A-49D8-BAA9-9853C5DC6E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51456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C98077-C829-4B07-B152-9FDBD90F683B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4013" y="692150"/>
            <a:ext cx="5775325" cy="3849688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588" y="5965825"/>
            <a:ext cx="24482425" cy="411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1175" y="10880725"/>
            <a:ext cx="20161250" cy="4908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17446-5688-4A37-8976-EE55906611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33091A-3E8C-4835-B4C4-6EA5AAE0FC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3563" y="768350"/>
            <a:ext cx="6480175" cy="16384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9863" y="768350"/>
            <a:ext cx="19291300" cy="16384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5F7A3C-B9F4-49BD-B0BE-7A55E61791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E8F26-4A9E-4D83-81BE-6EBEA2483B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888" y="12339638"/>
            <a:ext cx="24484012" cy="38131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4888" y="8139113"/>
            <a:ext cx="24484012" cy="42005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EF58D-6CFA-437F-801A-7320C90843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9863" y="4481513"/>
            <a:ext cx="12885737" cy="1267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8000" y="4481513"/>
            <a:ext cx="12885738" cy="1267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FC2A3-FFF6-4974-9CCE-21B3F69831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9863" y="4298950"/>
            <a:ext cx="12726987" cy="1790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9863" y="6089650"/>
            <a:ext cx="12726987" cy="11063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88" y="4298950"/>
            <a:ext cx="12731750" cy="1790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88" y="6089650"/>
            <a:ext cx="12731750" cy="11063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23B73E-7E25-4F7E-9CE2-CC74955148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3AAA8-68DA-487D-B0BD-A4D880DAA2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550EF-281D-4077-A001-2C9B099E45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863" y="765175"/>
            <a:ext cx="9475787" cy="32527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725" y="765175"/>
            <a:ext cx="16102013" cy="16387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863" y="4017963"/>
            <a:ext cx="9475787" cy="131349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7EA16C-9EC7-42D6-955A-C684EE173F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150" y="13441363"/>
            <a:ext cx="17283113" cy="1587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150" y="1716088"/>
            <a:ext cx="17283113" cy="115204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150" y="15028863"/>
            <a:ext cx="17283113" cy="2252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83869-29F2-4721-9E11-A5B74F998D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768350"/>
            <a:ext cx="259238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3882" tIns="146941" rIns="293882" bIns="146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4481513"/>
            <a:ext cx="25923875" cy="1267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3882" tIns="146941" rIns="293882" bIns="146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39863" y="17486313"/>
            <a:ext cx="67214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3882" tIns="146941" rIns="293882" bIns="146941" numCol="1" anchor="t" anchorCtr="0" compatLnSpc="1">
            <a:prstTxWarp prst="textNoShape">
              <a:avLst/>
            </a:prstTxWarp>
          </a:bodyPr>
          <a:lstStyle>
            <a:lvl1pPr>
              <a:defRPr sz="45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0913" y="17486313"/>
            <a:ext cx="91217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3882" tIns="146941" rIns="293882" bIns="146941" numCol="1" anchor="t" anchorCtr="0" compatLnSpc="1">
            <a:prstTxWarp prst="textNoShape">
              <a:avLst/>
            </a:prstTxWarp>
          </a:bodyPr>
          <a:lstStyle>
            <a:lvl1pPr algn="ctr">
              <a:defRPr sz="45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263" y="17486313"/>
            <a:ext cx="67214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3882" tIns="146941" rIns="293882" bIns="146941" numCol="1" anchor="t" anchorCtr="0" compatLnSpc="1">
            <a:prstTxWarp prst="textNoShape">
              <a:avLst/>
            </a:prstTxWarp>
          </a:bodyPr>
          <a:lstStyle>
            <a:lvl1pPr algn="r">
              <a:defRPr sz="4500"/>
            </a:lvl1pPr>
          </a:lstStyle>
          <a:p>
            <a:fld id="{33B49F6B-1362-4B2F-8EDA-545DF6BE8E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384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defTabSz="29384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29384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29384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29384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2938463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6pPr>
      <a:lvl7pPr marL="914400" algn="ctr" defTabSz="2938463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7pPr>
      <a:lvl8pPr marL="1371600" algn="ctr" defTabSz="2938463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8pPr>
      <a:lvl9pPr marL="1828800" algn="ctr" defTabSz="2938463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9pPr>
    </p:titleStyle>
    <p:bodyStyle>
      <a:lvl1pPr marL="1103313" indent="-1103313" algn="l" defTabSz="2938463" rtl="0" eaLnBrk="0" fontAlgn="base" hangingPunct="0">
        <a:spcBef>
          <a:spcPct val="20000"/>
        </a:spcBef>
        <a:spcAft>
          <a:spcPct val="0"/>
        </a:spcAft>
        <a:buChar char="•"/>
        <a:defRPr sz="103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389188" indent="-919163" algn="l" defTabSz="2938463" rtl="0" eaLnBrk="0" fontAlgn="base" hangingPunct="0">
        <a:spcBef>
          <a:spcPct val="20000"/>
        </a:spcBef>
        <a:spcAft>
          <a:spcPct val="0"/>
        </a:spcAft>
        <a:buChar char="–"/>
        <a:defRPr sz="9000">
          <a:solidFill>
            <a:schemeClr val="tx1"/>
          </a:solidFill>
          <a:latin typeface="+mn-lt"/>
          <a:ea typeface="ＭＳ Ｐゴシック" charset="-128"/>
        </a:defRPr>
      </a:lvl2pPr>
      <a:lvl3pPr marL="3673475" indent="-735013" algn="l" defTabSz="2938463" rtl="0" eaLnBrk="0" fontAlgn="base" hangingPunct="0">
        <a:spcBef>
          <a:spcPct val="20000"/>
        </a:spcBef>
        <a:spcAft>
          <a:spcPct val="0"/>
        </a:spcAft>
        <a:buChar char="•"/>
        <a:defRPr sz="7700">
          <a:solidFill>
            <a:schemeClr val="tx1"/>
          </a:solidFill>
          <a:latin typeface="+mn-lt"/>
          <a:ea typeface="ＭＳ Ｐゴシック" charset="-128"/>
        </a:defRPr>
      </a:lvl3pPr>
      <a:lvl4pPr marL="5141913" indent="-733425" algn="l" defTabSz="2938463" rtl="0" eaLnBrk="0" fontAlgn="base" hangingPunct="0">
        <a:spcBef>
          <a:spcPct val="20000"/>
        </a:spcBef>
        <a:spcAft>
          <a:spcPct val="0"/>
        </a:spcAft>
        <a:buChar char="–"/>
        <a:defRPr sz="6500">
          <a:solidFill>
            <a:schemeClr val="tx1"/>
          </a:solidFill>
          <a:latin typeface="+mn-lt"/>
          <a:ea typeface="ＭＳ Ｐゴシック" charset="-128"/>
        </a:defRPr>
      </a:lvl4pPr>
      <a:lvl5pPr marL="6611938" indent="-733425" algn="l" defTabSz="2938463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  <a:ea typeface="ＭＳ Ｐゴシック" charset="-128"/>
        </a:defRPr>
      </a:lvl5pPr>
      <a:lvl6pPr marL="7069138" indent="-733425" algn="l" defTabSz="2938463" rtl="0" fontAlgn="base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  <a:ea typeface="ＭＳ Ｐゴシック" charset="-128"/>
        </a:defRPr>
      </a:lvl6pPr>
      <a:lvl7pPr marL="7526338" indent="-733425" algn="l" defTabSz="2938463" rtl="0" fontAlgn="base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  <a:ea typeface="ＭＳ Ｐゴシック" charset="-128"/>
        </a:defRPr>
      </a:lvl7pPr>
      <a:lvl8pPr marL="7983538" indent="-733425" algn="l" defTabSz="2938463" rtl="0" fontAlgn="base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  <a:ea typeface="ＭＳ Ｐゴシック" charset="-128"/>
        </a:defRPr>
      </a:lvl8pPr>
      <a:lvl9pPr marL="8440738" indent="-733425" algn="l" defTabSz="2938463" rtl="0" fontAlgn="base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gi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oleObject" Target="../embeddings/oleObject1.bin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649286" y="410034"/>
            <a:ext cx="27468513" cy="2409365"/>
          </a:xfrm>
          <a:prstGeom prst="rect">
            <a:avLst/>
          </a:prstGeom>
          <a:solidFill>
            <a:srgbClr val="FFA320"/>
          </a:solidFill>
          <a:ln>
            <a:noFill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54782" tIns="128986" rIns="154782" bIns="128986">
            <a:spAutoFit/>
          </a:bodyPr>
          <a:lstStyle/>
          <a:p>
            <a:pPr algn="ctr" defTabSz="515938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chemeClr val="tx1"/>
                </a:solidFill>
              </a:rPr>
              <a:t>Getting Interpersonal on the Matrix: </a:t>
            </a:r>
          </a:p>
          <a:p>
            <a:pPr algn="ctr" defTabSz="515938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3600" b="1" i="1" dirty="0" smtClean="0">
                <a:solidFill>
                  <a:schemeClr val="tx1"/>
                </a:solidFill>
              </a:rPr>
              <a:t>Cultivating </a:t>
            </a:r>
            <a:r>
              <a:rPr lang="en-US" sz="3600" b="1" i="1" dirty="0">
                <a:solidFill>
                  <a:schemeClr val="tx1"/>
                </a:solidFill>
              </a:rPr>
              <a:t>e</a:t>
            </a:r>
            <a:r>
              <a:rPr lang="en-US" sz="3600" b="1" i="1" dirty="0" smtClean="0">
                <a:solidFill>
                  <a:schemeClr val="tx1"/>
                </a:solidFill>
              </a:rPr>
              <a:t>mpathy and facilitating </a:t>
            </a:r>
            <a:r>
              <a:rPr lang="en-US" sz="3600" b="1" i="1" dirty="0">
                <a:solidFill>
                  <a:schemeClr val="tx1"/>
                </a:solidFill>
              </a:rPr>
              <a:t>c</a:t>
            </a:r>
            <a:r>
              <a:rPr lang="en-US" sz="3600" b="1" i="1" dirty="0" smtClean="0">
                <a:solidFill>
                  <a:schemeClr val="tx1"/>
                </a:solidFill>
              </a:rPr>
              <a:t>onflict </a:t>
            </a:r>
            <a:r>
              <a:rPr lang="en-US" sz="3600" b="1" i="1" dirty="0">
                <a:solidFill>
                  <a:schemeClr val="tx1"/>
                </a:solidFill>
              </a:rPr>
              <a:t>n</a:t>
            </a:r>
            <a:r>
              <a:rPr lang="en-US" sz="3600" b="1" i="1" dirty="0" smtClean="0">
                <a:solidFill>
                  <a:schemeClr val="tx1"/>
                </a:solidFill>
              </a:rPr>
              <a:t>egotiation on the matrix</a:t>
            </a:r>
            <a:endParaRPr lang="en-US" sz="2800" i="1" dirty="0" smtClean="0">
              <a:solidFill>
                <a:schemeClr val="tx1"/>
              </a:solidFill>
            </a:endParaRPr>
          </a:p>
          <a:p>
            <a:pPr algn="ctr" defTabSz="515938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Susan F. </a:t>
            </a:r>
            <a:r>
              <a:rPr lang="en-US" sz="2800" dirty="0" err="1" smtClean="0">
                <a:solidFill>
                  <a:schemeClr val="tx1"/>
                </a:solidFill>
              </a:rPr>
              <a:t>Balaban</a:t>
            </a:r>
            <a:r>
              <a:rPr lang="en-US" sz="2800" dirty="0" smtClean="0">
                <a:solidFill>
                  <a:schemeClr val="tx1"/>
                </a:solidFill>
              </a:rPr>
              <a:t>, Ph.D., Brattleboro Retreat Uniformed Services Program</a:t>
            </a:r>
          </a:p>
          <a:p>
            <a:pPr algn="ctr" defTabSz="515938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800" smtClean="0">
                <a:solidFill>
                  <a:schemeClr val="tx1"/>
                </a:solidFill>
              </a:rPr>
              <a:t>Kevin L. </a:t>
            </a:r>
            <a:r>
              <a:rPr lang="en-US" sz="2800" dirty="0" smtClean="0">
                <a:solidFill>
                  <a:schemeClr val="tx1"/>
                </a:solidFill>
              </a:rPr>
              <a:t>Polk, Ph.D.,  The Psychological Flexibility Group </a:t>
            </a: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2343150" y="4654550"/>
            <a:ext cx="72009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3" tIns="34286" rIns="68573" bIns="34286">
            <a:spAutoFit/>
          </a:bodyPr>
          <a:lstStyle/>
          <a:p>
            <a:pPr defTabSz="2938463">
              <a:spcBef>
                <a:spcPct val="50000"/>
              </a:spcBef>
            </a:pPr>
            <a:endParaRPr lang="en-US" sz="5800"/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2379949" y="4682332"/>
            <a:ext cx="88011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3" tIns="34286" rIns="68573" bIns="34286">
            <a:spAutoFit/>
          </a:bodyPr>
          <a:lstStyle/>
          <a:p>
            <a:pPr defTabSz="2938463">
              <a:spcBef>
                <a:spcPct val="50000"/>
              </a:spcBef>
            </a:pPr>
            <a:endParaRPr lang="en-US" sz="5800"/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685800" y="2895600"/>
            <a:ext cx="6858000" cy="4419600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73" tIns="34286" rIns="68573" bIns="34286"/>
          <a:lstStyle/>
          <a:p>
            <a:pPr algn="ctr" defTabSz="2938463"/>
            <a:r>
              <a:rPr lang="en-US" sz="2000" b="1" dirty="0" smtClean="0"/>
              <a:t>Overview</a:t>
            </a:r>
            <a:endParaRPr lang="en-US" sz="1800" b="1" dirty="0" smtClean="0"/>
          </a:p>
          <a:p>
            <a:pPr marL="457200" indent="-457200" defTabSz="2938463">
              <a:buFont typeface="Arial" panose="020B0604020202020204" pitchFamily="34" charset="0"/>
              <a:buChar char="•"/>
            </a:pPr>
            <a:r>
              <a:rPr lang="en-US" sz="2000" dirty="0" smtClean="0"/>
              <a:t>There is limited time and opportunity  for </a:t>
            </a:r>
            <a:r>
              <a:rPr lang="en-US" sz="2000" dirty="0"/>
              <a:t>family</a:t>
            </a:r>
            <a:r>
              <a:rPr lang="en-US" sz="2000" dirty="0" smtClean="0"/>
              <a:t> counseling </a:t>
            </a:r>
            <a:r>
              <a:rPr lang="en-US" sz="2000" dirty="0"/>
              <a:t>in brief treatment contexts, but inpatients </a:t>
            </a:r>
            <a:r>
              <a:rPr lang="en-US" sz="2000" dirty="0" smtClean="0"/>
              <a:t>and patients </a:t>
            </a:r>
            <a:r>
              <a:rPr lang="en-US" sz="2000" dirty="0"/>
              <a:t>in intensive outpatient programs tend to struggle painfully in their close relationships. </a:t>
            </a:r>
            <a:endParaRPr lang="en-US" sz="2000" dirty="0" smtClean="0"/>
          </a:p>
          <a:p>
            <a:pPr marL="457200" indent="-457200" defTabSz="2938463">
              <a:buFont typeface="Arial" panose="020B0604020202020204" pitchFamily="34" charset="0"/>
              <a:buChar char="•"/>
            </a:pPr>
            <a:r>
              <a:rPr lang="en-US" sz="2000" dirty="0" smtClean="0"/>
              <a:t>The images below show  adaptations of  “the Matrix”  to improve interpersonal function and relationships (i.e., context) currently being used in a partial hospital and intensive outpatient program for uniformed service professionals with a variety of behavioral health problems. </a:t>
            </a:r>
          </a:p>
          <a:p>
            <a:pPr marL="457200" indent="-457200" defTabSz="2938463">
              <a:buFont typeface="Arial" panose="020B0604020202020204" pitchFamily="34" charset="0"/>
              <a:buChar char="•"/>
            </a:pPr>
            <a:r>
              <a:rPr lang="en-US" sz="2000" dirty="0" smtClean="0"/>
              <a:t>The “Matrix” is employed to sort interpersonal experiences in individual, couples, family, and group modalities 	</a:t>
            </a:r>
            <a:endParaRPr lang="en-US" b="1" dirty="0" smtClean="0"/>
          </a:p>
        </p:txBody>
      </p:sp>
      <p:sp>
        <p:nvSpPr>
          <p:cNvPr id="15370" name="Rectangle 26"/>
          <p:cNvSpPr>
            <a:spLocks noChangeArrowheads="1"/>
          </p:cNvSpPr>
          <p:nvPr/>
        </p:nvSpPr>
        <p:spPr bwMode="auto">
          <a:xfrm>
            <a:off x="11430000" y="3365500"/>
            <a:ext cx="7309682" cy="45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3" tIns="34286" rIns="68573" bIns="34286"/>
          <a:lstStyle/>
          <a:p>
            <a:pPr algn="ctr" defTabSz="2938463"/>
            <a:endParaRPr lang="en-US" sz="900" dirty="0"/>
          </a:p>
          <a:p>
            <a:pPr defTabSz="2938463">
              <a:spcBef>
                <a:spcPct val="50000"/>
              </a:spcBef>
              <a:spcAft>
                <a:spcPct val="10000"/>
              </a:spcAft>
            </a:pPr>
            <a:r>
              <a:rPr lang="en-US" sz="1700" dirty="0"/>
              <a:t>     </a:t>
            </a:r>
            <a:endParaRPr lang="en-US" dirty="0"/>
          </a:p>
        </p:txBody>
      </p:sp>
      <p:sp>
        <p:nvSpPr>
          <p:cNvPr id="2" name="Line 37"/>
          <p:cNvSpPr>
            <a:spLocks noChangeShapeType="1"/>
          </p:cNvSpPr>
          <p:nvPr/>
        </p:nvSpPr>
        <p:spPr bwMode="auto">
          <a:xfrm>
            <a:off x="838200" y="18821400"/>
            <a:ext cx="26525538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3468617" y="12660500"/>
            <a:ext cx="18466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316200" y="14935200"/>
            <a:ext cx="27432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17849" y="7731934"/>
            <a:ext cx="5000625" cy="3750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2936200" y="3352800"/>
            <a:ext cx="5201830" cy="3801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2115800" y="7772400"/>
            <a:ext cx="4681536" cy="37452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918736" y="7554682"/>
            <a:ext cx="5128440" cy="37223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15468600"/>
            <a:ext cx="5000625" cy="3139321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defTabSz="2938463">
              <a:tabLst>
                <a:tab pos="7086600" algn="l"/>
              </a:tabLst>
            </a:pPr>
            <a:r>
              <a:rPr lang="en-US" sz="2000" b="1" dirty="0" smtClean="0"/>
              <a:t>Parents use matrix to provide safe structure for explaining their problems, treatment, and commitments  to children and adolescents</a:t>
            </a:r>
          </a:p>
          <a:p>
            <a:pPr marL="285750" indent="-285750" defTabSz="2938463">
              <a:buFont typeface="Arial" panose="020B0604020202020204" pitchFamily="34" charset="0"/>
              <a:buChar char="•"/>
              <a:tabLst>
                <a:tab pos="7086600" algn="l"/>
              </a:tabLst>
            </a:pPr>
            <a:r>
              <a:rPr lang="en-US" sz="1800" dirty="0" smtClean="0"/>
              <a:t>Explaining painful thoughts and feelings.</a:t>
            </a:r>
          </a:p>
          <a:p>
            <a:pPr marL="285750" indent="-285750" defTabSz="2938463">
              <a:buFont typeface="Arial" panose="020B0604020202020204" pitchFamily="34" charset="0"/>
              <a:buChar char="•"/>
              <a:tabLst>
                <a:tab pos="7086600" algn="l"/>
              </a:tabLst>
            </a:pPr>
            <a:r>
              <a:rPr lang="en-US" sz="2000" dirty="0" smtClean="0"/>
              <a:t>Process of Experiential Avoidance/ Away Moves</a:t>
            </a:r>
          </a:p>
          <a:p>
            <a:pPr marL="285750" indent="-285750" defTabSz="2938463">
              <a:buFont typeface="Arial" panose="020B0604020202020204" pitchFamily="34" charset="0"/>
              <a:buChar char="•"/>
              <a:tabLst>
                <a:tab pos="7086600" algn="l"/>
              </a:tabLst>
            </a:pPr>
            <a:r>
              <a:rPr lang="en-US" sz="2000" dirty="0" smtClean="0"/>
              <a:t>Clarifying Intentions and Valued actions/Towards Moves to provide hope and reassurance to children</a:t>
            </a:r>
            <a:endParaRPr lang="en-US" sz="20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13546301"/>
              </p:ext>
            </p:extLst>
          </p:nvPr>
        </p:nvGraphicFramePr>
        <p:xfrm>
          <a:off x="685800" y="533400"/>
          <a:ext cx="4046538" cy="2209800"/>
        </p:xfrm>
        <a:graphic>
          <a:graphicData uri="http://schemas.openxmlformats.org/presentationml/2006/ole">
            <p:oleObj spid="_x0000_s1064" name="Acrobat Document" r:id="rId8" imgW="8953500" imgH="4889500" progId="">
              <p:embed/>
            </p:oleObj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2783800" y="7315200"/>
            <a:ext cx="4946786" cy="38114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297400" y="2895600"/>
            <a:ext cx="10816709" cy="46166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Group therapy: ACT For Close Relationships</a:t>
            </a:r>
            <a:endParaRPr lang="en-US" sz="2400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754600" y="7315200"/>
            <a:ext cx="4963191" cy="384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88351" y="11514540"/>
            <a:ext cx="5059620" cy="387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8200" y="7315200"/>
            <a:ext cx="15984507" cy="46166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Using the Matrix for Brief and Meaningful Family Interventions:</a:t>
            </a:r>
            <a:endParaRPr lang="en-US" sz="2400" u="sng" dirty="0"/>
          </a:p>
        </p:txBody>
      </p:sp>
      <p:sp>
        <p:nvSpPr>
          <p:cNvPr id="47" name="Rectangle 21"/>
          <p:cNvSpPr>
            <a:spLocks noChangeArrowheads="1"/>
          </p:cNvSpPr>
          <p:nvPr/>
        </p:nvSpPr>
        <p:spPr bwMode="auto">
          <a:xfrm>
            <a:off x="7772400" y="2895600"/>
            <a:ext cx="9372600" cy="4419600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73" tIns="34286" rIns="68573" bIns="34286"/>
          <a:lstStyle/>
          <a:p>
            <a:pPr algn="ctr" defTabSz="2938463"/>
            <a:r>
              <a:rPr lang="en-US" sz="2000" b="1" dirty="0" smtClean="0"/>
              <a:t>Background</a:t>
            </a:r>
            <a:endParaRPr lang="en-US" sz="1800" b="1" dirty="0" smtClean="0"/>
          </a:p>
          <a:p>
            <a:pPr marL="457200" indent="-457200" defTabSz="2938463">
              <a:buFont typeface="Arial" panose="020B0604020202020204" pitchFamily="34" charset="0"/>
              <a:buChar char="•"/>
            </a:pPr>
            <a:r>
              <a:rPr lang="en-US" sz="2000" dirty="0" smtClean="0"/>
              <a:t>The ACT Matrix was developed to help patients cultivate psychological flexibility and applied in numerous clinical contexts. , (Polk &amp; Shoendorff,2014)</a:t>
            </a:r>
          </a:p>
          <a:p>
            <a:pPr marL="457200" indent="-457200" defTabSz="2938463">
              <a:buFont typeface="Arial" panose="020B0604020202020204" pitchFamily="34" charset="0"/>
              <a:buChar char="•"/>
            </a:pPr>
            <a:r>
              <a:rPr lang="en-US" sz="2000" dirty="0" smtClean="0"/>
              <a:t> Using the matrix entails distinguishing behavior and experiences </a:t>
            </a:r>
            <a:r>
              <a:rPr lang="en-US" sz="2000" dirty="0" err="1" smtClean="0"/>
              <a:t>occuring</a:t>
            </a:r>
            <a:r>
              <a:rPr lang="en-US" sz="2000" dirty="0" smtClean="0"/>
              <a:t> in </a:t>
            </a:r>
            <a:r>
              <a:rPr lang="en-US" sz="2000" dirty="0" err="1" smtClean="0"/>
              <a:t>the“outside</a:t>
            </a:r>
            <a:r>
              <a:rPr lang="en-US" sz="2000" dirty="0" smtClean="0"/>
              <a:t> ”5-sense world” from internal/ “mental” experiences,” as well as “away” (i.e., experiential avoidance) and “towards”  ( i.e. values guided behaviors)</a:t>
            </a:r>
          </a:p>
          <a:p>
            <a:pPr marL="457200" indent="-457200" defTabSz="2938463">
              <a:buFont typeface="Arial" panose="020B0604020202020204" pitchFamily="34" charset="0"/>
              <a:buChar char="•"/>
            </a:pPr>
            <a:r>
              <a:rPr lang="en-US" sz="2000" dirty="0" smtClean="0"/>
              <a:t>ACT has been elaborated for self-help and family therapy  modalities to improve relationship quality (e.g., Harris, 2009; Coyne et al., 2011; Dahl et al., 2013; </a:t>
            </a:r>
            <a:r>
              <a:rPr lang="en-US" sz="2000" dirty="0" err="1" smtClean="0"/>
              <a:t>Walser</a:t>
            </a:r>
            <a:r>
              <a:rPr lang="en-US" sz="2000" dirty="0" smtClean="0"/>
              <a:t> &amp; </a:t>
            </a:r>
            <a:r>
              <a:rPr lang="en-US" sz="2000" dirty="0" err="1" smtClean="0"/>
              <a:t>Westrup</a:t>
            </a:r>
            <a:r>
              <a:rPr lang="en-US" sz="2000" dirty="0" smtClean="0"/>
              <a:t>, 2014)</a:t>
            </a:r>
          </a:p>
          <a:p>
            <a:pPr marL="457200" indent="-457200" defTabSz="2938463">
              <a:buFont typeface="Arial" panose="020B0604020202020204" pitchFamily="34" charset="0"/>
              <a:buChar char="•"/>
            </a:pPr>
            <a:r>
              <a:rPr lang="en-US" sz="2000" dirty="0" smtClean="0"/>
              <a:t>Interpersonal behavior can be improved by ACT  (McKay et al., 2013)</a:t>
            </a:r>
          </a:p>
          <a:p>
            <a:pPr marL="457200" indent="-457200" defTabSz="2938463">
              <a:buFont typeface="Arial" panose="020B0604020202020204" pitchFamily="34" charset="0"/>
              <a:buChar char="•"/>
            </a:pPr>
            <a:r>
              <a:rPr lang="en-US" sz="2000" dirty="0" smtClean="0"/>
              <a:t>ACT has also been used to help families handle  health problems  (Brown et al., 2013, Burke et al., 2013)</a:t>
            </a:r>
          </a:p>
          <a:p>
            <a:pPr marL="457200" indent="-457200" defTabSz="2938463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 defTabSz="2938463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457200" indent="-457200" defTabSz="2938463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457200" indent="-457200" defTabSz="2938463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457200" indent="-457200" defTabSz="2938463">
              <a:buFont typeface="Arial" panose="020B0604020202020204" pitchFamily="34" charset="0"/>
              <a:buChar char="•"/>
            </a:pPr>
            <a:r>
              <a:rPr lang="en-US" sz="2000" b="1" dirty="0" smtClean="0"/>
              <a:t> </a:t>
            </a:r>
            <a:endParaRPr lang="en-US" b="1" dirty="0" smtClean="0"/>
          </a:p>
        </p:txBody>
      </p:sp>
      <p:sp>
        <p:nvSpPr>
          <p:cNvPr id="48" name="TextBox 47"/>
          <p:cNvSpPr txBox="1"/>
          <p:nvPr/>
        </p:nvSpPr>
        <p:spPr>
          <a:xfrm>
            <a:off x="6858000" y="15316200"/>
            <a:ext cx="4842444" cy="3416320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defTabSz="2938463">
              <a:tabLst>
                <a:tab pos="7086600" algn="l"/>
              </a:tabLst>
            </a:pPr>
            <a:r>
              <a:rPr lang="en-US" sz="1800" b="1" dirty="0" smtClean="0"/>
              <a:t>Patient practice mindfulness in relationship context</a:t>
            </a:r>
          </a:p>
          <a:p>
            <a:pPr marL="285750" indent="-285750" defTabSz="2938463">
              <a:buFont typeface="Arial" panose="020B0604020202020204" pitchFamily="34" charset="0"/>
              <a:buChar char="•"/>
              <a:tabLst>
                <a:tab pos="7086600" algn="l"/>
              </a:tabLst>
            </a:pPr>
            <a:r>
              <a:rPr lang="en-US" sz="1800" dirty="0" smtClean="0"/>
              <a:t>Therapist </a:t>
            </a:r>
            <a:r>
              <a:rPr lang="en-US" sz="1800" i="1" dirty="0" smtClean="0"/>
              <a:t>joins </a:t>
            </a:r>
            <a:r>
              <a:rPr lang="en-US" sz="1800" dirty="0" smtClean="0"/>
              <a:t>(</a:t>
            </a:r>
            <a:r>
              <a:rPr lang="en-US" sz="1800" dirty="0" err="1" smtClean="0"/>
              <a:t>Minuchin</a:t>
            </a:r>
            <a:r>
              <a:rPr lang="en-US" sz="1800" dirty="0" smtClean="0"/>
              <a:t>, 1974)</a:t>
            </a:r>
            <a:r>
              <a:rPr lang="en-US" sz="1800" i="1" dirty="0" smtClean="0"/>
              <a:t>  </a:t>
            </a:r>
            <a:r>
              <a:rPr lang="en-US" sz="1800" dirty="0" smtClean="0"/>
              <a:t>with</a:t>
            </a:r>
            <a:r>
              <a:rPr lang="en-US" sz="1800" i="1" dirty="0" smtClean="0"/>
              <a:t> </a:t>
            </a:r>
            <a:r>
              <a:rPr lang="en-US" sz="1800" dirty="0" smtClean="0"/>
              <a:t>spouse/partner:</a:t>
            </a:r>
          </a:p>
          <a:p>
            <a:pPr marL="742950" lvl="1" indent="-285750" defTabSz="2938463">
              <a:buFont typeface="Courier New"/>
              <a:buChar char="o"/>
              <a:tabLst>
                <a:tab pos="7086600" algn="l"/>
              </a:tabLst>
            </a:pPr>
            <a:r>
              <a:rPr lang="en-US" sz="1800" dirty="0" smtClean="0"/>
              <a:t>“How has this been for you?”</a:t>
            </a:r>
          </a:p>
          <a:p>
            <a:pPr marL="285750" indent="-285750" defTabSz="2938463">
              <a:buFont typeface="Arial" panose="020B0604020202020204" pitchFamily="34" charset="0"/>
              <a:buChar char="•"/>
              <a:tabLst>
                <a:tab pos="7086600" algn="l"/>
              </a:tabLst>
            </a:pPr>
            <a:r>
              <a:rPr lang="en-US" sz="1800" dirty="0" smtClean="0"/>
              <a:t>Patient practices mindfulness </a:t>
            </a:r>
          </a:p>
          <a:p>
            <a:pPr marL="742950" lvl="1" indent="-285750" defTabSz="2938463">
              <a:buFont typeface="Courier New"/>
              <a:buChar char="o"/>
              <a:tabLst>
                <a:tab pos="7086600" algn="l"/>
              </a:tabLst>
            </a:pPr>
            <a:r>
              <a:rPr lang="en-US" sz="1800" dirty="0" smtClean="0"/>
              <a:t> listening and sorting thoughts, feelings and sensations on the Matrix</a:t>
            </a:r>
          </a:p>
          <a:p>
            <a:pPr marL="285750" indent="-285750" defTabSz="2938463">
              <a:buFont typeface="Arial" panose="020B0604020202020204" pitchFamily="34" charset="0"/>
              <a:buChar char="•"/>
              <a:tabLst>
                <a:tab pos="7086600" algn="l"/>
              </a:tabLst>
            </a:pPr>
            <a:r>
              <a:rPr lang="en-US" sz="1800" dirty="0" smtClean="0"/>
              <a:t>Patient uses diagram to</a:t>
            </a:r>
          </a:p>
          <a:p>
            <a:pPr marL="742950" lvl="1" indent="-285750" defTabSz="2938463">
              <a:buFont typeface="Arial" panose="020B0604020202020204" pitchFamily="34" charset="0"/>
              <a:buChar char="•"/>
              <a:tabLst>
                <a:tab pos="7086600" algn="l"/>
              </a:tabLst>
            </a:pPr>
            <a:r>
              <a:rPr lang="en-US" sz="1800" dirty="0" smtClean="0"/>
              <a:t>shares internal responses to partner’s statements </a:t>
            </a:r>
          </a:p>
          <a:p>
            <a:pPr marL="742950" lvl="1" indent="-285750" defTabSz="2938463">
              <a:buFont typeface="Arial" panose="020B0604020202020204" pitchFamily="34" charset="0"/>
              <a:buChar char="•"/>
              <a:tabLst>
                <a:tab pos="7086600" algn="l"/>
              </a:tabLst>
            </a:pPr>
            <a:r>
              <a:rPr lang="en-US" sz="1800" dirty="0" smtClean="0"/>
              <a:t>Validate &amp; empathize with partner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7068800" y="15240000"/>
            <a:ext cx="10896600" cy="360098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References</a:t>
            </a:r>
            <a:endParaRPr lang="en-US" sz="1200" dirty="0" smtClean="0"/>
          </a:p>
          <a:p>
            <a:pPr lvl="0">
              <a:buFont typeface="Arial"/>
              <a:buChar char="•"/>
            </a:pPr>
            <a:r>
              <a:rPr lang="en-US" sz="1200" dirty="0" smtClean="0"/>
              <a:t>Coyne, L. W., McHugh, L., &amp; Martinez, E. R. (2011). Acceptance and commitment therapy (ACT): Advances and applications with children, adolescents, and families. </a:t>
            </a:r>
            <a:r>
              <a:rPr lang="en-US" sz="1200" i="1" dirty="0" smtClean="0"/>
              <a:t>Child And Adolescent Psychiatric Clinics Of North America, 20(2), 379-399. doi:10.1016/j.chc.2011.01.010</a:t>
            </a:r>
            <a:endParaRPr lang="en-US" sz="1200" dirty="0" smtClean="0"/>
          </a:p>
          <a:p>
            <a:pPr lvl="0">
              <a:buFont typeface="Arial"/>
              <a:buChar char="•"/>
            </a:pPr>
            <a:r>
              <a:rPr lang="en-US" sz="1200" dirty="0" smtClean="0"/>
              <a:t>Brown, F., </a:t>
            </a:r>
            <a:r>
              <a:rPr lang="en-US" sz="1200" dirty="0" err="1" smtClean="0"/>
              <a:t>Whittingham</a:t>
            </a:r>
            <a:r>
              <a:rPr lang="en-US" sz="1200" dirty="0" smtClean="0"/>
              <a:t>, K., </a:t>
            </a:r>
            <a:r>
              <a:rPr lang="en-US" sz="1200" dirty="0" err="1" smtClean="0"/>
              <a:t>McKinlay</a:t>
            </a:r>
            <a:r>
              <a:rPr lang="en-US" sz="1200" dirty="0" smtClean="0"/>
              <a:t>, L., Boyd, R., &amp; </a:t>
            </a:r>
            <a:r>
              <a:rPr lang="en-US" sz="1200" dirty="0" err="1" smtClean="0"/>
              <a:t>Sofronoff</a:t>
            </a:r>
            <a:r>
              <a:rPr lang="en-US" sz="1200" dirty="0" smtClean="0"/>
              <a:t>, K. (2013). Efficacy of stepping stones Triple P plus a stress management adjunct for parents of children with an acquired brain injury: The </a:t>
            </a:r>
            <a:r>
              <a:rPr lang="en-US" sz="1200" dirty="0" smtClean="0">
                <a:solidFill>
                  <a:srgbClr val="000000"/>
                </a:solidFill>
              </a:rPr>
              <a:t>protocol</a:t>
            </a:r>
            <a:r>
              <a:rPr lang="en-US" sz="1200" dirty="0" smtClean="0"/>
              <a:t> of a </a:t>
            </a:r>
            <a:r>
              <a:rPr lang="en-US" sz="1200" dirty="0" err="1" smtClean="0"/>
              <a:t>randomised</a:t>
            </a:r>
            <a:r>
              <a:rPr lang="en-US" sz="1200" dirty="0" smtClean="0"/>
              <a:t> controlled trial. </a:t>
            </a:r>
            <a:r>
              <a:rPr lang="en-US" sz="1200" i="1" dirty="0" smtClean="0"/>
              <a:t>Brain Impairment</a:t>
            </a:r>
            <a:r>
              <a:rPr lang="en-US" sz="1200" dirty="0" smtClean="0"/>
              <a:t>, </a:t>
            </a:r>
            <a:r>
              <a:rPr lang="en-US" sz="1200" i="1" dirty="0" smtClean="0"/>
              <a:t>14</a:t>
            </a:r>
            <a:r>
              <a:rPr lang="en-US" sz="1200" dirty="0" smtClean="0"/>
              <a:t>(2), 253-269. doi:10.1017/BrImp.2013.18</a:t>
            </a:r>
          </a:p>
          <a:p>
            <a:pPr lvl="0">
              <a:buFont typeface="Arial"/>
              <a:buChar char="•"/>
            </a:pPr>
            <a:r>
              <a:rPr lang="en-US" sz="1200" dirty="0" smtClean="0"/>
              <a:t>Burke, K., </a:t>
            </a:r>
            <a:r>
              <a:rPr lang="en-US" sz="1200" dirty="0" err="1" smtClean="0"/>
              <a:t>Muscara</a:t>
            </a:r>
            <a:r>
              <a:rPr lang="en-US" sz="1200" dirty="0" smtClean="0"/>
              <a:t>, F., McCarthy, M., </a:t>
            </a:r>
            <a:r>
              <a:rPr lang="en-US" sz="1200" dirty="0" err="1" smtClean="0"/>
              <a:t>Dimovski</a:t>
            </a:r>
            <a:r>
              <a:rPr lang="en-US" sz="1200" dirty="0" smtClean="0"/>
              <a:t>, A., </a:t>
            </a:r>
            <a:r>
              <a:rPr lang="en-US" sz="1200" dirty="0" err="1" smtClean="0"/>
              <a:t>Hearps</a:t>
            </a:r>
            <a:r>
              <a:rPr lang="en-US" sz="1200" dirty="0" smtClean="0"/>
              <a:t>, S., Anderson, V., &amp; </a:t>
            </a:r>
            <a:r>
              <a:rPr lang="en-US" sz="1200" dirty="0" err="1" smtClean="0"/>
              <a:t>Walser</a:t>
            </a:r>
            <a:r>
              <a:rPr lang="en-US" sz="1200" dirty="0" smtClean="0"/>
              <a:t>, R. (2014). Adapting acceptance and commitment therapy for parents of children with life-threatening illness: Pilot study. </a:t>
            </a:r>
            <a:r>
              <a:rPr lang="en-US" sz="1200" i="1" dirty="0" smtClean="0"/>
              <a:t>Families, Systems, &amp; Health</a:t>
            </a:r>
            <a:r>
              <a:rPr lang="en-US" sz="1200" dirty="0" smtClean="0"/>
              <a:t>, </a:t>
            </a:r>
            <a:r>
              <a:rPr lang="en-US" sz="1200" i="1" dirty="0" smtClean="0"/>
              <a:t>32</a:t>
            </a:r>
            <a:r>
              <a:rPr lang="en-US" sz="1200" dirty="0" smtClean="0"/>
              <a:t>(1), 122-127. doi:10.1037/fsh0000012</a:t>
            </a:r>
          </a:p>
          <a:p>
            <a:pPr lvl="0">
              <a:buFont typeface="Arial"/>
              <a:buChar char="•"/>
            </a:pPr>
            <a:r>
              <a:rPr lang="en-US" sz="1200" dirty="0" smtClean="0"/>
              <a:t>Dahl, J., Steward, I., Martell, C., &amp; Kaplan, J. S. (2013). </a:t>
            </a:r>
            <a:r>
              <a:rPr lang="en-US" sz="1200" i="1" dirty="0" smtClean="0"/>
              <a:t>ACT and RFT in relationships: Helping clients deepen intimacy and maintain healthy commitments using acceptance and commitment therapy and relational frame theory</a:t>
            </a:r>
            <a:r>
              <a:rPr lang="en-US" sz="1200" dirty="0" smtClean="0"/>
              <a:t>. Oakland, CA, US: Context Press/New Harbinger Publications.</a:t>
            </a:r>
          </a:p>
          <a:p>
            <a:pPr lvl="0">
              <a:buFont typeface="Arial"/>
              <a:buChar char="•"/>
            </a:pPr>
            <a:r>
              <a:rPr lang="en-US" sz="1200" dirty="0" smtClean="0"/>
              <a:t>Harris, R. (2009) </a:t>
            </a:r>
            <a:r>
              <a:rPr lang="en-US" sz="1200" i="1" dirty="0" smtClean="0"/>
              <a:t>ACT with Love: Stop Struggling, Reconcile Differences, and Strengthen Your Relationship with Acceptance and Commitment Therapy</a:t>
            </a:r>
            <a:r>
              <a:rPr lang="en-US" sz="1200" dirty="0" smtClean="0"/>
              <a:t>, Oakland, CA, US: New Harbinger Publications</a:t>
            </a:r>
          </a:p>
          <a:p>
            <a:pPr lvl="0">
              <a:buFont typeface="Arial"/>
              <a:buChar char="•"/>
            </a:pPr>
            <a:r>
              <a:rPr lang="en-US" sz="1200" dirty="0" smtClean="0"/>
              <a:t>McKay, M., Lev, A., &amp; Skeen, M. (2012). </a:t>
            </a:r>
            <a:r>
              <a:rPr lang="en-US" sz="1200" i="1" dirty="0" smtClean="0"/>
              <a:t>Acceptance and commitment therapy for interpersonal problems: Using mindfulness, acceptance, and schema awareness to change interpersonal behaviors</a:t>
            </a:r>
            <a:r>
              <a:rPr lang="en-US" sz="1200" dirty="0" smtClean="0"/>
              <a:t>. Oakland, CA, US: New Harbinger Publications.</a:t>
            </a:r>
          </a:p>
          <a:p>
            <a:pPr lvl="0">
              <a:buFont typeface="Arial"/>
              <a:buChar char="•"/>
            </a:pPr>
            <a:r>
              <a:rPr lang="en-US" sz="1200" dirty="0" err="1" smtClean="0"/>
              <a:t>Minuchin</a:t>
            </a:r>
            <a:r>
              <a:rPr lang="en-US" sz="1200" dirty="0" smtClean="0"/>
              <a:t>, S. (1974). </a:t>
            </a:r>
            <a:r>
              <a:rPr lang="en-US" sz="1200" i="1" dirty="0" smtClean="0"/>
              <a:t>Families and Family Therapy</a:t>
            </a:r>
            <a:r>
              <a:rPr lang="en-US" sz="1200" dirty="0" smtClean="0"/>
              <a:t>. Harvard University Press. </a:t>
            </a:r>
          </a:p>
          <a:p>
            <a:pPr lvl="0">
              <a:buFont typeface="Arial"/>
              <a:buChar char="•"/>
            </a:pPr>
            <a:r>
              <a:rPr lang="en-US" sz="1200" dirty="0" smtClean="0"/>
              <a:t>Polk, K.L. &amp; </a:t>
            </a:r>
            <a:r>
              <a:rPr lang="en-US" sz="1200" dirty="0" err="1" smtClean="0"/>
              <a:t>Schoendorff</a:t>
            </a:r>
            <a:r>
              <a:rPr lang="en-US" sz="1200" dirty="0" smtClean="0"/>
              <a:t>, B. (2014). </a:t>
            </a:r>
            <a:r>
              <a:rPr lang="en-US" sz="1200" i="1" dirty="0" smtClean="0"/>
              <a:t>The ACT Matrix: A New Approach to Building Psychological Flexibility Across Settings and Populations</a:t>
            </a:r>
            <a:r>
              <a:rPr lang="en-US" sz="1200" dirty="0" smtClean="0"/>
              <a:t>. Oakland, CA, US: Context </a:t>
            </a:r>
            <a:r>
              <a:rPr lang="en-US" sz="1200" dirty="0" err="1" smtClean="0"/>
              <a:t>ress</a:t>
            </a:r>
            <a:endParaRPr lang="en-US" sz="1200" dirty="0" smtClean="0"/>
          </a:p>
          <a:p>
            <a:pPr lvl="0">
              <a:buFont typeface="Arial"/>
              <a:buChar char="•"/>
            </a:pPr>
            <a:r>
              <a:rPr lang="en-US" sz="1200" dirty="0" err="1" smtClean="0"/>
              <a:t>Walser</a:t>
            </a:r>
            <a:r>
              <a:rPr lang="en-US" sz="1200" dirty="0" smtClean="0"/>
              <a:t>, R., &amp; </a:t>
            </a:r>
            <a:r>
              <a:rPr lang="en-US" sz="1200" dirty="0" err="1" smtClean="0"/>
              <a:t>Westrup</a:t>
            </a:r>
            <a:r>
              <a:rPr lang="en-US" sz="1200" dirty="0" smtClean="0"/>
              <a:t> D. (2014) </a:t>
            </a:r>
            <a:r>
              <a:rPr lang="en-US" sz="1200" i="1" dirty="0" smtClean="0"/>
              <a:t>The Mindful Couple: How Acceptance and Mindfulness Can Lead You to the Love You Want. </a:t>
            </a:r>
            <a:r>
              <a:rPr lang="en-US" sz="1200" dirty="0" smtClean="0"/>
              <a:t>Oakland, CA, US: New Harbinger Publications.</a:t>
            </a:r>
          </a:p>
          <a:p>
            <a:r>
              <a:rPr lang="en-US" sz="1200" dirty="0" smtClean="0"/>
              <a:t> 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7297400" y="3352800"/>
            <a:ext cx="5408354" cy="3785652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Purpose of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To cultivate empathy and compassion to improve personal psychological flexibility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Improve interpersonal relationships that influence well-being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Focus on functioning in a valued relationship where there is conflict or guilt related to  functioning poorly in relationship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Clarify and articulate values, intentions, and committed actions to strengthen relationships and facilitate values guided-action</a:t>
            </a:r>
            <a:endParaRPr lang="en-US" sz="2000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1277600"/>
            <a:ext cx="5203202" cy="389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963400" y="11277600"/>
            <a:ext cx="5054816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297400" y="11125200"/>
            <a:ext cx="10816709" cy="4093428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Matrix for self &amp; loved one exercise: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Interpersonal matrices pair </a:t>
            </a:r>
            <a:r>
              <a:rPr lang="en-US" sz="2000" i="1" dirty="0" smtClean="0"/>
              <a:t>sel</a:t>
            </a:r>
            <a:r>
              <a:rPr lang="en-US" sz="2000" dirty="0" smtClean="0"/>
              <a:t>f and </a:t>
            </a:r>
            <a:r>
              <a:rPr lang="en-US" sz="2000" i="1" dirty="0" smtClean="0"/>
              <a:t>loved one using “relationship values” </a:t>
            </a:r>
            <a:r>
              <a:rPr lang="en-US" sz="2000" dirty="0" smtClean="0"/>
              <a:t>(Harris, 2009)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Identify personal values in this relationship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Draw on empathy to hypothesize what loved one values in relationship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Mindfully reflect on thoughts and feelings (internal/mental experiences) during painful interaction with loved 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Hypothesize painful private experiences experienced by loved 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Identify experiential avoidance strategies that impede engagement with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Identify loved one’s behaviors that were upsetting and use empathy to sort these under “away” or “towards” moves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Generate intentions regarding personal and loved one’s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Articulate specific and separate valued actions in the service of personal and loved one’s relationship values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5146000" y="609600"/>
            <a:ext cx="2801957" cy="2069574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1811000" y="15316201"/>
            <a:ext cx="4724399" cy="3170099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defTabSz="2938463">
              <a:tabLst>
                <a:tab pos="7086600" algn="l"/>
              </a:tabLst>
            </a:pPr>
            <a:r>
              <a:rPr lang="en-US" sz="2000" b="1" dirty="0" smtClean="0"/>
              <a:t>Partner learns to sorts their own experiences using the Matrix</a:t>
            </a:r>
          </a:p>
          <a:p>
            <a:pPr marL="285750" indent="-285750" defTabSz="2938463">
              <a:buFont typeface="Arial" panose="020B0604020202020204" pitchFamily="34" charset="0"/>
              <a:buChar char="•"/>
              <a:tabLst>
                <a:tab pos="7086600" algn="l"/>
              </a:tabLst>
            </a:pPr>
            <a:r>
              <a:rPr lang="en-US" sz="2000" dirty="0" smtClean="0"/>
              <a:t>Partner develops understanding of treatment model, so they can understand and support patient using ACT </a:t>
            </a:r>
          </a:p>
          <a:p>
            <a:pPr marL="285750" indent="-285750" defTabSz="2938463">
              <a:buFont typeface="Arial" panose="020B0604020202020204" pitchFamily="34" charset="0"/>
              <a:buChar char="•"/>
              <a:tabLst>
                <a:tab pos="7086600" algn="l"/>
              </a:tabLst>
            </a:pPr>
            <a:r>
              <a:rPr lang="en-US" sz="2000" dirty="0" smtClean="0"/>
              <a:t>Patient learns their partner’s perspective, e.g., how </a:t>
            </a:r>
            <a:r>
              <a:rPr lang="en-US" sz="2000" i="1" dirty="0" smtClean="0"/>
              <a:t>their</a:t>
            </a:r>
            <a:r>
              <a:rPr lang="en-US" sz="2000" dirty="0" smtClean="0"/>
              <a:t>  behavior has impeded partner’s  </a:t>
            </a:r>
            <a:r>
              <a:rPr lang="en-US" sz="2000" i="1" dirty="0" smtClean="0"/>
              <a:t>towards moves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384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384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10829</TotalTime>
  <Words>1119</Words>
  <Application>Microsoft Macintosh PowerPoint</Application>
  <PresentationFormat>Custom</PresentationFormat>
  <Paragraphs>72</Paragraphs>
  <Slides>1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Default Design</vt:lpstr>
      <vt:lpstr>Acrobat Document</vt:lpstr>
      <vt:lpstr>Slide 1</vt:lpstr>
    </vt:vector>
  </TitlesOfParts>
  <Company>Augustana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Slide 1</dc:title>
  <dc:creator>Augustana College</dc:creator>
  <cp:keywords/>
  <cp:lastModifiedBy>Susan Balaban</cp:lastModifiedBy>
  <cp:revision>279</cp:revision>
  <dcterms:created xsi:type="dcterms:W3CDTF">2014-06-19T10:31:17Z</dcterms:created>
  <dcterms:modified xsi:type="dcterms:W3CDTF">2014-06-19T10:31:49Z</dcterms:modified>
</cp:coreProperties>
</file>