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tif" ContentType="image/ti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lvl1pPr>
      <a:defRPr>
        <a:latin typeface="Avenir Book"/>
        <a:ea typeface="Avenir Book"/>
        <a:cs typeface="Avenir Book"/>
        <a:sym typeface="Avenir Book"/>
      </a:defRPr>
    </a:lvl1pPr>
    <a:lvl2pPr>
      <a:defRPr>
        <a:latin typeface="Avenir Book"/>
        <a:ea typeface="Avenir Book"/>
        <a:cs typeface="Avenir Book"/>
        <a:sym typeface="Avenir Book"/>
      </a:defRPr>
    </a:lvl2pPr>
    <a:lvl3pPr>
      <a:defRPr>
        <a:latin typeface="Avenir Book"/>
        <a:ea typeface="Avenir Book"/>
        <a:cs typeface="Avenir Book"/>
        <a:sym typeface="Avenir Book"/>
      </a:defRPr>
    </a:lvl3pPr>
    <a:lvl4pPr>
      <a:defRPr>
        <a:latin typeface="Avenir Book"/>
        <a:ea typeface="Avenir Book"/>
        <a:cs typeface="Avenir Book"/>
        <a:sym typeface="Avenir Book"/>
      </a:defRPr>
    </a:lvl4pPr>
    <a:lvl5pPr>
      <a:defRPr>
        <a:latin typeface="Avenir Book"/>
        <a:ea typeface="Avenir Book"/>
        <a:cs typeface="Avenir Book"/>
        <a:sym typeface="Avenir Book"/>
      </a:defRPr>
    </a:lvl5pPr>
    <a:lvl6pPr>
      <a:defRPr>
        <a:latin typeface="Avenir Book"/>
        <a:ea typeface="Avenir Book"/>
        <a:cs typeface="Avenir Book"/>
        <a:sym typeface="Avenir Book"/>
      </a:defRPr>
    </a:lvl6pPr>
    <a:lvl7pPr>
      <a:defRPr>
        <a:latin typeface="Avenir Book"/>
        <a:ea typeface="Avenir Book"/>
        <a:cs typeface="Avenir Book"/>
        <a:sym typeface="Avenir Book"/>
      </a:defRPr>
    </a:lvl7pPr>
    <a:lvl8pPr>
      <a:defRPr>
        <a:latin typeface="Avenir Book"/>
        <a:ea typeface="Avenir Book"/>
        <a:cs typeface="Avenir Book"/>
        <a:sym typeface="Avenir Book"/>
      </a:defRPr>
    </a:lvl8pPr>
    <a:lvl9pPr>
      <a:defRPr>
        <a:latin typeface="Avenir Book"/>
        <a:ea typeface="Avenir Book"/>
        <a:cs typeface="Avenir Book"/>
        <a:sym typeface="Avenir Book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1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E5EE"/>
          </a:solidFill>
        </a:fill>
      </a:tcStyle>
    </a:wholeTbl>
    <a:band2H>
      <a:tcTxStyle/>
      <a:tcStyle>
        <a:tcBdr/>
        <a:fill>
          <a:solidFill>
            <a:srgbClr val="EEF2F7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4B6D2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4B6D2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4B6D2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E5EE"/>
          </a:solidFill>
        </a:fill>
      </a:tcStyle>
    </a:wholeTbl>
    <a:band2H>
      <a:tcTxStyle/>
      <a:tcStyle>
        <a:tcBdr/>
        <a:fill>
          <a:solidFill>
            <a:srgbClr val="EEF2F7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4B6D2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4B6D2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4B6D2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2D7"/>
          </a:solidFill>
        </a:fill>
      </a:tcStyle>
    </a:wholeTbl>
    <a:band2H>
      <a:tcTxStyle/>
      <a:tcStyle>
        <a:tcBdr/>
        <a:fill>
          <a:solidFill>
            <a:srgbClr val="F0F1EC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B81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B81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B81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DADA"/>
          </a:solidFill>
        </a:fill>
      </a:tcStyle>
    </a:wholeTbl>
    <a:band2H>
      <a:tcTxStyle/>
      <a:tcStyle>
        <a:tcBdr/>
        <a:fill>
          <a:solidFill>
            <a:srgbClr val="EEEDED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8C8C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8C8C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8C8C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B6D2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B6D2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98" autoAdjust="0"/>
  </p:normalViewPr>
  <p:slideViewPr>
    <p:cSldViewPr snapToGrid="0">
      <p:cViewPr varScale="1">
        <p:scale>
          <a:sx n="108" d="100"/>
          <a:sy n="108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Avenir Book"/>
              </a:rPr>
              <a:t>Hospital Anxiety and Depression Scale</a:t>
            </a:r>
          </a:p>
        </c:rich>
      </c:tx>
      <c:layout>
        <c:manualLayout>
          <c:xMode val="edge"/>
          <c:yMode val="edge"/>
          <c:x val="0.170138"/>
          <c:y val="0.005"/>
          <c:w val="0.659723"/>
          <c:h val="0.133368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880935"/>
          <c:y val="0.133368"/>
          <c:w val="0.907108"/>
          <c:h val="0.5745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HADS Depression</c:v>
                </c:pt>
              </c:strCache>
            </c:strRef>
          </c:tx>
          <c:spPr>
            <a:ln w="47625" cap="flat">
              <a:solidFill>
                <a:srgbClr val="8FB2CF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94B6D2"/>
              </a:solidFill>
              <a:ln w="9525" cap="flat">
                <a:solidFill>
                  <a:srgbClr val="8FB2CF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11.27</c:v>
                </c:pt>
                <c:pt idx="1">
                  <c:v>11.45</c:v>
                </c:pt>
                <c:pt idx="2">
                  <c:v>9.56</c:v>
                </c:pt>
                <c:pt idx="3">
                  <c:v>9.229999999999998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HADS Anxiety</c:v>
                </c:pt>
              </c:strCache>
            </c:strRef>
          </c:tx>
          <c:spPr>
            <a:ln w="47625" cap="flat">
              <a:solidFill>
                <a:srgbClr val="DC7C42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DD8047"/>
              </a:solidFill>
              <a:ln w="9525" cap="flat">
                <a:solidFill>
                  <a:srgbClr val="DC7C42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13.21</c:v>
                </c:pt>
                <c:pt idx="1">
                  <c:v>13.43</c:v>
                </c:pt>
                <c:pt idx="2">
                  <c:v>11.92</c:v>
                </c:pt>
                <c:pt idx="3">
                  <c:v>11.49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907032"/>
        <c:axId val="-2113910264"/>
      </c:lineChart>
      <c:catAx>
        <c:axId val="-2113907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endParaRPr lang="en-US"/>
          </a:p>
        </c:txPr>
        <c:crossAx val="-2113910264"/>
        <c:crosses val="autoZero"/>
        <c:auto val="1"/>
        <c:lblAlgn val="ctr"/>
        <c:lblOffset val="100"/>
        <c:noMultiLvlLbl val="1"/>
      </c:catAx>
      <c:valAx>
        <c:axId val="-211391026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endParaRPr lang="en-US"/>
          </a:p>
        </c:txPr>
        <c:crossAx val="-2113907032"/>
        <c:crosses val="autoZero"/>
        <c:crossBetween val="between"/>
        <c:majorUnit val="3.0"/>
        <c:minorUnit val="1.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99723"/>
          <c:y val="0.866632"/>
          <c:w val="0.463691"/>
          <c:h val="0.14586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Avenir Book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Avenir Book"/>
              </a:rPr>
              <a:t>Valuing Questionnaire</a:t>
            </a:r>
          </a:p>
        </c:rich>
      </c:tx>
      <c:layout>
        <c:manualLayout>
          <c:xMode val="edge"/>
          <c:yMode val="edge"/>
          <c:x val="0.317116"/>
          <c:y val="0.005"/>
          <c:w val="0.365769"/>
          <c:h val="0.12503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16381"/>
          <c:y val="0.12503"/>
          <c:w val="0.87897"/>
          <c:h val="0.5378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VQ Progress</c:v>
                </c:pt>
              </c:strCache>
            </c:strRef>
          </c:tx>
          <c:spPr>
            <a:ln w="47625" cap="flat">
              <a:solidFill>
                <a:srgbClr val="8FB2CF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94B6D2"/>
              </a:solidFill>
              <a:ln w="9525" cap="flat">
                <a:solidFill>
                  <a:srgbClr val="8FB2CF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12.23</c:v>
                </c:pt>
                <c:pt idx="1">
                  <c:v>13.26</c:v>
                </c:pt>
                <c:pt idx="2">
                  <c:v>16.19</c:v>
                </c:pt>
                <c:pt idx="3">
                  <c:v>16.29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VQ Obstruction</c:v>
                </c:pt>
              </c:strCache>
            </c:strRef>
          </c:tx>
          <c:spPr>
            <a:ln w="47625" cap="flat">
              <a:solidFill>
                <a:srgbClr val="DC7C42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DD8047"/>
              </a:solidFill>
              <a:ln w="9525" cap="flat">
                <a:solidFill>
                  <a:srgbClr val="DC7C42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22.4</c:v>
                </c:pt>
                <c:pt idx="1">
                  <c:v>20.35</c:v>
                </c:pt>
                <c:pt idx="2">
                  <c:v>19.06</c:v>
                </c:pt>
                <c:pt idx="3">
                  <c:v>17.98999999999999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AAQ-II</c:v>
                </c:pt>
              </c:strCache>
            </c:strRef>
          </c:tx>
          <c:spPr>
            <a:ln w="47625" cap="flat">
              <a:solidFill>
                <a:srgbClr val="A2A87D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A5AB81"/>
              </a:solidFill>
              <a:ln w="9525" cap="flat">
                <a:solidFill>
                  <a:srgbClr val="A2A87D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36.16</c:v>
                </c:pt>
                <c:pt idx="1">
                  <c:v>35.72</c:v>
                </c:pt>
                <c:pt idx="2">
                  <c:v>31.61</c:v>
                </c:pt>
                <c:pt idx="3">
                  <c:v>33.48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8176488"/>
        <c:axId val="-2108171432"/>
      </c:lineChart>
      <c:catAx>
        <c:axId val="-2108176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endParaRPr lang="en-US"/>
          </a:p>
        </c:txPr>
        <c:crossAx val="-2108171432"/>
        <c:crosses val="autoZero"/>
        <c:auto val="1"/>
        <c:lblAlgn val="ctr"/>
        <c:lblOffset val="100"/>
        <c:noMultiLvlLbl val="1"/>
      </c:catAx>
      <c:valAx>
        <c:axId val="-210817143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endParaRPr lang="en-US"/>
          </a:p>
        </c:txPr>
        <c:crossAx val="-2108176488"/>
        <c:crosses val="autoZero"/>
        <c:crossBetween val="between"/>
        <c:majorUnit val="5.71429"/>
        <c:minorUnit val="2.85714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21446"/>
          <c:y val="0.812455"/>
          <c:w val="0.449307"/>
          <c:h val="0.20004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Avenir Book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Avenir Book"/>
              </a:rPr>
              <a:t>Brief Illness Perceptions Questionnaire</a:t>
            </a:r>
          </a:p>
        </c:rich>
      </c:tx>
      <c:layout>
        <c:manualLayout>
          <c:xMode val="edge"/>
          <c:yMode val="edge"/>
          <c:x val="0.17154"/>
          <c:y val="0.005"/>
          <c:w val="0.656921"/>
          <c:h val="0.142896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880935"/>
          <c:y val="0.142896"/>
          <c:w val="0.907108"/>
          <c:h val="0.6165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BIPQ</c:v>
                </c:pt>
              </c:strCache>
            </c:strRef>
          </c:tx>
          <c:spPr>
            <a:ln w="47625" cap="flat">
              <a:solidFill>
                <a:srgbClr val="8FB2CF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94B6D2"/>
              </a:solidFill>
              <a:ln w="9525" cap="flat">
                <a:solidFill>
                  <a:srgbClr val="8FB2CF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60.02</c:v>
                </c:pt>
                <c:pt idx="1">
                  <c:v>57.39</c:v>
                </c:pt>
                <c:pt idx="2">
                  <c:v>53.73</c:v>
                </c:pt>
                <c:pt idx="3">
                  <c:v>52.85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8120456"/>
        <c:axId val="-2108115336"/>
      </c:lineChart>
      <c:catAx>
        <c:axId val="-2108120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endParaRPr lang="en-US"/>
          </a:p>
        </c:txPr>
        <c:crossAx val="-2108115336"/>
        <c:crosses val="autoZero"/>
        <c:auto val="1"/>
        <c:lblAlgn val="ctr"/>
        <c:lblOffset val="100"/>
        <c:noMultiLvlLbl val="1"/>
      </c:catAx>
      <c:valAx>
        <c:axId val="-2108115336"/>
        <c:scaling>
          <c:orientation val="minMax"/>
          <c:max val="70.0"/>
          <c:min val="0.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endParaRPr lang="en-US"/>
          </a:p>
        </c:txPr>
        <c:crossAx val="-2108120456"/>
        <c:crosses val="autoZero"/>
        <c:crossBetween val="between"/>
        <c:majorUnit val="10.0"/>
        <c:minorUnit val="5.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99723"/>
          <c:y val="0.928552"/>
          <c:w val="0.463691"/>
          <c:h val="0.083948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Avenir Book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Avenir Book"/>
              </a:rPr>
              <a:t>RAND Short-Form 36</a:t>
            </a:r>
          </a:p>
        </c:rich>
      </c:tx>
      <c:layout>
        <c:manualLayout>
          <c:xMode val="edge"/>
          <c:yMode val="edge"/>
          <c:x val="0.316426"/>
          <c:y val="0.005"/>
          <c:w val="0.367148"/>
          <c:h val="0.133368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885183"/>
          <c:y val="0.133368"/>
          <c:w val="0.90666"/>
          <c:h val="0.5745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SF36 Physical</c:v>
                </c:pt>
              </c:strCache>
            </c:strRef>
          </c:tx>
          <c:spPr>
            <a:ln w="47625" cap="flat">
              <a:solidFill>
                <a:srgbClr val="8FB2CF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94B6D2"/>
              </a:solidFill>
              <a:ln w="9525" cap="flat">
                <a:solidFill>
                  <a:srgbClr val="8FB2CF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38.94</c:v>
                </c:pt>
                <c:pt idx="1">
                  <c:v>34.01</c:v>
                </c:pt>
                <c:pt idx="2">
                  <c:v>36.97</c:v>
                </c:pt>
                <c:pt idx="3">
                  <c:v>35.91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SF36 Fatigue</c:v>
                </c:pt>
              </c:strCache>
            </c:strRef>
          </c:tx>
          <c:spPr>
            <a:ln w="47625" cap="flat">
              <a:solidFill>
                <a:srgbClr val="DC7C42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DD8047"/>
              </a:solidFill>
              <a:ln w="9525" cap="flat">
                <a:solidFill>
                  <a:srgbClr val="DC7C42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22.73</c:v>
                </c:pt>
                <c:pt idx="1">
                  <c:v>21.97</c:v>
                </c:pt>
                <c:pt idx="2">
                  <c:v>29.0</c:v>
                </c:pt>
                <c:pt idx="3">
                  <c:v>28.18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SF36 General</c:v>
                </c:pt>
              </c:strCache>
            </c:strRef>
          </c:tx>
          <c:spPr>
            <a:ln w="47625" cap="flat">
              <a:solidFill>
                <a:srgbClr val="A2A87D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A5AB81"/>
              </a:solidFill>
              <a:ln w="9525" cap="flat">
                <a:solidFill>
                  <a:srgbClr val="A2A87D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20.86</c:v>
                </c:pt>
                <c:pt idx="1">
                  <c:v>21.35</c:v>
                </c:pt>
                <c:pt idx="2">
                  <c:v>23.14</c:v>
                </c:pt>
                <c:pt idx="3">
                  <c:v>25.15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Pain</c:v>
                </c:pt>
              </c:strCache>
            </c:strRef>
          </c:tx>
          <c:spPr>
            <a:ln w="47625" cap="flat">
              <a:solidFill>
                <a:srgbClr val="D6AF57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D8B25C"/>
              </a:solidFill>
              <a:ln w="9525" cap="flat">
                <a:solidFill>
                  <a:srgbClr val="D6AF57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33.27</c:v>
                </c:pt>
                <c:pt idx="1">
                  <c:v>25.83</c:v>
                </c:pt>
                <c:pt idx="2">
                  <c:v>30.78</c:v>
                </c:pt>
                <c:pt idx="3">
                  <c:v>31.59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8040088"/>
        <c:axId val="-2108034936"/>
      </c:lineChart>
      <c:catAx>
        <c:axId val="-2108040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endParaRPr lang="en-US"/>
          </a:p>
        </c:txPr>
        <c:crossAx val="-2108034936"/>
        <c:crosses val="autoZero"/>
        <c:auto val="1"/>
        <c:lblAlgn val="ctr"/>
        <c:lblOffset val="100"/>
        <c:noMultiLvlLbl val="1"/>
      </c:catAx>
      <c:valAx>
        <c:axId val="-210803493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endParaRPr lang="en-US"/>
          </a:p>
        </c:txPr>
        <c:crossAx val="-2108040088"/>
        <c:crosses val="autoZero"/>
        <c:crossBetween val="between"/>
        <c:majorUnit val="8.0"/>
        <c:minorUnit val="4.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618327"/>
          <c:y val="0.866632"/>
          <c:w val="0.702851"/>
          <c:h val="0.14586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Avenir Book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title>
      <c:tx>
        <c:rich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Avenir Book"/>
              </a:rPr>
              <a:t>RAND Short-Form 36</a:t>
            </a:r>
          </a:p>
        </c:rich>
      </c:tx>
      <c:layout>
        <c:manualLayout>
          <c:xMode val="edge"/>
          <c:yMode val="edge"/>
          <c:x val="0.316426"/>
          <c:y val="0.005"/>
          <c:w val="0.367148"/>
          <c:h val="0.13158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885183"/>
          <c:y val="0.131581"/>
          <c:w val="0.90666"/>
          <c:h val="0.5667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Limits</c:v>
                </c:pt>
              </c:strCache>
            </c:strRef>
          </c:tx>
          <c:spPr>
            <a:ln w="47625" cap="flat">
              <a:solidFill>
                <a:srgbClr val="8FB2CF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94B6D2"/>
              </a:solidFill>
              <a:ln w="9525" cap="flat">
                <a:solidFill>
                  <a:srgbClr val="8FB2CF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9.11</c:v>
                </c:pt>
                <c:pt idx="1">
                  <c:v>4.769999999999999</c:v>
                </c:pt>
                <c:pt idx="2">
                  <c:v>21.97</c:v>
                </c:pt>
                <c:pt idx="3">
                  <c:v>21.97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Emotional Limits</c:v>
                </c:pt>
              </c:strCache>
            </c:strRef>
          </c:tx>
          <c:spPr>
            <a:ln w="47625" cap="flat">
              <a:solidFill>
                <a:srgbClr val="DC7C42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DD8047"/>
              </a:solidFill>
              <a:ln w="9525" cap="flat">
                <a:solidFill>
                  <a:srgbClr val="DC7C42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14.22</c:v>
                </c:pt>
                <c:pt idx="1">
                  <c:v>15.5</c:v>
                </c:pt>
                <c:pt idx="2">
                  <c:v>21.35</c:v>
                </c:pt>
                <c:pt idx="3">
                  <c:v>38.38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Emotions</c:v>
                </c:pt>
              </c:strCache>
            </c:strRef>
          </c:tx>
          <c:spPr>
            <a:ln w="47625" cap="flat">
              <a:solidFill>
                <a:srgbClr val="A2A87D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A5AB81"/>
              </a:solidFill>
              <a:ln w="9525" cap="flat">
                <a:solidFill>
                  <a:srgbClr val="A2A87D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41.33</c:v>
                </c:pt>
                <c:pt idx="1">
                  <c:v>43.88</c:v>
                </c:pt>
                <c:pt idx="2">
                  <c:v>48.88</c:v>
                </c:pt>
                <c:pt idx="3">
                  <c:v>50.3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Social</c:v>
                </c:pt>
              </c:strCache>
            </c:strRef>
          </c:tx>
          <c:spPr>
            <a:ln w="47625" cap="flat">
              <a:solidFill>
                <a:srgbClr val="D6AF57"/>
              </a:solidFill>
              <a:prstDash val="solid"/>
              <a:bevel/>
            </a:ln>
            <a:effectLst/>
          </c:spPr>
          <c:marker>
            <c:symbol val="circle"/>
            <c:size val="6"/>
            <c:spPr>
              <a:solidFill>
                <a:srgbClr val="D8B25C"/>
              </a:solidFill>
              <a:ln w="9525" cap="flat">
                <a:solidFill>
                  <a:srgbClr val="D6AF57"/>
                </a:solidFill>
                <a:prstDash val="solid"/>
                <a:beve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29.59</c:v>
                </c:pt>
                <c:pt idx="1">
                  <c:v>29.21</c:v>
                </c:pt>
                <c:pt idx="2">
                  <c:v>37.11</c:v>
                </c:pt>
                <c:pt idx="3">
                  <c:v>37.5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7966488"/>
        <c:axId val="-2107961336"/>
      </c:lineChart>
      <c:catAx>
        <c:axId val="-2107966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endParaRPr lang="en-US"/>
          </a:p>
        </c:txPr>
        <c:crossAx val="-2107961336"/>
        <c:crosses val="autoZero"/>
        <c:auto val="1"/>
        <c:lblAlgn val="ctr"/>
        <c:lblOffset val="100"/>
        <c:noMultiLvlLbl val="1"/>
      </c:catAx>
      <c:valAx>
        <c:axId val="-210796133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0.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Avenir Book"/>
              </a:defRPr>
            </a:pPr>
            <a:endParaRPr lang="en-US"/>
          </a:p>
        </c:txPr>
        <c:crossAx val="-2107966488"/>
        <c:crosses val="autoZero"/>
        <c:crossBetween val="between"/>
        <c:majorUnit val="10.0"/>
        <c:minorUnit val="5.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559146"/>
          <c:y val="0.868419"/>
          <c:w val="0.922491"/>
          <c:h val="0.14408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Avenir Book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27786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en-GB" sz="1200" dirty="0" smtClean="0">
                <a:latin typeface="Calibri"/>
                <a:ea typeface="Calibri"/>
                <a:cs typeface="Calibri"/>
                <a:sym typeface="Calibri"/>
              </a:rPr>
              <a:t>Define LTC – lasts</a:t>
            </a:r>
            <a:r>
              <a:rPr lang="en-GB" sz="1200" baseline="0" dirty="0" smtClean="0">
                <a:latin typeface="Calibri"/>
                <a:ea typeface="Calibri"/>
                <a:cs typeface="Calibri"/>
                <a:sym typeface="Calibri"/>
              </a:rPr>
              <a:t> at least a year, and requires some kind of self-management. E.g. diabetes, chronic pain, multiple sclerosis, </a:t>
            </a:r>
            <a:r>
              <a:rPr lang="en-GB" sz="1200" baseline="0" dirty="0" err="1" smtClean="0">
                <a:latin typeface="Calibri"/>
                <a:ea typeface="Calibri"/>
                <a:cs typeface="Calibri"/>
                <a:sym typeface="Calibri"/>
              </a:rPr>
              <a:t>crohn’s</a:t>
            </a:r>
            <a:r>
              <a:rPr lang="en-GB" sz="1200" baseline="0" dirty="0" smtClean="0">
                <a:latin typeface="Calibri"/>
                <a:ea typeface="Calibri"/>
                <a:cs typeface="Calibri"/>
                <a:sym typeface="Calibri"/>
              </a:rPr>
              <a:t> disease…</a:t>
            </a:r>
            <a:endParaRPr lang="en-GB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dirty="0" smtClean="0">
                <a:latin typeface="Calibri"/>
                <a:ea typeface="Calibri"/>
                <a:cs typeface="Calibri"/>
                <a:sym typeface="Calibri"/>
              </a:rPr>
              <a:t>LTC </a:t>
            </a: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prevalence is rising (aging population and medical </a:t>
            </a:r>
            <a:r>
              <a:rPr sz="1200" dirty="0" smtClean="0">
                <a:latin typeface="Calibri"/>
                <a:ea typeface="Calibri"/>
                <a:cs typeface="Calibri"/>
                <a:sym typeface="Calibri"/>
              </a:rPr>
              <a:t>advances</a:t>
            </a:r>
            <a:endParaRPr lang="en-GB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dirty="0" smtClean="0">
                <a:latin typeface="Calibri"/>
                <a:ea typeface="Calibri"/>
                <a:cs typeface="Calibri"/>
                <a:sym typeface="Calibri"/>
              </a:rPr>
              <a:t>Links </a:t>
            </a: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to problems with psychological wellbeing - &gt; referrals to clinical health and waiting list challenges. </a:t>
            </a:r>
            <a:endParaRPr lang="en-GB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lang="en-GB" sz="1200" dirty="0" smtClean="0">
              <a:latin typeface="Calibri"/>
              <a:ea typeface="Avenir Book"/>
              <a:cs typeface="Avenir Book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en-GB" sz="1200" dirty="0" smtClean="0">
                <a:latin typeface="Calibri"/>
                <a:ea typeface="Avenir Book"/>
                <a:cs typeface="Avenir Book"/>
                <a:sym typeface="Calibri"/>
              </a:rPr>
              <a:t>Consequence</a:t>
            </a:r>
            <a:r>
              <a:rPr lang="en-GB" sz="1200" baseline="0" dirty="0" smtClean="0">
                <a:latin typeface="Calibri"/>
                <a:ea typeface="Avenir Book"/>
                <a:cs typeface="Avenir Book"/>
                <a:sym typeface="Calibri"/>
              </a:rPr>
              <a:t> of this and budget reductions  - waiting list pressures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en-GB" sz="1200" baseline="0" dirty="0" smtClean="0">
              <a:latin typeface="Calibri"/>
              <a:ea typeface="Avenir Book"/>
              <a:cs typeface="Avenir Book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en-GB" sz="1200" baseline="0" dirty="0" smtClean="0">
                <a:latin typeface="Calibri"/>
                <a:ea typeface="Avenir Book"/>
                <a:cs typeface="Avenir Book"/>
                <a:sym typeface="Calibri"/>
              </a:rPr>
              <a:t>Also – de Ridder, identified 4 main things important for adjustment to chronic illness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en-GB" sz="1200" baseline="0" dirty="0" smtClean="0">
              <a:latin typeface="Calibri"/>
              <a:ea typeface="Avenir Book"/>
              <a:cs typeface="Avenir Book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en-GB" sz="1200" baseline="0" dirty="0" smtClean="0">
                <a:latin typeface="Calibri"/>
                <a:ea typeface="Avenir Book"/>
                <a:cs typeface="Avenir Book"/>
                <a:sym typeface="Calibri"/>
              </a:rPr>
              <a:t>Also noticed how there are lots of things in common across different health problems – physical (e.g. pain, fatigue) but also psychological (worry, burden)</a:t>
            </a:r>
            <a:endParaRPr dirty="0">
              <a:latin typeface="Avenir Book"/>
              <a:ea typeface="Avenir Book"/>
              <a:cs typeface="Avenir Book"/>
              <a:sym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34455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know a bit</a:t>
            </a:r>
            <a:r>
              <a:rPr lang="en-GB" baseline="0" dirty="0" smtClean="0"/>
              <a:t> about </a:t>
            </a:r>
            <a:r>
              <a:rPr lang="en-GB" baseline="0" dirty="0" err="1" smtClean="0"/>
              <a:t>transdiagnostic</a:t>
            </a:r>
            <a:r>
              <a:rPr lang="en-GB" baseline="0" dirty="0" smtClean="0"/>
              <a:t> psychological processes – whether that’s rumination, emotion regulation or experiential avoidance</a:t>
            </a:r>
          </a:p>
          <a:p>
            <a:r>
              <a:rPr lang="en-GB" baseline="0" dirty="0" smtClean="0"/>
              <a:t>Don’t know so much about physical </a:t>
            </a:r>
            <a:r>
              <a:rPr lang="en-GB" baseline="0" dirty="0" err="1" smtClean="0"/>
              <a:t>transdignostic</a:t>
            </a:r>
            <a:r>
              <a:rPr lang="en-GB" baseline="0" dirty="0" smtClean="0"/>
              <a:t> processes – but maybe there are some?</a:t>
            </a:r>
          </a:p>
          <a:p>
            <a:r>
              <a:rPr lang="en-GB" baseline="0" dirty="0" smtClean="0"/>
              <a:t>And what about checking out psychological processes in physical health</a:t>
            </a:r>
          </a:p>
          <a:p>
            <a:pPr marL="342900" indent="-342900">
              <a:buFontTx/>
              <a:buChar char="-"/>
            </a:pPr>
            <a:r>
              <a:rPr lang="en-GB" baseline="0" dirty="0" smtClean="0"/>
              <a:t>Lots to do!</a:t>
            </a:r>
          </a:p>
          <a:p>
            <a:pPr marL="342900" indent="-342900">
              <a:buFontTx/>
              <a:buChar char="-"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Diagnostic – life limiting / terminal? Medically unexplained vs explained?</a:t>
            </a:r>
          </a:p>
          <a:p>
            <a:pPr marL="0" indent="0">
              <a:buFontTx/>
              <a:buNone/>
            </a:pPr>
            <a:r>
              <a:rPr lang="en-GB" baseline="0" dirty="0" smtClean="0"/>
              <a:t>Personal – age? Gender?</a:t>
            </a:r>
          </a:p>
          <a:p>
            <a:pPr marL="0" indent="0">
              <a:buFontTx/>
              <a:buNone/>
            </a:pPr>
            <a:r>
              <a:rPr lang="en-GB" baseline="0" dirty="0" smtClean="0"/>
              <a:t>Health adjustment – cure seeking?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98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got curious - what would help with this?\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Shona went to a workshop with Kelly wilson - came away inspired</a:t>
            </a:r>
          </a:p>
        </p:txBody>
      </p:sp>
    </p:spTree>
    <p:extLst>
      <p:ext uri="{BB962C8B-B14F-4D97-AF65-F5344CB8AC3E}">
        <p14:creationId xmlns:p14="http://schemas.microsoft.com/office/powerpoint/2010/main" val="351980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ACT evidence – diabetes, epilepsy, chronic pain, IBS, MS…</a:t>
            </a:r>
          </a:p>
          <a:p>
            <a:pPr lvl="0" defTabSz="914400">
              <a:lnSpc>
                <a:spcPct val="100000"/>
              </a:lnSpc>
              <a:defRPr sz="1800"/>
            </a:pPr>
            <a:endParaRPr dirty="0"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Focus on living with and accepting, rather than getting rid of – parallels with </a:t>
            </a:r>
            <a:r>
              <a:rPr sz="1200" dirty="0" smtClean="0">
                <a:latin typeface="Calibri"/>
                <a:ea typeface="Calibri"/>
                <a:cs typeface="Calibri"/>
                <a:sym typeface="Calibri"/>
              </a:rPr>
              <a:t>LTC</a:t>
            </a:r>
            <a:r>
              <a:rPr lang="en-GB" sz="1200" dirty="0" smtClean="0">
                <a:latin typeface="Calibri"/>
                <a:ea typeface="Calibri"/>
                <a:cs typeface="Calibri"/>
                <a:sym typeface="Calibri"/>
              </a:rPr>
              <a:t>, cross referenced</a:t>
            </a:r>
            <a:r>
              <a:rPr lang="en-GB" sz="1200" baseline="0" dirty="0" smtClean="0">
                <a:latin typeface="Calibri"/>
                <a:ea typeface="Calibri"/>
                <a:cs typeface="Calibri"/>
                <a:sym typeface="Calibri"/>
              </a:rPr>
              <a:t> to de Ridders 4 things…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ACT is one approach that has been highlighted as fitting very well within a </a:t>
            </a:r>
            <a:r>
              <a:rPr sz="1200" dirty="0" err="1">
                <a:latin typeface="Calibri"/>
                <a:ea typeface="Calibri"/>
                <a:cs typeface="Calibri"/>
                <a:sym typeface="Calibri"/>
              </a:rPr>
              <a:t>transdiagnostic</a:t>
            </a: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 framework. Also growing evidence for ACT in a for a number of health problems (epilepsy, chronic pain, multiple sclerosis, diabetes, IBS). Clinically, the focus on acceptance, rather than resolution of symptoms also seemed a good fit with living with long term health problems.</a:t>
            </a:r>
          </a:p>
        </p:txBody>
      </p:sp>
    </p:spTree>
    <p:extLst>
      <p:ext uri="{BB962C8B-B14F-4D97-AF65-F5344CB8AC3E}">
        <p14:creationId xmlns:p14="http://schemas.microsoft.com/office/powerpoint/2010/main" val="408100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Use of metaphors and experiential learning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1: orientation to group and model. Primary and secondary suffering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2: passengers on the bus, theme throughout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3: introduction to values using compass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4: goal setting and defusion and problem solving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5: stepping stones to values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6: toolbag metaphor for setback preparation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Also assertiveness, pacing</a:t>
            </a:r>
          </a:p>
        </p:txBody>
      </p:sp>
    </p:spTree>
    <p:extLst>
      <p:ext uri="{BB962C8B-B14F-4D97-AF65-F5344CB8AC3E}">
        <p14:creationId xmlns:p14="http://schemas.microsoft.com/office/powerpoint/2010/main" val="280722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overall effect of time - very sig, medium effect</a:t>
            </a:r>
          </a:p>
          <a:p>
            <a:pPr lvl="0">
              <a:defRPr sz="1800"/>
            </a:pPr>
            <a:r>
              <a:rPr sz="2200"/>
              <a:t>Low scores good</a:t>
            </a:r>
          </a:p>
          <a:p>
            <a:pPr lvl="0">
              <a:defRPr sz="1800"/>
            </a:pPr>
            <a:r>
              <a:rPr sz="2200"/>
              <a:t>t1 to t2 : not sig</a:t>
            </a:r>
          </a:p>
          <a:p>
            <a:pPr lvl="0">
              <a:defRPr sz="1800"/>
            </a:pPr>
            <a:r>
              <a:rPr sz="2200"/>
              <a:t>t2 to t3 : p&lt;.01 (total p &lt; .001); partial eta medium</a:t>
            </a:r>
          </a:p>
          <a:p>
            <a:pPr lvl="0">
              <a:defRPr sz="1800"/>
            </a:pPr>
            <a:r>
              <a:rPr sz="2200"/>
              <a:t>t3 to t4 : not sig</a:t>
            </a:r>
          </a:p>
          <a:p>
            <a:pPr lvl="0">
              <a:defRPr sz="1800"/>
            </a:pPr>
            <a:r>
              <a:rPr sz="2200"/>
              <a:t>same using ITT</a:t>
            </a:r>
          </a:p>
        </p:txBody>
      </p:sp>
    </p:spTree>
    <p:extLst>
      <p:ext uri="{BB962C8B-B14F-4D97-AF65-F5344CB8AC3E}">
        <p14:creationId xmlns:p14="http://schemas.microsoft.com/office/powerpoint/2010/main" val="414940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overall effect of time for both (p=.001 and .002)</a:t>
            </a:r>
          </a:p>
          <a:p>
            <a:pPr lvl="0">
              <a:defRPr sz="1800"/>
            </a:pPr>
            <a:r>
              <a:rPr sz="2200"/>
              <a:t>Low scores good for obstruction; high scores good for progress</a:t>
            </a:r>
          </a:p>
          <a:p>
            <a:pPr lvl="0">
              <a:defRPr sz="1800"/>
            </a:pPr>
            <a:r>
              <a:rPr sz="2200"/>
              <a:t>t1 to t2 : not sig for progress, slightly sig for obstruction (but not in ITT)</a:t>
            </a:r>
          </a:p>
          <a:p>
            <a:pPr lvl="0">
              <a:defRPr sz="1800"/>
            </a:pPr>
            <a:r>
              <a:rPr sz="2200"/>
              <a:t>t2 to t3 : p&lt;.05 for progress(partial eta small); not sig obstruction</a:t>
            </a:r>
          </a:p>
          <a:p>
            <a:pPr lvl="0">
              <a:defRPr sz="1800"/>
            </a:pPr>
            <a:r>
              <a:rPr sz="2200"/>
              <a:t>t3 to t4 : not sig</a:t>
            </a:r>
          </a:p>
          <a:p>
            <a:pPr lvl="0">
              <a:defRPr sz="1800"/>
            </a:pPr>
            <a:r>
              <a:rPr sz="2200"/>
              <a:t>same using ITT</a:t>
            </a:r>
          </a:p>
        </p:txBody>
      </p:sp>
    </p:spTree>
    <p:extLst>
      <p:ext uri="{BB962C8B-B14F-4D97-AF65-F5344CB8AC3E}">
        <p14:creationId xmlns:p14="http://schemas.microsoft.com/office/powerpoint/2010/main" val="345895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Low scores good</a:t>
            </a:r>
          </a:p>
          <a:p>
            <a:pPr lvl="0">
              <a:defRPr sz="1800"/>
            </a:pPr>
            <a:r>
              <a:rPr sz="2200"/>
              <a:t>no overall effect of time</a:t>
            </a:r>
          </a:p>
          <a:p>
            <a:pPr lvl="0">
              <a:defRPr sz="1800"/>
            </a:pPr>
            <a:r>
              <a:rPr sz="2200"/>
              <a:t>t1 to t2 : not sig</a:t>
            </a:r>
          </a:p>
          <a:p>
            <a:pPr lvl="0">
              <a:defRPr sz="1800"/>
            </a:pPr>
            <a:r>
              <a:rPr sz="2200"/>
              <a:t>t2 to t3 : p&lt;.05; partial eta small</a:t>
            </a:r>
          </a:p>
          <a:p>
            <a:pPr lvl="0">
              <a:defRPr sz="1800"/>
            </a:pPr>
            <a:r>
              <a:rPr sz="2200"/>
              <a:t>t3 to t4 : not sig</a:t>
            </a:r>
          </a:p>
          <a:p>
            <a:pPr lvl="0">
              <a:defRPr sz="1800"/>
            </a:pPr>
            <a:r>
              <a:rPr sz="2200"/>
              <a:t>same using ITT</a:t>
            </a:r>
          </a:p>
        </p:txBody>
      </p:sp>
    </p:spTree>
    <p:extLst>
      <p:ext uri="{BB962C8B-B14F-4D97-AF65-F5344CB8AC3E}">
        <p14:creationId xmlns:p14="http://schemas.microsoft.com/office/powerpoint/2010/main" val="56670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no overall effect of time - except pain p=0.050</a:t>
            </a:r>
          </a:p>
          <a:p>
            <a:pPr lvl="0">
              <a:defRPr sz="1800"/>
            </a:pPr>
            <a:r>
              <a:rPr sz="2200"/>
              <a:t>High scores good</a:t>
            </a:r>
          </a:p>
          <a:p>
            <a:pPr lvl="0">
              <a:defRPr sz="1800"/>
            </a:pPr>
            <a:r>
              <a:rPr sz="2200"/>
              <a:t>pain worsened in control period</a:t>
            </a:r>
          </a:p>
          <a:p>
            <a:pPr lvl="0">
              <a:defRPr sz="1800"/>
            </a:pPr>
            <a:r>
              <a:rPr sz="2200"/>
              <a:t>Physical - t1-t2 not sig; t2-t3 not sig; t3-t4 not</a:t>
            </a:r>
          </a:p>
          <a:p>
            <a:pPr lvl="0">
              <a:defRPr sz="1800"/>
            </a:pPr>
            <a:r>
              <a:rPr sz="2200"/>
              <a:t>Fatigue - t1-t2 not sig; t2-t3 p&lt;.05; t3-t4 not</a:t>
            </a:r>
          </a:p>
          <a:p>
            <a:pPr lvl="0">
              <a:defRPr sz="1800"/>
            </a:pPr>
            <a:r>
              <a:rPr sz="2200"/>
              <a:t>General - t1-t2 not sig; t2-t3 not sig; t3-t4 not</a:t>
            </a:r>
          </a:p>
          <a:p>
            <a:pPr lvl="0">
              <a:defRPr sz="1800"/>
            </a:pPr>
            <a:r>
              <a:rPr sz="2200"/>
              <a:t>Pain - t1-t2 sig p&lt;.001; t2-t3 not sig; t3-t4 not</a:t>
            </a:r>
          </a:p>
        </p:txBody>
      </p:sp>
    </p:spTree>
    <p:extLst>
      <p:ext uri="{BB962C8B-B14F-4D97-AF65-F5344CB8AC3E}">
        <p14:creationId xmlns:p14="http://schemas.microsoft.com/office/powerpoint/2010/main" val="3940647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overall effect of time - except social p=0.052</a:t>
            </a:r>
          </a:p>
          <a:p>
            <a:pPr lvl="0">
              <a:defRPr sz="1800"/>
            </a:pPr>
            <a:r>
              <a:rPr sz="2200"/>
              <a:t>High scores good</a:t>
            </a:r>
          </a:p>
          <a:p>
            <a:pPr lvl="0">
              <a:defRPr sz="1800"/>
            </a:pPr>
            <a:r>
              <a:rPr sz="2200"/>
              <a:t>Physical limits - t1-t2 not sig; t2-t3 p&lt;.01; t3-t4 not</a:t>
            </a:r>
          </a:p>
          <a:p>
            <a:pPr lvl="0">
              <a:defRPr sz="1800"/>
            </a:pPr>
            <a:r>
              <a:rPr sz="2200"/>
              <a:t>Emotional limits - t1-t2 not sig; t2-t3 p&lt;.05; t3-t4 not</a:t>
            </a:r>
          </a:p>
          <a:p>
            <a:pPr lvl="0">
              <a:defRPr sz="1800"/>
            </a:pPr>
            <a:r>
              <a:rPr sz="2200"/>
              <a:t>Emotions - t1-t2 not sig; t2-t3 not sig; t3-t4 not</a:t>
            </a:r>
          </a:p>
          <a:p>
            <a:pPr lvl="0">
              <a:defRPr sz="1800"/>
            </a:pPr>
            <a:r>
              <a:rPr sz="2200"/>
              <a:t>Social - t1-t2 not sig; t2-t3 p&lt;.05; t3-t4 not</a:t>
            </a:r>
          </a:p>
        </p:txBody>
      </p:sp>
    </p:spTree>
    <p:extLst>
      <p:ext uri="{BB962C8B-B14F-4D97-AF65-F5344CB8AC3E}">
        <p14:creationId xmlns:p14="http://schemas.microsoft.com/office/powerpoint/2010/main" val="5601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4B4-4C9E-4FFD-852C-33452152A9BA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4B4-4C9E-4FFD-852C-33452152A9BA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0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4B4-4C9E-4FFD-852C-33452152A9BA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3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4B4-4C9E-4FFD-852C-33452152A9BA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69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4B4-4C9E-4FFD-852C-33452152A9BA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5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4B4-4C9E-4FFD-852C-33452152A9BA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4B4-4C9E-4FFD-852C-33452152A9BA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2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4B4-4C9E-4FFD-852C-33452152A9BA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54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4B4-4C9E-4FFD-852C-33452152A9BA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1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4B4-4C9E-4FFD-852C-33452152A9BA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1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4B4-4C9E-4FFD-852C-33452152A9BA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10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14B4-4C9E-4FFD-852C-33452152A9BA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39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ntextualscience.or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gif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jpeg"/><Relationship Id="rId9" Type="http://schemas.openxmlformats.org/officeDocument/2006/relationships/image" Target="../media/image20.png"/><Relationship Id="rId10" Type="http://schemas.openxmlformats.org/officeDocument/2006/relationships/image" Target="../media/image2.jpe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ngle tre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19" y="3848100"/>
            <a:ext cx="9293038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253682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defRPr sz="1800" cap="none">
                <a:solidFill>
                  <a:srgbClr val="000000"/>
                </a:solidFill>
              </a:defRPr>
            </a:pPr>
            <a:r>
              <a:rPr sz="6600" b="1" cap="all" dirty="0" smtClean="0">
                <a:solidFill>
                  <a:srgbClr val="761440"/>
                </a:solidFill>
                <a:latin typeface="Eras Light ITC" panose="020B0402030504020804" pitchFamily="34" charset="0"/>
                <a:ea typeface="Batang" panose="02030600000101010101" pitchFamily="18" charset="-127"/>
              </a:rPr>
              <a:t>better </a:t>
            </a:r>
            <a:r>
              <a:rPr sz="6600" b="1" cap="all" dirty="0">
                <a:solidFill>
                  <a:srgbClr val="761440"/>
                </a:solidFill>
                <a:latin typeface="Eras Light ITC" panose="020B0402030504020804" pitchFamily="34" charset="0"/>
                <a:ea typeface="Batang" panose="02030600000101010101" pitchFamily="18" charset="-127"/>
              </a:rPr>
              <a:t>Living with </a:t>
            </a:r>
            <a:r>
              <a:rPr sz="6600" b="1" cap="all" dirty="0" smtClean="0">
                <a:solidFill>
                  <a:srgbClr val="761440"/>
                </a:solidFill>
                <a:latin typeface="Eras Light ITC" panose="020B0402030504020804" pitchFamily="34" charset="0"/>
                <a:ea typeface="Batang" panose="02030600000101010101" pitchFamily="18" charset="-127"/>
              </a:rPr>
              <a:t>Illness</a:t>
            </a:r>
            <a:endParaRPr sz="6600" b="1" cap="all" dirty="0">
              <a:solidFill>
                <a:srgbClr val="761440"/>
              </a:solidFill>
              <a:latin typeface="Eras Light ITC" panose="020B0402030504020804" pitchFamily="34" charset="0"/>
              <a:ea typeface="Batang" panose="02030600000101010101" pitchFamily="18" charset="-127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0" y="5042122"/>
            <a:ext cx="6324600" cy="1815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l"/>
            <a:r>
              <a:rPr sz="2800" dirty="0" err="1">
                <a:solidFill>
                  <a:srgbClr val="761440"/>
                </a:solidFill>
                <a:latin typeface="Tw Cen MT"/>
                <a:ea typeface="Tw Cen MT"/>
                <a:cs typeface="Tw Cen MT"/>
                <a:sym typeface="Tw Cen MT"/>
              </a:rPr>
              <a:t>Linsay</a:t>
            </a:r>
            <a:r>
              <a:rPr sz="2800" dirty="0">
                <a:solidFill>
                  <a:srgbClr val="761440"/>
                </a:solidFill>
                <a:latin typeface="Tw Cen MT"/>
                <a:ea typeface="Tw Cen MT"/>
                <a:cs typeface="Tw Cen MT"/>
                <a:sym typeface="Tw Cen MT"/>
              </a:rPr>
              <a:t> </a:t>
            </a:r>
            <a:r>
              <a:rPr sz="2800" dirty="0" err="1">
                <a:solidFill>
                  <a:srgbClr val="761440"/>
                </a:solidFill>
                <a:latin typeface="Tw Cen MT"/>
                <a:ea typeface="Tw Cen MT"/>
                <a:cs typeface="Tw Cen MT"/>
                <a:sym typeface="Tw Cen MT"/>
              </a:rPr>
              <a:t>Brassington</a:t>
            </a:r>
            <a:endParaRPr sz="2800" dirty="0">
              <a:solidFill>
                <a:srgbClr val="761440"/>
              </a:solidFill>
              <a:latin typeface="Tw Cen MT"/>
              <a:ea typeface="Tw Cen MT"/>
              <a:cs typeface="Tw Cen MT"/>
              <a:sym typeface="Tw Cen MT"/>
            </a:endParaRPr>
          </a:p>
          <a:p>
            <a:pPr lvl="0" algn="l"/>
            <a:r>
              <a:rPr sz="2800" dirty="0">
                <a:solidFill>
                  <a:srgbClr val="761440"/>
                </a:solidFill>
                <a:latin typeface="Tw Cen MT"/>
                <a:ea typeface="Tw Cen MT"/>
                <a:cs typeface="Tw Cen MT"/>
                <a:sym typeface="Tw Cen MT"/>
              </a:rPr>
              <a:t> Specialist Psychological Practitioner</a:t>
            </a:r>
            <a:endParaRPr dirty="0">
              <a:solidFill>
                <a:srgbClr val="761440"/>
              </a:solidFill>
              <a:latin typeface="Tw Cen MT"/>
              <a:ea typeface="Tw Cen MT"/>
              <a:cs typeface="Tw Cen MT"/>
              <a:sym typeface="Tw Cen MT"/>
            </a:endParaRPr>
          </a:p>
          <a:p>
            <a:pPr lvl="0" algn="l"/>
            <a:r>
              <a:rPr sz="2800" dirty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rPr>
              <a:t>Clinical Health Psychology Service</a:t>
            </a:r>
            <a:endParaRPr dirty="0">
              <a:latin typeface="Tw Cen MT"/>
              <a:ea typeface="Tw Cen MT"/>
              <a:cs typeface="Tw Cen MT"/>
              <a:sym typeface="Tw Cen MT"/>
            </a:endParaRPr>
          </a:p>
          <a:p>
            <a:pPr lvl="0" algn="l"/>
            <a:r>
              <a:rPr sz="2800" dirty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rPr>
              <a:t>NHS Fife</a:t>
            </a:r>
          </a:p>
        </p:txBody>
      </p:sp>
      <p:pic>
        <p:nvPicPr>
          <p:cNvPr id="6" name="Picture 6" descr="Uni Logo and Text in colo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612648" y="622775"/>
            <a:ext cx="8153401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761440"/>
                </a:solidFill>
              </a:rPr>
              <a:t>Results: Psychological Distress</a:t>
            </a:r>
          </a:p>
        </p:txBody>
      </p:sp>
      <p:graphicFrame>
        <p:nvGraphicFramePr>
          <p:cNvPr id="137" name="Chart 137"/>
          <p:cNvGraphicFramePr/>
          <p:nvPr/>
        </p:nvGraphicFramePr>
        <p:xfrm>
          <a:off x="1506855" y="1680162"/>
          <a:ext cx="5955451" cy="476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6" descr="Uni Logo and Text in colou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656894" y="833554"/>
            <a:ext cx="8153401" cy="99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761440"/>
                </a:solidFill>
              </a:rPr>
              <a:t>Results: Valued </a:t>
            </a:r>
            <a:r>
              <a:rPr sz="3600" b="1" dirty="0" smtClean="0">
                <a:solidFill>
                  <a:srgbClr val="761440"/>
                </a:solidFill>
              </a:rPr>
              <a:t>Living</a:t>
            </a:r>
            <a:r>
              <a:rPr lang="en-GB" sz="3600" b="1" dirty="0" smtClean="0">
                <a:solidFill>
                  <a:srgbClr val="761440"/>
                </a:solidFill>
              </a:rPr>
              <a:t> and Psychological Flexibility</a:t>
            </a:r>
            <a:endParaRPr sz="3600" b="1" dirty="0">
              <a:solidFill>
                <a:srgbClr val="761440"/>
              </a:solidFill>
            </a:endParaRPr>
          </a:p>
        </p:txBody>
      </p:sp>
      <p:graphicFrame>
        <p:nvGraphicFramePr>
          <p:cNvPr id="147" name="Chart 147"/>
          <p:cNvGraphicFramePr/>
          <p:nvPr/>
        </p:nvGraphicFramePr>
        <p:xfrm>
          <a:off x="1316202" y="1680162"/>
          <a:ext cx="6146104" cy="507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6" descr="Uni Logo and Text in colou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612648" y="608027"/>
            <a:ext cx="8153401" cy="9906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761440"/>
                </a:solidFill>
              </a:rPr>
              <a:t>Results: Illness Cognitions</a:t>
            </a:r>
          </a:p>
        </p:txBody>
      </p:sp>
      <p:graphicFrame>
        <p:nvGraphicFramePr>
          <p:cNvPr id="152" name="Chart 152"/>
          <p:cNvGraphicFramePr/>
          <p:nvPr/>
        </p:nvGraphicFramePr>
        <p:xfrm>
          <a:off x="1506855" y="1680162"/>
          <a:ext cx="5955451" cy="444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6" descr="Uni Logo and Text in colou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12648" y="621820"/>
            <a:ext cx="8153401" cy="9906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761440"/>
                </a:solidFill>
              </a:rPr>
              <a:t>Results: Health Status</a:t>
            </a:r>
          </a:p>
        </p:txBody>
      </p:sp>
      <p:graphicFrame>
        <p:nvGraphicFramePr>
          <p:cNvPr id="157" name="Chart 157"/>
          <p:cNvGraphicFramePr/>
          <p:nvPr/>
        </p:nvGraphicFramePr>
        <p:xfrm>
          <a:off x="1506855" y="1680162"/>
          <a:ext cx="5926876" cy="476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6" descr="Uni Logo and Text in colou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612648" y="621820"/>
            <a:ext cx="8153401" cy="9906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 smtClean="0">
                <a:solidFill>
                  <a:srgbClr val="761440"/>
                </a:solidFill>
              </a:rPr>
              <a:t>Results: Health Status</a:t>
            </a:r>
            <a:endParaRPr sz="4400" b="1" dirty="0">
              <a:solidFill>
                <a:srgbClr val="761440"/>
              </a:solidFill>
            </a:endParaRPr>
          </a:p>
        </p:txBody>
      </p:sp>
      <p:graphicFrame>
        <p:nvGraphicFramePr>
          <p:cNvPr id="162" name="Chart 162"/>
          <p:cNvGraphicFramePr/>
          <p:nvPr/>
        </p:nvGraphicFramePr>
        <p:xfrm>
          <a:off x="1506855" y="1680162"/>
          <a:ext cx="5926876" cy="482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6" descr="Uni Logo and Text in colou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12647" y="599910"/>
            <a:ext cx="8153401" cy="9906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761440"/>
                </a:solidFill>
              </a:rPr>
              <a:t>Results: Process</a:t>
            </a:r>
          </a:p>
        </p:txBody>
      </p:sp>
      <p:sp>
        <p:nvSpPr>
          <p:cNvPr id="167" name="Shape 167"/>
          <p:cNvSpPr/>
          <p:nvPr/>
        </p:nvSpPr>
        <p:spPr>
          <a:xfrm>
            <a:off x="1328259" y="3224531"/>
            <a:ext cx="1195816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t>Pre group distress</a:t>
            </a:r>
          </a:p>
        </p:txBody>
      </p:sp>
      <p:sp>
        <p:nvSpPr>
          <p:cNvPr id="168" name="Shape 168"/>
          <p:cNvSpPr/>
          <p:nvPr/>
        </p:nvSpPr>
        <p:spPr>
          <a:xfrm>
            <a:off x="6761269" y="3248626"/>
            <a:ext cx="1331964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t>Post group distress</a:t>
            </a:r>
          </a:p>
        </p:txBody>
      </p:sp>
      <p:sp>
        <p:nvSpPr>
          <p:cNvPr id="169" name="Shape 169"/>
          <p:cNvSpPr/>
          <p:nvPr/>
        </p:nvSpPr>
        <p:spPr>
          <a:xfrm>
            <a:off x="3549829" y="1907741"/>
            <a:ext cx="2044342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t>Change in Valued Living Progress</a:t>
            </a:r>
          </a:p>
          <a:p>
            <a:pPr lvl="0"/>
            <a:r>
              <a:t>(R</a:t>
            </a:r>
            <a:r>
              <a:rPr sz="1100"/>
              <a:t>2</a:t>
            </a:r>
            <a:r>
              <a:t>=.271; p=.007)</a:t>
            </a:r>
          </a:p>
        </p:txBody>
      </p:sp>
      <p:sp>
        <p:nvSpPr>
          <p:cNvPr id="170" name="Shape 170"/>
          <p:cNvSpPr/>
          <p:nvPr/>
        </p:nvSpPr>
        <p:spPr>
          <a:xfrm>
            <a:off x="3428257" y="4843363"/>
            <a:ext cx="2522183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t>Change in Psychological Flexibility</a:t>
            </a:r>
          </a:p>
          <a:p>
            <a:pPr lvl="0"/>
            <a:r>
              <a:t>(R</a:t>
            </a:r>
            <a:r>
              <a:rPr sz="1100"/>
              <a:t>2</a:t>
            </a:r>
            <a:r>
              <a:t>=.235; p=.004)</a:t>
            </a:r>
          </a:p>
        </p:txBody>
      </p:sp>
      <p:sp>
        <p:nvSpPr>
          <p:cNvPr id="171" name="Shape 171"/>
          <p:cNvSpPr/>
          <p:nvPr/>
        </p:nvSpPr>
        <p:spPr>
          <a:xfrm>
            <a:off x="2598868" y="3611845"/>
            <a:ext cx="3946263" cy="1"/>
          </a:xfrm>
          <a:prstGeom prst="line">
            <a:avLst/>
          </a:prstGeom>
          <a:ln w="25400">
            <a:solidFill>
              <a:srgbClr val="94B6D2"/>
            </a:solidFill>
            <a:tailEnd type="triangle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5419535" y="2406493"/>
            <a:ext cx="1643197" cy="734200"/>
          </a:xfrm>
          <a:prstGeom prst="line">
            <a:avLst/>
          </a:prstGeom>
          <a:ln w="25400">
            <a:solidFill>
              <a:srgbClr val="94B6D2"/>
            </a:solidFill>
            <a:tailEnd type="triangle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 flipV="1">
            <a:off x="5896465" y="4077077"/>
            <a:ext cx="1324005" cy="1094065"/>
          </a:xfrm>
          <a:prstGeom prst="line">
            <a:avLst/>
          </a:prstGeom>
          <a:ln w="25400">
            <a:solidFill>
              <a:srgbClr val="94B6D2"/>
            </a:solidFill>
            <a:tailEnd type="triangle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1982108" y="3974788"/>
            <a:ext cx="1323708" cy="1148531"/>
          </a:xfrm>
          <a:prstGeom prst="line">
            <a:avLst/>
          </a:prstGeom>
          <a:ln w="25400">
            <a:solidFill>
              <a:srgbClr val="94B6D2"/>
            </a:solidFill>
            <a:tailEnd type="triangle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 flipV="1">
            <a:off x="1860500" y="2362214"/>
            <a:ext cx="1565152" cy="885401"/>
          </a:xfrm>
          <a:prstGeom prst="line">
            <a:avLst/>
          </a:prstGeom>
          <a:ln w="25400">
            <a:solidFill>
              <a:srgbClr val="94B6D2"/>
            </a:solidFill>
            <a:tailEnd type="triangle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2" name="Picture 6" descr="Uni Logo and Text in colou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590869" y="593279"/>
            <a:ext cx="8153401" cy="99060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 b="1" dirty="0">
                <a:solidFill>
                  <a:srgbClr val="761440"/>
                </a:solidFill>
              </a:rPr>
              <a:t>What does this mean?</a:t>
            </a:r>
          </a:p>
        </p:txBody>
      </p:sp>
      <p:sp>
        <p:nvSpPr>
          <p:cNvPr id="178" name="Shape 178"/>
          <p:cNvSpPr>
            <a:spLocks noGrp="1"/>
          </p:cNvSpPr>
          <p:nvPr>
            <p:ph idx="1"/>
          </p:nvPr>
        </p:nvSpPr>
        <p:spPr>
          <a:xfrm>
            <a:off x="590869" y="1927373"/>
            <a:ext cx="8373620" cy="4525963"/>
          </a:xfrm>
          <a:prstGeom prst="rect">
            <a:avLst/>
          </a:prstGeom>
        </p:spPr>
        <p:txBody>
          <a:bodyPr/>
          <a:lstStyle/>
          <a:p>
            <a:pPr lvl="0" defTabSz="4176712">
              <a:defRPr sz="1800"/>
            </a:pPr>
            <a:r>
              <a:rPr sz="3000" dirty="0"/>
              <a:t>More evidence for using ACT in physical health settings</a:t>
            </a:r>
          </a:p>
          <a:p>
            <a:pPr marL="608548" lvl="1" indent="-242788" defTabSz="4176712">
              <a:buSzPct val="60000"/>
              <a:buFontTx/>
              <a:buChar char="★"/>
              <a:defRPr sz="1800"/>
            </a:pPr>
            <a:endParaRPr sz="3000" dirty="0"/>
          </a:p>
          <a:p>
            <a:pPr marL="822960" lvl="1" indent="-457200" defTabSz="4176712">
              <a:buSzPct val="60000"/>
              <a:defRPr sz="1800"/>
            </a:pPr>
            <a:r>
              <a:rPr sz="3000" dirty="0"/>
              <a:t>Reductions in psychological distress in the context of limited change in perception of physical health</a:t>
            </a:r>
          </a:p>
          <a:p>
            <a:pPr marL="608548" lvl="1" indent="-242788" defTabSz="4176712">
              <a:buSzPct val="60000"/>
              <a:buFontTx/>
              <a:buChar char="★"/>
              <a:defRPr sz="1800"/>
            </a:pPr>
            <a:endParaRPr sz="3000" dirty="0"/>
          </a:p>
          <a:p>
            <a:pPr marL="822960" lvl="1" indent="-457200" defTabSz="4176712">
              <a:buSzPct val="60000"/>
              <a:defRPr sz="1800"/>
            </a:pPr>
            <a:r>
              <a:rPr sz="3000" dirty="0"/>
              <a:t>ACT processes mediated change</a:t>
            </a:r>
          </a:p>
        </p:txBody>
      </p:sp>
      <p:pic>
        <p:nvPicPr>
          <p:cNvPr id="4" name="Picture 6" descr="Uni Logo and Text in colou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543745" y="593279"/>
            <a:ext cx="8153401" cy="99060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 b="1" dirty="0">
                <a:solidFill>
                  <a:srgbClr val="761440"/>
                </a:solidFill>
              </a:rPr>
              <a:t>And </a:t>
            </a:r>
            <a:r>
              <a:rPr sz="3900" b="1" dirty="0" err="1">
                <a:solidFill>
                  <a:srgbClr val="761440"/>
                </a:solidFill>
              </a:rPr>
              <a:t>transdiagnostic</a:t>
            </a:r>
            <a:r>
              <a:rPr sz="3900" b="1" dirty="0">
                <a:solidFill>
                  <a:srgbClr val="761440"/>
                </a:solidFill>
              </a:rPr>
              <a:t> approach?</a:t>
            </a:r>
          </a:p>
        </p:txBody>
      </p:sp>
      <p:sp>
        <p:nvSpPr>
          <p:cNvPr id="181" name="Shape 181"/>
          <p:cNvSpPr>
            <a:spLocks noGrp="1"/>
          </p:cNvSpPr>
          <p:nvPr>
            <p:ph idx="1"/>
          </p:nvPr>
        </p:nvSpPr>
        <p:spPr>
          <a:xfrm>
            <a:off x="323526" y="1556792"/>
            <a:ext cx="8373620" cy="4525963"/>
          </a:xfrm>
          <a:prstGeom prst="rect">
            <a:avLst/>
          </a:prstGeom>
        </p:spPr>
        <p:txBody>
          <a:bodyPr lIns="0" tIns="0" rIns="0" bIns="0"/>
          <a:lstStyle/>
          <a:p>
            <a:pPr lvl="0" defTabSz="4176712">
              <a:buSzTx/>
              <a:buNone/>
              <a:defRPr sz="1800"/>
            </a:pPr>
            <a:endParaRPr sz="2600" dirty="0"/>
          </a:p>
          <a:p>
            <a:pPr lvl="0" defTabSz="4176712">
              <a:defRPr sz="1800"/>
            </a:pPr>
            <a:r>
              <a:rPr sz="2600" dirty="0"/>
              <a:t>Layers of </a:t>
            </a:r>
            <a:r>
              <a:rPr sz="2600" dirty="0" err="1"/>
              <a:t>transdiagnostic</a:t>
            </a:r>
            <a:r>
              <a:rPr sz="2600" dirty="0"/>
              <a:t> processes</a:t>
            </a:r>
          </a:p>
          <a:p>
            <a:pPr marL="822961" lvl="1" indent="-457200" defTabSz="4176712">
              <a:buSzPct val="60000"/>
              <a:defRPr sz="1800"/>
            </a:pPr>
            <a:r>
              <a:rPr sz="2600" dirty="0" smtClean="0"/>
              <a:t>Psychological</a:t>
            </a:r>
            <a:endParaRPr lang="en-GB" sz="2600" dirty="0" smtClean="0"/>
          </a:p>
          <a:p>
            <a:pPr marL="822961" lvl="1" indent="-457200" defTabSz="4176712">
              <a:buSzPct val="60000"/>
              <a:defRPr sz="1800"/>
            </a:pPr>
            <a:r>
              <a:rPr lang="en-GB" sz="2600" dirty="0"/>
              <a:t>Physical</a:t>
            </a:r>
            <a:endParaRPr sz="2600" dirty="0"/>
          </a:p>
          <a:p>
            <a:pPr marL="685800" lvl="1" indent="-320039" defTabSz="4176712">
              <a:buSzPct val="60000"/>
              <a:buFontTx/>
              <a:buChar char="★"/>
              <a:defRPr sz="1800"/>
            </a:pPr>
            <a:endParaRPr sz="2600" dirty="0"/>
          </a:p>
          <a:p>
            <a:pPr lvl="0" defTabSz="4176712">
              <a:defRPr sz="1800"/>
            </a:pPr>
            <a:r>
              <a:rPr sz="2600" dirty="0"/>
              <a:t>But… what works best in a </a:t>
            </a:r>
            <a:r>
              <a:rPr sz="2600" dirty="0" err="1"/>
              <a:t>transdiagnostic</a:t>
            </a:r>
            <a:r>
              <a:rPr sz="2600" dirty="0"/>
              <a:t> physical health group?</a:t>
            </a:r>
          </a:p>
          <a:p>
            <a:pPr marL="822961" lvl="1" indent="-457200" defTabSz="4176712">
              <a:buSzPct val="60000"/>
              <a:defRPr sz="1800"/>
            </a:pPr>
            <a:r>
              <a:rPr sz="2600" dirty="0"/>
              <a:t>Diagnosis characteristics?</a:t>
            </a:r>
          </a:p>
          <a:p>
            <a:pPr marL="822961" lvl="1" indent="-457200" defTabSz="4176712">
              <a:buSzPct val="60000"/>
              <a:defRPr sz="1800"/>
            </a:pPr>
            <a:r>
              <a:rPr sz="2600" dirty="0"/>
              <a:t>Personal characteristics?</a:t>
            </a:r>
          </a:p>
          <a:p>
            <a:pPr marL="822961" lvl="1" indent="-457200" defTabSz="4176712">
              <a:buSzPct val="60000"/>
              <a:defRPr sz="1800"/>
            </a:pPr>
            <a:r>
              <a:rPr sz="2600" dirty="0"/>
              <a:t>Health adjustment characteristics?</a:t>
            </a:r>
          </a:p>
        </p:txBody>
      </p:sp>
      <p:pic>
        <p:nvPicPr>
          <p:cNvPr id="4" name="Picture 6" descr="Uni Logo and Text in colo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433635" y="1006813"/>
            <a:ext cx="8153401" cy="990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 b="1" dirty="0">
                <a:solidFill>
                  <a:srgbClr val="761440"/>
                </a:solidFill>
              </a:rPr>
              <a:t>Interested in doing something similar?</a:t>
            </a:r>
          </a:p>
        </p:txBody>
      </p:sp>
      <p:sp>
        <p:nvSpPr>
          <p:cNvPr id="184" name="Shape 184"/>
          <p:cNvSpPr>
            <a:spLocks noGrp="1"/>
          </p:cNvSpPr>
          <p:nvPr>
            <p:ph idx="1"/>
          </p:nvPr>
        </p:nvSpPr>
        <p:spPr>
          <a:xfrm>
            <a:off x="323526" y="2399369"/>
            <a:ext cx="8373620" cy="3683387"/>
          </a:xfrm>
          <a:prstGeom prst="rect">
            <a:avLst/>
          </a:prstGeom>
        </p:spPr>
        <p:txBody>
          <a:bodyPr lIns="0" tIns="0" rIns="0" bIns="0"/>
          <a:lstStyle/>
          <a:p>
            <a:pPr lvl="0" defTabSz="4176712">
              <a:buSzTx/>
              <a:buNone/>
              <a:defRPr sz="1800"/>
            </a:pPr>
            <a:endParaRPr sz="2900" dirty="0"/>
          </a:p>
          <a:p>
            <a:pPr marL="320039" lvl="0" indent="-320039" defTabSz="4176712">
              <a:buFontTx/>
              <a:buChar char="★"/>
              <a:defRPr sz="1800"/>
            </a:pPr>
            <a:r>
              <a:rPr sz="2900" dirty="0"/>
              <a:t>Download the protocol and workbook for free on </a:t>
            </a:r>
            <a:r>
              <a:rPr sz="2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www.contextualscience.org</a:t>
            </a:r>
            <a:endParaRPr sz="2900" dirty="0"/>
          </a:p>
          <a:p>
            <a:pPr marL="320039" lvl="0" indent="-320039" defTabSz="4176712">
              <a:buFontTx/>
              <a:buChar char="★"/>
              <a:defRPr sz="1800"/>
            </a:pPr>
            <a:endParaRPr sz="2900" dirty="0"/>
          </a:p>
          <a:p>
            <a:pPr marL="2148839" lvl="6" indent="0" defTabSz="4176712">
              <a:buSzPct val="60000"/>
              <a:buNone/>
              <a:defRPr sz="1800"/>
            </a:pPr>
            <a:r>
              <a:rPr sz="2900" dirty="0" smtClean="0"/>
              <a:t>And </a:t>
            </a:r>
            <a:r>
              <a:rPr sz="2900" dirty="0"/>
              <a:t>please let us know if you do :)</a:t>
            </a:r>
          </a:p>
        </p:txBody>
      </p:sp>
      <p:pic>
        <p:nvPicPr>
          <p:cNvPr id="4" name="Picture 6" descr="Uni Logo and Text in colo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3373376" y="4777902"/>
            <a:ext cx="2311807" cy="990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761440"/>
                </a:solidFill>
              </a:rPr>
              <a:t>Thanks!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428" y="622570"/>
            <a:ext cx="4086427" cy="4086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42146" y="622775"/>
            <a:ext cx="8153401" cy="990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761440"/>
                </a:solidFill>
              </a:rPr>
              <a:t>Acknowledgements</a:t>
            </a:r>
          </a:p>
        </p:txBody>
      </p:sp>
      <p:sp>
        <p:nvSpPr>
          <p:cNvPr id="69" name="Shape 69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1" cy="4495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dirty="0"/>
          </a:p>
          <a:p>
            <a:pPr marL="515620" lvl="0" indent="-515620">
              <a:defRPr sz="1800"/>
            </a:pPr>
            <a:r>
              <a:rPr sz="2900" dirty="0"/>
              <a:t>Pam Lanza, Shona Yates, Jackie </a:t>
            </a:r>
            <a:r>
              <a:rPr sz="2900" dirty="0" err="1"/>
              <a:t>Fearn</a:t>
            </a:r>
            <a:r>
              <a:rPr sz="2900" dirty="0"/>
              <a:t>, Kim Kemp, Hannah Dale and Mandy Forbes</a:t>
            </a:r>
          </a:p>
          <a:p>
            <a:pPr lvl="0">
              <a:buSzTx/>
              <a:buNone/>
              <a:defRPr sz="1800"/>
            </a:pPr>
            <a:r>
              <a:rPr lang="en-GB" dirty="0" smtClean="0"/>
              <a:t>	</a:t>
            </a:r>
            <a:r>
              <a:rPr dirty="0"/>
              <a:t>	</a:t>
            </a:r>
            <a:r>
              <a:rPr sz="2900" dirty="0"/>
              <a:t>(NHS Fife, UK)</a:t>
            </a:r>
          </a:p>
          <a:p>
            <a:pPr lvl="0">
              <a:defRPr sz="1800"/>
            </a:pPr>
            <a:endParaRPr sz="2900" dirty="0"/>
          </a:p>
          <a:p>
            <a:pPr marL="515620" lvl="0" indent="-515620">
              <a:defRPr sz="1800"/>
            </a:pPr>
            <a:r>
              <a:rPr sz="2900" dirty="0"/>
              <a:t>David </a:t>
            </a:r>
            <a:r>
              <a:rPr sz="2900" dirty="0" err="1"/>
              <a:t>Gillanders</a:t>
            </a:r>
            <a:r>
              <a:rPr sz="2900" dirty="0"/>
              <a:t> and </a:t>
            </a:r>
            <a:r>
              <a:rPr sz="2900" dirty="0" err="1"/>
              <a:t>Nuno</a:t>
            </a:r>
            <a:r>
              <a:rPr sz="2900" dirty="0"/>
              <a:t> Ferreira </a:t>
            </a:r>
          </a:p>
          <a:p>
            <a:pPr lvl="0">
              <a:buSzTx/>
              <a:buNone/>
              <a:defRPr sz="1800"/>
            </a:pPr>
            <a:r>
              <a:rPr lang="en-GB" dirty="0" smtClean="0"/>
              <a:t>	</a:t>
            </a:r>
            <a:r>
              <a:rPr dirty="0"/>
              <a:t>	</a:t>
            </a:r>
            <a:r>
              <a:rPr sz="2900" dirty="0"/>
              <a:t>(University of Edinburgh, UK)</a:t>
            </a:r>
          </a:p>
        </p:txBody>
      </p:sp>
      <p:pic>
        <p:nvPicPr>
          <p:cNvPr id="4" name="Picture 6" descr="Uni Logo and Text in colou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612648" y="609600"/>
            <a:ext cx="8153401" cy="990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761440"/>
                </a:solidFill>
              </a:rPr>
              <a:t>Outline</a:t>
            </a:r>
          </a:p>
        </p:txBody>
      </p:sp>
      <p:sp>
        <p:nvSpPr>
          <p:cNvPr id="72" name="Shape 7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1" cy="4495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/>
          </a:p>
          <a:p>
            <a:pPr marL="515620" lvl="0" indent="-515620">
              <a:defRPr sz="1800"/>
            </a:pPr>
            <a:r>
              <a:rPr sz="2900"/>
              <a:t>Developing the Better Living with Illness group</a:t>
            </a:r>
          </a:p>
          <a:p>
            <a:pPr lvl="0">
              <a:defRPr sz="1800"/>
            </a:pPr>
            <a:endParaRPr sz="2900"/>
          </a:p>
          <a:p>
            <a:pPr lvl="0">
              <a:defRPr sz="1800"/>
            </a:pPr>
            <a:endParaRPr sz="2900"/>
          </a:p>
          <a:p>
            <a:pPr marL="515620" lvl="0" indent="-515620">
              <a:defRPr sz="1800"/>
            </a:pPr>
            <a:r>
              <a:rPr sz="2900"/>
              <a:t>Content of the group</a:t>
            </a:r>
          </a:p>
          <a:p>
            <a:pPr lvl="0">
              <a:defRPr sz="1800"/>
            </a:pPr>
            <a:endParaRPr sz="2900"/>
          </a:p>
          <a:p>
            <a:pPr lvl="0">
              <a:defRPr sz="1800"/>
            </a:pPr>
            <a:endParaRPr sz="2900"/>
          </a:p>
          <a:p>
            <a:pPr marL="515620" lvl="0" indent="-515620">
              <a:defRPr sz="1800"/>
            </a:pPr>
            <a:r>
              <a:rPr sz="2900"/>
              <a:t>Evaluation and implications</a:t>
            </a:r>
          </a:p>
        </p:txBody>
      </p:sp>
      <p:pic>
        <p:nvPicPr>
          <p:cNvPr id="4" name="Picture 6" descr="Uni Logo and Text in colou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1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3639" lvl="0" indent="-313639" defTabSz="896111">
              <a:lnSpc>
                <a:spcPct val="81000"/>
              </a:lnSpc>
              <a:spcBef>
                <a:spcPts val="600"/>
              </a:spcBef>
              <a:buChar char="•"/>
              <a:defRPr sz="1800"/>
            </a:pPr>
            <a:endParaRPr sz="1568" dirty="0"/>
          </a:p>
          <a:p>
            <a:pPr marL="313639" lvl="0" indent="-313639" defTabSz="896111">
              <a:lnSpc>
                <a:spcPct val="81000"/>
              </a:lnSpc>
              <a:spcBef>
                <a:spcPts val="600"/>
              </a:spcBef>
              <a:buChar char="•"/>
              <a:defRPr sz="1800"/>
            </a:pPr>
            <a:r>
              <a:rPr sz="2842" dirty="0"/>
              <a:t>Increase in prevalence of long-term physical health conditions</a:t>
            </a:r>
          </a:p>
          <a:p>
            <a:pPr marL="313639" lvl="0" indent="-313639" defTabSz="896111">
              <a:lnSpc>
                <a:spcPct val="81000"/>
              </a:lnSpc>
              <a:spcBef>
                <a:spcPts val="600"/>
              </a:spcBef>
              <a:buChar char="•"/>
              <a:defRPr sz="1800"/>
            </a:pPr>
            <a:endParaRPr sz="2842" dirty="0"/>
          </a:p>
          <a:p>
            <a:pPr marL="313639" lvl="0" indent="-313639" defTabSz="896111">
              <a:lnSpc>
                <a:spcPct val="81000"/>
              </a:lnSpc>
              <a:spcBef>
                <a:spcPts val="600"/>
              </a:spcBef>
              <a:buChar char="•"/>
              <a:defRPr sz="1800"/>
            </a:pPr>
            <a:r>
              <a:rPr sz="2842" dirty="0"/>
              <a:t>Waiting list pressures</a:t>
            </a:r>
          </a:p>
          <a:p>
            <a:pPr marL="313639" lvl="0" indent="-313639" defTabSz="896111">
              <a:lnSpc>
                <a:spcPct val="81000"/>
              </a:lnSpc>
              <a:spcBef>
                <a:spcPts val="600"/>
              </a:spcBef>
              <a:buChar char="•"/>
              <a:defRPr sz="1800"/>
            </a:pPr>
            <a:endParaRPr sz="2842" dirty="0"/>
          </a:p>
          <a:p>
            <a:pPr marL="313639" lvl="0" indent="-313639" defTabSz="896111">
              <a:lnSpc>
                <a:spcPct val="81000"/>
              </a:lnSpc>
              <a:spcBef>
                <a:spcPts val="600"/>
              </a:spcBef>
              <a:buChar char="•"/>
              <a:defRPr sz="1800"/>
            </a:pPr>
            <a:r>
              <a:rPr sz="2842" dirty="0"/>
              <a:t>Promoting positive adaptation to long-term conditions (de </a:t>
            </a:r>
            <a:r>
              <a:rPr sz="2842" dirty="0" smtClean="0"/>
              <a:t>Ridder</a:t>
            </a:r>
            <a:r>
              <a:rPr lang="en-GB" sz="2842" dirty="0" smtClean="0"/>
              <a:t>, 2008</a:t>
            </a:r>
            <a:r>
              <a:rPr sz="2842" dirty="0" smtClean="0"/>
              <a:t>)</a:t>
            </a:r>
            <a:endParaRPr sz="2842" dirty="0"/>
          </a:p>
          <a:p>
            <a:pPr marL="313639" lvl="0" indent="-313639" defTabSz="896111">
              <a:lnSpc>
                <a:spcPct val="81000"/>
              </a:lnSpc>
              <a:spcBef>
                <a:spcPts val="600"/>
              </a:spcBef>
              <a:buChar char="•"/>
              <a:defRPr sz="1800"/>
            </a:pPr>
            <a:endParaRPr sz="2842" dirty="0"/>
          </a:p>
          <a:p>
            <a:pPr marL="313639" lvl="0" indent="-313639" defTabSz="896111">
              <a:lnSpc>
                <a:spcPct val="81000"/>
              </a:lnSpc>
              <a:spcBef>
                <a:spcPts val="600"/>
              </a:spcBef>
              <a:buChar char="•"/>
              <a:defRPr sz="1800"/>
            </a:pPr>
            <a:r>
              <a:rPr sz="2842" dirty="0"/>
              <a:t>Commonalities across different physical health </a:t>
            </a:r>
            <a:r>
              <a:rPr sz="2842" dirty="0" smtClean="0"/>
              <a:t>conditions</a:t>
            </a:r>
            <a:endParaRPr sz="2842" dirty="0"/>
          </a:p>
        </p:txBody>
      </p:sp>
      <p:sp>
        <p:nvSpPr>
          <p:cNvPr id="75" name="Shape 75"/>
          <p:cNvSpPr/>
          <p:nvPr/>
        </p:nvSpPr>
        <p:spPr>
          <a:xfrm>
            <a:off x="704541" y="729361"/>
            <a:ext cx="7971781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>
                <a:solidFill>
                  <a:srgbClr val="775F55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761440"/>
                </a:solidFill>
                <a:latin typeface="+mj-lt"/>
              </a:rPr>
              <a:t>Context</a:t>
            </a:r>
          </a:p>
        </p:txBody>
      </p:sp>
      <p:pic>
        <p:nvPicPr>
          <p:cNvPr id="4" name="Picture 6" descr="Uni Logo and Text in colo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50" y="61912"/>
            <a:ext cx="8978900" cy="6734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660301" y="636570"/>
            <a:ext cx="8153401" cy="990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761440"/>
                </a:solidFill>
              </a:rPr>
              <a:t>ACT and Physical Health</a:t>
            </a:r>
          </a:p>
        </p:txBody>
      </p:sp>
      <p:sp>
        <p:nvSpPr>
          <p:cNvPr id="84" name="Shape 84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1" cy="4495800"/>
          </a:xfrm>
          <a:prstGeom prst="rect">
            <a:avLst/>
          </a:prstGeom>
        </p:spPr>
        <p:txBody>
          <a:bodyPr/>
          <a:lstStyle/>
          <a:p>
            <a:pPr marL="280736" lvl="0" indent="-280736">
              <a:lnSpc>
                <a:spcPct val="81000"/>
              </a:lnSpc>
              <a:buClrTx/>
              <a:buSzPct val="100000"/>
              <a:buFontTx/>
              <a:buChar char="•"/>
              <a:defRPr sz="1800"/>
            </a:pPr>
            <a:endParaRPr sz="2800" dirty="0"/>
          </a:p>
          <a:p>
            <a:pPr marL="280736" lvl="0" indent="-280736">
              <a:lnSpc>
                <a:spcPct val="81000"/>
              </a:lnSpc>
              <a:buClrTx/>
              <a:buSzPct val="100000"/>
              <a:buFontTx/>
              <a:buChar char="•"/>
              <a:defRPr sz="1800"/>
            </a:pPr>
            <a:r>
              <a:rPr sz="2800" dirty="0"/>
              <a:t>Emerging evidence base in physical health settings</a:t>
            </a:r>
          </a:p>
          <a:p>
            <a:pPr marL="661736" lvl="1" indent="-280736">
              <a:lnSpc>
                <a:spcPct val="81000"/>
              </a:lnSpc>
              <a:buClrTx/>
              <a:buSzPct val="100000"/>
              <a:buFontTx/>
              <a:buChar char="•"/>
              <a:defRPr sz="1800"/>
            </a:pPr>
            <a:endParaRPr sz="2800" dirty="0"/>
          </a:p>
          <a:p>
            <a:pPr marL="661736" lvl="1" indent="-280736">
              <a:lnSpc>
                <a:spcPct val="81000"/>
              </a:lnSpc>
              <a:buClrTx/>
              <a:buSzPct val="100000"/>
              <a:buFontTx/>
              <a:buChar char="•"/>
              <a:defRPr sz="1800"/>
            </a:pPr>
            <a:endParaRPr sz="2800" dirty="0"/>
          </a:p>
          <a:p>
            <a:pPr marL="280736" lvl="0" indent="-280736">
              <a:lnSpc>
                <a:spcPct val="81000"/>
              </a:lnSpc>
              <a:buClrTx/>
              <a:buSzPct val="100000"/>
              <a:buFontTx/>
              <a:buChar char="•"/>
              <a:defRPr sz="1800"/>
            </a:pPr>
            <a:r>
              <a:rPr sz="2800" dirty="0"/>
              <a:t>Focus on </a:t>
            </a:r>
            <a:r>
              <a:rPr sz="2800" b="1" i="1" dirty="0">
                <a:solidFill>
                  <a:srgbClr val="945200"/>
                </a:solidFill>
              </a:rPr>
              <a:t>living with</a:t>
            </a:r>
            <a:r>
              <a:rPr sz="2800" dirty="0"/>
              <a:t>, rather than resolution of symptoms and </a:t>
            </a:r>
            <a:r>
              <a:rPr sz="2800" b="1" dirty="0">
                <a:solidFill>
                  <a:srgbClr val="945200"/>
                </a:solidFill>
              </a:rPr>
              <a:t>VALUES </a:t>
            </a:r>
            <a:r>
              <a:rPr sz="2200" dirty="0"/>
              <a:t>(“potential positive outcomes of illness”… de Ridder, 2008)</a:t>
            </a:r>
            <a:endParaRPr sz="2800" dirty="0"/>
          </a:p>
          <a:p>
            <a:pPr marL="280736" lvl="0" indent="-280736">
              <a:lnSpc>
                <a:spcPct val="90000"/>
              </a:lnSpc>
              <a:buClrTx/>
              <a:buSzPct val="100000"/>
              <a:buFontTx/>
              <a:buChar char="•"/>
              <a:defRPr sz="1800"/>
            </a:pPr>
            <a:endParaRPr sz="2800" dirty="0"/>
          </a:p>
          <a:p>
            <a:pPr marL="280736" lvl="0" indent="-280736">
              <a:lnSpc>
                <a:spcPct val="90000"/>
              </a:lnSpc>
              <a:buClrTx/>
              <a:buSzPct val="100000"/>
              <a:buFontTx/>
              <a:buChar char="•"/>
              <a:defRPr sz="1800"/>
            </a:pPr>
            <a:endParaRPr sz="2800" dirty="0"/>
          </a:p>
          <a:p>
            <a:pPr marL="280736" lvl="0" indent="-280736">
              <a:lnSpc>
                <a:spcPct val="90000"/>
              </a:lnSpc>
              <a:buClrTx/>
              <a:buSzPct val="100000"/>
              <a:buFontTx/>
              <a:buChar char="•"/>
              <a:defRPr sz="1800"/>
            </a:pPr>
            <a:r>
              <a:rPr sz="2800" dirty="0" err="1"/>
              <a:t>Transdiagnostic</a:t>
            </a:r>
            <a:r>
              <a:rPr sz="2800" dirty="0"/>
              <a:t>!</a:t>
            </a:r>
          </a:p>
        </p:txBody>
      </p:sp>
      <p:pic>
        <p:nvPicPr>
          <p:cNvPr id="4" name="Picture 6" descr="Uni Logo and Text in colo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445" y="109118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686" y="163234"/>
            <a:ext cx="8106941" cy="6540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3.jpeg" descr="http://www.sxc.hu/pic/l/v/ve/velma/901702_32076356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0028" y="1952843"/>
            <a:ext cx="1724026" cy="1145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4.jpeg" descr="http://www.sxc.hu/pic/l/h/hi/hisks/1104094_58572470.jpg"/>
          <p:cNvPicPr/>
          <p:nvPr/>
        </p:nvPicPr>
        <p:blipFill>
          <a:blip r:embed="rId5">
            <a:extLst/>
          </a:blip>
          <a:srcRect l="23089" r="23372" b="4230"/>
          <a:stretch>
            <a:fillRect/>
          </a:stretch>
        </p:blipFill>
        <p:spPr>
          <a:xfrm>
            <a:off x="3096601" y="2497304"/>
            <a:ext cx="1190507" cy="1299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5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0610" y="3433261"/>
            <a:ext cx="1524001" cy="1473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6.jpeg" descr="http://www.sxc.hu/pic/l/i/ir/irum/712793_57779243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55729" y="4556020"/>
            <a:ext cx="1991263" cy="928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7.jpeg" descr="http://www.sxc.hu/pic/l/f/fr/freshleaf/1216274_55720839.jpg"/>
          <p:cNvPicPr/>
          <p:nvPr/>
        </p:nvPicPr>
        <p:blipFill>
          <a:blip r:embed="rId8">
            <a:extLst/>
          </a:blip>
          <a:srcRect l="27118" t="12076" r="32023" b="57808"/>
          <a:stretch>
            <a:fillRect/>
          </a:stretch>
        </p:blipFill>
        <p:spPr>
          <a:xfrm>
            <a:off x="5227447" y="810264"/>
            <a:ext cx="1708151" cy="1656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8-filtered.jpeg" descr="hammer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 rot="3055040">
            <a:off x="6447744" y="1910641"/>
            <a:ext cx="847727" cy="266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9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199646" y="3999330"/>
            <a:ext cx="1070991" cy="181134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932695" y="2263959"/>
            <a:ext cx="32047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100" b="1">
                <a:solidFill>
                  <a:srgbClr val="007E7B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100" b="1" dirty="0">
                <a:solidFill>
                  <a:srgbClr val="007E7B"/>
                </a:solidFill>
              </a:rPr>
              <a:t>1</a:t>
            </a:r>
          </a:p>
        </p:txBody>
      </p:sp>
      <p:sp>
        <p:nvSpPr>
          <p:cNvPr id="97" name="Shape 97"/>
          <p:cNvSpPr/>
          <p:nvPr/>
        </p:nvSpPr>
        <p:spPr>
          <a:xfrm>
            <a:off x="3171820" y="2150310"/>
            <a:ext cx="32047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100" b="1">
                <a:solidFill>
                  <a:srgbClr val="007E7B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100" b="1" dirty="0">
                <a:solidFill>
                  <a:srgbClr val="007E7B"/>
                </a:solidFill>
              </a:rPr>
              <a:t>2</a:t>
            </a:r>
          </a:p>
        </p:txBody>
      </p:sp>
      <p:sp>
        <p:nvSpPr>
          <p:cNvPr id="98" name="Shape 98"/>
          <p:cNvSpPr/>
          <p:nvPr/>
        </p:nvSpPr>
        <p:spPr>
          <a:xfrm>
            <a:off x="1164057" y="3266740"/>
            <a:ext cx="32047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100" b="1">
                <a:solidFill>
                  <a:srgbClr val="007E7B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100" b="1">
                <a:solidFill>
                  <a:srgbClr val="007E7B"/>
                </a:solidFill>
              </a:rPr>
              <a:t>3</a:t>
            </a:r>
          </a:p>
        </p:txBody>
      </p:sp>
      <p:sp>
        <p:nvSpPr>
          <p:cNvPr id="99" name="Shape 99"/>
          <p:cNvSpPr/>
          <p:nvPr/>
        </p:nvSpPr>
        <p:spPr>
          <a:xfrm>
            <a:off x="2794117" y="4062843"/>
            <a:ext cx="32047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100" b="1">
                <a:solidFill>
                  <a:srgbClr val="007E7B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100" b="1">
                <a:solidFill>
                  <a:srgbClr val="007E7B"/>
                </a:solidFill>
              </a:rPr>
              <a:t>4</a:t>
            </a:r>
          </a:p>
        </p:txBody>
      </p:sp>
      <p:sp>
        <p:nvSpPr>
          <p:cNvPr id="100" name="Shape 100"/>
          <p:cNvSpPr/>
          <p:nvPr/>
        </p:nvSpPr>
        <p:spPr>
          <a:xfrm>
            <a:off x="7072011" y="1230288"/>
            <a:ext cx="32047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100" b="1">
                <a:solidFill>
                  <a:srgbClr val="007E7B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100" b="1">
                <a:solidFill>
                  <a:srgbClr val="007E7B"/>
                </a:solidFill>
              </a:rPr>
              <a:t>5</a:t>
            </a:r>
          </a:p>
        </p:txBody>
      </p:sp>
      <p:sp>
        <p:nvSpPr>
          <p:cNvPr id="101" name="Shape 101"/>
          <p:cNvSpPr/>
          <p:nvPr/>
        </p:nvSpPr>
        <p:spPr>
          <a:xfrm>
            <a:off x="6097955" y="2980142"/>
            <a:ext cx="32047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100" b="1">
                <a:solidFill>
                  <a:srgbClr val="007E7B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100" b="1">
                <a:solidFill>
                  <a:srgbClr val="007E7B"/>
                </a:solidFill>
              </a:rPr>
              <a:t>6</a:t>
            </a:r>
          </a:p>
        </p:txBody>
      </p:sp>
      <p:sp>
        <p:nvSpPr>
          <p:cNvPr id="102" name="Shape 102"/>
          <p:cNvSpPr/>
          <p:nvPr/>
        </p:nvSpPr>
        <p:spPr>
          <a:xfrm>
            <a:off x="5919626" y="4555693"/>
            <a:ext cx="1724026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100" b="1">
                <a:solidFill>
                  <a:srgbClr val="007E7B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100" b="1" dirty="0">
                <a:solidFill>
                  <a:srgbClr val="007E7B"/>
                </a:solidFill>
              </a:rPr>
              <a:t>Follow up</a:t>
            </a:r>
          </a:p>
        </p:txBody>
      </p:sp>
      <p:sp>
        <p:nvSpPr>
          <p:cNvPr id="103" name="Shape 103"/>
          <p:cNvSpPr/>
          <p:nvPr/>
        </p:nvSpPr>
        <p:spPr>
          <a:xfrm rot="20340000">
            <a:off x="982200" y="3870016"/>
            <a:ext cx="3480608" cy="1767839"/>
          </a:xfrm>
          <a:prstGeom prst="roundRect">
            <a:avLst>
              <a:gd name="adj" fmla="val 12090"/>
            </a:avLst>
          </a:prstGeom>
          <a:ln w="25400">
            <a:solidFill>
              <a:srgbClr val="94B6D2"/>
            </a:solidFill>
            <a:miter lim="400000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4500" b="1">
                <a:solidFill>
                  <a:srgbClr val="FF26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500" b="1" dirty="0">
                <a:solidFill>
                  <a:srgbClr val="FF2600"/>
                </a:solidFill>
              </a:rPr>
              <a:t>FUNCTION</a:t>
            </a:r>
          </a:p>
        </p:txBody>
      </p:sp>
      <p:sp>
        <p:nvSpPr>
          <p:cNvPr id="104" name="Shape 104"/>
          <p:cNvSpPr/>
          <p:nvPr/>
        </p:nvSpPr>
        <p:spPr>
          <a:xfrm rot="1020000">
            <a:off x="5047767" y="2268468"/>
            <a:ext cx="3185136" cy="1923994"/>
          </a:xfrm>
          <a:prstGeom prst="roundRect">
            <a:avLst>
              <a:gd name="adj" fmla="val 20436"/>
            </a:avLst>
          </a:prstGeom>
          <a:ln w="25400">
            <a:solidFill>
              <a:srgbClr val="94B6D2"/>
            </a:solidFill>
            <a:miter lim="400000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5000" b="1">
                <a:solidFill>
                  <a:srgbClr val="FF26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1" dirty="0">
                <a:solidFill>
                  <a:srgbClr val="FF2600"/>
                </a:solidFill>
              </a:rPr>
              <a:t>VALUES</a:t>
            </a:r>
          </a:p>
        </p:txBody>
      </p:sp>
      <p:sp>
        <p:nvSpPr>
          <p:cNvPr id="105" name="Shape 105"/>
          <p:cNvSpPr/>
          <p:nvPr/>
        </p:nvSpPr>
        <p:spPr>
          <a:xfrm rot="20340000">
            <a:off x="1127101" y="3992433"/>
            <a:ext cx="3206104" cy="1527343"/>
          </a:xfrm>
          <a:prstGeom prst="roundRect">
            <a:avLst>
              <a:gd name="adj" fmla="val 14231"/>
            </a:avLst>
          </a:prstGeom>
          <a:ln w="25400">
            <a:solidFill>
              <a:srgbClr val="94B6D2"/>
            </a:solidFill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6" name="Shape 106"/>
          <p:cNvSpPr/>
          <p:nvPr/>
        </p:nvSpPr>
        <p:spPr>
          <a:xfrm rot="1020000">
            <a:off x="5193128" y="2435329"/>
            <a:ext cx="2899169" cy="1632614"/>
          </a:xfrm>
          <a:prstGeom prst="roundRect">
            <a:avLst>
              <a:gd name="adj" fmla="val 13959"/>
            </a:avLst>
          </a:prstGeom>
          <a:ln w="25400">
            <a:solidFill>
              <a:srgbClr val="94B6D2"/>
            </a:solidFill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7" name="Shape 107"/>
          <p:cNvSpPr/>
          <p:nvPr/>
        </p:nvSpPr>
        <p:spPr>
          <a:xfrm rot="21000000">
            <a:off x="1083886" y="575304"/>
            <a:ext cx="2906594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500" b="1">
                <a:solidFill>
                  <a:srgbClr val="009193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" b="1" dirty="0">
                <a:solidFill>
                  <a:srgbClr val="009193"/>
                </a:solidFill>
              </a:rPr>
              <a:t>Better Living with Illness workbook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2" animBg="1" advAuto="0"/>
      <p:bldP spid="90" grpId="3" animBg="1" advAuto="0"/>
      <p:bldP spid="91" grpId="4" animBg="1" advAuto="0"/>
      <p:bldP spid="92" grpId="5" animBg="1" advAuto="0"/>
      <p:bldP spid="93" grpId="6" animBg="1" advAuto="0"/>
      <p:bldP spid="94" grpId="7" animBg="1" advAuto="0"/>
      <p:bldP spid="95" grpId="8" animBg="1" advAuto="0"/>
      <p:bldP spid="96" grpId="1" animBg="1" advAuto="0"/>
      <p:bldP spid="97" grpId="9" animBg="1" advAuto="0"/>
      <p:bldP spid="98" grpId="10" animBg="1" advAuto="0"/>
      <p:bldP spid="99" grpId="11" animBg="1" advAuto="0"/>
      <p:bldP spid="100" grpId="12" animBg="1" advAuto="0"/>
      <p:bldP spid="101" grpId="13" animBg="1" advAuto="0"/>
      <p:bldP spid="102" grpId="14" animBg="1" advAuto="0"/>
      <p:bldP spid="103" grpId="0" animBg="1"/>
      <p:bldP spid="103" grpId="1" animBg="1"/>
      <p:bldP spid="104" grpId="0" animBg="1"/>
      <p:bldP spid="104" grpId="1" animBg="1"/>
      <p:bldP spid="105" grpId="0" animBg="1"/>
      <p:bldP spid="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42" y="4022734"/>
            <a:ext cx="1160366" cy="9583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434" y="3733719"/>
            <a:ext cx="1289287" cy="1088496"/>
          </a:xfrm>
          <a:prstGeom prst="rect">
            <a:avLst/>
          </a:prstGeom>
        </p:spPr>
      </p:pic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1119651" y="363056"/>
            <a:ext cx="8153401" cy="990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761440"/>
                </a:solidFill>
              </a:rPr>
              <a:t>Evaluation measures</a:t>
            </a:r>
          </a:p>
        </p:txBody>
      </p:sp>
      <p:pic>
        <p:nvPicPr>
          <p:cNvPr id="1034" name="Picture 10" descr="puke emot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25" y="1081680"/>
            <a:ext cx="1683398" cy="22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74" y="1262626"/>
            <a:ext cx="2127695" cy="2127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512" y="1033949"/>
            <a:ext cx="2089283" cy="2089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3440" y="3511445"/>
            <a:ext cx="1914525" cy="2390775"/>
          </a:xfrm>
          <a:prstGeom prst="rect">
            <a:avLst/>
          </a:prstGeom>
        </p:spPr>
      </p:pic>
      <p:sp>
        <p:nvSpPr>
          <p:cNvPr id="20" name="Shape 112"/>
          <p:cNvSpPr txBox="1">
            <a:spLocks/>
          </p:cNvSpPr>
          <p:nvPr/>
        </p:nvSpPr>
        <p:spPr>
          <a:xfrm>
            <a:off x="-68442" y="3390321"/>
            <a:ext cx="3163189" cy="68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787" lvl="1" indent="0" defTabSz="886968">
              <a:spcBef>
                <a:spcPts val="400"/>
              </a:spcBef>
              <a:buClr>
                <a:srgbClr val="94B6D2"/>
              </a:buClr>
              <a:buNone/>
              <a:defRPr sz="1800"/>
            </a:pPr>
            <a:r>
              <a:rPr lang="en-GB" dirty="0" smtClean="0"/>
              <a:t>Hospital Anxiety and Depression Scale</a:t>
            </a:r>
          </a:p>
        </p:txBody>
      </p:sp>
      <p:sp>
        <p:nvSpPr>
          <p:cNvPr id="21" name="Shape 112"/>
          <p:cNvSpPr txBox="1">
            <a:spLocks/>
          </p:cNvSpPr>
          <p:nvPr/>
        </p:nvSpPr>
        <p:spPr>
          <a:xfrm>
            <a:off x="3480165" y="3424108"/>
            <a:ext cx="2121737" cy="43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787" lvl="1" indent="0" defTabSz="886968">
              <a:spcBef>
                <a:spcPts val="400"/>
              </a:spcBef>
              <a:buClr>
                <a:srgbClr val="94B6D2"/>
              </a:buClr>
              <a:buNone/>
              <a:defRPr sz="1800"/>
            </a:pPr>
            <a:r>
              <a:rPr lang="en-GB" dirty="0" smtClean="0"/>
              <a:t>RAND SF-36</a:t>
            </a:r>
          </a:p>
        </p:txBody>
      </p:sp>
      <p:sp>
        <p:nvSpPr>
          <p:cNvPr id="22" name="Shape 112"/>
          <p:cNvSpPr txBox="1">
            <a:spLocks/>
          </p:cNvSpPr>
          <p:nvPr/>
        </p:nvSpPr>
        <p:spPr>
          <a:xfrm>
            <a:off x="6016670" y="3128327"/>
            <a:ext cx="3163189" cy="68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787" lvl="1" indent="0" defTabSz="886968">
              <a:spcBef>
                <a:spcPts val="400"/>
              </a:spcBef>
              <a:buClr>
                <a:srgbClr val="94B6D2"/>
              </a:buClr>
              <a:buNone/>
              <a:defRPr sz="1800"/>
            </a:pPr>
            <a:r>
              <a:rPr lang="en-GB" dirty="0" smtClean="0"/>
              <a:t>Brief Illness Perception Questionnaire</a:t>
            </a:r>
          </a:p>
        </p:txBody>
      </p:sp>
      <p:sp>
        <p:nvSpPr>
          <p:cNvPr id="23" name="Shape 112"/>
          <p:cNvSpPr txBox="1">
            <a:spLocks/>
          </p:cNvSpPr>
          <p:nvPr/>
        </p:nvSpPr>
        <p:spPr>
          <a:xfrm>
            <a:off x="612647" y="5937922"/>
            <a:ext cx="3414603" cy="408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787" lvl="1" indent="0" defTabSz="886968">
              <a:spcBef>
                <a:spcPts val="400"/>
              </a:spcBef>
              <a:buClr>
                <a:srgbClr val="94B6D2"/>
              </a:buClr>
              <a:buNone/>
              <a:defRPr sz="1800"/>
            </a:pPr>
            <a:r>
              <a:rPr lang="en-GB" dirty="0" smtClean="0"/>
              <a:t>Acceptance and Action Questionnaire II</a:t>
            </a:r>
          </a:p>
        </p:txBody>
      </p:sp>
      <p:pic>
        <p:nvPicPr>
          <p:cNvPr id="1046" name="Picture 22" descr="Image result for emotic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4" y="4742627"/>
            <a:ext cx="1289133" cy="12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112"/>
          <p:cNvSpPr txBox="1">
            <a:spLocks/>
          </p:cNvSpPr>
          <p:nvPr/>
        </p:nvSpPr>
        <p:spPr>
          <a:xfrm>
            <a:off x="5247043" y="6141957"/>
            <a:ext cx="2648574" cy="408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787" lvl="1" indent="0" defTabSz="886968">
              <a:spcBef>
                <a:spcPts val="400"/>
              </a:spcBef>
              <a:buClr>
                <a:srgbClr val="94B6D2"/>
              </a:buClr>
              <a:buNone/>
              <a:defRPr sz="1800"/>
            </a:pPr>
            <a:r>
              <a:rPr lang="en-GB" dirty="0" smtClean="0"/>
              <a:t>Valuing Questionnaire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4228" y="4221730"/>
            <a:ext cx="976644" cy="828546"/>
          </a:xfrm>
          <a:prstGeom prst="rect">
            <a:avLst/>
          </a:prstGeom>
        </p:spPr>
      </p:pic>
      <p:pic>
        <p:nvPicPr>
          <p:cNvPr id="16" name="Picture 6" descr="Uni Logo and Text in colour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7" y="73623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606021" y="612929"/>
            <a:ext cx="8153401" cy="9906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761440"/>
                </a:solidFill>
              </a:rPr>
              <a:t>Evaluation procedure</a:t>
            </a:r>
          </a:p>
        </p:txBody>
      </p:sp>
      <p:sp>
        <p:nvSpPr>
          <p:cNvPr id="115" name="Shape 115"/>
          <p:cNvSpPr/>
          <p:nvPr/>
        </p:nvSpPr>
        <p:spPr>
          <a:xfrm>
            <a:off x="244211" y="1687717"/>
            <a:ext cx="8536813" cy="1796841"/>
          </a:xfrm>
          <a:prstGeom prst="rightArrow">
            <a:avLst>
              <a:gd name="adj1" fmla="val 30529"/>
              <a:gd name="adj2" fmla="val 44526"/>
            </a:avLst>
          </a:prstGeom>
          <a:solidFill>
            <a:srgbClr val="94B6D2"/>
          </a:solidFill>
          <a:ln w="19050">
            <a:solidFill>
              <a:srgbClr val="94B6D2"/>
            </a:solidFill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 rot="5400000">
            <a:off x="406065" y="3264564"/>
            <a:ext cx="1248528" cy="516460"/>
          </a:xfrm>
          <a:prstGeom prst="rightArrow">
            <a:avLst>
              <a:gd name="adj1" fmla="val 47052"/>
              <a:gd name="adj2" fmla="val 68529"/>
            </a:avLst>
          </a:prstGeom>
          <a:solidFill>
            <a:srgbClr val="FFFFFF"/>
          </a:solidFill>
          <a:ln w="19050">
            <a:solidFill>
              <a:srgbClr val="94B6D2"/>
            </a:solidFill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82196" y="4179553"/>
            <a:ext cx="1747015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/>
            </a:pPr>
            <a:r>
              <a:rPr sz="3000"/>
              <a:t>Assessment</a:t>
            </a:r>
          </a:p>
        </p:txBody>
      </p:sp>
      <p:sp>
        <p:nvSpPr>
          <p:cNvPr id="118" name="Shape 118"/>
          <p:cNvSpPr/>
          <p:nvPr/>
        </p:nvSpPr>
        <p:spPr>
          <a:xfrm rot="5400000">
            <a:off x="2680443" y="3264563"/>
            <a:ext cx="1246434" cy="516461"/>
          </a:xfrm>
          <a:prstGeom prst="rightArrow">
            <a:avLst>
              <a:gd name="adj1" fmla="val 47052"/>
              <a:gd name="adj2" fmla="val 68529"/>
            </a:avLst>
          </a:prstGeom>
          <a:solidFill>
            <a:srgbClr val="FFFFFF"/>
          </a:solidFill>
          <a:ln w="19050">
            <a:solidFill>
              <a:srgbClr val="94B6D2"/>
            </a:solidFill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517425" y="4180601"/>
            <a:ext cx="1614187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/>
            </a:pPr>
            <a:r>
              <a:rPr sz="3000"/>
              <a:t>Pre group</a:t>
            </a:r>
          </a:p>
        </p:txBody>
      </p:sp>
      <p:sp>
        <p:nvSpPr>
          <p:cNvPr id="120" name="Shape 120"/>
          <p:cNvSpPr/>
          <p:nvPr/>
        </p:nvSpPr>
        <p:spPr>
          <a:xfrm rot="5400000">
            <a:off x="4857334" y="3264563"/>
            <a:ext cx="1246433" cy="516461"/>
          </a:xfrm>
          <a:prstGeom prst="rightArrow">
            <a:avLst>
              <a:gd name="adj1" fmla="val 47052"/>
              <a:gd name="adj2" fmla="val 68529"/>
            </a:avLst>
          </a:prstGeom>
          <a:solidFill>
            <a:srgbClr val="FFFFFF"/>
          </a:solidFill>
          <a:ln w="19050">
            <a:solidFill>
              <a:srgbClr val="94B6D2"/>
            </a:solidFill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4719716" y="4180601"/>
            <a:ext cx="1698461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/>
            </a:pPr>
            <a:r>
              <a:rPr sz="3000"/>
              <a:t>Post group</a:t>
            </a:r>
          </a:p>
        </p:txBody>
      </p:sp>
      <p:sp>
        <p:nvSpPr>
          <p:cNvPr id="122" name="Shape 122"/>
          <p:cNvSpPr/>
          <p:nvPr/>
        </p:nvSpPr>
        <p:spPr>
          <a:xfrm rot="5400000">
            <a:off x="6907329" y="3251864"/>
            <a:ext cx="1271625" cy="516460"/>
          </a:xfrm>
          <a:prstGeom prst="rightArrow">
            <a:avLst>
              <a:gd name="adj1" fmla="val 47052"/>
              <a:gd name="adj2" fmla="val 68529"/>
            </a:avLst>
          </a:prstGeom>
          <a:solidFill>
            <a:srgbClr val="FFFFFF"/>
          </a:solidFill>
          <a:ln w="19050">
            <a:solidFill>
              <a:srgbClr val="94B6D2"/>
            </a:solidFill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6744207" y="4168004"/>
            <a:ext cx="187742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/>
            </a:pPr>
            <a:r>
              <a:rPr sz="3000"/>
              <a:t>Follow-up 2</a:t>
            </a:r>
          </a:p>
        </p:txBody>
      </p:sp>
      <p:sp>
        <p:nvSpPr>
          <p:cNvPr id="124" name="Shape 124"/>
          <p:cNvSpPr/>
          <p:nvPr/>
        </p:nvSpPr>
        <p:spPr>
          <a:xfrm>
            <a:off x="1401051" y="2361788"/>
            <a:ext cx="1577946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6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/>
            </a:pPr>
            <a:r>
              <a:rPr sz="2600"/>
              <a:t>- 6 weeks -</a:t>
            </a:r>
          </a:p>
        </p:txBody>
      </p:sp>
      <p:sp>
        <p:nvSpPr>
          <p:cNvPr id="125" name="Shape 125"/>
          <p:cNvSpPr/>
          <p:nvPr/>
        </p:nvSpPr>
        <p:spPr>
          <a:xfrm>
            <a:off x="3637298" y="2361788"/>
            <a:ext cx="1577946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6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/>
            </a:pPr>
            <a:r>
              <a:rPr sz="2600"/>
              <a:t>- 6 weeks -</a:t>
            </a:r>
          </a:p>
        </p:txBody>
      </p:sp>
      <p:sp>
        <p:nvSpPr>
          <p:cNvPr id="126" name="Shape 126"/>
          <p:cNvSpPr/>
          <p:nvPr/>
        </p:nvSpPr>
        <p:spPr>
          <a:xfrm>
            <a:off x="5708444" y="2361788"/>
            <a:ext cx="1653564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6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 lvl="0">
              <a:defRPr sz="1800"/>
            </a:pPr>
            <a:r>
              <a:rPr sz="2600"/>
              <a:t>- 3 months -</a:t>
            </a:r>
          </a:p>
        </p:txBody>
      </p:sp>
      <p:pic>
        <p:nvPicPr>
          <p:cNvPr id="127" name="pasted-image.tif"/>
          <p:cNvPicPr/>
          <p:nvPr/>
        </p:nvPicPr>
        <p:blipFill>
          <a:blip r:embed="rId2">
            <a:extLst/>
          </a:blip>
          <a:srcRect l="39903" t="23182" r="39903" b="29284"/>
          <a:stretch>
            <a:fillRect/>
          </a:stretch>
        </p:blipFill>
        <p:spPr>
          <a:xfrm>
            <a:off x="5672053" y="4686256"/>
            <a:ext cx="399937" cy="823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tif"/>
          <p:cNvPicPr/>
          <p:nvPr/>
        </p:nvPicPr>
        <p:blipFill>
          <a:blip r:embed="rId2">
            <a:extLst/>
          </a:blip>
          <a:srcRect l="39903" t="23182" r="39903" b="29284"/>
          <a:stretch>
            <a:fillRect/>
          </a:stretch>
        </p:blipFill>
        <p:spPr>
          <a:xfrm>
            <a:off x="1115093" y="4686256"/>
            <a:ext cx="399937" cy="823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tif"/>
          <p:cNvPicPr/>
          <p:nvPr/>
        </p:nvPicPr>
        <p:blipFill>
          <a:blip r:embed="rId2">
            <a:extLst/>
          </a:blip>
          <a:srcRect l="39903" t="23182" r="39903" b="29284"/>
          <a:stretch>
            <a:fillRect/>
          </a:stretch>
        </p:blipFill>
        <p:spPr>
          <a:xfrm>
            <a:off x="3393573" y="4686256"/>
            <a:ext cx="399937" cy="823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tif"/>
          <p:cNvPicPr/>
          <p:nvPr/>
        </p:nvPicPr>
        <p:blipFill>
          <a:blip r:embed="rId2">
            <a:extLst/>
          </a:blip>
          <a:srcRect l="39903" t="23182" r="39903" b="29284"/>
          <a:stretch>
            <a:fillRect/>
          </a:stretch>
        </p:blipFill>
        <p:spPr>
          <a:xfrm>
            <a:off x="7713662" y="4686256"/>
            <a:ext cx="399938" cy="82371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587093" y="4805872"/>
            <a:ext cx="709932" cy="66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53</a:t>
            </a:r>
          </a:p>
        </p:txBody>
      </p:sp>
      <p:sp>
        <p:nvSpPr>
          <p:cNvPr id="132" name="Shape 132"/>
          <p:cNvSpPr/>
          <p:nvPr/>
        </p:nvSpPr>
        <p:spPr>
          <a:xfrm>
            <a:off x="2744422" y="4805872"/>
            <a:ext cx="709932" cy="66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43</a:t>
            </a:r>
          </a:p>
        </p:txBody>
      </p:sp>
      <p:sp>
        <p:nvSpPr>
          <p:cNvPr id="133" name="Shape 133"/>
          <p:cNvSpPr/>
          <p:nvPr/>
        </p:nvSpPr>
        <p:spPr>
          <a:xfrm>
            <a:off x="5125585" y="4779245"/>
            <a:ext cx="709931" cy="66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33</a:t>
            </a:r>
          </a:p>
        </p:txBody>
      </p:sp>
      <p:sp>
        <p:nvSpPr>
          <p:cNvPr id="134" name="Shape 134"/>
          <p:cNvSpPr/>
          <p:nvPr/>
        </p:nvSpPr>
        <p:spPr>
          <a:xfrm>
            <a:off x="7167478" y="4766545"/>
            <a:ext cx="709931" cy="66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22</a:t>
            </a:r>
          </a:p>
        </p:txBody>
      </p:sp>
      <p:pic>
        <p:nvPicPr>
          <p:cNvPr id="23" name="Picture 6" descr="Uni Logo and Text in colou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9768"/>
            <a:ext cx="3559174" cy="5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445" y="94370"/>
            <a:ext cx="879834" cy="879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4B6D2"/>
          </a:solidFill>
          <a:prstDash val="solid"/>
          <a:beve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4B6D2"/>
          </a:solidFill>
          <a:prstDash val="solid"/>
          <a:beve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1081</Words>
  <Application>Microsoft Macintosh PowerPoint</Application>
  <PresentationFormat>On-screen Show (4:3)</PresentationFormat>
  <Paragraphs>171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better Living with Illness</vt:lpstr>
      <vt:lpstr>Acknowledgements</vt:lpstr>
      <vt:lpstr>Outline</vt:lpstr>
      <vt:lpstr>PowerPoint Presentation</vt:lpstr>
      <vt:lpstr>PowerPoint Presentation</vt:lpstr>
      <vt:lpstr>ACT and Physical Health</vt:lpstr>
      <vt:lpstr>PowerPoint Presentation</vt:lpstr>
      <vt:lpstr>Evaluation measures</vt:lpstr>
      <vt:lpstr>Evaluation procedure</vt:lpstr>
      <vt:lpstr>Results: Psychological Distress</vt:lpstr>
      <vt:lpstr>Results: Valued Living and Psychological Flexibility</vt:lpstr>
      <vt:lpstr>Results: Illness Cognitions</vt:lpstr>
      <vt:lpstr>Results: Health Status</vt:lpstr>
      <vt:lpstr>Results: Health Status</vt:lpstr>
      <vt:lpstr>Results: Process</vt:lpstr>
      <vt:lpstr>What does this mean?</vt:lpstr>
      <vt:lpstr>And transdiagnostic approach?</vt:lpstr>
      <vt:lpstr>Interested in doing something similar?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Living with Illness</dc:title>
  <dc:creator>Guest</dc:creator>
  <cp:lastModifiedBy>David Gillanders</cp:lastModifiedBy>
  <cp:revision>11</cp:revision>
  <dcterms:modified xsi:type="dcterms:W3CDTF">2015-07-06T11:52:56Z</dcterms:modified>
</cp:coreProperties>
</file>