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1.bin" ContentType="application/vnd.openxmlformats-officedocument.oleObject"/>
  <Override PartName="/ppt/notesSlides/notesSlide1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8" r:id="rId2"/>
    <p:sldId id="259" r:id="rId3"/>
    <p:sldId id="260" r:id="rId4"/>
    <p:sldId id="261" r:id="rId5"/>
    <p:sldId id="262" r:id="rId6"/>
    <p:sldId id="263" r:id="rId7"/>
    <p:sldId id="264" r:id="rId8"/>
    <p:sldId id="265" r:id="rId9"/>
    <p:sldId id="267" r:id="rId10"/>
    <p:sldId id="280" r:id="rId11"/>
    <p:sldId id="278" r:id="rId12"/>
    <p:sldId id="281" r:id="rId13"/>
    <p:sldId id="279" r:id="rId14"/>
    <p:sldId id="282" r:id="rId15"/>
    <p:sldId id="268" r:id="rId16"/>
    <p:sldId id="283" r:id="rId17"/>
    <p:sldId id="269" r:id="rId18"/>
    <p:sldId id="271"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40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Week 1</c:v>
                </c:pt>
              </c:strCache>
            </c:strRef>
          </c:tx>
          <c:spPr>
            <a:solidFill>
              <a:schemeClr val="lt1"/>
            </a:solidFill>
            <a:ln w="25400" cap="flat" cmpd="sng" algn="ctr">
              <a:solidFill>
                <a:schemeClr val="dk1"/>
              </a:solidFill>
              <a:prstDash val="solid"/>
            </a:ln>
            <a:effectLst/>
          </c:spPr>
          <c:invertIfNegative val="0"/>
          <c:errBars>
            <c:errBarType val="both"/>
            <c:errValType val="cust"/>
            <c:noEndCap val="0"/>
            <c:plus>
              <c:numRef>
                <c:f>Sheet1!$F$2:$F$4</c:f>
                <c:numCache>
                  <c:formatCode>General</c:formatCode>
                  <c:ptCount val="3"/>
                  <c:pt idx="0">
                    <c:v>7.35</c:v>
                  </c:pt>
                  <c:pt idx="1">
                    <c:v>9.69</c:v>
                  </c:pt>
                  <c:pt idx="2">
                    <c:v>3.99</c:v>
                  </c:pt>
                </c:numCache>
              </c:numRef>
            </c:plus>
            <c:minus>
              <c:numRef>
                <c:f>Sheet1!$F$2:$F$4</c:f>
                <c:numCache>
                  <c:formatCode>General</c:formatCode>
                  <c:ptCount val="3"/>
                  <c:pt idx="0">
                    <c:v>7.35</c:v>
                  </c:pt>
                  <c:pt idx="1">
                    <c:v>9.69</c:v>
                  </c:pt>
                  <c:pt idx="2">
                    <c:v>3.99</c:v>
                  </c:pt>
                </c:numCache>
              </c:numRef>
            </c:minus>
          </c:errBars>
          <c:cat>
            <c:strRef>
              <c:f>Sheet1!$A$2:$A$4</c:f>
              <c:strCache>
                <c:ptCount val="3"/>
                <c:pt idx="0">
                  <c:v>Defusion</c:v>
                </c:pt>
                <c:pt idx="1">
                  <c:v>Avoidance </c:v>
                </c:pt>
                <c:pt idx="2">
                  <c:v>Control</c:v>
                </c:pt>
              </c:strCache>
            </c:strRef>
          </c:cat>
          <c:val>
            <c:numRef>
              <c:f>Sheet1!$B$2:$B$4</c:f>
              <c:numCache>
                <c:formatCode>General</c:formatCode>
                <c:ptCount val="3"/>
                <c:pt idx="0">
                  <c:v>13.13</c:v>
                </c:pt>
                <c:pt idx="1">
                  <c:v>16.51000000000001</c:v>
                </c:pt>
                <c:pt idx="2">
                  <c:v>17.59</c:v>
                </c:pt>
              </c:numCache>
            </c:numRef>
          </c:val>
        </c:ser>
        <c:ser>
          <c:idx val="1"/>
          <c:order val="1"/>
          <c:tx>
            <c:strRef>
              <c:f>Sheet1!$C$1</c:f>
              <c:strCache>
                <c:ptCount val="1"/>
                <c:pt idx="0">
                  <c:v>Week 2</c:v>
                </c:pt>
              </c:strCache>
            </c:strRef>
          </c:tx>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invertIfNegative val="0"/>
          <c:errBars>
            <c:errBarType val="both"/>
            <c:errValType val="cust"/>
            <c:noEndCap val="0"/>
            <c:plus>
              <c:numRef>
                <c:f>Sheet1!$G$2:$G$4</c:f>
                <c:numCache>
                  <c:formatCode>General</c:formatCode>
                  <c:ptCount val="3"/>
                  <c:pt idx="0">
                    <c:v>8.720000000000001</c:v>
                  </c:pt>
                  <c:pt idx="1">
                    <c:v>8.05</c:v>
                  </c:pt>
                  <c:pt idx="2">
                    <c:v>3.61</c:v>
                  </c:pt>
                </c:numCache>
              </c:numRef>
            </c:plus>
            <c:minus>
              <c:numRef>
                <c:f>Sheet1!$G$2:$G$4</c:f>
                <c:numCache>
                  <c:formatCode>General</c:formatCode>
                  <c:ptCount val="3"/>
                  <c:pt idx="0">
                    <c:v>8.720000000000001</c:v>
                  </c:pt>
                  <c:pt idx="1">
                    <c:v>8.05</c:v>
                  </c:pt>
                  <c:pt idx="2">
                    <c:v>3.61</c:v>
                  </c:pt>
                </c:numCache>
              </c:numRef>
            </c:minus>
          </c:errBars>
          <c:cat>
            <c:strRef>
              <c:f>Sheet1!$A$2:$A$4</c:f>
              <c:strCache>
                <c:ptCount val="3"/>
                <c:pt idx="0">
                  <c:v>Defusion</c:v>
                </c:pt>
                <c:pt idx="1">
                  <c:v>Avoidance </c:v>
                </c:pt>
                <c:pt idx="2">
                  <c:v>Control</c:v>
                </c:pt>
              </c:strCache>
            </c:strRef>
          </c:cat>
          <c:val>
            <c:numRef>
              <c:f>Sheet1!$C$2:$C$4</c:f>
              <c:numCache>
                <c:formatCode>General</c:formatCode>
                <c:ptCount val="3"/>
                <c:pt idx="0">
                  <c:v>12.38</c:v>
                </c:pt>
                <c:pt idx="1">
                  <c:v>17.0</c:v>
                </c:pt>
                <c:pt idx="2">
                  <c:v>17.82999999999999</c:v>
                </c:pt>
              </c:numCache>
            </c:numRef>
          </c:val>
        </c:ser>
        <c:dLbls>
          <c:showLegendKey val="0"/>
          <c:showVal val="0"/>
          <c:showCatName val="0"/>
          <c:showSerName val="0"/>
          <c:showPercent val="0"/>
          <c:showBubbleSize val="0"/>
        </c:dLbls>
        <c:gapWidth val="150"/>
        <c:axId val="-2135399368"/>
        <c:axId val="-2135396376"/>
      </c:barChart>
      <c:catAx>
        <c:axId val="-2135399368"/>
        <c:scaling>
          <c:orientation val="minMax"/>
        </c:scaling>
        <c:delete val="0"/>
        <c:axPos val="b"/>
        <c:majorTickMark val="out"/>
        <c:minorTickMark val="none"/>
        <c:tickLblPos val="nextTo"/>
        <c:crossAx val="-2135396376"/>
        <c:crosses val="autoZero"/>
        <c:auto val="1"/>
        <c:lblAlgn val="ctr"/>
        <c:lblOffset val="100"/>
        <c:noMultiLvlLbl val="0"/>
      </c:catAx>
      <c:valAx>
        <c:axId val="-2135396376"/>
        <c:scaling>
          <c:orientation val="minMax"/>
        </c:scaling>
        <c:delete val="0"/>
        <c:axPos val="l"/>
        <c:majorGridlines>
          <c:spPr>
            <a:ln>
              <a:noFill/>
            </a:ln>
          </c:spPr>
        </c:majorGridlines>
        <c:title>
          <c:tx>
            <c:rich>
              <a:bodyPr rot="-5400000" vert="horz"/>
              <a:lstStyle/>
              <a:p>
                <a:pPr>
                  <a:defRPr sz="1800"/>
                </a:pPr>
                <a:r>
                  <a:rPr lang="en-GB" sz="1800" dirty="0" smtClean="0"/>
                  <a:t>Mean number</a:t>
                </a:r>
                <a:r>
                  <a:rPr lang="en-GB" sz="1800" baseline="0" dirty="0" smtClean="0"/>
                  <a:t> </a:t>
                </a:r>
                <a:r>
                  <a:rPr lang="en-GB" sz="1800" baseline="0" dirty="0"/>
                  <a:t>of self-reported </a:t>
                </a:r>
                <a:r>
                  <a:rPr lang="en-GB" sz="1800" baseline="0" dirty="0" smtClean="0"/>
                  <a:t>cigarettes </a:t>
                </a:r>
                <a:r>
                  <a:rPr lang="en-GB" sz="1800" baseline="0" dirty="0"/>
                  <a:t>consumed</a:t>
                </a:r>
                <a:endParaRPr lang="en-GB" sz="1800" dirty="0"/>
              </a:p>
            </c:rich>
          </c:tx>
          <c:layout/>
          <c:overlay val="0"/>
        </c:title>
        <c:numFmt formatCode="General" sourceLinked="1"/>
        <c:majorTickMark val="out"/>
        <c:minorTickMark val="none"/>
        <c:tickLblPos val="nextTo"/>
        <c:crossAx val="-2135399368"/>
        <c:crosses val="autoZero"/>
        <c:crossBetween val="between"/>
      </c:valAx>
      <c:spPr>
        <a:ln>
          <a:solidFill>
            <a:srgbClr val="000000"/>
          </a:solidFill>
        </a:ln>
      </c:spPr>
    </c:plotArea>
    <c:legend>
      <c:legendPos val="b"/>
      <c:layout/>
      <c:overlay val="0"/>
      <c:txPr>
        <a:bodyPr/>
        <a:lstStyle/>
        <a:p>
          <a:pPr>
            <a:defRPr sz="1800"/>
          </a:pPr>
          <a:endParaRPr lang="en-US"/>
        </a:p>
      </c:txPr>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091767-DEE4-814C-A689-0B252918DC23}" type="datetimeFigureOut">
              <a:rPr lang="en-US" smtClean="0"/>
              <a:t>05/08/15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28A0DD-93EA-C64F-BA05-18A39C80CCA6}" type="slidenum">
              <a:rPr lang="en-US" smtClean="0"/>
              <a:t>‹#›</a:t>
            </a:fld>
            <a:endParaRPr lang="en-US"/>
          </a:p>
        </p:txBody>
      </p:sp>
    </p:spTree>
    <p:extLst>
      <p:ext uri="{BB962C8B-B14F-4D97-AF65-F5344CB8AC3E}">
        <p14:creationId xmlns:p14="http://schemas.microsoft.com/office/powerpoint/2010/main" val="29086435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2</a:t>
            </a:fld>
            <a:endParaRPr lang="en-US"/>
          </a:p>
        </p:txBody>
      </p:sp>
    </p:spTree>
    <p:extLst>
      <p:ext uri="{BB962C8B-B14F-4D97-AF65-F5344CB8AC3E}">
        <p14:creationId xmlns:p14="http://schemas.microsoft.com/office/powerpoint/2010/main" val="4013466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15</a:t>
            </a:fld>
            <a:endParaRPr lang="en-US"/>
          </a:p>
        </p:txBody>
      </p:sp>
    </p:spTree>
    <p:extLst>
      <p:ext uri="{BB962C8B-B14F-4D97-AF65-F5344CB8AC3E}">
        <p14:creationId xmlns:p14="http://schemas.microsoft.com/office/powerpoint/2010/main" val="3231082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16</a:t>
            </a:fld>
            <a:endParaRPr lang="en-US"/>
          </a:p>
        </p:txBody>
      </p:sp>
    </p:spTree>
    <p:extLst>
      <p:ext uri="{BB962C8B-B14F-4D97-AF65-F5344CB8AC3E}">
        <p14:creationId xmlns:p14="http://schemas.microsoft.com/office/powerpoint/2010/main" val="150160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3</a:t>
            </a:fld>
            <a:endParaRPr lang="en-US"/>
          </a:p>
        </p:txBody>
      </p:sp>
    </p:spTree>
    <p:extLst>
      <p:ext uri="{BB962C8B-B14F-4D97-AF65-F5344CB8AC3E}">
        <p14:creationId xmlns:p14="http://schemas.microsoft.com/office/powerpoint/2010/main" val="2659636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4</a:t>
            </a:fld>
            <a:endParaRPr lang="en-US"/>
          </a:p>
        </p:txBody>
      </p:sp>
    </p:spTree>
    <p:extLst>
      <p:ext uri="{BB962C8B-B14F-4D97-AF65-F5344CB8AC3E}">
        <p14:creationId xmlns:p14="http://schemas.microsoft.com/office/powerpoint/2010/main" val="52601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5</a:t>
            </a:fld>
            <a:endParaRPr lang="en-US"/>
          </a:p>
        </p:txBody>
      </p:sp>
    </p:spTree>
    <p:extLst>
      <p:ext uri="{BB962C8B-B14F-4D97-AF65-F5344CB8AC3E}">
        <p14:creationId xmlns:p14="http://schemas.microsoft.com/office/powerpoint/2010/main" val="1276851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7</a:t>
            </a:fld>
            <a:endParaRPr lang="en-US"/>
          </a:p>
        </p:txBody>
      </p:sp>
    </p:spTree>
    <p:extLst>
      <p:ext uri="{BB962C8B-B14F-4D97-AF65-F5344CB8AC3E}">
        <p14:creationId xmlns:p14="http://schemas.microsoft.com/office/powerpoint/2010/main" val="627473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8</a:t>
            </a:fld>
            <a:endParaRPr lang="en-US"/>
          </a:p>
        </p:txBody>
      </p:sp>
    </p:spTree>
    <p:extLst>
      <p:ext uri="{BB962C8B-B14F-4D97-AF65-F5344CB8AC3E}">
        <p14:creationId xmlns:p14="http://schemas.microsoft.com/office/powerpoint/2010/main" val="17428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9</a:t>
            </a:fld>
            <a:endParaRPr lang="en-US"/>
          </a:p>
        </p:txBody>
      </p:sp>
    </p:spTree>
    <p:extLst>
      <p:ext uri="{BB962C8B-B14F-4D97-AF65-F5344CB8AC3E}">
        <p14:creationId xmlns:p14="http://schemas.microsoft.com/office/powerpoint/2010/main" val="651175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10</a:t>
            </a:fld>
            <a:endParaRPr lang="en-US"/>
          </a:p>
        </p:txBody>
      </p:sp>
    </p:spTree>
    <p:extLst>
      <p:ext uri="{BB962C8B-B14F-4D97-AF65-F5344CB8AC3E}">
        <p14:creationId xmlns:p14="http://schemas.microsoft.com/office/powerpoint/2010/main" val="25207806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8A0DD-93EA-C64F-BA05-18A39C80CCA6}" type="slidenum">
              <a:rPr lang="en-US" smtClean="0"/>
              <a:t>14</a:t>
            </a:fld>
            <a:endParaRPr lang="en-US"/>
          </a:p>
        </p:txBody>
      </p:sp>
    </p:spTree>
    <p:extLst>
      <p:ext uri="{BB962C8B-B14F-4D97-AF65-F5344CB8AC3E}">
        <p14:creationId xmlns:p14="http://schemas.microsoft.com/office/powerpoint/2010/main" val="3987958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AF466F-BDA4-4F18-9C7B-FF0A9A1B0E80}" type="datetime1">
              <a:rPr lang="en-US" smtClean="0">
                <a:solidFill>
                  <a:srgbClr val="DBF5F9">
                    <a:shade val="90000"/>
                  </a:srgbClr>
                </a:solidFill>
              </a:rPr>
              <a:pPr/>
              <a:t>05/08/15</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6E2D2B3B-882E-40F3-A32F-6DD516915044}" type="slidenum">
              <a:rPr lang="en-US" smtClean="0">
                <a:solidFill>
                  <a:srgbClr val="DBF5F9">
                    <a:shade val="90000"/>
                  </a:srgbClr>
                </a:solidFill>
              </a:rPr>
              <a:pPr/>
              <a:t>‹#›</a:t>
            </a:fld>
            <a:endParaRPr lang="en-US" dirty="0">
              <a:solidFill>
                <a:srgbClr val="DBF5F9">
                  <a:shade val="90000"/>
                </a:srgbClr>
              </a:solidFill>
            </a:endParaRPr>
          </a:p>
        </p:txBody>
      </p:sp>
    </p:spTree>
    <p:extLst>
      <p:ext uri="{BB962C8B-B14F-4D97-AF65-F5344CB8AC3E}">
        <p14:creationId xmlns:p14="http://schemas.microsoft.com/office/powerpoint/2010/main" val="20817641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04617B">
                    <a:shade val="90000"/>
                  </a:srgbClr>
                </a:solidFill>
              </a:rPr>
              <a:pPr/>
              <a:t>05/08/15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89002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B955F9-81EA-47C5-8059-9E5C2B437C70}" type="datetime1">
              <a:rPr lang="en-US" smtClean="0">
                <a:solidFill>
                  <a:srgbClr val="04617B">
                    <a:shade val="90000"/>
                  </a:srgbClr>
                </a:solidFill>
              </a:rPr>
              <a:pPr/>
              <a:t>05/08/15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257182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F607B-A47E-422C-9BEF-122CCDB7C526}" type="datetime1">
              <a:rPr lang="en-US" smtClean="0">
                <a:solidFill>
                  <a:srgbClr val="04617B">
                    <a:shade val="90000"/>
                  </a:srgbClr>
                </a:solidFill>
              </a:rPr>
              <a:pPr/>
              <a:t>05/08/15</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1583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srgbClr val="DBF5F9">
                    <a:shade val="90000"/>
                  </a:srgbClr>
                </a:solidFill>
              </a:rPr>
              <a:pPr/>
              <a:t>05/08/15</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9551522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EE300C-6FC5-4FC3-AF1A-075E4F50620D}" type="datetime1">
              <a:rPr lang="en-US" smtClean="0">
                <a:solidFill>
                  <a:srgbClr val="04617B">
                    <a:shade val="90000"/>
                  </a:srgbClr>
                </a:solidFill>
              </a:rPr>
              <a:pPr/>
              <a:t>05/08/15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30858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0D295D-4A77-4DEB-B04C-9F4282A8BC04}" type="datetime1">
              <a:rPr lang="en-US" smtClean="0">
                <a:solidFill>
                  <a:srgbClr val="04617B">
                    <a:shade val="90000"/>
                  </a:srgbClr>
                </a:solidFill>
              </a:rPr>
              <a:pPr/>
              <a:t>05/08/15</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17007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B28685-4D0C-42D5-8013-B5904CD1FCBC}" type="datetime1">
              <a:rPr lang="en-US" smtClean="0">
                <a:solidFill>
                  <a:srgbClr val="04617B">
                    <a:shade val="90000"/>
                  </a:srgbClr>
                </a:solidFill>
              </a:rPr>
              <a:pPr/>
              <a:t>05/08/15</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010200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04617B">
                    <a:shade val="90000"/>
                  </a:srgbClr>
                </a:solidFill>
              </a:rPr>
              <a:pPr/>
              <a:t>05/08/15</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863663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EE1B38-C5EB-4D66-9137-0AFE9CDEDE8F}" type="datetime1">
              <a:rPr lang="en-US" smtClean="0">
                <a:solidFill>
                  <a:srgbClr val="04617B">
                    <a:shade val="90000"/>
                  </a:srgbClr>
                </a:solidFill>
              </a:rPr>
              <a:pPr/>
              <a:t>05/08/15</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83045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7B613C-1AD7-49D3-885D-F654C5CDBAA6}" type="datetime1">
              <a:rPr lang="en-US" smtClean="0">
                <a:solidFill>
                  <a:srgbClr val="04617B">
                    <a:shade val="90000"/>
                  </a:srgbClr>
                </a:solidFill>
              </a:rPr>
              <a:pPr/>
              <a:t>05/08/15</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6E2D2B3B-882E-40F3-A32F-6DD516915044}"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3872957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7B613C-1AD7-49D3-885D-F654C5CDBAA6}" type="datetime1">
              <a:rPr lang="en-US" smtClean="0">
                <a:solidFill>
                  <a:srgbClr val="04617B">
                    <a:shade val="90000"/>
                  </a:srgbClr>
                </a:solidFill>
              </a:rPr>
              <a:pPr/>
              <a:t>05/08/15</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2D2B3B-882E-40F3-A32F-6DD516915044}"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342006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1.bin"/><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12" y="1196752"/>
            <a:ext cx="8950176" cy="2808312"/>
          </a:xfrm>
        </p:spPr>
        <p:txBody>
          <a:bodyPr>
            <a:normAutofit fontScale="90000"/>
          </a:bodyPr>
          <a:lstStyle/>
          <a:p>
            <a:pPr algn="ctr"/>
            <a:r>
              <a:rPr lang="en-GB" b="0" dirty="0" smtClean="0">
                <a:effectLst/>
              </a:rPr>
              <a:t>Avoidance versus </a:t>
            </a:r>
            <a:r>
              <a:rPr lang="en-GB" b="0" dirty="0">
                <a:effectLst/>
              </a:rPr>
              <a:t>Defusion in the Reduction of Smoking Behavior</a:t>
            </a:r>
            <a:r>
              <a:rPr lang="en-GB" dirty="0">
                <a:effectLst/>
              </a:rPr>
              <a:t/>
            </a:r>
            <a:br>
              <a:rPr lang="en-GB" dirty="0">
                <a:effectLst/>
              </a:rPr>
            </a:br>
            <a:r>
              <a:rPr lang="en-GB" dirty="0">
                <a:effectLst/>
              </a:rPr>
              <a:t/>
            </a:r>
            <a:br>
              <a:rPr lang="en-GB" dirty="0">
                <a:effectLst/>
              </a:rPr>
            </a:br>
            <a:endParaRPr lang="en-GB" dirty="0"/>
          </a:p>
        </p:txBody>
      </p:sp>
      <p:sp>
        <p:nvSpPr>
          <p:cNvPr id="3" name="Subtitle 2"/>
          <p:cNvSpPr>
            <a:spLocks noGrp="1"/>
          </p:cNvSpPr>
          <p:nvPr>
            <p:ph type="subTitle" idx="1"/>
          </p:nvPr>
        </p:nvSpPr>
        <p:spPr>
          <a:xfrm>
            <a:off x="251520" y="2708920"/>
            <a:ext cx="8503096" cy="3240360"/>
          </a:xfrm>
        </p:spPr>
        <p:txBody>
          <a:bodyPr>
            <a:noAutofit/>
          </a:bodyPr>
          <a:lstStyle/>
          <a:p>
            <a:pPr algn="ctr"/>
            <a:r>
              <a:rPr lang="en-GB" sz="2000" dirty="0" smtClean="0"/>
              <a:t>Nic Hooper (University of the West of England)</a:t>
            </a:r>
          </a:p>
          <a:p>
            <a:pPr algn="ctr"/>
            <a:r>
              <a:rPr lang="en-GB" sz="2000" dirty="0" smtClean="0"/>
              <a:t>Charlotte Dack </a:t>
            </a:r>
            <a:r>
              <a:rPr lang="en-GB" sz="2000" dirty="0" smtClean="0"/>
              <a:t>(</a:t>
            </a:r>
            <a:r>
              <a:rPr lang="en-GB" sz="2000" dirty="0" smtClean="0"/>
              <a:t>University of Bath</a:t>
            </a:r>
            <a:r>
              <a:rPr lang="en-GB" sz="2000" dirty="0" smtClean="0"/>
              <a:t>)</a:t>
            </a:r>
            <a:endParaRPr lang="en-GB" sz="2000" dirty="0" smtClean="0"/>
          </a:p>
          <a:p>
            <a:pPr algn="ctr"/>
            <a:r>
              <a:rPr lang="en-GB" sz="2000" dirty="0"/>
              <a:t>Maria </a:t>
            </a:r>
            <a:r>
              <a:rPr lang="en-GB" sz="2000" dirty="0" err="1"/>
              <a:t>Karekla</a:t>
            </a:r>
            <a:r>
              <a:rPr lang="en-GB" sz="2000" dirty="0"/>
              <a:t> (University of Cyprus</a:t>
            </a:r>
            <a:r>
              <a:rPr lang="en-GB" sz="2000" dirty="0" smtClean="0"/>
              <a:t>)</a:t>
            </a:r>
          </a:p>
          <a:p>
            <a:pPr algn="ctr"/>
            <a:r>
              <a:rPr lang="en-GB" sz="2000" dirty="0" err="1" smtClean="0"/>
              <a:t>Asli</a:t>
            </a:r>
            <a:r>
              <a:rPr lang="en-GB" sz="2000" dirty="0" smtClean="0"/>
              <a:t> </a:t>
            </a:r>
            <a:r>
              <a:rPr lang="en-GB" sz="2000" dirty="0" err="1" smtClean="0"/>
              <a:t>Niyazi</a:t>
            </a:r>
            <a:r>
              <a:rPr lang="en-GB" sz="2000" dirty="0" smtClean="0"/>
              <a:t>  (</a:t>
            </a:r>
            <a:r>
              <a:rPr lang="en-GB" sz="2000" dirty="0"/>
              <a:t>Middle East Technical University, Northern Cyprus Campus</a:t>
            </a:r>
            <a:r>
              <a:rPr lang="en-GB" sz="2000" dirty="0" smtClean="0"/>
              <a:t>)</a:t>
            </a:r>
          </a:p>
          <a:p>
            <a:pPr algn="ctr"/>
            <a:r>
              <a:rPr lang="en-GB" sz="2000" dirty="0" smtClean="0"/>
              <a:t>Louise McHugh (University of College, Dublin)</a:t>
            </a:r>
            <a:endParaRPr lang="en-GB" sz="2000"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DBF5F9">
                    <a:shade val="90000"/>
                  </a:srgbClr>
                </a:solidFill>
              </a:rPr>
              <a:pPr/>
              <a:t>1</a:t>
            </a:fld>
            <a:endParaRPr lang="en-US" dirty="0">
              <a:solidFill>
                <a:srgbClr val="DBF5F9">
                  <a:shade val="90000"/>
                </a:srgbClr>
              </a:solidFill>
            </a:endParaRPr>
          </a:p>
        </p:txBody>
      </p:sp>
      <p:pic>
        <p:nvPicPr>
          <p:cNvPr id="6" name="Picture 5" descr="UWE colou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5085184"/>
            <a:ext cx="2880320" cy="1152128"/>
          </a:xfrm>
          <a:prstGeom prst="rect">
            <a:avLst/>
          </a:prstGeom>
          <a:noFill/>
          <a:ln>
            <a:noFill/>
          </a:ln>
        </p:spPr>
      </p:pic>
    </p:spTree>
    <p:extLst>
      <p:ext uri="{BB962C8B-B14F-4D97-AF65-F5344CB8AC3E}">
        <p14:creationId xmlns:p14="http://schemas.microsoft.com/office/powerpoint/2010/main" val="29237169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Defusion</a:t>
            </a:r>
            <a:endParaRPr lang="en-US" dirty="0"/>
          </a:p>
        </p:txBody>
      </p:sp>
      <p:sp>
        <p:nvSpPr>
          <p:cNvPr id="3" name="Content Placeholder 2"/>
          <p:cNvSpPr>
            <a:spLocks noGrp="1"/>
          </p:cNvSpPr>
          <p:nvPr>
            <p:ph idx="1"/>
          </p:nvPr>
        </p:nvSpPr>
        <p:spPr/>
        <p:txBody>
          <a:bodyPr/>
          <a:lstStyle/>
          <a:p>
            <a:pPr lvl="0"/>
            <a:r>
              <a:rPr lang="en-GB" dirty="0"/>
              <a:t>Notice your craving to smoke and take a step back from those thoughts</a:t>
            </a:r>
            <a:r>
              <a:rPr lang="en-GB" dirty="0" smtClean="0"/>
              <a:t>.</a:t>
            </a:r>
          </a:p>
          <a:p>
            <a:pPr lvl="0"/>
            <a:endParaRPr lang="en-GB" dirty="0"/>
          </a:p>
          <a:p>
            <a:pPr lvl="0"/>
            <a:r>
              <a:rPr lang="en-GB" dirty="0"/>
              <a:t>It will help you to think ‘</a:t>
            </a:r>
            <a:r>
              <a:rPr lang="en-GB" i="1" dirty="0"/>
              <a:t>right now, I’m having the thought that I’m craving a cigarette, but I can notice that craving, and not act on it’</a:t>
            </a:r>
            <a:r>
              <a:rPr lang="en-GB" dirty="0"/>
              <a:t>.”</a:t>
            </a:r>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10</a:t>
            </a:fld>
            <a:endParaRPr lang="en-US">
              <a:solidFill>
                <a:srgbClr val="04617B">
                  <a:shade val="90000"/>
                </a:srgbClr>
              </a:solidFill>
            </a:endParaRPr>
          </a:p>
        </p:txBody>
      </p:sp>
    </p:spTree>
    <p:extLst>
      <p:ext uri="{BB962C8B-B14F-4D97-AF65-F5344CB8AC3E}">
        <p14:creationId xmlns:p14="http://schemas.microsoft.com/office/powerpoint/2010/main" val="36285396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11</a:t>
            </a:fld>
            <a:endParaRPr lang="en-US">
              <a:solidFill>
                <a:srgbClr val="04617B">
                  <a:shade val="90000"/>
                </a:srgbClr>
              </a:solidFill>
            </a:endParaRPr>
          </a:p>
        </p:txBody>
      </p:sp>
      <p:sp>
        <p:nvSpPr>
          <p:cNvPr id="5" name="Rectangle 4"/>
          <p:cNvSpPr/>
          <p:nvPr/>
        </p:nvSpPr>
        <p:spPr>
          <a:xfrm>
            <a:off x="179512" y="1052736"/>
            <a:ext cx="8856984" cy="5909311"/>
          </a:xfrm>
          <a:prstGeom prst="rect">
            <a:avLst/>
          </a:prstGeom>
          <a:ln>
            <a:solidFill>
              <a:schemeClr val="accent1"/>
            </a:solidFill>
          </a:ln>
        </p:spPr>
        <p:txBody>
          <a:bodyPr wrap="square">
            <a:spAutoFit/>
          </a:bodyPr>
          <a:lstStyle/>
          <a:p>
            <a:r>
              <a:rPr lang="en-US" i="1" dirty="0"/>
              <a:t>Dealing with cravings is an important aspect of quitting smoking.  Often what people notice about their cravings is a feeling of wanting to smoke. This feeling can sometimes be so strong that people act on it and pick up a cigarette. What people don’t often notice are the thoughts and feelings that seem to come with cravings. These may be thoughts like, “Today was upsetting so I deserve to smoke,” “I need to smoke right away to be okay,” “I shouldn’t have to quit smoking,” or “I might as well smoke now because eventually I’ll just fail anyway.” These thoughts may result in feelings like disappointment. And more times than not, the craving may lead to smoking.</a:t>
            </a:r>
            <a:endParaRPr lang="en-GB" dirty="0"/>
          </a:p>
          <a:p>
            <a:r>
              <a:rPr lang="en-US" i="1" dirty="0"/>
              <a:t>One popular and effective way of handling these cravings is to </a:t>
            </a:r>
            <a:r>
              <a:rPr lang="en-US" b="1" i="1" dirty="0"/>
              <a:t>take a step back from your thoughts and notice the experience of thinking</a:t>
            </a:r>
            <a:r>
              <a:rPr lang="en-US" i="1" dirty="0"/>
              <a:t>. Many believe that our thoughts cause our actions. So that because you crave smoking you will often smoke. However this is a </a:t>
            </a:r>
            <a:r>
              <a:rPr lang="en-US" i="1" dirty="0" err="1"/>
              <a:t>mis</a:t>
            </a:r>
            <a:r>
              <a:rPr lang="en-US" i="1" dirty="0"/>
              <a:t>-representation. In fact, </a:t>
            </a:r>
            <a:r>
              <a:rPr lang="en-US" b="1" i="1" dirty="0"/>
              <a:t>when cravings arise it may be helpful to simply notice them, to feel what the strong urges feel like, but to understand that you are in control of your hands! Despite having the craving you do not have to act on it</a:t>
            </a:r>
            <a:r>
              <a:rPr lang="en-US" i="1" dirty="0"/>
              <a:t>. Next time you get a smoking craving, </a:t>
            </a:r>
            <a:r>
              <a:rPr lang="en-US" b="1" i="1" dirty="0"/>
              <a:t>it may be helpful to change your thought from ‘I’m craving a cigarette’ to ‘right now, I’m having the thought that I’m craving a cigarette’</a:t>
            </a:r>
            <a:r>
              <a:rPr lang="en-US" i="1" dirty="0"/>
              <a:t>. At this point it is important to understand that </a:t>
            </a:r>
            <a:r>
              <a:rPr lang="en-US" b="1" i="1" dirty="0"/>
              <a:t>you can choose to act or not act on this craving.</a:t>
            </a:r>
            <a:r>
              <a:rPr lang="en-US" i="1" dirty="0"/>
              <a:t> In particular, keep an eye out for thoughts like ‘it would feel real good’, or that ‘it wouldn’t hurt to have one cigarette’. Your mind may try a number of ways to make you act on the craving; you can step away from these too. </a:t>
            </a:r>
            <a:endParaRPr lang="en-GB" dirty="0"/>
          </a:p>
        </p:txBody>
      </p:sp>
      <p:sp>
        <p:nvSpPr>
          <p:cNvPr id="6" name="Title 1"/>
          <p:cNvSpPr txBox="1">
            <a:spLocks/>
          </p:cNvSpPr>
          <p:nvPr/>
        </p:nvSpPr>
        <p:spPr>
          <a:xfrm>
            <a:off x="457200" y="44624"/>
            <a:ext cx="8229600" cy="114300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dirty="0" err="1" smtClean="0"/>
              <a:t>Defusion</a:t>
            </a:r>
            <a:endParaRPr lang="en-US" dirty="0"/>
          </a:p>
        </p:txBody>
      </p:sp>
    </p:spTree>
    <p:extLst>
      <p:ext uri="{BB962C8B-B14F-4D97-AF65-F5344CB8AC3E}">
        <p14:creationId xmlns:p14="http://schemas.microsoft.com/office/powerpoint/2010/main" val="718065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Avoidance</a:t>
            </a:r>
            <a:endParaRPr lang="en-US" dirty="0"/>
          </a:p>
        </p:txBody>
      </p:sp>
      <p:sp>
        <p:nvSpPr>
          <p:cNvPr id="4" name="Content Placeholder 3"/>
          <p:cNvSpPr>
            <a:spLocks noGrp="1"/>
          </p:cNvSpPr>
          <p:nvPr>
            <p:ph idx="1"/>
          </p:nvPr>
        </p:nvSpPr>
        <p:spPr/>
        <p:txBody>
          <a:bodyPr/>
          <a:lstStyle/>
          <a:p>
            <a:pPr lvl="0"/>
            <a:r>
              <a:rPr lang="en-GB" dirty="0"/>
              <a:t>Notice your craving for smoking and suppress it</a:t>
            </a:r>
            <a:r>
              <a:rPr lang="en-GB" dirty="0" smtClean="0"/>
              <a:t>.</a:t>
            </a:r>
          </a:p>
          <a:p>
            <a:pPr lvl="0"/>
            <a:endParaRPr lang="en-GB" dirty="0"/>
          </a:p>
          <a:p>
            <a:pPr lvl="0"/>
            <a:r>
              <a:rPr lang="en-GB" dirty="0"/>
              <a:t>It will help you to think about something else or move onto another activity.</a:t>
            </a:r>
          </a:p>
          <a:p>
            <a:pPr marL="0" indent="0">
              <a:buNone/>
            </a:pPr>
            <a:endParaRPr lang="en-US" dirty="0"/>
          </a:p>
        </p:txBody>
      </p:sp>
      <p:sp>
        <p:nvSpPr>
          <p:cNvPr id="2" name="Slide Number Placeholder 1"/>
          <p:cNvSpPr>
            <a:spLocks noGrp="1"/>
          </p:cNvSpPr>
          <p:nvPr>
            <p:ph type="sldNum" sz="quarter" idx="12"/>
          </p:nvPr>
        </p:nvSpPr>
        <p:spPr/>
        <p:txBody>
          <a:bodyPr/>
          <a:lstStyle/>
          <a:p>
            <a:fld id="{6E2D2B3B-882E-40F3-A32F-6DD516915044}" type="slidenum">
              <a:rPr lang="en-US" smtClean="0">
                <a:solidFill>
                  <a:srgbClr val="04617B">
                    <a:shade val="90000"/>
                  </a:srgbClr>
                </a:solidFill>
              </a:rPr>
              <a:pPr/>
              <a:t>12</a:t>
            </a:fld>
            <a:endParaRPr lang="en-US">
              <a:solidFill>
                <a:srgbClr val="04617B">
                  <a:shade val="90000"/>
                </a:srgbClr>
              </a:solidFill>
            </a:endParaRPr>
          </a:p>
        </p:txBody>
      </p:sp>
    </p:spTree>
    <p:extLst>
      <p:ext uri="{BB962C8B-B14F-4D97-AF65-F5344CB8AC3E}">
        <p14:creationId xmlns:p14="http://schemas.microsoft.com/office/powerpoint/2010/main" val="6093269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E2D2B3B-882E-40F3-A32F-6DD516915044}" type="slidenum">
              <a:rPr lang="en-US" smtClean="0">
                <a:solidFill>
                  <a:srgbClr val="04617B">
                    <a:shade val="90000"/>
                  </a:srgbClr>
                </a:solidFill>
              </a:rPr>
              <a:pPr/>
              <a:t>13</a:t>
            </a:fld>
            <a:endParaRPr lang="en-US">
              <a:solidFill>
                <a:srgbClr val="04617B">
                  <a:shade val="90000"/>
                </a:srgbClr>
              </a:solidFill>
            </a:endParaRPr>
          </a:p>
        </p:txBody>
      </p:sp>
      <p:sp>
        <p:nvSpPr>
          <p:cNvPr id="3" name="Rectangle 2"/>
          <p:cNvSpPr/>
          <p:nvPr/>
        </p:nvSpPr>
        <p:spPr>
          <a:xfrm>
            <a:off x="323528" y="977572"/>
            <a:ext cx="8640960" cy="5909311"/>
          </a:xfrm>
          <a:prstGeom prst="rect">
            <a:avLst/>
          </a:prstGeom>
          <a:ln>
            <a:solidFill>
              <a:srgbClr val="0F6FC6"/>
            </a:solidFill>
          </a:ln>
        </p:spPr>
        <p:txBody>
          <a:bodyPr wrap="square">
            <a:spAutoFit/>
          </a:bodyPr>
          <a:lstStyle/>
          <a:p>
            <a:r>
              <a:rPr lang="en-US" i="1" dirty="0"/>
              <a:t>Dealing with cravings is an important aspect of quitting smoking.  Often what people notice about their cravings is a feeling of wanting to smoke. This feeling can sometimes be so strong that people act on it and pick up a cigarette. What people don’t often notice are the thoughts and feelings that seem to come with cravings. These may be thoughts like, “Today was upsetting so I deserve to smoke,” “I need to smoke right away to be okay,” “I shouldn’t have to quit smoking,” or “I might as well smoke now because eventually I’ll just fail anyway.” These thoughts may result in feelings like disappointment. And more times than not, the craving may lead to smoking.</a:t>
            </a:r>
            <a:endParaRPr lang="en-GB" dirty="0"/>
          </a:p>
          <a:p>
            <a:r>
              <a:rPr lang="en-US" i="1" dirty="0"/>
              <a:t>One popular and effective way of handling these cravings is to </a:t>
            </a:r>
            <a:r>
              <a:rPr lang="en-US" b="1" i="1" dirty="0"/>
              <a:t>suppress and avoid all thoughts and feelings associated with the craving. In other words, when cravings arise throughout the day, or when your mind tells you that you really need a cigarette, suppress the urge and suppress the thought</a:t>
            </a:r>
            <a:r>
              <a:rPr lang="en-US" i="1" dirty="0"/>
              <a:t>. When you stop yourself from thinking about smoking, or the feeling of craving cigarettes then you are less likely to act on it. In particular, keep an eye out for thoughts like ‘it would feel real good’, or that ‘it wouldn’t hurt to have one cigarette’ suppressing these thoughts will help you to reduce the amount of cigarettes you smoke. </a:t>
            </a:r>
            <a:r>
              <a:rPr lang="en-US" b="1" i="1" dirty="0"/>
              <a:t>Many people find it helpful to distract themselves as way to suppress cravings e.g. by having a conversation with one’s friend, by watching TV, by eating a chewing gum etc. By doing this it is possible to suppress the urge to smoke and control ones cravings</a:t>
            </a:r>
            <a:r>
              <a:rPr lang="en-US" i="1" dirty="0"/>
              <a:t>. Remember that often cravings come and go, meaning that if you can distract yourself with another activity for a short amount of time your craving will disappear.  </a:t>
            </a:r>
            <a:endParaRPr lang="en-GB" dirty="0"/>
          </a:p>
        </p:txBody>
      </p:sp>
      <p:sp>
        <p:nvSpPr>
          <p:cNvPr id="4" name="Title 2"/>
          <p:cNvSpPr txBox="1">
            <a:spLocks/>
          </p:cNvSpPr>
          <p:nvPr/>
        </p:nvSpPr>
        <p:spPr>
          <a:xfrm>
            <a:off x="457200" y="44624"/>
            <a:ext cx="8229600" cy="114300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mtClean="0"/>
              <a:t>Avoidance</a:t>
            </a:r>
            <a:endParaRPr lang="en-US" dirty="0"/>
          </a:p>
        </p:txBody>
      </p:sp>
    </p:spTree>
    <p:extLst>
      <p:ext uri="{BB962C8B-B14F-4D97-AF65-F5344CB8AC3E}">
        <p14:creationId xmlns:p14="http://schemas.microsoft.com/office/powerpoint/2010/main" val="374708042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Method</a:t>
            </a:r>
            <a:endParaRPr lang="en-US" dirty="0"/>
          </a:p>
        </p:txBody>
      </p:sp>
      <p:sp>
        <p:nvSpPr>
          <p:cNvPr id="4" name="Content Placeholder 3"/>
          <p:cNvSpPr>
            <a:spLocks noGrp="1"/>
          </p:cNvSpPr>
          <p:nvPr>
            <p:ph idx="1"/>
          </p:nvPr>
        </p:nvSpPr>
        <p:spPr/>
        <p:txBody>
          <a:bodyPr>
            <a:normAutofit/>
          </a:bodyPr>
          <a:lstStyle/>
          <a:p>
            <a:pPr marL="0" indent="0">
              <a:buNone/>
            </a:pPr>
            <a:r>
              <a:rPr lang="en-US" b="1" dirty="0" smtClean="0">
                <a:latin typeface="+mj-lt"/>
              </a:rPr>
              <a:t>Baseline: Adherence Question</a:t>
            </a:r>
          </a:p>
          <a:p>
            <a:r>
              <a:rPr lang="en-US" dirty="0">
                <a:latin typeface="+mj-lt"/>
              </a:rPr>
              <a:t>H</a:t>
            </a:r>
            <a:r>
              <a:rPr lang="en-US" dirty="0" smtClean="0">
                <a:latin typeface="+mj-lt"/>
              </a:rPr>
              <a:t>ow </a:t>
            </a:r>
            <a:r>
              <a:rPr lang="en-US" dirty="0">
                <a:latin typeface="+mj-lt"/>
              </a:rPr>
              <a:t>confident they were that their intervention would help them in </a:t>
            </a:r>
            <a:r>
              <a:rPr lang="en-US" dirty="0" smtClean="0">
                <a:latin typeface="+mj-lt"/>
              </a:rPr>
              <a:t>reducing their smoking </a:t>
            </a:r>
            <a:r>
              <a:rPr lang="en-US" dirty="0" err="1" smtClean="0">
                <a:latin typeface="+mj-lt"/>
              </a:rPr>
              <a:t>behaviour</a:t>
            </a:r>
            <a:endParaRPr lang="en-US" dirty="0" smtClean="0">
              <a:latin typeface="+mj-lt"/>
            </a:endParaRPr>
          </a:p>
          <a:p>
            <a:endParaRPr lang="en-US" sz="900" b="1" dirty="0">
              <a:latin typeface="+mj-lt"/>
            </a:endParaRPr>
          </a:p>
          <a:p>
            <a:pPr marL="0" indent="0">
              <a:buNone/>
            </a:pPr>
            <a:r>
              <a:rPr lang="en-US" b="1" dirty="0" smtClean="0">
                <a:latin typeface="+mj-lt"/>
              </a:rPr>
              <a:t>Week 1: Adherence Questions</a:t>
            </a:r>
          </a:p>
          <a:p>
            <a:r>
              <a:rPr lang="en-US" dirty="0" smtClean="0">
                <a:latin typeface="+mj-lt"/>
              </a:rPr>
              <a:t>How useful they found their intervention</a:t>
            </a:r>
          </a:p>
          <a:p>
            <a:r>
              <a:rPr lang="en-US" dirty="0" smtClean="0">
                <a:latin typeface="+mj-lt"/>
              </a:rPr>
              <a:t>How much they used their intervention</a:t>
            </a:r>
          </a:p>
          <a:p>
            <a:pPr marL="0" indent="0">
              <a:buNone/>
            </a:pPr>
            <a:endParaRPr lang="en-US" sz="800" dirty="0" smtClean="0"/>
          </a:p>
          <a:p>
            <a:pPr marL="0" indent="0">
              <a:buNone/>
            </a:pPr>
            <a:r>
              <a:rPr lang="en-US" dirty="0" smtClean="0"/>
              <a:t>‘</a:t>
            </a:r>
            <a:r>
              <a:rPr lang="en-US" i="1" dirty="0"/>
              <a:t>The intervention has now finished, however please continue to complete the tally questionnaire for the next 7 days’</a:t>
            </a:r>
            <a:r>
              <a:rPr lang="en-US" dirty="0"/>
              <a:t>. </a:t>
            </a:r>
          </a:p>
          <a:p>
            <a:pPr marL="0" indent="0">
              <a:buNone/>
            </a:pPr>
            <a:endParaRPr lang="en-US" sz="900" b="1" dirty="0" smtClean="0"/>
          </a:p>
          <a:p>
            <a:pPr marL="0" indent="0">
              <a:buNone/>
            </a:pPr>
            <a:endParaRPr lang="en-GB" dirty="0"/>
          </a:p>
          <a:p>
            <a:endParaRPr lang="en-US" dirty="0">
              <a:latin typeface="+mj-lt"/>
            </a:endParaRPr>
          </a:p>
        </p:txBody>
      </p:sp>
      <p:sp>
        <p:nvSpPr>
          <p:cNvPr id="2" name="Slide Number Placeholder 1"/>
          <p:cNvSpPr>
            <a:spLocks noGrp="1"/>
          </p:cNvSpPr>
          <p:nvPr>
            <p:ph type="sldNum" sz="quarter" idx="12"/>
          </p:nvPr>
        </p:nvSpPr>
        <p:spPr/>
        <p:txBody>
          <a:bodyPr/>
          <a:lstStyle/>
          <a:p>
            <a:fld id="{6E2D2B3B-882E-40F3-A32F-6DD516915044}" type="slidenum">
              <a:rPr lang="en-US" smtClean="0">
                <a:solidFill>
                  <a:srgbClr val="04617B">
                    <a:shade val="90000"/>
                  </a:srgbClr>
                </a:solidFill>
              </a:rPr>
              <a:pPr/>
              <a:t>14</a:t>
            </a:fld>
            <a:endParaRPr lang="en-US">
              <a:solidFill>
                <a:srgbClr val="04617B">
                  <a:shade val="90000"/>
                </a:srgbClr>
              </a:solidFill>
            </a:endParaRPr>
          </a:p>
        </p:txBody>
      </p:sp>
    </p:spTree>
    <p:extLst>
      <p:ext uri="{BB962C8B-B14F-4D97-AF65-F5344CB8AC3E}">
        <p14:creationId xmlns:p14="http://schemas.microsoft.com/office/powerpoint/2010/main" val="2824432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GB" dirty="0" smtClean="0"/>
              <a:t>Results: Control questions</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15</a:t>
            </a:fld>
            <a:endParaRPr lang="en-US">
              <a:solidFill>
                <a:srgbClr val="04617B">
                  <a:shade val="90000"/>
                </a:srgbClr>
              </a:solidFill>
            </a:endParaRPr>
          </a:p>
        </p:txBody>
      </p:sp>
      <p:sp>
        <p:nvSpPr>
          <p:cNvPr id="3" name="Content Placeholder 2"/>
          <p:cNvSpPr>
            <a:spLocks noGrp="1"/>
          </p:cNvSpPr>
          <p:nvPr>
            <p:ph idx="1"/>
          </p:nvPr>
        </p:nvSpPr>
        <p:spPr/>
        <p:txBody>
          <a:bodyPr/>
          <a:lstStyle/>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163661203"/>
              </p:ext>
            </p:extLst>
          </p:nvPr>
        </p:nvGraphicFramePr>
        <p:xfrm>
          <a:off x="395536" y="1988840"/>
          <a:ext cx="8352928" cy="4104456"/>
        </p:xfrm>
        <a:graphic>
          <a:graphicData uri="http://schemas.openxmlformats.org/presentationml/2006/ole">
            <mc:AlternateContent xmlns:mc="http://schemas.openxmlformats.org/markup-compatibility/2006">
              <mc:Choice xmlns:v="urn:schemas-microsoft-com:vml" Requires="v">
                <p:oleObj spid="_x0000_s1065" name="Document" r:id="rId4" imgW="5651500" imgH="1981200" progId="Word.Document.12">
                  <p:embed/>
                </p:oleObj>
              </mc:Choice>
              <mc:Fallback>
                <p:oleObj name="Document" r:id="rId4" imgW="5651500" imgH="1981200" progId="Word.Document.12">
                  <p:embed/>
                  <p:pic>
                    <p:nvPicPr>
                      <p:cNvPr id="0" name=""/>
                      <p:cNvPicPr/>
                      <p:nvPr/>
                    </p:nvPicPr>
                    <p:blipFill>
                      <a:blip r:embed="rId5"/>
                      <a:stretch>
                        <a:fillRect/>
                      </a:stretch>
                    </p:blipFill>
                    <p:spPr>
                      <a:xfrm>
                        <a:off x="395536" y="1988840"/>
                        <a:ext cx="8352928" cy="4104456"/>
                      </a:xfrm>
                      <a:prstGeom prst="rect">
                        <a:avLst/>
                      </a:prstGeom>
                    </p:spPr>
                  </p:pic>
                </p:oleObj>
              </mc:Fallback>
            </mc:AlternateContent>
          </a:graphicData>
        </a:graphic>
      </p:graphicFrame>
    </p:spTree>
    <p:extLst>
      <p:ext uri="{BB962C8B-B14F-4D97-AF65-F5344CB8AC3E}">
        <p14:creationId xmlns:p14="http://schemas.microsoft.com/office/powerpoint/2010/main" val="286968093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Adherence Questions</a:t>
            </a:r>
            <a:endParaRPr lang="en-US" dirty="0"/>
          </a:p>
        </p:txBody>
      </p:sp>
      <p:sp>
        <p:nvSpPr>
          <p:cNvPr id="3" name="Content Placeholder 2"/>
          <p:cNvSpPr>
            <a:spLocks noGrp="1"/>
          </p:cNvSpPr>
          <p:nvPr>
            <p:ph idx="1"/>
          </p:nvPr>
        </p:nvSpPr>
        <p:spPr/>
        <p:txBody>
          <a:bodyPr/>
          <a:lstStyle/>
          <a:p>
            <a:pPr marL="0" indent="0">
              <a:buNone/>
            </a:pPr>
            <a:r>
              <a:rPr lang="en-US" dirty="0" smtClean="0">
                <a:latin typeface="+mj-lt"/>
              </a:rPr>
              <a:t>Baseline</a:t>
            </a:r>
          </a:p>
          <a:p>
            <a:r>
              <a:rPr lang="en-US" dirty="0" smtClean="0">
                <a:latin typeface="+mj-lt"/>
              </a:rPr>
              <a:t>Confidence (</a:t>
            </a:r>
            <a:r>
              <a:rPr lang="en-US" dirty="0" err="1" smtClean="0">
                <a:latin typeface="+mj-lt"/>
              </a:rPr>
              <a:t>Defusion</a:t>
            </a:r>
            <a:r>
              <a:rPr lang="en-US" dirty="0" smtClean="0">
                <a:latin typeface="+mj-lt"/>
              </a:rPr>
              <a:t> 4.38, Avoidance 4.47)</a:t>
            </a:r>
          </a:p>
          <a:p>
            <a:endParaRPr lang="en-US" dirty="0">
              <a:latin typeface="+mj-lt"/>
            </a:endParaRPr>
          </a:p>
          <a:p>
            <a:pPr marL="0" indent="0">
              <a:buNone/>
            </a:pPr>
            <a:r>
              <a:rPr lang="en-US" dirty="0" smtClean="0">
                <a:latin typeface="+mj-lt"/>
              </a:rPr>
              <a:t>Week 1</a:t>
            </a:r>
          </a:p>
          <a:p>
            <a:r>
              <a:rPr lang="en-US" dirty="0" smtClean="0">
                <a:latin typeface="+mj-lt"/>
              </a:rPr>
              <a:t>Usefulness (</a:t>
            </a:r>
            <a:r>
              <a:rPr lang="en-US" dirty="0" err="1" smtClean="0">
                <a:latin typeface="+mj-lt"/>
              </a:rPr>
              <a:t>Defusion</a:t>
            </a:r>
            <a:r>
              <a:rPr lang="en-US" dirty="0" smtClean="0">
                <a:latin typeface="+mj-lt"/>
              </a:rPr>
              <a:t> 4.00, Avoidance 3.80)</a:t>
            </a:r>
          </a:p>
          <a:p>
            <a:r>
              <a:rPr lang="en-US" dirty="0" smtClean="0">
                <a:latin typeface="+mj-lt"/>
              </a:rPr>
              <a:t>Use (</a:t>
            </a:r>
            <a:r>
              <a:rPr lang="en-US" dirty="0" err="1" smtClean="0">
                <a:latin typeface="+mj-lt"/>
              </a:rPr>
              <a:t>Defusion</a:t>
            </a:r>
            <a:r>
              <a:rPr lang="en-US" dirty="0" smtClean="0">
                <a:latin typeface="+mj-lt"/>
              </a:rPr>
              <a:t> 3.88, Avoidance 3.87) </a:t>
            </a:r>
            <a:endParaRPr lang="en-US" dirty="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16</a:t>
            </a:fld>
            <a:endParaRPr lang="en-US">
              <a:solidFill>
                <a:srgbClr val="04617B">
                  <a:shade val="90000"/>
                </a:srgbClr>
              </a:solidFill>
            </a:endParaRPr>
          </a:p>
        </p:txBody>
      </p:sp>
    </p:spTree>
    <p:extLst>
      <p:ext uri="{BB962C8B-B14F-4D97-AF65-F5344CB8AC3E}">
        <p14:creationId xmlns:p14="http://schemas.microsoft.com/office/powerpoint/2010/main" val="12286765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Autofit/>
          </a:bodyPr>
          <a:lstStyle/>
          <a:p>
            <a:pPr algn="ctr"/>
            <a:r>
              <a:rPr lang="en-GB" dirty="0" smtClean="0"/>
              <a:t>Results: Smoking Behaviour</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17</a:t>
            </a:fld>
            <a:endParaRPr lang="en-US">
              <a:solidFill>
                <a:srgbClr val="04617B">
                  <a:shade val="90000"/>
                </a:srgbClr>
              </a:solidFill>
            </a:endParaRPr>
          </a:p>
        </p:txBody>
      </p:sp>
      <p:graphicFrame>
        <p:nvGraphicFramePr>
          <p:cNvPr id="6" name="Chart 5"/>
          <p:cNvGraphicFramePr/>
          <p:nvPr>
            <p:extLst>
              <p:ext uri="{D42A27DB-BD31-4B8C-83A1-F6EECF244321}">
                <p14:modId xmlns:p14="http://schemas.microsoft.com/office/powerpoint/2010/main" val="318735344"/>
              </p:ext>
            </p:extLst>
          </p:nvPr>
        </p:nvGraphicFramePr>
        <p:xfrm>
          <a:off x="539552" y="1556792"/>
          <a:ext cx="813690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705102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GB" dirty="0" smtClean="0"/>
              <a:t>Defusion </a:t>
            </a:r>
            <a:r>
              <a:rPr lang="en-GB" b="1" dirty="0" smtClean="0"/>
              <a:t>is</a:t>
            </a:r>
            <a:r>
              <a:rPr lang="en-GB" dirty="0" smtClean="0"/>
              <a:t> good</a:t>
            </a:r>
            <a:endParaRPr lang="en-GB" dirty="0"/>
          </a:p>
        </p:txBody>
      </p:sp>
      <p:sp>
        <p:nvSpPr>
          <p:cNvPr id="3" name="Content Placeholder 2"/>
          <p:cNvSpPr>
            <a:spLocks noGrp="1"/>
          </p:cNvSpPr>
          <p:nvPr>
            <p:ph idx="1"/>
          </p:nvPr>
        </p:nvSpPr>
        <p:spPr>
          <a:xfrm>
            <a:off x="457200" y="1772816"/>
            <a:ext cx="8229600" cy="4551784"/>
          </a:xfrm>
        </p:spPr>
        <p:txBody>
          <a:bodyPr>
            <a:normAutofit/>
          </a:bodyPr>
          <a:lstStyle/>
          <a:p>
            <a:r>
              <a:rPr lang="en-US" dirty="0"/>
              <a:t>The participants in the defusion group smoked significantly less than those in the waitlist control group in week </a:t>
            </a:r>
            <a:r>
              <a:rPr lang="en-US" dirty="0" smtClean="0"/>
              <a:t>1.</a:t>
            </a:r>
          </a:p>
          <a:p>
            <a:endParaRPr lang="en-US" dirty="0"/>
          </a:p>
          <a:p>
            <a:r>
              <a:rPr lang="en-US" dirty="0" smtClean="0"/>
              <a:t>They smoked </a:t>
            </a:r>
            <a:r>
              <a:rPr lang="en-US" dirty="0"/>
              <a:t>significantly less than both groups (avoidance and waitlist control) in week 2</a:t>
            </a:r>
            <a:r>
              <a:rPr lang="en-US" dirty="0" smtClean="0"/>
              <a:t>.</a:t>
            </a:r>
          </a:p>
          <a:p>
            <a:pPr marL="0" indent="0">
              <a:buNone/>
            </a:pPr>
            <a:r>
              <a:rPr lang="en-US" dirty="0" smtClean="0"/>
              <a:t> </a:t>
            </a:r>
          </a:p>
          <a:p>
            <a:r>
              <a:rPr lang="en-US" dirty="0" smtClean="0"/>
              <a:t>No </a:t>
            </a:r>
            <a:r>
              <a:rPr lang="en-US" dirty="0"/>
              <a:t>differences were found between the avoidance and waitlist control group at week 1 or week 2. </a:t>
            </a: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18</a:t>
            </a:fld>
            <a:endParaRPr lang="en-US">
              <a:solidFill>
                <a:srgbClr val="04617B">
                  <a:shade val="90000"/>
                </a:srgbClr>
              </a:solidFill>
            </a:endParaRPr>
          </a:p>
        </p:txBody>
      </p:sp>
    </p:spTree>
    <p:extLst>
      <p:ext uri="{BB962C8B-B14F-4D97-AF65-F5344CB8AC3E}">
        <p14:creationId xmlns:p14="http://schemas.microsoft.com/office/powerpoint/2010/main" val="24597745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GB" dirty="0" smtClean="0"/>
              <a:t>Improvements are good</a:t>
            </a:r>
            <a:endParaRPr lang="en-GB" dirty="0"/>
          </a:p>
        </p:txBody>
      </p:sp>
      <p:sp>
        <p:nvSpPr>
          <p:cNvPr id="3" name="Content Placeholder 2"/>
          <p:cNvSpPr>
            <a:spLocks noGrp="1"/>
          </p:cNvSpPr>
          <p:nvPr>
            <p:ph idx="1"/>
          </p:nvPr>
        </p:nvSpPr>
        <p:spPr/>
        <p:txBody>
          <a:bodyPr/>
          <a:lstStyle/>
          <a:p>
            <a:r>
              <a:rPr lang="en-GB" dirty="0" smtClean="0"/>
              <a:t>There are a number of ways the research could be improved:</a:t>
            </a:r>
          </a:p>
          <a:p>
            <a:pPr lvl="1"/>
            <a:r>
              <a:rPr lang="en-GB" dirty="0"/>
              <a:t>A</a:t>
            </a:r>
            <a:r>
              <a:rPr lang="en-GB" dirty="0" smtClean="0"/>
              <a:t> </a:t>
            </a:r>
            <a:r>
              <a:rPr lang="en-GB" dirty="0"/>
              <a:t>better measure of treatment </a:t>
            </a:r>
            <a:r>
              <a:rPr lang="en-GB" dirty="0" smtClean="0"/>
              <a:t>adherence.</a:t>
            </a:r>
          </a:p>
          <a:p>
            <a:pPr lvl="1"/>
            <a:r>
              <a:rPr lang="en-GB" dirty="0" smtClean="0"/>
              <a:t>A biological measure of smoking behaviour.</a:t>
            </a:r>
          </a:p>
          <a:p>
            <a:pPr lvl="1"/>
            <a:r>
              <a:rPr lang="en-GB" dirty="0" smtClean="0"/>
              <a:t>Were people seeking help elsewhere?</a:t>
            </a:r>
          </a:p>
          <a:p>
            <a:pPr lvl="1"/>
            <a:r>
              <a:rPr lang="en-GB" dirty="0" smtClean="0"/>
              <a:t>Believability measures.</a:t>
            </a:r>
          </a:p>
          <a:p>
            <a:pPr lvl="1"/>
            <a:r>
              <a:rPr lang="en-GB" dirty="0" smtClean="0"/>
              <a:t>A post-experiment interview to note if participants avoided situations in order to control their smoking behaviour.</a:t>
            </a:r>
          </a:p>
          <a:p>
            <a:pPr lvl="1"/>
            <a:r>
              <a:rPr lang="en-GB" dirty="0" smtClean="0"/>
              <a:t>Appropriate follow up measures</a:t>
            </a: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19</a:t>
            </a:fld>
            <a:endParaRPr lang="en-US">
              <a:solidFill>
                <a:srgbClr val="04617B">
                  <a:shade val="90000"/>
                </a:srgbClr>
              </a:solidFill>
            </a:endParaRPr>
          </a:p>
        </p:txBody>
      </p:sp>
    </p:spTree>
    <p:extLst>
      <p:ext uri="{BB962C8B-B14F-4D97-AF65-F5344CB8AC3E}">
        <p14:creationId xmlns:p14="http://schemas.microsoft.com/office/powerpoint/2010/main" val="6083936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936104"/>
          </a:xfrm>
        </p:spPr>
        <p:txBody>
          <a:bodyPr/>
          <a:lstStyle/>
          <a:p>
            <a:pPr algn="ctr"/>
            <a:r>
              <a:rPr lang="en-GB" dirty="0" smtClean="0"/>
              <a:t>Smoking is bad</a:t>
            </a:r>
            <a:endParaRPr lang="en-GB" dirty="0"/>
          </a:p>
        </p:txBody>
      </p:sp>
      <p:sp>
        <p:nvSpPr>
          <p:cNvPr id="3" name="Content Placeholder 2"/>
          <p:cNvSpPr>
            <a:spLocks noGrp="1"/>
          </p:cNvSpPr>
          <p:nvPr>
            <p:ph idx="1"/>
          </p:nvPr>
        </p:nvSpPr>
        <p:spPr>
          <a:xfrm>
            <a:off x="457200" y="1772816"/>
            <a:ext cx="8229600" cy="4551784"/>
          </a:xfrm>
        </p:spPr>
        <p:txBody>
          <a:bodyPr>
            <a:normAutofit fontScale="92500"/>
          </a:bodyPr>
          <a:lstStyle/>
          <a:p>
            <a:r>
              <a:rPr lang="en-US" dirty="0" smtClean="0">
                <a:latin typeface="+mj-lt"/>
              </a:rPr>
              <a:t>Smoking is the leading cause of preventable death</a:t>
            </a:r>
          </a:p>
          <a:p>
            <a:endParaRPr lang="en-US" sz="800" dirty="0">
              <a:latin typeface="+mj-lt"/>
            </a:endParaRPr>
          </a:p>
          <a:p>
            <a:r>
              <a:rPr lang="en-US" dirty="0" smtClean="0">
                <a:latin typeface="+mj-lt"/>
              </a:rPr>
              <a:t>Two-thirds of smokers start before they are 18</a:t>
            </a:r>
          </a:p>
          <a:p>
            <a:pPr marL="0" indent="0">
              <a:buNone/>
            </a:pPr>
            <a:endParaRPr lang="en-US" sz="800" dirty="0" smtClean="0">
              <a:latin typeface="+mj-lt"/>
            </a:endParaRPr>
          </a:p>
          <a:p>
            <a:r>
              <a:rPr lang="en-US" dirty="0" smtClean="0">
                <a:latin typeface="+mj-lt"/>
              </a:rPr>
              <a:t>Smoking prevalence is </a:t>
            </a:r>
            <a:r>
              <a:rPr lang="en-US" b="1" dirty="0" smtClean="0">
                <a:latin typeface="+mj-lt"/>
              </a:rPr>
              <a:t>highest in the 25-34 age range </a:t>
            </a:r>
            <a:r>
              <a:rPr lang="en-US" dirty="0" smtClean="0">
                <a:latin typeface="+mj-lt"/>
              </a:rPr>
              <a:t>and </a:t>
            </a:r>
            <a:r>
              <a:rPr lang="en-US" dirty="0">
                <a:latin typeface="+mj-lt"/>
              </a:rPr>
              <a:t>g</a:t>
            </a:r>
            <a:r>
              <a:rPr lang="en-US" dirty="0" smtClean="0">
                <a:latin typeface="+mj-lt"/>
              </a:rPr>
              <a:t>roups such </a:t>
            </a:r>
            <a:r>
              <a:rPr lang="en-US" dirty="0">
                <a:latin typeface="+mj-lt"/>
              </a:rPr>
              <a:t>as University students, present with higher smoking rates than ever before </a:t>
            </a:r>
            <a:r>
              <a:rPr lang="en-US" sz="1800" dirty="0" smtClean="0">
                <a:latin typeface="+mj-lt"/>
              </a:rPr>
              <a:t>(</a:t>
            </a:r>
            <a:r>
              <a:rPr lang="en-US" sz="1800" dirty="0">
                <a:latin typeface="+mj-lt"/>
              </a:rPr>
              <a:t>Peters, </a:t>
            </a:r>
            <a:r>
              <a:rPr lang="en-US" sz="1800" dirty="0" err="1">
                <a:latin typeface="+mj-lt"/>
              </a:rPr>
              <a:t>Meshack</a:t>
            </a:r>
            <a:r>
              <a:rPr lang="en-US" sz="1800" dirty="0">
                <a:latin typeface="+mj-lt"/>
              </a:rPr>
              <a:t>, </a:t>
            </a:r>
            <a:r>
              <a:rPr lang="en-US" sz="1800" dirty="0" err="1">
                <a:latin typeface="+mj-lt"/>
              </a:rPr>
              <a:t>Kelder</a:t>
            </a:r>
            <a:r>
              <a:rPr lang="en-US" sz="1800" dirty="0">
                <a:latin typeface="+mj-lt"/>
              </a:rPr>
              <a:t>, Springer &amp;</a:t>
            </a:r>
            <a:r>
              <a:rPr lang="en-US" sz="1800" dirty="0" err="1">
                <a:latin typeface="+mj-lt"/>
              </a:rPr>
              <a:t>Agurcia</a:t>
            </a:r>
            <a:r>
              <a:rPr lang="en-US" sz="1800" dirty="0">
                <a:latin typeface="+mj-lt"/>
              </a:rPr>
              <a:t>, 2011; </a:t>
            </a:r>
            <a:r>
              <a:rPr lang="en-US" sz="1800" dirty="0" err="1">
                <a:latin typeface="+mj-lt"/>
              </a:rPr>
              <a:t>Soteriades</a:t>
            </a:r>
            <a:r>
              <a:rPr lang="en-US" sz="1800" dirty="0">
                <a:latin typeface="+mj-lt"/>
              </a:rPr>
              <a:t>, </a:t>
            </a:r>
            <a:r>
              <a:rPr lang="en-US" sz="1800" dirty="0" err="1">
                <a:latin typeface="+mj-lt"/>
              </a:rPr>
              <a:t>Spanoudis</a:t>
            </a:r>
            <a:r>
              <a:rPr lang="en-US" sz="1800" dirty="0">
                <a:latin typeface="+mj-lt"/>
              </a:rPr>
              <a:t>, </a:t>
            </a:r>
            <a:r>
              <a:rPr lang="en-US" sz="1800" dirty="0" err="1">
                <a:latin typeface="+mj-lt"/>
              </a:rPr>
              <a:t>Talias</a:t>
            </a:r>
            <a:r>
              <a:rPr lang="en-US" sz="1800" dirty="0">
                <a:latin typeface="+mj-lt"/>
              </a:rPr>
              <a:t>, Warren, &amp; </a:t>
            </a:r>
            <a:r>
              <a:rPr lang="en-US" sz="1800" dirty="0" err="1">
                <a:latin typeface="+mj-lt"/>
              </a:rPr>
              <a:t>DiFranza</a:t>
            </a:r>
            <a:r>
              <a:rPr lang="en-US" sz="1800" dirty="0">
                <a:latin typeface="+mj-lt"/>
              </a:rPr>
              <a:t>, 2011; </a:t>
            </a:r>
            <a:r>
              <a:rPr lang="en-US" sz="1800" dirty="0" err="1">
                <a:latin typeface="+mj-lt"/>
              </a:rPr>
              <a:t>Villanti</a:t>
            </a:r>
            <a:r>
              <a:rPr lang="en-US" sz="1800" dirty="0">
                <a:latin typeface="+mj-lt"/>
              </a:rPr>
              <a:t>, 2011; Wechsler, </a:t>
            </a:r>
            <a:r>
              <a:rPr lang="en-US" sz="1800" dirty="0" err="1">
                <a:latin typeface="+mj-lt"/>
              </a:rPr>
              <a:t>Rigotti</a:t>
            </a:r>
            <a:r>
              <a:rPr lang="en-US" sz="1800" dirty="0">
                <a:latin typeface="+mj-lt"/>
              </a:rPr>
              <a:t>, Gledhill-Hoyt&amp; Lee, 1998)</a:t>
            </a:r>
            <a:r>
              <a:rPr lang="en-US" sz="1800" dirty="0" smtClean="0">
                <a:latin typeface="+mj-lt"/>
              </a:rPr>
              <a:t>.</a:t>
            </a:r>
          </a:p>
          <a:p>
            <a:endParaRPr lang="en-US" sz="800" dirty="0">
              <a:latin typeface="+mj-lt"/>
            </a:endParaRPr>
          </a:p>
          <a:p>
            <a:r>
              <a:rPr lang="en-US" dirty="0" smtClean="0">
                <a:latin typeface="+mj-lt"/>
              </a:rPr>
              <a:t>Two-thirds of smokers would like to quit but around only 30% make an attempt</a:t>
            </a:r>
          </a:p>
          <a:p>
            <a:endParaRPr lang="en-US" sz="1000" dirty="0" smtClean="0">
              <a:latin typeface="+mj-lt"/>
            </a:endParaRPr>
          </a:p>
          <a:p>
            <a:r>
              <a:rPr lang="en-US" dirty="0" smtClean="0">
                <a:latin typeface="+mj-lt"/>
              </a:rPr>
              <a:t> Important to find interventions to reduce smoking behavior</a:t>
            </a:r>
            <a:endParaRPr lang="en-US" dirty="0">
              <a:latin typeface="+mj-lt"/>
            </a:endParaRPr>
          </a:p>
          <a:p>
            <a:endParaRPr lang="en-GB" sz="1800"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2</a:t>
            </a:fld>
            <a:endParaRPr lang="en-US">
              <a:solidFill>
                <a:srgbClr val="04617B">
                  <a:shade val="90000"/>
                </a:srgbClr>
              </a:solidFill>
            </a:endParaRPr>
          </a:p>
        </p:txBody>
      </p:sp>
    </p:spTree>
    <p:extLst>
      <p:ext uri="{BB962C8B-B14F-4D97-AF65-F5344CB8AC3E}">
        <p14:creationId xmlns:p14="http://schemas.microsoft.com/office/powerpoint/2010/main" val="360040802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GB" dirty="0" smtClean="0"/>
              <a:t>Take home message</a:t>
            </a:r>
            <a:endParaRPr lang="en-GB" dirty="0"/>
          </a:p>
        </p:txBody>
      </p:sp>
      <p:sp>
        <p:nvSpPr>
          <p:cNvPr id="3" name="Content Placeholder 2"/>
          <p:cNvSpPr>
            <a:spLocks noGrp="1"/>
          </p:cNvSpPr>
          <p:nvPr>
            <p:ph idx="1"/>
          </p:nvPr>
        </p:nvSpPr>
        <p:spPr/>
        <p:txBody>
          <a:bodyPr>
            <a:normAutofit/>
          </a:bodyPr>
          <a:lstStyle/>
          <a:p>
            <a:r>
              <a:rPr lang="en-GB" dirty="0" smtClean="0"/>
              <a:t>Smoking is bad</a:t>
            </a:r>
          </a:p>
          <a:p>
            <a:pPr lvl="1"/>
            <a:r>
              <a:rPr lang="en-GB" dirty="0" smtClean="0"/>
              <a:t>We all knew that.</a:t>
            </a:r>
          </a:p>
          <a:p>
            <a:pPr lvl="1"/>
            <a:endParaRPr lang="en-GB" dirty="0" smtClean="0"/>
          </a:p>
          <a:p>
            <a:r>
              <a:rPr lang="en-GB" dirty="0" smtClean="0"/>
              <a:t>Defusion is good</a:t>
            </a:r>
          </a:p>
          <a:p>
            <a:pPr lvl="1"/>
            <a:r>
              <a:rPr lang="en-GB" dirty="0" smtClean="0"/>
              <a:t>A 1o-15 </a:t>
            </a:r>
            <a:r>
              <a:rPr lang="en-GB" dirty="0"/>
              <a:t>minute defusion intervention allowed participants to control their behavior such that a significant reduction in smoking behavior was </a:t>
            </a:r>
            <a:r>
              <a:rPr lang="en-GB" dirty="0" smtClean="0"/>
              <a:t>recorded.</a:t>
            </a: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20</a:t>
            </a:fld>
            <a:endParaRPr lang="en-US">
              <a:solidFill>
                <a:srgbClr val="04617B">
                  <a:shade val="90000"/>
                </a:srgbClr>
              </a:solidFill>
            </a:endParaRPr>
          </a:p>
        </p:txBody>
      </p:sp>
    </p:spTree>
    <p:extLst>
      <p:ext uri="{BB962C8B-B14F-4D97-AF65-F5344CB8AC3E}">
        <p14:creationId xmlns:p14="http://schemas.microsoft.com/office/powerpoint/2010/main" val="10175445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lstStyle/>
          <a:p>
            <a:pPr algn="ctr"/>
            <a:r>
              <a:rPr lang="en-GB" dirty="0" smtClean="0"/>
              <a:t>Thank moo for listening!</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2348880"/>
            <a:ext cx="5088566" cy="3816424"/>
          </a:xfrm>
        </p:spPr>
      </p:pic>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33188525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a:bodyPr>
          <a:lstStyle/>
          <a:p>
            <a:pPr algn="ctr"/>
            <a:r>
              <a:rPr lang="en-GB" dirty="0" smtClean="0"/>
              <a:t>Avoidance is bad</a:t>
            </a:r>
            <a:endParaRPr lang="en-GB" dirty="0"/>
          </a:p>
        </p:txBody>
      </p:sp>
      <p:sp>
        <p:nvSpPr>
          <p:cNvPr id="3" name="Content Placeholder 2"/>
          <p:cNvSpPr>
            <a:spLocks noGrp="1"/>
          </p:cNvSpPr>
          <p:nvPr>
            <p:ph idx="1"/>
          </p:nvPr>
        </p:nvSpPr>
        <p:spPr>
          <a:xfrm>
            <a:off x="457200" y="1772816"/>
            <a:ext cx="8229600" cy="4551784"/>
          </a:xfrm>
        </p:spPr>
        <p:txBody>
          <a:bodyPr/>
          <a:lstStyle/>
          <a:p>
            <a:r>
              <a:rPr lang="en-GB" dirty="0" smtClean="0">
                <a:latin typeface="+mj-lt"/>
              </a:rPr>
              <a:t>One way people manage unwanted thoughts</a:t>
            </a:r>
            <a:r>
              <a:rPr lang="en-GB" dirty="0">
                <a:latin typeface="+mj-lt"/>
              </a:rPr>
              <a:t> </a:t>
            </a:r>
            <a:r>
              <a:rPr lang="en-GB" dirty="0" smtClean="0">
                <a:latin typeface="+mj-lt"/>
              </a:rPr>
              <a:t>and cravings is avoidance.</a:t>
            </a:r>
          </a:p>
          <a:p>
            <a:endParaRPr lang="en-GB" dirty="0" smtClean="0">
              <a:latin typeface="+mj-lt"/>
            </a:endParaRPr>
          </a:p>
          <a:p>
            <a:r>
              <a:rPr lang="en-GB" dirty="0" smtClean="0">
                <a:latin typeface="+mj-lt"/>
              </a:rPr>
              <a:t>However, much research suggests that trying to avoid an unwanted thought may increase the amount it intrudes.</a:t>
            </a:r>
          </a:p>
          <a:p>
            <a:endParaRPr lang="en-GB" dirty="0" smtClean="0">
              <a:latin typeface="+mj-lt"/>
            </a:endParaRPr>
          </a:p>
          <a:p>
            <a:r>
              <a:rPr lang="en-GB" dirty="0" smtClean="0">
                <a:latin typeface="+mj-lt"/>
              </a:rPr>
              <a:t>It may also cause a behavioral rebound effect:</a:t>
            </a:r>
          </a:p>
          <a:p>
            <a:pPr lvl="1"/>
            <a:r>
              <a:rPr lang="en-GB" dirty="0" smtClean="0">
                <a:latin typeface="+mj-lt"/>
              </a:rPr>
              <a:t>Hooper, Sandoz, Ashton, Clarke and McHugh (2012)</a:t>
            </a:r>
            <a:endParaRPr lang="en-GB" dirty="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3</a:t>
            </a:fld>
            <a:endParaRPr lang="en-US">
              <a:solidFill>
                <a:srgbClr val="04617B">
                  <a:shade val="90000"/>
                </a:srgbClr>
              </a:solidFill>
            </a:endParaRPr>
          </a:p>
        </p:txBody>
      </p:sp>
    </p:spTree>
    <p:extLst>
      <p:ext uri="{BB962C8B-B14F-4D97-AF65-F5344CB8AC3E}">
        <p14:creationId xmlns:p14="http://schemas.microsoft.com/office/powerpoint/2010/main" val="21414171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08112"/>
          </a:xfrm>
        </p:spPr>
        <p:txBody>
          <a:bodyPr>
            <a:normAutofit/>
          </a:bodyPr>
          <a:lstStyle/>
          <a:p>
            <a:pPr algn="ctr"/>
            <a:r>
              <a:rPr lang="en-GB" dirty="0" smtClean="0"/>
              <a:t>But it may work short term…..</a:t>
            </a:r>
            <a:endParaRPr lang="en-GB" dirty="0"/>
          </a:p>
        </p:txBody>
      </p:sp>
      <p:sp>
        <p:nvSpPr>
          <p:cNvPr id="3" name="Content Placeholder 2"/>
          <p:cNvSpPr>
            <a:spLocks noGrp="1"/>
          </p:cNvSpPr>
          <p:nvPr>
            <p:ph idx="1"/>
          </p:nvPr>
        </p:nvSpPr>
        <p:spPr>
          <a:xfrm>
            <a:off x="457200" y="1700808"/>
            <a:ext cx="8229600" cy="5040560"/>
          </a:xfrm>
        </p:spPr>
        <p:txBody>
          <a:bodyPr>
            <a:normAutofit/>
          </a:bodyPr>
          <a:lstStyle/>
          <a:p>
            <a:r>
              <a:rPr lang="en-GB" dirty="0">
                <a:latin typeface="+mj-lt"/>
              </a:rPr>
              <a:t>Erskine, Georgiou and </a:t>
            </a:r>
            <a:r>
              <a:rPr lang="en-GB" dirty="0" err="1">
                <a:latin typeface="+mj-lt"/>
              </a:rPr>
              <a:t>Kvavilashvili</a:t>
            </a:r>
            <a:r>
              <a:rPr lang="en-GB" dirty="0">
                <a:latin typeface="+mj-lt"/>
              </a:rPr>
              <a:t> (2010</a:t>
            </a:r>
            <a:r>
              <a:rPr lang="en-GB" dirty="0" smtClean="0">
                <a:latin typeface="+mj-lt"/>
              </a:rPr>
              <a:t>) measured smoking behaviour over 3 weeks</a:t>
            </a:r>
          </a:p>
          <a:p>
            <a:pPr marL="0" indent="0">
              <a:buNone/>
            </a:pPr>
            <a:endParaRPr lang="en-GB" sz="800" dirty="0" smtClean="0">
              <a:latin typeface="+mj-lt"/>
            </a:endParaRPr>
          </a:p>
          <a:p>
            <a:r>
              <a:rPr lang="en-GB" dirty="0" err="1" smtClean="0">
                <a:latin typeface="+mj-lt"/>
              </a:rPr>
              <a:t>Pts</a:t>
            </a:r>
            <a:r>
              <a:rPr lang="en-GB" dirty="0" smtClean="0">
                <a:latin typeface="+mj-lt"/>
              </a:rPr>
              <a:t> divided into 3 groups</a:t>
            </a:r>
            <a:endParaRPr lang="en-GB" dirty="0">
              <a:latin typeface="+mj-lt"/>
            </a:endParaRPr>
          </a:p>
          <a:p>
            <a:pPr lvl="1"/>
            <a:r>
              <a:rPr lang="en-GB" dirty="0" smtClean="0">
                <a:latin typeface="+mj-lt"/>
              </a:rPr>
              <a:t>Suppression group – supress all thoughts of smoking</a:t>
            </a:r>
          </a:p>
          <a:p>
            <a:pPr lvl="1"/>
            <a:r>
              <a:rPr lang="en-GB" dirty="0">
                <a:latin typeface="+mj-lt"/>
              </a:rPr>
              <a:t>E</a:t>
            </a:r>
            <a:r>
              <a:rPr lang="en-GB" dirty="0" smtClean="0">
                <a:latin typeface="+mj-lt"/>
              </a:rPr>
              <a:t>xpression group – think about smoking as much as possible</a:t>
            </a:r>
          </a:p>
          <a:p>
            <a:pPr lvl="1"/>
            <a:r>
              <a:rPr lang="en-GB" dirty="0">
                <a:latin typeface="+mj-lt"/>
              </a:rPr>
              <a:t>C</a:t>
            </a:r>
            <a:r>
              <a:rPr lang="en-GB" dirty="0" smtClean="0">
                <a:latin typeface="+mj-lt"/>
              </a:rPr>
              <a:t>ontrol group</a:t>
            </a:r>
            <a:r>
              <a:rPr lang="en-GB" dirty="0">
                <a:latin typeface="+mj-lt"/>
              </a:rPr>
              <a:t> </a:t>
            </a:r>
            <a:r>
              <a:rPr lang="en-GB" dirty="0" smtClean="0">
                <a:latin typeface="+mj-lt"/>
              </a:rPr>
              <a:t>– just monitor smoking behaviour</a:t>
            </a:r>
          </a:p>
          <a:p>
            <a:pPr marL="0" indent="0">
              <a:buNone/>
            </a:pPr>
            <a:endParaRPr lang="en-GB" sz="800" dirty="0">
              <a:latin typeface="+mj-lt"/>
            </a:endParaRPr>
          </a:p>
          <a:p>
            <a:r>
              <a:rPr lang="en-GB" dirty="0" err="1" smtClean="0">
                <a:latin typeface="+mj-lt"/>
              </a:rPr>
              <a:t>Wk</a:t>
            </a:r>
            <a:r>
              <a:rPr lang="en-GB" dirty="0" smtClean="0">
                <a:latin typeface="+mj-lt"/>
              </a:rPr>
              <a:t> 1: just monitor smoking behaviour</a:t>
            </a:r>
          </a:p>
          <a:p>
            <a:r>
              <a:rPr lang="en-GB" dirty="0" err="1" smtClean="0">
                <a:latin typeface="+mj-lt"/>
              </a:rPr>
              <a:t>Wk</a:t>
            </a:r>
            <a:r>
              <a:rPr lang="en-GB" dirty="0" smtClean="0">
                <a:latin typeface="+mj-lt"/>
              </a:rPr>
              <a:t> 2: intervention (supress/express/monitor)</a:t>
            </a:r>
          </a:p>
          <a:p>
            <a:r>
              <a:rPr lang="en-GB" dirty="0" err="1" smtClean="0">
                <a:latin typeface="+mj-lt"/>
              </a:rPr>
              <a:t>Wk</a:t>
            </a:r>
            <a:r>
              <a:rPr lang="en-GB" dirty="0" smtClean="0">
                <a:latin typeface="+mj-lt"/>
              </a:rPr>
              <a:t> 3: just monitor smoking behaviour</a:t>
            </a:r>
          </a:p>
          <a:p>
            <a:pPr marL="0" indent="0">
              <a:buNone/>
            </a:pPr>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4</a:t>
            </a:fld>
            <a:endParaRPr lang="en-US">
              <a:solidFill>
                <a:srgbClr val="04617B">
                  <a:shade val="90000"/>
                </a:srgbClr>
              </a:solidFill>
            </a:endParaRPr>
          </a:p>
        </p:txBody>
      </p:sp>
    </p:spTree>
    <p:extLst>
      <p:ext uri="{BB962C8B-B14F-4D97-AF65-F5344CB8AC3E}">
        <p14:creationId xmlns:p14="http://schemas.microsoft.com/office/powerpoint/2010/main" val="27922286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GB" dirty="0" smtClean="0"/>
              <a:t>ACT is good</a:t>
            </a:r>
            <a:endParaRPr lang="en-GB" dirty="0"/>
          </a:p>
        </p:txBody>
      </p:sp>
      <p:sp>
        <p:nvSpPr>
          <p:cNvPr id="3" name="Content Placeholder 2"/>
          <p:cNvSpPr>
            <a:spLocks noGrp="1"/>
          </p:cNvSpPr>
          <p:nvPr>
            <p:ph idx="1"/>
          </p:nvPr>
        </p:nvSpPr>
        <p:spPr>
          <a:xfrm>
            <a:off x="457200" y="1772816"/>
            <a:ext cx="8229600" cy="4551784"/>
          </a:xfrm>
        </p:spPr>
        <p:txBody>
          <a:bodyPr>
            <a:normAutofit fontScale="92500" lnSpcReduction="20000"/>
          </a:bodyPr>
          <a:lstStyle/>
          <a:p>
            <a:r>
              <a:rPr lang="en-GB" dirty="0" smtClean="0">
                <a:latin typeface="+mj-lt"/>
              </a:rPr>
              <a:t>Investigations have been conducted which display that the full ACT package may be useful in the treatment of smoking cessation (Gifford </a:t>
            </a:r>
            <a:r>
              <a:rPr lang="en-GB" dirty="0">
                <a:latin typeface="+mj-lt"/>
              </a:rPr>
              <a:t>et </a:t>
            </a:r>
            <a:r>
              <a:rPr lang="en-GB" dirty="0" smtClean="0">
                <a:latin typeface="+mj-lt"/>
              </a:rPr>
              <a:t>al., 2004, 2011; </a:t>
            </a:r>
            <a:r>
              <a:rPr lang="en-GB" dirty="0">
                <a:latin typeface="+mj-lt"/>
              </a:rPr>
              <a:t>Hernandez et al, </a:t>
            </a:r>
            <a:r>
              <a:rPr lang="en-GB" dirty="0" smtClean="0">
                <a:latin typeface="+mj-lt"/>
              </a:rPr>
              <a:t>2009; Bricker</a:t>
            </a:r>
            <a:r>
              <a:rPr lang="en-GB" dirty="0">
                <a:latin typeface="+mj-lt"/>
              </a:rPr>
              <a:t> </a:t>
            </a:r>
            <a:r>
              <a:rPr lang="en-GB" dirty="0" smtClean="0">
                <a:latin typeface="+mj-lt"/>
              </a:rPr>
              <a:t>et al. 2010, 2013, 2014 ).</a:t>
            </a:r>
          </a:p>
          <a:p>
            <a:endParaRPr lang="en-GB" dirty="0">
              <a:latin typeface="+mj-lt"/>
            </a:endParaRPr>
          </a:p>
          <a:p>
            <a:r>
              <a:rPr lang="en-GB" dirty="0" smtClean="0">
                <a:latin typeface="+mj-lt"/>
              </a:rPr>
              <a:t>However, it is important that we understand the processes that contribute to clinically relevant improvements in clients.</a:t>
            </a:r>
          </a:p>
          <a:p>
            <a:endParaRPr lang="en-GB" dirty="0">
              <a:latin typeface="+mj-lt"/>
            </a:endParaRPr>
          </a:p>
          <a:p>
            <a:r>
              <a:rPr lang="en-GB" dirty="0" smtClean="0">
                <a:latin typeface="+mj-lt"/>
              </a:rPr>
              <a:t>For this reason, the investigation of each ACT component is crucial. </a:t>
            </a:r>
          </a:p>
          <a:p>
            <a:pPr lvl="1"/>
            <a:r>
              <a:rPr lang="en-GB" dirty="0" smtClean="0">
                <a:latin typeface="+mj-lt"/>
              </a:rPr>
              <a:t>A </a:t>
            </a:r>
            <a:r>
              <a:rPr lang="en-GB" dirty="0">
                <a:latin typeface="+mj-lt"/>
              </a:rPr>
              <a:t>recent meta-analysis conducted by Levin, Hildebrandt, Lillis &amp; Hayes </a:t>
            </a:r>
            <a:r>
              <a:rPr lang="en-GB" dirty="0" smtClean="0">
                <a:latin typeface="+mj-lt"/>
              </a:rPr>
              <a:t>(2013) </a:t>
            </a:r>
            <a:r>
              <a:rPr lang="en-GB" dirty="0">
                <a:latin typeface="+mj-lt"/>
              </a:rPr>
              <a:t>investigating the utility of each ACT process indicated generous effect sizes.</a:t>
            </a:r>
          </a:p>
          <a:p>
            <a:endParaRPr lang="en-GB" dirty="0"/>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5</a:t>
            </a:fld>
            <a:endParaRPr lang="en-US">
              <a:solidFill>
                <a:srgbClr val="04617B">
                  <a:shade val="90000"/>
                </a:srgbClr>
              </a:solidFill>
            </a:endParaRPr>
          </a:p>
        </p:txBody>
      </p:sp>
    </p:spTree>
    <p:extLst>
      <p:ext uri="{BB962C8B-B14F-4D97-AF65-F5344CB8AC3E}">
        <p14:creationId xmlns:p14="http://schemas.microsoft.com/office/powerpoint/2010/main" val="15063725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pPr algn="ctr"/>
            <a:r>
              <a:rPr lang="en-GB" dirty="0" smtClean="0"/>
              <a:t>Therapy takes time</a:t>
            </a:r>
            <a:endParaRPr lang="en-GB" dirty="0"/>
          </a:p>
        </p:txBody>
      </p:sp>
      <p:sp>
        <p:nvSpPr>
          <p:cNvPr id="3" name="Content Placeholder 2"/>
          <p:cNvSpPr>
            <a:spLocks noGrp="1"/>
          </p:cNvSpPr>
          <p:nvPr>
            <p:ph idx="1"/>
          </p:nvPr>
        </p:nvSpPr>
        <p:spPr>
          <a:xfrm>
            <a:off x="457200" y="1772816"/>
            <a:ext cx="8229600" cy="4551784"/>
          </a:xfrm>
        </p:spPr>
        <p:txBody>
          <a:bodyPr>
            <a:normAutofit fontScale="92500"/>
          </a:bodyPr>
          <a:lstStyle/>
          <a:p>
            <a:r>
              <a:rPr lang="en-GB" dirty="0" smtClean="0">
                <a:latin typeface="+mj-lt"/>
              </a:rPr>
              <a:t>Another reason that the investigation of each component is important is because applying specific process based interventions takes less time than full-blown therapy.</a:t>
            </a:r>
          </a:p>
          <a:p>
            <a:endParaRPr lang="en-GB" dirty="0" smtClean="0">
              <a:latin typeface="+mj-lt"/>
            </a:endParaRPr>
          </a:p>
          <a:p>
            <a:r>
              <a:rPr lang="en-GB" dirty="0" smtClean="0">
                <a:latin typeface="+mj-lt"/>
              </a:rPr>
              <a:t>If </a:t>
            </a:r>
            <a:r>
              <a:rPr lang="en-GB" dirty="0">
                <a:latin typeface="+mj-lt"/>
              </a:rPr>
              <a:t>brief and effective interventions can be </a:t>
            </a:r>
            <a:r>
              <a:rPr lang="en-GB" dirty="0" smtClean="0">
                <a:latin typeface="+mj-lt"/>
              </a:rPr>
              <a:t>developed then </a:t>
            </a:r>
            <a:r>
              <a:rPr lang="en-GB" dirty="0">
                <a:latin typeface="+mj-lt"/>
              </a:rPr>
              <a:t>these could be administered to those in the general public who do not have the time or financial resources for Nicotine Replacement Therapy or full length Psychological Therapy</a:t>
            </a:r>
            <a:r>
              <a:rPr lang="en-GB" dirty="0" smtClean="0">
                <a:latin typeface="+mj-lt"/>
              </a:rPr>
              <a:t>.</a:t>
            </a:r>
          </a:p>
          <a:p>
            <a:endParaRPr lang="en-GB" dirty="0">
              <a:latin typeface="+mj-lt"/>
            </a:endParaRPr>
          </a:p>
          <a:p>
            <a:r>
              <a:rPr lang="en-GB" dirty="0" smtClean="0">
                <a:latin typeface="+mj-lt"/>
              </a:rPr>
              <a:t>We feel that a brief defusion intervention could alter smoking behavior.</a:t>
            </a:r>
            <a:endParaRPr lang="en-GB" dirty="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6</a:t>
            </a:fld>
            <a:endParaRPr lang="en-US">
              <a:solidFill>
                <a:srgbClr val="04617B">
                  <a:shade val="90000"/>
                </a:srgbClr>
              </a:solidFill>
            </a:endParaRPr>
          </a:p>
        </p:txBody>
      </p:sp>
    </p:spTree>
    <p:extLst>
      <p:ext uri="{BB962C8B-B14F-4D97-AF65-F5344CB8AC3E}">
        <p14:creationId xmlns:p14="http://schemas.microsoft.com/office/powerpoint/2010/main" val="9308855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936104"/>
          </a:xfrm>
        </p:spPr>
        <p:txBody>
          <a:bodyPr>
            <a:normAutofit/>
          </a:bodyPr>
          <a:lstStyle/>
          <a:p>
            <a:pPr algn="ctr"/>
            <a:r>
              <a:rPr lang="en-GB" dirty="0" smtClean="0"/>
              <a:t>Defusion is good</a:t>
            </a:r>
            <a:endParaRPr lang="en-GB" dirty="0"/>
          </a:p>
        </p:txBody>
      </p:sp>
      <p:sp>
        <p:nvSpPr>
          <p:cNvPr id="3" name="Content Placeholder 2"/>
          <p:cNvSpPr>
            <a:spLocks noGrp="1"/>
          </p:cNvSpPr>
          <p:nvPr>
            <p:ph idx="1"/>
          </p:nvPr>
        </p:nvSpPr>
        <p:spPr>
          <a:xfrm>
            <a:off x="457200" y="1700808"/>
            <a:ext cx="8229600" cy="4752528"/>
          </a:xfrm>
        </p:spPr>
        <p:txBody>
          <a:bodyPr>
            <a:normAutofit/>
          </a:bodyPr>
          <a:lstStyle/>
          <a:p>
            <a:r>
              <a:rPr lang="en-GB" dirty="0">
                <a:latin typeface="+mj-lt"/>
              </a:rPr>
              <a:t>Defusion encourages clients to distance themselves from their thoughts, whilst helping them to understand that their thoughts do not have to be causal to their actions when they are not in the service of valued </a:t>
            </a:r>
            <a:r>
              <a:rPr lang="en-GB" dirty="0" smtClean="0">
                <a:latin typeface="+mj-lt"/>
              </a:rPr>
              <a:t>ends.</a:t>
            </a:r>
          </a:p>
          <a:p>
            <a:endParaRPr lang="en-GB" dirty="0" smtClean="0">
              <a:latin typeface="+mj-lt"/>
            </a:endParaRPr>
          </a:p>
          <a:p>
            <a:r>
              <a:rPr lang="en-GB" dirty="0" smtClean="0">
                <a:latin typeface="+mj-lt"/>
              </a:rPr>
              <a:t>Much research suggests that defusion may be worth investigating as an alternative to avoidance in the management of unwanted thoughts </a:t>
            </a:r>
            <a:r>
              <a:rPr lang="en-GB" sz="1800" dirty="0" smtClean="0">
                <a:latin typeface="+mj-lt"/>
              </a:rPr>
              <a:t>(</a:t>
            </a:r>
            <a:r>
              <a:rPr lang="en-GB" sz="1800" dirty="0">
                <a:latin typeface="+mj-lt"/>
              </a:rPr>
              <a:t>De Young et al. 2010; Deacon et al., 2011; Healy et al., 2008; Hooper, Sandoz, Ashton, Clarke &amp; McHugh, 2012; Hooper &amp; McHugh, in </a:t>
            </a:r>
            <a:r>
              <a:rPr lang="en-GB" sz="1800" dirty="0" smtClean="0">
                <a:latin typeface="+mj-lt"/>
              </a:rPr>
              <a:t>press; Masuda </a:t>
            </a:r>
            <a:r>
              <a:rPr lang="en-GB" sz="1800" dirty="0">
                <a:latin typeface="+mj-lt"/>
              </a:rPr>
              <a:t>et al., 2009; Masuda, et al., 2010; Masuda, </a:t>
            </a:r>
            <a:r>
              <a:rPr lang="en-GB" sz="1800" dirty="0" err="1">
                <a:latin typeface="+mj-lt"/>
              </a:rPr>
              <a:t>Twohig</a:t>
            </a:r>
            <a:r>
              <a:rPr lang="en-GB" sz="1800" dirty="0">
                <a:latin typeface="+mj-lt"/>
              </a:rPr>
              <a:t>, et al., </a:t>
            </a:r>
            <a:r>
              <a:rPr lang="en-GB" sz="1800" dirty="0" smtClean="0">
                <a:latin typeface="+mj-lt"/>
              </a:rPr>
              <a:t>2010;).</a:t>
            </a: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7</a:t>
            </a:fld>
            <a:endParaRPr lang="en-US">
              <a:solidFill>
                <a:srgbClr val="04617B">
                  <a:shade val="90000"/>
                </a:srgbClr>
              </a:solidFill>
            </a:endParaRPr>
          </a:p>
        </p:txBody>
      </p:sp>
    </p:spTree>
    <p:extLst>
      <p:ext uri="{BB962C8B-B14F-4D97-AF65-F5344CB8AC3E}">
        <p14:creationId xmlns:p14="http://schemas.microsoft.com/office/powerpoint/2010/main" val="80184278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GB" dirty="0" smtClean="0"/>
              <a:t>The current study </a:t>
            </a:r>
            <a:endParaRPr lang="en-GB" dirty="0"/>
          </a:p>
        </p:txBody>
      </p:sp>
      <p:sp>
        <p:nvSpPr>
          <p:cNvPr id="3" name="Content Placeholder 2"/>
          <p:cNvSpPr>
            <a:spLocks noGrp="1"/>
          </p:cNvSpPr>
          <p:nvPr>
            <p:ph idx="1"/>
          </p:nvPr>
        </p:nvSpPr>
        <p:spPr>
          <a:xfrm>
            <a:off x="457200" y="1700808"/>
            <a:ext cx="8229600" cy="4623792"/>
          </a:xfrm>
        </p:spPr>
        <p:txBody>
          <a:bodyPr>
            <a:normAutofit/>
          </a:bodyPr>
          <a:lstStyle/>
          <a:p>
            <a:pPr marL="514350" indent="-514350">
              <a:buAutoNum type="arabicPeriod"/>
            </a:pPr>
            <a:r>
              <a:rPr lang="en-GB" dirty="0" smtClean="0">
                <a:latin typeface="+mj-lt"/>
              </a:rPr>
              <a:t>Participants, </a:t>
            </a:r>
            <a:r>
              <a:rPr lang="en-GB" dirty="0">
                <a:latin typeface="+mj-lt"/>
              </a:rPr>
              <a:t>recruited based on their desire to quit smoking, </a:t>
            </a:r>
            <a:r>
              <a:rPr lang="en-GB" dirty="0" smtClean="0">
                <a:latin typeface="+mj-lt"/>
              </a:rPr>
              <a:t>were asked </a:t>
            </a:r>
            <a:r>
              <a:rPr lang="en-GB" dirty="0">
                <a:latin typeface="+mj-lt"/>
              </a:rPr>
              <a:t>to reduce and measure their smoking behavior for a </a:t>
            </a:r>
            <a:r>
              <a:rPr lang="en-GB" dirty="0" smtClean="0">
                <a:latin typeface="+mj-lt"/>
              </a:rPr>
              <a:t>one-week period. </a:t>
            </a:r>
            <a:endParaRPr lang="en-GB" dirty="0">
              <a:latin typeface="+mj-lt"/>
            </a:endParaRPr>
          </a:p>
          <a:p>
            <a:pPr marL="514350" indent="-514350">
              <a:buAutoNum type="arabicPeriod"/>
            </a:pPr>
            <a:r>
              <a:rPr lang="en-GB" dirty="0" smtClean="0">
                <a:latin typeface="+mj-lt"/>
              </a:rPr>
              <a:t>In </a:t>
            </a:r>
            <a:r>
              <a:rPr lang="en-GB" dirty="0">
                <a:latin typeface="+mj-lt"/>
              </a:rPr>
              <a:t>order to help participants reduce their smoking behavior they </a:t>
            </a:r>
            <a:r>
              <a:rPr lang="en-GB" dirty="0" smtClean="0">
                <a:latin typeface="+mj-lt"/>
              </a:rPr>
              <a:t>were given one of two interventions; avoidance or defusion. A wait list control group was also included.</a:t>
            </a:r>
            <a:endParaRPr lang="en-GB" dirty="0">
              <a:latin typeface="+mj-lt"/>
            </a:endParaRPr>
          </a:p>
          <a:p>
            <a:pPr marL="514350" indent="-514350">
              <a:buAutoNum type="arabicPeriod"/>
            </a:pPr>
            <a:r>
              <a:rPr lang="en-GB" dirty="0">
                <a:latin typeface="+mj-lt"/>
              </a:rPr>
              <a:t>A</a:t>
            </a:r>
            <a:r>
              <a:rPr lang="en-GB" dirty="0" smtClean="0">
                <a:latin typeface="+mj-lt"/>
              </a:rPr>
              <a:t> rebound week was included where all </a:t>
            </a:r>
            <a:r>
              <a:rPr lang="en-GB" dirty="0">
                <a:latin typeface="+mj-lt"/>
              </a:rPr>
              <a:t>participants </a:t>
            </a:r>
            <a:r>
              <a:rPr lang="en-GB" dirty="0" smtClean="0">
                <a:latin typeface="+mj-lt"/>
              </a:rPr>
              <a:t>were relieved </a:t>
            </a:r>
            <a:r>
              <a:rPr lang="en-GB" dirty="0">
                <a:latin typeface="+mj-lt"/>
              </a:rPr>
              <a:t>of the instruction to reduce cigarette consumption and </a:t>
            </a:r>
            <a:r>
              <a:rPr lang="en-GB" dirty="0" smtClean="0">
                <a:latin typeface="+mj-lt"/>
              </a:rPr>
              <a:t>were simply instructed </a:t>
            </a:r>
            <a:r>
              <a:rPr lang="en-GB" dirty="0">
                <a:latin typeface="+mj-lt"/>
              </a:rPr>
              <a:t>to monitor and measure their smoking behavior. </a:t>
            </a:r>
            <a:endParaRPr lang="en-GB" dirty="0" smtClean="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8</a:t>
            </a:fld>
            <a:endParaRPr lang="en-US">
              <a:solidFill>
                <a:srgbClr val="04617B">
                  <a:shade val="90000"/>
                </a:srgbClr>
              </a:solidFill>
            </a:endParaRPr>
          </a:p>
        </p:txBody>
      </p:sp>
    </p:spTree>
    <p:extLst>
      <p:ext uri="{BB962C8B-B14F-4D97-AF65-F5344CB8AC3E}">
        <p14:creationId xmlns:p14="http://schemas.microsoft.com/office/powerpoint/2010/main" val="17107898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GB" dirty="0" smtClean="0"/>
              <a:t>Method</a:t>
            </a:r>
            <a:endParaRPr lang="en-GB" dirty="0"/>
          </a:p>
        </p:txBody>
      </p:sp>
      <p:sp>
        <p:nvSpPr>
          <p:cNvPr id="3" name="Content Placeholder 2"/>
          <p:cNvSpPr>
            <a:spLocks noGrp="1"/>
          </p:cNvSpPr>
          <p:nvPr>
            <p:ph idx="1"/>
          </p:nvPr>
        </p:nvSpPr>
        <p:spPr>
          <a:xfrm>
            <a:off x="457200" y="1700808"/>
            <a:ext cx="8229600" cy="4623792"/>
          </a:xfrm>
        </p:spPr>
        <p:txBody>
          <a:bodyPr>
            <a:normAutofit/>
          </a:bodyPr>
          <a:lstStyle/>
          <a:p>
            <a:pPr marL="0" indent="0">
              <a:buNone/>
            </a:pPr>
            <a:r>
              <a:rPr lang="en-GB" b="1" dirty="0" smtClean="0">
                <a:latin typeface="+mj-lt"/>
              </a:rPr>
              <a:t>Participants </a:t>
            </a:r>
          </a:p>
          <a:p>
            <a:r>
              <a:rPr lang="en-GB" sz="2200" dirty="0" smtClean="0">
                <a:latin typeface="+mj-lt"/>
              </a:rPr>
              <a:t>54 recruited  </a:t>
            </a:r>
          </a:p>
          <a:p>
            <a:r>
              <a:rPr lang="en-GB" sz="2200" dirty="0" smtClean="0">
                <a:latin typeface="+mj-lt"/>
              </a:rPr>
              <a:t>Inclusion Criteria</a:t>
            </a:r>
          </a:p>
          <a:p>
            <a:pPr lvl="1"/>
            <a:r>
              <a:rPr lang="en-GB" sz="2200" dirty="0" smtClean="0">
                <a:latin typeface="+mj-lt"/>
              </a:rPr>
              <a:t>Participants </a:t>
            </a:r>
            <a:r>
              <a:rPr lang="en-GB" sz="2200" dirty="0">
                <a:latin typeface="+mj-lt"/>
              </a:rPr>
              <a:t>had to a) have been smoking for at least 2 years b) smoke at least 10 cigarettes a day c) and be at least 18 years old. </a:t>
            </a:r>
            <a:endParaRPr lang="en-GB" sz="2200" dirty="0" smtClean="0">
              <a:latin typeface="+mj-lt"/>
            </a:endParaRPr>
          </a:p>
          <a:p>
            <a:endParaRPr lang="en-GB" sz="800" dirty="0">
              <a:latin typeface="+mj-lt"/>
            </a:endParaRPr>
          </a:p>
          <a:p>
            <a:pPr marL="0" indent="0">
              <a:buNone/>
            </a:pPr>
            <a:r>
              <a:rPr lang="en-GB" b="1" dirty="0" smtClean="0">
                <a:latin typeface="+mj-lt"/>
              </a:rPr>
              <a:t>Baseline: Control Questions</a:t>
            </a:r>
          </a:p>
          <a:p>
            <a:r>
              <a:rPr lang="en-GB" sz="2200" dirty="0" smtClean="0">
                <a:latin typeface="+mj-lt"/>
              </a:rPr>
              <a:t>Years smoking</a:t>
            </a:r>
          </a:p>
          <a:p>
            <a:r>
              <a:rPr lang="en-GB" sz="2200" dirty="0" smtClean="0">
                <a:latin typeface="+mj-lt"/>
              </a:rPr>
              <a:t>Number of quit attempts</a:t>
            </a:r>
          </a:p>
          <a:p>
            <a:r>
              <a:rPr lang="en-GB" sz="2200" dirty="0" smtClean="0">
                <a:latin typeface="+mj-lt"/>
              </a:rPr>
              <a:t>Cigarettes smoked on an average day</a:t>
            </a:r>
          </a:p>
          <a:p>
            <a:r>
              <a:rPr lang="en-GB" sz="2200" dirty="0" smtClean="0">
                <a:latin typeface="+mj-lt"/>
              </a:rPr>
              <a:t>Motivation to quit</a:t>
            </a:r>
            <a:endParaRPr lang="en-GB" sz="2200" dirty="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solidFill>
                  <a:srgbClr val="04617B">
                    <a:shade val="90000"/>
                  </a:srgbClr>
                </a:solidFill>
              </a:rPr>
              <a:pPr/>
              <a:t>9</a:t>
            </a:fld>
            <a:endParaRPr lang="en-US">
              <a:solidFill>
                <a:srgbClr val="04617B">
                  <a:shade val="90000"/>
                </a:srgbClr>
              </a:solidFill>
            </a:endParaRPr>
          </a:p>
        </p:txBody>
      </p:sp>
    </p:spTree>
    <p:extLst>
      <p:ext uri="{BB962C8B-B14F-4D97-AF65-F5344CB8AC3E}">
        <p14:creationId xmlns:p14="http://schemas.microsoft.com/office/powerpoint/2010/main" val="1781471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360</TotalTime>
  <Words>1839</Words>
  <Application>Microsoft Macintosh PowerPoint</Application>
  <PresentationFormat>On-screen Show (4:3)</PresentationFormat>
  <Paragraphs>153</Paragraphs>
  <Slides>21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Flow</vt:lpstr>
      <vt:lpstr>Document</vt:lpstr>
      <vt:lpstr>Avoidance versus Defusion in the Reduction of Smoking Behavior  </vt:lpstr>
      <vt:lpstr>Smoking is bad</vt:lpstr>
      <vt:lpstr>Avoidance is bad</vt:lpstr>
      <vt:lpstr>But it may work short term…..</vt:lpstr>
      <vt:lpstr>ACT is good</vt:lpstr>
      <vt:lpstr>Therapy takes time</vt:lpstr>
      <vt:lpstr>Defusion is good</vt:lpstr>
      <vt:lpstr>The current study </vt:lpstr>
      <vt:lpstr>Method</vt:lpstr>
      <vt:lpstr>Defusion</vt:lpstr>
      <vt:lpstr>PowerPoint Presentation</vt:lpstr>
      <vt:lpstr>Avoidance</vt:lpstr>
      <vt:lpstr>PowerPoint Presentation</vt:lpstr>
      <vt:lpstr>Method</vt:lpstr>
      <vt:lpstr>Results: Control questions</vt:lpstr>
      <vt:lpstr>Results: Adherence Questions</vt:lpstr>
      <vt:lpstr>Results: Smoking Behaviour</vt:lpstr>
      <vt:lpstr>Defusion is good</vt:lpstr>
      <vt:lpstr>Improvements are good</vt:lpstr>
      <vt:lpstr>Take home message</vt:lpstr>
      <vt:lpstr>Thank moo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 Suppression versus Defusion in the Reduction of Smoking Behavior</dc:title>
  <dc:creator>Amy</dc:creator>
  <cp:lastModifiedBy>Charlotte Dack</cp:lastModifiedBy>
  <cp:revision>39</cp:revision>
  <dcterms:created xsi:type="dcterms:W3CDTF">2012-07-16T11:02:31Z</dcterms:created>
  <dcterms:modified xsi:type="dcterms:W3CDTF">2015-08-05T10:44:13Z</dcterms:modified>
</cp:coreProperties>
</file>