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200638" cy="32399288"/>
  <p:notesSz cx="9144000" cy="6858000"/>
  <p:defaultTextStyle>
    <a:defPPr>
      <a:defRPr lang="ja-JP"/>
    </a:defPPr>
    <a:lvl1pPr algn="l" defTabSz="3614738" rtl="0" fontAlgn="base">
      <a:spcBef>
        <a:spcPct val="0"/>
      </a:spcBef>
      <a:spcAft>
        <a:spcPct val="0"/>
      </a:spcAft>
      <a:defRPr kumimoji="1" sz="7100" kern="1200">
        <a:solidFill>
          <a:schemeClr val="tx1"/>
        </a:solidFill>
        <a:latin typeface="Arial" charset="0"/>
        <a:ea typeface="ＭＳ Ｐゴシック" charset="-128"/>
        <a:cs typeface="+mn-cs"/>
      </a:defRPr>
    </a:lvl1pPr>
    <a:lvl2pPr marL="1806575" indent="-1349375" algn="l" defTabSz="3614738" rtl="0" fontAlgn="base">
      <a:spcBef>
        <a:spcPct val="0"/>
      </a:spcBef>
      <a:spcAft>
        <a:spcPct val="0"/>
      </a:spcAft>
      <a:defRPr kumimoji="1" sz="7100" kern="1200">
        <a:solidFill>
          <a:schemeClr val="tx1"/>
        </a:solidFill>
        <a:latin typeface="Arial" charset="0"/>
        <a:ea typeface="ＭＳ Ｐゴシック" charset="-128"/>
        <a:cs typeface="+mn-cs"/>
      </a:defRPr>
    </a:lvl2pPr>
    <a:lvl3pPr marL="3614738" indent="-2700338" algn="l" defTabSz="3614738" rtl="0" fontAlgn="base">
      <a:spcBef>
        <a:spcPct val="0"/>
      </a:spcBef>
      <a:spcAft>
        <a:spcPct val="0"/>
      </a:spcAft>
      <a:defRPr kumimoji="1" sz="7100" kern="1200">
        <a:solidFill>
          <a:schemeClr val="tx1"/>
        </a:solidFill>
        <a:latin typeface="Arial" charset="0"/>
        <a:ea typeface="ＭＳ Ｐゴシック" charset="-128"/>
        <a:cs typeface="+mn-cs"/>
      </a:defRPr>
    </a:lvl3pPr>
    <a:lvl4pPr marL="5422900" indent="-4051300" algn="l" defTabSz="3614738" rtl="0" fontAlgn="base">
      <a:spcBef>
        <a:spcPct val="0"/>
      </a:spcBef>
      <a:spcAft>
        <a:spcPct val="0"/>
      </a:spcAft>
      <a:defRPr kumimoji="1" sz="7100" kern="1200">
        <a:solidFill>
          <a:schemeClr val="tx1"/>
        </a:solidFill>
        <a:latin typeface="Arial" charset="0"/>
        <a:ea typeface="ＭＳ Ｐゴシック" charset="-128"/>
        <a:cs typeface="+mn-cs"/>
      </a:defRPr>
    </a:lvl4pPr>
    <a:lvl5pPr marL="7231063" indent="-5402263" algn="l" defTabSz="3614738" rtl="0" fontAlgn="base">
      <a:spcBef>
        <a:spcPct val="0"/>
      </a:spcBef>
      <a:spcAft>
        <a:spcPct val="0"/>
      </a:spcAft>
      <a:defRPr kumimoji="1" sz="7100" kern="1200">
        <a:solidFill>
          <a:schemeClr val="tx1"/>
        </a:solidFill>
        <a:latin typeface="Arial" charset="0"/>
        <a:ea typeface="ＭＳ Ｐゴシック" charset="-128"/>
        <a:cs typeface="+mn-cs"/>
      </a:defRPr>
    </a:lvl5pPr>
    <a:lvl6pPr marL="2286000" algn="l" defTabSz="914400" rtl="0" eaLnBrk="1" latinLnBrk="0" hangingPunct="1">
      <a:defRPr kumimoji="1" sz="7100" kern="1200">
        <a:solidFill>
          <a:schemeClr val="tx1"/>
        </a:solidFill>
        <a:latin typeface="Arial" charset="0"/>
        <a:ea typeface="ＭＳ Ｐゴシック" charset="-128"/>
        <a:cs typeface="+mn-cs"/>
      </a:defRPr>
    </a:lvl6pPr>
    <a:lvl7pPr marL="2743200" algn="l" defTabSz="914400" rtl="0" eaLnBrk="1" latinLnBrk="0" hangingPunct="1">
      <a:defRPr kumimoji="1" sz="7100" kern="1200">
        <a:solidFill>
          <a:schemeClr val="tx1"/>
        </a:solidFill>
        <a:latin typeface="Arial" charset="0"/>
        <a:ea typeface="ＭＳ Ｐゴシック" charset="-128"/>
        <a:cs typeface="+mn-cs"/>
      </a:defRPr>
    </a:lvl7pPr>
    <a:lvl8pPr marL="3200400" algn="l" defTabSz="914400" rtl="0" eaLnBrk="1" latinLnBrk="0" hangingPunct="1">
      <a:defRPr kumimoji="1" sz="7100" kern="1200">
        <a:solidFill>
          <a:schemeClr val="tx1"/>
        </a:solidFill>
        <a:latin typeface="Arial" charset="0"/>
        <a:ea typeface="ＭＳ Ｐゴシック" charset="-128"/>
        <a:cs typeface="+mn-cs"/>
      </a:defRPr>
    </a:lvl8pPr>
    <a:lvl9pPr marL="3657600" algn="l" defTabSz="914400" rtl="0" eaLnBrk="1" latinLnBrk="0" hangingPunct="1">
      <a:defRPr kumimoji="1" sz="71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0205" userDrawn="1">
          <p15:clr>
            <a:srgbClr val="A4A3A4"/>
          </p15:clr>
        </p15:guide>
        <p15:guide id="2" pos="1360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渡邉 真里子"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FDF"/>
    <a:srgbClr val="FFC1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0" autoAdjust="0"/>
    <p:restoredTop sz="95028"/>
  </p:normalViewPr>
  <p:slideViewPr>
    <p:cSldViewPr>
      <p:cViewPr varScale="1">
        <p:scale>
          <a:sx n="18" d="100"/>
          <a:sy n="18" d="100"/>
        </p:scale>
        <p:origin x="2600" y="368"/>
      </p:cViewPr>
      <p:guideLst>
        <p:guide orient="horz" pos="10205"/>
        <p:guide pos="1360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defTabSz="3616036"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5179484" y="0"/>
            <a:ext cx="3962400" cy="342900"/>
          </a:xfrm>
          <a:prstGeom prst="rect">
            <a:avLst/>
          </a:prstGeom>
        </p:spPr>
        <p:txBody>
          <a:bodyPr vert="horz" lIns="91440" tIns="45720" rIns="91440" bIns="45720" rtlCol="0"/>
          <a:lstStyle>
            <a:lvl1pPr algn="r" defTabSz="3616036" fontAlgn="auto">
              <a:spcBef>
                <a:spcPts val="0"/>
              </a:spcBef>
              <a:spcAft>
                <a:spcPts val="0"/>
              </a:spcAft>
              <a:defRPr sz="1200" smtClean="0">
                <a:latin typeface="+mn-lt"/>
                <a:ea typeface="+mn-ea"/>
              </a:defRPr>
            </a:lvl1pPr>
          </a:lstStyle>
          <a:p>
            <a:pPr>
              <a:defRPr/>
            </a:pPr>
            <a:fld id="{6EB8BA1C-C3C9-4CB3-B00D-0190E9AA292D}" type="datetimeFigureOut">
              <a:rPr lang="ja-JP" altLang="en-US"/>
              <a:pPr>
                <a:defRPr/>
              </a:pPr>
              <a:t>2015/7/10</a:t>
            </a:fld>
            <a:endParaRPr lang="ja-JP" altLang="en-US"/>
          </a:p>
        </p:txBody>
      </p:sp>
      <p:sp>
        <p:nvSpPr>
          <p:cNvPr id="4" name="スライド イメージ プレースホル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defTabSz="361603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defTabSz="3616036" fontAlgn="auto">
              <a:spcBef>
                <a:spcPts val="0"/>
              </a:spcBef>
              <a:spcAft>
                <a:spcPts val="0"/>
              </a:spcAft>
              <a:defRPr sz="1200" smtClean="0">
                <a:latin typeface="+mn-lt"/>
                <a:ea typeface="+mn-ea"/>
              </a:defRPr>
            </a:lvl1pPr>
          </a:lstStyle>
          <a:p>
            <a:pPr>
              <a:defRPr/>
            </a:pPr>
            <a:fld id="{2AC70919-01AB-4389-9068-F994D1133373}" type="slidenum">
              <a:rPr lang="ja-JP" altLang="en-US"/>
              <a:pPr>
                <a:defRPr/>
              </a:pPr>
              <a:t>‹#›</a:t>
            </a:fld>
            <a:endParaRPr lang="ja-JP" altLang="en-US"/>
          </a:p>
        </p:txBody>
      </p:sp>
    </p:spTree>
    <p:extLst>
      <p:ext uri="{BB962C8B-B14F-4D97-AF65-F5344CB8AC3E}">
        <p14:creationId xmlns:p14="http://schemas.microsoft.com/office/powerpoint/2010/main" val="867036089"/>
      </p:ext>
    </p:extLst>
  </p:cSld>
  <p:clrMap bg1="lt1" tx1="dk1" bg2="lt2" tx2="dk2" accent1="accent1" accent2="accent2" accent3="accent3" accent4="accent4" accent5="accent5" accent6="accent6" hlink="hlink" folHlink="folHlink"/>
  <p:notesStyle>
    <a:lvl1pPr algn="l" defTabSz="1119188" rtl="0" fontAlgn="base">
      <a:spcBef>
        <a:spcPct val="30000"/>
      </a:spcBef>
      <a:spcAft>
        <a:spcPct val="0"/>
      </a:spcAft>
      <a:defRPr kumimoji="1" sz="1500" kern="1200">
        <a:solidFill>
          <a:schemeClr val="tx1"/>
        </a:solidFill>
        <a:latin typeface="+mn-lt"/>
        <a:ea typeface="+mn-ea"/>
        <a:cs typeface="+mn-cs"/>
      </a:defRPr>
    </a:lvl1pPr>
    <a:lvl2pPr marL="558800" algn="l" defTabSz="1119188" rtl="0" fontAlgn="base">
      <a:spcBef>
        <a:spcPct val="30000"/>
      </a:spcBef>
      <a:spcAft>
        <a:spcPct val="0"/>
      </a:spcAft>
      <a:defRPr kumimoji="1" sz="1500" kern="1200">
        <a:solidFill>
          <a:schemeClr val="tx1"/>
        </a:solidFill>
        <a:latin typeface="+mn-lt"/>
        <a:ea typeface="+mn-ea"/>
        <a:cs typeface="+mn-cs"/>
      </a:defRPr>
    </a:lvl2pPr>
    <a:lvl3pPr marL="1119188" algn="l" defTabSz="1119188" rtl="0" fontAlgn="base">
      <a:spcBef>
        <a:spcPct val="30000"/>
      </a:spcBef>
      <a:spcAft>
        <a:spcPct val="0"/>
      </a:spcAft>
      <a:defRPr kumimoji="1" sz="1500" kern="1200">
        <a:solidFill>
          <a:schemeClr val="tx1"/>
        </a:solidFill>
        <a:latin typeface="+mn-lt"/>
        <a:ea typeface="+mn-ea"/>
        <a:cs typeface="+mn-cs"/>
      </a:defRPr>
    </a:lvl3pPr>
    <a:lvl4pPr marL="1679575" algn="l" defTabSz="1119188" rtl="0" fontAlgn="base">
      <a:spcBef>
        <a:spcPct val="30000"/>
      </a:spcBef>
      <a:spcAft>
        <a:spcPct val="0"/>
      </a:spcAft>
      <a:defRPr kumimoji="1" sz="1500" kern="1200">
        <a:solidFill>
          <a:schemeClr val="tx1"/>
        </a:solidFill>
        <a:latin typeface="+mn-lt"/>
        <a:ea typeface="+mn-ea"/>
        <a:cs typeface="+mn-cs"/>
      </a:defRPr>
    </a:lvl4pPr>
    <a:lvl5pPr marL="2238375" algn="l" defTabSz="1119188" rtl="0" fontAlgn="base">
      <a:spcBef>
        <a:spcPct val="30000"/>
      </a:spcBef>
      <a:spcAft>
        <a:spcPct val="0"/>
      </a:spcAft>
      <a:defRPr kumimoji="1" sz="1500" kern="1200">
        <a:solidFill>
          <a:schemeClr val="tx1"/>
        </a:solidFill>
        <a:latin typeface="+mn-lt"/>
        <a:ea typeface="+mn-ea"/>
        <a:cs typeface="+mn-cs"/>
      </a:defRPr>
    </a:lvl5pPr>
    <a:lvl6pPr marL="2799916" algn="l" defTabSz="1119966" rtl="0" eaLnBrk="1" latinLnBrk="0" hangingPunct="1">
      <a:defRPr kumimoji="1" sz="1500" kern="1200">
        <a:solidFill>
          <a:schemeClr val="tx1"/>
        </a:solidFill>
        <a:latin typeface="+mn-lt"/>
        <a:ea typeface="+mn-ea"/>
        <a:cs typeface="+mn-cs"/>
      </a:defRPr>
    </a:lvl6pPr>
    <a:lvl7pPr marL="3359899" algn="l" defTabSz="1119966" rtl="0" eaLnBrk="1" latinLnBrk="0" hangingPunct="1">
      <a:defRPr kumimoji="1" sz="1500" kern="1200">
        <a:solidFill>
          <a:schemeClr val="tx1"/>
        </a:solidFill>
        <a:latin typeface="+mn-lt"/>
        <a:ea typeface="+mn-ea"/>
        <a:cs typeface="+mn-cs"/>
      </a:defRPr>
    </a:lvl7pPr>
    <a:lvl8pPr marL="3919882" algn="l" defTabSz="1119966" rtl="0" eaLnBrk="1" latinLnBrk="0" hangingPunct="1">
      <a:defRPr kumimoji="1" sz="1500" kern="1200">
        <a:solidFill>
          <a:schemeClr val="tx1"/>
        </a:solidFill>
        <a:latin typeface="+mn-lt"/>
        <a:ea typeface="+mn-ea"/>
        <a:cs typeface="+mn-cs"/>
      </a:defRPr>
    </a:lvl8pPr>
    <a:lvl9pPr marL="4479865" algn="l" defTabSz="1119966" rtl="0" eaLnBrk="1" latinLnBrk="0" hangingPunct="1">
      <a:defRPr kumimoji="1"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 1"/>
          <p:cNvSpPr>
            <a:spLocks noGrp="1" noRot="1" noChangeAspect="1"/>
          </p:cNvSpPr>
          <p:nvPr>
            <p:ph type="sldImg"/>
          </p:nvPr>
        </p:nvSpPr>
        <p:spPr bwMode="auto">
          <a:xfrm>
            <a:off x="2857500" y="514350"/>
            <a:ext cx="3429000" cy="2571750"/>
          </a:xfrm>
          <a:noFill/>
          <a:ln>
            <a:solidFill>
              <a:srgbClr val="000000"/>
            </a:solidFill>
            <a:miter lim="800000"/>
            <a:headEnd/>
            <a:tailEnd/>
          </a:ln>
        </p:spPr>
      </p:sp>
      <p:sp>
        <p:nvSpPr>
          <p:cNvPr id="15362"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ja-JP" smtClean="0"/>
          </a:p>
        </p:txBody>
      </p:sp>
      <p:sp>
        <p:nvSpPr>
          <p:cNvPr id="15363"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3614738" fontAlgn="base">
              <a:spcBef>
                <a:spcPct val="0"/>
              </a:spcBef>
              <a:spcAft>
                <a:spcPct val="0"/>
              </a:spcAft>
            </a:pPr>
            <a:fld id="{C4DB2AEA-34E0-4D9D-B5F9-EA7275DBC461}" type="slidenum">
              <a:rPr lang="ja-JP" altLang="en-US"/>
              <a:pPr defTabSz="3614738" fontAlgn="base">
                <a:spcBef>
                  <a:spcPct val="0"/>
                </a:spcBef>
                <a:spcAft>
                  <a:spcPct val="0"/>
                </a:spcAft>
              </a:pPr>
              <a:t>1</a:t>
            </a:fld>
            <a:endParaRPr lang="en-US" altLang="ja-JP"/>
          </a:p>
        </p:txBody>
      </p:sp>
    </p:spTree>
    <p:extLst>
      <p:ext uri="{BB962C8B-B14F-4D97-AF65-F5344CB8AC3E}">
        <p14:creationId xmlns:p14="http://schemas.microsoft.com/office/powerpoint/2010/main" val="416532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40050" y="10064783"/>
            <a:ext cx="36720542" cy="694484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6480098" y="18359596"/>
            <a:ext cx="30240446" cy="8279818"/>
          </a:xfrm>
        </p:spPr>
        <p:txBody>
          <a:bodyPr/>
          <a:lstStyle>
            <a:lvl1pPr marL="0" indent="0" algn="ctr">
              <a:buNone/>
              <a:defRPr>
                <a:solidFill>
                  <a:schemeClr val="tx1">
                    <a:tint val="75000"/>
                  </a:schemeClr>
                </a:solidFill>
              </a:defRPr>
            </a:lvl1pPr>
            <a:lvl2pPr marL="1579576" indent="0" algn="ctr">
              <a:buNone/>
              <a:defRPr>
                <a:solidFill>
                  <a:schemeClr val="tx1">
                    <a:tint val="75000"/>
                  </a:schemeClr>
                </a:solidFill>
              </a:defRPr>
            </a:lvl2pPr>
            <a:lvl3pPr marL="3159152" indent="0" algn="ctr">
              <a:buNone/>
              <a:defRPr>
                <a:solidFill>
                  <a:schemeClr val="tx1">
                    <a:tint val="75000"/>
                  </a:schemeClr>
                </a:solidFill>
              </a:defRPr>
            </a:lvl3pPr>
            <a:lvl4pPr marL="4738728" indent="0" algn="ctr">
              <a:buNone/>
              <a:defRPr>
                <a:solidFill>
                  <a:schemeClr val="tx1">
                    <a:tint val="75000"/>
                  </a:schemeClr>
                </a:solidFill>
              </a:defRPr>
            </a:lvl4pPr>
            <a:lvl5pPr marL="6318305" indent="0" algn="ctr">
              <a:buNone/>
              <a:defRPr>
                <a:solidFill>
                  <a:schemeClr val="tx1">
                    <a:tint val="75000"/>
                  </a:schemeClr>
                </a:solidFill>
              </a:defRPr>
            </a:lvl5pPr>
            <a:lvl6pPr marL="7897879" indent="0" algn="ctr">
              <a:buNone/>
              <a:defRPr>
                <a:solidFill>
                  <a:schemeClr val="tx1">
                    <a:tint val="75000"/>
                  </a:schemeClr>
                </a:solidFill>
              </a:defRPr>
            </a:lvl6pPr>
            <a:lvl7pPr marL="9477456" indent="0" algn="ctr">
              <a:buNone/>
              <a:defRPr>
                <a:solidFill>
                  <a:schemeClr val="tx1">
                    <a:tint val="75000"/>
                  </a:schemeClr>
                </a:solidFill>
              </a:defRPr>
            </a:lvl7pPr>
            <a:lvl8pPr marL="11057031" indent="0" algn="ctr">
              <a:buNone/>
              <a:defRPr>
                <a:solidFill>
                  <a:schemeClr val="tx1">
                    <a:tint val="75000"/>
                  </a:schemeClr>
                </a:solidFill>
              </a:defRPr>
            </a:lvl8pPr>
            <a:lvl9pPr marL="12636608"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98C327C-8DAB-49DA-909E-D59612CD5597}" type="datetimeFigureOut">
              <a:rPr lang="ja-JP" altLang="en-US"/>
              <a:pPr>
                <a:defRPr/>
              </a:pPr>
              <a:t>2015/7/10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C11725E-043D-4F98-A70C-81D7D95C4DA6}"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29F47BA-963A-4A10-8886-33E23CAAA083}" type="datetimeFigureOut">
              <a:rPr lang="ja-JP" altLang="en-US"/>
              <a:pPr>
                <a:defRPr/>
              </a:pPr>
              <a:t>2015/7/10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2217A97-857F-4A9B-96E2-32E489EB0AF1}"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253583" y="5729877"/>
            <a:ext cx="22732835" cy="12205982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55078" y="5729877"/>
            <a:ext cx="67478499" cy="12205982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B977C66-E7A8-432C-AD91-971223DF7789}" type="datetimeFigureOut">
              <a:rPr lang="ja-JP" altLang="en-US"/>
              <a:pPr>
                <a:defRPr/>
              </a:pPr>
              <a:t>2015/7/10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49D4B5D-15F6-4F7C-A17F-1A91B307C708}"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8B1BBED-AB4D-477D-B067-152F3BCDA82D}" type="datetimeFigureOut">
              <a:rPr lang="ja-JP" altLang="en-US"/>
              <a:pPr>
                <a:defRPr/>
              </a:pPr>
              <a:t>2015/7/10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8867ADF-430B-4A18-9E73-919EE59F0DBC}"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3412557" y="20819546"/>
            <a:ext cx="36720542" cy="6434858"/>
          </a:xfrm>
        </p:spPr>
        <p:txBody>
          <a:bodyPr anchor="t"/>
          <a:lstStyle>
            <a:lvl1pPr algn="l">
              <a:defRPr sz="13804"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12557" y="13732204"/>
            <a:ext cx="36720542" cy="7087342"/>
          </a:xfrm>
        </p:spPr>
        <p:txBody>
          <a:bodyPr anchor="b"/>
          <a:lstStyle>
            <a:lvl1pPr marL="0" indent="0">
              <a:buNone/>
              <a:defRPr sz="6990">
                <a:solidFill>
                  <a:schemeClr val="tx1">
                    <a:tint val="75000"/>
                  </a:schemeClr>
                </a:solidFill>
              </a:defRPr>
            </a:lvl1pPr>
            <a:lvl2pPr marL="1579576" indent="0">
              <a:buNone/>
              <a:defRPr sz="6203">
                <a:solidFill>
                  <a:schemeClr val="tx1">
                    <a:tint val="75000"/>
                  </a:schemeClr>
                </a:solidFill>
              </a:defRPr>
            </a:lvl2pPr>
            <a:lvl3pPr marL="3159152" indent="0">
              <a:buNone/>
              <a:defRPr sz="5591">
                <a:solidFill>
                  <a:schemeClr val="tx1">
                    <a:tint val="75000"/>
                  </a:schemeClr>
                </a:solidFill>
              </a:defRPr>
            </a:lvl3pPr>
            <a:lvl4pPr marL="4738728" indent="0">
              <a:buNone/>
              <a:defRPr sz="4805">
                <a:solidFill>
                  <a:schemeClr val="tx1">
                    <a:tint val="75000"/>
                  </a:schemeClr>
                </a:solidFill>
              </a:defRPr>
            </a:lvl4pPr>
            <a:lvl5pPr marL="6318305" indent="0">
              <a:buNone/>
              <a:defRPr sz="4805">
                <a:solidFill>
                  <a:schemeClr val="tx1">
                    <a:tint val="75000"/>
                  </a:schemeClr>
                </a:solidFill>
              </a:defRPr>
            </a:lvl5pPr>
            <a:lvl6pPr marL="7897879" indent="0">
              <a:buNone/>
              <a:defRPr sz="4805">
                <a:solidFill>
                  <a:schemeClr val="tx1">
                    <a:tint val="75000"/>
                  </a:schemeClr>
                </a:solidFill>
              </a:defRPr>
            </a:lvl6pPr>
            <a:lvl7pPr marL="9477456" indent="0">
              <a:buNone/>
              <a:defRPr sz="4805">
                <a:solidFill>
                  <a:schemeClr val="tx1">
                    <a:tint val="75000"/>
                  </a:schemeClr>
                </a:solidFill>
              </a:defRPr>
            </a:lvl7pPr>
            <a:lvl8pPr marL="11057031" indent="0">
              <a:buNone/>
              <a:defRPr sz="4805">
                <a:solidFill>
                  <a:schemeClr val="tx1">
                    <a:tint val="75000"/>
                  </a:schemeClr>
                </a:solidFill>
              </a:defRPr>
            </a:lvl8pPr>
            <a:lvl9pPr marL="12636608" indent="0">
              <a:buNone/>
              <a:defRPr sz="4805">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73B8906-3620-41C9-A3D5-9A4AD5473E49}" type="datetimeFigureOut">
              <a:rPr lang="ja-JP" altLang="en-US"/>
              <a:pPr>
                <a:defRPr/>
              </a:pPr>
              <a:t>2015/7/10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43E2A1E-AEF3-4536-8A26-F573CBE67164}"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55078" y="33381771"/>
            <a:ext cx="45105665" cy="94407927"/>
          </a:xfrm>
        </p:spPr>
        <p:txBody>
          <a:bodyPr/>
          <a:lstStyle>
            <a:lvl1pPr>
              <a:defRPr sz="9610"/>
            </a:lvl1pPr>
            <a:lvl2pPr>
              <a:defRPr sz="8213"/>
            </a:lvl2pPr>
            <a:lvl3pPr>
              <a:defRPr sz="6990"/>
            </a:lvl3pPr>
            <a:lvl4pPr>
              <a:defRPr sz="6203"/>
            </a:lvl4pPr>
            <a:lvl5pPr>
              <a:defRPr sz="6203"/>
            </a:lvl5pPr>
            <a:lvl6pPr>
              <a:defRPr sz="6203"/>
            </a:lvl6pPr>
            <a:lvl7pPr>
              <a:defRPr sz="6203"/>
            </a:lvl7pPr>
            <a:lvl8pPr>
              <a:defRPr sz="6203"/>
            </a:lvl8pPr>
            <a:lvl9pPr>
              <a:defRPr sz="6203"/>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880754" y="33381771"/>
            <a:ext cx="45105665" cy="94407927"/>
          </a:xfrm>
        </p:spPr>
        <p:txBody>
          <a:bodyPr/>
          <a:lstStyle>
            <a:lvl1pPr>
              <a:defRPr sz="9610"/>
            </a:lvl1pPr>
            <a:lvl2pPr>
              <a:defRPr sz="8213"/>
            </a:lvl2pPr>
            <a:lvl3pPr>
              <a:defRPr sz="6990"/>
            </a:lvl3pPr>
            <a:lvl4pPr>
              <a:defRPr sz="6203"/>
            </a:lvl4pPr>
            <a:lvl5pPr>
              <a:defRPr sz="6203"/>
            </a:lvl5pPr>
            <a:lvl6pPr>
              <a:defRPr sz="6203"/>
            </a:lvl6pPr>
            <a:lvl7pPr>
              <a:defRPr sz="6203"/>
            </a:lvl7pPr>
            <a:lvl8pPr>
              <a:defRPr sz="6203"/>
            </a:lvl8pPr>
            <a:lvl9pPr>
              <a:defRPr sz="6203"/>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EDAC3678-8566-4315-8F54-309FD067E94A}" type="datetimeFigureOut">
              <a:rPr lang="ja-JP" altLang="en-US"/>
              <a:pPr>
                <a:defRPr/>
              </a:pPr>
              <a:t>2015/7/10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5D2756D-D7A4-48DD-8BB1-60F764DC467D}"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2160032" y="1297475"/>
            <a:ext cx="38880575" cy="5399882"/>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2160038" y="7252347"/>
            <a:ext cx="19087784" cy="3022432"/>
          </a:xfrm>
        </p:spPr>
        <p:txBody>
          <a:bodyPr anchor="b"/>
          <a:lstStyle>
            <a:lvl1pPr marL="0" indent="0">
              <a:buNone/>
              <a:defRPr sz="8213" b="1"/>
            </a:lvl1pPr>
            <a:lvl2pPr marL="1579576" indent="0">
              <a:buNone/>
              <a:defRPr sz="6990" b="1"/>
            </a:lvl2pPr>
            <a:lvl3pPr marL="3159152" indent="0">
              <a:buNone/>
              <a:defRPr sz="6203" b="1"/>
            </a:lvl3pPr>
            <a:lvl4pPr marL="4738728" indent="0">
              <a:buNone/>
              <a:defRPr sz="5591" b="1"/>
            </a:lvl4pPr>
            <a:lvl5pPr marL="6318305" indent="0">
              <a:buNone/>
              <a:defRPr sz="5591" b="1"/>
            </a:lvl5pPr>
            <a:lvl6pPr marL="7897879" indent="0">
              <a:buNone/>
              <a:defRPr sz="5591" b="1"/>
            </a:lvl6pPr>
            <a:lvl7pPr marL="9477456" indent="0">
              <a:buNone/>
              <a:defRPr sz="5591" b="1"/>
            </a:lvl7pPr>
            <a:lvl8pPr marL="11057031" indent="0">
              <a:buNone/>
              <a:defRPr sz="5591" b="1"/>
            </a:lvl8pPr>
            <a:lvl9pPr marL="12636608" indent="0">
              <a:buNone/>
              <a:defRPr sz="559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2160038" y="10274776"/>
            <a:ext cx="19087784" cy="18667091"/>
          </a:xfrm>
        </p:spPr>
        <p:txBody>
          <a:bodyPr/>
          <a:lstStyle>
            <a:lvl1pPr>
              <a:defRPr sz="8213"/>
            </a:lvl1pPr>
            <a:lvl2pPr>
              <a:defRPr sz="6990"/>
            </a:lvl2pPr>
            <a:lvl3pPr>
              <a:defRPr sz="6203"/>
            </a:lvl3pPr>
            <a:lvl4pPr>
              <a:defRPr sz="5591"/>
            </a:lvl4pPr>
            <a:lvl5pPr>
              <a:defRPr sz="5591"/>
            </a:lvl5pPr>
            <a:lvl6pPr>
              <a:defRPr sz="5591"/>
            </a:lvl6pPr>
            <a:lvl7pPr>
              <a:defRPr sz="5591"/>
            </a:lvl7pPr>
            <a:lvl8pPr>
              <a:defRPr sz="5591"/>
            </a:lvl8pPr>
            <a:lvl9pPr>
              <a:defRPr sz="559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21945333" y="7252347"/>
            <a:ext cx="19095283" cy="3022432"/>
          </a:xfrm>
        </p:spPr>
        <p:txBody>
          <a:bodyPr anchor="b"/>
          <a:lstStyle>
            <a:lvl1pPr marL="0" indent="0">
              <a:buNone/>
              <a:defRPr sz="8213" b="1"/>
            </a:lvl1pPr>
            <a:lvl2pPr marL="1579576" indent="0">
              <a:buNone/>
              <a:defRPr sz="6990" b="1"/>
            </a:lvl2pPr>
            <a:lvl3pPr marL="3159152" indent="0">
              <a:buNone/>
              <a:defRPr sz="6203" b="1"/>
            </a:lvl3pPr>
            <a:lvl4pPr marL="4738728" indent="0">
              <a:buNone/>
              <a:defRPr sz="5591" b="1"/>
            </a:lvl4pPr>
            <a:lvl5pPr marL="6318305" indent="0">
              <a:buNone/>
              <a:defRPr sz="5591" b="1"/>
            </a:lvl5pPr>
            <a:lvl6pPr marL="7897879" indent="0">
              <a:buNone/>
              <a:defRPr sz="5591" b="1"/>
            </a:lvl6pPr>
            <a:lvl7pPr marL="9477456" indent="0">
              <a:buNone/>
              <a:defRPr sz="5591" b="1"/>
            </a:lvl7pPr>
            <a:lvl8pPr marL="11057031" indent="0">
              <a:buNone/>
              <a:defRPr sz="5591" b="1"/>
            </a:lvl8pPr>
            <a:lvl9pPr marL="12636608" indent="0">
              <a:buNone/>
              <a:defRPr sz="559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21945333" y="10274776"/>
            <a:ext cx="19095283" cy="18667091"/>
          </a:xfrm>
        </p:spPr>
        <p:txBody>
          <a:bodyPr/>
          <a:lstStyle>
            <a:lvl1pPr>
              <a:defRPr sz="8213"/>
            </a:lvl1pPr>
            <a:lvl2pPr>
              <a:defRPr sz="6990"/>
            </a:lvl2pPr>
            <a:lvl3pPr>
              <a:defRPr sz="6203"/>
            </a:lvl3pPr>
            <a:lvl4pPr>
              <a:defRPr sz="5591"/>
            </a:lvl4pPr>
            <a:lvl5pPr>
              <a:defRPr sz="5591"/>
            </a:lvl5pPr>
            <a:lvl6pPr>
              <a:defRPr sz="5591"/>
            </a:lvl6pPr>
            <a:lvl7pPr>
              <a:defRPr sz="5591"/>
            </a:lvl7pPr>
            <a:lvl8pPr>
              <a:defRPr sz="5591"/>
            </a:lvl8pPr>
            <a:lvl9pPr>
              <a:defRPr sz="559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F753D69E-19CB-4FCF-BAFB-B2B607D62041}" type="datetimeFigureOut">
              <a:rPr lang="ja-JP" altLang="en-US"/>
              <a:pPr>
                <a:defRPr/>
              </a:pPr>
              <a:t>2015/7/10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585088B4-3EB9-4C23-AF79-FAED013FB56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96549EA9-A880-4469-AFC2-9AC545294D8C}" type="datetimeFigureOut">
              <a:rPr lang="ja-JP" altLang="en-US"/>
              <a:pPr>
                <a:defRPr/>
              </a:pPr>
              <a:t>2015/7/10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57A40AA-A180-4E42-9D65-361C89157932}"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FDA7B69C-EF12-4E14-8BC3-AC2F366FBB88}" type="datetimeFigureOut">
              <a:rPr lang="ja-JP" altLang="en-US"/>
              <a:pPr>
                <a:defRPr/>
              </a:pPr>
              <a:t>2015/7/10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6B214807-FB8D-4559-B367-47D3925BF310}"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160040" y="1289973"/>
            <a:ext cx="14212713" cy="5489880"/>
          </a:xfrm>
        </p:spPr>
        <p:txBody>
          <a:bodyPr anchor="b"/>
          <a:lstStyle>
            <a:lvl1pPr algn="l">
              <a:defRPr sz="699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16890251" y="1289975"/>
            <a:ext cx="24150356" cy="27651894"/>
          </a:xfrm>
        </p:spPr>
        <p:txBody>
          <a:bodyPr/>
          <a:lstStyle>
            <a:lvl1pPr>
              <a:defRPr sz="11008"/>
            </a:lvl1pPr>
            <a:lvl2pPr>
              <a:defRPr sz="9610"/>
            </a:lvl2pPr>
            <a:lvl3pPr>
              <a:defRPr sz="8213"/>
            </a:lvl3pPr>
            <a:lvl4pPr>
              <a:defRPr sz="6990"/>
            </a:lvl4pPr>
            <a:lvl5pPr>
              <a:defRPr sz="6990"/>
            </a:lvl5pPr>
            <a:lvl6pPr>
              <a:defRPr sz="6990"/>
            </a:lvl6pPr>
            <a:lvl7pPr>
              <a:defRPr sz="6990"/>
            </a:lvl7pPr>
            <a:lvl8pPr>
              <a:defRPr sz="6990"/>
            </a:lvl8pPr>
            <a:lvl9pPr>
              <a:defRPr sz="699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2160040" y="6779853"/>
            <a:ext cx="14212713" cy="22162015"/>
          </a:xfrm>
        </p:spPr>
        <p:txBody>
          <a:bodyPr/>
          <a:lstStyle>
            <a:lvl1pPr marL="0" indent="0">
              <a:buNone/>
              <a:defRPr sz="4805"/>
            </a:lvl1pPr>
            <a:lvl2pPr marL="1579576" indent="0">
              <a:buNone/>
              <a:defRPr sz="4194"/>
            </a:lvl2pPr>
            <a:lvl3pPr marL="3159152" indent="0">
              <a:buNone/>
              <a:defRPr sz="3407"/>
            </a:lvl3pPr>
            <a:lvl4pPr marL="4738728" indent="0">
              <a:buNone/>
              <a:defRPr sz="3145"/>
            </a:lvl4pPr>
            <a:lvl5pPr marL="6318305" indent="0">
              <a:buNone/>
              <a:defRPr sz="3145"/>
            </a:lvl5pPr>
            <a:lvl6pPr marL="7897879" indent="0">
              <a:buNone/>
              <a:defRPr sz="3145"/>
            </a:lvl6pPr>
            <a:lvl7pPr marL="9477456" indent="0">
              <a:buNone/>
              <a:defRPr sz="3145"/>
            </a:lvl7pPr>
            <a:lvl8pPr marL="11057031" indent="0">
              <a:buNone/>
              <a:defRPr sz="3145"/>
            </a:lvl8pPr>
            <a:lvl9pPr marL="12636608" indent="0">
              <a:buNone/>
              <a:defRPr sz="3145"/>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616AC5B-A61B-4DC6-A035-3FDEFDF1AE93}" type="datetimeFigureOut">
              <a:rPr lang="ja-JP" altLang="en-US"/>
              <a:pPr>
                <a:defRPr/>
              </a:pPr>
              <a:t>2015/7/10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FDE5541-9577-48D1-B961-99B9EEDDC2F9}"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67627" y="22679500"/>
            <a:ext cx="25920383" cy="2677444"/>
          </a:xfrm>
        </p:spPr>
        <p:txBody>
          <a:bodyPr anchor="b"/>
          <a:lstStyle>
            <a:lvl1pPr algn="l">
              <a:defRPr sz="699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8467627" y="2894939"/>
            <a:ext cx="25920383" cy="19439573"/>
          </a:xfrm>
        </p:spPr>
        <p:txBody>
          <a:bodyPr rtlCol="0">
            <a:normAutofit/>
          </a:bodyPr>
          <a:lstStyle>
            <a:lvl1pPr marL="0" indent="0">
              <a:buNone/>
              <a:defRPr sz="11008"/>
            </a:lvl1pPr>
            <a:lvl2pPr marL="1579576" indent="0">
              <a:buNone/>
              <a:defRPr sz="9610"/>
            </a:lvl2pPr>
            <a:lvl3pPr marL="3159152" indent="0">
              <a:buNone/>
              <a:defRPr sz="8213"/>
            </a:lvl3pPr>
            <a:lvl4pPr marL="4738728" indent="0">
              <a:buNone/>
              <a:defRPr sz="6990"/>
            </a:lvl4pPr>
            <a:lvl5pPr marL="6318305" indent="0">
              <a:buNone/>
              <a:defRPr sz="6990"/>
            </a:lvl5pPr>
            <a:lvl6pPr marL="7897879" indent="0">
              <a:buNone/>
              <a:defRPr sz="6990"/>
            </a:lvl6pPr>
            <a:lvl7pPr marL="9477456" indent="0">
              <a:buNone/>
              <a:defRPr sz="6990"/>
            </a:lvl7pPr>
            <a:lvl8pPr marL="11057031" indent="0">
              <a:buNone/>
              <a:defRPr sz="6990"/>
            </a:lvl8pPr>
            <a:lvl9pPr marL="12636608" indent="0">
              <a:buNone/>
              <a:defRPr sz="6990"/>
            </a:lvl9pPr>
          </a:lstStyle>
          <a:p>
            <a:pPr lvl="0"/>
            <a:endParaRPr lang="ja-JP" altLang="en-US" noProof="0"/>
          </a:p>
        </p:txBody>
      </p:sp>
      <p:sp>
        <p:nvSpPr>
          <p:cNvPr id="4" name="テキスト プレースホルダ 3"/>
          <p:cNvSpPr>
            <a:spLocks noGrp="1"/>
          </p:cNvSpPr>
          <p:nvPr>
            <p:ph type="body" sz="half" idx="2"/>
          </p:nvPr>
        </p:nvSpPr>
        <p:spPr>
          <a:xfrm>
            <a:off x="8467627" y="25356949"/>
            <a:ext cx="25920383" cy="3802413"/>
          </a:xfrm>
        </p:spPr>
        <p:txBody>
          <a:bodyPr/>
          <a:lstStyle>
            <a:lvl1pPr marL="0" indent="0">
              <a:buNone/>
              <a:defRPr sz="4805"/>
            </a:lvl1pPr>
            <a:lvl2pPr marL="1579576" indent="0">
              <a:buNone/>
              <a:defRPr sz="4194"/>
            </a:lvl2pPr>
            <a:lvl3pPr marL="3159152" indent="0">
              <a:buNone/>
              <a:defRPr sz="3407"/>
            </a:lvl3pPr>
            <a:lvl4pPr marL="4738728" indent="0">
              <a:buNone/>
              <a:defRPr sz="3145"/>
            </a:lvl4pPr>
            <a:lvl5pPr marL="6318305" indent="0">
              <a:buNone/>
              <a:defRPr sz="3145"/>
            </a:lvl5pPr>
            <a:lvl6pPr marL="7897879" indent="0">
              <a:buNone/>
              <a:defRPr sz="3145"/>
            </a:lvl6pPr>
            <a:lvl7pPr marL="9477456" indent="0">
              <a:buNone/>
              <a:defRPr sz="3145"/>
            </a:lvl7pPr>
            <a:lvl8pPr marL="11057031" indent="0">
              <a:buNone/>
              <a:defRPr sz="3145"/>
            </a:lvl8pPr>
            <a:lvl9pPr marL="12636608" indent="0">
              <a:buNone/>
              <a:defRPr sz="3145"/>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FC9FD5F-2DFF-4635-A88E-6EFFD937CEBB}" type="datetimeFigureOut">
              <a:rPr lang="ja-JP" altLang="en-US"/>
              <a:pPr>
                <a:defRPr/>
              </a:pPr>
              <a:t>2015/7/10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5A49A13-7C04-4936-8978-EB31EF137A6F}"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2161214" y="1296805"/>
            <a:ext cx="38878219" cy="5400807"/>
          </a:xfrm>
          <a:prstGeom prst="rect">
            <a:avLst/>
          </a:prstGeom>
          <a:noFill/>
          <a:ln w="9525">
            <a:noFill/>
            <a:miter lim="800000"/>
            <a:headEnd/>
            <a:tailEnd/>
          </a:ln>
        </p:spPr>
        <p:txBody>
          <a:bodyPr vert="horz" wrap="square" lIns="361603" tIns="180801" rIns="361603" bIns="180801"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2161214" y="7560297"/>
            <a:ext cx="38878219" cy="21381311"/>
          </a:xfrm>
          <a:prstGeom prst="rect">
            <a:avLst/>
          </a:prstGeom>
          <a:noFill/>
          <a:ln w="9525">
            <a:noFill/>
            <a:miter lim="800000"/>
            <a:headEnd/>
            <a:tailEnd/>
          </a:ln>
        </p:spPr>
        <p:txBody>
          <a:bodyPr vert="horz" wrap="square" lIns="361603" tIns="180801" rIns="361603" bIns="18080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2161209" y="30028983"/>
            <a:ext cx="10078666" cy="1725373"/>
          </a:xfrm>
          <a:prstGeom prst="rect">
            <a:avLst/>
          </a:prstGeom>
        </p:spPr>
        <p:txBody>
          <a:bodyPr vert="horz" lIns="361603" tIns="180801" rIns="361603" bIns="180801" rtlCol="0" anchor="ctr"/>
          <a:lstStyle>
            <a:lvl1pPr algn="l" defTabSz="3159152" fontAlgn="auto">
              <a:spcBef>
                <a:spcPts val="0"/>
              </a:spcBef>
              <a:spcAft>
                <a:spcPts val="0"/>
              </a:spcAft>
              <a:defRPr sz="4194" smtClean="0">
                <a:solidFill>
                  <a:schemeClr val="tx1">
                    <a:tint val="75000"/>
                  </a:schemeClr>
                </a:solidFill>
                <a:latin typeface="+mn-lt"/>
                <a:ea typeface="+mn-ea"/>
              </a:defRPr>
            </a:lvl1pPr>
          </a:lstStyle>
          <a:p>
            <a:pPr>
              <a:defRPr/>
            </a:pPr>
            <a:fld id="{93FD0451-63E2-4A8B-9D34-74F6AC9E5C29}" type="datetimeFigureOut">
              <a:rPr lang="ja-JP" altLang="en-US"/>
              <a:pPr>
                <a:defRPr/>
              </a:pPr>
              <a:t>2015/7/10</a:t>
            </a:fld>
            <a:endParaRPr lang="ja-JP" altLang="en-US"/>
          </a:p>
        </p:txBody>
      </p:sp>
      <p:sp>
        <p:nvSpPr>
          <p:cNvPr id="5" name="フッター プレースホルダ 4"/>
          <p:cNvSpPr>
            <a:spLocks noGrp="1"/>
          </p:cNvSpPr>
          <p:nvPr>
            <p:ph type="ftr" sz="quarter" idx="3"/>
          </p:nvPr>
        </p:nvSpPr>
        <p:spPr>
          <a:xfrm>
            <a:off x="14759547" y="30028983"/>
            <a:ext cx="13681553" cy="1725373"/>
          </a:xfrm>
          <a:prstGeom prst="rect">
            <a:avLst/>
          </a:prstGeom>
        </p:spPr>
        <p:txBody>
          <a:bodyPr vert="horz" lIns="361603" tIns="180801" rIns="361603" bIns="180801" rtlCol="0" anchor="ctr"/>
          <a:lstStyle>
            <a:lvl1pPr algn="ctr" defTabSz="3159152" fontAlgn="auto">
              <a:spcBef>
                <a:spcPts val="0"/>
              </a:spcBef>
              <a:spcAft>
                <a:spcPts val="0"/>
              </a:spcAft>
              <a:defRPr sz="4194">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30960763" y="30028983"/>
            <a:ext cx="10078666" cy="1725373"/>
          </a:xfrm>
          <a:prstGeom prst="rect">
            <a:avLst/>
          </a:prstGeom>
        </p:spPr>
        <p:txBody>
          <a:bodyPr vert="horz" lIns="361603" tIns="180801" rIns="361603" bIns="180801" rtlCol="0" anchor="ctr"/>
          <a:lstStyle>
            <a:lvl1pPr algn="r" defTabSz="3159152" fontAlgn="auto">
              <a:spcBef>
                <a:spcPts val="0"/>
              </a:spcBef>
              <a:spcAft>
                <a:spcPts val="0"/>
              </a:spcAft>
              <a:defRPr sz="4194" smtClean="0">
                <a:solidFill>
                  <a:schemeClr val="tx1">
                    <a:tint val="75000"/>
                  </a:schemeClr>
                </a:solidFill>
                <a:latin typeface="+mn-lt"/>
                <a:ea typeface="+mn-ea"/>
              </a:defRPr>
            </a:lvl1pPr>
          </a:lstStyle>
          <a:p>
            <a:pPr>
              <a:defRPr/>
            </a:pPr>
            <a:fld id="{627891C7-51FD-4FAD-B18C-65CCC93F70B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158018" rtl="0" fontAlgn="base">
        <a:spcBef>
          <a:spcPct val="0"/>
        </a:spcBef>
        <a:spcAft>
          <a:spcPct val="0"/>
        </a:spcAft>
        <a:defRPr kumimoji="1" sz="15202" kern="1200">
          <a:solidFill>
            <a:schemeClr val="tx1"/>
          </a:solidFill>
          <a:latin typeface="+mj-lt"/>
          <a:ea typeface="+mj-ea"/>
          <a:cs typeface="+mj-cs"/>
        </a:defRPr>
      </a:lvl1pPr>
      <a:lvl2pPr algn="ctr" defTabSz="3158018" rtl="0" fontAlgn="base">
        <a:spcBef>
          <a:spcPct val="0"/>
        </a:spcBef>
        <a:spcAft>
          <a:spcPct val="0"/>
        </a:spcAft>
        <a:defRPr kumimoji="1" sz="15202">
          <a:solidFill>
            <a:schemeClr val="tx1"/>
          </a:solidFill>
          <a:latin typeface="Calibri" pitchFamily="34" charset="0"/>
          <a:ea typeface="ＭＳ Ｐゴシック" charset="-128"/>
        </a:defRPr>
      </a:lvl2pPr>
      <a:lvl3pPr algn="ctr" defTabSz="3158018" rtl="0" fontAlgn="base">
        <a:spcBef>
          <a:spcPct val="0"/>
        </a:spcBef>
        <a:spcAft>
          <a:spcPct val="0"/>
        </a:spcAft>
        <a:defRPr kumimoji="1" sz="15202">
          <a:solidFill>
            <a:schemeClr val="tx1"/>
          </a:solidFill>
          <a:latin typeface="Calibri" pitchFamily="34" charset="0"/>
          <a:ea typeface="ＭＳ Ｐゴシック" charset="-128"/>
        </a:defRPr>
      </a:lvl3pPr>
      <a:lvl4pPr algn="ctr" defTabSz="3158018" rtl="0" fontAlgn="base">
        <a:spcBef>
          <a:spcPct val="0"/>
        </a:spcBef>
        <a:spcAft>
          <a:spcPct val="0"/>
        </a:spcAft>
        <a:defRPr kumimoji="1" sz="15202">
          <a:solidFill>
            <a:schemeClr val="tx1"/>
          </a:solidFill>
          <a:latin typeface="Calibri" pitchFamily="34" charset="0"/>
          <a:ea typeface="ＭＳ Ｐゴシック" charset="-128"/>
        </a:defRPr>
      </a:lvl4pPr>
      <a:lvl5pPr algn="ctr" defTabSz="3158018" rtl="0" fontAlgn="base">
        <a:spcBef>
          <a:spcPct val="0"/>
        </a:spcBef>
        <a:spcAft>
          <a:spcPct val="0"/>
        </a:spcAft>
        <a:defRPr kumimoji="1" sz="15202">
          <a:solidFill>
            <a:schemeClr val="tx1"/>
          </a:solidFill>
          <a:latin typeface="Calibri" pitchFamily="34" charset="0"/>
          <a:ea typeface="ＭＳ Ｐゴシック" charset="-128"/>
        </a:defRPr>
      </a:lvl5pPr>
      <a:lvl6pPr marL="399433" algn="ctr" defTabSz="3158018" rtl="0" fontAlgn="base">
        <a:spcBef>
          <a:spcPct val="0"/>
        </a:spcBef>
        <a:spcAft>
          <a:spcPct val="0"/>
        </a:spcAft>
        <a:defRPr kumimoji="1" sz="15202">
          <a:solidFill>
            <a:schemeClr val="tx1"/>
          </a:solidFill>
          <a:latin typeface="Calibri" pitchFamily="34" charset="0"/>
          <a:ea typeface="ＭＳ Ｐゴシック" charset="-128"/>
        </a:defRPr>
      </a:lvl6pPr>
      <a:lvl7pPr marL="798866" algn="ctr" defTabSz="3158018" rtl="0" fontAlgn="base">
        <a:spcBef>
          <a:spcPct val="0"/>
        </a:spcBef>
        <a:spcAft>
          <a:spcPct val="0"/>
        </a:spcAft>
        <a:defRPr kumimoji="1" sz="15202">
          <a:solidFill>
            <a:schemeClr val="tx1"/>
          </a:solidFill>
          <a:latin typeface="Calibri" pitchFamily="34" charset="0"/>
          <a:ea typeface="ＭＳ Ｐゴシック" charset="-128"/>
        </a:defRPr>
      </a:lvl7pPr>
      <a:lvl8pPr marL="1198300" algn="ctr" defTabSz="3158018" rtl="0" fontAlgn="base">
        <a:spcBef>
          <a:spcPct val="0"/>
        </a:spcBef>
        <a:spcAft>
          <a:spcPct val="0"/>
        </a:spcAft>
        <a:defRPr kumimoji="1" sz="15202">
          <a:solidFill>
            <a:schemeClr val="tx1"/>
          </a:solidFill>
          <a:latin typeface="Calibri" pitchFamily="34" charset="0"/>
          <a:ea typeface="ＭＳ Ｐゴシック" charset="-128"/>
        </a:defRPr>
      </a:lvl8pPr>
      <a:lvl9pPr marL="1597732" algn="ctr" defTabSz="3158018" rtl="0" fontAlgn="base">
        <a:spcBef>
          <a:spcPct val="0"/>
        </a:spcBef>
        <a:spcAft>
          <a:spcPct val="0"/>
        </a:spcAft>
        <a:defRPr kumimoji="1" sz="15202">
          <a:solidFill>
            <a:schemeClr val="tx1"/>
          </a:solidFill>
          <a:latin typeface="Calibri" pitchFamily="34" charset="0"/>
          <a:ea typeface="ＭＳ Ｐゴシック" charset="-128"/>
        </a:defRPr>
      </a:lvl9pPr>
    </p:titleStyle>
    <p:bodyStyle>
      <a:lvl1pPr marL="1184431" indent="-1184431" algn="l" defTabSz="3158018" rtl="0" fontAlgn="base">
        <a:spcBef>
          <a:spcPct val="20000"/>
        </a:spcBef>
        <a:spcAft>
          <a:spcPct val="0"/>
        </a:spcAft>
        <a:buFont typeface="Arial" charset="0"/>
        <a:buChar char="•"/>
        <a:defRPr kumimoji="1" sz="11008" kern="1200">
          <a:solidFill>
            <a:schemeClr val="tx1"/>
          </a:solidFill>
          <a:latin typeface="+mn-lt"/>
          <a:ea typeface="+mn-ea"/>
          <a:cs typeface="+mn-cs"/>
        </a:defRPr>
      </a:lvl1pPr>
      <a:lvl2pPr marL="2565803" indent="-986101" algn="l" defTabSz="3158018" rtl="0" fontAlgn="base">
        <a:spcBef>
          <a:spcPct val="20000"/>
        </a:spcBef>
        <a:spcAft>
          <a:spcPct val="0"/>
        </a:spcAft>
        <a:buFont typeface="Arial" charset="0"/>
        <a:buChar char="–"/>
        <a:defRPr kumimoji="1" sz="9610" kern="1200">
          <a:solidFill>
            <a:schemeClr val="tx1"/>
          </a:solidFill>
          <a:latin typeface="+mn-lt"/>
          <a:ea typeface="+mn-ea"/>
          <a:cs typeface="+mn-cs"/>
        </a:defRPr>
      </a:lvl2pPr>
      <a:lvl3pPr marL="3948562" indent="-789158" algn="l" defTabSz="3158018" rtl="0" fontAlgn="base">
        <a:spcBef>
          <a:spcPct val="20000"/>
        </a:spcBef>
        <a:spcAft>
          <a:spcPct val="0"/>
        </a:spcAft>
        <a:buFont typeface="Arial" charset="0"/>
        <a:buChar char="•"/>
        <a:defRPr kumimoji="1" sz="8213" kern="1200">
          <a:solidFill>
            <a:schemeClr val="tx1"/>
          </a:solidFill>
          <a:latin typeface="+mn-lt"/>
          <a:ea typeface="+mn-ea"/>
          <a:cs typeface="+mn-cs"/>
        </a:defRPr>
      </a:lvl3pPr>
      <a:lvl4pPr marL="5528264" indent="-789158" algn="l" defTabSz="3158018" rtl="0" fontAlgn="base">
        <a:spcBef>
          <a:spcPct val="20000"/>
        </a:spcBef>
        <a:spcAft>
          <a:spcPct val="0"/>
        </a:spcAft>
        <a:buFont typeface="Arial" charset="0"/>
        <a:buChar char="–"/>
        <a:defRPr kumimoji="1" sz="6990" kern="1200">
          <a:solidFill>
            <a:schemeClr val="tx1"/>
          </a:solidFill>
          <a:latin typeface="+mn-lt"/>
          <a:ea typeface="+mn-ea"/>
          <a:cs typeface="+mn-cs"/>
        </a:defRPr>
      </a:lvl4pPr>
      <a:lvl5pPr marL="7107968" indent="-789158" algn="l" defTabSz="3158018" rtl="0" fontAlgn="base">
        <a:spcBef>
          <a:spcPct val="20000"/>
        </a:spcBef>
        <a:spcAft>
          <a:spcPct val="0"/>
        </a:spcAft>
        <a:buFont typeface="Arial" charset="0"/>
        <a:buChar char="»"/>
        <a:defRPr kumimoji="1" sz="6990" kern="1200">
          <a:solidFill>
            <a:schemeClr val="tx1"/>
          </a:solidFill>
          <a:latin typeface="+mn-lt"/>
          <a:ea typeface="+mn-ea"/>
          <a:cs typeface="+mn-cs"/>
        </a:defRPr>
      </a:lvl5pPr>
      <a:lvl6pPr marL="8687669" indent="-789788" algn="l" defTabSz="3159152" rtl="0" eaLnBrk="1" latinLnBrk="0" hangingPunct="1">
        <a:spcBef>
          <a:spcPct val="20000"/>
        </a:spcBef>
        <a:buFont typeface="Arial" pitchFamily="34" charset="0"/>
        <a:buChar char="•"/>
        <a:defRPr kumimoji="1" sz="6990" kern="1200">
          <a:solidFill>
            <a:schemeClr val="tx1"/>
          </a:solidFill>
          <a:latin typeface="+mn-lt"/>
          <a:ea typeface="+mn-ea"/>
          <a:cs typeface="+mn-cs"/>
        </a:defRPr>
      </a:lvl6pPr>
      <a:lvl7pPr marL="10267243" indent="-789788" algn="l" defTabSz="3159152" rtl="0" eaLnBrk="1" latinLnBrk="0" hangingPunct="1">
        <a:spcBef>
          <a:spcPct val="20000"/>
        </a:spcBef>
        <a:buFont typeface="Arial" pitchFamily="34" charset="0"/>
        <a:buChar char="•"/>
        <a:defRPr kumimoji="1" sz="6990" kern="1200">
          <a:solidFill>
            <a:schemeClr val="tx1"/>
          </a:solidFill>
          <a:latin typeface="+mn-lt"/>
          <a:ea typeface="+mn-ea"/>
          <a:cs typeface="+mn-cs"/>
        </a:defRPr>
      </a:lvl7pPr>
      <a:lvl8pPr marL="11846820" indent="-789788" algn="l" defTabSz="3159152" rtl="0" eaLnBrk="1" latinLnBrk="0" hangingPunct="1">
        <a:spcBef>
          <a:spcPct val="20000"/>
        </a:spcBef>
        <a:buFont typeface="Arial" pitchFamily="34" charset="0"/>
        <a:buChar char="•"/>
        <a:defRPr kumimoji="1" sz="6990" kern="1200">
          <a:solidFill>
            <a:schemeClr val="tx1"/>
          </a:solidFill>
          <a:latin typeface="+mn-lt"/>
          <a:ea typeface="+mn-ea"/>
          <a:cs typeface="+mn-cs"/>
        </a:defRPr>
      </a:lvl8pPr>
      <a:lvl9pPr marL="13426395" indent="-789788" algn="l" defTabSz="3159152" rtl="0" eaLnBrk="1" latinLnBrk="0" hangingPunct="1">
        <a:spcBef>
          <a:spcPct val="20000"/>
        </a:spcBef>
        <a:buFont typeface="Arial" pitchFamily="34" charset="0"/>
        <a:buChar char="•"/>
        <a:defRPr kumimoji="1" sz="6990" kern="1200">
          <a:solidFill>
            <a:schemeClr val="tx1"/>
          </a:solidFill>
          <a:latin typeface="+mn-lt"/>
          <a:ea typeface="+mn-ea"/>
          <a:cs typeface="+mn-cs"/>
        </a:defRPr>
      </a:lvl9pPr>
    </p:bodyStyle>
    <p:otherStyle>
      <a:defPPr>
        <a:defRPr lang="ja-JP"/>
      </a:defPPr>
      <a:lvl1pPr marL="0" algn="l" defTabSz="3159152" rtl="0" eaLnBrk="1" latinLnBrk="0" hangingPunct="1">
        <a:defRPr kumimoji="1" sz="6203" kern="1200">
          <a:solidFill>
            <a:schemeClr val="tx1"/>
          </a:solidFill>
          <a:latin typeface="+mn-lt"/>
          <a:ea typeface="+mn-ea"/>
          <a:cs typeface="+mn-cs"/>
        </a:defRPr>
      </a:lvl1pPr>
      <a:lvl2pPr marL="1579576" algn="l" defTabSz="3159152" rtl="0" eaLnBrk="1" latinLnBrk="0" hangingPunct="1">
        <a:defRPr kumimoji="1" sz="6203" kern="1200">
          <a:solidFill>
            <a:schemeClr val="tx1"/>
          </a:solidFill>
          <a:latin typeface="+mn-lt"/>
          <a:ea typeface="+mn-ea"/>
          <a:cs typeface="+mn-cs"/>
        </a:defRPr>
      </a:lvl2pPr>
      <a:lvl3pPr marL="3159152" algn="l" defTabSz="3159152" rtl="0" eaLnBrk="1" latinLnBrk="0" hangingPunct="1">
        <a:defRPr kumimoji="1" sz="6203" kern="1200">
          <a:solidFill>
            <a:schemeClr val="tx1"/>
          </a:solidFill>
          <a:latin typeface="+mn-lt"/>
          <a:ea typeface="+mn-ea"/>
          <a:cs typeface="+mn-cs"/>
        </a:defRPr>
      </a:lvl3pPr>
      <a:lvl4pPr marL="4738728" algn="l" defTabSz="3159152" rtl="0" eaLnBrk="1" latinLnBrk="0" hangingPunct="1">
        <a:defRPr kumimoji="1" sz="6203" kern="1200">
          <a:solidFill>
            <a:schemeClr val="tx1"/>
          </a:solidFill>
          <a:latin typeface="+mn-lt"/>
          <a:ea typeface="+mn-ea"/>
          <a:cs typeface="+mn-cs"/>
        </a:defRPr>
      </a:lvl4pPr>
      <a:lvl5pPr marL="6318305" algn="l" defTabSz="3159152" rtl="0" eaLnBrk="1" latinLnBrk="0" hangingPunct="1">
        <a:defRPr kumimoji="1" sz="6203" kern="1200">
          <a:solidFill>
            <a:schemeClr val="tx1"/>
          </a:solidFill>
          <a:latin typeface="+mn-lt"/>
          <a:ea typeface="+mn-ea"/>
          <a:cs typeface="+mn-cs"/>
        </a:defRPr>
      </a:lvl5pPr>
      <a:lvl6pPr marL="7897879" algn="l" defTabSz="3159152" rtl="0" eaLnBrk="1" latinLnBrk="0" hangingPunct="1">
        <a:defRPr kumimoji="1" sz="6203" kern="1200">
          <a:solidFill>
            <a:schemeClr val="tx1"/>
          </a:solidFill>
          <a:latin typeface="+mn-lt"/>
          <a:ea typeface="+mn-ea"/>
          <a:cs typeface="+mn-cs"/>
        </a:defRPr>
      </a:lvl6pPr>
      <a:lvl7pPr marL="9477456" algn="l" defTabSz="3159152" rtl="0" eaLnBrk="1" latinLnBrk="0" hangingPunct="1">
        <a:defRPr kumimoji="1" sz="6203" kern="1200">
          <a:solidFill>
            <a:schemeClr val="tx1"/>
          </a:solidFill>
          <a:latin typeface="+mn-lt"/>
          <a:ea typeface="+mn-ea"/>
          <a:cs typeface="+mn-cs"/>
        </a:defRPr>
      </a:lvl7pPr>
      <a:lvl8pPr marL="11057031" algn="l" defTabSz="3159152" rtl="0" eaLnBrk="1" latinLnBrk="0" hangingPunct="1">
        <a:defRPr kumimoji="1" sz="6203" kern="1200">
          <a:solidFill>
            <a:schemeClr val="tx1"/>
          </a:solidFill>
          <a:latin typeface="+mn-lt"/>
          <a:ea typeface="+mn-ea"/>
          <a:cs typeface="+mn-cs"/>
        </a:defRPr>
      </a:lvl8pPr>
      <a:lvl9pPr marL="12636608" algn="l" defTabSz="3159152" rtl="0" eaLnBrk="1" latinLnBrk="0" hangingPunct="1">
        <a:defRPr kumimoji="1" sz="620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14815" y="202378"/>
            <a:ext cx="41764640" cy="4644252"/>
          </a:xfrm>
          <a:prstGeom prst="roundRect">
            <a:avLst>
              <a:gd name="adj" fmla="val 11232"/>
            </a:avLst>
          </a:prstGeom>
          <a:solidFill>
            <a:schemeClr val="accent5">
              <a:lumMod val="20000"/>
              <a:lumOff val="80000"/>
            </a:schemeClr>
          </a:solidFill>
          <a:ln/>
        </p:spPr>
        <p:style>
          <a:lnRef idx="1">
            <a:schemeClr val="accent1"/>
          </a:lnRef>
          <a:fillRef idx="2">
            <a:schemeClr val="accent1"/>
          </a:fillRef>
          <a:effectRef idx="1">
            <a:schemeClr val="accent1"/>
          </a:effectRef>
          <a:fontRef idx="minor">
            <a:schemeClr val="dk1"/>
          </a:fontRef>
        </p:style>
        <p:txBody>
          <a:bodyPr lIns="97849" tIns="48924" rIns="97849" bIns="48924" anchor="ctr"/>
          <a:lstStyle/>
          <a:p>
            <a:pPr algn="ctr"/>
            <a:r>
              <a:rPr lang="en-US" altLang="ja-JP" sz="6600" b="1" dirty="0" smtClean="0">
                <a:latin typeface="Meiryo" charset="-128"/>
                <a:ea typeface="Meiryo" charset="-128"/>
                <a:cs typeface="Meiryo" charset="-128"/>
              </a:rPr>
              <a:t>Acceptance and Commitment Therapy (ACT) for Substance Use Disorder </a:t>
            </a:r>
            <a:r>
              <a:rPr lang="en-US" altLang="ja-JP" sz="6600" dirty="0" smtClean="0">
                <a:latin typeface="Meiryo" charset="-128"/>
                <a:ea typeface="Meiryo" charset="-128"/>
                <a:cs typeface="Meiryo" charset="-128"/>
              </a:rPr>
              <a:t>| Qualitative Review</a:t>
            </a:r>
            <a:r>
              <a:rPr lang="ja-JP" altLang="en-US" sz="7200" dirty="0">
                <a:solidFill>
                  <a:schemeClr val="tx1"/>
                </a:solidFill>
                <a:latin typeface="Meiryo" charset="-128"/>
                <a:ea typeface="Meiryo" charset="-128"/>
                <a:cs typeface="Meiryo" charset="-128"/>
              </a:rPr>
              <a:t>　</a:t>
            </a:r>
            <a:r>
              <a:rPr lang="ja-JP" altLang="en-US" sz="2796" dirty="0">
                <a:solidFill>
                  <a:schemeClr val="tx1"/>
                </a:solidFill>
                <a:latin typeface="Meiryo" charset="-128"/>
                <a:ea typeface="Meiryo" charset="-128"/>
                <a:cs typeface="Meiryo" charset="-128"/>
              </a:rPr>
              <a:t>　　　　　　　</a:t>
            </a:r>
            <a:endParaRPr lang="en-US" altLang="ja-JP" sz="2796" dirty="0">
              <a:solidFill>
                <a:schemeClr val="tx1"/>
              </a:solidFill>
              <a:latin typeface="Meiryo" charset="-128"/>
              <a:ea typeface="Meiryo" charset="-128"/>
              <a:cs typeface="Meiryo" charset="-128"/>
            </a:endParaRPr>
          </a:p>
          <a:p>
            <a:r>
              <a:rPr lang="ja-JP" altLang="ja-JP" sz="2796" dirty="0">
                <a:solidFill>
                  <a:schemeClr val="tx1"/>
                </a:solidFill>
                <a:latin typeface="Meiryo" charset="-128"/>
                <a:ea typeface="Meiryo" charset="-128"/>
                <a:cs typeface="Meiryo" charset="-128"/>
              </a:rPr>
              <a:t>　</a:t>
            </a:r>
            <a:r>
              <a:rPr lang="ja-JP" altLang="en-US" sz="2796" dirty="0">
                <a:solidFill>
                  <a:schemeClr val="tx1"/>
                </a:solidFill>
                <a:latin typeface="Meiryo" charset="-128"/>
                <a:ea typeface="Meiryo" charset="-128"/>
                <a:cs typeface="Meiryo" charset="-128"/>
              </a:rPr>
              <a:t>　</a:t>
            </a:r>
            <a:endParaRPr lang="en-US" altLang="ja-JP" sz="2796" dirty="0" smtClean="0">
              <a:solidFill>
                <a:schemeClr val="tx1"/>
              </a:solidFill>
              <a:latin typeface="Meiryo" charset="-128"/>
              <a:ea typeface="Meiryo" charset="-128"/>
              <a:cs typeface="Meiryo" charset="-128"/>
            </a:endParaRPr>
          </a:p>
          <a:p>
            <a:endParaRPr lang="ja-JP" altLang="en-US" sz="2796" dirty="0">
              <a:solidFill>
                <a:schemeClr val="tx1"/>
              </a:solidFill>
              <a:latin typeface="Meiryo" charset="-128"/>
              <a:ea typeface="Meiryo" charset="-128"/>
              <a:cs typeface="Meiryo" charset="-128"/>
            </a:endParaRPr>
          </a:p>
          <a:p>
            <a:endParaRPr lang="en-US" altLang="ja-JP" sz="3495" baseline="30000" dirty="0">
              <a:solidFill>
                <a:schemeClr val="tx1"/>
              </a:solidFill>
              <a:latin typeface="Meiryo" charset="-128"/>
              <a:ea typeface="Meiryo" charset="-128"/>
              <a:cs typeface="Meiryo" charset="-128"/>
            </a:endParaRPr>
          </a:p>
          <a:p>
            <a:r>
              <a:rPr lang="ja-JP" altLang="en-US" sz="3495" dirty="0">
                <a:solidFill>
                  <a:schemeClr val="tx1"/>
                </a:solidFill>
                <a:latin typeface="Meiryo" charset="-128"/>
                <a:ea typeface="Meiryo" charset="-128"/>
                <a:cs typeface="Meiryo" charset="-128"/>
              </a:rPr>
              <a:t>　　　　　</a:t>
            </a:r>
          </a:p>
        </p:txBody>
      </p:sp>
      <p:sp>
        <p:nvSpPr>
          <p:cNvPr id="14348" name="テキスト ボックス 16"/>
          <p:cNvSpPr txBox="1">
            <a:spLocks noChangeArrowheads="1"/>
          </p:cNvSpPr>
          <p:nvPr/>
        </p:nvSpPr>
        <p:spPr bwMode="auto">
          <a:xfrm>
            <a:off x="788647" y="7094508"/>
            <a:ext cx="8350933" cy="13640972"/>
          </a:xfrm>
          <a:prstGeom prst="rect">
            <a:avLst/>
          </a:prstGeom>
          <a:noFill/>
          <a:ln w="9525">
            <a:noFill/>
            <a:miter lim="800000"/>
            <a:headEnd/>
            <a:tailEnd/>
          </a:ln>
        </p:spPr>
        <p:txBody>
          <a:bodyPr wrap="square" lIns="97849" tIns="48924" rIns="97849" bIns="48924">
            <a:spAutoFit/>
          </a:bodyPr>
          <a:lstStyle/>
          <a:p>
            <a:r>
              <a:rPr lang="ja-JP" altLang="en-US" sz="3495" dirty="0" smtClean="0">
                <a:latin typeface="+mn-ea"/>
                <a:ea typeface="+mn-ea"/>
              </a:rPr>
              <a:t>　</a:t>
            </a:r>
            <a:r>
              <a:rPr lang="en-US" altLang="ja-JP" sz="3495" dirty="0" smtClean="0">
                <a:latin typeface="+mn-ea"/>
                <a:cs typeface="メイリオ" panose="020B0604030504040204" pitchFamily="50" charset="-128"/>
              </a:rPr>
              <a:t> </a:t>
            </a:r>
            <a:r>
              <a:rPr lang="en-US" altLang="ja-JP" sz="4400" dirty="0" smtClean="0">
                <a:latin typeface="Meiryo" charset="-128"/>
                <a:ea typeface="Meiryo" charset="-128"/>
                <a:cs typeface="Meiryo" charset="-128"/>
              </a:rPr>
              <a:t>Cognitive Behavioral Therapy (CBT) has been widely used for Substance Use Disorders (SUD). However the NICE guidelines recommend CBT only if SUD is complicated with other psychiatric disorders. Meanwhile evidences for Acceptance and commitment Therapy (ACT) are now on the increase.</a:t>
            </a:r>
            <a:r>
              <a:rPr lang="en-US" altLang="ja-JP" sz="4400" baseline="30000" dirty="0" smtClean="0">
                <a:latin typeface="Meiryo" charset="-128"/>
                <a:ea typeface="Meiryo" charset="-128"/>
                <a:cs typeface="Meiryo" charset="-128"/>
              </a:rPr>
              <a:t>1)</a:t>
            </a:r>
            <a:r>
              <a:rPr lang="en-US" altLang="ja-JP" sz="4400" dirty="0"/>
              <a:t> </a:t>
            </a:r>
            <a:r>
              <a:rPr lang="en-US" altLang="ja-JP" sz="4400" dirty="0" smtClean="0"/>
              <a:t>I</a:t>
            </a:r>
            <a:r>
              <a:rPr lang="en-US" altLang="ja-JP" sz="4400" dirty="0" smtClean="0">
                <a:latin typeface="Meiryo" charset="-128"/>
                <a:ea typeface="Meiryo" charset="-128"/>
                <a:cs typeface="Meiryo" charset="-128"/>
              </a:rPr>
              <a:t>n </a:t>
            </a:r>
            <a:r>
              <a:rPr lang="en-US" altLang="ja-JP" sz="4400" dirty="0">
                <a:latin typeface="Meiryo" charset="-128"/>
                <a:ea typeface="Meiryo" charset="-128"/>
                <a:cs typeface="Meiryo" charset="-128"/>
              </a:rPr>
              <a:t>this review, we will first describe the features of ACT and the reasons for its effectiveness for SUD, and will subsequently examine Randomized Controlled Trials (RCT) for SUD.</a:t>
            </a:r>
            <a:endParaRPr lang="ja-JP" altLang="ja-JP" sz="4400" dirty="0">
              <a:latin typeface="Meiryo" charset="-128"/>
              <a:ea typeface="Meiryo" charset="-128"/>
              <a:cs typeface="Meiryo" charset="-128"/>
            </a:endParaRPr>
          </a:p>
          <a:p>
            <a:endParaRPr lang="en-US" altLang="ja-JP" sz="4400" dirty="0">
              <a:latin typeface="Meiryo" charset="-128"/>
              <a:ea typeface="Meiryo" charset="-128"/>
              <a:cs typeface="Meiryo" charset="-128"/>
            </a:endParaRPr>
          </a:p>
        </p:txBody>
      </p:sp>
      <p:sp>
        <p:nvSpPr>
          <p:cNvPr id="76" name="正方形/長方形 75"/>
          <p:cNvSpPr/>
          <p:nvPr/>
        </p:nvSpPr>
        <p:spPr>
          <a:xfrm>
            <a:off x="35155264" y="2702424"/>
            <a:ext cx="7181944" cy="7639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chemeClr val="tx1"/>
                </a:solidFill>
                <a:latin typeface="メイリオ"/>
                <a:ea typeface="メイリオ"/>
                <a:cs typeface="メイリオ"/>
              </a:rPr>
              <a:t>E-mail:  </a:t>
            </a:r>
            <a:r>
              <a:rPr lang="en-US" altLang="ja-JP" sz="3600" dirty="0" err="1">
                <a:solidFill>
                  <a:schemeClr val="tx1"/>
                </a:solidFill>
                <a:latin typeface="メイリオ"/>
                <a:ea typeface="メイリオ"/>
                <a:cs typeface="メイリオ"/>
              </a:rPr>
              <a:t>tshtk.ii@gmail.com</a:t>
            </a:r>
            <a:endParaRPr lang="ja-JP" altLang="en-US" sz="3600" dirty="0">
              <a:solidFill>
                <a:schemeClr val="tx1"/>
              </a:solidFill>
              <a:latin typeface="メイリオ"/>
              <a:ea typeface="メイリオ"/>
              <a:cs typeface="メイリオ"/>
            </a:endParaRPr>
          </a:p>
        </p:txBody>
      </p:sp>
      <p:sp>
        <p:nvSpPr>
          <p:cNvPr id="77" name="正方形/長方形 76"/>
          <p:cNvSpPr/>
          <p:nvPr/>
        </p:nvSpPr>
        <p:spPr>
          <a:xfrm>
            <a:off x="9434028" y="7195454"/>
            <a:ext cx="32880629" cy="2585884"/>
          </a:xfrm>
          <a:prstGeom prst="rect">
            <a:avLst/>
          </a:prstGeom>
          <a:solidFill>
            <a:schemeClr val="accent5">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8713" tIns="188713" rIns="188713" bIns="188713" rtlCol="0" anchor="ctr"/>
          <a:lstStyle/>
          <a:p>
            <a:pPr marL="1163638"/>
            <a:r>
              <a:rPr lang="en-US" altLang="ja-JP" sz="6600" b="1" dirty="0" smtClean="0">
                <a:solidFill>
                  <a:schemeClr val="tx1"/>
                </a:solidFill>
                <a:latin typeface="メイリオ"/>
                <a:ea typeface="メイリオ"/>
                <a:cs typeface="メイリオ"/>
              </a:rPr>
              <a:t>Trans-diagnostic Value-based </a:t>
            </a:r>
            <a:r>
              <a:rPr lang="en-US" altLang="ja-JP" sz="6600" b="1" dirty="0">
                <a:solidFill>
                  <a:schemeClr val="tx1"/>
                </a:solidFill>
                <a:latin typeface="メイリオ"/>
                <a:ea typeface="メイリオ"/>
                <a:cs typeface="メイリオ"/>
              </a:rPr>
              <a:t>ACT </a:t>
            </a:r>
            <a:r>
              <a:rPr lang="en-US" altLang="ja-JP" sz="6600" b="1" dirty="0" smtClean="0">
                <a:solidFill>
                  <a:schemeClr val="tx1"/>
                </a:solidFill>
                <a:latin typeface="メイリオ"/>
                <a:ea typeface="メイリオ"/>
                <a:cs typeface="メイリオ"/>
              </a:rPr>
              <a:t>may </a:t>
            </a:r>
            <a:r>
              <a:rPr lang="en-US" altLang="ja-JP" sz="6600" b="1" dirty="0">
                <a:solidFill>
                  <a:schemeClr val="tx1"/>
                </a:solidFill>
                <a:latin typeface="メイリオ"/>
                <a:ea typeface="メイリオ"/>
                <a:cs typeface="メイリオ"/>
              </a:rPr>
              <a:t>be </a:t>
            </a:r>
            <a:r>
              <a:rPr lang="en-US" altLang="ja-JP" sz="6600" b="1" dirty="0" smtClean="0">
                <a:solidFill>
                  <a:schemeClr val="tx1"/>
                </a:solidFill>
                <a:latin typeface="メイリオ"/>
                <a:ea typeface="メイリオ"/>
                <a:cs typeface="メイリオ"/>
              </a:rPr>
              <a:t>effective </a:t>
            </a:r>
            <a:r>
              <a:rPr lang="en-US" altLang="ja-JP" sz="6600" b="1" dirty="0">
                <a:solidFill>
                  <a:schemeClr val="tx1"/>
                </a:solidFill>
                <a:latin typeface="メイリオ"/>
                <a:ea typeface="メイリオ"/>
                <a:cs typeface="メイリオ"/>
              </a:rPr>
              <a:t>for </a:t>
            </a:r>
            <a:r>
              <a:rPr lang="en-US" altLang="ja-JP" sz="6600" b="1" dirty="0" smtClean="0">
                <a:solidFill>
                  <a:schemeClr val="tx1"/>
                </a:solidFill>
                <a:latin typeface="メイリオ"/>
                <a:ea typeface="メイリオ"/>
                <a:cs typeface="メイリオ"/>
              </a:rPr>
              <a:t>SUD</a:t>
            </a:r>
            <a:r>
              <a:rPr lang="ja-JP" altLang="en-US" sz="6600" b="1" dirty="0" smtClean="0">
                <a:solidFill>
                  <a:schemeClr val="tx1"/>
                </a:solidFill>
                <a:latin typeface="メイリオ"/>
                <a:ea typeface="メイリオ"/>
                <a:cs typeface="メイリオ"/>
              </a:rPr>
              <a:t> </a:t>
            </a:r>
            <a:r>
              <a:rPr lang="en-US" altLang="ja-JP" sz="6600" b="1" smtClean="0">
                <a:solidFill>
                  <a:schemeClr val="tx1"/>
                </a:solidFill>
                <a:latin typeface="メイリオ"/>
                <a:ea typeface="メイリオ"/>
                <a:cs typeface="メイリオ"/>
              </a:rPr>
              <a:t>patients</a:t>
            </a:r>
            <a:endParaRPr lang="en-US" altLang="ja-JP" sz="6000" b="1" dirty="0" smtClean="0">
              <a:solidFill>
                <a:schemeClr val="tx1"/>
              </a:solidFill>
              <a:latin typeface="メイリオ"/>
              <a:ea typeface="メイリオ"/>
              <a:cs typeface="メイリオ"/>
            </a:endParaRPr>
          </a:p>
        </p:txBody>
      </p:sp>
      <p:sp>
        <p:nvSpPr>
          <p:cNvPr id="37" name="正方形/長方形 36"/>
          <p:cNvSpPr/>
          <p:nvPr/>
        </p:nvSpPr>
        <p:spPr>
          <a:xfrm>
            <a:off x="814815" y="5594649"/>
            <a:ext cx="7372964" cy="1058903"/>
          </a:xfrm>
          <a:prstGeom prst="rect">
            <a:avLst/>
          </a:prstGeom>
          <a:solidFill>
            <a:schemeClr val="accent5">
              <a:lumMod val="60000"/>
              <a:lumOff val="4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8713" tIns="188713" rIns="188713" bIns="188713" rtlCol="0" anchor="ctr"/>
          <a:lstStyle/>
          <a:p>
            <a:pPr algn="ctr"/>
            <a:r>
              <a:rPr lang="en-US" altLang="ja-JP" sz="4400" b="1" dirty="0">
                <a:solidFill>
                  <a:schemeClr val="tx1"/>
                </a:solidFill>
                <a:latin typeface="メイリオ"/>
                <a:ea typeface="メイリオ"/>
                <a:cs typeface="メイリオ"/>
              </a:rPr>
              <a:t>Introduction</a:t>
            </a:r>
          </a:p>
        </p:txBody>
      </p:sp>
      <p:sp>
        <p:nvSpPr>
          <p:cNvPr id="46" name="正方形/長方形 45"/>
          <p:cNvSpPr/>
          <p:nvPr/>
        </p:nvSpPr>
        <p:spPr>
          <a:xfrm>
            <a:off x="25317964" y="20567584"/>
            <a:ext cx="17261491" cy="816636"/>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8713" tIns="188713" rIns="188713" bIns="188713" rtlCol="0" anchor="ctr"/>
          <a:lstStyle/>
          <a:p>
            <a:pPr algn="ctr"/>
            <a:r>
              <a:rPr lang="en-US" altLang="ja-JP" sz="4400" b="1" dirty="0">
                <a:solidFill>
                  <a:schemeClr val="tx1"/>
                </a:solidFill>
                <a:latin typeface="メイリオ"/>
                <a:ea typeface="メイリオ"/>
                <a:cs typeface="メイリオ"/>
              </a:rPr>
              <a:t>Discussion</a:t>
            </a:r>
          </a:p>
        </p:txBody>
      </p:sp>
      <p:sp>
        <p:nvSpPr>
          <p:cNvPr id="3" name="テキスト ボックス 2"/>
          <p:cNvSpPr txBox="1"/>
          <p:nvPr/>
        </p:nvSpPr>
        <p:spPr>
          <a:xfrm>
            <a:off x="14420161" y="16912018"/>
            <a:ext cx="184731" cy="1046890"/>
          </a:xfrm>
          <a:prstGeom prst="rect">
            <a:avLst/>
          </a:prstGeom>
          <a:noFill/>
        </p:spPr>
        <p:txBody>
          <a:bodyPr wrap="none" rtlCol="0">
            <a:spAutoFit/>
          </a:bodyPr>
          <a:lstStyle/>
          <a:p>
            <a:endParaRPr lang="ja-JP" altLang="en-US" sz="6203" dirty="0"/>
          </a:p>
        </p:txBody>
      </p:sp>
      <p:sp>
        <p:nvSpPr>
          <p:cNvPr id="8" name="テキスト ボックス 7"/>
          <p:cNvSpPr txBox="1"/>
          <p:nvPr/>
        </p:nvSpPr>
        <p:spPr>
          <a:xfrm>
            <a:off x="16829481" y="29669759"/>
            <a:ext cx="184731" cy="1046890"/>
          </a:xfrm>
          <a:prstGeom prst="rect">
            <a:avLst/>
          </a:prstGeom>
          <a:noFill/>
        </p:spPr>
        <p:txBody>
          <a:bodyPr wrap="none" rtlCol="0">
            <a:spAutoFit/>
          </a:bodyPr>
          <a:lstStyle/>
          <a:p>
            <a:endParaRPr lang="ja-JP" altLang="en-US" sz="6203" dirty="0"/>
          </a:p>
        </p:txBody>
      </p:sp>
      <p:sp>
        <p:nvSpPr>
          <p:cNvPr id="2" name="テキスト ボックス 1"/>
          <p:cNvSpPr txBox="1"/>
          <p:nvPr/>
        </p:nvSpPr>
        <p:spPr>
          <a:xfrm>
            <a:off x="-15440038" y="7628802"/>
            <a:ext cx="184731" cy="1046890"/>
          </a:xfrm>
          <a:prstGeom prst="rect">
            <a:avLst/>
          </a:prstGeom>
          <a:noFill/>
        </p:spPr>
        <p:txBody>
          <a:bodyPr wrap="none" rtlCol="0">
            <a:spAutoFit/>
          </a:bodyPr>
          <a:lstStyle/>
          <a:p>
            <a:endParaRPr lang="ja-JP" altLang="en-US" sz="6203" dirty="0"/>
          </a:p>
        </p:txBody>
      </p:sp>
      <p:sp>
        <p:nvSpPr>
          <p:cNvPr id="39" name="正方形/長方形 38"/>
          <p:cNvSpPr/>
          <p:nvPr/>
        </p:nvSpPr>
        <p:spPr>
          <a:xfrm>
            <a:off x="9139581" y="5670741"/>
            <a:ext cx="33580533" cy="982811"/>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8713" tIns="188713" rIns="188713" bIns="188713" rtlCol="0" anchor="ctr"/>
          <a:lstStyle/>
          <a:p>
            <a:pPr algn="ctr"/>
            <a:r>
              <a:rPr lang="en-US" altLang="ja-JP" sz="4800" b="1" dirty="0">
                <a:solidFill>
                  <a:schemeClr val="tx1"/>
                </a:solidFill>
                <a:latin typeface="Meiryo" charset="-128"/>
                <a:ea typeface="Meiryo" charset="-128"/>
                <a:cs typeface="Meiryo" charset="-128"/>
              </a:rPr>
              <a:t>Review of Acceptance and Commitment Therapy for Substance Use Disorder</a:t>
            </a:r>
          </a:p>
        </p:txBody>
      </p:sp>
      <p:graphicFrame>
        <p:nvGraphicFramePr>
          <p:cNvPr id="16" name="表 15"/>
          <p:cNvGraphicFramePr>
            <a:graphicFrameLocks noGrp="1"/>
          </p:cNvGraphicFramePr>
          <p:nvPr>
            <p:extLst>
              <p:ext uri="{D42A27DB-BD31-4B8C-83A1-F6EECF244321}">
                <p14:modId xmlns:p14="http://schemas.microsoft.com/office/powerpoint/2010/main" val="2200210908"/>
              </p:ext>
            </p:extLst>
          </p:nvPr>
        </p:nvGraphicFramePr>
        <p:xfrm>
          <a:off x="9461481" y="11899525"/>
          <a:ext cx="32853176" cy="7222784"/>
        </p:xfrm>
        <a:graphic>
          <a:graphicData uri="http://schemas.openxmlformats.org/drawingml/2006/table">
            <a:tbl>
              <a:tblPr firstRow="1" bandRow="1">
                <a:tableStyleId>{EB9631B5-78F2-41C9-869B-9F39066F8104}</a:tableStyleId>
              </a:tblPr>
              <a:tblGrid>
                <a:gridCol w="4365033"/>
                <a:gridCol w="2520280"/>
                <a:gridCol w="8388029"/>
                <a:gridCol w="6601202"/>
                <a:gridCol w="4860226"/>
                <a:gridCol w="6118406"/>
              </a:tblGrid>
              <a:tr h="508050">
                <a:tc>
                  <a:txBody>
                    <a:bodyPr/>
                    <a:lstStyle/>
                    <a:p>
                      <a:r>
                        <a:rPr kumimoji="1" lang="en-US" altLang="ja-JP" sz="4800" b="0" dirty="0" smtClean="0">
                          <a:latin typeface="Meiryo" charset="-128"/>
                          <a:ea typeface="Meiryo" charset="-128"/>
                          <a:cs typeface="Meiryo" charset="-128"/>
                        </a:rPr>
                        <a:t>Studies</a:t>
                      </a:r>
                      <a:endParaRPr kumimoji="1" lang="ja-JP" altLang="en-US" sz="4800" b="0" dirty="0">
                        <a:latin typeface="Meiryo" charset="-128"/>
                        <a:ea typeface="Meiryo" charset="-128"/>
                        <a:cs typeface="Meiryo" charset="-128"/>
                      </a:endParaRPr>
                    </a:p>
                  </a:txBody>
                  <a:tcPr marL="79889" marR="79889" marT="39944" marB="39944">
                    <a:solidFill>
                      <a:schemeClr val="accent5">
                        <a:lumMod val="75000"/>
                      </a:schemeClr>
                    </a:solidFill>
                  </a:tcPr>
                </a:tc>
                <a:tc>
                  <a:txBody>
                    <a:bodyPr/>
                    <a:lstStyle/>
                    <a:p>
                      <a:r>
                        <a:rPr kumimoji="1" lang="en-US" altLang="ja-JP" sz="4800" b="0" dirty="0" smtClean="0">
                          <a:latin typeface="Meiryo" charset="-128"/>
                          <a:ea typeface="Meiryo" charset="-128"/>
                          <a:cs typeface="Meiryo" charset="-128"/>
                        </a:rPr>
                        <a:t>N</a:t>
                      </a:r>
                      <a:endParaRPr kumimoji="1" lang="ja-JP" altLang="en-US" sz="4800" b="0" dirty="0">
                        <a:latin typeface="Meiryo" charset="-128"/>
                        <a:ea typeface="Meiryo" charset="-128"/>
                        <a:cs typeface="Meiryo" charset="-128"/>
                      </a:endParaRPr>
                    </a:p>
                  </a:txBody>
                  <a:tcPr marL="79889" marR="79889" marT="39944" marB="39944">
                    <a:solidFill>
                      <a:schemeClr val="accent5">
                        <a:lumMod val="75000"/>
                      </a:schemeClr>
                    </a:solidFill>
                  </a:tcPr>
                </a:tc>
                <a:tc>
                  <a:txBody>
                    <a:bodyPr/>
                    <a:lstStyle/>
                    <a:p>
                      <a:r>
                        <a:rPr kumimoji="1" lang="en-US" altLang="ja-JP" sz="4800" b="0" dirty="0" smtClean="0">
                          <a:latin typeface="Meiryo" charset="-128"/>
                          <a:ea typeface="Meiryo" charset="-128"/>
                          <a:cs typeface="Meiryo" charset="-128"/>
                        </a:rPr>
                        <a:t>Patients</a:t>
                      </a:r>
                      <a:endParaRPr kumimoji="1" lang="ja-JP" altLang="en-US" sz="4800" b="0" dirty="0">
                        <a:latin typeface="Meiryo" charset="-128"/>
                        <a:ea typeface="Meiryo" charset="-128"/>
                        <a:cs typeface="Meiryo" charset="-128"/>
                      </a:endParaRPr>
                    </a:p>
                  </a:txBody>
                  <a:tcPr marL="79889" marR="79889" marT="39944" marB="39944">
                    <a:solidFill>
                      <a:schemeClr val="accent5">
                        <a:lumMod val="75000"/>
                      </a:schemeClr>
                    </a:solidFill>
                  </a:tcPr>
                </a:tc>
                <a:tc>
                  <a:txBody>
                    <a:bodyPr/>
                    <a:lstStyle/>
                    <a:p>
                      <a:r>
                        <a:rPr kumimoji="1" lang="en-US" altLang="ja-JP" sz="4800" b="0" dirty="0" smtClean="0">
                          <a:latin typeface="Meiryo" charset="-128"/>
                          <a:ea typeface="Meiryo" charset="-128"/>
                          <a:cs typeface="Meiryo" charset="-128"/>
                        </a:rPr>
                        <a:t>Comparison</a:t>
                      </a:r>
                      <a:r>
                        <a:rPr kumimoji="1" lang="ja-JP" altLang="en-US" sz="4800" b="0" dirty="0" smtClean="0">
                          <a:latin typeface="Meiryo" charset="-128"/>
                          <a:ea typeface="Meiryo" charset="-128"/>
                          <a:cs typeface="Meiryo" charset="-128"/>
                        </a:rPr>
                        <a:t> </a:t>
                      </a:r>
                      <a:r>
                        <a:rPr kumimoji="1" lang="en-US" altLang="ja-JP" sz="4800" b="0" dirty="0" smtClean="0">
                          <a:latin typeface="Meiryo" charset="-128"/>
                          <a:ea typeface="Meiryo" charset="-128"/>
                          <a:cs typeface="Meiryo" charset="-128"/>
                        </a:rPr>
                        <a:t>intervention</a:t>
                      </a:r>
                      <a:endParaRPr kumimoji="1" lang="ja-JP" altLang="en-US" sz="4800" b="0" dirty="0">
                        <a:latin typeface="Meiryo" charset="-128"/>
                        <a:ea typeface="Meiryo" charset="-128"/>
                        <a:cs typeface="Meiryo" charset="-128"/>
                      </a:endParaRPr>
                    </a:p>
                  </a:txBody>
                  <a:tcPr marL="79889" marR="79889" marT="39944" marB="39944">
                    <a:solidFill>
                      <a:schemeClr val="accent5">
                        <a:lumMod val="75000"/>
                      </a:schemeClr>
                    </a:solidFill>
                  </a:tcPr>
                </a:tc>
                <a:tc>
                  <a:txBody>
                    <a:bodyPr/>
                    <a:lstStyle/>
                    <a:p>
                      <a:r>
                        <a:rPr kumimoji="1" lang="en-US" altLang="ja-JP" sz="4800" b="0" baseline="0" dirty="0" smtClean="0">
                          <a:latin typeface="Meiryo" charset="-128"/>
                          <a:ea typeface="Meiryo" charset="-128"/>
                          <a:cs typeface="Meiryo" charset="-128"/>
                        </a:rPr>
                        <a:t>Outcome</a:t>
                      </a:r>
                      <a:r>
                        <a:rPr kumimoji="1" lang="ja-JP" altLang="en-US" sz="4800" b="0" baseline="0" dirty="0" smtClean="0">
                          <a:latin typeface="Meiryo" charset="-128"/>
                          <a:ea typeface="Meiryo" charset="-128"/>
                          <a:cs typeface="Meiryo" charset="-128"/>
                        </a:rPr>
                        <a:t> </a:t>
                      </a:r>
                      <a:r>
                        <a:rPr kumimoji="1" lang="en-US" altLang="ja-JP" sz="4800" b="0" baseline="0" dirty="0" smtClean="0">
                          <a:latin typeface="Meiryo" charset="-128"/>
                          <a:ea typeface="Meiryo" charset="-128"/>
                          <a:cs typeface="Meiryo" charset="-128"/>
                        </a:rPr>
                        <a:t>detection </a:t>
                      </a:r>
                      <a:endParaRPr kumimoji="1" lang="en-US" altLang="ja-JP" sz="4800" b="0" dirty="0" smtClean="0">
                        <a:latin typeface="Meiryo" charset="-128"/>
                        <a:ea typeface="Meiryo" charset="-128"/>
                        <a:cs typeface="Meiryo" charset="-128"/>
                      </a:endParaRPr>
                    </a:p>
                  </a:txBody>
                  <a:tcPr marL="79889" marR="79889" marT="39944" marB="39944">
                    <a:solidFill>
                      <a:schemeClr val="accent5">
                        <a:lumMod val="75000"/>
                      </a:schemeClr>
                    </a:solidFill>
                  </a:tcPr>
                </a:tc>
                <a:tc>
                  <a:txBody>
                    <a:bodyPr/>
                    <a:lstStyle/>
                    <a:p>
                      <a:r>
                        <a:rPr kumimoji="1" lang="en-US" altLang="ja-JP" sz="4800" b="0" dirty="0" smtClean="0">
                          <a:latin typeface="Meiryo" charset="-128"/>
                          <a:ea typeface="Meiryo" charset="-128"/>
                          <a:cs typeface="Meiryo" charset="-128"/>
                        </a:rPr>
                        <a:t>Stop</a:t>
                      </a:r>
                      <a:r>
                        <a:rPr kumimoji="1" lang="en-US" altLang="ja-JP" sz="4800" b="0" baseline="0" dirty="0" smtClean="0">
                          <a:latin typeface="Meiryo" charset="-128"/>
                          <a:ea typeface="Meiryo" charset="-128"/>
                          <a:cs typeface="Meiryo" charset="-128"/>
                        </a:rPr>
                        <a:t> using rate</a:t>
                      </a:r>
                      <a:r>
                        <a:rPr kumimoji="1" lang="ja-JP" altLang="en-US" sz="4800" b="0" baseline="0" dirty="0" smtClean="0">
                          <a:latin typeface="Meiryo" charset="-128"/>
                          <a:ea typeface="Meiryo" charset="-128"/>
                          <a:cs typeface="Meiryo" charset="-128"/>
                        </a:rPr>
                        <a:t> </a:t>
                      </a:r>
                      <a:r>
                        <a:rPr kumimoji="1" lang="en-US" altLang="ja-JP" sz="4800" b="0" baseline="0" dirty="0" smtClean="0">
                          <a:latin typeface="Meiryo" charset="-128"/>
                          <a:ea typeface="Meiryo" charset="-128"/>
                          <a:cs typeface="Meiryo" charset="-128"/>
                        </a:rPr>
                        <a:t/>
                      </a:r>
                      <a:br>
                        <a:rPr kumimoji="1" lang="en-US" altLang="ja-JP" sz="4800" b="0" baseline="0" dirty="0" smtClean="0">
                          <a:latin typeface="Meiryo" charset="-128"/>
                          <a:ea typeface="Meiryo" charset="-128"/>
                          <a:cs typeface="Meiryo" charset="-128"/>
                        </a:rPr>
                      </a:br>
                      <a:r>
                        <a:rPr kumimoji="1" lang="en-US" altLang="ja-JP" sz="4800" b="0" baseline="0" dirty="0" smtClean="0">
                          <a:latin typeface="Meiryo" charset="-128"/>
                          <a:ea typeface="Meiryo" charset="-128"/>
                          <a:cs typeface="Meiryo" charset="-128"/>
                        </a:rPr>
                        <a:t>(at</a:t>
                      </a:r>
                      <a:r>
                        <a:rPr kumimoji="1" lang="ja-JP" altLang="en-US" sz="4800" b="0" baseline="0" dirty="0" smtClean="0">
                          <a:latin typeface="Meiryo" charset="-128"/>
                          <a:ea typeface="Meiryo" charset="-128"/>
                          <a:cs typeface="Meiryo" charset="-128"/>
                        </a:rPr>
                        <a:t> </a:t>
                      </a:r>
                      <a:r>
                        <a:rPr kumimoji="1" lang="en-US" altLang="ja-JP" sz="4800" b="0" baseline="0" dirty="0" smtClean="0">
                          <a:latin typeface="Meiryo" charset="-128"/>
                          <a:ea typeface="Meiryo" charset="-128"/>
                          <a:cs typeface="Meiryo" charset="-128"/>
                        </a:rPr>
                        <a:t>6 month)</a:t>
                      </a:r>
                      <a:endParaRPr kumimoji="1" lang="ja-JP" altLang="en-US" sz="4800" b="0" dirty="0">
                        <a:latin typeface="Meiryo" charset="-128"/>
                        <a:ea typeface="Meiryo" charset="-128"/>
                        <a:cs typeface="Meiryo" charset="-128"/>
                      </a:endParaRPr>
                    </a:p>
                  </a:txBody>
                  <a:tcPr marL="79889" marR="79889" marT="39944" marB="39944">
                    <a:solidFill>
                      <a:schemeClr val="accent5">
                        <a:lumMod val="75000"/>
                      </a:schemeClr>
                    </a:solidFill>
                  </a:tcPr>
                </a:tc>
              </a:tr>
              <a:tr h="602750">
                <a:tc>
                  <a:txBody>
                    <a:bodyPr/>
                    <a:lstStyle/>
                    <a:p>
                      <a:r>
                        <a:rPr kumimoji="1" lang="en-US" altLang="ja-JP" sz="4800" dirty="0" smtClean="0">
                          <a:latin typeface="Meiryo" charset="-128"/>
                          <a:ea typeface="Meiryo" charset="-128"/>
                          <a:cs typeface="Meiryo" charset="-128"/>
                        </a:rPr>
                        <a:t>Hayes et.al</a:t>
                      </a:r>
                      <a:r>
                        <a:rPr kumimoji="1" lang="en-US" altLang="ja-JP" sz="4800" baseline="30000" dirty="0" smtClean="0">
                          <a:latin typeface="Meiryo" charset="-128"/>
                          <a:ea typeface="Meiryo" charset="-128"/>
                          <a:cs typeface="Meiryo" charset="-128"/>
                        </a:rPr>
                        <a:t>4)</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144</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Methadone</a:t>
                      </a:r>
                      <a:r>
                        <a:rPr kumimoji="1" lang="en-US" altLang="ja-JP" sz="4800" baseline="0" dirty="0" smtClean="0">
                          <a:latin typeface="Meiryo" charset="-128"/>
                          <a:ea typeface="Meiryo" charset="-128"/>
                          <a:cs typeface="Meiryo" charset="-128"/>
                        </a:rPr>
                        <a:t> dependence</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Treat</a:t>
                      </a:r>
                      <a:r>
                        <a:rPr kumimoji="1" lang="en-US" altLang="ja-JP" sz="4800" baseline="0" dirty="0" smtClean="0">
                          <a:latin typeface="Meiryo" charset="-128"/>
                          <a:ea typeface="Meiryo" charset="-128"/>
                          <a:cs typeface="Meiryo" charset="-128"/>
                        </a:rPr>
                        <a:t>ment as Usual</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Urine </a:t>
                      </a:r>
                      <a:r>
                        <a:rPr kumimoji="1" lang="en-US" altLang="ja-JP" sz="4800" baseline="0" dirty="0" smtClean="0">
                          <a:latin typeface="Meiryo" charset="-128"/>
                          <a:ea typeface="Meiryo" charset="-128"/>
                          <a:cs typeface="Meiryo" charset="-128"/>
                        </a:rPr>
                        <a:t>N</a:t>
                      </a:r>
                      <a:r>
                        <a:rPr kumimoji="1" lang="en-US" altLang="ja-JP" sz="4800" dirty="0" smtClean="0">
                          <a:latin typeface="Meiryo" charset="-128"/>
                          <a:ea typeface="Meiryo" charset="-128"/>
                          <a:cs typeface="Meiryo" charset="-128"/>
                        </a:rPr>
                        <a:t>egative</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61%</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vs</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28%</a:t>
                      </a:r>
                      <a:endParaRPr kumimoji="1" lang="ja-JP" altLang="en-US" sz="4800" dirty="0">
                        <a:latin typeface="Meiryo" charset="-128"/>
                        <a:ea typeface="Meiryo" charset="-128"/>
                        <a:cs typeface="Meiryo" charset="-128"/>
                      </a:endParaRPr>
                    </a:p>
                  </a:txBody>
                  <a:tcPr marL="79889" marR="79889" marT="39944" marB="39944"/>
                </a:tc>
              </a:tr>
              <a:tr h="629114">
                <a:tc>
                  <a:txBody>
                    <a:bodyPr/>
                    <a:lstStyle/>
                    <a:p>
                      <a:endParaRPr kumimoji="1" lang="ja-JP" altLang="en-US" sz="4800" dirty="0">
                        <a:latin typeface="Meiryo" charset="-128"/>
                        <a:ea typeface="Meiryo" charset="-128"/>
                        <a:cs typeface="Meiryo" charset="-128"/>
                      </a:endParaRPr>
                    </a:p>
                  </a:txBody>
                  <a:tcPr marL="79889" marR="79889" marT="39944" marB="39944"/>
                </a:tc>
                <a:tc>
                  <a:txBody>
                    <a:bodyPr/>
                    <a:lstStyle/>
                    <a:p>
                      <a:endParaRPr kumimoji="1" lang="ja-JP" altLang="en-US" sz="4800" dirty="0">
                        <a:latin typeface="Meiryo" charset="-128"/>
                        <a:ea typeface="Meiryo" charset="-128"/>
                        <a:cs typeface="Meiryo" charset="-128"/>
                      </a:endParaRPr>
                    </a:p>
                  </a:txBody>
                  <a:tcPr marL="79889" marR="79889" marT="39944" marB="39944"/>
                </a:tc>
                <a:tc>
                  <a:txBody>
                    <a:bodyPr/>
                    <a:lstStyle/>
                    <a:p>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12 steps</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Urine Negative</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61%</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vs</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50%</a:t>
                      </a:r>
                      <a:endParaRPr kumimoji="1" lang="ja-JP" altLang="en-US" sz="4800" dirty="0">
                        <a:latin typeface="Meiryo" charset="-128"/>
                        <a:ea typeface="Meiryo" charset="-128"/>
                        <a:cs typeface="Meiryo" charset="-128"/>
                      </a:endParaRPr>
                    </a:p>
                  </a:txBody>
                  <a:tcPr marL="79889" marR="79889" marT="39944" marB="39944"/>
                </a:tc>
              </a:tr>
              <a:tr h="629114">
                <a:tc>
                  <a:txBody>
                    <a:bodyPr/>
                    <a:lstStyle/>
                    <a:p>
                      <a:r>
                        <a:rPr kumimoji="1" lang="en-US" altLang="ja-JP" sz="4800" dirty="0" err="1" smtClean="0">
                          <a:latin typeface="Meiryo" charset="-128"/>
                          <a:ea typeface="Meiryo" charset="-128"/>
                          <a:cs typeface="Meiryo" charset="-128"/>
                        </a:rPr>
                        <a:t>Smout</a:t>
                      </a:r>
                      <a:r>
                        <a:rPr kumimoji="1" lang="en-US" altLang="ja-JP" sz="4800" dirty="0" smtClean="0">
                          <a:latin typeface="Meiryo" charset="-128"/>
                          <a:ea typeface="Meiryo" charset="-128"/>
                          <a:cs typeface="Meiryo" charset="-128"/>
                        </a:rPr>
                        <a:t> et al</a:t>
                      </a:r>
                      <a:r>
                        <a:rPr kumimoji="1" lang="en-US" altLang="ja-JP" sz="4800" baseline="30000" dirty="0" smtClean="0">
                          <a:latin typeface="Meiryo" charset="-128"/>
                          <a:ea typeface="Meiryo" charset="-128"/>
                          <a:cs typeface="Meiryo" charset="-128"/>
                        </a:rPr>
                        <a:t>5)</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smtClean="0">
                          <a:latin typeface="Meiryo" charset="-128"/>
                          <a:ea typeface="Meiryo" charset="-128"/>
                          <a:cs typeface="Meiryo" charset="-128"/>
                        </a:rPr>
                        <a:t>104</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Methadone</a:t>
                      </a:r>
                      <a:r>
                        <a:rPr kumimoji="1" lang="en-US" altLang="ja-JP" sz="4800" baseline="0" dirty="0" smtClean="0">
                          <a:latin typeface="Meiryo" charset="-128"/>
                          <a:ea typeface="Meiryo" charset="-128"/>
                          <a:cs typeface="Meiryo" charset="-128"/>
                        </a:rPr>
                        <a:t> dependence</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CBT</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Hair</a:t>
                      </a:r>
                      <a:r>
                        <a:rPr kumimoji="1" lang="en-US" altLang="ja-JP" sz="4800" baseline="0" dirty="0" smtClean="0">
                          <a:latin typeface="Meiryo" charset="-128"/>
                          <a:ea typeface="Meiryo" charset="-128"/>
                          <a:cs typeface="Meiryo" charset="-128"/>
                        </a:rPr>
                        <a:t> Negative</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50%</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vs</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36%</a:t>
                      </a:r>
                      <a:endParaRPr kumimoji="1" lang="ja-JP" altLang="en-US" sz="4800" dirty="0">
                        <a:latin typeface="Meiryo" charset="-128"/>
                        <a:ea typeface="Meiryo" charset="-128"/>
                        <a:cs typeface="Meiryo" charset="-128"/>
                      </a:endParaRPr>
                    </a:p>
                  </a:txBody>
                  <a:tcPr marL="79889" marR="79889" marT="39944" marB="39944"/>
                </a:tc>
              </a:tr>
              <a:tr h="566203">
                <a:tc>
                  <a:txBody>
                    <a:bodyPr/>
                    <a:lstStyle/>
                    <a:p>
                      <a:r>
                        <a:rPr kumimoji="1" lang="en-US" altLang="ja-JP" sz="4800" dirty="0" err="1" smtClean="0">
                          <a:latin typeface="Meiryo" charset="-128"/>
                          <a:ea typeface="Meiryo" charset="-128"/>
                          <a:cs typeface="Meiryo" charset="-128"/>
                        </a:rPr>
                        <a:t>Stotts</a:t>
                      </a:r>
                      <a:r>
                        <a:rPr kumimoji="1" lang="en-US" altLang="ja-JP" sz="4800" baseline="0" dirty="0" smtClean="0">
                          <a:latin typeface="Meiryo" charset="-128"/>
                          <a:ea typeface="Meiryo" charset="-128"/>
                          <a:cs typeface="Meiryo" charset="-128"/>
                        </a:rPr>
                        <a:t> et al</a:t>
                      </a:r>
                      <a:r>
                        <a:rPr kumimoji="1" lang="en-US" altLang="ja-JP" sz="4800" baseline="30000" dirty="0" smtClean="0">
                          <a:latin typeface="Meiryo" charset="-128"/>
                          <a:ea typeface="Meiryo" charset="-128"/>
                          <a:cs typeface="Meiryo" charset="-128"/>
                        </a:rPr>
                        <a:t>6)</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56</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Methadone</a:t>
                      </a:r>
                      <a:r>
                        <a:rPr kumimoji="1" lang="en-US" altLang="ja-JP" sz="4800" baseline="0" dirty="0" smtClean="0">
                          <a:latin typeface="Meiryo" charset="-128"/>
                          <a:ea typeface="Meiryo" charset="-128"/>
                          <a:cs typeface="Meiryo" charset="-128"/>
                        </a:rPr>
                        <a:t> dependence</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Counseling</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No</a:t>
                      </a:r>
                      <a:r>
                        <a:rPr kumimoji="1" lang="en-US" altLang="ja-JP" sz="4800" baseline="0" dirty="0" smtClean="0">
                          <a:latin typeface="Meiryo" charset="-128"/>
                          <a:ea typeface="Meiryo" charset="-128"/>
                          <a:cs typeface="Meiryo" charset="-128"/>
                        </a:rPr>
                        <a:t> relapse</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67%</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vs</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58%</a:t>
                      </a:r>
                      <a:endParaRPr kumimoji="1" lang="ja-JP" altLang="en-US" sz="4800" dirty="0">
                        <a:latin typeface="Meiryo" charset="-128"/>
                        <a:ea typeface="Meiryo" charset="-128"/>
                        <a:cs typeface="Meiryo" charset="-128"/>
                      </a:endParaRPr>
                    </a:p>
                  </a:txBody>
                  <a:tcPr marL="79889" marR="79889" marT="39944" marB="39944"/>
                </a:tc>
              </a:tr>
              <a:tr h="566203">
                <a:tc>
                  <a:txBody>
                    <a:bodyPr/>
                    <a:lstStyle/>
                    <a:p>
                      <a:pPr marL="0" marR="0" indent="0" algn="l" defTabSz="3616036" rtl="0" eaLnBrk="1" fontAlgn="auto" latinLnBrk="0" hangingPunct="1">
                        <a:lnSpc>
                          <a:spcPct val="100000"/>
                        </a:lnSpc>
                        <a:spcBef>
                          <a:spcPts val="0"/>
                        </a:spcBef>
                        <a:spcAft>
                          <a:spcPts val="0"/>
                        </a:spcAft>
                        <a:buClrTx/>
                        <a:buSzTx/>
                        <a:buFontTx/>
                        <a:buNone/>
                        <a:tabLst/>
                        <a:defRPr/>
                      </a:pPr>
                      <a:r>
                        <a:rPr kumimoji="1" lang="en-US" altLang="ja-JP" sz="4800" baseline="0" dirty="0" err="1" smtClean="0">
                          <a:latin typeface="Meiryo" charset="-128"/>
                          <a:ea typeface="Meiryo" charset="-128"/>
                          <a:cs typeface="Meiryo" charset="-128"/>
                        </a:rPr>
                        <a:t>Villagrá</a:t>
                      </a:r>
                      <a:r>
                        <a:rPr kumimoji="1" lang="en-US" altLang="ja-JP" sz="4800" baseline="0" dirty="0" smtClean="0">
                          <a:latin typeface="Meiryo" charset="-128"/>
                          <a:ea typeface="Meiryo" charset="-128"/>
                          <a:cs typeface="Meiryo" charset="-128"/>
                        </a:rPr>
                        <a:t> et al</a:t>
                      </a:r>
                      <a:r>
                        <a:rPr kumimoji="1" lang="en-US" altLang="ja-JP" sz="4800" baseline="30000" dirty="0" smtClean="0">
                          <a:latin typeface="Meiryo" charset="-128"/>
                          <a:ea typeface="Meiryo" charset="-128"/>
                          <a:cs typeface="Meiryo" charset="-128"/>
                        </a:rPr>
                        <a:t>7)</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50</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SUD</a:t>
                      </a:r>
                      <a:r>
                        <a:rPr kumimoji="1" lang="en-US" altLang="ja-JP" sz="4800" baseline="0" dirty="0" smtClean="0">
                          <a:latin typeface="Meiryo" charset="-128"/>
                          <a:ea typeface="Meiryo" charset="-128"/>
                          <a:cs typeface="Meiryo" charset="-128"/>
                        </a:rPr>
                        <a:t> at prison</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CBT</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Stop</a:t>
                      </a:r>
                      <a:r>
                        <a:rPr kumimoji="1" lang="en-US" altLang="ja-JP" sz="4800" baseline="0" dirty="0" smtClean="0">
                          <a:latin typeface="Meiryo" charset="-128"/>
                          <a:ea typeface="Meiryo" charset="-128"/>
                          <a:cs typeface="Meiryo" charset="-128"/>
                        </a:rPr>
                        <a:t> using</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44%</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vs</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29%</a:t>
                      </a:r>
                      <a:endParaRPr kumimoji="1" lang="ja-JP" altLang="en-US" sz="4800" dirty="0">
                        <a:latin typeface="Meiryo" charset="-128"/>
                        <a:ea typeface="Meiryo" charset="-128"/>
                        <a:cs typeface="Meiryo" charset="-128"/>
                      </a:endParaRPr>
                    </a:p>
                  </a:txBody>
                  <a:tcPr marL="79889" marR="79889" marT="39944" marB="39944"/>
                </a:tc>
              </a:tr>
              <a:tr h="508050">
                <a:tc>
                  <a:txBody>
                    <a:bodyPr/>
                    <a:lstStyle/>
                    <a:p>
                      <a:endParaRPr kumimoji="1" lang="ja-JP" altLang="en-US" sz="4800">
                        <a:latin typeface="Meiryo" charset="-128"/>
                        <a:ea typeface="Meiryo" charset="-128"/>
                        <a:cs typeface="Meiryo" charset="-128"/>
                      </a:endParaRPr>
                    </a:p>
                  </a:txBody>
                  <a:tcPr marL="79889" marR="79889" marT="39944" marB="39944"/>
                </a:tc>
                <a:tc>
                  <a:txBody>
                    <a:bodyPr/>
                    <a:lstStyle/>
                    <a:p>
                      <a:endParaRPr kumimoji="1" lang="ja-JP" altLang="en-US" sz="4800" dirty="0">
                        <a:latin typeface="Meiryo" charset="-128"/>
                        <a:ea typeface="Meiryo" charset="-128"/>
                        <a:cs typeface="Meiryo" charset="-128"/>
                      </a:endParaRPr>
                    </a:p>
                  </a:txBody>
                  <a:tcPr marL="79889" marR="79889" marT="39944" marB="39944"/>
                </a:tc>
                <a:tc>
                  <a:txBody>
                    <a:bodyPr/>
                    <a:lstStyle/>
                    <a:p>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Waitlist</a:t>
                      </a:r>
                      <a:r>
                        <a:rPr kumimoji="1" lang="en-US" altLang="ja-JP" sz="4800" baseline="0" dirty="0" smtClean="0">
                          <a:latin typeface="Meiryo" charset="-128"/>
                          <a:ea typeface="Meiryo" charset="-128"/>
                          <a:cs typeface="Meiryo" charset="-128"/>
                        </a:rPr>
                        <a:t> c</a:t>
                      </a:r>
                      <a:r>
                        <a:rPr kumimoji="1" lang="en-US" altLang="ja-JP" sz="4800" dirty="0" smtClean="0">
                          <a:latin typeface="Meiryo" charset="-128"/>
                          <a:ea typeface="Meiryo" charset="-128"/>
                          <a:cs typeface="Meiryo" charset="-128"/>
                        </a:rPr>
                        <a:t>ontrol</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Stop</a:t>
                      </a:r>
                      <a:r>
                        <a:rPr kumimoji="1" lang="en-US" altLang="ja-JP" sz="4800" baseline="0" dirty="0" smtClean="0">
                          <a:latin typeface="Meiryo" charset="-128"/>
                          <a:ea typeface="Meiryo" charset="-128"/>
                          <a:cs typeface="Meiryo" charset="-128"/>
                        </a:rPr>
                        <a:t> Using</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44%</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vs</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18%</a:t>
                      </a:r>
                    </a:p>
                  </a:txBody>
                  <a:tcPr marL="79889" marR="79889" marT="39944" marB="39944"/>
                </a:tc>
              </a:tr>
              <a:tr h="563533">
                <a:tc>
                  <a:txBody>
                    <a:bodyPr/>
                    <a:lstStyle/>
                    <a:p>
                      <a:r>
                        <a:rPr kumimoji="1" lang="en-US" altLang="ja-JP" sz="4800" dirty="0" err="1" smtClean="0">
                          <a:latin typeface="Meiryo" charset="-128"/>
                          <a:ea typeface="Meiryo" charset="-128"/>
                          <a:cs typeface="Meiryo" charset="-128"/>
                        </a:rPr>
                        <a:t>Luoma</a:t>
                      </a:r>
                      <a:r>
                        <a:rPr kumimoji="1" lang="en-US" altLang="ja-JP" sz="4800" dirty="0" smtClean="0">
                          <a:latin typeface="Meiryo" charset="-128"/>
                          <a:ea typeface="Meiryo" charset="-128"/>
                          <a:cs typeface="Meiryo" charset="-128"/>
                        </a:rPr>
                        <a:t> et al</a:t>
                      </a:r>
                      <a:r>
                        <a:rPr kumimoji="1" lang="en-US" altLang="ja-JP" sz="4800" baseline="30000" dirty="0" smtClean="0">
                          <a:latin typeface="Meiryo" charset="-128"/>
                          <a:ea typeface="Meiryo" charset="-128"/>
                          <a:cs typeface="Meiryo" charset="-128"/>
                        </a:rPr>
                        <a:t>8)</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133</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Various SUD</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Treat</a:t>
                      </a:r>
                      <a:r>
                        <a:rPr kumimoji="1" lang="en-US" altLang="ja-JP" sz="4800" baseline="0" dirty="0" smtClean="0">
                          <a:latin typeface="Meiryo" charset="-128"/>
                          <a:ea typeface="Meiryo" charset="-128"/>
                          <a:cs typeface="Meiryo" charset="-128"/>
                        </a:rPr>
                        <a:t>ment as Usual</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Stop Using</a:t>
                      </a:r>
                      <a:endParaRPr kumimoji="1" lang="ja-JP" altLang="en-US" sz="4800" dirty="0">
                        <a:latin typeface="Meiryo" charset="-128"/>
                        <a:ea typeface="Meiryo" charset="-128"/>
                        <a:cs typeface="Meiryo" charset="-128"/>
                      </a:endParaRPr>
                    </a:p>
                  </a:txBody>
                  <a:tcPr marL="79889" marR="79889" marT="39944" marB="39944"/>
                </a:tc>
                <a:tc>
                  <a:txBody>
                    <a:bodyPr/>
                    <a:lstStyle/>
                    <a:p>
                      <a:r>
                        <a:rPr kumimoji="1" lang="en-US" altLang="ja-JP" sz="4800" dirty="0" smtClean="0">
                          <a:latin typeface="Meiryo" charset="-128"/>
                          <a:ea typeface="Meiryo" charset="-128"/>
                          <a:cs typeface="Meiryo" charset="-128"/>
                        </a:rPr>
                        <a:t>81%</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vs</a:t>
                      </a:r>
                      <a:r>
                        <a:rPr kumimoji="1" lang="ja-JP" altLang="en-US" sz="4800" dirty="0" smtClean="0">
                          <a:latin typeface="Meiryo" charset="-128"/>
                          <a:ea typeface="Meiryo" charset="-128"/>
                          <a:cs typeface="Meiryo" charset="-128"/>
                        </a:rPr>
                        <a:t> </a:t>
                      </a:r>
                      <a:r>
                        <a:rPr kumimoji="1" lang="en-US" altLang="ja-JP" sz="4800" dirty="0" smtClean="0">
                          <a:latin typeface="Meiryo" charset="-128"/>
                          <a:ea typeface="Meiryo" charset="-128"/>
                          <a:cs typeface="Meiryo" charset="-128"/>
                        </a:rPr>
                        <a:t>60%</a:t>
                      </a:r>
                      <a:endParaRPr kumimoji="1" lang="ja-JP" altLang="en-US" sz="4800" dirty="0">
                        <a:latin typeface="Meiryo" charset="-128"/>
                        <a:ea typeface="Meiryo" charset="-128"/>
                        <a:cs typeface="Meiryo" charset="-128"/>
                      </a:endParaRPr>
                    </a:p>
                  </a:txBody>
                  <a:tcPr marL="79889" marR="79889" marT="39944" marB="39944"/>
                </a:tc>
              </a:tr>
            </a:tbl>
          </a:graphicData>
        </a:graphic>
      </p:graphicFrame>
      <p:sp>
        <p:nvSpPr>
          <p:cNvPr id="42" name="テキスト ボックス 16"/>
          <p:cNvSpPr txBox="1">
            <a:spLocks noChangeArrowheads="1"/>
          </p:cNvSpPr>
          <p:nvPr/>
        </p:nvSpPr>
        <p:spPr bwMode="auto">
          <a:xfrm>
            <a:off x="25317964" y="21860894"/>
            <a:ext cx="17571780" cy="5515671"/>
          </a:xfrm>
          <a:prstGeom prst="rect">
            <a:avLst/>
          </a:prstGeom>
          <a:noFill/>
          <a:ln w="9525">
            <a:noFill/>
            <a:miter lim="800000"/>
            <a:headEnd/>
            <a:tailEnd/>
          </a:ln>
        </p:spPr>
        <p:txBody>
          <a:bodyPr wrap="square" lIns="97849" tIns="48924" rIns="97849" bIns="48924">
            <a:spAutoFit/>
          </a:bodyPr>
          <a:lstStyle/>
          <a:p>
            <a:r>
              <a:rPr lang="en-US" altLang="ja-JP" sz="4400" dirty="0">
                <a:latin typeface="+mn-ea"/>
                <a:ea typeface="+mn-ea"/>
              </a:rPr>
              <a:t> </a:t>
            </a:r>
            <a:r>
              <a:rPr lang="en-US" altLang="ja-JP" sz="4400" dirty="0">
                <a:latin typeface="Meiryo" charset="-128"/>
                <a:ea typeface="Meiryo" charset="-128"/>
                <a:cs typeface="Meiryo" charset="-128"/>
              </a:rPr>
              <a:t>ACT may be more effective than treatment as usual or </a:t>
            </a:r>
            <a:r>
              <a:rPr lang="en-US" altLang="ja-JP" sz="4400" dirty="0" smtClean="0">
                <a:latin typeface="Meiryo" charset="-128"/>
                <a:ea typeface="Meiryo" charset="-128"/>
                <a:cs typeface="Meiryo" charset="-128"/>
              </a:rPr>
              <a:t>control</a:t>
            </a:r>
            <a:r>
              <a:rPr lang="ja-JP" altLang="en-US" sz="4400" dirty="0" smtClean="0">
                <a:latin typeface="Meiryo" charset="-128"/>
                <a:ea typeface="Meiryo" charset="-128"/>
                <a:cs typeface="Meiryo" charset="-128"/>
              </a:rPr>
              <a:t> </a:t>
            </a:r>
            <a:r>
              <a:rPr lang="en-US" altLang="ja-JP" sz="4400" dirty="0" smtClean="0">
                <a:latin typeface="Meiryo" charset="-128"/>
                <a:ea typeface="Meiryo" charset="-128"/>
                <a:cs typeface="Meiryo" charset="-128"/>
              </a:rPr>
              <a:t>interventions in SUD treatment. </a:t>
            </a:r>
            <a:r>
              <a:rPr lang="en-US" altLang="ja-JP" sz="4400" dirty="0">
                <a:latin typeface="Meiryo" charset="-128"/>
                <a:ea typeface="Meiryo" charset="-128"/>
                <a:cs typeface="Meiryo" charset="-128"/>
              </a:rPr>
              <a:t>ACT even </a:t>
            </a:r>
            <a:r>
              <a:rPr lang="en-US" altLang="ja-JP" sz="4400" dirty="0" smtClean="0">
                <a:latin typeface="Meiryo" charset="-128"/>
                <a:ea typeface="Meiryo" charset="-128"/>
                <a:cs typeface="Meiryo" charset="-128"/>
              </a:rPr>
              <a:t>may</a:t>
            </a:r>
            <a:r>
              <a:rPr lang="ja-JP" altLang="en-US" sz="4400" dirty="0" smtClean="0">
                <a:latin typeface="Meiryo" charset="-128"/>
                <a:ea typeface="Meiryo" charset="-128"/>
                <a:cs typeface="Meiryo" charset="-128"/>
              </a:rPr>
              <a:t> </a:t>
            </a:r>
            <a:r>
              <a:rPr lang="en-US" altLang="ja-JP" sz="4400" dirty="0" smtClean="0">
                <a:latin typeface="Meiryo" charset="-128"/>
                <a:ea typeface="Meiryo" charset="-128"/>
                <a:cs typeface="Meiryo" charset="-128"/>
              </a:rPr>
              <a:t>be more </a:t>
            </a:r>
            <a:r>
              <a:rPr lang="en-US" altLang="ja-JP" sz="4400" dirty="0">
                <a:latin typeface="Meiryo" charset="-128"/>
                <a:ea typeface="Meiryo" charset="-128"/>
                <a:cs typeface="Meiryo" charset="-128"/>
              </a:rPr>
              <a:t>effective than CBT or </a:t>
            </a:r>
            <a:r>
              <a:rPr lang="en-US" altLang="ja-JP" sz="4400" dirty="0" smtClean="0">
                <a:latin typeface="Meiryo" charset="-128"/>
                <a:ea typeface="Meiryo" charset="-128"/>
                <a:cs typeface="Meiryo" charset="-128"/>
              </a:rPr>
              <a:t>counseling; however, which</a:t>
            </a:r>
            <a:r>
              <a:rPr lang="ja-JP" altLang="en-US" sz="4400" dirty="0" smtClean="0">
                <a:latin typeface="Meiryo" charset="-128"/>
                <a:ea typeface="Meiryo" charset="-128"/>
                <a:cs typeface="Meiryo" charset="-128"/>
              </a:rPr>
              <a:t> </a:t>
            </a:r>
            <a:r>
              <a:rPr lang="en-US" altLang="ja-JP" sz="4400" dirty="0" smtClean="0">
                <a:latin typeface="Meiryo" charset="-128"/>
                <a:ea typeface="Meiryo" charset="-128"/>
                <a:cs typeface="Meiryo" charset="-128"/>
              </a:rPr>
              <a:t>was</a:t>
            </a:r>
            <a:r>
              <a:rPr lang="ja-JP" altLang="en-US" sz="4400" dirty="0" smtClean="0">
                <a:latin typeface="Meiryo" charset="-128"/>
                <a:ea typeface="Meiryo" charset="-128"/>
                <a:cs typeface="Meiryo" charset="-128"/>
              </a:rPr>
              <a:t> </a:t>
            </a:r>
            <a:r>
              <a:rPr lang="en-US" altLang="ja-JP" sz="4400" dirty="0" smtClean="0">
                <a:latin typeface="Meiryo" charset="-128"/>
                <a:ea typeface="Meiryo" charset="-128"/>
                <a:cs typeface="Meiryo" charset="-128"/>
              </a:rPr>
              <a:t>not statistically significant</a:t>
            </a:r>
            <a:r>
              <a:rPr lang="en-US" altLang="ja-JP" sz="4400" dirty="0">
                <a:latin typeface="Meiryo" charset="-128"/>
                <a:ea typeface="Meiryo" charset="-128"/>
                <a:cs typeface="Meiryo" charset="-128"/>
              </a:rPr>
              <a:t>.</a:t>
            </a:r>
            <a:r>
              <a:rPr lang="ja-JP" altLang="en-US" sz="4400" dirty="0">
                <a:latin typeface="Meiryo" charset="-128"/>
                <a:ea typeface="Meiryo" charset="-128"/>
                <a:cs typeface="Meiryo" charset="-128"/>
              </a:rPr>
              <a:t> </a:t>
            </a:r>
            <a:r>
              <a:rPr lang="en-US" altLang="ja-JP" sz="4400" dirty="0" smtClean="0">
                <a:latin typeface="Meiryo" charset="-128"/>
                <a:ea typeface="Meiryo" charset="-128"/>
                <a:cs typeface="Meiryo" charset="-128"/>
              </a:rPr>
              <a:t/>
            </a:r>
            <a:br>
              <a:rPr lang="en-US" altLang="ja-JP" sz="4400" dirty="0" smtClean="0">
                <a:latin typeface="Meiryo" charset="-128"/>
                <a:ea typeface="Meiryo" charset="-128"/>
                <a:cs typeface="Meiryo" charset="-128"/>
              </a:rPr>
            </a:br>
            <a:r>
              <a:rPr lang="en-US" altLang="ja-JP" sz="4400" dirty="0" smtClean="0">
                <a:latin typeface="Meiryo" charset="-128"/>
                <a:ea typeface="Meiryo" charset="-128"/>
                <a:cs typeface="Meiryo" charset="-128"/>
              </a:rPr>
              <a:t>Further </a:t>
            </a:r>
            <a:r>
              <a:rPr lang="en-US" altLang="ja-JP" sz="4400" dirty="0">
                <a:latin typeface="Meiryo" charset="-128"/>
                <a:ea typeface="Meiryo" charset="-128"/>
                <a:cs typeface="Meiryo" charset="-128"/>
              </a:rPr>
              <a:t>confirmatory research is</a:t>
            </a:r>
            <a:r>
              <a:rPr lang="en-US" altLang="ja-JP" sz="4400" dirty="0" smtClean="0">
                <a:latin typeface="Meiryo" charset="-128"/>
                <a:ea typeface="Meiryo" charset="-128"/>
                <a:cs typeface="Meiryo" charset="-128"/>
              </a:rPr>
              <a:t> needed</a:t>
            </a:r>
            <a:r>
              <a:rPr lang="ja-JP" altLang="en-US" sz="4400" dirty="0" smtClean="0">
                <a:latin typeface="Meiryo" charset="-128"/>
                <a:ea typeface="Meiryo" charset="-128"/>
                <a:cs typeface="Meiryo" charset="-128"/>
              </a:rPr>
              <a:t> </a:t>
            </a:r>
            <a:r>
              <a:rPr lang="en-US" altLang="ja-JP" sz="4400" dirty="0" smtClean="0">
                <a:latin typeface="Meiryo" charset="-128"/>
                <a:ea typeface="Meiryo" charset="-128"/>
                <a:cs typeface="Meiryo" charset="-128"/>
              </a:rPr>
              <a:t>to establish a rigorous evidence base </a:t>
            </a:r>
            <a:r>
              <a:rPr lang="en-US" altLang="ja-JP" sz="4400" dirty="0">
                <a:latin typeface="Meiryo" charset="-128"/>
                <a:ea typeface="Meiryo" charset="-128"/>
                <a:cs typeface="Meiryo" charset="-128"/>
              </a:rPr>
              <a:t>in this area. </a:t>
            </a:r>
            <a:r>
              <a:rPr lang="en-US" altLang="ja-JP" sz="4400" dirty="0" smtClean="0">
                <a:latin typeface="Meiryo" charset="-128"/>
                <a:ea typeface="Meiryo" charset="-128"/>
                <a:cs typeface="Meiryo" charset="-128"/>
              </a:rPr>
              <a:t>So far, </a:t>
            </a:r>
            <a:r>
              <a:rPr lang="en-US" altLang="ja-JP" sz="4400" dirty="0">
                <a:latin typeface="Meiryo" charset="-128"/>
                <a:ea typeface="Meiryo" charset="-128"/>
                <a:cs typeface="Meiryo" charset="-128"/>
              </a:rPr>
              <a:t>we have been </a:t>
            </a:r>
            <a:r>
              <a:rPr lang="en-US" altLang="ja-JP" sz="4400" dirty="0" smtClean="0">
                <a:latin typeface="Meiryo" charset="-128"/>
                <a:ea typeface="Meiryo" charset="-128"/>
                <a:cs typeface="Meiryo" charset="-128"/>
              </a:rPr>
              <a:t>conducting </a:t>
            </a:r>
            <a:r>
              <a:rPr lang="en-US" altLang="ja-JP" sz="4400" dirty="0">
                <a:latin typeface="Meiryo" charset="-128"/>
                <a:ea typeface="Meiryo" charset="-128"/>
                <a:cs typeface="Meiryo" charset="-128"/>
              </a:rPr>
              <a:t>the </a:t>
            </a:r>
            <a:r>
              <a:rPr lang="en-US" altLang="ja-JP" sz="4400" dirty="0" smtClean="0">
                <a:latin typeface="Meiryo" charset="-128"/>
                <a:ea typeface="Meiryo" charset="-128"/>
                <a:cs typeface="Meiryo" charset="-128"/>
              </a:rPr>
              <a:t>Cochrane Systematic </a:t>
            </a:r>
            <a:r>
              <a:rPr lang="en-US" altLang="ja-JP" sz="4400" dirty="0">
                <a:latin typeface="Meiryo" charset="-128"/>
                <a:ea typeface="Meiryo" charset="-128"/>
                <a:cs typeface="Meiryo" charset="-128"/>
              </a:rPr>
              <a:t>Review for “Acceptance and Commitment Therapy for Substance Use Disorder”. </a:t>
            </a:r>
            <a:endParaRPr lang="en-US" altLang="ja-JP" sz="4400" dirty="0">
              <a:latin typeface="+mn-ea"/>
              <a:ea typeface="+mn-ea"/>
            </a:endParaRPr>
          </a:p>
        </p:txBody>
      </p:sp>
      <p:sp>
        <p:nvSpPr>
          <p:cNvPr id="5" name="テキスト ボックス 4"/>
          <p:cNvSpPr txBox="1"/>
          <p:nvPr/>
        </p:nvSpPr>
        <p:spPr>
          <a:xfrm>
            <a:off x="1483564" y="3973589"/>
            <a:ext cx="40404155" cy="584775"/>
          </a:xfrm>
          <a:prstGeom prst="rect">
            <a:avLst/>
          </a:prstGeom>
          <a:noFill/>
        </p:spPr>
        <p:txBody>
          <a:bodyPr wrap="square" rtlCol="0">
            <a:spAutoFit/>
          </a:bodyPr>
          <a:lstStyle/>
          <a:p>
            <a:pPr marL="649079" indent="-649079">
              <a:buAutoNum type="arabicParenR"/>
            </a:pPr>
            <a:r>
              <a:rPr lang="en-US" altLang="ja-JP" sz="3200" dirty="0">
                <a:latin typeface="Meiryo" charset="-128"/>
                <a:ea typeface="Meiryo" charset="-128"/>
                <a:cs typeface="Meiryo" charset="-128"/>
              </a:rPr>
              <a:t>Psychiatry and Cognitive-Behavioral </a:t>
            </a:r>
            <a:r>
              <a:rPr lang="en-US" altLang="ja-JP" sz="3200" dirty="0" smtClean="0">
                <a:latin typeface="Meiryo" charset="-128"/>
                <a:ea typeface="Meiryo" charset="-128"/>
                <a:cs typeface="Meiryo" charset="-128"/>
              </a:rPr>
              <a:t>Medicine </a:t>
            </a:r>
            <a:r>
              <a:rPr lang="en-US" altLang="ja-JP" sz="3200" dirty="0">
                <a:latin typeface="Meiryo" charset="-128"/>
                <a:ea typeface="Meiryo" charset="-128"/>
                <a:cs typeface="Meiryo" charset="-128"/>
              </a:rPr>
              <a:t>Nagoya City </a:t>
            </a:r>
            <a:r>
              <a:rPr lang="en-US" altLang="ja-JP" sz="3200" dirty="0" smtClean="0">
                <a:latin typeface="Meiryo" charset="-128"/>
                <a:ea typeface="Meiryo" charset="-128"/>
                <a:cs typeface="Meiryo" charset="-128"/>
              </a:rPr>
              <a:t>University Graduate </a:t>
            </a:r>
            <a:r>
              <a:rPr lang="en-US" altLang="ja-JP" sz="3200" dirty="0">
                <a:latin typeface="Meiryo" charset="-128"/>
                <a:ea typeface="Meiryo" charset="-128"/>
                <a:cs typeface="Meiryo" charset="-128"/>
              </a:rPr>
              <a:t>School of Medical </a:t>
            </a:r>
            <a:r>
              <a:rPr lang="en-US" altLang="ja-JP" sz="3200" dirty="0" smtClean="0">
                <a:latin typeface="Meiryo" charset="-128"/>
                <a:ea typeface="Meiryo" charset="-128"/>
                <a:cs typeface="Meiryo" charset="-128"/>
              </a:rPr>
              <a:t>Sciences</a:t>
            </a:r>
            <a:r>
              <a:rPr lang="en-US" altLang="ja-JP" sz="3200" dirty="0">
                <a:latin typeface="Meiryo" charset="-128"/>
                <a:ea typeface="Meiryo" charset="-128"/>
                <a:cs typeface="Meiryo" charset="-128"/>
              </a:rPr>
              <a:t> </a:t>
            </a:r>
            <a:r>
              <a:rPr lang="en-US" altLang="ja-JP" sz="3200" dirty="0" smtClean="0">
                <a:latin typeface="Meiryo" charset="-128"/>
                <a:ea typeface="Meiryo" charset="-128"/>
                <a:cs typeface="Meiryo" charset="-128"/>
              </a:rPr>
              <a:t>  2)Translational </a:t>
            </a:r>
            <a:r>
              <a:rPr lang="en-US" altLang="ja-JP" sz="3200" dirty="0">
                <a:latin typeface="Meiryo" charset="-128"/>
                <a:ea typeface="Meiryo" charset="-128"/>
                <a:cs typeface="Meiryo" charset="-128"/>
              </a:rPr>
              <a:t>Medical Center, National Center of Neurology and Psychiatry, Japan</a:t>
            </a:r>
          </a:p>
        </p:txBody>
      </p:sp>
      <p:sp>
        <p:nvSpPr>
          <p:cNvPr id="10" name="テキスト ボックス 9"/>
          <p:cNvSpPr txBox="1"/>
          <p:nvPr/>
        </p:nvSpPr>
        <p:spPr>
          <a:xfrm>
            <a:off x="9411829" y="10284901"/>
            <a:ext cx="33220493" cy="1200329"/>
          </a:xfrm>
          <a:prstGeom prst="rect">
            <a:avLst/>
          </a:prstGeom>
          <a:noFill/>
        </p:spPr>
        <p:txBody>
          <a:bodyPr wrap="square" rtlCol="0">
            <a:spAutoFit/>
          </a:bodyPr>
          <a:lstStyle/>
          <a:p>
            <a:r>
              <a:rPr lang="en-US" altLang="ja-JP" sz="3600" dirty="0" smtClean="0">
                <a:latin typeface="Meiryo" charset="-128"/>
                <a:ea typeface="Meiryo" charset="-128"/>
                <a:cs typeface="Meiryo" charset="-128"/>
              </a:rPr>
              <a:t>Method : </a:t>
            </a:r>
            <a:r>
              <a:rPr lang="en-US" altLang="ja-JP" sz="3600" dirty="0">
                <a:latin typeface="Meiryo" charset="-128"/>
                <a:ea typeface="Meiryo" charset="-128"/>
                <a:cs typeface="Meiryo" charset="-128"/>
              </a:rPr>
              <a:t>We searched Cochrane Central Register of Controlled Trials and found 162 RCTs with the term "Acceptance and Commitment Therapy". After checking the titles of these RCTs, we </a:t>
            </a:r>
            <a:r>
              <a:rPr lang="en-US" altLang="ja-JP" sz="3600" dirty="0" smtClean="0">
                <a:latin typeface="Meiryo" charset="-128"/>
                <a:ea typeface="Meiryo" charset="-128"/>
                <a:cs typeface="Meiryo" charset="-128"/>
              </a:rPr>
              <a:t>found </a:t>
            </a:r>
            <a:r>
              <a:rPr lang="en-US" altLang="ja-JP" sz="3600" dirty="0">
                <a:latin typeface="Meiryo" charset="-128"/>
                <a:ea typeface="Meiryo" charset="-128"/>
                <a:cs typeface="Meiryo" charset="-128"/>
              </a:rPr>
              <a:t>that 5 of them were meant for SUD and reviewed these 5 RCTs.</a:t>
            </a:r>
            <a:r>
              <a:rPr lang="ja-JP" altLang="ja-JP" sz="3600" dirty="0">
                <a:latin typeface="Meiryo" charset="-128"/>
                <a:ea typeface="Meiryo" charset="-128"/>
                <a:cs typeface="Meiryo" charset="-128"/>
              </a:rPr>
              <a:t> </a:t>
            </a:r>
            <a:endParaRPr lang="en-US" altLang="ja-JP" sz="3600" dirty="0">
              <a:latin typeface="Meiryo" charset="-128"/>
              <a:ea typeface="Meiryo" charset="-128"/>
              <a:cs typeface="Meiryo"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117667944"/>
              </p:ext>
            </p:extLst>
          </p:nvPr>
        </p:nvGraphicFramePr>
        <p:xfrm>
          <a:off x="637438" y="20567584"/>
          <a:ext cx="24313897" cy="11567644"/>
        </p:xfrm>
        <a:graphic>
          <a:graphicData uri="http://schemas.openxmlformats.org/drawingml/2006/table">
            <a:tbl>
              <a:tblPr firstRow="1" bandRow="1">
                <a:tableStyleId>{5A111915-BE36-4E01-A7E5-04B1672EAD32}</a:tableStyleId>
              </a:tblPr>
              <a:tblGrid>
                <a:gridCol w="8548299"/>
                <a:gridCol w="8149009"/>
                <a:gridCol w="7616589"/>
              </a:tblGrid>
              <a:tr h="1429356">
                <a:tc>
                  <a:txBody>
                    <a:bodyPr/>
                    <a:lstStyle/>
                    <a:p>
                      <a:pPr algn="ctr">
                        <a:lnSpc>
                          <a:spcPct val="100000"/>
                        </a:lnSpc>
                      </a:pPr>
                      <a:r>
                        <a:rPr kumimoji="1" lang="en-US" altLang="ja-JP" sz="4400" b="1" dirty="0" smtClean="0">
                          <a:solidFill>
                            <a:schemeClr val="tx1"/>
                          </a:solidFill>
                          <a:latin typeface="Meiryo" charset="-128"/>
                          <a:ea typeface="Meiryo" charset="-128"/>
                          <a:cs typeface="Meiryo" charset="-128"/>
                        </a:rPr>
                        <a:t>Trans-diagnostic therapy</a:t>
                      </a:r>
                      <a:endParaRPr kumimoji="1" lang="ja-JP" altLang="en-US" sz="4400" b="1" dirty="0">
                        <a:solidFill>
                          <a:schemeClr val="tx1"/>
                        </a:solidFill>
                        <a:latin typeface="Meiryo" charset="-128"/>
                        <a:ea typeface="Meiryo" charset="-128"/>
                        <a:cs typeface="Meiryo" charset="-128"/>
                      </a:endParaRPr>
                    </a:p>
                  </a:txBody>
                  <a:tcPr marL="79889" marR="79889" marT="39944" marB="39944">
                    <a:lnR w="76200" cap="flat" cmpd="sng" algn="ctr">
                      <a:solidFill>
                        <a:schemeClr val="accent5">
                          <a:lumMod val="60000"/>
                          <a:lumOff val="40000"/>
                        </a:schemeClr>
                      </a:solidFill>
                      <a:prstDash val="solid"/>
                      <a:round/>
                      <a:headEnd type="none" w="med" len="med"/>
                      <a:tailEnd type="none" w="med" len="med"/>
                    </a:lnR>
                    <a:solidFill>
                      <a:schemeClr val="accent5">
                        <a:lumMod val="40000"/>
                        <a:lumOff val="60000"/>
                      </a:schemeClr>
                    </a:solidFill>
                  </a:tcPr>
                </a:tc>
                <a:tc>
                  <a:txBody>
                    <a:bodyPr/>
                    <a:lstStyle/>
                    <a:p>
                      <a:pPr algn="ctr"/>
                      <a:r>
                        <a:rPr kumimoji="1" lang="en-US" altLang="ja-JP" sz="4400" b="1" dirty="0" smtClean="0">
                          <a:solidFill>
                            <a:schemeClr val="tx1"/>
                          </a:solidFill>
                          <a:latin typeface="Meiryo" charset="-128"/>
                          <a:ea typeface="Meiryo" charset="-128"/>
                          <a:cs typeface="Meiryo" charset="-128"/>
                        </a:rPr>
                        <a:t>Non-symptom reducing therapy</a:t>
                      </a:r>
                      <a:endParaRPr kumimoji="1" lang="ja-JP" altLang="en-US" sz="4400" b="1" dirty="0">
                        <a:solidFill>
                          <a:schemeClr val="tx1"/>
                        </a:solidFill>
                        <a:latin typeface="Meiryo" charset="-128"/>
                        <a:ea typeface="Meiryo" charset="-128"/>
                        <a:cs typeface="Meiryo" charset="-128"/>
                      </a:endParaRPr>
                    </a:p>
                  </a:txBody>
                  <a:tcPr marL="79889" marR="79889" marT="39944" marB="39944">
                    <a:lnL w="76200" cap="flat" cmpd="sng" algn="ctr">
                      <a:solidFill>
                        <a:schemeClr val="accent5">
                          <a:lumMod val="60000"/>
                          <a:lumOff val="40000"/>
                        </a:schemeClr>
                      </a:solidFill>
                      <a:prstDash val="solid"/>
                      <a:round/>
                      <a:headEnd type="none" w="med" len="med"/>
                      <a:tailEnd type="none" w="med" len="med"/>
                    </a:lnL>
                    <a:lnR w="76200" cap="flat" cmpd="sng" algn="ctr">
                      <a:solidFill>
                        <a:schemeClr val="accent5">
                          <a:lumMod val="60000"/>
                          <a:lumOff val="40000"/>
                        </a:schemeClr>
                      </a:solidFill>
                      <a:prstDash val="solid"/>
                      <a:round/>
                      <a:headEnd type="none" w="med" len="med"/>
                      <a:tailEnd type="none" w="med" len="med"/>
                    </a:lnR>
                    <a:solidFill>
                      <a:schemeClr val="accent5">
                        <a:lumMod val="60000"/>
                        <a:lumOff val="40000"/>
                      </a:schemeClr>
                    </a:solidFill>
                  </a:tcPr>
                </a:tc>
                <a:tc>
                  <a:txBody>
                    <a:bodyPr/>
                    <a:lstStyle/>
                    <a:p>
                      <a:pPr algn="ctr">
                        <a:lnSpc>
                          <a:spcPct val="100000"/>
                        </a:lnSpc>
                      </a:pPr>
                      <a:r>
                        <a:rPr kumimoji="1" lang="en-US" altLang="ja-JP" sz="4400" b="1" dirty="0" smtClean="0">
                          <a:solidFill>
                            <a:schemeClr val="tx1"/>
                          </a:solidFill>
                          <a:latin typeface="Meiryo" charset="-128"/>
                          <a:ea typeface="Meiryo" charset="-128"/>
                          <a:cs typeface="Meiryo" charset="-128"/>
                        </a:rPr>
                        <a:t>Value</a:t>
                      </a:r>
                      <a:r>
                        <a:rPr kumimoji="1" lang="en-US" altLang="ja-JP" sz="4400" b="1" baseline="0" dirty="0" smtClean="0">
                          <a:solidFill>
                            <a:schemeClr val="tx1"/>
                          </a:solidFill>
                          <a:latin typeface="Meiryo" charset="-128"/>
                          <a:ea typeface="Meiryo" charset="-128"/>
                          <a:cs typeface="Meiryo" charset="-128"/>
                        </a:rPr>
                        <a:t>-based therapy</a:t>
                      </a:r>
                      <a:endParaRPr kumimoji="1" lang="ja-JP" altLang="en-US" sz="4400" b="1" dirty="0">
                        <a:solidFill>
                          <a:schemeClr val="tx1"/>
                        </a:solidFill>
                        <a:latin typeface="Meiryo" charset="-128"/>
                        <a:ea typeface="Meiryo" charset="-128"/>
                        <a:cs typeface="Meiryo" charset="-128"/>
                      </a:endParaRPr>
                    </a:p>
                  </a:txBody>
                  <a:tcPr marL="79889" marR="79889" marT="39944" marB="39944">
                    <a:lnL w="76200" cap="flat" cmpd="sng" algn="ctr">
                      <a:solidFill>
                        <a:schemeClr val="accent5">
                          <a:lumMod val="60000"/>
                          <a:lumOff val="40000"/>
                        </a:schemeClr>
                      </a:solidFill>
                      <a:prstDash val="solid"/>
                      <a:round/>
                      <a:headEnd type="none" w="med" len="med"/>
                      <a:tailEnd type="none" w="med" len="med"/>
                    </a:lnL>
                    <a:solidFill>
                      <a:schemeClr val="accent5">
                        <a:lumMod val="40000"/>
                        <a:lumOff val="60000"/>
                      </a:schemeClr>
                    </a:solidFill>
                  </a:tcPr>
                </a:tc>
              </a:tr>
              <a:tr h="8848848">
                <a:tc>
                  <a:txBody>
                    <a:bodyPr/>
                    <a:lstStyle/>
                    <a:p>
                      <a:pPr>
                        <a:lnSpc>
                          <a:spcPct val="100000"/>
                        </a:lnSpc>
                      </a:pPr>
                      <a:r>
                        <a:rPr kumimoji="1" lang="en-US" altLang="ja-JP" sz="4400" baseline="0" dirty="0" smtClean="0">
                          <a:latin typeface="Meiryo" charset="-128"/>
                          <a:ea typeface="Meiryo" charset="-128"/>
                          <a:cs typeface="Meiryo" charset="-128"/>
                        </a:rPr>
                        <a:t>Patients with SUD tend to have the highest rate of comorbid psychiatric conditions. Since CBT for SUD gives no specific method for treating comorbidity of psychiatric disorders the drop out rate becomes high.</a:t>
                      </a:r>
                      <a:r>
                        <a:rPr kumimoji="1" lang="en-US" altLang="ja-JP" sz="4400" baseline="30000" dirty="0" smtClean="0">
                          <a:latin typeface="Meiryo" charset="-128"/>
                          <a:ea typeface="Meiryo" charset="-128"/>
                          <a:cs typeface="Meiryo" charset="-128"/>
                        </a:rPr>
                        <a:t>2) </a:t>
                      </a:r>
                      <a:r>
                        <a:rPr kumimoji="1" lang="en-US" altLang="ja-JP" sz="4400" baseline="0" dirty="0" smtClean="0">
                          <a:latin typeface="Meiryo" charset="-128"/>
                          <a:ea typeface="Meiryo" charset="-128"/>
                          <a:cs typeface="Meiryo" charset="-128"/>
                        </a:rPr>
                        <a:t>On the other hand, ACT is considered to be trans-diagnostic intervention, which will thus be effective for SUD with comorbid psychiatric conditions and will decrease the drop out rate. </a:t>
                      </a:r>
                      <a:endParaRPr kumimoji="1" lang="ja-JP" altLang="en-US" sz="4400" dirty="0">
                        <a:latin typeface="Meiryo" charset="-128"/>
                        <a:ea typeface="Meiryo" charset="-128"/>
                        <a:cs typeface="Meiryo" charset="-128"/>
                      </a:endParaRPr>
                    </a:p>
                  </a:txBody>
                  <a:tcPr marL="79889" marR="79889" marT="39944" marB="39944">
                    <a:lnR w="76200" cap="flat" cmpd="sng" algn="ctr">
                      <a:solidFill>
                        <a:schemeClr val="accent5">
                          <a:lumMod val="60000"/>
                          <a:lumOff val="40000"/>
                        </a:schemeClr>
                      </a:solidFill>
                      <a:prstDash val="solid"/>
                      <a:round/>
                      <a:headEnd type="none" w="med" len="med"/>
                      <a:tailEnd type="none" w="med" len="med"/>
                    </a:lnR>
                  </a:tcPr>
                </a:tc>
                <a:tc>
                  <a:txBody>
                    <a:bodyPr/>
                    <a:lstStyle/>
                    <a:p>
                      <a:r>
                        <a:rPr kumimoji="1" lang="en-US" altLang="ja-JP" sz="4400" baseline="0" dirty="0" smtClean="0">
                          <a:latin typeface="Meiryo" charset="-128"/>
                          <a:ea typeface="Meiryo" charset="-128"/>
                          <a:cs typeface="Meiryo" charset="-128"/>
                        </a:rPr>
                        <a:t>According to the ACT theory, p</a:t>
                      </a:r>
                      <a:r>
                        <a:rPr kumimoji="1" lang="en-US" altLang="ja-JP" sz="4400" dirty="0" smtClean="0">
                          <a:latin typeface="Meiryo" charset="-128"/>
                          <a:ea typeface="Meiryo" charset="-128"/>
                          <a:cs typeface="Meiryo" charset="-128"/>
                        </a:rPr>
                        <a:t>eople</a:t>
                      </a:r>
                      <a:r>
                        <a:rPr kumimoji="1" lang="en-US" altLang="ja-JP" sz="4400" baseline="0" dirty="0" smtClean="0">
                          <a:latin typeface="Meiryo" charset="-128"/>
                          <a:ea typeface="Meiryo" charset="-128"/>
                          <a:cs typeface="Meiryo" charset="-128"/>
                        </a:rPr>
                        <a:t> tends to avoid unwanted experiences. Previous studies have shown the relationship between this experiential avoidance and SUD.</a:t>
                      </a:r>
                      <a:r>
                        <a:rPr kumimoji="1" lang="en-US" altLang="ja-JP" sz="4400" baseline="30000" dirty="0" smtClean="0">
                          <a:latin typeface="Meiryo" charset="-128"/>
                          <a:ea typeface="Meiryo" charset="-128"/>
                          <a:cs typeface="Meiryo" charset="-128"/>
                        </a:rPr>
                        <a:t>3)</a:t>
                      </a:r>
                    </a:p>
                    <a:p>
                      <a:r>
                        <a:rPr kumimoji="1" lang="en-US" altLang="ja-JP" sz="4400" baseline="0" dirty="0" smtClean="0">
                          <a:latin typeface="Meiryo" charset="-128"/>
                          <a:ea typeface="Meiryo" charset="-128"/>
                          <a:cs typeface="Meiryo" charset="-128"/>
                        </a:rPr>
                        <a:t>ACT does not focus on symptom reduction However changes avoidance behavior,</a:t>
                      </a:r>
                      <a:r>
                        <a:rPr kumimoji="1" lang="en-US" altLang="ja-JP" sz="4400" baseline="30000" dirty="0" smtClean="0">
                          <a:latin typeface="Meiryo" charset="-128"/>
                          <a:ea typeface="Meiryo" charset="-128"/>
                          <a:cs typeface="Meiryo" charset="-128"/>
                        </a:rPr>
                        <a:t>1)</a:t>
                      </a:r>
                      <a:r>
                        <a:rPr kumimoji="1" lang="en-US" altLang="ja-JP" sz="4400" baseline="0" dirty="0" smtClean="0">
                          <a:latin typeface="Meiryo" charset="-128"/>
                          <a:ea typeface="Meiryo" charset="-128"/>
                          <a:cs typeface="Meiryo" charset="-128"/>
                        </a:rPr>
                        <a:t>, ACT </a:t>
                      </a:r>
                      <a:r>
                        <a:rPr kumimoji="1" lang="en-US" altLang="ja-JP" sz="4400" baseline="0" smtClean="0">
                          <a:latin typeface="Meiryo" charset="-128"/>
                          <a:ea typeface="Meiryo" charset="-128"/>
                          <a:cs typeface="Meiryo" charset="-128"/>
                        </a:rPr>
                        <a:t>may thus </a:t>
                      </a:r>
                      <a:r>
                        <a:rPr kumimoji="1" lang="en-US" altLang="ja-JP" sz="4400" baseline="0" dirty="0" smtClean="0">
                          <a:latin typeface="Meiryo" charset="-128"/>
                          <a:ea typeface="Meiryo" charset="-128"/>
                          <a:cs typeface="Meiryo" charset="-128"/>
                        </a:rPr>
                        <a:t>improve SUD without involving in experiential avoidance.</a:t>
                      </a:r>
                    </a:p>
                  </a:txBody>
                  <a:tcPr marL="79889" marR="79889" marT="39944" marB="39944">
                    <a:lnL w="76200" cap="flat" cmpd="sng" algn="ctr">
                      <a:solidFill>
                        <a:schemeClr val="accent5">
                          <a:lumMod val="60000"/>
                          <a:lumOff val="40000"/>
                        </a:schemeClr>
                      </a:solidFill>
                      <a:prstDash val="solid"/>
                      <a:round/>
                      <a:headEnd type="none" w="med" len="med"/>
                      <a:tailEnd type="none" w="med" len="med"/>
                    </a:lnL>
                    <a:lnR w="76200" cap="flat" cmpd="sng" algn="ctr">
                      <a:solidFill>
                        <a:schemeClr val="accent5">
                          <a:lumMod val="60000"/>
                          <a:lumOff val="40000"/>
                        </a:schemeClr>
                      </a:solidFill>
                      <a:prstDash val="solid"/>
                      <a:round/>
                      <a:headEnd type="none" w="med" len="med"/>
                      <a:tailEnd type="none" w="med" len="med"/>
                    </a:lnR>
                  </a:tcPr>
                </a:tc>
                <a:tc>
                  <a:txBody>
                    <a:bodyPr/>
                    <a:lstStyle/>
                    <a:p>
                      <a:r>
                        <a:rPr kumimoji="1" lang="en-US" altLang="ja-JP" sz="4400" dirty="0" smtClean="0">
                          <a:latin typeface="Meiryo" charset="-128"/>
                          <a:ea typeface="Meiryo" charset="-128"/>
                          <a:cs typeface="Meiryo" charset="-128"/>
                        </a:rPr>
                        <a:t>Belief interventions</a:t>
                      </a:r>
                      <a:r>
                        <a:rPr kumimoji="1" lang="en-US" altLang="ja-JP" sz="4400" baseline="0" dirty="0" smtClean="0">
                          <a:latin typeface="Meiryo" charset="-128"/>
                          <a:ea typeface="Meiryo" charset="-128"/>
                          <a:cs typeface="Meiryo" charset="-128"/>
                        </a:rPr>
                        <a:t> focusing on motivation are recommended in NICE guidelines. whereas</a:t>
                      </a:r>
                    </a:p>
                    <a:p>
                      <a:r>
                        <a:rPr kumimoji="1" lang="en-US" altLang="ja-JP" sz="4400" baseline="0" dirty="0" smtClean="0">
                          <a:latin typeface="Meiryo" charset="-128"/>
                          <a:ea typeface="Meiryo" charset="-128"/>
                          <a:cs typeface="Meiryo" charset="-128"/>
                        </a:rPr>
                        <a:t>ACT focuses on value-based actions, that is, what patients want to do.</a:t>
                      </a:r>
                      <a:r>
                        <a:rPr kumimoji="1" lang="en-US" altLang="ja-JP" sz="4400" baseline="30000" dirty="0" smtClean="0">
                          <a:latin typeface="Meiryo" charset="-128"/>
                          <a:ea typeface="Meiryo" charset="-128"/>
                          <a:cs typeface="Meiryo" charset="-128"/>
                        </a:rPr>
                        <a:t>1)</a:t>
                      </a:r>
                    </a:p>
                    <a:p>
                      <a:r>
                        <a:rPr kumimoji="1" lang="en-US" altLang="ja-JP" sz="4400" baseline="0" dirty="0" smtClean="0">
                          <a:latin typeface="Meiryo" charset="-128"/>
                          <a:ea typeface="Meiryo" charset="-128"/>
                          <a:cs typeface="Meiryo" charset="-128"/>
                        </a:rPr>
                        <a:t>During ACT, patients think about what they want to do if they did not have SUD. This may activate motivation and decrease the drop out rate. </a:t>
                      </a:r>
                    </a:p>
                  </a:txBody>
                  <a:tcPr marL="79889" marR="79889" marT="39944" marB="39944">
                    <a:lnL w="76200" cap="flat" cmpd="sng" algn="ctr">
                      <a:solidFill>
                        <a:schemeClr val="accent5">
                          <a:lumMod val="60000"/>
                          <a:lumOff val="40000"/>
                        </a:schemeClr>
                      </a:solidFill>
                      <a:prstDash val="solid"/>
                      <a:round/>
                      <a:headEnd type="none" w="med" len="med"/>
                      <a:tailEnd type="none" w="med" len="med"/>
                    </a:lnL>
                  </a:tcPr>
                </a:tc>
              </a:tr>
            </a:tbl>
          </a:graphicData>
        </a:graphic>
      </p:graphicFrame>
      <p:sp>
        <p:nvSpPr>
          <p:cNvPr id="20" name="テキスト ボックス 19"/>
          <p:cNvSpPr txBox="1"/>
          <p:nvPr/>
        </p:nvSpPr>
        <p:spPr>
          <a:xfrm>
            <a:off x="25285747" y="27407601"/>
            <a:ext cx="15553172" cy="4524315"/>
          </a:xfrm>
          <a:prstGeom prst="rect">
            <a:avLst/>
          </a:prstGeom>
          <a:noFill/>
        </p:spPr>
        <p:txBody>
          <a:bodyPr wrap="square" rtlCol="0">
            <a:spAutoFit/>
          </a:bodyPr>
          <a:lstStyle/>
          <a:p>
            <a:r>
              <a:rPr lang="en-US" altLang="ja-JP" sz="3200" dirty="0"/>
              <a:t> </a:t>
            </a:r>
            <a:r>
              <a:rPr lang="en-US" altLang="ja-JP" sz="3200" b="1" dirty="0" smtClean="0"/>
              <a:t>References</a:t>
            </a:r>
            <a:endParaRPr lang="en-US" altLang="ja-JP" sz="3200" b="1" dirty="0"/>
          </a:p>
          <a:p>
            <a:pPr marL="449362" indent="-449362">
              <a:buFontTx/>
              <a:buAutoNum type="arabicParenR"/>
            </a:pPr>
            <a:r>
              <a:rPr lang="ja-JP" altLang="en-US" sz="3200" dirty="0"/>
              <a:t>スティーブン・</a:t>
            </a:r>
            <a:r>
              <a:rPr lang="en-US" altLang="ja-JP" sz="3200" dirty="0"/>
              <a:t>C</a:t>
            </a:r>
            <a:r>
              <a:rPr lang="ja-JP" altLang="en-US" sz="3200" dirty="0"/>
              <a:t>・ヘイズら</a:t>
            </a:r>
            <a:r>
              <a:rPr lang="en-US" altLang="ja-JP" sz="3200" dirty="0"/>
              <a:t> (</a:t>
            </a:r>
            <a:r>
              <a:rPr lang="ja-JP" altLang="en-US" sz="3200" dirty="0"/>
              <a:t>著</a:t>
            </a:r>
            <a:r>
              <a:rPr lang="en-US" altLang="ja-JP" sz="3200" dirty="0"/>
              <a:t>),</a:t>
            </a:r>
            <a:r>
              <a:rPr lang="ja-JP" altLang="en-US" sz="3200" dirty="0"/>
              <a:t>武藤 崇ら</a:t>
            </a:r>
            <a:r>
              <a:rPr lang="en-US" altLang="ja-JP" sz="3200" dirty="0"/>
              <a:t> (</a:t>
            </a:r>
            <a:r>
              <a:rPr lang="ja-JP" altLang="en-US" sz="3200" dirty="0"/>
              <a:t>監訳）</a:t>
            </a:r>
            <a:r>
              <a:rPr lang="en-US" altLang="ja-JP" sz="3200" dirty="0"/>
              <a:t>.</a:t>
            </a:r>
            <a:r>
              <a:rPr lang="ja-JP" altLang="en-US" sz="3200" dirty="0"/>
              <a:t>伊井俊貴ら</a:t>
            </a:r>
            <a:r>
              <a:rPr lang="en-US" altLang="ja-JP" sz="3200" dirty="0"/>
              <a:t>(</a:t>
            </a:r>
            <a:r>
              <a:rPr lang="ja-JP" altLang="en-US" sz="3200" dirty="0"/>
              <a:t>訳</a:t>
            </a:r>
            <a:r>
              <a:rPr lang="en-US" altLang="ja-JP" sz="3200" dirty="0"/>
              <a:t>) </a:t>
            </a:r>
            <a:r>
              <a:rPr lang="ja-JP" altLang="en-US" sz="3200" dirty="0"/>
              <a:t>星和書店</a:t>
            </a:r>
            <a:r>
              <a:rPr lang="en-US" altLang="ja-JP" sz="3200" dirty="0"/>
              <a:t> 2014</a:t>
            </a:r>
          </a:p>
          <a:p>
            <a:pPr marL="449362" indent="-449362">
              <a:buFontTx/>
              <a:buAutoNum type="arabicParenR"/>
            </a:pPr>
            <a:r>
              <a:rPr lang="es-ES_tradnl" altLang="ja-JP" sz="3200" dirty="0"/>
              <a:t>Carroll KM et al. Am J </a:t>
            </a:r>
            <a:r>
              <a:rPr lang="es-ES_tradnl" altLang="ja-JP" sz="3200" dirty="0" err="1"/>
              <a:t>Psychiatry</a:t>
            </a:r>
            <a:r>
              <a:rPr lang="es-ES_tradnl" altLang="ja-JP" sz="3200" dirty="0"/>
              <a:t>. 2005;162(8):1452-60.</a:t>
            </a:r>
            <a:endParaRPr lang="en-US" altLang="ja-JP" sz="3200" dirty="0"/>
          </a:p>
          <a:p>
            <a:pPr marL="449362" indent="-449362">
              <a:buFontTx/>
              <a:buAutoNum type="arabicParenR"/>
            </a:pPr>
            <a:r>
              <a:rPr lang="en-US" altLang="ja-JP" sz="3200" dirty="0" err="1"/>
              <a:t>Spinhoven</a:t>
            </a:r>
            <a:r>
              <a:rPr lang="en-US" altLang="ja-JP" sz="3200" dirty="0"/>
              <a:t> P et al. </a:t>
            </a:r>
            <a:r>
              <a:rPr lang="en-US" altLang="ja-JP" sz="3200" dirty="0" err="1"/>
              <a:t>Behav</a:t>
            </a:r>
            <a:r>
              <a:rPr lang="en-US" altLang="ja-JP" sz="3200" dirty="0"/>
              <a:t> </a:t>
            </a:r>
            <a:r>
              <a:rPr lang="en-US" altLang="ja-JP" sz="3200" dirty="0" err="1"/>
              <a:t>Ther</a:t>
            </a:r>
            <a:r>
              <a:rPr lang="en-US" altLang="ja-JP" sz="3200" dirty="0"/>
              <a:t> 2014;45(6):840-850</a:t>
            </a:r>
          </a:p>
          <a:p>
            <a:pPr marL="449362" indent="-449362">
              <a:buFontTx/>
              <a:buAutoNum type="arabicParenR"/>
            </a:pPr>
            <a:r>
              <a:rPr lang="en-US" altLang="ja-JP" sz="3200" dirty="0"/>
              <a:t>Hayes SC et al. </a:t>
            </a:r>
            <a:r>
              <a:rPr lang="en-US" altLang="ja-JP" sz="3200" dirty="0" err="1"/>
              <a:t>Behav</a:t>
            </a:r>
            <a:r>
              <a:rPr lang="en-US" altLang="ja-JP" sz="3200" dirty="0"/>
              <a:t> </a:t>
            </a:r>
            <a:r>
              <a:rPr lang="en-US" altLang="ja-JP" sz="3200" dirty="0" err="1"/>
              <a:t>Ther</a:t>
            </a:r>
            <a:r>
              <a:rPr lang="en-US" altLang="ja-JP" sz="3200" dirty="0"/>
              <a:t>, 2004;35(4):667-688</a:t>
            </a:r>
          </a:p>
          <a:p>
            <a:pPr marL="449362" indent="-449362">
              <a:buAutoNum type="arabicParenR"/>
            </a:pPr>
            <a:r>
              <a:rPr lang="en-US" altLang="ja-JP" sz="3200" dirty="0" err="1"/>
              <a:t>Smout</a:t>
            </a:r>
            <a:r>
              <a:rPr lang="en-US" altLang="ja-JP" sz="3200" dirty="0"/>
              <a:t> M et al. </a:t>
            </a:r>
            <a:r>
              <a:rPr lang="en-US" altLang="ja-JP" sz="3200" dirty="0" err="1"/>
              <a:t>Subst</a:t>
            </a:r>
            <a:r>
              <a:rPr lang="en-US" altLang="ja-JP" sz="3200" dirty="0"/>
              <a:t> </a:t>
            </a:r>
            <a:r>
              <a:rPr lang="en-US" altLang="ja-JP" sz="3200" dirty="0" err="1"/>
              <a:t>Abus</a:t>
            </a:r>
            <a:r>
              <a:rPr lang="en-US" altLang="ja-JP" sz="3200" dirty="0"/>
              <a:t>, 2010;31(2):98-107</a:t>
            </a:r>
          </a:p>
          <a:p>
            <a:pPr marL="449362" indent="-449362">
              <a:buAutoNum type="arabicParenR"/>
            </a:pPr>
            <a:r>
              <a:rPr lang="en-US" altLang="ja-JP" sz="3200" dirty="0" err="1"/>
              <a:t>Stotts</a:t>
            </a:r>
            <a:r>
              <a:rPr lang="en-US" altLang="ja-JP" sz="3200" dirty="0"/>
              <a:t> AL et al. Drug Alcohol Depend, 2012;125(3):215-22</a:t>
            </a:r>
          </a:p>
          <a:p>
            <a:pPr marL="449362" indent="-449362">
              <a:buAutoNum type="arabicParenR"/>
            </a:pPr>
            <a:r>
              <a:rPr lang="en-US" altLang="ja-JP" sz="3200" dirty="0" err="1"/>
              <a:t>Villagrá</a:t>
            </a:r>
            <a:r>
              <a:rPr lang="en-US" altLang="ja-JP" sz="3200" dirty="0"/>
              <a:t> P et al. J </a:t>
            </a:r>
            <a:r>
              <a:rPr lang="en-US" altLang="ja-JP" sz="3200" dirty="0" err="1"/>
              <a:t>Clin</a:t>
            </a:r>
            <a:r>
              <a:rPr lang="en-US" altLang="ja-JP" sz="3200" dirty="0"/>
              <a:t> Psychol,2014;70(7):644-57</a:t>
            </a:r>
          </a:p>
          <a:p>
            <a:pPr marL="449362" indent="-449362">
              <a:buFontTx/>
              <a:buAutoNum type="arabicParenR"/>
            </a:pPr>
            <a:r>
              <a:rPr lang="en-US" altLang="ja-JP" sz="3200" dirty="0"/>
              <a:t>Jason B </a:t>
            </a:r>
            <a:r>
              <a:rPr lang="en-US" altLang="ja-JP" sz="3200" dirty="0" err="1"/>
              <a:t>Luoma</a:t>
            </a:r>
            <a:r>
              <a:rPr lang="en-US" altLang="ja-JP" sz="3200" dirty="0"/>
              <a:t> et al. J </a:t>
            </a:r>
            <a:r>
              <a:rPr lang="en-US" altLang="ja-JP" sz="3200" dirty="0" err="1"/>
              <a:t>Consalt</a:t>
            </a:r>
            <a:r>
              <a:rPr lang="en-US" altLang="ja-JP" sz="3200" dirty="0"/>
              <a:t> </a:t>
            </a:r>
            <a:r>
              <a:rPr lang="en-US" altLang="ja-JP" sz="3200" dirty="0" err="1"/>
              <a:t>Clin</a:t>
            </a:r>
            <a:r>
              <a:rPr lang="en-US" altLang="ja-JP" sz="3200" dirty="0"/>
              <a:t> </a:t>
            </a:r>
            <a:r>
              <a:rPr lang="en-US" altLang="ja-JP" sz="3200" dirty="0" err="1"/>
              <a:t>Psychol</a:t>
            </a:r>
            <a:r>
              <a:rPr lang="en-US" altLang="ja-JP" sz="3200" dirty="0"/>
              <a:t>, 2012;80(1):43-53</a:t>
            </a:r>
          </a:p>
        </p:txBody>
      </p:sp>
      <p:sp>
        <p:nvSpPr>
          <p:cNvPr id="19" name="テキスト ボックス 18"/>
          <p:cNvSpPr txBox="1"/>
          <p:nvPr/>
        </p:nvSpPr>
        <p:spPr>
          <a:xfrm>
            <a:off x="9411828" y="19404183"/>
            <a:ext cx="32475891" cy="584775"/>
          </a:xfrm>
          <a:prstGeom prst="rect">
            <a:avLst/>
          </a:prstGeom>
          <a:noFill/>
        </p:spPr>
        <p:txBody>
          <a:bodyPr wrap="square" rtlCol="0">
            <a:spAutoFit/>
          </a:bodyPr>
          <a:lstStyle/>
          <a:p>
            <a:r>
              <a:rPr lang="en-US" altLang="ja-JP" sz="3200" dirty="0">
                <a:latin typeface="Meiryo" charset="-128"/>
                <a:ea typeface="Meiryo" charset="-128"/>
                <a:cs typeface="Meiryo" charset="-128"/>
              </a:rPr>
              <a:t>Note: The 12-step program is a structured, </a:t>
            </a:r>
            <a:r>
              <a:rPr lang="en-US" altLang="ja-JP" sz="3200" dirty="0" err="1">
                <a:latin typeface="Meiryo" charset="-128"/>
                <a:ea typeface="Meiryo" charset="-128"/>
                <a:cs typeface="Meiryo" charset="-128"/>
              </a:rPr>
              <a:t>manualized</a:t>
            </a:r>
            <a:r>
              <a:rPr lang="en-US" altLang="ja-JP" sz="3200" dirty="0">
                <a:latin typeface="Meiryo" charset="-128"/>
                <a:ea typeface="Meiryo" charset="-128"/>
                <a:cs typeface="Meiryo" charset="-128"/>
              </a:rPr>
              <a:t>, and psychosocially emphasized spirituality intervention designed to accommodate a 12-step perspective.</a:t>
            </a:r>
            <a:endParaRPr lang="ja-JP" altLang="ja-JP" sz="3200" dirty="0">
              <a:latin typeface="Meiryo" charset="-128"/>
              <a:ea typeface="Meiryo" charset="-128"/>
              <a:cs typeface="Meiryo" charset="-128"/>
            </a:endParaRPr>
          </a:p>
        </p:txBody>
      </p:sp>
      <p:sp>
        <p:nvSpPr>
          <p:cNvPr id="7" name="テキスト ボックス 6"/>
          <p:cNvSpPr txBox="1"/>
          <p:nvPr/>
        </p:nvSpPr>
        <p:spPr>
          <a:xfrm>
            <a:off x="7487948" y="2643237"/>
            <a:ext cx="16945216" cy="830997"/>
          </a:xfrm>
          <a:prstGeom prst="rect">
            <a:avLst/>
          </a:prstGeom>
          <a:noFill/>
        </p:spPr>
        <p:txBody>
          <a:bodyPr wrap="none" rtlCol="0">
            <a:spAutoFit/>
          </a:bodyPr>
          <a:lstStyle/>
          <a:p>
            <a:r>
              <a:rPr lang="en-US" altLang="ja-JP" sz="4800" b="1" dirty="0" err="1" smtClean="0">
                <a:latin typeface="Meiryo" charset="-128"/>
                <a:ea typeface="Meiryo" charset="-128"/>
                <a:cs typeface="Meiryo" charset="-128"/>
              </a:rPr>
              <a:t>Hirohumi</a:t>
            </a:r>
            <a:r>
              <a:rPr lang="en-US" altLang="ja-JP" sz="4800" b="1" dirty="0" smtClean="0">
                <a:latin typeface="Meiryo" charset="-128"/>
                <a:ea typeface="Meiryo" charset="-128"/>
                <a:cs typeface="Meiryo" charset="-128"/>
              </a:rPr>
              <a:t> </a:t>
            </a:r>
            <a:r>
              <a:rPr lang="en-US" altLang="ja-JP" sz="4800" b="1" dirty="0">
                <a:latin typeface="Meiryo" charset="-128"/>
                <a:ea typeface="Meiryo" charset="-128"/>
                <a:cs typeface="Meiryo" charset="-128"/>
              </a:rPr>
              <a:t>Sato</a:t>
            </a:r>
            <a:r>
              <a:rPr lang="en-US" altLang="en-US" sz="4800" b="1" baseline="30000" dirty="0">
                <a:latin typeface="Meiryo" charset="-128"/>
                <a:ea typeface="Meiryo" charset="-128"/>
                <a:cs typeface="Meiryo" charset="-128"/>
              </a:rPr>
              <a:t>1</a:t>
            </a:r>
            <a:r>
              <a:rPr lang="ja-JP" altLang="en-US" sz="4800" b="1" baseline="30000" dirty="0">
                <a:latin typeface="Meiryo" charset="-128"/>
                <a:ea typeface="Meiryo" charset="-128"/>
                <a:cs typeface="Meiryo" charset="-128"/>
              </a:rPr>
              <a:t>）</a:t>
            </a:r>
            <a:r>
              <a:rPr lang="en-US" altLang="ja-JP" sz="4800" b="1" baseline="30000" dirty="0">
                <a:latin typeface="Meiryo" charset="-128"/>
                <a:ea typeface="Meiryo" charset="-128"/>
                <a:cs typeface="Meiryo" charset="-128"/>
              </a:rPr>
              <a:t> </a:t>
            </a:r>
            <a:r>
              <a:rPr lang="en-US" altLang="ja-JP" sz="4800" b="1" dirty="0">
                <a:latin typeface="Meiryo" charset="-128"/>
                <a:ea typeface="Meiryo" charset="-128"/>
                <a:cs typeface="Meiryo" charset="-128"/>
              </a:rPr>
              <a:t>Norio Watanabe</a:t>
            </a:r>
            <a:r>
              <a:rPr lang="en-US" altLang="ja-JP" sz="4800" b="1" baseline="30000" dirty="0">
                <a:latin typeface="Meiryo" charset="-128"/>
                <a:ea typeface="Meiryo" charset="-128"/>
                <a:cs typeface="Meiryo" charset="-128"/>
              </a:rPr>
              <a:t>2)</a:t>
            </a:r>
            <a:r>
              <a:rPr lang="en-US" altLang="ja-JP" sz="4800" b="1" dirty="0">
                <a:latin typeface="Meiryo" charset="-128"/>
                <a:ea typeface="Meiryo" charset="-128"/>
                <a:cs typeface="Meiryo" charset="-128"/>
              </a:rPr>
              <a:t> Tatsuo </a:t>
            </a:r>
            <a:r>
              <a:rPr lang="en-US" altLang="ja-JP" sz="4800" b="1" dirty="0" err="1">
                <a:latin typeface="Meiryo" charset="-128"/>
                <a:ea typeface="Meiryo" charset="-128"/>
                <a:cs typeface="Meiryo" charset="-128"/>
              </a:rPr>
              <a:t>Akechi</a:t>
            </a:r>
            <a:r>
              <a:rPr lang="ja-JP" altLang="en-US" sz="4800" b="1" baseline="30000" dirty="0">
                <a:latin typeface="Meiryo" charset="-128"/>
                <a:ea typeface="Meiryo" charset="-128"/>
                <a:cs typeface="Meiryo" charset="-128"/>
              </a:rPr>
              <a:t>１</a:t>
            </a:r>
            <a:r>
              <a:rPr lang="ja-JP" altLang="en-US" sz="4800" b="1" baseline="30000" dirty="0" smtClean="0">
                <a:latin typeface="Meiryo" charset="-128"/>
                <a:ea typeface="Meiryo" charset="-128"/>
                <a:cs typeface="Meiryo" charset="-128"/>
              </a:rPr>
              <a:t>）</a:t>
            </a:r>
            <a:endParaRPr lang="en-US" altLang="ja-JP" sz="4800" b="1" baseline="30000" dirty="0">
              <a:latin typeface="Meiryo" charset="-128"/>
              <a:ea typeface="Meiryo" charset="-128"/>
              <a:cs typeface="Meiryo" charset="-128"/>
            </a:endParaRPr>
          </a:p>
        </p:txBody>
      </p:sp>
      <p:sp>
        <p:nvSpPr>
          <p:cNvPr id="9" name="テキスト ボックス 8"/>
          <p:cNvSpPr txBox="1"/>
          <p:nvPr/>
        </p:nvSpPr>
        <p:spPr>
          <a:xfrm>
            <a:off x="1514646" y="2643237"/>
            <a:ext cx="5973302" cy="1015663"/>
          </a:xfrm>
          <a:prstGeom prst="rect">
            <a:avLst/>
          </a:prstGeom>
          <a:noFill/>
        </p:spPr>
        <p:txBody>
          <a:bodyPr wrap="none" rtlCol="0">
            <a:spAutoFit/>
          </a:bodyPr>
          <a:lstStyle/>
          <a:p>
            <a:r>
              <a:rPr lang="en-US" altLang="ja-JP" sz="6000" b="1" dirty="0" err="1">
                <a:latin typeface="Meiryo" charset="-128"/>
                <a:ea typeface="Meiryo" charset="-128"/>
                <a:cs typeface="Meiryo" charset="-128"/>
              </a:rPr>
              <a:t>Toshitaka</a:t>
            </a:r>
            <a:r>
              <a:rPr lang="en-US" altLang="ja-JP" sz="6000" b="1" dirty="0">
                <a:latin typeface="Meiryo" charset="-128"/>
                <a:ea typeface="Meiryo" charset="-128"/>
                <a:cs typeface="Meiryo" charset="-128"/>
              </a:rPr>
              <a:t> Ii</a:t>
            </a:r>
            <a:r>
              <a:rPr lang="ja-JP" altLang="en-US" sz="6000" b="1" baseline="30000" dirty="0">
                <a:latin typeface="Meiryo" charset="-128"/>
                <a:ea typeface="Meiryo" charset="-128"/>
                <a:cs typeface="Meiryo" charset="-128"/>
              </a:rPr>
              <a:t>１）</a:t>
            </a:r>
            <a:endParaRPr kumimoji="1" lang="ja-JP" altLang="en-US" sz="6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4653</TotalTime>
  <Words>579</Words>
  <Application>Microsoft Macintosh PowerPoint</Application>
  <PresentationFormat>ユーザー設定</PresentationFormat>
  <Paragraphs>78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Calibri</vt:lpstr>
      <vt:lpstr>Meiryo</vt:lpstr>
      <vt:lpstr>ＭＳ Ｐゴシック</vt:lpstr>
      <vt:lpstr>メイリオ</vt:lpstr>
      <vt:lpstr>Arial</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宗幸</dc:creator>
  <cp:lastModifiedBy>Microsoft Office ユーザー</cp:lastModifiedBy>
  <cp:revision>295</cp:revision>
  <dcterms:created xsi:type="dcterms:W3CDTF">2012-01-17T10:57:33Z</dcterms:created>
  <dcterms:modified xsi:type="dcterms:W3CDTF">2015-07-10T06:00:19Z</dcterms:modified>
</cp:coreProperties>
</file>