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9" r:id="rId5"/>
    <p:sldId id="260" r:id="rId6"/>
    <p:sldId id="264" r:id="rId7"/>
    <p:sldId id="265" r:id="rId8"/>
    <p:sldId id="25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407495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41076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8046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3873790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9301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4060846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197893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14398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287760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B1AE51-9EBD-4FF8-AD24-000E91F432FF}"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420172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1AE51-9EBD-4FF8-AD24-000E91F432F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360067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B1AE51-9EBD-4FF8-AD24-000E91F432FF}" type="datetimeFigureOut">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246463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B1AE51-9EBD-4FF8-AD24-000E91F432FF}"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199725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1AE51-9EBD-4FF8-AD24-000E91F432FF}" type="datetimeFigureOut">
              <a:rPr lang="en-US" smtClean="0"/>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348160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B1AE51-9EBD-4FF8-AD24-000E91F432F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29773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B1AE51-9EBD-4FF8-AD24-000E91F432FF}"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2EC59-665E-414B-805F-6346139397EC}" type="slidenum">
              <a:rPr lang="en-US" smtClean="0"/>
              <a:t>‹#›</a:t>
            </a:fld>
            <a:endParaRPr lang="en-US"/>
          </a:p>
        </p:txBody>
      </p:sp>
    </p:spTree>
    <p:extLst>
      <p:ext uri="{BB962C8B-B14F-4D97-AF65-F5344CB8AC3E}">
        <p14:creationId xmlns:p14="http://schemas.microsoft.com/office/powerpoint/2010/main" val="68307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B1AE51-9EBD-4FF8-AD24-000E91F432FF}" type="datetimeFigureOut">
              <a:rPr lang="en-US" smtClean="0"/>
              <a:t>6/7/2023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0E2EC59-665E-414B-805F-6346139397EC}" type="slidenum">
              <a:rPr lang="en-US" smtClean="0"/>
              <a:t>‹#›</a:t>
            </a:fld>
            <a:endParaRPr lang="en-US"/>
          </a:p>
        </p:txBody>
      </p:sp>
    </p:spTree>
    <p:extLst>
      <p:ext uri="{BB962C8B-B14F-4D97-AF65-F5344CB8AC3E}">
        <p14:creationId xmlns:p14="http://schemas.microsoft.com/office/powerpoint/2010/main" val="1834400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A8FD4-5994-408A-B0F6-1EF9B1D9C9EA}"/>
              </a:ext>
            </a:extLst>
          </p:cNvPr>
          <p:cNvSpPr>
            <a:spLocks noGrp="1"/>
          </p:cNvSpPr>
          <p:nvPr>
            <p:ph type="ctrTitle"/>
          </p:nvPr>
        </p:nvSpPr>
        <p:spPr>
          <a:xfrm>
            <a:off x="760562" y="389862"/>
            <a:ext cx="8757064" cy="1092050"/>
          </a:xfrm>
        </p:spPr>
        <p:txBody>
          <a:bodyPr>
            <a:normAutofit/>
          </a:bodyPr>
          <a:lstStyle/>
          <a:p>
            <a:pPr algn="l"/>
            <a:endParaRPr lang="en-US" sz="5200" dirty="0"/>
          </a:p>
        </p:txBody>
      </p:sp>
      <p:sp>
        <p:nvSpPr>
          <p:cNvPr id="3" name="Subtitle 2">
            <a:extLst>
              <a:ext uri="{FF2B5EF4-FFF2-40B4-BE49-F238E27FC236}">
                <a16:creationId xmlns:a16="http://schemas.microsoft.com/office/drawing/2014/main" id="{B9EC6DB8-08A8-4383-87D1-7AE7B8B7BA0E}"/>
              </a:ext>
            </a:extLst>
          </p:cNvPr>
          <p:cNvSpPr>
            <a:spLocks noGrp="1"/>
          </p:cNvSpPr>
          <p:nvPr>
            <p:ph type="subTitle" idx="1"/>
          </p:nvPr>
        </p:nvSpPr>
        <p:spPr>
          <a:xfrm>
            <a:off x="1014630" y="1655758"/>
            <a:ext cx="8502996" cy="582612"/>
          </a:xfrm>
        </p:spPr>
        <p:txBody>
          <a:bodyPr anchor="ctr">
            <a:normAutofit/>
          </a:bodyPr>
          <a:lstStyle/>
          <a:p>
            <a:endParaRPr lang="en-US" dirty="0"/>
          </a:p>
        </p:txBody>
      </p:sp>
      <p:pic>
        <p:nvPicPr>
          <p:cNvPr id="5" name="Picture 4" descr="A picture containing font, graphics, graphic design, text&#10;&#10;Description automatically generated">
            <a:extLst>
              <a:ext uri="{FF2B5EF4-FFF2-40B4-BE49-F238E27FC236}">
                <a16:creationId xmlns:a16="http://schemas.microsoft.com/office/drawing/2014/main" id="{ECF49BBA-BE90-0A3D-4C65-FFE6A54A5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2449" y="4427121"/>
            <a:ext cx="7701951" cy="2041017"/>
          </a:xfrm>
          <a:prstGeom prst="rect">
            <a:avLst/>
          </a:prstGeom>
        </p:spPr>
      </p:pic>
    </p:spTree>
    <p:extLst>
      <p:ext uri="{BB962C8B-B14F-4D97-AF65-F5344CB8AC3E}">
        <p14:creationId xmlns:p14="http://schemas.microsoft.com/office/powerpoint/2010/main" val="252909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1115568" y="548640"/>
            <a:ext cx="10168128" cy="1179576"/>
          </a:xfrm>
        </p:spPr>
        <p:txBody>
          <a:bodyPr vert="horz" lIns="91440" tIns="45720" rIns="91440" bIns="45720" rtlCol="0" anchor="ctr">
            <a:normAutofit/>
          </a:bodyPr>
          <a:lstStyle/>
          <a:p>
            <a:r>
              <a:rPr lang="en-US" sz="4000"/>
              <a:t>Disclosures (support example):</a:t>
            </a:r>
            <a:endParaRPr lang="en-US" sz="4000">
              <a:highlight>
                <a:srgbClr val="FFFF00"/>
              </a:highlight>
            </a:endParaRP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5929494" y="2005139"/>
            <a:ext cx="3872243" cy="3694176"/>
          </a:xfrm>
        </p:spPr>
        <p:txBody>
          <a:bodyPr vert="horz" lIns="91440" tIns="45720" rIns="91440" bIns="45720" rtlCol="0" anchor="ctr">
            <a:normAutofit fontScale="92500" lnSpcReduction="10000"/>
          </a:bodyPr>
          <a:lstStyle/>
          <a:p>
            <a:pPr indent="-228600">
              <a:buFont typeface="Arial" panose="020B0604020202020204" pitchFamily="34" charset="0"/>
              <a:buChar char="•"/>
            </a:pPr>
            <a:r>
              <a:rPr lang="en-US" sz="1500" dirty="0">
                <a:highlight>
                  <a:srgbClr val="FFFF00"/>
                </a:highlight>
              </a:rPr>
              <a:t>Sally </a:t>
            </a:r>
            <a:r>
              <a:rPr lang="en-US" sz="1500" dirty="0" err="1">
                <a:highlight>
                  <a:srgbClr val="FFFF00"/>
                </a:highlight>
              </a:rPr>
              <a:t>JohnsonX</a:t>
            </a:r>
            <a:endParaRPr lang="en-US" sz="1500" dirty="0">
              <a:highlight>
                <a:srgbClr val="FFFF00"/>
              </a:highlight>
            </a:endParaRPr>
          </a:p>
          <a:p>
            <a:pPr marL="342900" indent="-228600">
              <a:buFont typeface="Arial" panose="020B0604020202020204" pitchFamily="34" charset="0"/>
              <a:buChar char="•"/>
            </a:pPr>
            <a:r>
              <a:rPr lang="en-US" sz="1500" dirty="0">
                <a:highlight>
                  <a:srgbClr val="FFFF00"/>
                </a:highlight>
              </a:rPr>
              <a:t>Relevant Financial Relationships: </a:t>
            </a:r>
          </a:p>
          <a:p>
            <a:pPr marL="800100" lvl="1" indent="-228600">
              <a:buFont typeface="Arial" panose="020B0604020202020204" pitchFamily="34" charset="0"/>
              <a:buChar char="•"/>
            </a:pPr>
            <a:r>
              <a:rPr lang="en-US" sz="1500" dirty="0">
                <a:highlight>
                  <a:srgbClr val="FFFF00"/>
                </a:highlight>
              </a:rPr>
              <a:t>Employed in Private </a:t>
            </a:r>
            <a:r>
              <a:rPr lang="en-US" sz="1500" dirty="0" err="1">
                <a:highlight>
                  <a:srgbClr val="FFFF00"/>
                </a:highlight>
              </a:rPr>
              <a:t>PracticeX</a:t>
            </a:r>
            <a:endParaRPr lang="en-US" sz="1500" dirty="0">
              <a:highlight>
                <a:srgbClr val="FFFF00"/>
              </a:highlight>
            </a:endParaRPr>
          </a:p>
          <a:p>
            <a:pPr marL="800100" lvl="1" indent="-228600">
              <a:buFont typeface="Arial" panose="020B0604020202020204" pitchFamily="34" charset="0"/>
              <a:buChar char="•"/>
            </a:pPr>
            <a:r>
              <a:rPr lang="en-US" sz="1500" dirty="0">
                <a:highlight>
                  <a:srgbClr val="FFFF00"/>
                </a:highlight>
              </a:rPr>
              <a:t>Adjunct faculty UCSX</a:t>
            </a:r>
          </a:p>
          <a:p>
            <a:pPr marL="800100" lvl="1" indent="-228600">
              <a:buFont typeface="Arial" panose="020B0604020202020204" pitchFamily="34" charset="0"/>
              <a:buChar char="•"/>
            </a:pPr>
            <a:r>
              <a:rPr lang="en-US" sz="1500" dirty="0">
                <a:highlight>
                  <a:srgbClr val="FFFF00"/>
                </a:highlight>
              </a:rPr>
              <a:t>Research partially funded by grant from the American Lung </a:t>
            </a:r>
            <a:r>
              <a:rPr lang="en-US" sz="1500" dirty="0" err="1">
                <a:highlight>
                  <a:srgbClr val="FFFF00"/>
                </a:highlight>
              </a:rPr>
              <a:t>AssociationX</a:t>
            </a:r>
            <a:endParaRPr lang="en-US" sz="1500" dirty="0">
              <a:highlight>
                <a:srgbClr val="FFFF00"/>
              </a:highlight>
            </a:endParaRPr>
          </a:p>
          <a:p>
            <a:pPr marL="800100" lvl="1" indent="-228600">
              <a:buFont typeface="Arial" panose="020B0604020202020204" pitchFamily="34" charset="0"/>
              <a:buChar char="•"/>
            </a:pPr>
            <a:r>
              <a:rPr lang="en-US" sz="1500" dirty="0">
                <a:highlight>
                  <a:srgbClr val="FFFF00"/>
                </a:highlight>
              </a:rPr>
              <a:t>Receive royalties from New Harbinger publications for a book co-written on a topic similar to the subject of this presentation</a:t>
            </a:r>
          </a:p>
          <a:p>
            <a:pPr marL="342900" indent="-228600">
              <a:buFont typeface="Arial" panose="020B0604020202020204" pitchFamily="34" charset="0"/>
              <a:buChar char="•"/>
            </a:pPr>
            <a:r>
              <a:rPr lang="en-US" sz="1500" dirty="0">
                <a:highlight>
                  <a:srgbClr val="FFFF00"/>
                </a:highlight>
              </a:rPr>
              <a:t>Relevant Nonfinancial Relationships:</a:t>
            </a:r>
          </a:p>
          <a:p>
            <a:pPr marL="800100" lvl="1" indent="-228600">
              <a:buFont typeface="Arial" panose="020B0604020202020204" pitchFamily="34" charset="0"/>
              <a:buChar char="•"/>
            </a:pPr>
            <a:r>
              <a:rPr lang="en-US" sz="1500" dirty="0">
                <a:highlight>
                  <a:srgbClr val="FFFF00"/>
                </a:highlight>
              </a:rPr>
              <a:t>Advisory committee member - American Heart </a:t>
            </a:r>
            <a:r>
              <a:rPr lang="en-US" sz="1500" dirty="0" err="1">
                <a:highlight>
                  <a:srgbClr val="FFFF00"/>
                </a:highlight>
              </a:rPr>
              <a:t>AssociationX</a:t>
            </a:r>
            <a:r>
              <a:rPr lang="en-US" sz="1500" dirty="0">
                <a:highlight>
                  <a:srgbClr val="FFFF00"/>
                </a:highlight>
              </a:rPr>
              <a:t> </a:t>
            </a:r>
          </a:p>
          <a:p>
            <a:pPr indent="-228600">
              <a:buFont typeface="Arial" panose="020B0604020202020204" pitchFamily="34" charset="0"/>
              <a:buChar char="•"/>
            </a:pPr>
            <a:endParaRPr lang="en-US" sz="1500" dirty="0">
              <a:highlight>
                <a:srgbClr val="FFFF00"/>
              </a:highlight>
            </a:endParaRPr>
          </a:p>
        </p:txBody>
      </p:sp>
      <p:pic>
        <p:nvPicPr>
          <p:cNvPr id="2" name="Picture 1" descr="A picture containing font, graphics, graphic design, text">
            <a:extLst>
              <a:ext uri="{FF2B5EF4-FFF2-40B4-BE49-F238E27FC236}">
                <a16:creationId xmlns:a16="http://schemas.microsoft.com/office/drawing/2014/main" id="{6C27AA01-B755-1196-3738-A56020BD2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91" y="5089271"/>
            <a:ext cx="4604108" cy="1220089"/>
          </a:xfrm>
          <a:prstGeom prst="rect">
            <a:avLst/>
          </a:prstGeom>
        </p:spPr>
      </p:pic>
    </p:spTree>
    <p:extLst>
      <p:ext uri="{BB962C8B-B14F-4D97-AF65-F5344CB8AC3E}">
        <p14:creationId xmlns:p14="http://schemas.microsoft.com/office/powerpoint/2010/main" val="322224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371094" y="600849"/>
            <a:ext cx="3438144" cy="1239012"/>
          </a:xfrm>
        </p:spPr>
        <p:txBody>
          <a:bodyPr vert="horz" lIns="91440" tIns="45720" rIns="91440" bIns="45720" rtlCol="0" anchor="ctr">
            <a:normAutofit/>
          </a:bodyPr>
          <a:lstStyle/>
          <a:p>
            <a:r>
              <a:rPr lang="en-US" sz="2800" kern="1200" dirty="0">
                <a:solidFill>
                  <a:schemeClr val="tx1"/>
                </a:solidFill>
                <a:latin typeface="+mj-lt"/>
                <a:ea typeface="+mj-ea"/>
                <a:cs typeface="+mj-cs"/>
              </a:rPr>
              <a:t>Disclosures (no-support example):</a:t>
            </a:r>
            <a:endParaRPr lang="en-US" sz="2800" kern="1200" dirty="0">
              <a:solidFill>
                <a:schemeClr val="tx1"/>
              </a:solidFill>
              <a:highlight>
                <a:srgbClr val="FFFF00"/>
              </a:highlight>
              <a:latin typeface="+mj-lt"/>
              <a:ea typeface="+mj-ea"/>
              <a:cs typeface="+mj-cs"/>
            </a:endParaRP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371093" y="1970802"/>
            <a:ext cx="4246439" cy="3207258"/>
          </a:xfrm>
        </p:spPr>
        <p:txBody>
          <a:bodyPr vert="horz" lIns="91440" tIns="45720" rIns="91440" bIns="45720" rtlCol="0" anchor="t">
            <a:normAutofit/>
          </a:bodyPr>
          <a:lstStyle/>
          <a:p>
            <a:pPr indent="-228600">
              <a:buFont typeface="Arial" panose="020B0604020202020204" pitchFamily="34" charset="0"/>
              <a:buChar char="•"/>
            </a:pPr>
            <a:r>
              <a:rPr lang="en-US" sz="1700" dirty="0">
                <a:highlight>
                  <a:srgbClr val="FFFF00"/>
                </a:highlight>
              </a:rPr>
              <a:t>Sally </a:t>
            </a:r>
            <a:r>
              <a:rPr lang="en-US" sz="1700" dirty="0" err="1">
                <a:highlight>
                  <a:srgbClr val="FFFF00"/>
                </a:highlight>
              </a:rPr>
              <a:t>JohnsonX</a:t>
            </a:r>
            <a:endParaRPr lang="en-US" sz="1700" dirty="0">
              <a:highlight>
                <a:srgbClr val="FFFF00"/>
              </a:highlight>
            </a:endParaRPr>
          </a:p>
          <a:p>
            <a:pPr marL="800100" lvl="1" indent="-228600">
              <a:buFont typeface="Arial" panose="020B0604020202020204" pitchFamily="34" charset="0"/>
              <a:buChar char="•"/>
            </a:pPr>
            <a:r>
              <a:rPr lang="en-US" sz="1700" dirty="0">
                <a:highlight>
                  <a:srgbClr val="FFFF00"/>
                </a:highlight>
              </a:rPr>
              <a:t>I have not received and will not receive any commercial support related to this presentation or the work presented in this presentation.</a:t>
            </a:r>
          </a:p>
          <a:p>
            <a:pPr indent="-228600">
              <a:buFont typeface="Arial" panose="020B0604020202020204" pitchFamily="34" charset="0"/>
              <a:buChar char="•"/>
            </a:pPr>
            <a:endParaRPr lang="en-US" sz="1700" dirty="0">
              <a:highlight>
                <a:srgbClr val="FFFF00"/>
              </a:highlight>
            </a:endParaRPr>
          </a:p>
        </p:txBody>
      </p:sp>
      <p:pic>
        <p:nvPicPr>
          <p:cNvPr id="3" name="Picture 2" descr="A picture containing font, graphics, graphic design, text">
            <a:extLst>
              <a:ext uri="{FF2B5EF4-FFF2-40B4-BE49-F238E27FC236}">
                <a16:creationId xmlns:a16="http://schemas.microsoft.com/office/drawing/2014/main" id="{A6D52CB5-A8AF-CCF3-AFE1-ECA6B6065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7533" y="5510416"/>
            <a:ext cx="4604108" cy="1220089"/>
          </a:xfrm>
          <a:prstGeom prst="rect">
            <a:avLst/>
          </a:prstGeom>
        </p:spPr>
      </p:pic>
    </p:spTree>
    <p:extLst>
      <p:ext uri="{BB962C8B-B14F-4D97-AF65-F5344CB8AC3E}">
        <p14:creationId xmlns:p14="http://schemas.microsoft.com/office/powerpoint/2010/main" val="177581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2146-ED4F-4E03-A68A-24772A6163A5}"/>
              </a:ext>
            </a:extLst>
          </p:cNvPr>
          <p:cNvSpPr>
            <a:spLocks noGrp="1"/>
          </p:cNvSpPr>
          <p:nvPr>
            <p:ph type="title"/>
          </p:nvPr>
        </p:nvSpPr>
        <p:spPr>
          <a:xfrm>
            <a:off x="1051560" y="4440602"/>
            <a:ext cx="3538728" cy="1645920"/>
          </a:xfrm>
        </p:spPr>
        <p:txBody>
          <a:bodyPr vert="horz" lIns="91440" tIns="45720" rIns="91440" bIns="45720" rtlCol="0" anchor="ctr">
            <a:normAutofit/>
          </a:bodyPr>
          <a:lstStyle/>
          <a:p>
            <a:r>
              <a:rPr lang="en-US" kern="1200" dirty="0">
                <a:solidFill>
                  <a:schemeClr val="tx1"/>
                </a:solidFill>
                <a:latin typeface="+mj-lt"/>
                <a:ea typeface="+mj-ea"/>
                <a:cs typeface="+mj-cs"/>
              </a:rPr>
              <a:t>Name</a:t>
            </a:r>
          </a:p>
        </p:txBody>
      </p:sp>
      <p:sp>
        <p:nvSpPr>
          <p:cNvPr id="4" name="Text Placeholder 3">
            <a:extLst>
              <a:ext uri="{FF2B5EF4-FFF2-40B4-BE49-F238E27FC236}">
                <a16:creationId xmlns:a16="http://schemas.microsoft.com/office/drawing/2014/main" id="{D36B5EC0-9918-42EF-8BC0-84CF6132FF19}"/>
              </a:ext>
            </a:extLst>
          </p:cNvPr>
          <p:cNvSpPr>
            <a:spLocks noGrp="1"/>
          </p:cNvSpPr>
          <p:nvPr>
            <p:ph type="body" sz="half" idx="2"/>
          </p:nvPr>
        </p:nvSpPr>
        <p:spPr>
          <a:xfrm>
            <a:off x="4590288" y="3429000"/>
            <a:ext cx="5055157" cy="1645920"/>
          </a:xfrm>
        </p:spPr>
        <p:txBody>
          <a:bodyPr vert="horz" lIns="91440" tIns="45720" rIns="91440" bIns="45720" rtlCol="0" anchor="ctr">
            <a:normAutofit/>
          </a:bodyPr>
          <a:lstStyle/>
          <a:p>
            <a:pPr indent="-228600">
              <a:buFont typeface="Arial" panose="020B0604020202020204" pitchFamily="34" charset="0"/>
              <a:buChar char="•"/>
            </a:pPr>
            <a:r>
              <a:rPr lang="en-US" sz="1100" b="1" dirty="0">
                <a:highlight>
                  <a:srgbClr val="FFFF00"/>
                </a:highlight>
              </a:rPr>
              <a:t>Introduction Slide </a:t>
            </a:r>
          </a:p>
          <a:p>
            <a:pPr indent="-228600">
              <a:buFont typeface="Arial" panose="020B0604020202020204" pitchFamily="34" charset="0"/>
              <a:buChar char="•"/>
            </a:pPr>
            <a:endParaRPr lang="en-US" sz="1100" dirty="0">
              <a:highlight>
                <a:srgbClr val="FFFF00"/>
              </a:highlight>
            </a:endParaRPr>
          </a:p>
          <a:p>
            <a:pPr indent="-228600">
              <a:buFont typeface="Arial" panose="020B0604020202020204" pitchFamily="34" charset="0"/>
              <a:buChar char="•"/>
            </a:pPr>
            <a:r>
              <a:rPr lang="en-US" sz="1100" b="0" i="0" dirty="0">
                <a:effectLst/>
                <a:highlight>
                  <a:srgbClr val="FFFF00"/>
                </a:highlight>
              </a:rPr>
              <a:t>Speaker Affiliation/ Credentials</a:t>
            </a:r>
          </a:p>
          <a:p>
            <a:pPr indent="-228600">
              <a:buFont typeface="Arial" panose="020B0604020202020204" pitchFamily="34" charset="0"/>
              <a:buChar char="•"/>
            </a:pPr>
            <a:r>
              <a:rPr lang="en-US" sz="1100" dirty="0">
                <a:highlight>
                  <a:srgbClr val="FFFF00"/>
                </a:highlight>
              </a:rPr>
              <a:t>Add Contact Details</a:t>
            </a:r>
          </a:p>
          <a:p>
            <a:pPr indent="-228600">
              <a:buFont typeface="Arial" panose="020B0604020202020204" pitchFamily="34" charset="0"/>
              <a:buChar char="•"/>
            </a:pPr>
            <a:r>
              <a:rPr lang="en-US" sz="1100" dirty="0">
                <a:highlight>
                  <a:srgbClr val="FFFF00"/>
                </a:highlight>
              </a:rPr>
              <a:t>Please update speaker photo and use on following slides that relevant speaker will present</a:t>
            </a:r>
          </a:p>
        </p:txBody>
      </p:sp>
      <p:pic>
        <p:nvPicPr>
          <p:cNvPr id="7" name="Picture 6" descr="A person with his arms crossed&#10;&#10;Description automatically generated with low confidence">
            <a:extLst>
              <a:ext uri="{FF2B5EF4-FFF2-40B4-BE49-F238E27FC236}">
                <a16:creationId xmlns:a16="http://schemas.microsoft.com/office/drawing/2014/main" id="{487869F7-2AC6-9BE1-7DED-2402AF4355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16" y="103935"/>
            <a:ext cx="3597170" cy="3597170"/>
          </a:xfrm>
          <a:prstGeom prst="rect">
            <a:avLst/>
          </a:prstGeom>
        </p:spPr>
      </p:pic>
      <p:pic>
        <p:nvPicPr>
          <p:cNvPr id="5" name="Picture 4" descr="A picture containing font, graphics, graphic design, text">
            <a:extLst>
              <a:ext uri="{FF2B5EF4-FFF2-40B4-BE49-F238E27FC236}">
                <a16:creationId xmlns:a16="http://schemas.microsoft.com/office/drawing/2014/main" id="{1AEAF37F-9ED2-F75A-549C-D7C6505B0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288" y="315013"/>
            <a:ext cx="4604108" cy="1220089"/>
          </a:xfrm>
          <a:prstGeom prst="rect">
            <a:avLst/>
          </a:prstGeom>
        </p:spPr>
      </p:pic>
    </p:spTree>
    <p:extLst>
      <p:ext uri="{BB962C8B-B14F-4D97-AF65-F5344CB8AC3E}">
        <p14:creationId xmlns:p14="http://schemas.microsoft.com/office/powerpoint/2010/main" val="173494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6600264" y="556994"/>
            <a:ext cx="2878033" cy="1672499"/>
          </a:xfrm>
        </p:spPr>
        <p:txBody>
          <a:bodyPr vert="horz" lIns="91440" tIns="45720" rIns="91440" bIns="45720" rtlCol="0" anchor="ctr">
            <a:normAutofit/>
          </a:bodyPr>
          <a:lstStyle/>
          <a:p>
            <a:r>
              <a:rPr lang="en-US" sz="4000" kern="1200" dirty="0">
                <a:solidFill>
                  <a:schemeClr val="tx1"/>
                </a:solidFill>
                <a:highlight>
                  <a:srgbClr val="FFFF00"/>
                </a:highlight>
                <a:latin typeface="+mj-lt"/>
                <a:ea typeface="+mj-ea"/>
                <a:cs typeface="+mj-cs"/>
              </a:rPr>
              <a:t>Header</a:t>
            </a: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6403619" y="2458119"/>
            <a:ext cx="3369645" cy="2337031"/>
          </a:xfrm>
        </p:spPr>
        <p:txBody>
          <a:bodyPr vert="horz" lIns="91440" tIns="45720" rIns="91440" bIns="45720" rtlCol="0">
            <a:normAutofit fontScale="85000" lnSpcReduction="10000"/>
          </a:bodyPr>
          <a:lstStyle/>
          <a:p>
            <a:pPr indent="-228600">
              <a:buFont typeface="Arial" panose="020B0604020202020204" pitchFamily="34" charset="0"/>
              <a:buChar char="•"/>
            </a:pPr>
            <a:r>
              <a:rPr lang="en-US" sz="2000" b="0" i="0" dirty="0">
                <a:effectLst/>
                <a:highlight>
                  <a:srgbClr val="FFFF00"/>
                </a:highlight>
              </a:rPr>
              <a:t>***</a:t>
            </a:r>
            <a:r>
              <a:rPr lang="en-US" sz="2000" b="0" i="1" dirty="0">
                <a:effectLst/>
                <a:highlight>
                  <a:srgbClr val="FFFF00"/>
                </a:highlight>
              </a:rPr>
              <a:t>If you are planning a lengthy Q&amp;A or are presenting a panel that doesn't have many planned ppt slides, it would be ideal if you put up on the screen a ppt like this allowing virtual attendees to 'see' the presenters better during the discussion portion.</a:t>
            </a:r>
            <a:endParaRPr lang="en-US" sz="2000" i="1" dirty="0">
              <a:highlight>
                <a:srgbClr val="FFFF00"/>
              </a:highlight>
            </a:endParaRPr>
          </a:p>
        </p:txBody>
      </p:sp>
      <p:pic>
        <p:nvPicPr>
          <p:cNvPr id="5" name="Picture 4" descr="A person with his arms crossed&#10;&#10;Description automatically generated with low confidence">
            <a:extLst>
              <a:ext uri="{FF2B5EF4-FFF2-40B4-BE49-F238E27FC236}">
                <a16:creationId xmlns:a16="http://schemas.microsoft.com/office/drawing/2014/main" id="{79E06CEE-13E3-F281-BCEE-CF52A041F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9" y="556994"/>
            <a:ext cx="2675278" cy="2675278"/>
          </a:xfrm>
          <a:prstGeom prst="rect">
            <a:avLst/>
          </a:prstGeom>
        </p:spPr>
      </p:pic>
      <p:pic>
        <p:nvPicPr>
          <p:cNvPr id="6" name="Picture 5" descr="A person with his arms crossed&#10;&#10;Description automatically generated with low confidence">
            <a:extLst>
              <a:ext uri="{FF2B5EF4-FFF2-40B4-BE49-F238E27FC236}">
                <a16:creationId xmlns:a16="http://schemas.microsoft.com/office/drawing/2014/main" id="{FE16E10A-3FDE-5F76-B0FD-E462916C4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197" y="556994"/>
            <a:ext cx="2675278" cy="2675278"/>
          </a:xfrm>
          <a:prstGeom prst="rect">
            <a:avLst/>
          </a:prstGeom>
        </p:spPr>
      </p:pic>
      <p:pic>
        <p:nvPicPr>
          <p:cNvPr id="3" name="Picture 2" descr="A picture containing font, graphics, graphic design, text">
            <a:extLst>
              <a:ext uri="{FF2B5EF4-FFF2-40B4-BE49-F238E27FC236}">
                <a16:creationId xmlns:a16="http://schemas.microsoft.com/office/drawing/2014/main" id="{23AEFC8F-CC07-0401-C564-AF2851FA0A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911" y="5080917"/>
            <a:ext cx="4604108" cy="1220089"/>
          </a:xfrm>
          <a:prstGeom prst="rect">
            <a:avLst/>
          </a:prstGeom>
        </p:spPr>
      </p:pic>
      <p:sp>
        <p:nvSpPr>
          <p:cNvPr id="9" name="Text Placeholder 9">
            <a:extLst>
              <a:ext uri="{FF2B5EF4-FFF2-40B4-BE49-F238E27FC236}">
                <a16:creationId xmlns:a16="http://schemas.microsoft.com/office/drawing/2014/main" id="{43ADAFFC-D8F3-C9EC-7333-DE9924A1AD3C}"/>
              </a:ext>
            </a:extLst>
          </p:cNvPr>
          <p:cNvSpPr txBox="1">
            <a:spLocks/>
          </p:cNvSpPr>
          <p:nvPr/>
        </p:nvSpPr>
        <p:spPr>
          <a:xfrm>
            <a:off x="394485" y="3353931"/>
            <a:ext cx="2411777" cy="545408"/>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r>
              <a:rPr lang="en-US" sz="2000" dirty="0">
                <a:highlight>
                  <a:srgbClr val="FFFF00"/>
                </a:highlight>
              </a:rPr>
              <a:t>Presenter 1 name</a:t>
            </a:r>
            <a:endParaRPr lang="en-US" sz="2000" i="1" dirty="0">
              <a:highlight>
                <a:srgbClr val="FFFF00"/>
              </a:highlight>
            </a:endParaRPr>
          </a:p>
        </p:txBody>
      </p:sp>
      <p:sp>
        <p:nvSpPr>
          <p:cNvPr id="11" name="Text Placeholder 9">
            <a:extLst>
              <a:ext uri="{FF2B5EF4-FFF2-40B4-BE49-F238E27FC236}">
                <a16:creationId xmlns:a16="http://schemas.microsoft.com/office/drawing/2014/main" id="{535FB29B-0AFE-69A5-E07F-A66C32C234E6}"/>
              </a:ext>
            </a:extLst>
          </p:cNvPr>
          <p:cNvSpPr txBox="1">
            <a:spLocks/>
          </p:cNvSpPr>
          <p:nvPr/>
        </p:nvSpPr>
        <p:spPr>
          <a:xfrm>
            <a:off x="3550947" y="3403855"/>
            <a:ext cx="2411777" cy="545408"/>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r>
              <a:rPr lang="en-US" sz="2000" dirty="0">
                <a:highlight>
                  <a:srgbClr val="FFFF00"/>
                </a:highlight>
              </a:rPr>
              <a:t>Presenter 2 name</a:t>
            </a:r>
            <a:endParaRPr lang="en-US" sz="2000" i="1" dirty="0">
              <a:highlight>
                <a:srgbClr val="FFFF00"/>
              </a:highlight>
            </a:endParaRPr>
          </a:p>
        </p:txBody>
      </p:sp>
    </p:spTree>
    <p:extLst>
      <p:ext uri="{BB962C8B-B14F-4D97-AF65-F5344CB8AC3E}">
        <p14:creationId xmlns:p14="http://schemas.microsoft.com/office/powerpoint/2010/main" val="380866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445351" y="225197"/>
            <a:ext cx="5001768" cy="1371600"/>
          </a:xfrm>
        </p:spPr>
        <p:txBody>
          <a:bodyPr vert="horz" lIns="91440" tIns="45720" rIns="91440" bIns="45720" rtlCol="0" anchor="ctr">
            <a:normAutofit/>
          </a:bodyPr>
          <a:lstStyle/>
          <a:p>
            <a:r>
              <a:rPr lang="en-US" sz="3600" dirty="0">
                <a:highlight>
                  <a:srgbClr val="FFFF00"/>
                </a:highlight>
              </a:rPr>
              <a:t>Header</a:t>
            </a: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445351" y="1399869"/>
            <a:ext cx="4939285" cy="1185353"/>
          </a:xfrm>
        </p:spPr>
        <p:txBody>
          <a:bodyPr vert="horz" lIns="91440" tIns="45720" rIns="91440" bIns="45720" rtlCol="0" anchor="ctr">
            <a:normAutofit/>
          </a:bodyPr>
          <a:lstStyle/>
          <a:p>
            <a:r>
              <a:rPr lang="en-US" sz="2400" dirty="0">
                <a:highlight>
                  <a:srgbClr val="FFFF00"/>
                </a:highlight>
              </a:rPr>
              <a:t>Slide Text</a:t>
            </a:r>
          </a:p>
        </p:txBody>
      </p:sp>
      <p:pic>
        <p:nvPicPr>
          <p:cNvPr id="4" name="Picture 3" descr="A picture containing font, graphics, graphic design, text">
            <a:extLst>
              <a:ext uri="{FF2B5EF4-FFF2-40B4-BE49-F238E27FC236}">
                <a16:creationId xmlns:a16="http://schemas.microsoft.com/office/drawing/2014/main" id="{D11F4581-1E71-3212-9A4B-25BAAF5BC1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351" y="5502661"/>
            <a:ext cx="4604108" cy="1220089"/>
          </a:xfrm>
          <a:prstGeom prst="rect">
            <a:avLst/>
          </a:prstGeom>
        </p:spPr>
      </p:pic>
    </p:spTree>
    <p:extLst>
      <p:ext uri="{BB962C8B-B14F-4D97-AF65-F5344CB8AC3E}">
        <p14:creationId xmlns:p14="http://schemas.microsoft.com/office/powerpoint/2010/main" val="233083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445351" y="225197"/>
            <a:ext cx="5001768" cy="1371600"/>
          </a:xfrm>
        </p:spPr>
        <p:txBody>
          <a:bodyPr vert="horz" lIns="91440" tIns="45720" rIns="91440" bIns="45720" rtlCol="0" anchor="ctr">
            <a:normAutofit/>
          </a:bodyPr>
          <a:lstStyle/>
          <a:p>
            <a:r>
              <a:rPr lang="en-US" sz="3600" dirty="0">
                <a:highlight>
                  <a:srgbClr val="FFFF00"/>
                </a:highlight>
              </a:rPr>
              <a:t>Header</a:t>
            </a: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445351" y="1596797"/>
            <a:ext cx="8285694" cy="4657354"/>
          </a:xfrm>
        </p:spPr>
        <p:txBody>
          <a:bodyPr vert="horz" lIns="91440" tIns="45720" rIns="91440" bIns="45720" rtlCol="0" anchor="ctr">
            <a:normAutofit fontScale="92500" lnSpcReduction="20000"/>
          </a:bodyPr>
          <a:lstStyle/>
          <a:p>
            <a:r>
              <a:rPr lang="en-US" sz="2400" dirty="0">
                <a:highlight>
                  <a:srgbClr val="FFFF00"/>
                </a:highlight>
              </a:rPr>
              <a:t>Consider offering live subtitle translation of your session during your presentation.  To do that, in PowerPoint click on “Slide Show” then “Subtitle Settings”, then select English as your “spoken language” and another language as your “subtitle language”.  ACBS encourages Spanish or Greek this year, but any ACBS member language would be useful if you prefer another.  Then click “Always Use Subtitles”. </a:t>
            </a:r>
          </a:p>
          <a:p>
            <a:r>
              <a:rPr lang="en-US" sz="2400" dirty="0">
                <a:highlight>
                  <a:srgbClr val="FFFF00"/>
                </a:highlight>
              </a:rPr>
              <a:t>By default, the translated caption will appear over the bottom of your side.  If you don’t want to rearrange your slides to accommodate it, just click “Subtitle Settings” and select “Below Slide” so that none of your slide is covered.  Then click “From Beginning” to start your slide show. This translation will be captured in the recording for later viewing and improve access to your work. View a demonstration here: https://www.youtube.com/watch?v=0krv4NjZOaI&amp;t=64s</a:t>
            </a:r>
          </a:p>
        </p:txBody>
      </p:sp>
      <p:pic>
        <p:nvPicPr>
          <p:cNvPr id="4" name="Picture 3" descr="A picture containing font, graphics, graphic design, text">
            <a:extLst>
              <a:ext uri="{FF2B5EF4-FFF2-40B4-BE49-F238E27FC236}">
                <a16:creationId xmlns:a16="http://schemas.microsoft.com/office/drawing/2014/main" id="{D11F4581-1E71-3212-9A4B-25BAAF5BC1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1497" y="225197"/>
            <a:ext cx="4668161" cy="1237063"/>
          </a:xfrm>
          <a:prstGeom prst="rect">
            <a:avLst/>
          </a:prstGeom>
        </p:spPr>
      </p:pic>
    </p:spTree>
    <p:extLst>
      <p:ext uri="{BB962C8B-B14F-4D97-AF65-F5344CB8AC3E}">
        <p14:creationId xmlns:p14="http://schemas.microsoft.com/office/powerpoint/2010/main" val="244349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AB7369-5487-45F2-9B03-8CAC56968437}"/>
              </a:ext>
            </a:extLst>
          </p:cNvPr>
          <p:cNvSpPr>
            <a:spLocks noGrp="1"/>
          </p:cNvSpPr>
          <p:nvPr>
            <p:ph type="title"/>
          </p:nvPr>
        </p:nvSpPr>
        <p:spPr>
          <a:xfrm>
            <a:off x="3496749" y="320626"/>
            <a:ext cx="3212386" cy="1185353"/>
          </a:xfrm>
        </p:spPr>
        <p:txBody>
          <a:bodyPr vert="horz" lIns="91440" tIns="45720" rIns="91440" bIns="45720" rtlCol="0" anchor="ctr">
            <a:normAutofit fontScale="90000"/>
          </a:bodyPr>
          <a:lstStyle/>
          <a:p>
            <a:pPr algn="ctr"/>
            <a:r>
              <a:rPr lang="en-US" sz="2800" dirty="0"/>
              <a:t>In Person Questions &amp; Virtual Attendee Questions</a:t>
            </a:r>
          </a:p>
        </p:txBody>
      </p:sp>
      <p:sp>
        <p:nvSpPr>
          <p:cNvPr id="10" name="Text Placeholder 9">
            <a:extLst>
              <a:ext uri="{FF2B5EF4-FFF2-40B4-BE49-F238E27FC236}">
                <a16:creationId xmlns:a16="http://schemas.microsoft.com/office/drawing/2014/main" id="{0CBDE6E5-7ED4-43E2-A384-862A95CCCF82}"/>
              </a:ext>
            </a:extLst>
          </p:cNvPr>
          <p:cNvSpPr>
            <a:spLocks noGrp="1"/>
          </p:cNvSpPr>
          <p:nvPr>
            <p:ph type="body" sz="half" idx="2"/>
          </p:nvPr>
        </p:nvSpPr>
        <p:spPr>
          <a:xfrm>
            <a:off x="3405109" y="1788304"/>
            <a:ext cx="3395664" cy="1185353"/>
          </a:xfrm>
        </p:spPr>
        <p:txBody>
          <a:bodyPr vert="horz" lIns="91440" tIns="45720" rIns="91440" bIns="45720" rtlCol="0" anchor="ctr">
            <a:noAutofit/>
          </a:bodyPr>
          <a:lstStyle/>
          <a:p>
            <a:r>
              <a:rPr lang="en-US" sz="2000" dirty="0">
                <a:highlight>
                  <a:srgbClr val="FFFF00"/>
                </a:highlight>
              </a:rPr>
              <a:t>My email for follow up questions: xxxxx@xxxx.edu</a:t>
            </a:r>
          </a:p>
        </p:txBody>
      </p:sp>
      <p:pic>
        <p:nvPicPr>
          <p:cNvPr id="3" name="Picture 2" descr="A picture containing font, graphics, graphic design, text">
            <a:extLst>
              <a:ext uri="{FF2B5EF4-FFF2-40B4-BE49-F238E27FC236}">
                <a16:creationId xmlns:a16="http://schemas.microsoft.com/office/drawing/2014/main" id="{A14EC187-EBB8-2075-047B-6E0E8690EF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834" y="5317285"/>
            <a:ext cx="4604108" cy="1220089"/>
          </a:xfrm>
          <a:prstGeom prst="rect">
            <a:avLst/>
          </a:prstGeom>
        </p:spPr>
      </p:pic>
      <p:sp>
        <p:nvSpPr>
          <p:cNvPr id="4" name="Text Placeholder 9">
            <a:extLst>
              <a:ext uri="{FF2B5EF4-FFF2-40B4-BE49-F238E27FC236}">
                <a16:creationId xmlns:a16="http://schemas.microsoft.com/office/drawing/2014/main" id="{AC0E4C39-FFDC-CD4E-CB28-B8D0CDF5EBBD}"/>
              </a:ext>
            </a:extLst>
          </p:cNvPr>
          <p:cNvSpPr txBox="1">
            <a:spLocks/>
          </p:cNvSpPr>
          <p:nvPr/>
        </p:nvSpPr>
        <p:spPr>
          <a:xfrm>
            <a:off x="2731729" y="3429000"/>
            <a:ext cx="4742424" cy="1185353"/>
          </a:xfrm>
          <a:prstGeom prst="rect">
            <a:avLst/>
          </a:prstGeom>
        </p:spPr>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pPr algn="ctr"/>
            <a:r>
              <a:rPr lang="en-US" sz="1700" dirty="0">
                <a:highlight>
                  <a:srgbClr val="FFFF00"/>
                </a:highlight>
              </a:rPr>
              <a:t>If you moved your chairs/tables during this session, please move them back at the conclusion as a courtesy to the next session.</a:t>
            </a:r>
          </a:p>
        </p:txBody>
      </p:sp>
    </p:spTree>
    <p:extLst>
      <p:ext uri="{BB962C8B-B14F-4D97-AF65-F5344CB8AC3E}">
        <p14:creationId xmlns:p14="http://schemas.microsoft.com/office/powerpoint/2010/main" val="7579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161</TotalTime>
  <Words>396</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PowerPoint Presentation</vt:lpstr>
      <vt:lpstr>Disclosures (support example):</vt:lpstr>
      <vt:lpstr>Disclosures (no-support example):</vt:lpstr>
      <vt:lpstr>Name</vt:lpstr>
      <vt:lpstr>Header</vt:lpstr>
      <vt:lpstr>Header</vt:lpstr>
      <vt:lpstr>Header</vt:lpstr>
      <vt:lpstr>In Person Questions &amp; Virtual Attendee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Cbs</dc:creator>
  <cp:lastModifiedBy>Emily Rodrigues</cp:lastModifiedBy>
  <cp:revision>10</cp:revision>
  <dcterms:created xsi:type="dcterms:W3CDTF">2022-03-23T14:48:27Z</dcterms:created>
  <dcterms:modified xsi:type="dcterms:W3CDTF">2023-06-07T13:12:15Z</dcterms:modified>
</cp:coreProperties>
</file>